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8BAD81-272B-497E-8988-DC141639744C}" type="datetimeFigureOut">
              <a:rPr lang="zh-CN" altLang="en-US" smtClean="0"/>
              <a:t>2020/3/15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624EDB-509B-4665-B350-4EB1F2CC809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318323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09BB3A-AF79-A04D-A2FA-83F4CDFA2D84}" type="slidenum">
              <a:rPr kumimoji="1" lang="zh-CN" altLang="en-US" smtClean="0"/>
              <a:t>1</a:t>
            </a:fld>
            <a:endParaRPr kumimoji="1"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09BB3A-AF79-A04D-A2FA-83F4CDFA2D84}" type="slidenum">
              <a:rPr kumimoji="1" lang="zh-CN" altLang="en-US" smtClean="0"/>
              <a:t>2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2284711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09BB3A-AF79-A04D-A2FA-83F4CDFA2D84}" type="slidenum">
              <a:rPr kumimoji="1" lang="zh-CN" altLang="en-US" smtClean="0"/>
              <a:t>3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5831732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09BB3A-AF79-A04D-A2FA-83F4CDFA2D84}" type="slidenum">
              <a:rPr kumimoji="1" lang="zh-CN" altLang="en-US" smtClean="0"/>
              <a:t>4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801844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09BB3A-AF79-A04D-A2FA-83F4CDFA2D84}" type="slidenum">
              <a:rPr kumimoji="1" lang="zh-CN" altLang="en-US" smtClean="0"/>
              <a:t>5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7587544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09BB3A-AF79-A04D-A2FA-83F4CDFA2D84}" type="slidenum">
              <a:rPr kumimoji="1" lang="zh-CN" altLang="en-US" smtClean="0"/>
              <a:t>6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46281473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09BB3A-AF79-A04D-A2FA-83F4CDFA2D84}" type="slidenum">
              <a:rPr kumimoji="1" lang="zh-CN" altLang="en-US" smtClean="0"/>
              <a:t>7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42946891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09BB3A-AF79-A04D-A2FA-83F4CDFA2D84}" type="slidenum">
              <a:rPr kumimoji="1" lang="zh-CN" altLang="en-US" smtClean="0"/>
              <a:t>8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81954792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09BB3A-AF79-A04D-A2FA-83F4CDFA2D84}" type="slidenum">
              <a:rPr kumimoji="1" lang="zh-CN" altLang="en-US" smtClean="0"/>
              <a:t>9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82222057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09BB3A-AF79-A04D-A2FA-83F4CDFA2D84}" type="slidenum">
              <a:rPr kumimoji="1" lang="zh-CN" altLang="en-US" smtClean="0"/>
              <a:t>10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3945531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09BB3A-AF79-A04D-A2FA-83F4CDFA2D84}" type="slidenum">
              <a:rPr kumimoji="1" lang="zh-CN" altLang="en-US" smtClean="0"/>
              <a:t>11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85441753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09BB3A-AF79-A04D-A2FA-83F4CDFA2D84}" type="slidenum">
              <a:rPr kumimoji="1" lang="zh-CN" altLang="en-US" smtClean="0"/>
              <a:t>12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18866865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09BB3A-AF79-A04D-A2FA-83F4CDFA2D84}" type="slidenum">
              <a:rPr kumimoji="1" lang="zh-CN" altLang="en-US" smtClean="0"/>
              <a:t>13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0431524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09BB3A-AF79-A04D-A2FA-83F4CDFA2D84}" type="slidenum">
              <a:rPr kumimoji="1" lang="zh-CN" altLang="en-US" smtClean="0"/>
              <a:t>14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62448252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09BB3A-AF79-A04D-A2FA-83F4CDFA2D84}" type="slidenum">
              <a:rPr kumimoji="1" lang="zh-CN" altLang="en-US" smtClean="0"/>
              <a:t>15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98142727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09BB3A-AF79-A04D-A2FA-83F4CDFA2D84}" type="slidenum">
              <a:rPr kumimoji="1" lang="zh-CN" altLang="en-US" smtClean="0"/>
              <a:t>16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61282888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09BB3A-AF79-A04D-A2FA-83F4CDFA2D84}" type="slidenum">
              <a:rPr kumimoji="1" lang="zh-CN" altLang="en-US" smtClean="0"/>
              <a:t>17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417585397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36E8FC-587F-4113-A400-191DA5A8B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BE42BA-F4BD-4AD2-BB5A-CDABF96D6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E1DC37-6498-43E4-A529-9BCF94124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E65FE9-9FCF-4C86-A699-C77CB9F21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DA59A6-4CF9-4610-A0E3-530CB1C4E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DA6597-4291-4E1B-A597-D6E6C5388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B6E3D1-9B6D-4E3D-AEC2-86DFCF2FE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6EE8EE-5339-49B1-BDCB-4C51560DE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779A82-A2BE-4149-9294-34F51E85A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DA9B0D-D9B7-440B-B112-946106DB5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C4D51-9A9A-42A9-8028-F0736A896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A4C5ED8-848A-46B0-89DC-4530EB4FBF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EB7F7D29-2C7F-44AE-9D90-C250C65D58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04C3D088-E6AE-4852-B81A-E72ADF2CEB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9B3CD6-0DB5-47E2-A147-9DECDEA84F8F}" type="datetimeFigureOut">
              <a:rPr lang="zh-CN" altLang="en-US" smtClean="0"/>
              <a:t>2020/3/15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1BC9A41C-3AFE-45A4-8305-B7A800C28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47A5B8EF-C46F-4FB4-AB3A-266468991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38F8CD-4A02-4ABF-83F0-E48DA11C5C3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37685758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A5D3072-3B7B-4ADD-8F48-11CB2FB6AA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672B5FDC-0356-4A15-8BA5-C441B5CED8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AAEA8BD5-C126-4542-B348-EEFD12F08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9B3CD6-0DB5-47E2-A147-9DECDEA84F8F}" type="datetimeFigureOut">
              <a:rPr lang="zh-CN" altLang="en-US" smtClean="0"/>
              <a:t>2020/3/15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0EBDE2FC-614F-4A5D-AC37-2B51E5B85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FA18E6B5-9D67-48E9-AA95-0DBF21123F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38F8CD-4A02-4ABF-83F0-E48DA11C5C3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7574699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CA0F1E1-0693-4C6F-86F9-D8F57B6011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CE747D33-2E3F-4D3F-AD80-7A2421652C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DB06B88D-7E0A-4488-8D88-CA892007A0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9B3CD6-0DB5-47E2-A147-9DECDEA84F8F}" type="datetimeFigureOut">
              <a:rPr lang="zh-CN" altLang="en-US" smtClean="0"/>
              <a:t>2020/3/15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78600030-5B10-441F-ACBD-53869B699E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F14E7250-4C2E-4ABD-84C2-5935890B0E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38F8CD-4A02-4ABF-83F0-E48DA11C5C3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31436141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097B005-2536-43C4-861F-A172D7C707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B823DB8B-CB57-4DB4-97D8-E54DCEE5A9A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2D405AA4-0846-49E2-A87A-CE41E4A4B0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F6DCF42F-DBF7-40F4-A2EF-C46064F794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9B3CD6-0DB5-47E2-A147-9DECDEA84F8F}" type="datetimeFigureOut">
              <a:rPr lang="zh-CN" altLang="en-US" smtClean="0"/>
              <a:t>2020/3/15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5CDB58C1-8A00-48F8-8C98-E56339F6F7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1924ABF1-0F21-4917-BDE7-4F798252EE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38F8CD-4A02-4ABF-83F0-E48DA11C5C3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78140843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12A62D4-884D-4AE5-9F5D-C7C3FC741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7A16F590-CDFF-4F40-87D1-6BC3A69F87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A8E000EF-217F-4944-9046-FDCE978AAB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635AED5A-9451-42BB-8E3E-23234708B49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18F00BB8-28F5-4CDE-8F5F-A7E0D5FF765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2140BAA2-15E6-4520-B01C-D4F0AD0031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9B3CD6-0DB5-47E2-A147-9DECDEA84F8F}" type="datetimeFigureOut">
              <a:rPr lang="zh-CN" altLang="en-US" smtClean="0"/>
              <a:t>2020/3/15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96368153-6993-41EB-96D6-779BC6E6FE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727E02B6-6DC2-4C86-8A65-2B2ACC6C10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38F8CD-4A02-4ABF-83F0-E48DA11C5C3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00365636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5E15472-72A8-4C2B-B1B0-5D7CD621E9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45026323-B764-431C-935A-16701E6BB0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9B3CD6-0DB5-47E2-A147-9DECDEA84F8F}" type="datetimeFigureOut">
              <a:rPr lang="zh-CN" altLang="en-US" smtClean="0"/>
              <a:t>2020/3/15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C2A80731-CA66-4FB9-8EC8-A79BE0D78F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20851EF3-105E-42E8-BFB0-4C78D508D0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38F8CD-4A02-4ABF-83F0-E48DA11C5C3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73953077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C4456F8E-B018-4878-AF11-FE5226C2D4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9B3CD6-0DB5-47E2-A147-9DECDEA84F8F}" type="datetimeFigureOut">
              <a:rPr lang="zh-CN" altLang="en-US" smtClean="0"/>
              <a:t>2020/3/15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89ADB220-4FC5-4255-8CE3-7641761954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B15A49A0-E76E-409D-85AD-318D954A0D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38F8CD-4A02-4ABF-83F0-E48DA11C5C3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07108162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C1E4BD7-FFEF-4874-96FE-D9DEC0F355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B0F0942D-4B5C-450D-9D3F-69C69083BF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B785EEE1-0F3B-4C58-85C9-4668DE909B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950F1334-3A8E-4EFF-843F-30CF64065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9B3CD6-0DB5-47E2-A147-9DECDEA84F8F}" type="datetimeFigureOut">
              <a:rPr lang="zh-CN" altLang="en-US" smtClean="0"/>
              <a:t>2020/3/15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5D3F1E36-EC36-47E1-821D-3B396AE07B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F5C6946B-E166-4F75-A76A-646796BED0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38F8CD-4A02-4ABF-83F0-E48DA11C5C3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54115603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CC7A003-F6DD-4EB1-B70D-56017326AC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D95139F1-666E-45A2-92BF-0BD794833F2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99229EF0-F000-4F07-8DF0-22C7E82F3A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72C2FF97-39EC-4BA5-946E-7168674E3E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9B3CD6-0DB5-47E2-A147-9DECDEA84F8F}" type="datetimeFigureOut">
              <a:rPr lang="zh-CN" altLang="en-US" smtClean="0"/>
              <a:t>2020/3/15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36D58E74-7BA7-4F0C-AE02-5B3D90B8EB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5695E5B9-8E2C-4049-9562-6F35639D63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38F8CD-4A02-4ABF-83F0-E48DA11C5C3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66142789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CB3C463-1A2B-4FAD-A518-2EEBEC95B7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C2B65251-8C36-4060-BF43-3CEF1C14C5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0F97331D-ABD0-4881-B727-3D4C5429CD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9B3CD6-0DB5-47E2-A147-9DECDEA84F8F}" type="datetimeFigureOut">
              <a:rPr lang="zh-CN" altLang="en-US" smtClean="0"/>
              <a:t>2020/3/15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0158C658-E7E6-47AA-A33A-D34491B8D2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07D691EC-487F-4224-8188-30F62991A6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38F8CD-4A02-4ABF-83F0-E48DA11C5C3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96299016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290E617A-A147-4586-81FA-9F5487D79E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4FB4F02C-084D-4F1A-B7EB-98E5261E62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427367D1-F5AC-4B44-BAFA-F1C29B897D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9B3CD6-0DB5-47E2-A147-9DECDEA84F8F}" type="datetimeFigureOut">
              <a:rPr lang="zh-CN" altLang="en-US" smtClean="0"/>
              <a:t>2020/3/15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EF0F514D-2ED6-4BB8-AA47-D62D12712A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DAECDB89-C771-42D5-AF03-73635C303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38F8CD-4A02-4ABF-83F0-E48DA11C5C3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32703768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日期占位符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5E8FD-4446-7B47-A91B-EB701C6137DA}" type="datetime1">
              <a:rPr kumimoji="1" lang="zh-CN" altLang="en-US" smtClean="0"/>
              <a:t>2020/3/15</a:t>
            </a:fld>
            <a:endParaRPr kumimoji="1" lang="zh-CN" altLang="en-US"/>
          </a:p>
        </p:txBody>
      </p:sp>
      <p:sp>
        <p:nvSpPr>
          <p:cNvPr id="11" name="幻灯片编号占位符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978CDAB-A16F-A844-82C3-D99B40B9FC7E}" type="slidenum">
              <a:rPr kumimoji="1" lang="zh-CN" altLang="en-US" smtClean="0"/>
              <a:t>‹#›</a:t>
            </a:fld>
            <a:endParaRPr kumimoji="1" lang="zh-CN" altLang="en-US"/>
          </a:p>
        </p:txBody>
      </p:sp>
      <p:sp>
        <p:nvSpPr>
          <p:cNvPr id="12" name="标题 1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109112"/>
          </a:xfrm>
        </p:spPr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14" name="内容占位符 13"/>
          <p:cNvSpPr>
            <a:spLocks noGrp="1"/>
          </p:cNvSpPr>
          <p:nvPr>
            <p:ph sz="quarter" idx="12"/>
          </p:nvPr>
        </p:nvSpPr>
        <p:spPr>
          <a:xfrm>
            <a:off x="838200" y="1474788"/>
            <a:ext cx="10515600" cy="4721225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2199618289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A556FE69-2D2D-4A06-A70C-524E22B4A7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A0948994-DE0B-49F4-83E5-FD049A1693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43AD1E43-AF16-444D-9AF6-75CC75D16D1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D9B3CD6-0DB5-47E2-A147-9DECDEA84F8F}" type="datetimeFigureOut">
              <a:rPr lang="zh-CN" altLang="en-US" smtClean="0"/>
              <a:t>2020/3/15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930C130C-3337-4E49-8B5D-5D7E5BCC2C5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AA9C9B8F-8C04-4FDD-8E38-F48D58C34D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C38F8CD-4A02-4ABF-83F0-E48DA11C5C3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611674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Relationship Id="rId5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7.png" /><Relationship Id="rId4" Type="http://schemas.openxmlformats.org/officeDocument/2006/relationships/image" Target="../media/image8.emf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9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10.emf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11.png" /><Relationship Id="rId4" Type="http://schemas.openxmlformats.org/officeDocument/2006/relationships/image" Target="../media/image1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13.png" /><Relationship Id="rId4" Type="http://schemas.openxmlformats.org/officeDocument/2006/relationships/image" Target="../media/image14.emf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1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16.png" /><Relationship Id="rId4" Type="http://schemas.openxmlformats.org/officeDocument/2006/relationships/image" Target="../media/image17.emf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18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17.xml" /><Relationship Id="rId3" Type="http://schemas.openxmlformats.org/officeDocument/2006/relationships/image" Target="../media/image19.png" /><Relationship Id="rId4" Type="http://schemas.openxmlformats.org/officeDocument/2006/relationships/image" Target="../media/image20.emf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01603512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kumimoji="1" lang="en-US" altLang="zh-CN"/>
              <a:t> </a:t>
            </a:r>
            <a:r>
              <a:rPr kumimoji="1" lang="zh-CN" altLang="en-US"/>
              <a:t>电学图像问题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kumimoji="1" lang="en-US" altLang="zh-CN"/>
              <a:t>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8AEC5CCE-22F5-4407-9FF0-B13E904A840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978CDAB-A16F-A844-82C3-D99B40B9FC7E}" type="slidenum">
              <a:rPr kumimoji="1" lang="zh-CN" altLang="en-US" smtClean="0"/>
              <a:t>2</a:t>
            </a:fld>
            <a:endParaRPr kumimoji="1" lang="zh-CN" altLang="en-US"/>
          </a:p>
        </p:txBody>
      </p:sp>
      <p:sp>
        <p:nvSpPr>
          <p:cNvPr id="3" name="标题 2">
            <a:extLst>
              <a:ext uri="{FF2B5EF4-FFF2-40B4-BE49-F238E27FC236}">
                <a16:creationId xmlns:a16="http://schemas.microsoft.com/office/drawing/2014/main" id="{2A58B005-54D4-4CAB-9437-EDD9E036B5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考纲考情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4EDD6458-FFE8-4B64-9D1E-54FD54AF2CB2}"/>
              </a:ext>
            </a:extLst>
          </p:cNvPr>
          <p:cNvSpPr>
            <a:spLocks noGrp="1"/>
          </p:cNvSpPr>
          <p:nvPr>
            <p:ph sz="quarter" idx="12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zh-CN" altLang="en-US" sz="1800"/>
              <a:t>在物理中，常常用图像来反映物理量之间的关系或描述某个物理过程，通过图像可以直观、简洁的反映物理量之间的关系或物理过程，所以在中考中常常会出现电学物理图像问题。电学图像以信息为载体，主要考查学生识别图像、从中提取信息的能力。图像类考题在中考中一直占有重要的地位，由于不会分析、处理，造成失分很多。</a:t>
            </a:r>
          </a:p>
        </p:txBody>
      </p:sp>
    </p:spTree>
    <p:extLst>
      <p:ext uri="{BB962C8B-B14F-4D97-AF65-F5344CB8AC3E}">
        <p14:creationId xmlns:p14="http://schemas.microsoft.com/office/powerpoint/2010/main" val="680012345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8AEC5CCE-22F5-4407-9FF0-B13E904A840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978CDAB-A16F-A844-82C3-D99B40B9FC7E}" type="slidenum">
              <a:rPr kumimoji="1" lang="zh-CN" altLang="en-US" smtClean="0"/>
              <a:t>3</a:t>
            </a:fld>
            <a:endParaRPr kumimoji="1" lang="zh-CN" altLang="en-US"/>
          </a:p>
        </p:txBody>
      </p:sp>
      <p:sp>
        <p:nvSpPr>
          <p:cNvPr id="3" name="标题 2">
            <a:extLst>
              <a:ext uri="{FF2B5EF4-FFF2-40B4-BE49-F238E27FC236}">
                <a16:creationId xmlns:a16="http://schemas.microsoft.com/office/drawing/2014/main" id="{2A58B005-54D4-4CAB-9437-EDD9E036B5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图像问题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4EDD6458-FFE8-4B64-9D1E-54FD54AF2CB2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38200" y="1474788"/>
            <a:ext cx="10515600" cy="4721225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altLang="zh-CN" sz="1800"/>
              <a:t>1</a:t>
            </a:r>
            <a:r>
              <a:rPr lang="zh-CN" altLang="en-US" sz="1800"/>
              <a:t>．</a:t>
            </a:r>
            <a:r>
              <a:rPr lang="en-US" altLang="zh-CN" sz="1800"/>
              <a:t>U-I</a:t>
            </a:r>
            <a:r>
              <a:rPr lang="zh-CN" altLang="en-US" sz="1800"/>
              <a:t>图像与</a:t>
            </a:r>
            <a:r>
              <a:rPr lang="en-US" altLang="zh-CN" sz="1800"/>
              <a:t>I—U</a:t>
            </a:r>
            <a:r>
              <a:rPr lang="zh-CN" altLang="en-US" sz="1800"/>
              <a:t>图像：电阻两端的电压与流过电阻中的电流关系的图像</a:t>
            </a:r>
          </a:p>
        </p:txBody>
      </p:sp>
      <p:graphicFrame>
        <p:nvGraphicFramePr>
          <p:cNvPr id="5" name="表格 4">
            <a:extLst>
              <a:ext uri="{FF2B5EF4-FFF2-40B4-BE49-F238E27FC236}">
                <a16:creationId xmlns:a16="http://schemas.microsoft.com/office/drawing/2014/main" id="{F7C95732-4F6F-4E24-B317-1F0A90CCD816}"/>
              </a:ext>
            </a:extLst>
          </p:cNvPr>
          <p:cNvGraphicFramePr>
            <a:graphicFrameLocks noGrp="1"/>
          </p:cNvGraphicFramePr>
          <p:nvPr/>
        </p:nvGraphicFramePr>
        <p:xfrm>
          <a:off x="838200" y="2202554"/>
          <a:ext cx="8729871" cy="3806431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1040438">
                  <a:extLst>
                    <a:ext uri="{9D8B030D-6E8A-4147-A177-3AD203B41FA5}">
                      <a16:colId xmlns:a16="http://schemas.microsoft.com/office/drawing/2014/main" val="962332260"/>
                    </a:ext>
                  </a:extLst>
                </a:gridCol>
                <a:gridCol w="3783411">
                  <a:extLst>
                    <a:ext uri="{9D8B030D-6E8A-4147-A177-3AD203B41FA5}">
                      <a16:colId xmlns:a16="http://schemas.microsoft.com/office/drawing/2014/main" val="3150512607"/>
                    </a:ext>
                  </a:extLst>
                </a:gridCol>
                <a:gridCol w="3906022">
                  <a:extLst>
                    <a:ext uri="{9D8B030D-6E8A-4147-A177-3AD203B41FA5}">
                      <a16:colId xmlns:a16="http://schemas.microsoft.com/office/drawing/2014/main" val="3637682725"/>
                    </a:ext>
                  </a:extLst>
                </a:gridCol>
              </a:tblGrid>
              <a:tr h="29375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图像</a:t>
                      </a: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类型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U</a:t>
                      </a: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—</a:t>
                      </a: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I</a:t>
                      </a: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图像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I</a:t>
                      </a: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—</a:t>
                      </a: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U</a:t>
                      </a: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图像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7371993"/>
                  </a:ext>
                </a:extLst>
              </a:tr>
              <a:tr h="626699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坐标意义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图像的纵坐标表示电阻两端的电压，横坐标表示通过该电阻的电流。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图像的纵坐标表示通过该电阻的电流，横坐标表示电阻两端的电压。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38759713"/>
                  </a:ext>
                </a:extLst>
              </a:tr>
              <a:tr h="2709151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图</a:t>
                      </a: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    </a:t>
                      </a: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像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endParaRPr lang="en-US" sz="1600" kern="100">
                        <a:effectLst/>
                        <a:latin typeface="微软雅黑" pitchFamily="34" charset="-122"/>
                        <a:ea typeface="微软雅黑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endParaRPr lang="en-US" sz="1600" kern="100">
                        <a:effectLst/>
                        <a:latin typeface="微软雅黑" pitchFamily="34" charset="-122"/>
                        <a:ea typeface="微软雅黑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96706593"/>
                  </a:ext>
                </a:extLst>
              </a:tr>
            </a:tbl>
          </a:graphicData>
        </a:graphic>
      </p:graphicFrame>
      <p:pic>
        <p:nvPicPr>
          <p:cNvPr id="1027" name="Picture 3">
            <a:extLst>
              <a:ext uri="{FF2B5EF4-FFF2-40B4-BE49-F238E27FC236}">
                <a16:creationId xmlns:a16="http://schemas.microsoft.com/office/drawing/2014/main" id="{96C977FF-DE33-4154-AB38-D9005ECEDD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930525" y="3387725"/>
            <a:ext cx="19050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CF2A040E-287B-4ADC-B911-8729850FA4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496240" y="3387725"/>
            <a:ext cx="2629176" cy="2470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" name="Picture 1">
            <a:extLst>
              <a:ext uri="{FF2B5EF4-FFF2-40B4-BE49-F238E27FC236}">
                <a16:creationId xmlns:a16="http://schemas.microsoft.com/office/drawing/2014/main" id="{85A77733-C873-456C-AE60-2403F1147F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88238" y="3274549"/>
            <a:ext cx="2757695" cy="2508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360443"/>
      </p:ext>
    </p:ext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8AEC5CCE-22F5-4407-9FF0-B13E904A840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978CDAB-A16F-A844-82C3-D99B40B9FC7E}" type="slidenum">
              <a:rPr kumimoji="1" lang="zh-CN" altLang="en-US" smtClean="0"/>
              <a:t>4</a:t>
            </a:fld>
            <a:endParaRPr kumimoji="1" lang="zh-CN" altLang="en-US"/>
          </a:p>
        </p:txBody>
      </p:sp>
      <p:sp>
        <p:nvSpPr>
          <p:cNvPr id="3" name="标题 2">
            <a:extLst>
              <a:ext uri="{FF2B5EF4-FFF2-40B4-BE49-F238E27FC236}">
                <a16:creationId xmlns:a16="http://schemas.microsoft.com/office/drawing/2014/main" id="{2A58B005-54D4-4CAB-9437-EDD9E036B5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图像问题</a:t>
            </a:r>
          </a:p>
        </p:txBody>
      </p:sp>
      <p:graphicFrame>
        <p:nvGraphicFramePr>
          <p:cNvPr id="5" name="内容占位符 4">
            <a:extLst>
              <a:ext uri="{FF2B5EF4-FFF2-40B4-BE49-F238E27FC236}">
                <a16:creationId xmlns:a16="http://schemas.microsoft.com/office/drawing/2014/main" id="{DA0BFF24-B9AF-465D-B9F3-C1A7875977BD}"/>
              </a:ext>
            </a:extLst>
          </p:cNvPr>
          <p:cNvGraphicFramePr>
            <a:graphicFrameLocks noGrp="1"/>
          </p:cNvGraphicFramePr>
          <p:nvPr>
            <p:ph sz="quarter" idx="12"/>
          </p:nvPr>
        </p:nvGraphicFramePr>
        <p:xfrm>
          <a:off x="915572" y="1524680"/>
          <a:ext cx="10116919" cy="3252262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1337298">
                  <a:extLst>
                    <a:ext uri="{9D8B030D-6E8A-4147-A177-3AD203B41FA5}">
                      <a16:colId xmlns:a16="http://schemas.microsoft.com/office/drawing/2014/main" val="1352614324"/>
                    </a:ext>
                  </a:extLst>
                </a:gridCol>
                <a:gridCol w="4532243">
                  <a:extLst>
                    <a:ext uri="{9D8B030D-6E8A-4147-A177-3AD203B41FA5}">
                      <a16:colId xmlns:a16="http://schemas.microsoft.com/office/drawing/2014/main" val="2681367400"/>
                    </a:ext>
                  </a:extLst>
                </a:gridCol>
                <a:gridCol w="4247378">
                  <a:extLst>
                    <a:ext uri="{9D8B030D-6E8A-4147-A177-3AD203B41FA5}">
                      <a16:colId xmlns:a16="http://schemas.microsoft.com/office/drawing/2014/main" val="1826422281"/>
                    </a:ext>
                  </a:extLst>
                </a:gridCol>
              </a:tblGrid>
              <a:tr h="437817"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8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图像</a:t>
                      </a:r>
                      <a:r>
                        <a:rPr lang="en-US" sz="18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zh-CN" sz="18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类型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18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U</a:t>
                      </a:r>
                      <a:r>
                        <a:rPr lang="zh-CN" sz="18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—</a:t>
                      </a:r>
                      <a:r>
                        <a:rPr lang="en-US" sz="18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I</a:t>
                      </a:r>
                      <a:r>
                        <a:rPr lang="zh-CN" sz="18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图像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18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I</a:t>
                      </a:r>
                      <a:r>
                        <a:rPr lang="zh-CN" sz="18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—</a:t>
                      </a:r>
                      <a:r>
                        <a:rPr lang="en-US" sz="18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U</a:t>
                      </a:r>
                      <a:r>
                        <a:rPr lang="zh-CN" sz="18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图像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98160008"/>
                  </a:ext>
                </a:extLst>
              </a:tr>
              <a:tr h="621677">
                <a:tc rowSpan="3"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1800" kern="100">
                          <a:solidFill>
                            <a:srgbClr val="FFFFFF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[</a:t>
                      </a:r>
                      <a:r>
                        <a:rPr lang="zh-CN" sz="1800" kern="100">
                          <a:solidFill>
                            <a:srgbClr val="FFFFFF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来源</a:t>
                      </a:r>
                      <a:r>
                        <a:rPr lang="en-US" sz="1800" kern="100">
                          <a:solidFill>
                            <a:srgbClr val="FFFFFF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:Z</a:t>
                      </a:r>
                      <a:r>
                        <a:rPr lang="zh-CN" sz="1800" kern="100">
                          <a:solidFill>
                            <a:srgbClr val="FFFFFF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。</a:t>
                      </a:r>
                      <a:r>
                        <a:rPr lang="en-US" sz="1800" kern="100">
                          <a:solidFill>
                            <a:srgbClr val="FFFFFF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xx</a:t>
                      </a:r>
                      <a:r>
                        <a:rPr lang="zh-CN" sz="1800" kern="100">
                          <a:solidFill>
                            <a:srgbClr val="FFFFFF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。</a:t>
                      </a:r>
                      <a:r>
                        <a:rPr lang="en-US" sz="1800" kern="100">
                          <a:solidFill>
                            <a:srgbClr val="FFFFFF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|</a:t>
                      </a:r>
                      <a:r>
                        <a:rPr lang="zh-CN" sz="18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图像意义</a:t>
                      </a:r>
                    </a:p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8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及阻值计算</a:t>
                      </a:r>
                      <a:r>
                        <a:rPr lang="en-US" sz="1800" kern="100">
                          <a:solidFill>
                            <a:srgbClr val="FFFFFF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[</a:t>
                      </a:r>
                      <a:r>
                        <a:rPr lang="zh-CN" sz="1800" kern="100">
                          <a:solidFill>
                            <a:srgbClr val="FFFFFF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来源</a:t>
                      </a:r>
                      <a:r>
                        <a:rPr lang="en-US" sz="1800" kern="100">
                          <a:solidFill>
                            <a:srgbClr val="FFFFFF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:</a:t>
                      </a:r>
                      <a:endParaRPr lang="zh-CN" sz="1800" kern="100">
                        <a:effectLst/>
                        <a:latin typeface="微软雅黑" pitchFamily="34" charset="-122"/>
                        <a:ea typeface="微软雅黑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8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当图像是一条过坐标原点直线时，表示定值电阻。</a:t>
                      </a:r>
                      <a:r>
                        <a:rPr lang="en-US" sz="1800" kern="100">
                          <a:solidFill>
                            <a:srgbClr val="FFFFFF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[</a:t>
                      </a:r>
                      <a:r>
                        <a:rPr lang="zh-CN" sz="1800" kern="100">
                          <a:solidFill>
                            <a:srgbClr val="FFFFFF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来源</a:t>
                      </a:r>
                      <a:r>
                        <a:rPr lang="en-US" sz="1800" kern="100">
                          <a:solidFill>
                            <a:srgbClr val="FFFFFF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:</a:t>
                      </a:r>
                      <a:r>
                        <a:rPr lang="zh-CN" sz="1800" kern="100">
                          <a:solidFill>
                            <a:srgbClr val="FFFFFF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学</a:t>
                      </a:r>
                      <a:r>
                        <a:rPr lang="en-US" sz="1800" kern="100">
                          <a:solidFill>
                            <a:srgbClr val="FFFFFF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_</a:t>
                      </a:r>
                      <a:r>
                        <a:rPr lang="zh-CN" sz="1800" kern="100">
                          <a:solidFill>
                            <a:srgbClr val="FFFFFF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科</a:t>
                      </a:r>
                      <a:r>
                        <a:rPr lang="en-US" sz="1800" kern="100">
                          <a:solidFill>
                            <a:srgbClr val="FFFFFF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_</a:t>
                      </a:r>
                      <a:r>
                        <a:rPr lang="zh-CN" sz="1800" kern="100">
                          <a:solidFill>
                            <a:srgbClr val="FFFFFF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网</a:t>
                      </a:r>
                      <a:r>
                        <a:rPr lang="en-US" sz="1800" kern="100">
                          <a:solidFill>
                            <a:srgbClr val="FFFFFF"/>
                          </a:solidFill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Z_X_X_K]</a:t>
                      </a:r>
                      <a:endParaRPr lang="zh-CN" sz="1800" kern="100">
                        <a:effectLst/>
                        <a:latin typeface="微软雅黑" pitchFamily="34" charset="-122"/>
                        <a:ea typeface="微软雅黑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33758580"/>
                  </a:ext>
                </a:extLst>
              </a:tr>
              <a:tr h="1754951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8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电阻大小等于图像上除原点以外的点的纵坐标和横坐标的比值。</a:t>
                      </a:r>
                    </a:p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18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R</a:t>
                      </a:r>
                      <a:r>
                        <a:rPr lang="en-US" sz="1800" kern="100" baseline="-250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1</a:t>
                      </a:r>
                      <a:r>
                        <a:rPr lang="zh-CN" sz="18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的阻值可以通过任意对应的</a:t>
                      </a:r>
                      <a:r>
                        <a:rPr lang="en-US" sz="18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U</a:t>
                      </a:r>
                      <a:r>
                        <a:rPr lang="zh-CN" sz="18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、</a:t>
                      </a:r>
                      <a:r>
                        <a:rPr lang="en-US" sz="18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I</a:t>
                      </a:r>
                      <a:r>
                        <a:rPr lang="zh-CN" sz="18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坐标计算</a:t>
                      </a:r>
                      <a:r>
                        <a:rPr lang="zh-CN" altLang="en-US" sz="18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。</a:t>
                      </a:r>
                      <a:endParaRPr lang="zh-CN" sz="1800" kern="100">
                        <a:effectLst/>
                        <a:latin typeface="微软雅黑" pitchFamily="34" charset="-122"/>
                        <a:ea typeface="微软雅黑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8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电阻大小等于图像上除原点以外的点的横坐标和纵坐标的比值。</a:t>
                      </a:r>
                    </a:p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18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R</a:t>
                      </a:r>
                      <a:r>
                        <a:rPr lang="en-US" sz="1800" kern="100" baseline="-250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1</a:t>
                      </a:r>
                      <a:r>
                        <a:rPr lang="zh-CN" sz="18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的阻值可以通过任意对应的</a:t>
                      </a:r>
                      <a:r>
                        <a:rPr lang="en-US" sz="18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U</a:t>
                      </a:r>
                      <a:r>
                        <a:rPr lang="zh-CN" sz="18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、</a:t>
                      </a:r>
                      <a:r>
                        <a:rPr lang="en-US" sz="18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I</a:t>
                      </a:r>
                      <a:r>
                        <a:rPr lang="zh-CN" sz="18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坐标计算</a:t>
                      </a:r>
                      <a:r>
                        <a:rPr lang="zh-CN" altLang="en-US" sz="18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。</a:t>
                      </a:r>
                      <a:endParaRPr lang="zh-CN" sz="1800" kern="100">
                        <a:effectLst/>
                        <a:latin typeface="微软雅黑" pitchFamily="34" charset="-122"/>
                        <a:ea typeface="微软雅黑" pitchFamily="34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13665849"/>
                  </a:ext>
                </a:extLst>
              </a:tr>
              <a:tr h="437817">
                <a:tc v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2"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8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当图像为一条曲线时，表示可变电阻，电阻随电压的增大而增大。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0561138"/>
                  </a:ext>
                </a:extLst>
              </a:tr>
            </a:tbl>
          </a:graphicData>
        </a:graphic>
      </p:graphicFrame>
      <p:pic>
        <p:nvPicPr>
          <p:cNvPr id="2056" name="Picture 8">
            <a:extLst>
              <a:ext uri="{FF2B5EF4-FFF2-40B4-BE49-F238E27FC236}">
                <a16:creationId xmlns:a16="http://schemas.microsoft.com/office/drawing/2014/main" id="{351B1783-21C8-4ACC-8870-7888430372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92300" y="2628900"/>
            <a:ext cx="19050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378056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8AEC5CCE-22F5-4407-9FF0-B13E904A840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978CDAB-A16F-A844-82C3-D99B40B9FC7E}" type="slidenum">
              <a:rPr kumimoji="1" lang="zh-CN" altLang="en-US" smtClean="0"/>
              <a:t>5</a:t>
            </a:fld>
            <a:endParaRPr kumimoji="1" lang="zh-CN" altLang="en-US"/>
          </a:p>
        </p:txBody>
      </p:sp>
      <p:sp>
        <p:nvSpPr>
          <p:cNvPr id="3" name="标题 2">
            <a:extLst>
              <a:ext uri="{FF2B5EF4-FFF2-40B4-BE49-F238E27FC236}">
                <a16:creationId xmlns:a16="http://schemas.microsoft.com/office/drawing/2014/main" id="{2A58B005-54D4-4CAB-9437-EDD9E036B5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图像问题</a:t>
            </a:r>
          </a:p>
        </p:txBody>
      </p:sp>
      <p:graphicFrame>
        <p:nvGraphicFramePr>
          <p:cNvPr id="5" name="内容占位符 4">
            <a:extLst>
              <a:ext uri="{FF2B5EF4-FFF2-40B4-BE49-F238E27FC236}">
                <a16:creationId xmlns:a16="http://schemas.microsoft.com/office/drawing/2014/main" id="{6A477394-2F23-4DFE-BC13-61F782C4E203}"/>
              </a:ext>
            </a:extLst>
          </p:cNvPr>
          <p:cNvGraphicFramePr>
            <a:graphicFrameLocks noGrp="1"/>
          </p:cNvGraphicFramePr>
          <p:nvPr>
            <p:ph sz="quarter" idx="12"/>
          </p:nvPr>
        </p:nvGraphicFramePr>
        <p:xfrm>
          <a:off x="838200" y="1492148"/>
          <a:ext cx="10771864" cy="4389120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1176130">
                  <a:extLst>
                    <a:ext uri="{9D8B030D-6E8A-4147-A177-3AD203B41FA5}">
                      <a16:colId xmlns:a16="http://schemas.microsoft.com/office/drawing/2014/main" val="3170538070"/>
                    </a:ext>
                  </a:extLst>
                </a:gridCol>
                <a:gridCol w="4611757">
                  <a:extLst>
                    <a:ext uri="{9D8B030D-6E8A-4147-A177-3AD203B41FA5}">
                      <a16:colId xmlns:a16="http://schemas.microsoft.com/office/drawing/2014/main" val="1755702511"/>
                    </a:ext>
                  </a:extLst>
                </a:gridCol>
                <a:gridCol w="4983977">
                  <a:extLst>
                    <a:ext uri="{9D8B030D-6E8A-4147-A177-3AD203B41FA5}">
                      <a16:colId xmlns:a16="http://schemas.microsoft.com/office/drawing/2014/main" val="1626501182"/>
                    </a:ext>
                  </a:extLst>
                </a:gridCol>
              </a:tblGrid>
              <a:tr h="0">
                <a:tc>
                  <a:txBody>
                    <a:bodyPr vert="horz" wrap="square"/>
                    <a:lstStyle/>
                    <a:p>
                      <a:pPr marL="0" indent="0" algn="ctr">
                        <a:lnSpc>
                          <a:spcPct val="150000"/>
                        </a:lnSpc>
                        <a:spcAft>
                          <a:spcPct val="0"/>
                        </a:spcAft>
                        <a:buFont typeface="Arial" pitchFamily="34" charset="0"/>
                        <a:buNone/>
                      </a:pP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图像</a:t>
                      </a: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类型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U</a:t>
                      </a: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—</a:t>
                      </a: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I</a:t>
                      </a: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图像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I</a:t>
                      </a: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—</a:t>
                      </a: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U</a:t>
                      </a: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图像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77604104"/>
                  </a:ext>
                </a:extLst>
              </a:tr>
              <a:tr h="0">
                <a:tc>
                  <a:txBody>
                    <a:bodyPr vert="horz" wrap="square"/>
                    <a:lstStyle/>
                    <a:p>
                      <a:pPr marL="0" indent="0" algn="ctr">
                        <a:lnSpc>
                          <a:spcPct val="150000"/>
                        </a:lnSpc>
                        <a:spcAft>
                          <a:spcPct val="0"/>
                        </a:spcAft>
                        <a:buFont typeface="Arial" pitchFamily="34" charset="0"/>
                        <a:buNone/>
                      </a:pP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图像意义</a:t>
                      </a:r>
                    </a:p>
                    <a:p>
                      <a:pPr marL="0" indent="0" algn="ctr">
                        <a:lnSpc>
                          <a:spcPct val="150000"/>
                        </a:lnSpc>
                        <a:spcAft>
                          <a:spcPct val="0"/>
                        </a:spcAft>
                        <a:buFont typeface="Arial" pitchFamily="34" charset="0"/>
                        <a:buNone/>
                      </a:pP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及阻值计算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电阻值大小只能通过图像上点的纵坐标与横坐标的比值求得，不同的点，这个比值是不同的，即电阻不同。</a:t>
                      </a:r>
                    </a:p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当</a:t>
                      </a: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R</a:t>
                      </a:r>
                      <a:r>
                        <a:rPr lang="en-US" sz="1600" kern="100" baseline="-250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2</a:t>
                      </a: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两端的电压</a:t>
                      </a: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U</a:t>
                      </a:r>
                      <a:r>
                        <a:rPr lang="en-US" sz="1600" kern="100" baseline="-250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1</a:t>
                      </a: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=1V</a:t>
                      </a: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，通过</a:t>
                      </a: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R</a:t>
                      </a:r>
                      <a:r>
                        <a:rPr lang="en-US" sz="1600" kern="100" baseline="-250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2</a:t>
                      </a: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的电流</a:t>
                      </a: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I</a:t>
                      </a:r>
                      <a:r>
                        <a:rPr lang="en-US" sz="1600" kern="100" baseline="-250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2</a:t>
                      </a: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=0.4A</a:t>
                      </a: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，此时</a:t>
                      </a: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R</a:t>
                      </a:r>
                      <a:r>
                        <a:rPr lang="en-US" sz="1600" kern="100" baseline="-250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2</a:t>
                      </a: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的阻值</a:t>
                      </a: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；</a:t>
                      </a: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 </a:t>
                      </a:r>
                      <a:endParaRPr lang="zh-CN" sz="1600" kern="100">
                        <a:effectLst/>
                        <a:latin typeface="微软雅黑" pitchFamily="34" charset="-122"/>
                        <a:ea typeface="微软雅黑" pitchFamily="34" charset="-122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当</a:t>
                      </a: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R</a:t>
                      </a:r>
                      <a:r>
                        <a:rPr lang="en-US" sz="1600" kern="100" baseline="-250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2</a:t>
                      </a: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两端的电压</a:t>
                      </a: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U</a:t>
                      </a:r>
                      <a:r>
                        <a:rPr lang="en-US" sz="1600" kern="100" baseline="-250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1</a:t>
                      </a: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=2V</a:t>
                      </a: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，通过</a:t>
                      </a: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R</a:t>
                      </a:r>
                      <a:r>
                        <a:rPr lang="en-US" sz="1600" kern="100" baseline="-250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2</a:t>
                      </a: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的电流</a:t>
                      </a: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I</a:t>
                      </a:r>
                      <a:r>
                        <a:rPr lang="en-US" sz="1600" kern="100" baseline="-250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2</a:t>
                      </a: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=0.5A</a:t>
                      </a: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，此时</a:t>
                      </a: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R</a:t>
                      </a:r>
                      <a:r>
                        <a:rPr lang="en-US" sz="1600" kern="100" baseline="-250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2</a:t>
                      </a: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的阻值</a:t>
                      </a: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。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电阻值大小只能通过图像上点的横坐标与纵坐标的比值求得，不同的点，这个比值是不同的，即电阻不同。</a:t>
                      </a:r>
                    </a:p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当</a:t>
                      </a: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R</a:t>
                      </a:r>
                      <a:r>
                        <a:rPr lang="en-US" sz="1600" kern="100" baseline="-250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2</a:t>
                      </a: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两端的电压</a:t>
                      </a: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U</a:t>
                      </a:r>
                      <a:r>
                        <a:rPr lang="en-US" sz="1600" kern="100" baseline="-250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1</a:t>
                      </a: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=1V</a:t>
                      </a: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，通过</a:t>
                      </a: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R</a:t>
                      </a:r>
                      <a:r>
                        <a:rPr lang="en-US" sz="1600" kern="100" baseline="-250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2</a:t>
                      </a: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的电流</a:t>
                      </a: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I</a:t>
                      </a:r>
                      <a:r>
                        <a:rPr lang="en-US" sz="1600" kern="100" baseline="-250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2</a:t>
                      </a: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=0.15A</a:t>
                      </a: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，此时</a:t>
                      </a: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R</a:t>
                      </a:r>
                      <a:r>
                        <a:rPr lang="en-US" sz="1600" kern="100" baseline="-250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2</a:t>
                      </a: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的阻值</a:t>
                      </a: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；</a:t>
                      </a: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 </a:t>
                      </a:r>
                      <a:endParaRPr lang="zh-CN" sz="1600" kern="100">
                        <a:effectLst/>
                        <a:latin typeface="微软雅黑" pitchFamily="34" charset="-122"/>
                        <a:ea typeface="微软雅黑" pitchFamily="34" charset="-122"/>
                        <a:cs typeface="Times New Roman" panose="02020603050405020304" pitchFamily="18" charset="0"/>
                      </a:endParaRPr>
                    </a:p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当</a:t>
                      </a: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R</a:t>
                      </a:r>
                      <a:r>
                        <a:rPr lang="en-US" sz="1600" kern="100" baseline="-250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2</a:t>
                      </a: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两端的电压</a:t>
                      </a: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U</a:t>
                      </a:r>
                      <a:r>
                        <a:rPr lang="en-US" sz="1600" kern="100" baseline="-250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1</a:t>
                      </a: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=2.5V</a:t>
                      </a: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，通过</a:t>
                      </a: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R</a:t>
                      </a:r>
                      <a:r>
                        <a:rPr lang="en-US" sz="1600" kern="100" baseline="-250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2</a:t>
                      </a: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的电流</a:t>
                      </a: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I</a:t>
                      </a:r>
                      <a:r>
                        <a:rPr lang="en-US" sz="1600" kern="100" baseline="-250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2</a:t>
                      </a: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=0.25A</a:t>
                      </a: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，此时</a:t>
                      </a: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R</a:t>
                      </a:r>
                      <a:r>
                        <a:rPr lang="en-US" sz="1600" kern="100" baseline="-250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2</a:t>
                      </a: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的阻值</a:t>
                      </a: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。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40439590"/>
                  </a:ext>
                </a:extLst>
              </a:tr>
              <a:tr h="0">
                <a:tc>
                  <a:txBody>
                    <a:bodyPr vert="horz" wrap="square"/>
                    <a:lstStyle/>
                    <a:p>
                      <a:pPr marL="0" indent="0" algn="ctr">
                        <a:lnSpc>
                          <a:spcPct val="150000"/>
                        </a:lnSpc>
                        <a:spcAft>
                          <a:spcPct val="0"/>
                        </a:spcAft>
                        <a:buFont typeface="Arial" pitchFamily="34" charset="0"/>
                        <a:buNone/>
                      </a:pP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作用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（</a:t>
                      </a: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1</a:t>
                      </a: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）通过</a:t>
                      </a: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U-I</a:t>
                      </a: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或</a:t>
                      </a: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I-U</a:t>
                      </a: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图</a:t>
                      </a: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像可以求出每个电阻在任何一个时刻的电功率，电功率大小等于该电阻纵坐标电压值与对应横坐标电流值的乘积，即</a:t>
                      </a: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P=UI</a:t>
                      </a: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。</a:t>
                      </a:r>
                    </a:p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（</a:t>
                      </a: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2</a:t>
                      </a: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）</a:t>
                      </a: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R</a:t>
                      </a:r>
                      <a:r>
                        <a:rPr lang="en-US" sz="1600" kern="100" baseline="-250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1</a:t>
                      </a: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、</a:t>
                      </a: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R</a:t>
                      </a:r>
                      <a:r>
                        <a:rPr lang="en-US" sz="1600" kern="100" baseline="-250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2</a:t>
                      </a: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串联时，由于电流相等，通过图像可以读出某一电流值时，</a:t>
                      </a: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R</a:t>
                      </a:r>
                      <a:r>
                        <a:rPr lang="en-US" sz="1600" kern="100" baseline="-250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1</a:t>
                      </a: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和</a:t>
                      </a: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R</a:t>
                      </a:r>
                      <a:r>
                        <a:rPr lang="en-US" sz="1600" kern="100" baseline="-250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2</a:t>
                      </a: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两端的电压；</a:t>
                      </a: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 R</a:t>
                      </a:r>
                      <a:r>
                        <a:rPr lang="en-US" sz="1600" kern="100" baseline="-250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1</a:t>
                      </a: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、</a:t>
                      </a: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R</a:t>
                      </a:r>
                      <a:r>
                        <a:rPr lang="en-US" sz="1600" kern="100" baseline="-250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2</a:t>
                      </a: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并联时，由于电压相等，通过图像可以读出某一电压值时，通过</a:t>
                      </a: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R</a:t>
                      </a:r>
                      <a:r>
                        <a:rPr lang="en-US" sz="1600" kern="100" baseline="-250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1</a:t>
                      </a: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和</a:t>
                      </a:r>
                      <a:r>
                        <a:rPr lang="en-US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R</a:t>
                      </a:r>
                      <a:r>
                        <a:rPr lang="en-US" sz="1600" kern="100" baseline="-250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2</a:t>
                      </a:r>
                      <a:r>
                        <a:rPr lang="zh-CN" sz="1600" kern="100">
                          <a:effectLst/>
                          <a:latin typeface="微软雅黑" pitchFamily="34" charset="-122"/>
                          <a:ea typeface="微软雅黑" pitchFamily="34" charset="-122"/>
                          <a:cs typeface="Times New Roman" panose="02020603050405020304" pitchFamily="18" charset="0"/>
                        </a:rPr>
                        <a:t>的电流。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3542808"/>
                  </a:ext>
                </a:extLst>
              </a:tr>
            </a:tbl>
          </a:graphicData>
        </a:graphic>
      </p:graphicFrame>
      <p:pic>
        <p:nvPicPr>
          <p:cNvPr id="3078" name="Picture 6">
            <a:extLst>
              <a:ext uri="{FF2B5EF4-FFF2-40B4-BE49-F238E27FC236}">
                <a16:creationId xmlns:a16="http://schemas.microsoft.com/office/drawing/2014/main" id="{5BDC4943-4B07-4E10-B9C7-C2776AE7C5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930525" y="2436813"/>
            <a:ext cx="19050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3" name="Picture 1">
            <a:extLst>
              <a:ext uri="{FF2B5EF4-FFF2-40B4-BE49-F238E27FC236}">
                <a16:creationId xmlns:a16="http://schemas.microsoft.com/office/drawing/2014/main" id="{E4D293EB-A65B-44AA-BB93-DE1F97A5BF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930525" y="2436813"/>
            <a:ext cx="19050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7806000"/>
      </p:ext>
    </p:ext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8AEC5CCE-22F5-4407-9FF0-B13E904A840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978CDAB-A16F-A844-82C3-D99B40B9FC7E}" type="slidenum">
              <a:rPr kumimoji="1" lang="zh-CN" altLang="en-US" smtClean="0"/>
              <a:t>6</a:t>
            </a:fld>
            <a:endParaRPr kumimoji="1" lang="zh-CN" altLang="en-US"/>
          </a:p>
        </p:txBody>
      </p:sp>
      <p:sp>
        <p:nvSpPr>
          <p:cNvPr id="3" name="标题 2">
            <a:extLst>
              <a:ext uri="{FF2B5EF4-FFF2-40B4-BE49-F238E27FC236}">
                <a16:creationId xmlns:a16="http://schemas.microsoft.com/office/drawing/2014/main" id="{2A58B005-54D4-4CAB-9437-EDD9E036B5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图像问题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4EDD6458-FFE8-4B64-9D1E-54FD54AF2CB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ph sz="quarter" idx="12"/>
          </p:nvPr>
        </p:nvSpPr>
        <p:spPr>
          <a:blipFill>
            <a:blip r:embed="rId3"/>
            <a:stretch>
              <a:fillRect l="-522" r="-464"/>
            </a:stretch>
          </a:blipFill>
        </p:spPr>
        <p:txBody>
          <a:bodyPr/>
          <a:lstStyle/>
          <a:p>
            <a:r>
              <a:rPr lang="zh-CN" altLang="en-US">
                <a:noFill/>
              </a:rPr>
              <a:t> </a:t>
            </a:r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7788ECC3-DABC-442F-936A-B083501144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7742" y="2581158"/>
            <a:ext cx="2716516" cy="2012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2286924"/>
      </p:ext>
    </p:ext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8AEC5CCE-22F5-4407-9FF0-B13E904A840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978CDAB-A16F-A844-82C3-D99B40B9FC7E}" type="slidenum">
              <a:rPr kumimoji="1" lang="zh-CN" altLang="en-US" smtClean="0"/>
              <a:t>7</a:t>
            </a:fld>
            <a:endParaRPr kumimoji="1" lang="zh-CN" altLang="en-US"/>
          </a:p>
        </p:txBody>
      </p:sp>
      <p:sp>
        <p:nvSpPr>
          <p:cNvPr id="3" name="标题 2">
            <a:extLst>
              <a:ext uri="{FF2B5EF4-FFF2-40B4-BE49-F238E27FC236}">
                <a16:creationId xmlns:a16="http://schemas.microsoft.com/office/drawing/2014/main" id="{2A58B005-54D4-4CAB-9437-EDD9E036B5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一、中考题型分析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4EDD6458-FFE8-4B64-9D1E-54FD54AF2CB2}"/>
              </a:ext>
            </a:extLst>
          </p:cNvPr>
          <p:cNvSpPr>
            <a:spLocks noGrp="1"/>
          </p:cNvSpPr>
          <p:nvPr>
            <p:ph sz="quarter" idx="12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zh-CN" altLang="en-US" sz="1800"/>
              <a:t>中考中，电学图像问题是中考中常常出现的的考点，往往出现在填空题、选择题一般难度不大，属于中等题。但是如果出现在计算题中，往往难度较大。中考中常常学生的识图能力、分析图的能力、结合图像获取信息进行计算的能力，分值</a:t>
            </a:r>
            <a:r>
              <a:rPr lang="en-US" altLang="zh-CN" sz="1800"/>
              <a:t>2-7</a:t>
            </a:r>
            <a:r>
              <a:rPr lang="zh-CN" altLang="en-US" sz="1800"/>
              <a:t>左右。</a:t>
            </a:r>
          </a:p>
        </p:txBody>
      </p:sp>
    </p:spTree>
    <p:extLst>
      <p:ext uri="{BB962C8B-B14F-4D97-AF65-F5344CB8AC3E}">
        <p14:creationId xmlns:p14="http://schemas.microsoft.com/office/powerpoint/2010/main" val="2955358161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8AEC5CCE-22F5-4407-9FF0-B13E904A840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978CDAB-A16F-A844-82C3-D99B40B9FC7E}" type="slidenum">
              <a:rPr kumimoji="1" lang="zh-CN" altLang="en-US" smtClean="0"/>
              <a:t>8</a:t>
            </a:fld>
            <a:endParaRPr kumimoji="1" lang="zh-CN" altLang="en-US"/>
          </a:p>
        </p:txBody>
      </p:sp>
      <p:sp>
        <p:nvSpPr>
          <p:cNvPr id="3" name="标题 2">
            <a:extLst>
              <a:ext uri="{FF2B5EF4-FFF2-40B4-BE49-F238E27FC236}">
                <a16:creationId xmlns:a16="http://schemas.microsoft.com/office/drawing/2014/main" id="{2A58B005-54D4-4CAB-9437-EDD9E036B5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考点一   </a:t>
            </a:r>
            <a:r>
              <a:rPr lang="en-US" altLang="zh-CN"/>
              <a:t>U—I</a:t>
            </a:r>
            <a:r>
              <a:rPr lang="zh-CN" altLang="en-US"/>
              <a:t>图像或</a:t>
            </a:r>
            <a:r>
              <a:rPr lang="en-US" altLang="zh-CN"/>
              <a:t>I—U</a:t>
            </a:r>
            <a:r>
              <a:rPr lang="zh-CN" altLang="en-US"/>
              <a:t>图像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4EDD6458-FFE8-4B64-9D1E-54FD54AF2CB2}"/>
              </a:ext>
            </a:extLst>
          </p:cNvPr>
          <p:cNvSpPr>
            <a:spLocks noGrp="1"/>
          </p:cNvSpPr>
          <p:nvPr>
            <p:ph sz="quarter" idx="12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zh-CN" altLang="en-US" sz="1800"/>
              <a:t>典例一、如图甲所示是电阻</a:t>
            </a:r>
            <a:r>
              <a:rPr lang="en-US" altLang="zh-CN" sz="1800"/>
              <a:t>R</a:t>
            </a:r>
            <a:r>
              <a:rPr lang="zh-CN" altLang="en-US" sz="1800"/>
              <a:t>和灯泡</a:t>
            </a:r>
            <a:r>
              <a:rPr lang="en-US" altLang="zh-CN" sz="1800"/>
              <a:t>L</a:t>
            </a:r>
            <a:r>
              <a:rPr lang="zh-CN" altLang="en-US" sz="1800"/>
              <a:t>的</a:t>
            </a:r>
            <a:r>
              <a:rPr lang="en-US" altLang="zh-CN" sz="1800"/>
              <a:t>I﹣U</a:t>
            </a:r>
            <a:r>
              <a:rPr lang="zh-CN" altLang="en-US" sz="1800"/>
              <a:t>图象。由图可知，电阻</a:t>
            </a:r>
            <a:r>
              <a:rPr lang="en-US" altLang="zh-CN" sz="1800"/>
              <a:t>R</a:t>
            </a:r>
            <a:r>
              <a:rPr lang="zh-CN" altLang="en-US" sz="1800"/>
              <a:t>的阻值是</a:t>
            </a:r>
            <a:r>
              <a:rPr lang="en-US" altLang="zh-CN" sz="1800" u="sng"/>
              <a:t>	</a:t>
            </a:r>
            <a:r>
              <a:rPr lang="en-US" altLang="zh-CN" sz="1800"/>
              <a:t>Ω</a:t>
            </a:r>
            <a:r>
              <a:rPr lang="zh-CN" altLang="en-US" sz="1800"/>
              <a:t>。将电阻</a:t>
            </a:r>
            <a:r>
              <a:rPr lang="en-US" altLang="zh-CN" sz="1800"/>
              <a:t>R</a:t>
            </a:r>
            <a:r>
              <a:rPr lang="zh-CN" altLang="en-US" sz="1800"/>
              <a:t>和灯泡</a:t>
            </a:r>
            <a:r>
              <a:rPr lang="en-US" altLang="zh-CN" sz="1800"/>
              <a:t>L</a:t>
            </a:r>
            <a:r>
              <a:rPr lang="zh-CN" altLang="en-US" sz="1800"/>
              <a:t>接在图乙电路中，</a:t>
            </a:r>
            <a:r>
              <a:rPr lang="en-US" altLang="zh-CN" sz="1800"/>
              <a:t>S</a:t>
            </a:r>
            <a:r>
              <a:rPr lang="zh-CN" altLang="en-US" sz="1800"/>
              <a:t>闭合，电流表示数为</a:t>
            </a:r>
            <a:r>
              <a:rPr lang="en-US" altLang="zh-CN" sz="1800"/>
              <a:t>0.3A</a:t>
            </a:r>
            <a:r>
              <a:rPr lang="zh-CN" altLang="en-US" sz="1800"/>
              <a:t>，则电源电压为</a:t>
            </a:r>
            <a:r>
              <a:rPr lang="zh-CN" altLang="en-US" sz="1800" u="sng"/>
              <a:t>　   　</a:t>
            </a:r>
            <a:r>
              <a:rPr lang="en-US" altLang="zh-CN" sz="1800"/>
              <a:t>V</a:t>
            </a:r>
            <a:r>
              <a:rPr lang="zh-CN" altLang="en-US" sz="1800"/>
              <a:t>。</a:t>
            </a:r>
          </a:p>
          <a:p>
            <a:pPr marL="0" indent="0">
              <a:lnSpc>
                <a:spcPct val="150000"/>
              </a:lnSpc>
              <a:buNone/>
            </a:pPr>
            <a:endParaRPr lang="zh-CN" altLang="en-US" sz="1800"/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1F23B529-C5E2-4CA0-8154-0B18A2B16D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2882" y="2965173"/>
            <a:ext cx="4939326" cy="2161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9784258"/>
      </p:ext>
    </p:ext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8AEC5CCE-22F5-4407-9FF0-B13E904A840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978CDAB-A16F-A844-82C3-D99B40B9FC7E}" type="slidenum">
              <a:rPr kumimoji="1" lang="zh-CN" altLang="en-US" smtClean="0"/>
              <a:t>9</a:t>
            </a:fld>
            <a:endParaRPr kumimoji="1" lang="zh-CN" altLang="en-US"/>
          </a:p>
        </p:txBody>
      </p:sp>
      <p:sp>
        <p:nvSpPr>
          <p:cNvPr id="3" name="标题 2">
            <a:extLst>
              <a:ext uri="{FF2B5EF4-FFF2-40B4-BE49-F238E27FC236}">
                <a16:creationId xmlns:a16="http://schemas.microsoft.com/office/drawing/2014/main" id="{2A58B005-54D4-4CAB-9437-EDD9E036B5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解析</a:t>
            </a:r>
          </a:p>
        </p:txBody>
      </p:sp>
      <p:pic>
        <p:nvPicPr>
          <p:cNvPr id="5" name="内容占位符 4">
            <a:extLst>
              <a:ext uri="{FF2B5EF4-FFF2-40B4-BE49-F238E27FC236}">
                <a16:creationId xmlns:a16="http://schemas.microsoft.com/office/drawing/2014/main" id="{F5BCA5C7-FA79-4363-8C9E-D2B9968E3357}"/>
              </a:ext>
            </a:extLst>
          </p:cNvPr>
          <p:cNvPicPr>
            <a:picLocks noGrp="1" noChangeAspect="1"/>
          </p:cNvPicPr>
          <p:nvPr>
            <p:ph sz="quarter" idx="12"/>
          </p:nvPr>
        </p:nvPicPr>
        <p:blipFill>
          <a:blip r:embed="rId3"/>
          <a:stretch>
            <a:fillRect/>
          </a:stretch>
        </p:blipFill>
        <p:spPr>
          <a:xfrm>
            <a:off x="838199" y="1474238"/>
            <a:ext cx="10258713" cy="1655630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830ED84D-EC5E-430D-B481-CDCD40FF6F6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74600"/>
          <a:stretch>
            <a:fillRect/>
          </a:stretch>
        </p:blipFill>
        <p:spPr>
          <a:xfrm>
            <a:off x="838200" y="3217523"/>
            <a:ext cx="2686878" cy="1021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0689678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8AEC5CCE-22F5-4407-9FF0-B13E904A840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978CDAB-A16F-A844-82C3-D99B40B9FC7E}" type="slidenum">
              <a:rPr kumimoji="1" lang="zh-CN" altLang="en-US" smtClean="0"/>
              <a:t>10</a:t>
            </a:fld>
            <a:endParaRPr kumimoji="1" lang="zh-CN" altLang="en-US"/>
          </a:p>
        </p:txBody>
      </p:sp>
      <p:sp>
        <p:nvSpPr>
          <p:cNvPr id="3" name="标题 2">
            <a:extLst>
              <a:ext uri="{FF2B5EF4-FFF2-40B4-BE49-F238E27FC236}">
                <a16:creationId xmlns:a16="http://schemas.microsoft.com/office/drawing/2014/main" id="{2A58B005-54D4-4CAB-9437-EDD9E036B5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考点一   </a:t>
            </a:r>
            <a:r>
              <a:rPr lang="en-US" altLang="zh-CN"/>
              <a:t>U—I</a:t>
            </a:r>
            <a:r>
              <a:rPr lang="zh-CN" altLang="en-US"/>
              <a:t>图像或</a:t>
            </a:r>
            <a:r>
              <a:rPr lang="en-US" altLang="zh-CN"/>
              <a:t>I—U</a:t>
            </a:r>
            <a:r>
              <a:rPr lang="zh-CN" altLang="en-US"/>
              <a:t>图像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4EDD6458-FFE8-4B64-9D1E-54FD54AF2CB2}"/>
              </a:ext>
            </a:extLst>
          </p:cNvPr>
          <p:cNvSpPr>
            <a:spLocks noGrp="1"/>
          </p:cNvSpPr>
          <p:nvPr>
            <p:ph sz="quarter" idx="12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zh-CN" altLang="en-US" sz="1800"/>
              <a:t>典例二、如图甲电路中，电源电压保持不变，</a:t>
            </a:r>
            <a:r>
              <a:rPr lang="en-US" altLang="zh-CN" sz="1800"/>
              <a:t>R</a:t>
            </a:r>
            <a:r>
              <a:rPr lang="en-US" altLang="zh-CN" sz="1800" baseline="-25000"/>
              <a:t>1</a:t>
            </a:r>
            <a:r>
              <a:rPr lang="zh-CN" altLang="en-US" sz="1800"/>
              <a:t>是定值电阻。当开关</a:t>
            </a:r>
            <a:r>
              <a:rPr lang="en-US" altLang="zh-CN" sz="1800"/>
              <a:t>S</a:t>
            </a:r>
            <a:r>
              <a:rPr lang="zh-CN" altLang="en-US" sz="1800"/>
              <a:t>闭合，滑动变阻器</a:t>
            </a:r>
            <a:r>
              <a:rPr lang="en-US" altLang="zh-CN" sz="1800"/>
              <a:t>R</a:t>
            </a:r>
            <a:r>
              <a:rPr lang="en-US" altLang="zh-CN" sz="1800" baseline="-25000"/>
              <a:t>2</a:t>
            </a:r>
            <a:r>
              <a:rPr lang="zh-CN" altLang="en-US" sz="1800"/>
              <a:t>的滑片</a:t>
            </a:r>
            <a:r>
              <a:rPr lang="en-US" altLang="zh-CN" sz="1800"/>
              <a:t>P</a:t>
            </a:r>
            <a:r>
              <a:rPr lang="zh-CN" altLang="en-US" sz="1800"/>
              <a:t>由</a:t>
            </a:r>
            <a:r>
              <a:rPr lang="en-US" altLang="zh-CN" sz="1800"/>
              <a:t>a</a:t>
            </a:r>
            <a:r>
              <a:rPr lang="zh-CN" altLang="en-US" sz="1800"/>
              <a:t>端移动到</a:t>
            </a:r>
            <a:r>
              <a:rPr lang="en-US" altLang="zh-CN" sz="1800"/>
              <a:t>b</a:t>
            </a:r>
            <a:r>
              <a:rPr lang="zh-CN" altLang="en-US" sz="1800"/>
              <a:t>端，两电表示数变化关系如图乙所示，则下列说法中正确的是（　　）</a:t>
            </a:r>
            <a:endParaRPr lang="en-US" altLang="zh-CN" sz="1800"/>
          </a:p>
          <a:p>
            <a:pPr marL="0" indent="0">
              <a:lnSpc>
                <a:spcPct val="150000"/>
              </a:lnSpc>
              <a:buNone/>
            </a:pPr>
            <a:r>
              <a:rPr lang="en-US" altLang="zh-CN" sz="1800"/>
              <a:t>A</a:t>
            </a:r>
            <a:r>
              <a:rPr lang="zh-CN" altLang="en-US" sz="1800"/>
              <a:t>．电源电压为</a:t>
            </a:r>
            <a:r>
              <a:rPr lang="en-US" altLang="zh-CN" sz="1800"/>
              <a:t>14V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altLang="zh-CN" sz="1800"/>
              <a:t>B</a:t>
            </a:r>
            <a:r>
              <a:rPr lang="zh-CN" altLang="en-US" sz="1800"/>
              <a:t>．</a:t>
            </a:r>
            <a:r>
              <a:rPr lang="en-US" altLang="zh-CN" sz="1800"/>
              <a:t>R</a:t>
            </a:r>
            <a:r>
              <a:rPr lang="en-US" altLang="zh-CN" sz="1800" baseline="-25000"/>
              <a:t>2</a:t>
            </a:r>
            <a:r>
              <a:rPr lang="zh-CN" altLang="en-US" sz="1800"/>
              <a:t>的最大阻值是</a:t>
            </a:r>
            <a:r>
              <a:rPr lang="en-US" altLang="zh-CN" sz="1800"/>
              <a:t>30Ω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altLang="zh-CN" sz="1800"/>
              <a:t>C</a:t>
            </a:r>
            <a:r>
              <a:rPr lang="zh-CN" altLang="en-US" sz="1800"/>
              <a:t>．滑片</a:t>
            </a:r>
            <a:r>
              <a:rPr lang="en-US" altLang="zh-CN" sz="1800"/>
              <a:t>P</a:t>
            </a:r>
            <a:r>
              <a:rPr lang="zh-CN" altLang="en-US" sz="1800"/>
              <a:t>由</a:t>
            </a:r>
            <a:r>
              <a:rPr lang="en-US" altLang="zh-CN" sz="1800"/>
              <a:t>a</a:t>
            </a:r>
            <a:r>
              <a:rPr lang="zh-CN" altLang="en-US" sz="1800"/>
              <a:t>向</a:t>
            </a:r>
            <a:r>
              <a:rPr lang="en-US" altLang="zh-CN" sz="1800"/>
              <a:t>b</a:t>
            </a:r>
            <a:r>
              <a:rPr lang="zh-CN" altLang="en-US" sz="1800"/>
              <a:t>恰好移动三分之一长度时</a:t>
            </a:r>
            <a:r>
              <a:rPr lang="en-US" altLang="zh-CN" sz="1800"/>
              <a:t>R</a:t>
            </a:r>
            <a:r>
              <a:rPr lang="en-US" altLang="zh-CN" sz="1800" baseline="-25000"/>
              <a:t>1</a:t>
            </a:r>
            <a:r>
              <a:rPr lang="zh-CN" altLang="en-US" sz="1800"/>
              <a:t>的电功率为</a:t>
            </a:r>
            <a:r>
              <a:rPr lang="en-US" altLang="zh-CN" sz="1800"/>
              <a:t>1.25W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altLang="zh-CN" sz="1800"/>
              <a:t>D</a:t>
            </a:r>
            <a:r>
              <a:rPr lang="zh-CN" altLang="en-US" sz="1800"/>
              <a:t>．滑片</a:t>
            </a:r>
            <a:r>
              <a:rPr lang="en-US" altLang="zh-CN" sz="1800"/>
              <a:t>P</a:t>
            </a:r>
            <a:r>
              <a:rPr lang="zh-CN" altLang="en-US" sz="1800"/>
              <a:t>在</a:t>
            </a:r>
            <a:r>
              <a:rPr lang="en-US" altLang="zh-CN" sz="1800"/>
              <a:t>a</a:t>
            </a:r>
            <a:r>
              <a:rPr lang="zh-CN" altLang="en-US" sz="1800"/>
              <a:t>端时，</a:t>
            </a:r>
            <a:r>
              <a:rPr lang="en-US" altLang="zh-CN" sz="1800"/>
              <a:t>2</a:t>
            </a:r>
            <a:r>
              <a:rPr lang="zh-CN" altLang="en-US" sz="1800"/>
              <a:t>分钟内</a:t>
            </a:r>
            <a:r>
              <a:rPr lang="en-US" altLang="zh-CN" sz="1800"/>
              <a:t>R</a:t>
            </a:r>
            <a:r>
              <a:rPr lang="en-US" altLang="zh-CN" sz="1800" baseline="-25000"/>
              <a:t>2</a:t>
            </a:r>
            <a:r>
              <a:rPr lang="zh-CN" altLang="en-US" sz="1800"/>
              <a:t>消耗的电能是</a:t>
            </a:r>
            <a:r>
              <a:rPr lang="en-US" altLang="zh-CN" sz="1800"/>
              <a:t>144J</a:t>
            </a:r>
          </a:p>
          <a:p>
            <a:pPr marL="0" indent="0">
              <a:lnSpc>
                <a:spcPct val="150000"/>
              </a:lnSpc>
              <a:buNone/>
            </a:pPr>
            <a:endParaRPr lang="zh-CN" altLang="en-US" sz="1800"/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99C3A5CA-4D79-4C05-A9D6-F1FCF1DBC3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1642" y="2421017"/>
            <a:ext cx="4133467" cy="2223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5595205"/>
      </p:ext>
    </p:ext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8AEC5CCE-22F5-4407-9FF0-B13E904A840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978CDAB-A16F-A844-82C3-D99B40B9FC7E}" type="slidenum">
              <a:rPr kumimoji="1" lang="zh-CN" altLang="en-US" smtClean="0"/>
              <a:t>11</a:t>
            </a:fld>
            <a:endParaRPr kumimoji="1" lang="zh-CN" altLang="en-US"/>
          </a:p>
        </p:txBody>
      </p:sp>
      <p:sp>
        <p:nvSpPr>
          <p:cNvPr id="3" name="标题 2">
            <a:extLst>
              <a:ext uri="{FF2B5EF4-FFF2-40B4-BE49-F238E27FC236}">
                <a16:creationId xmlns:a16="http://schemas.microsoft.com/office/drawing/2014/main" id="{2A58B005-54D4-4CAB-9437-EDD9E036B5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解析</a:t>
            </a:r>
          </a:p>
        </p:txBody>
      </p:sp>
      <p:pic>
        <p:nvPicPr>
          <p:cNvPr id="5" name="内容占位符 4">
            <a:extLst>
              <a:ext uri="{FF2B5EF4-FFF2-40B4-BE49-F238E27FC236}">
                <a16:creationId xmlns:a16="http://schemas.microsoft.com/office/drawing/2014/main" id="{3D5E9796-2CF1-4A40-BC43-6EF3BDDFF7E6}"/>
              </a:ext>
            </a:extLst>
          </p:cNvPr>
          <p:cNvPicPr>
            <a:picLocks noGrp="1" noChangeAspect="1"/>
          </p:cNvPicPr>
          <p:nvPr>
            <p:ph sz="quarter" idx="12"/>
          </p:nvPr>
        </p:nvPicPr>
        <p:blipFill>
          <a:blip r:embed="rId3"/>
          <a:stretch>
            <a:fillRect/>
          </a:stretch>
        </p:blipFill>
        <p:spPr>
          <a:xfrm>
            <a:off x="838199" y="1474237"/>
            <a:ext cx="8093765" cy="46614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6681006"/>
      </p:ext>
    </p:ext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New shape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 charset="0"/>
                <a:ea typeface="+mn-ea"/>
                <a:cs typeface="+mn-cs"/>
              </a:defRPr>
            </a:lvl9pPr>
          </a:lstStyle>
          <a:p>
            <a:pPr algn="l"/>
            <a:r>
              <a:rPr sz="1200" b="0">
                <a:solidFill>
                  <a:srgbClr val="000000"/>
                </a:solidFill>
              </a:rPr>
              <a:t>D．将Rx从5Ω换成10Ω后，应将滑片P向左移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只闭合开关S,电路消耗的功率是1W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但是如果出现在计算题中，往往难度较大。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已知该电路中电源电压是2V，则下列结论错误的是（     ）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典例二、如图甲电路中，电源电压保持不变，R1是定值电阻。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R1的阻值可以通过任意对应的U、I坐标计算。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1．U-I图像与I—U图像：电阻两端的电压与流过电阻中的电流关系的图像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D．将Rx从5Ω换成10Ω后，应将滑片P向左移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在物理中，常常用图像来反映物理量之间的关系或描述某个物理过程，通过图像可以直观、简洁的反映物理量之间的关系或物理过程，所以在中考中常常会出现电学物理图像问题。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在综合实践活动中，小明设计了一种电热饮水机电路，如图甲所示，R1和R2均为电热丝，S2是自动控制开关，可实现“低挡”、“高挡”之间的转换，饮水机工作时功率随时间的关系图像如图乙所示。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当R2两端的电压U1=2V，通过R2的电流I2=0.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[来源:学_科_网Z_X_X_K]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（2）定值电阻R1的阻值；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某同学利用如图甲所示的电路进行实验，电源电压恒为3伏，更换5个定值电阻Rx，得到如图乙所示的图象。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以下有关叙述正确的是（　　）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在物理中，常常用图像来反映物理量之间的关系或描述某个物理过程，通过图像可以直观、简洁的反映物理量之间的关系或物理过程，所以在中考中常常会出现电学物理图像问题。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（以上选填“变大”、“不变”或“变小”）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现将R2置于可调温装置中不影响电路的连接，当R2的温度从最低调至最高的过程中，由电路中电流表与电压表对应的示数变化关系，得到此过程中R1的完整图象，如图丙所示。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整个电路的最大功率为14.</a:t>
            </a:r>
          </a:p>
        </p:txBody>
      </p:sp>
      <p:pic>
        <p:nvPicPr>
          <p:cNvPr id="7" name="New picture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8AEC5CCE-22F5-4407-9FF0-B13E904A840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978CDAB-A16F-A844-82C3-D99B40B9FC7E}" type="slidenum">
              <a:rPr kumimoji="1" lang="zh-CN" altLang="en-US" smtClean="0"/>
              <a:t>12</a:t>
            </a:fld>
            <a:endParaRPr kumimoji="1" lang="zh-CN" altLang="en-US"/>
          </a:p>
        </p:txBody>
      </p:sp>
      <p:sp>
        <p:nvSpPr>
          <p:cNvPr id="3" name="标题 2">
            <a:extLst>
              <a:ext uri="{FF2B5EF4-FFF2-40B4-BE49-F238E27FC236}">
                <a16:creationId xmlns:a16="http://schemas.microsoft.com/office/drawing/2014/main" id="{2A58B005-54D4-4CAB-9437-EDD9E036B5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考点二   其他电学图像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4EDD6458-FFE8-4B64-9D1E-54FD54AF2CB2}"/>
              </a:ext>
            </a:extLst>
          </p:cNvPr>
          <p:cNvSpPr>
            <a:spLocks noGrp="1"/>
          </p:cNvSpPr>
          <p:nvPr>
            <p:ph sz="quarter" idx="12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zh-CN" altLang="en-US" sz="1800"/>
              <a:t>典例一、如图甲所示的电路中，</a:t>
            </a:r>
            <a:r>
              <a:rPr lang="en-US" altLang="zh-CN" sz="1800"/>
              <a:t>R</a:t>
            </a:r>
            <a:r>
              <a:rPr lang="en-US" altLang="zh-CN" sz="1800" baseline="-25000"/>
              <a:t>0</a:t>
            </a:r>
            <a:r>
              <a:rPr lang="zh-CN" altLang="en-US" sz="1800"/>
              <a:t>为定值电阻，</a:t>
            </a:r>
            <a:r>
              <a:rPr lang="en-US" altLang="zh-CN" sz="1800"/>
              <a:t>R</a:t>
            </a:r>
            <a:r>
              <a:rPr lang="zh-CN" altLang="en-US" sz="1800"/>
              <a:t>为电阻式传感器，电源电压保持不变，当</a:t>
            </a:r>
            <a:r>
              <a:rPr lang="en-US" altLang="zh-CN" sz="1800"/>
              <a:t>R</a:t>
            </a:r>
            <a:r>
              <a:rPr lang="zh-CN" altLang="en-US" sz="1800"/>
              <a:t>阻值从</a:t>
            </a:r>
            <a:r>
              <a:rPr lang="en-US" altLang="zh-CN" sz="1800"/>
              <a:t>0</a:t>
            </a:r>
            <a:r>
              <a:rPr lang="zh-CN" altLang="en-US" sz="1800"/>
              <a:t>增大到</a:t>
            </a:r>
            <a:r>
              <a:rPr lang="en-US" altLang="zh-CN" sz="1800"/>
              <a:t>60Ω</a:t>
            </a:r>
            <a:r>
              <a:rPr lang="zh-CN" altLang="en-US" sz="1800"/>
              <a:t>，测得</a:t>
            </a:r>
            <a:r>
              <a:rPr lang="en-US" altLang="zh-CN" sz="1800"/>
              <a:t>R</a:t>
            </a:r>
            <a:r>
              <a:rPr lang="zh-CN" altLang="en-US" sz="1800"/>
              <a:t>的电功率于通过它的电流关系图像如图乙，下列说法正确的是（   ）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altLang="zh-CN" sz="1800"/>
              <a:t>A.R</a:t>
            </a:r>
            <a:r>
              <a:rPr lang="zh-CN" altLang="en-US" sz="1800"/>
              <a:t>的阻值增大，电流表与电压表的示数都变小        </a:t>
            </a:r>
            <a:endParaRPr lang="en-US" altLang="zh-CN" sz="1800"/>
          </a:p>
          <a:p>
            <a:pPr marL="0" indent="0">
              <a:lnSpc>
                <a:spcPct val="150000"/>
              </a:lnSpc>
              <a:buNone/>
            </a:pPr>
            <a:r>
              <a:rPr lang="en-US" altLang="zh-CN" sz="1800"/>
              <a:t>B.</a:t>
            </a:r>
            <a:r>
              <a:rPr lang="zh-CN" altLang="en-US" sz="1800"/>
              <a:t>电源电压为</a:t>
            </a:r>
            <a:r>
              <a:rPr lang="en-US" altLang="zh-CN" sz="1800"/>
              <a:t>12V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altLang="zh-CN" sz="1800"/>
              <a:t>C.</a:t>
            </a:r>
            <a:r>
              <a:rPr lang="zh-CN" altLang="en-US" sz="1800"/>
              <a:t>当电流为</a:t>
            </a:r>
            <a:r>
              <a:rPr lang="en-US" altLang="zh-CN" sz="1800"/>
              <a:t>0.6A</a:t>
            </a:r>
            <a:r>
              <a:rPr lang="zh-CN" altLang="en-US" sz="1800"/>
              <a:t>时，</a:t>
            </a:r>
            <a:r>
              <a:rPr lang="en-US" altLang="zh-CN" sz="1800"/>
              <a:t>1s</a:t>
            </a:r>
            <a:r>
              <a:rPr lang="zh-CN" altLang="en-US" sz="1800"/>
              <a:t>内电路消耗的电能为</a:t>
            </a:r>
            <a:r>
              <a:rPr lang="en-US" altLang="zh-CN" sz="1800"/>
              <a:t>21.6J   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altLang="zh-CN" sz="1800"/>
              <a:t>D.R</a:t>
            </a:r>
            <a:r>
              <a:rPr lang="en-US" altLang="zh-CN" sz="1800" baseline="-25000"/>
              <a:t>0</a:t>
            </a:r>
            <a:r>
              <a:rPr lang="zh-CN" altLang="en-US" sz="1800"/>
              <a:t>两端的电压变化范围为</a:t>
            </a:r>
            <a:r>
              <a:rPr lang="en-US" altLang="zh-CN" sz="1800"/>
              <a:t>6V</a:t>
            </a:r>
            <a:r>
              <a:rPr lang="zh-CN" altLang="en-US" sz="1800"/>
              <a:t>～</a:t>
            </a:r>
            <a:r>
              <a:rPr lang="en-US" altLang="zh-CN" sz="1800"/>
              <a:t>18V</a:t>
            </a:r>
          </a:p>
          <a:p>
            <a:pPr marL="0" indent="0">
              <a:lnSpc>
                <a:spcPct val="150000"/>
              </a:lnSpc>
              <a:buNone/>
            </a:pPr>
            <a:endParaRPr lang="zh-CN" altLang="en-US" sz="1800"/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29B9DBBD-E099-433A-B4E4-405A2EBF07C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44894" y="2540010"/>
            <a:ext cx="4908906" cy="2137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6847544"/>
      </p:ext>
    </p:ext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8AEC5CCE-22F5-4407-9FF0-B13E904A840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978CDAB-A16F-A844-82C3-D99B40B9FC7E}" type="slidenum">
              <a:rPr kumimoji="1" lang="zh-CN" altLang="en-US" smtClean="0"/>
              <a:t>13</a:t>
            </a:fld>
            <a:endParaRPr kumimoji="1" lang="zh-CN" altLang="en-US"/>
          </a:p>
        </p:txBody>
      </p:sp>
      <p:sp>
        <p:nvSpPr>
          <p:cNvPr id="3" name="标题 2">
            <a:extLst>
              <a:ext uri="{FF2B5EF4-FFF2-40B4-BE49-F238E27FC236}">
                <a16:creationId xmlns:a16="http://schemas.microsoft.com/office/drawing/2014/main" id="{2A58B005-54D4-4CAB-9437-EDD9E036B5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解析</a:t>
            </a:r>
          </a:p>
        </p:txBody>
      </p:sp>
      <p:pic>
        <p:nvPicPr>
          <p:cNvPr id="5" name="内容占位符 4">
            <a:extLst>
              <a:ext uri="{FF2B5EF4-FFF2-40B4-BE49-F238E27FC236}">
                <a16:creationId xmlns:a16="http://schemas.microsoft.com/office/drawing/2014/main" id="{0A301E15-E82A-4595-AAC1-A864B8E348A4}"/>
              </a:ext>
            </a:extLst>
          </p:cNvPr>
          <p:cNvPicPr>
            <a:picLocks noGrp="1" noChangeAspect="1"/>
          </p:cNvPicPr>
          <p:nvPr>
            <p:ph sz="quarter" idx="12"/>
          </p:nvPr>
        </p:nvPicPr>
        <p:blipFill>
          <a:blip r:embed="rId3"/>
          <a:stretch>
            <a:fillRect/>
          </a:stretch>
        </p:blipFill>
        <p:spPr>
          <a:xfrm>
            <a:off x="838199" y="1474238"/>
            <a:ext cx="8716617" cy="3239460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3AFA44F3-5F7D-4D96-9B2C-AD685B97832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74600"/>
          <a:stretch>
            <a:fillRect/>
          </a:stretch>
        </p:blipFill>
        <p:spPr>
          <a:xfrm>
            <a:off x="838200" y="4785497"/>
            <a:ext cx="3442252" cy="1308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8812695"/>
      </p:ext>
    </p:ext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8AEC5CCE-22F5-4407-9FF0-B13E904A840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978CDAB-A16F-A844-82C3-D99B40B9FC7E}" type="slidenum">
              <a:rPr kumimoji="1" lang="zh-CN" altLang="en-US" smtClean="0"/>
              <a:t>14</a:t>
            </a:fld>
            <a:endParaRPr kumimoji="1" lang="zh-CN" altLang="en-US"/>
          </a:p>
        </p:txBody>
      </p:sp>
      <p:sp>
        <p:nvSpPr>
          <p:cNvPr id="3" name="标题 2">
            <a:extLst>
              <a:ext uri="{FF2B5EF4-FFF2-40B4-BE49-F238E27FC236}">
                <a16:creationId xmlns:a16="http://schemas.microsoft.com/office/drawing/2014/main" id="{2A58B005-54D4-4CAB-9437-EDD9E036B5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考点二   其他电学图像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4EDD6458-FFE8-4B64-9D1E-54FD54AF2CB2}"/>
              </a:ext>
            </a:extLst>
          </p:cNvPr>
          <p:cNvSpPr>
            <a:spLocks noGrp="1"/>
          </p:cNvSpPr>
          <p:nvPr>
            <p:ph sz="quarter" idx="12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zh-CN" altLang="en-US" sz="1800"/>
              <a:t>典例二、图甲为热敏电阻的</a:t>
            </a:r>
            <a:r>
              <a:rPr lang="en-US" altLang="zh-CN" sz="1800" err="1"/>
              <a:t>R﹣t</a:t>
            </a:r>
            <a:r>
              <a:rPr lang="zh-CN" altLang="en-US" sz="1800"/>
              <a:t>图象，图乙为用此热敏电阻</a:t>
            </a:r>
            <a:r>
              <a:rPr lang="en-US" altLang="zh-CN" sz="1800"/>
              <a:t>R</a:t>
            </a:r>
            <a:r>
              <a:rPr lang="zh-CN" altLang="en-US" sz="1800"/>
              <a:t>和电磁继电器组成的一个简单恒温箱温控电路（</a:t>
            </a:r>
            <a:r>
              <a:rPr lang="en-US" altLang="zh-CN" sz="1800"/>
              <a:t>U</a:t>
            </a:r>
            <a:r>
              <a:rPr lang="zh-CN" altLang="en-US" sz="1800"/>
              <a:t>为恒压电源），继电器线圈的电阻为</a:t>
            </a:r>
            <a:r>
              <a:rPr lang="en-US" altLang="zh-CN" sz="1800"/>
              <a:t>150Ω</a:t>
            </a:r>
            <a:r>
              <a:rPr lang="zh-CN" altLang="en-US" sz="1800"/>
              <a:t>，图中的”电源”是恒温箱加热器的电源，当线圈中的电流大于或等于</a:t>
            </a:r>
            <a:r>
              <a:rPr lang="en-US" altLang="zh-CN" sz="1800"/>
              <a:t>20mA</a:t>
            </a:r>
            <a:r>
              <a:rPr lang="zh-CN" altLang="en-US" sz="1800"/>
              <a:t>时，衔铁被吸合，加热器停止工作，实现温控。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zh-CN" altLang="en-US" sz="1800"/>
              <a:t>（</a:t>
            </a:r>
            <a:r>
              <a:rPr lang="en-US" altLang="zh-CN" sz="1800"/>
              <a:t>1</a:t>
            </a:r>
            <a:r>
              <a:rPr lang="zh-CN" altLang="en-US" sz="1800"/>
              <a:t>）恒温箱内的加热器应接在</a:t>
            </a:r>
            <a:r>
              <a:rPr lang="zh-CN" altLang="en-US" sz="1800" u="sng"/>
              <a:t>　　</a:t>
            </a:r>
            <a:r>
              <a:rPr lang="zh-CN" altLang="en-US" sz="1800"/>
              <a:t>（选填“</a:t>
            </a:r>
            <a:r>
              <a:rPr lang="en-US" altLang="zh-CN" sz="1800"/>
              <a:t>A</a:t>
            </a:r>
            <a:r>
              <a:rPr lang="zh-CN" altLang="en-US" sz="1800"/>
              <a:t>、</a:t>
            </a:r>
            <a:r>
              <a:rPr lang="en-US" altLang="zh-CN" sz="1800"/>
              <a:t>B“</a:t>
            </a:r>
            <a:r>
              <a:rPr lang="zh-CN" altLang="en-US" sz="1800"/>
              <a:t>或“</a:t>
            </a:r>
            <a:r>
              <a:rPr lang="en-US" altLang="zh-CN" sz="1800"/>
              <a:t>C</a:t>
            </a:r>
            <a:r>
              <a:rPr lang="zh-CN" altLang="en-US" sz="1800"/>
              <a:t>、</a:t>
            </a:r>
            <a:r>
              <a:rPr lang="en-US" altLang="zh-CN" sz="1800"/>
              <a:t>D”</a:t>
            </a:r>
            <a:r>
              <a:rPr lang="zh-CN" altLang="en-US" sz="1800"/>
              <a:t>）端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zh-CN" altLang="en-US" sz="1800"/>
              <a:t>（</a:t>
            </a:r>
            <a:r>
              <a:rPr lang="en-US" altLang="zh-CN" sz="1800"/>
              <a:t>2</a:t>
            </a:r>
            <a:r>
              <a:rPr lang="zh-CN" altLang="en-US" sz="1800"/>
              <a:t>）要实现对</a:t>
            </a:r>
            <a:r>
              <a:rPr lang="en-US" altLang="zh-CN" sz="1800"/>
              <a:t>50℃﹣100℃</a:t>
            </a:r>
            <a:r>
              <a:rPr lang="zh-CN" altLang="en-US" sz="1800"/>
              <a:t>之间任一温度的控制，该装置恒压电源</a:t>
            </a:r>
            <a:r>
              <a:rPr lang="en-US" altLang="zh-CN" sz="1800"/>
              <a:t>U</a:t>
            </a:r>
            <a:r>
              <a:rPr lang="zh-CN" altLang="en-US" sz="1800"/>
              <a:t>至少为</a:t>
            </a:r>
            <a:r>
              <a:rPr lang="zh-CN" altLang="en-US" sz="1800" u="sng"/>
              <a:t>　　</a:t>
            </a:r>
            <a:r>
              <a:rPr lang="en-US" altLang="zh-CN" sz="1800"/>
              <a:t>V</a:t>
            </a:r>
            <a:r>
              <a:rPr lang="zh-CN" altLang="en-US" sz="1800"/>
              <a:t>．若恒压电源</a:t>
            </a:r>
            <a:r>
              <a:rPr lang="en-US" altLang="zh-CN" sz="1800"/>
              <a:t>U</a:t>
            </a:r>
            <a:r>
              <a:rPr lang="zh-CN" altLang="en-US" sz="1800"/>
              <a:t>为</a:t>
            </a:r>
            <a:r>
              <a:rPr lang="en-US" altLang="zh-CN" sz="1800"/>
              <a:t>6V</a:t>
            </a:r>
            <a:r>
              <a:rPr lang="zh-CN" altLang="en-US" sz="1800"/>
              <a:t>，则滑动变阻器</a:t>
            </a:r>
            <a:r>
              <a:rPr lang="en-US" altLang="zh-CN" sz="1800"/>
              <a:t>R′</a:t>
            </a:r>
            <a:r>
              <a:rPr lang="zh-CN" altLang="en-US" sz="1800"/>
              <a:t>的最大阻值至少为</a:t>
            </a:r>
            <a:r>
              <a:rPr lang="zh-CN" altLang="en-US" sz="1800" u="sng"/>
              <a:t>　　</a:t>
            </a:r>
            <a:r>
              <a:rPr lang="en-US" altLang="zh-CN" sz="1800"/>
              <a:t>Ω</a:t>
            </a:r>
            <a:r>
              <a:rPr lang="zh-CN" altLang="en-US" sz="1800"/>
              <a:t>。</a:t>
            </a:r>
          </a:p>
          <a:p>
            <a:pPr marL="0" indent="0">
              <a:lnSpc>
                <a:spcPct val="150000"/>
              </a:lnSpc>
              <a:buNone/>
            </a:pPr>
            <a:endParaRPr lang="zh-CN" altLang="en-US" sz="1800"/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EC6E6AA5-DD81-4CC3-A772-D22D4B61C6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1270" y="4272145"/>
            <a:ext cx="4509460" cy="20842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7162490"/>
      </p:ext>
    </p:ext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8AEC5CCE-22F5-4407-9FF0-B13E904A840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978CDAB-A16F-A844-82C3-D99B40B9FC7E}" type="slidenum">
              <a:rPr kumimoji="1" lang="zh-CN" altLang="en-US" smtClean="0"/>
              <a:t>15</a:t>
            </a:fld>
            <a:endParaRPr kumimoji="1" lang="zh-CN" altLang="en-US"/>
          </a:p>
        </p:txBody>
      </p:sp>
      <p:sp>
        <p:nvSpPr>
          <p:cNvPr id="3" name="标题 2">
            <a:extLst>
              <a:ext uri="{FF2B5EF4-FFF2-40B4-BE49-F238E27FC236}">
                <a16:creationId xmlns:a16="http://schemas.microsoft.com/office/drawing/2014/main" id="{2A58B005-54D4-4CAB-9437-EDD9E036B5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解析</a:t>
            </a:r>
          </a:p>
        </p:txBody>
      </p:sp>
      <p:pic>
        <p:nvPicPr>
          <p:cNvPr id="5" name="内容占位符 4">
            <a:extLst>
              <a:ext uri="{FF2B5EF4-FFF2-40B4-BE49-F238E27FC236}">
                <a16:creationId xmlns:a16="http://schemas.microsoft.com/office/drawing/2014/main" id="{8DB8F601-0FA2-42D2-8CEC-C9D5EC9B0853}"/>
              </a:ext>
            </a:extLst>
          </p:cNvPr>
          <p:cNvPicPr>
            <a:picLocks noGrp="1" noChangeAspect="1"/>
          </p:cNvPicPr>
          <p:nvPr>
            <p:ph sz="quarter" idx="12"/>
          </p:nvPr>
        </p:nvPicPr>
        <p:blipFill>
          <a:blip r:embed="rId3"/>
          <a:stretch>
            <a:fillRect/>
          </a:stretch>
        </p:blipFill>
        <p:spPr>
          <a:xfrm>
            <a:off x="944216" y="1620055"/>
            <a:ext cx="8504583" cy="3091409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1C930FE3-6F0A-4280-A66D-C7E4FB179FF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57591"/>
          <a:stretch>
            <a:fillRect/>
          </a:stretch>
        </p:blipFill>
        <p:spPr>
          <a:xfrm>
            <a:off x="977103" y="4767807"/>
            <a:ext cx="5484016" cy="1248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6112972"/>
      </p:ext>
    </p:ext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8AEC5CCE-22F5-4407-9FF0-B13E904A840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978CDAB-A16F-A844-82C3-D99B40B9FC7E}" type="slidenum">
              <a:rPr kumimoji="1" lang="zh-CN" altLang="en-US" smtClean="0"/>
              <a:t>16</a:t>
            </a:fld>
            <a:endParaRPr kumimoji="1" lang="zh-CN" altLang="en-US"/>
          </a:p>
        </p:txBody>
      </p:sp>
      <p:sp>
        <p:nvSpPr>
          <p:cNvPr id="3" name="标题 2">
            <a:extLst>
              <a:ext uri="{FF2B5EF4-FFF2-40B4-BE49-F238E27FC236}">
                <a16:creationId xmlns:a16="http://schemas.microsoft.com/office/drawing/2014/main" id="{2A58B005-54D4-4CAB-9437-EDD9E036B5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课堂检测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4EDD6458-FFE8-4B64-9D1E-54FD54AF2CB2}"/>
              </a:ext>
            </a:extLst>
          </p:cNvPr>
          <p:cNvSpPr>
            <a:spLocks noGrp="1"/>
          </p:cNvSpPr>
          <p:nvPr>
            <p:ph sz="quarter" idx="12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altLang="zh-CN" sz="1800"/>
              <a:t>1. </a:t>
            </a:r>
            <a:r>
              <a:rPr lang="zh-CN" altLang="en-US" sz="1800"/>
              <a:t>如图甲所示，电源电压恒定，</a:t>
            </a:r>
            <a:r>
              <a:rPr lang="en-US" altLang="zh-CN" sz="1800"/>
              <a:t>R</a:t>
            </a:r>
            <a:r>
              <a:rPr lang="en-US" altLang="zh-CN" sz="1800" baseline="-25000"/>
              <a:t>1</a:t>
            </a:r>
            <a:r>
              <a:rPr lang="zh-CN" altLang="en-US" sz="1800"/>
              <a:t>是定值电阻，</a:t>
            </a:r>
            <a:r>
              <a:rPr lang="en-US" altLang="zh-CN" sz="1800"/>
              <a:t>R</a:t>
            </a:r>
            <a:r>
              <a:rPr lang="en-US" altLang="zh-CN" sz="1800" baseline="-25000"/>
              <a:t>2</a:t>
            </a:r>
            <a:r>
              <a:rPr lang="zh-CN" altLang="en-US" sz="1800"/>
              <a:t>是滑动变阻器，闭合开关</a:t>
            </a:r>
            <a:r>
              <a:rPr lang="en-US" altLang="zh-CN" sz="1800"/>
              <a:t>S</a:t>
            </a:r>
            <a:r>
              <a:rPr lang="zh-CN" altLang="en-US" sz="1800"/>
              <a:t>，移动滑动变阻器的滑片</a:t>
            </a:r>
            <a:r>
              <a:rPr lang="en-US" altLang="zh-CN" sz="1800"/>
              <a:t>P</a:t>
            </a:r>
            <a:r>
              <a:rPr lang="zh-CN" altLang="en-US" sz="1800"/>
              <a:t>从</a:t>
            </a:r>
            <a:r>
              <a:rPr lang="en-US" altLang="zh-CN" sz="1800"/>
              <a:t>B</a:t>
            </a:r>
            <a:r>
              <a:rPr lang="zh-CN" altLang="en-US" sz="1800"/>
              <a:t>端至</a:t>
            </a:r>
            <a:r>
              <a:rPr lang="en-US" altLang="zh-CN" sz="1800"/>
              <a:t>A</a:t>
            </a:r>
            <a:r>
              <a:rPr lang="zh-CN" altLang="en-US" sz="1800"/>
              <a:t>端的过程中，两电压表示数随电流表示数变化的</a:t>
            </a:r>
            <a:r>
              <a:rPr lang="en-US" altLang="zh-CN" sz="1800"/>
              <a:t>U-I</a:t>
            </a:r>
            <a:r>
              <a:rPr lang="zh-CN" altLang="en-US" sz="1800"/>
              <a:t>图像如图乙所示，则</a:t>
            </a:r>
            <a:r>
              <a:rPr lang="en-US" altLang="zh-CN" sz="1800"/>
              <a:t>(   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altLang="zh-CN" sz="1800"/>
              <a:t>A.</a:t>
            </a:r>
            <a:r>
              <a:rPr lang="zh-CN" altLang="en-US" sz="1800"/>
              <a:t>电源电压为</a:t>
            </a:r>
            <a:r>
              <a:rPr lang="en-US" altLang="zh-CN" sz="1800"/>
              <a:t>20V                 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altLang="zh-CN" sz="1800"/>
              <a:t>B. EF</a:t>
            </a:r>
            <a:r>
              <a:rPr lang="zh-CN" altLang="en-US" sz="1800"/>
              <a:t>是</a:t>
            </a:r>
            <a:r>
              <a:rPr lang="en-US" altLang="zh-CN" sz="1800"/>
              <a:t>V</a:t>
            </a:r>
            <a:r>
              <a:rPr lang="en-US" altLang="zh-CN" sz="1800" baseline="-25000"/>
              <a:t>1</a:t>
            </a:r>
            <a:r>
              <a:rPr lang="zh-CN" altLang="en-US" sz="1800"/>
              <a:t>表示数随</a:t>
            </a:r>
            <a:r>
              <a:rPr lang="en-US" altLang="zh-CN" sz="1800"/>
              <a:t>A</a:t>
            </a:r>
            <a:r>
              <a:rPr lang="zh-CN" altLang="en-US" sz="1800"/>
              <a:t>表示数变化的图像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altLang="zh-CN" sz="1800"/>
              <a:t>C.</a:t>
            </a:r>
            <a:r>
              <a:rPr lang="zh-CN" altLang="en-US" sz="1800"/>
              <a:t>滑动变阻器的最大阻值为</a:t>
            </a:r>
            <a:r>
              <a:rPr lang="en-US" altLang="zh-CN" sz="1800"/>
              <a:t>10Ω    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altLang="zh-CN" sz="1800"/>
              <a:t>D.</a:t>
            </a:r>
            <a:r>
              <a:rPr lang="zh-CN" altLang="en-US" sz="1800"/>
              <a:t>整个电路的最大功率为</a:t>
            </a:r>
            <a:r>
              <a:rPr lang="en-US" altLang="zh-CN" sz="1800"/>
              <a:t>14.4W </a:t>
            </a:r>
          </a:p>
          <a:p>
            <a:pPr marL="0" indent="0">
              <a:lnSpc>
                <a:spcPct val="150000"/>
              </a:lnSpc>
              <a:buNone/>
            </a:pPr>
            <a:endParaRPr lang="zh-CN" altLang="en-US" sz="1800"/>
          </a:p>
        </p:txBody>
      </p:sp>
      <p:pic>
        <p:nvPicPr>
          <p:cNvPr id="5" name="图片 4">
            <a:extLst>
              <a:ext uri="{FF2B5EF4-FFF2-40B4-BE49-F238E27FC236}">
                <a16:creationId xmlns:a16="http://schemas.microsoft.com/office/drawing/2014/main" id="{0A158DFF-5CB3-47C0-87E0-844A2CA1C6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4555" y="2738620"/>
            <a:ext cx="4545306" cy="208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6089148"/>
      </p:ext>
    </p:ext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8AEC5CCE-22F5-4407-9FF0-B13E904A840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978CDAB-A16F-A844-82C3-D99B40B9FC7E}" type="slidenum">
              <a:rPr kumimoji="1" lang="zh-CN" altLang="en-US" smtClean="0"/>
              <a:t>17</a:t>
            </a:fld>
            <a:endParaRPr kumimoji="1" lang="zh-CN" altLang="en-US"/>
          </a:p>
        </p:txBody>
      </p:sp>
      <p:sp>
        <p:nvSpPr>
          <p:cNvPr id="3" name="标题 2">
            <a:extLst>
              <a:ext uri="{FF2B5EF4-FFF2-40B4-BE49-F238E27FC236}">
                <a16:creationId xmlns:a16="http://schemas.microsoft.com/office/drawing/2014/main" id="{2A58B005-54D4-4CAB-9437-EDD9E036B5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解析</a:t>
            </a:r>
          </a:p>
        </p:txBody>
      </p:sp>
      <p:pic>
        <p:nvPicPr>
          <p:cNvPr id="5" name="内容占位符 4">
            <a:extLst>
              <a:ext uri="{FF2B5EF4-FFF2-40B4-BE49-F238E27FC236}">
                <a16:creationId xmlns:a16="http://schemas.microsoft.com/office/drawing/2014/main" id="{098CF0EA-B196-4E21-883B-BB9FF8B2490E}"/>
              </a:ext>
            </a:extLst>
          </p:cNvPr>
          <p:cNvPicPr>
            <a:picLocks noGrp="1" noChangeAspect="1"/>
          </p:cNvPicPr>
          <p:nvPr>
            <p:ph sz="quarter" idx="12"/>
          </p:nvPr>
        </p:nvPicPr>
        <p:blipFill>
          <a:blip r:embed="rId3"/>
          <a:stretch>
            <a:fillRect/>
          </a:stretch>
        </p:blipFill>
        <p:spPr>
          <a:xfrm>
            <a:off x="838199" y="1282090"/>
            <a:ext cx="9167191" cy="3193999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69193FB3-5DA6-4394-BD92-F3608040613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70964"/>
          <a:stretch>
            <a:fillRect/>
          </a:stretch>
        </p:blipFill>
        <p:spPr>
          <a:xfrm>
            <a:off x="838200" y="4589821"/>
            <a:ext cx="2965174" cy="986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7108212"/>
      </p:ext>
    </p:ext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https://d.book118.com/017016035123006043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charset="0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Arial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charset="0"/>
        <a:ea typeface="Arial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18</Slides>
  <Notes>17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等线 Light</vt:lpstr>
      <vt:lpstr>等线</vt:lpstr>
      <vt:lpstr>微软雅黑</vt:lpstr>
      <vt:lpstr>Times New Roman</vt:lpstr>
      <vt:lpstr>Office Theme</vt:lpstr>
      <vt:lpstr> 电学图像问题</vt:lpstr>
      <vt:lpstr>考纲考情</vt:lpstr>
      <vt:lpstr>图像问题</vt:lpstr>
      <vt:lpstr>图像问题</vt:lpstr>
      <vt:lpstr>图像问题</vt:lpstr>
      <vt:lpstr>图像问题</vt:lpstr>
      <vt:lpstr>一、中考题型分析</vt:lpstr>
      <vt:lpstr>考点一   U—I图像或I—U图像</vt:lpstr>
      <vt:lpstr>解析</vt:lpstr>
      <vt:lpstr>考点一   U—I图像或I—U图像</vt:lpstr>
      <vt:lpstr>解析</vt:lpstr>
      <vt:lpstr>考点二   其他电学图像</vt:lpstr>
      <vt:lpstr>解析</vt:lpstr>
      <vt:lpstr>考点二   其他电学图像</vt:lpstr>
      <vt:lpstr>解析</vt:lpstr>
      <vt:lpstr>课堂检测</vt:lpstr>
      <vt:lpstr>解析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2024-09-17T13:39:23.559</cp:lastPrinted>
  <dcterms:created xsi:type="dcterms:W3CDTF">2024-09-17T05:39:23Z</dcterms:created>
  <dcterms:modified xsi:type="dcterms:W3CDTF">2024-09-17T05:39:25Z</dcterms:modified>
</cp:coreProperties>
</file>