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594A4-A68E-4EFA-BA0B-BE75E0907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D49B0-AE83-4F2E-AE71-A532CD69E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3744D-09B3-4D02-80CA-A0B871CB9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B0613-7D8D-490E-AAFB-006015D1E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40F56B-468C-462C-AFAF-5191E066A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7FEB84-90F7-4B4A-A58F-78DE63D72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C334A9-B04D-4B44-9219-9EDF336FE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0387B9-D465-4DED-8DBA-FE1B1C167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E5225-6E3B-4001-A32A-8C225043E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8D859-FB5C-48C2-8D12-0DA6F37CF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043D1-4E58-4F14-BA29-D4A30202C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682" r:id="rId2"/>
    <p:sldLayoutId id="2147489683" r:id="rId3"/>
    <p:sldLayoutId id="2147489684" r:id="rId4"/>
    <p:sldLayoutId id="2147489685" r:id="rId5"/>
    <p:sldLayoutId id="2147489686" r:id="rId6"/>
    <p:sldLayoutId id="2147489687" r:id="rId7"/>
    <p:sldLayoutId id="2147489688" r:id="rId8"/>
    <p:sldLayoutId id="2147489689" r:id="rId9"/>
    <p:sldLayoutId id="2147489690" r:id="rId10"/>
    <p:sldLayoutId id="214748969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22" Type="http://schemas.openxmlformats.org/officeDocument/2006/relationships/tags" Target="../tags/tag202.xml" /><Relationship Id="rId23" Type="http://schemas.openxmlformats.org/officeDocument/2006/relationships/tags" Target="../tags/tag203.xml" /><Relationship Id="rId24" Type="http://schemas.openxmlformats.org/officeDocument/2006/relationships/tags" Target="../tags/tag204.xml" /><Relationship Id="rId25" Type="http://schemas.openxmlformats.org/officeDocument/2006/relationships/tags" Target="../tags/tag205.xml" /><Relationship Id="rId26" Type="http://schemas.openxmlformats.org/officeDocument/2006/relationships/tags" Target="../tags/tag206.xml" /><Relationship Id="rId27" Type="http://schemas.openxmlformats.org/officeDocument/2006/relationships/tags" Target="../tags/tag207.xml" /><Relationship Id="rId28" Type="http://schemas.openxmlformats.org/officeDocument/2006/relationships/tags" Target="../tags/tag208.xml" /><Relationship Id="rId29" Type="http://schemas.openxmlformats.org/officeDocument/2006/relationships/tags" Target="../tags/tag209.xml" /><Relationship Id="rId3" Type="http://schemas.openxmlformats.org/officeDocument/2006/relationships/tags" Target="../tags/tag183.xml" /><Relationship Id="rId30" Type="http://schemas.openxmlformats.org/officeDocument/2006/relationships/tags" Target="../tags/tag210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0201532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中药材商品规格等级——陈皮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陈皮概述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陈皮的商品规格等级划分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陈皮的市场行情与价格趋势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陈皮的品质鉴别与选购技巧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陈皮的应用领域与拓展市场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陈皮概述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陈皮的定义与来源</a:t>
            </a:r>
            <a:endParaRPr lang="zh-CN" altLang="en-US"/>
          </a:p>
        </p:txBody>
      </p:sp>
      <p:sp>
        <p:nvSpPr>
          <p:cNvPr id="1048904" name="标题"/>
          <p:cNvSpPr txBox="1"/>
          <p:nvPr>
            <p:custDataLst>
              <p:tags r:id="rId2"/>
            </p:custDataLst>
          </p:nvPr>
        </p:nvSpPr>
        <p:spPr>
          <a:xfrm>
            <a:off x="1176861" y="2207073"/>
            <a:ext cx="9662290" cy="5441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陈皮的定义 陈皮，又称橘皮、广陈皮，为芸香科植物橘及其栽培变种的干燥成熟果皮。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cxnSp>
        <p:nvCxnSpPr>
          <p:cNvPr id="3145741" name="直接连接符 29"/>
          <p:cNvCxnSpPr/>
          <p:nvPr>
            <p:custDataLst>
              <p:tags r:id="rId3"/>
            </p:custDataLst>
          </p:nvPr>
        </p:nvCxnSpPr>
        <p:spPr>
          <a:xfrm flipV="1">
            <a:off x="838200" y="3748169"/>
            <a:ext cx="10516551" cy="12367"/>
          </a:xfrm>
          <a:prstGeom prst="line">
            <a:avLst/>
          </a:prstGeom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048906" name="正文"/>
          <p:cNvSpPr txBox="1"/>
          <p:nvPr>
            <p:custDataLst>
              <p:tags r:id="rId4"/>
            </p:custDataLst>
          </p:nvPr>
        </p:nvSpPr>
        <p:spPr>
          <a:xfrm>
            <a:off x="1177812" y="2856807"/>
            <a:ext cx="9661338" cy="66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陈皮，又称橘皮、广陈皮，为芸香科植物橘及其栽培变种的干燥成熟果皮。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908" name="正文"/>
          <p:cNvSpPr txBox="1"/>
          <p:nvPr>
            <p:custDataLst>
              <p:tags r:id="rId5"/>
            </p:custDataLst>
          </p:nvPr>
        </p:nvSpPr>
        <p:spPr>
          <a:xfrm>
            <a:off x="1177812" y="4672826"/>
            <a:ext cx="9661338" cy="6621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陈皮来源于芸香科植物橘及其栽培变种，如红橘、柑橘、等。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标题"/>
          <p:cNvSpPr txBox="1"/>
          <p:nvPr>
            <p:custDataLst>
              <p:tags r:id="rId6"/>
            </p:custDataLst>
          </p:nvPr>
        </p:nvSpPr>
        <p:spPr>
          <a:xfrm>
            <a:off x="1175909" y="4015482"/>
            <a:ext cx="9662290" cy="5441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b="1" spc="300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陈皮的来源 陈皮来源于芸香科植物橘及其栽培变种，如红橘、柑橘、等。</a:t>
            </a:r>
            <a:endParaRPr lang="zh-CN" altLang="en-US" b="1" spc="300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陈皮的药用价值</a:t>
            </a:r>
            <a:endParaRPr lang="zh-CN" altLang="en-US"/>
          </a:p>
        </p:txBody>
      </p:sp>
      <p:sp>
        <p:nvSpPr>
          <p:cNvPr id="104894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陈皮具有理气健脾、燥湿化痰的功效，可用于治疗脾胃气滞、脘腹胀满、食少吐泻、咳嗽痰多等症状。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陈皮中含有多种活性成分，如黄酮类化合物和挥发油等，具有抗氧化、抗炎、抗疲劳等作用，对人体有一定的保健作用。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陈皮还具有降低血脂、血压、血糖等作用，对预防心血管疾病有一定的作用。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陈皮在中药学上被归为理气药，其药性辛苦，温。归肺、脾经。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陈皮的产地与品种</a:t>
            </a:r>
            <a:endParaRPr lang="zh-CN" altLang="en-US"/>
          </a:p>
        </p:txBody>
      </p:sp>
      <p:sp>
        <p:nvSpPr>
          <p:cNvPr id="1049004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陈皮的产地：主要产于广东、福建、浙江、广西、江西、四川、湖南、贵州等省份。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陈皮的品种：主要分为柑青皮、微红皮和大红皮等品种。其中，柑青皮为幼果皮，微红皮为果实成熟初期果皮，大红皮为果实成熟期果皮。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陈皮的商品规格等级划分</a:t>
            </a:r>
            <a:endParaRPr lang="zh-CN" altLang="en-US"/>
          </a:p>
        </p:txBody>
      </p:sp>
      <p:sp>
        <p:nvSpPr>
          <p:cNvPr id="104904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陈皮规格等级的划分标准</a:t>
            </a:r>
            <a:endParaRPr lang="zh-CN" altLang="en-US"/>
          </a:p>
        </p:txBody>
      </p:sp>
      <p:sp>
        <p:nvSpPr>
          <p:cNvPr id="1049094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陈皮的年份和陈化程度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柑果的成熟度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6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柑果的品种和产地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4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陈皮的外形和色泽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2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陈皮的内质和口感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陈皮规格等级的命名规则</a:t>
            </a:r>
            <a:endParaRPr lang="zh-CN" altLang="en-US"/>
          </a:p>
        </p:txBody>
      </p:sp>
      <p:sp>
        <p:nvSpPr>
          <p:cNvPr id="1049168" name="对角圆角矩形 15"/>
          <p:cNvSpPr/>
          <p:nvPr>
            <p:custDataLst>
              <p:tags r:id="rId2"/>
            </p:custDataLst>
          </p:nvPr>
        </p:nvSpPr>
        <p:spPr>
          <a:xfrm>
            <a:off x="1372017" y="3481849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对角圆角矩形 16"/>
          <p:cNvSpPr/>
          <p:nvPr>
            <p:custDataLst>
              <p:tags r:id="rId3"/>
            </p:custDataLst>
          </p:nvPr>
        </p:nvSpPr>
        <p:spPr>
          <a:xfrm>
            <a:off x="1372017" y="3352838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直角三角形 17"/>
          <p:cNvSpPr/>
          <p:nvPr>
            <p:custDataLst>
              <p:tags r:id="rId4"/>
            </p:custDataLst>
          </p:nvPr>
        </p:nvSpPr>
        <p:spPr>
          <a:xfrm>
            <a:off x="1883567" y="3353479"/>
            <a:ext cx="77021" cy="12836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文本框 27"/>
          <p:cNvSpPr txBox="1"/>
          <p:nvPr>
            <p:custDataLst>
              <p:tags r:id="rId5"/>
            </p:custDataLst>
          </p:nvPr>
        </p:nvSpPr>
        <p:spPr>
          <a:xfrm>
            <a:off x="1916943" y="3491476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按果实类型命名：根据果实的类型，可以分为柑橘类、柚类等不同规格等级。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对角圆角矩形 52"/>
          <p:cNvSpPr/>
          <p:nvPr>
            <p:custDataLst>
              <p:tags r:id="rId6"/>
            </p:custDataLst>
          </p:nvPr>
        </p:nvSpPr>
        <p:spPr>
          <a:xfrm>
            <a:off x="1372017" y="1493411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对角圆角矩形 53"/>
          <p:cNvSpPr/>
          <p:nvPr>
            <p:custDataLst>
              <p:tags r:id="rId7"/>
            </p:custDataLst>
          </p:nvPr>
        </p:nvSpPr>
        <p:spPr>
          <a:xfrm>
            <a:off x="1372017" y="1364400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直角三角形 54"/>
          <p:cNvSpPr/>
          <p:nvPr>
            <p:custDataLst>
              <p:tags r:id="rId8"/>
            </p:custDataLst>
          </p:nvPr>
        </p:nvSpPr>
        <p:spPr>
          <a:xfrm>
            <a:off x="1883567" y="1365042"/>
            <a:ext cx="77021" cy="12836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文本框 56"/>
          <p:cNvSpPr txBox="1"/>
          <p:nvPr>
            <p:custDataLst>
              <p:tags r:id="rId9"/>
            </p:custDataLst>
          </p:nvPr>
        </p:nvSpPr>
        <p:spPr>
          <a:xfrm>
            <a:off x="1916943" y="1496620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按采收加工时间命名：根据陈皮的采收加工时间，可以分为柑青皮、微红皮和大红皮等不同规格等级。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对角圆角矩形 5"/>
          <p:cNvSpPr/>
          <p:nvPr>
            <p:custDataLst>
              <p:tags r:id="rId10"/>
            </p:custDataLst>
          </p:nvPr>
        </p:nvSpPr>
        <p:spPr>
          <a:xfrm>
            <a:off x="1372017" y="2487630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对角圆角矩形 6"/>
          <p:cNvSpPr/>
          <p:nvPr>
            <p:custDataLst>
              <p:tags r:id="rId11"/>
            </p:custDataLst>
          </p:nvPr>
        </p:nvSpPr>
        <p:spPr>
          <a:xfrm>
            <a:off x="1372017" y="2358619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直角三角形 7"/>
          <p:cNvSpPr/>
          <p:nvPr>
            <p:custDataLst>
              <p:tags r:id="rId12"/>
            </p:custDataLst>
          </p:nvPr>
        </p:nvSpPr>
        <p:spPr>
          <a:xfrm>
            <a:off x="1883567" y="2359261"/>
            <a:ext cx="77021" cy="12836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13"/>
            </p:custDataLst>
          </p:nvPr>
        </p:nvSpPr>
        <p:spPr>
          <a:xfrm>
            <a:off x="1916943" y="2497257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按果皮颜色命名：根据果皮的颜色，可以分为青皮、红皮和黄皮等不同规格等级。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对角圆角矩形 9"/>
          <p:cNvSpPr/>
          <p:nvPr>
            <p:custDataLst>
              <p:tags r:id="rId14"/>
            </p:custDataLst>
          </p:nvPr>
        </p:nvSpPr>
        <p:spPr>
          <a:xfrm>
            <a:off x="1372017" y="4476067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对角圆角矩形 10"/>
          <p:cNvSpPr/>
          <p:nvPr>
            <p:custDataLst>
              <p:tags r:id="rId15"/>
            </p:custDataLst>
          </p:nvPr>
        </p:nvSpPr>
        <p:spPr>
          <a:xfrm>
            <a:off x="1372017" y="4347056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直角三角形 11"/>
          <p:cNvSpPr/>
          <p:nvPr>
            <p:custDataLst>
              <p:tags r:id="rId16"/>
            </p:custDataLst>
          </p:nvPr>
        </p:nvSpPr>
        <p:spPr>
          <a:xfrm>
            <a:off x="1883567" y="4347698"/>
            <a:ext cx="77021" cy="12836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文本框 12"/>
          <p:cNvSpPr txBox="1"/>
          <p:nvPr>
            <p:custDataLst>
              <p:tags r:id="rId17"/>
            </p:custDataLst>
          </p:nvPr>
        </p:nvSpPr>
        <p:spPr>
          <a:xfrm>
            <a:off x="1916943" y="4485695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按药用部位命名：根据陈皮的药用部位，可以分为全皮、去白、红皮等不同规格等级。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对角圆角矩形 14"/>
          <p:cNvSpPr/>
          <p:nvPr>
            <p:custDataLst>
              <p:tags r:id="rId18"/>
            </p:custDataLst>
          </p:nvPr>
        </p:nvSpPr>
        <p:spPr>
          <a:xfrm>
            <a:off x="1372017" y="5470286"/>
            <a:ext cx="9448713" cy="7079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对角圆角矩形 18"/>
          <p:cNvSpPr/>
          <p:nvPr>
            <p:custDataLst>
              <p:tags r:id="rId19"/>
            </p:custDataLst>
          </p:nvPr>
        </p:nvSpPr>
        <p:spPr>
          <a:xfrm>
            <a:off x="1372017" y="5341275"/>
            <a:ext cx="511207" cy="48780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直角三角形 19"/>
          <p:cNvSpPr/>
          <p:nvPr>
            <p:custDataLst>
              <p:tags r:id="rId20"/>
            </p:custDataLst>
          </p:nvPr>
        </p:nvSpPr>
        <p:spPr>
          <a:xfrm>
            <a:off x="1883567" y="5341917"/>
            <a:ext cx="77021" cy="12836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文本框 20"/>
          <p:cNvSpPr txBox="1"/>
          <p:nvPr>
            <p:custDataLst>
              <p:tags r:id="rId21"/>
            </p:custDataLst>
          </p:nvPr>
        </p:nvSpPr>
        <p:spPr>
          <a:xfrm>
            <a:off x="1916943" y="5479914"/>
            <a:ext cx="8656571" cy="69576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按产地命名：根据陈皮的产地，可以分为新会陈皮、广陈皮等不同规格等级。</a:t>
            </a:r>
            <a:endParaRPr lang="en-US" altLang="zh-CN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陈皮规格等级的鉴别方法</a:t>
            </a:r>
            <a:endParaRPr lang="zh-CN" altLang="en-US"/>
          </a:p>
        </p:txBody>
      </p:sp>
      <p:sp>
        <p:nvSpPr>
          <p:cNvPr id="104924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闻气味：优质陈皮具有独特的香气，混合着柑橘的清香和陈年的香气，而劣质陈皮则可能没有明显的香气或者有刺鼻的气味。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 lnSpcReduction="2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观察外观：优质陈皮呈不规则片状，表面橙红色或红棕色，有细皱纹和凹下的点状油室，内表面浅黄白色，粗糙，附着有黄色或黄棕色残渣。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尝口感：优质陈皮口感醇厚，回味悠长，而劣质陈皮则可能口感苦涩或者没有明显的口感。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观察汤色：优质陈皮冲泡后汤色呈金黄色，清澈透亮，而劣质陈皮则可能汤色浑浊或者颜色过于鲜艳。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陈皮的市场行情与价格趋势</a:t>
            </a:r>
            <a:endParaRPr lang="zh-CN" altLang="en-US"/>
          </a:p>
        </p:txBody>
      </p:sp>
      <p:sp>
        <p:nvSpPr>
          <p:cNvPr id="104929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陈皮的市场行情分析</a:t>
            </a:r>
            <a:endParaRPr lang="zh-CN" altLang="en-US"/>
          </a:p>
        </p:txBody>
      </p:sp>
      <p:sp>
        <p:nvSpPr>
          <p:cNvPr id="10493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陈皮的市场规模与需求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陈皮的市场前景预测与趋势分析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陈皮的市场竞争格局与主要参与者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陈皮的价格走势与影响因素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陈皮的价格趋势预测</a:t>
            </a:r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市场需求与供应情况：分析当前陈皮市场的需求和供应情况，包括产地、产量、出口量等。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价格影响因素：探讨影响陈皮价格的主要因素，如品质、产地、采摘时间、气候等。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价格趋势分析：根据市场需求、供应情况、价格影响因素等，对陈皮的价格趋势进行预测和分析。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投资建议：针对陈皮的价格趋势，给出相应的投资建议，包括投资时机、投资品种、风险控制等。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https://d.book118.com/017020153200006024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1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6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1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1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，请尽量言简意赅的阐述观点。单击此处输入你的智能图形项正文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65000000000003,&quot;width&quot;:553.1500000000001}"/>
  <p:tag name="KSO_WM_TAG_VERSION" val="3.0"/>
  <p:tag name="KSO_WM_TEMPLATE_CATEGORY" val="diagram"/>
  <p:tag name="KSO_WM_TEMPLATE_INDEX" val="20231100"/>
  <p:tag name="KSO_WM_UNIT_COMPATIBLE" val="0"/>
  <p:tag name="KSO_WM_UNIT_DIAGRAM_ISNUMVISUAL" val="0"/>
  <p:tag name="KSO_WM_UNIT_DIAGRAM_ISREFERUNIT" val="0"/>
  <p:tag name="KSO_WM_UNIT_HIGHLIGHT" val="0"/>
  <p:tag name="KSO_WM_UNIT_ID" val="diagram2023110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Wingdings</vt:lpstr>
      <vt:lpstr>Office Theme</vt:lpstr>
      <vt:lpstr>中药材商品规格等级——陈皮</vt:lpstr>
      <vt:lpstr>目录</vt:lpstr>
      <vt:lpstr>添加章节标题</vt:lpstr>
      <vt:lpstr>陈皮概述</vt:lpstr>
      <vt:lpstr>陈皮的定义与来源</vt:lpstr>
      <vt:lpstr>陈皮的药用价值</vt:lpstr>
      <vt:lpstr>陈皮的产地与品种</vt:lpstr>
      <vt:lpstr>陈皮的商品规格等级划分</vt:lpstr>
      <vt:lpstr>陈皮规格等级的划分标准</vt:lpstr>
      <vt:lpstr>陈皮规格等级的命名规则</vt:lpstr>
      <vt:lpstr>陈皮规格等级的鉴别方法</vt:lpstr>
      <vt:lpstr>陈皮的市场行情与价格趋势</vt:lpstr>
      <vt:lpstr>陈皮的市场行情分析</vt:lpstr>
      <vt:lpstr>陈皮的价格趋势预测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2024-08-29T07:00:06.467</cp:lastPrinted>
  <dcterms:created xsi:type="dcterms:W3CDTF">2024-08-28T23:00:06Z</dcterms:created>
  <dcterms:modified xsi:type="dcterms:W3CDTF">2024-08-28T23:00:08Z</dcterms:modified>
</cp:coreProperties>
</file>