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9AF1004-84A1-4B5B-A12C-F9741589C4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CE76C7-7AEF-4F04-A6AC-EAE270A0BE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AACB54B-F775-4953-87D6-3DF318FE64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774C24A-E638-4DAD-85D2-7960FC0F08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C629931-F9CA-4827-B5DC-ED866349EC7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22C0F16-BA6E-43F7-A98E-B8CFD20A6D5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A9D280A-570F-439F-A861-51E45368A2D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5464A2-A087-4D54-A650-4FCB739764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97A5C3-A24D-4150-95E1-D4F4057DEC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086B08-FF46-44C5-9F1B-F2FA62F434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DA54A2-CB25-4FF9-81CE-A4F7A02D58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7031045041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2024-01-04</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人际关系的建立与维护</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人际关系概述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建立良好人际关系技巧</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维护人际关系策略</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人际关系中的心理效应</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人际关系在职场中的应用</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人际关系挑战与应对策略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人际关系概述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重要性</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人际关系是指个体与个体之间通过社会交往形成的心理关系和相互影响。</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人际关系是人类社会生活的重要组成部分，对个体的心理健康、社会适应和职业发展等方面具有重要影响。</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亲密关系</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朋友关系</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工作关系</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社交关系</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人际关系类型</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在职场中形成的关系，包括与同事、上下级和合作伙伴之间的合作与竞争。</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基于共同兴趣、经历或价值观建立的友谊，提供情感支持和社交互动。</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如家庭关系、恋人关系等，涉及深厚的情感联系和相互支持。</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在社交场合中建立的关系，如邻里关系、社区关系等，有助于扩大社交网络和获取资源。</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个体因素</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情境因素</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互动过程</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社会支持</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影响人际关系因素</a:t>
              </a:r>
            </a:p>
          </p:txBody>
        </p:sp>
      </p:grpSp>
      <p:sp>
        <p:nvSpPr>
          <p:cNvPr id="40" name="TextBox 40"/>
          <p:cNvSpPr txBox="1"/>
          <p:nvPr/>
        </p:nvSpPr>
        <p:spPr>
          <a:xfrm>
            <a:off x="1002893" y="1707444"/>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包括性格特质、情绪状态、认知方式等，影响个体的交往方式和人际关系质量。</a:t>
            </a:r>
          </a:p>
        </p:txBody>
      </p:sp>
      <p:sp>
        <p:nvSpPr>
          <p:cNvPr id="41" name="TextBox 41"/>
          <p:cNvSpPr txBox="1"/>
          <p:nvPr/>
        </p:nvSpPr>
        <p:spPr>
          <a:xfrm>
            <a:off x="7417207" y="1707444"/>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具体交往场合和社会文化背景等，会影响人们的交往行为和人际关系的发展。</a:t>
            </a:r>
          </a:p>
        </p:txBody>
      </p:sp>
      <p:sp>
        <p:nvSpPr>
          <p:cNvPr id="42" name="TextBox 42"/>
          <p:cNvSpPr txBox="1"/>
          <p:nvPr/>
        </p:nvSpPr>
        <p:spPr>
          <a:xfrm>
            <a:off x="1002893" y="4594193"/>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双方沟通方式、互动频率和深度等，直接影响人际关系的亲疏和稳定性。</a:t>
            </a:r>
          </a:p>
        </p:txBody>
      </p:sp>
      <p:sp>
        <p:nvSpPr>
          <p:cNvPr id="43" name="TextBox 43"/>
          <p:cNvSpPr txBox="1"/>
          <p:nvPr/>
        </p:nvSpPr>
        <p:spPr>
          <a:xfrm>
            <a:off x="7417207" y="4594193"/>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来自家庭、朋友和社会的支持程度，对个体的人际关系和心理健康具有重要影响。</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建立良好人际关系技巧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4706" r="3470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26" r="3032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以真实、诚挚的态度对待他人，不做作、不虚伪。</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真诚</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尊重他人的意见、感受和权利，不轻易打断他人说话，不强行推销自己的观点。</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尊重</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真诚待人，尊重他人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111" r="14111"/>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用简洁明了的语言表达自己的观点和想法，避免模糊不清或含糊其辞。</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清晰表达</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在沟通中，认真倾听他人的观点和想法，理解他人的立场和感受。</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倾听他人</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善于沟通，表达清晰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178" b="261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保持耐心和关注，不打断他人说话，通过点头、微笑等方式给予反馈。</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设身处地地理解他人的感受和需求，不轻易评判或指责他人。</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学会倾听，理解他人</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理解他人</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倾听技巧</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宽容</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对于他人的不同观点、行为或文化背景等，保持开放和包容的态度。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求同存异</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在尊重差异的基础上，寻求共同点，建立互信和合作的关系。</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656" r="2265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宽容包容，求同存异</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维护人际关系策略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7698" b="7698"/>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经常问候</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分享生活</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倾听对方</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通过电话、短信、社交媒体等方式，时常保持联系，问候对方。</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定期与对方分享自己的生活、工作和心情，增加彼此了解。</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耐心倾听对方的诉说，关注对方的情感和需求。</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保持联系，定期交流</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7034" y="3354191"/>
            <a:ext cx="2139982" cy="2139982"/>
            <a:chOff x="1207034" y="3354191"/>
            <a:chExt cx="2139982" cy="2139982"/>
          </a:xfrm>
        </p:grpSpPr>
        <p:sp>
          <p:nvSpPr>
            <p:cNvPr id="3" name="Freeform 3"/>
            <p:cNvSpPr/>
            <p:nvPr/>
          </p:nvSpPr>
          <p:spPr>
            <a:xfrm rot="13500000">
              <a:off x="1207034" y="3354191"/>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94644" y="4302119"/>
              <a:ext cx="744855" cy="23583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474591" y="3541262"/>
            <a:ext cx="492347" cy="492347"/>
            <a:chOff x="1474591" y="3541262"/>
            <a:chExt cx="492347" cy="492347"/>
          </a:xfrm>
        </p:grpSpPr>
        <p:sp>
          <p:nvSpPr>
            <p:cNvPr id="6" name="AutoShape 6"/>
            <p:cNvSpPr/>
            <p:nvPr/>
          </p:nvSpPr>
          <p:spPr>
            <a:xfrm rot="2700000">
              <a:off x="1474591" y="3541262"/>
              <a:ext cx="492347" cy="492347"/>
            </a:xfrm>
            <a:prstGeom prst="ellipse">
              <a:avLst/>
            </a:prstGeom>
            <a:solidFill>
              <a:schemeClr val="lt1">
                <a:alpha val="100000"/>
              </a:schemeClr>
            </a:solidFill>
            <a:ln w="1000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2372036" y="2215096"/>
            <a:ext cx="2139982" cy="2139982"/>
            <a:chOff x="2372036" y="2215096"/>
            <a:chExt cx="2139982" cy="2139982"/>
          </a:xfrm>
        </p:grpSpPr>
        <p:sp>
          <p:nvSpPr>
            <p:cNvPr id="8" name="Freeform 8"/>
            <p:cNvSpPr/>
            <p:nvPr/>
          </p:nvSpPr>
          <p:spPr>
            <a:xfrm rot="2700000">
              <a:off x="2372036" y="2215096"/>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74244" y="3063107"/>
            <a:ext cx="330613" cy="588550"/>
            <a:chOff x="3274244" y="3063107"/>
            <a:chExt cx="330613" cy="588550"/>
          </a:xfrm>
        </p:grpSpPr>
        <p:sp>
          <p:nvSpPr>
            <p:cNvPr id="10" name="Freeform 10"/>
            <p:cNvSpPr/>
            <p:nvPr/>
          </p:nvSpPr>
          <p:spPr>
            <a:xfrm>
              <a:off x="3274244" y="3063107"/>
              <a:ext cx="330613" cy="588550"/>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3370066" y="2961094"/>
            <a:ext cx="145256" cy="300799"/>
            <a:chOff x="3370066" y="2961094"/>
            <a:chExt cx="145256" cy="300799"/>
          </a:xfrm>
        </p:grpSpPr>
        <p:sp>
          <p:nvSpPr>
            <p:cNvPr id="12" name="Freeform 12"/>
            <p:cNvSpPr/>
            <p:nvPr/>
          </p:nvSpPr>
          <p:spPr>
            <a:xfrm>
              <a:off x="3446361" y="3151689"/>
              <a:ext cx="44577" cy="25146"/>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487319" y="3071679"/>
              <a:ext cx="15526" cy="33718"/>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446361" y="3113970"/>
              <a:ext cx="41624" cy="29051"/>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492557" y="3113970"/>
              <a:ext cx="16478" cy="29051"/>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474365" y="3000433"/>
              <a:ext cx="11239" cy="27432"/>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481699" y="3037009"/>
              <a:ext cx="12573" cy="26099"/>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372352" y="3151689"/>
              <a:ext cx="18860" cy="25146"/>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390545" y="3037009"/>
              <a:ext cx="14859" cy="26099"/>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76352" y="3113970"/>
              <a:ext cx="18193" cy="29051"/>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421882" y="2961094"/>
              <a:ext cx="17145" cy="30671"/>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446361" y="2961094"/>
              <a:ext cx="18860" cy="30671"/>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413309" y="2987193"/>
              <a:ext cx="2286" cy="466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399784" y="3000433"/>
              <a:ext cx="12859" cy="27432"/>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382639" y="3071679"/>
              <a:ext cx="17145" cy="33718"/>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446361" y="3185313"/>
              <a:ext cx="46196" cy="29051"/>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403023" y="3071679"/>
              <a:ext cx="36004" cy="33718"/>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414929" y="3000433"/>
              <a:ext cx="24098" cy="27432"/>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399117" y="3113970"/>
              <a:ext cx="40005" cy="29051"/>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446361" y="3071679"/>
              <a:ext cx="37624" cy="33718"/>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446361" y="3000433"/>
              <a:ext cx="25718" cy="27432"/>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3446361" y="3037009"/>
              <a:ext cx="32004" cy="26099"/>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3409309" y="3037009"/>
              <a:ext cx="29718" cy="26099"/>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394450" y="3222936"/>
              <a:ext cx="44577" cy="30385"/>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396831" y="3151689"/>
              <a:ext cx="42291" cy="25146"/>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3395117" y="3185313"/>
              <a:ext cx="43910" cy="29051"/>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3370066" y="3185313"/>
              <a:ext cx="18860" cy="29051"/>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498844" y="3185313"/>
              <a:ext cx="16478" cy="29051"/>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3496558" y="3151689"/>
              <a:ext cx="15811" cy="25146"/>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3412643" y="2991765"/>
              <a:ext cx="9906" cy="8572"/>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3465125" y="2991765"/>
              <a:ext cx="9239" cy="8572"/>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3439027" y="2991765"/>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405404" y="3027769"/>
              <a:ext cx="9620" cy="923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472079" y="3027769"/>
              <a:ext cx="9620" cy="923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439027" y="3027769"/>
              <a:ext cx="7239" cy="923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399784" y="3063107"/>
              <a:ext cx="9620" cy="8572"/>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3478365" y="3063107"/>
              <a:ext cx="8953" cy="8572"/>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3439027" y="3063107"/>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3394450" y="3105398"/>
              <a:ext cx="8572" cy="8572"/>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483985" y="3105398"/>
              <a:ext cx="8572" cy="8572"/>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3439027" y="3105398"/>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3390545" y="3143022"/>
              <a:ext cx="8572" cy="8572"/>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487985" y="3143022"/>
              <a:ext cx="8572" cy="8572"/>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3439027" y="3143022"/>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388830" y="3176740"/>
              <a:ext cx="7906" cy="8572"/>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490938" y="3176740"/>
              <a:ext cx="7906" cy="8572"/>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3439027" y="3176740"/>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3387211" y="3214364"/>
              <a:ext cx="7239" cy="8572"/>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3492557" y="3214364"/>
              <a:ext cx="7906" cy="8572"/>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3439027" y="3214364"/>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3439027" y="3253321"/>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3195854" y="2032121"/>
            <a:ext cx="492347" cy="492347"/>
            <a:chOff x="3195854" y="2032121"/>
            <a:chExt cx="492347" cy="492347"/>
          </a:xfrm>
        </p:grpSpPr>
        <p:sp>
          <p:nvSpPr>
            <p:cNvPr id="63" name="AutoShape 63"/>
            <p:cNvSpPr/>
            <p:nvPr/>
          </p:nvSpPr>
          <p:spPr>
            <a:xfrm rot="2700000">
              <a:off x="3195854" y="2032121"/>
              <a:ext cx="492347" cy="492347"/>
            </a:xfrm>
            <a:prstGeom prst="ellipse">
              <a:avLst/>
            </a:prstGeom>
            <a:solidFill>
              <a:schemeClr val="lt1">
                <a:alpha val="100000"/>
              </a:schemeClr>
            </a:solidFill>
            <a:ln w="1000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4" name="Group 64"/>
          <p:cNvGrpSpPr/>
          <p:nvPr/>
        </p:nvGrpSpPr>
        <p:grpSpPr>
          <a:xfrm>
            <a:off x="3543612" y="3354191"/>
            <a:ext cx="2139982" cy="2139982"/>
            <a:chOff x="3543612" y="3354191"/>
            <a:chExt cx="2139982" cy="2139982"/>
          </a:xfrm>
        </p:grpSpPr>
        <p:sp>
          <p:nvSpPr>
            <p:cNvPr id="65" name="Freeform 65"/>
            <p:cNvSpPr/>
            <p:nvPr/>
          </p:nvSpPr>
          <p:spPr>
            <a:xfrm rot="13500000">
              <a:off x="3543612" y="3354191"/>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Freeform 66"/>
            <p:cNvSpPr/>
            <p:nvPr/>
          </p:nvSpPr>
          <p:spPr>
            <a:xfrm>
              <a:off x="4422579" y="4272210"/>
              <a:ext cx="414052" cy="29575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7" name="Group 67"/>
          <p:cNvGrpSpPr/>
          <p:nvPr/>
        </p:nvGrpSpPr>
        <p:grpSpPr>
          <a:xfrm>
            <a:off x="4948930" y="3551835"/>
            <a:ext cx="492347" cy="492347"/>
            <a:chOff x="4948930" y="3551835"/>
            <a:chExt cx="492347" cy="492347"/>
          </a:xfrm>
        </p:grpSpPr>
        <p:sp>
          <p:nvSpPr>
            <p:cNvPr id="68" name="AutoShape 68"/>
            <p:cNvSpPr/>
            <p:nvPr/>
          </p:nvSpPr>
          <p:spPr>
            <a:xfrm rot="2700000">
              <a:off x="4948930" y="3551835"/>
              <a:ext cx="492347" cy="492347"/>
            </a:xfrm>
            <a:prstGeom prst="ellipse">
              <a:avLst/>
            </a:prstGeom>
            <a:solidFill>
              <a:schemeClr val="lt1">
                <a:alpha val="100000"/>
              </a:schemeClr>
            </a:solidFill>
            <a:ln w="100012">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69" name="AutoShape 69"/>
          <p:cNvSpPr/>
          <p:nvPr/>
        </p:nvSpPr>
        <p:spPr>
          <a:xfrm>
            <a:off x="1428725" y="3612919"/>
            <a:ext cx="599097" cy="3307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01</a:t>
            </a:r>
            <a:endParaRPr lang="en-US" sz="1100"/>
          </a:p>
        </p:txBody>
      </p:sp>
      <p:sp>
        <p:nvSpPr>
          <p:cNvPr id="70" name="AutoShape 70"/>
          <p:cNvSpPr/>
          <p:nvPr/>
        </p:nvSpPr>
        <p:spPr>
          <a:xfrm>
            <a:off x="3138709" y="2095609"/>
            <a:ext cx="599097" cy="2779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02</a:t>
            </a:r>
            <a:endParaRPr lang="en-US" sz="1100"/>
          </a:p>
        </p:txBody>
      </p:sp>
      <p:sp>
        <p:nvSpPr>
          <p:cNvPr id="71" name="AutoShape 71"/>
          <p:cNvSpPr/>
          <p:nvPr/>
        </p:nvSpPr>
        <p:spPr>
          <a:xfrm>
            <a:off x="4890841" y="3621951"/>
            <a:ext cx="599097" cy="24839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03</a:t>
            </a:r>
            <a:endParaRPr lang="en-US" sz="1100"/>
          </a:p>
        </p:txBody>
      </p:sp>
      <p:sp>
        <p:nvSpPr>
          <p:cNvPr id="72" name="TextBox 72"/>
          <p:cNvSpPr txBox="1"/>
          <p:nvPr/>
        </p:nvSpPr>
        <p:spPr>
          <a:xfrm>
            <a:off x="7288006" y="1324216"/>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观察细节</a:t>
            </a:r>
          </a:p>
        </p:txBody>
      </p:sp>
      <p:sp>
        <p:nvSpPr>
          <p:cNvPr id="73" name="TextBox 73"/>
          <p:cNvSpPr txBox="1"/>
          <p:nvPr/>
        </p:nvSpPr>
        <p:spPr>
          <a:xfrm>
            <a:off x="7288006" y="2991619"/>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关心问候</a:t>
            </a:r>
          </a:p>
        </p:txBody>
      </p:sp>
      <p:sp>
        <p:nvSpPr>
          <p:cNvPr id="74" name="TextBox 74"/>
          <p:cNvSpPr txBox="1"/>
          <p:nvPr/>
        </p:nvSpPr>
        <p:spPr>
          <a:xfrm>
            <a:off x="7288006" y="4643560"/>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提供建议</a:t>
            </a:r>
          </a:p>
        </p:txBody>
      </p:sp>
      <p:grpSp>
        <p:nvGrpSpPr>
          <p:cNvPr id="75" name="Group 75"/>
          <p:cNvGrpSpPr/>
          <p:nvPr/>
        </p:nvGrpSpPr>
        <p:grpSpPr>
          <a:xfrm>
            <a:off x="454963" y="93878"/>
            <a:ext cx="10641129" cy="914400"/>
            <a:chOff x="454963" y="93878"/>
            <a:chExt cx="10641129" cy="914400"/>
          </a:xfrm>
        </p:grpSpPr>
        <p:sp>
          <p:nvSpPr>
            <p:cNvPr id="76" name="AutoShape 7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TextBox 9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关注对方需求，提供帮助</a:t>
              </a:r>
            </a:p>
          </p:txBody>
        </p:sp>
      </p:grpSp>
      <p:grpSp>
        <p:nvGrpSpPr>
          <p:cNvPr id="97" name="Group 97"/>
          <p:cNvGrpSpPr/>
          <p:nvPr/>
        </p:nvGrpSpPr>
        <p:grpSpPr>
          <a:xfrm>
            <a:off x="6649402" y="1647934"/>
            <a:ext cx="587026" cy="585597"/>
            <a:chOff x="6649402" y="1647934"/>
            <a:chExt cx="587026" cy="585597"/>
          </a:xfrm>
        </p:grpSpPr>
        <p:sp>
          <p:nvSpPr>
            <p:cNvPr id="98" name="AutoShape 98"/>
            <p:cNvSpPr/>
            <p:nvPr/>
          </p:nvSpPr>
          <p:spPr>
            <a:xfrm>
              <a:off x="6649402" y="1647934"/>
              <a:ext cx="587026" cy="58559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6731888" y="1868724"/>
              <a:ext cx="409003" cy="12915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0" name="Group 100"/>
          <p:cNvGrpSpPr/>
          <p:nvPr/>
        </p:nvGrpSpPr>
        <p:grpSpPr>
          <a:xfrm>
            <a:off x="6647497" y="3377126"/>
            <a:ext cx="587026" cy="585597"/>
            <a:chOff x="6647497" y="3377126"/>
            <a:chExt cx="587026" cy="585597"/>
          </a:xfrm>
        </p:grpSpPr>
        <p:sp>
          <p:nvSpPr>
            <p:cNvPr id="101" name="AutoShape 101"/>
            <p:cNvSpPr/>
            <p:nvPr/>
          </p:nvSpPr>
          <p:spPr>
            <a:xfrm>
              <a:off x="6647497" y="3377126"/>
              <a:ext cx="587026" cy="58559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6831329" y="3509949"/>
            <a:ext cx="224504" cy="467678"/>
            <a:chOff x="6831329" y="3509949"/>
            <a:chExt cx="224504" cy="467678"/>
          </a:xfrm>
        </p:grpSpPr>
        <p:sp>
          <p:nvSpPr>
            <p:cNvPr id="103" name="Freeform 103"/>
            <p:cNvSpPr/>
            <p:nvPr/>
          </p:nvSpPr>
          <p:spPr>
            <a:xfrm>
              <a:off x="6831329" y="3579006"/>
              <a:ext cx="224504" cy="398621"/>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6948201" y="3639013"/>
              <a:ext cx="30290" cy="1695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6976014" y="3584911"/>
              <a:ext cx="10573" cy="22860"/>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Freeform 106"/>
            <p:cNvSpPr/>
            <p:nvPr/>
          </p:nvSpPr>
          <p:spPr>
            <a:xfrm>
              <a:off x="6948201" y="3613486"/>
              <a:ext cx="28289" cy="19717"/>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Freeform 107"/>
            <p:cNvSpPr/>
            <p:nvPr/>
          </p:nvSpPr>
          <p:spPr>
            <a:xfrm>
              <a:off x="6979633" y="3613486"/>
              <a:ext cx="11239" cy="19717"/>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Freeform 108"/>
            <p:cNvSpPr/>
            <p:nvPr/>
          </p:nvSpPr>
          <p:spPr>
            <a:xfrm>
              <a:off x="6967251" y="3536524"/>
              <a:ext cx="7620" cy="18574"/>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Freeform 109"/>
            <p:cNvSpPr/>
            <p:nvPr/>
          </p:nvSpPr>
          <p:spPr>
            <a:xfrm>
              <a:off x="6972203" y="3561384"/>
              <a:ext cx="8477" cy="17717"/>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6898004" y="3639013"/>
              <a:ext cx="12764" cy="1695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Freeform 111"/>
            <p:cNvSpPr/>
            <p:nvPr/>
          </p:nvSpPr>
          <p:spPr>
            <a:xfrm>
              <a:off x="6910291" y="3561384"/>
              <a:ext cx="10096" cy="17717"/>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Freeform 112"/>
            <p:cNvSpPr/>
            <p:nvPr/>
          </p:nvSpPr>
          <p:spPr>
            <a:xfrm>
              <a:off x="6900671" y="3613486"/>
              <a:ext cx="12382" cy="19717"/>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6931627" y="3509949"/>
              <a:ext cx="11621" cy="20765"/>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6948201" y="3509949"/>
              <a:ext cx="12764" cy="20765"/>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6925817" y="3527570"/>
              <a:ext cx="1524" cy="3143"/>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Freeform 116"/>
            <p:cNvSpPr/>
            <p:nvPr/>
          </p:nvSpPr>
          <p:spPr>
            <a:xfrm>
              <a:off x="6916578" y="3536524"/>
              <a:ext cx="8763" cy="18574"/>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6904957" y="3584911"/>
              <a:ext cx="11621" cy="22860"/>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Freeform 118"/>
            <p:cNvSpPr/>
            <p:nvPr/>
          </p:nvSpPr>
          <p:spPr>
            <a:xfrm>
              <a:off x="6948201" y="3661778"/>
              <a:ext cx="31432" cy="19717"/>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Freeform 119"/>
            <p:cNvSpPr/>
            <p:nvPr/>
          </p:nvSpPr>
          <p:spPr>
            <a:xfrm>
              <a:off x="6918864" y="3584911"/>
              <a:ext cx="24479" cy="22860"/>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Freeform 120"/>
            <p:cNvSpPr/>
            <p:nvPr/>
          </p:nvSpPr>
          <p:spPr>
            <a:xfrm>
              <a:off x="6926864" y="3536524"/>
              <a:ext cx="16383" cy="18574"/>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Freeform 121"/>
            <p:cNvSpPr/>
            <p:nvPr/>
          </p:nvSpPr>
          <p:spPr>
            <a:xfrm>
              <a:off x="6916102" y="3613486"/>
              <a:ext cx="27146" cy="19717"/>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Freeform 122"/>
            <p:cNvSpPr/>
            <p:nvPr/>
          </p:nvSpPr>
          <p:spPr>
            <a:xfrm>
              <a:off x="6948201" y="3584911"/>
              <a:ext cx="25527" cy="22860"/>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6948201" y="3536524"/>
              <a:ext cx="17526" cy="18574"/>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6948201" y="3561384"/>
              <a:ext cx="21717" cy="17717"/>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6923055" y="3561384"/>
              <a:ext cx="20193" cy="17717"/>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Freeform 126"/>
            <p:cNvSpPr/>
            <p:nvPr/>
          </p:nvSpPr>
          <p:spPr>
            <a:xfrm>
              <a:off x="6912958" y="3687305"/>
              <a:ext cx="30290" cy="20574"/>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Freeform 127"/>
            <p:cNvSpPr/>
            <p:nvPr/>
          </p:nvSpPr>
          <p:spPr>
            <a:xfrm>
              <a:off x="6914577" y="3639013"/>
              <a:ext cx="28670" cy="1695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Freeform 128"/>
            <p:cNvSpPr/>
            <p:nvPr/>
          </p:nvSpPr>
          <p:spPr>
            <a:xfrm>
              <a:off x="6913434" y="3661778"/>
              <a:ext cx="29813" cy="19717"/>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Freeform 129"/>
            <p:cNvSpPr/>
            <p:nvPr/>
          </p:nvSpPr>
          <p:spPr>
            <a:xfrm>
              <a:off x="6896385" y="3661778"/>
              <a:ext cx="12764" cy="19717"/>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Freeform 130"/>
            <p:cNvSpPr/>
            <p:nvPr/>
          </p:nvSpPr>
          <p:spPr>
            <a:xfrm>
              <a:off x="6983824" y="3661778"/>
              <a:ext cx="11239" cy="19717"/>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Freeform 131"/>
            <p:cNvSpPr/>
            <p:nvPr/>
          </p:nvSpPr>
          <p:spPr>
            <a:xfrm>
              <a:off x="6982300" y="3639013"/>
              <a:ext cx="10763" cy="1695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Freeform 132"/>
            <p:cNvSpPr/>
            <p:nvPr/>
          </p:nvSpPr>
          <p:spPr>
            <a:xfrm>
              <a:off x="6925341" y="3530714"/>
              <a:ext cx="6763" cy="5810"/>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Freeform 133"/>
            <p:cNvSpPr/>
            <p:nvPr/>
          </p:nvSpPr>
          <p:spPr>
            <a:xfrm>
              <a:off x="6960964" y="3530714"/>
              <a:ext cx="6287" cy="5810"/>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AutoShape 134"/>
            <p:cNvSpPr/>
            <p:nvPr/>
          </p:nvSpPr>
          <p:spPr>
            <a:xfrm>
              <a:off x="6943248" y="353071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6920387" y="3555098"/>
              <a:ext cx="6477" cy="6287"/>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Freeform 136"/>
            <p:cNvSpPr/>
            <p:nvPr/>
          </p:nvSpPr>
          <p:spPr>
            <a:xfrm>
              <a:off x="6965727" y="3555098"/>
              <a:ext cx="6477" cy="6287"/>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a:off x="6943248" y="3555098"/>
              <a:ext cx="4953" cy="6287"/>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Freeform 138"/>
            <p:cNvSpPr/>
            <p:nvPr/>
          </p:nvSpPr>
          <p:spPr>
            <a:xfrm>
              <a:off x="6916578" y="3579006"/>
              <a:ext cx="6477" cy="5810"/>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Freeform 139"/>
            <p:cNvSpPr/>
            <p:nvPr/>
          </p:nvSpPr>
          <p:spPr>
            <a:xfrm>
              <a:off x="6970013" y="3579006"/>
              <a:ext cx="6096" cy="5810"/>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6943248" y="357900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Freeform 141"/>
            <p:cNvSpPr/>
            <p:nvPr/>
          </p:nvSpPr>
          <p:spPr>
            <a:xfrm>
              <a:off x="6912958" y="3607676"/>
              <a:ext cx="5810" cy="5810"/>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Freeform 142"/>
            <p:cNvSpPr/>
            <p:nvPr/>
          </p:nvSpPr>
          <p:spPr>
            <a:xfrm>
              <a:off x="6973823" y="3607676"/>
              <a:ext cx="5810" cy="5810"/>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a:off x="6943248" y="360767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6910291" y="3633203"/>
              <a:ext cx="5810" cy="5810"/>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6976490" y="3633203"/>
              <a:ext cx="5810" cy="5810"/>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a:off x="6943248" y="3633203"/>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Freeform 147"/>
            <p:cNvSpPr/>
            <p:nvPr/>
          </p:nvSpPr>
          <p:spPr>
            <a:xfrm>
              <a:off x="6909148" y="3655968"/>
              <a:ext cx="5429" cy="5810"/>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Freeform 148"/>
            <p:cNvSpPr/>
            <p:nvPr/>
          </p:nvSpPr>
          <p:spPr>
            <a:xfrm>
              <a:off x="6978490" y="3655968"/>
              <a:ext cx="5429" cy="5810"/>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a:off x="6943248" y="3655968"/>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Freeform 150"/>
            <p:cNvSpPr/>
            <p:nvPr/>
          </p:nvSpPr>
          <p:spPr>
            <a:xfrm>
              <a:off x="6908100" y="3681494"/>
              <a:ext cx="4953" cy="5810"/>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Freeform 151"/>
            <p:cNvSpPr/>
            <p:nvPr/>
          </p:nvSpPr>
          <p:spPr>
            <a:xfrm>
              <a:off x="6979633" y="3681494"/>
              <a:ext cx="5429" cy="5810"/>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AutoShape 152"/>
            <p:cNvSpPr/>
            <p:nvPr/>
          </p:nvSpPr>
          <p:spPr>
            <a:xfrm>
              <a:off x="6943248" y="368149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3" name="AutoShape 153"/>
            <p:cNvSpPr/>
            <p:nvPr/>
          </p:nvSpPr>
          <p:spPr>
            <a:xfrm>
              <a:off x="6943248" y="3707879"/>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4" name="Group 154"/>
          <p:cNvGrpSpPr/>
          <p:nvPr/>
        </p:nvGrpSpPr>
        <p:grpSpPr>
          <a:xfrm>
            <a:off x="6647497" y="5019958"/>
            <a:ext cx="587026" cy="585502"/>
            <a:chOff x="6647497" y="5019958"/>
            <a:chExt cx="587026" cy="585502"/>
          </a:xfrm>
        </p:grpSpPr>
        <p:sp>
          <p:nvSpPr>
            <p:cNvPr id="155" name="AutoShape 155"/>
            <p:cNvSpPr/>
            <p:nvPr/>
          </p:nvSpPr>
          <p:spPr>
            <a:xfrm>
              <a:off x="6647497" y="5019958"/>
              <a:ext cx="587026" cy="58550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Freeform 156"/>
            <p:cNvSpPr/>
            <p:nvPr/>
          </p:nvSpPr>
          <p:spPr>
            <a:xfrm>
              <a:off x="6791991" y="5200647"/>
              <a:ext cx="301085" cy="21374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7" name="TextBox 157"/>
          <p:cNvSpPr txBox="1"/>
          <p:nvPr/>
        </p:nvSpPr>
        <p:spPr>
          <a:xfrm>
            <a:off x="7288006" y="1649220"/>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留意对方的需求和困难，主动提供帮助和支持。</a:t>
            </a:r>
          </a:p>
        </p:txBody>
      </p:sp>
      <p:sp>
        <p:nvSpPr>
          <p:cNvPr id="158" name="TextBox 158"/>
          <p:cNvSpPr txBox="1"/>
          <p:nvPr/>
        </p:nvSpPr>
        <p:spPr>
          <a:xfrm>
            <a:off x="7286101" y="3362169"/>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在对方遇到困难或挫折时，及时表达关心和问候。</a:t>
            </a:r>
          </a:p>
        </p:txBody>
      </p:sp>
      <p:sp>
        <p:nvSpPr>
          <p:cNvPr id="159" name="TextBox 159"/>
          <p:cNvSpPr txBox="1"/>
          <p:nvPr/>
        </p:nvSpPr>
        <p:spPr>
          <a:xfrm>
            <a:off x="7286101" y="5012385"/>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根据自己的经验和知识，为对方提供合理的建议和帮助。</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妥善处理矛盾与冲突</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遇到矛盾或冲突时，保持冷静和理智，避免情绪化。</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与对方坦诚交流，表达自己的观点和感受，寻求共同解决方案。</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尊重对方的意见和选择，不要强加自己的意愿。</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冷静处理</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坦诚沟通</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尊重对方</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鼓励成长</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共同学习</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互相支持</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共同成长，互相支持</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与对方共同学习新知识、新技能，拓宽视野。</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在对方遇到困难或挑战时，给予坚定的支持和鼓励。</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鼓励对方追求个人成长和发展，提供必要的支持和帮助。</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https://d.book118.com/017031045041006030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2024-09-01T19:24:27.868</cp:lastPrinted>
  <dcterms:created xsi:type="dcterms:W3CDTF">2024-09-01T11:24:27Z</dcterms:created>
  <dcterms:modified xsi:type="dcterms:W3CDTF">2024-09-01T11:24:29Z</dcterms:modified>
</cp:coreProperties>
</file>