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3A78D6-49AB-4638-A535-99E576F16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1911AB-8B70-48C0-954B-1E5A56961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8A4800-8C35-4C69-9D2D-25C4B9B96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EC7E9E-96B1-438C-B7FE-8AD956A0E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ABE9A6-3F11-461D-A145-DD25434E4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51BAD7-226C-40D9-8D50-F6683F4FE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B16BD3-ABFD-4F50-8B9D-D0D7D7091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F39A43-96AB-4959-AFB2-50DB6CDBB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4BE22C-88C2-4CB9-83D2-B622A9654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045229-2E28-4F34-9A38-50B3A35C9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D5C2D5-01BB-4567-B977-3145171C9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03204306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2013年教师资格证小学教育学课件第四章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第四章的引言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第四章的主要内容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第四章的难点解析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第四章的案例分析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第四章的复习题及答案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第四章的引言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介绍章节的主要内容和学习目标。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5563" b="5563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5425" b="5425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6461" b="6461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4001" b="4001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概述章节的结构和组织。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简要介绍章节涉及的主题和概念。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章节概述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阐述该章节在教师资格证小学教育学中的地位和作用。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分析该章节对于教师专业发展和教育实践的意义。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强调该章节对于提高小学教育质量和促进小学生全面发展的重要性。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章节的重要性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第四章的主要内容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理解教育学的定义和历史是掌握小学教育的基础。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教育学是一门研究教育现象和教育问题的学科，旨在揭示教育的本质和规律，指导教育实践。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教育学的定义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教育学的发展经历了漫长的过程，从古代的哲学家和教育家的思考，到近代的教育学科的建立和发展，教育学不断发展和完善。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教育学的历史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内容一：教育学的定义和历史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小学教育是个人成长和社会发展的基石，具有不可替代的重要性。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个体发展的基础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小学教育是个人发展的关键阶段，为个体的身心发展奠定基础，培养基本的学习和行为习惯。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社会发展的基石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小学教育为社会培养具备基本文化素质和公民意识的公民，为社会发展提供人才保障。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内容二：小学教育的重要性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156" r="201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明确小学教育的目标和方法是实现有效小学教育的关键。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小学教育的目标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小学教育的目标是培养具备基本文化素养、良好品德和健康体魄的公民，为个体的未来发展和社会的进步奠定基础。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小学教育的方法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小学教育的方法包括讲授、演示、实验、讨论等多种形式，教师应根据学生的特点和教学内容选择合适的方法，激发学生的学习兴趣和主动性，提高教学效果。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内容三：小学教育的目标和方法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第四章的难点解析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829181" y="1605404"/>
            <a:ext cx="4088130" cy="1234440"/>
            <a:chOff x="1829181" y="1605404"/>
            <a:chExt cx="4088130" cy="1234440"/>
          </a:xfrm>
        </p:grpSpPr>
        <p:sp>
          <p:nvSpPr>
            <p:cNvPr id="3" name="TextBox 3"/>
            <p:cNvSpPr txBox="1"/>
            <p:nvPr/>
          </p:nvSpPr>
          <p:spPr>
            <a:xfrm>
              <a:off x="1829181" y="1605404"/>
              <a:ext cx="4088130" cy="12344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总结词：抽象难懂</a:t>
              </a:r>
            </a:p>
          </p:txBody>
        </p:sp>
      </p:grpSp>
      <p:sp>
        <p:nvSpPr>
          <p:cNvPr id="4" name="AutoShape 4"/>
          <p:cNvSpPr/>
          <p:nvPr/>
        </p:nvSpPr>
        <p:spPr>
          <a:xfrm>
            <a:off x="617410" y="1744028"/>
            <a:ext cx="759619" cy="7596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6947" y="1938814"/>
            <a:ext cx="555689" cy="348139"/>
          </a:xfrm>
          <a:custGeom>
            <a:rect l="l" t="t" r="r" b="b"/>
            <a:pathLst>
              <a:path w="260" h="162">
                <a:moveTo>
                  <a:pt x="211" y="65"/>
                </a:moveTo>
                <a:cubicBezTo>
                  <a:pt x="211" y="29"/>
                  <a:pt x="182" y="0"/>
                  <a:pt x="146" y="0"/>
                </a:cubicBezTo>
                <a:cubicBezTo>
                  <a:pt x="122" y="0"/>
                  <a:pt x="101" y="13"/>
                  <a:pt x="90" y="33"/>
                </a:cubicBezTo>
                <a:cubicBezTo>
                  <a:pt x="87" y="33"/>
                  <a:pt x="84" y="32"/>
                  <a:pt x="81" y="32"/>
                </a:cubicBezTo>
                <a:cubicBezTo>
                  <a:pt x="59" y="32"/>
                  <a:pt x="41" y="47"/>
                  <a:pt x="35" y="67"/>
                </a:cubicBezTo>
                <a:cubicBezTo>
                  <a:pt x="15" y="73"/>
                  <a:pt x="0" y="92"/>
                  <a:pt x="0" y="114"/>
                </a:cubicBezTo>
                <a:cubicBezTo>
                  <a:pt x="0" y="140"/>
                  <a:pt x="22" y="162"/>
                  <a:pt x="49" y="162"/>
                </a:cubicBezTo>
                <a:cubicBezTo>
                  <a:pt x="211" y="162"/>
                  <a:pt x="211" y="162"/>
                  <a:pt x="211" y="162"/>
                </a:cubicBezTo>
                <a:cubicBezTo>
                  <a:pt x="238" y="162"/>
                  <a:pt x="260" y="140"/>
                  <a:pt x="260" y="114"/>
                </a:cubicBezTo>
                <a:cubicBezTo>
                  <a:pt x="260" y="87"/>
                  <a:pt x="238" y="65"/>
                  <a:pt x="211" y="65"/>
                </a:cubicBezTo>
                <a:close/>
                <a:moveTo>
                  <a:pt x="130" y="146"/>
                </a:moveTo>
                <a:cubicBezTo>
                  <a:pt x="81" y="81"/>
                  <a:pt x="81" y="81"/>
                  <a:pt x="81" y="81"/>
                </a:cubicBezTo>
                <a:cubicBezTo>
                  <a:pt x="114" y="81"/>
                  <a:pt x="114" y="81"/>
                  <a:pt x="114" y="81"/>
                </a:cubicBezTo>
                <a:cubicBezTo>
                  <a:pt x="114" y="32"/>
                  <a:pt x="114" y="32"/>
                  <a:pt x="114" y="32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6" y="81"/>
                  <a:pt x="146" y="81"/>
                  <a:pt x="146" y="81"/>
                </a:cubicBezTo>
                <a:cubicBezTo>
                  <a:pt x="179" y="81"/>
                  <a:pt x="179" y="81"/>
                  <a:pt x="179" y="81"/>
                </a:cubicBezTo>
                <a:lnTo>
                  <a:pt x="130" y="14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1857756" y="4845415"/>
            <a:ext cx="4059555" cy="1234440"/>
            <a:chOff x="1857756" y="4845415"/>
            <a:chExt cx="4059555" cy="1234440"/>
          </a:xfrm>
        </p:grpSpPr>
        <p:sp>
          <p:nvSpPr>
            <p:cNvPr id="7" name="TextBox 7"/>
            <p:cNvSpPr txBox="1"/>
            <p:nvPr/>
          </p:nvSpPr>
          <p:spPr>
            <a:xfrm>
              <a:off x="1857756" y="4845415"/>
              <a:ext cx="4059555" cy="12344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总结词：实践应用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26935" y="4993005"/>
            <a:ext cx="759619" cy="759619"/>
            <a:chOff x="626935" y="4993005"/>
            <a:chExt cx="759619" cy="759619"/>
          </a:xfrm>
        </p:grpSpPr>
        <p:sp>
          <p:nvSpPr>
            <p:cNvPr id="9" name="AutoShape 9"/>
            <p:cNvSpPr/>
            <p:nvPr/>
          </p:nvSpPr>
          <p:spPr>
            <a:xfrm>
              <a:off x="626935" y="4993005"/>
              <a:ext cx="759619" cy="75961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778573" y="5175218"/>
            <a:ext cx="437293" cy="412528"/>
            <a:chOff x="778573" y="5175218"/>
            <a:chExt cx="437293" cy="412528"/>
          </a:xfrm>
        </p:grpSpPr>
        <p:sp>
          <p:nvSpPr>
            <p:cNvPr id="11" name="Freeform 11"/>
            <p:cNvSpPr/>
            <p:nvPr/>
          </p:nvSpPr>
          <p:spPr>
            <a:xfrm>
              <a:off x="778573" y="5337524"/>
              <a:ext cx="123158" cy="250222"/>
            </a:xfrm>
            <a:custGeom>
              <a:rect l="l" t="t" r="r" b="b"/>
              <a:pathLst>
                <a:path w="54" h="109">
                  <a:moveTo>
                    <a:pt x="41" y="13"/>
                  </a:moveTo>
                  <a:cubicBezTo>
                    <a:pt x="41" y="47"/>
                    <a:pt x="41" y="47"/>
                    <a:pt x="41" y="47"/>
                  </a:cubicBezTo>
                  <a:cubicBezTo>
                    <a:pt x="13" y="47"/>
                    <a:pt x="13" y="47"/>
                    <a:pt x="13" y="47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41" y="13"/>
                    <a:pt x="41" y="13"/>
                    <a:pt x="41" y="13"/>
                  </a:cubicBezTo>
                  <a:moveTo>
                    <a:pt x="50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5"/>
                  </a:cubicBezTo>
                  <a:cubicBezTo>
                    <a:pt x="0" y="105"/>
                    <a:pt x="0" y="105"/>
                    <a:pt x="0" y="105"/>
                  </a:cubicBezTo>
                  <a:cubicBezTo>
                    <a:pt x="0" y="107"/>
                    <a:pt x="2" y="109"/>
                    <a:pt x="4" y="109"/>
                  </a:cubicBezTo>
                  <a:cubicBezTo>
                    <a:pt x="50" y="109"/>
                    <a:pt x="50" y="109"/>
                    <a:pt x="50" y="109"/>
                  </a:cubicBezTo>
                  <a:cubicBezTo>
                    <a:pt x="52" y="109"/>
                    <a:pt x="54" y="107"/>
                    <a:pt x="54" y="105"/>
                  </a:cubicBezTo>
                  <a:cubicBezTo>
                    <a:pt x="54" y="5"/>
                    <a:pt x="54" y="5"/>
                    <a:pt x="54" y="5"/>
                  </a:cubicBezTo>
                  <a:cubicBezTo>
                    <a:pt x="54" y="2"/>
                    <a:pt x="52" y="0"/>
                    <a:pt x="50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932307" y="5278374"/>
              <a:ext cx="125063" cy="309372"/>
            </a:xfrm>
            <a:custGeom>
              <a:rect l="l" t="t" r="r" b="b"/>
              <a:pathLst>
                <a:path w="55" h="135">
                  <a:moveTo>
                    <a:pt x="42" y="13"/>
                  </a:moveTo>
                  <a:cubicBezTo>
                    <a:pt x="42" y="81"/>
                    <a:pt x="42" y="81"/>
                    <a:pt x="42" y="81"/>
                  </a:cubicBezTo>
                  <a:cubicBezTo>
                    <a:pt x="13" y="81"/>
                    <a:pt x="13" y="81"/>
                    <a:pt x="13" y="81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42" y="13"/>
                    <a:pt x="42" y="13"/>
                    <a:pt x="42" y="13"/>
                  </a:cubicBezTo>
                  <a:moveTo>
                    <a:pt x="51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2" y="0"/>
                    <a:pt x="0" y="2"/>
                    <a:pt x="0" y="5"/>
                  </a:cubicBezTo>
                  <a:cubicBezTo>
                    <a:pt x="0" y="131"/>
                    <a:pt x="0" y="131"/>
                    <a:pt x="0" y="131"/>
                  </a:cubicBezTo>
                  <a:cubicBezTo>
                    <a:pt x="0" y="133"/>
                    <a:pt x="2" y="135"/>
                    <a:pt x="5" y="135"/>
                  </a:cubicBezTo>
                  <a:cubicBezTo>
                    <a:pt x="51" y="135"/>
                    <a:pt x="51" y="135"/>
                    <a:pt x="51" y="135"/>
                  </a:cubicBezTo>
                  <a:cubicBezTo>
                    <a:pt x="53" y="135"/>
                    <a:pt x="55" y="133"/>
                    <a:pt x="55" y="131"/>
                  </a:cubicBezTo>
                  <a:cubicBezTo>
                    <a:pt x="55" y="5"/>
                    <a:pt x="55" y="5"/>
                    <a:pt x="55" y="5"/>
                  </a:cubicBezTo>
                  <a:cubicBezTo>
                    <a:pt x="55" y="2"/>
                    <a:pt x="53" y="0"/>
                    <a:pt x="5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089850" y="5175218"/>
              <a:ext cx="126016" cy="412528"/>
            </a:xfrm>
            <a:custGeom>
              <a:rect l="l" t="t" r="r" b="b"/>
              <a:pathLst>
                <a:path w="55" h="180">
                  <a:moveTo>
                    <a:pt x="42" y="13"/>
                  </a:moveTo>
                  <a:cubicBezTo>
                    <a:pt x="42" y="96"/>
                    <a:pt x="42" y="96"/>
                    <a:pt x="42" y="96"/>
                  </a:cubicBezTo>
                  <a:cubicBezTo>
                    <a:pt x="13" y="96"/>
                    <a:pt x="13" y="96"/>
                    <a:pt x="13" y="96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42" y="13"/>
                    <a:pt x="42" y="13"/>
                    <a:pt x="42" y="13"/>
                  </a:cubicBezTo>
                  <a:moveTo>
                    <a:pt x="50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176"/>
                    <a:pt x="0" y="176"/>
                    <a:pt x="0" y="176"/>
                  </a:cubicBezTo>
                  <a:cubicBezTo>
                    <a:pt x="0" y="178"/>
                    <a:pt x="2" y="180"/>
                    <a:pt x="4" y="180"/>
                  </a:cubicBezTo>
                  <a:cubicBezTo>
                    <a:pt x="50" y="180"/>
                    <a:pt x="50" y="180"/>
                    <a:pt x="50" y="180"/>
                  </a:cubicBezTo>
                  <a:cubicBezTo>
                    <a:pt x="53" y="180"/>
                    <a:pt x="55" y="178"/>
                    <a:pt x="55" y="176"/>
                  </a:cubicBezTo>
                  <a:cubicBezTo>
                    <a:pt x="55" y="4"/>
                    <a:pt x="55" y="4"/>
                    <a:pt x="55" y="4"/>
                  </a:cubicBezTo>
                  <a:cubicBezTo>
                    <a:pt x="55" y="2"/>
                    <a:pt x="53" y="0"/>
                    <a:pt x="50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829181" y="3220403"/>
            <a:ext cx="3945255" cy="1234440"/>
            <a:chOff x="1829181" y="3220403"/>
            <a:chExt cx="3945255" cy="1234440"/>
          </a:xfrm>
        </p:grpSpPr>
        <p:sp>
          <p:nvSpPr>
            <p:cNvPr id="15" name="TextBox 15"/>
            <p:cNvSpPr txBox="1"/>
            <p:nvPr/>
          </p:nvSpPr>
          <p:spPr>
            <a:xfrm>
              <a:off x="1829181" y="3220403"/>
              <a:ext cx="3945255" cy="12344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总结词：多维度阐释</a:t>
              </a:r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617410" y="3366040"/>
            <a:ext cx="759619" cy="759619"/>
            <a:chOff x="617410" y="3366040"/>
            <a:chExt cx="759619" cy="759619"/>
          </a:xfrm>
        </p:grpSpPr>
        <p:sp>
          <p:nvSpPr>
            <p:cNvPr id="17" name="AutoShape 17"/>
            <p:cNvSpPr/>
            <p:nvPr/>
          </p:nvSpPr>
          <p:spPr>
            <a:xfrm>
              <a:off x="617410" y="3366040"/>
              <a:ext cx="759619" cy="75961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94575" y="3504533"/>
            <a:ext cx="405384" cy="482632"/>
            <a:chOff x="794575" y="3504533"/>
            <a:chExt cx="405384" cy="482632"/>
          </a:xfrm>
        </p:grpSpPr>
        <p:sp>
          <p:nvSpPr>
            <p:cNvPr id="19" name="Freeform 19"/>
            <p:cNvSpPr/>
            <p:nvPr/>
          </p:nvSpPr>
          <p:spPr>
            <a:xfrm>
              <a:off x="794575" y="3504533"/>
              <a:ext cx="405384" cy="482632"/>
            </a:xfrm>
            <a:custGeom>
              <a:rect l="l" t="t" r="r" b="b"/>
              <a:pathLst>
                <a:path w="156" h="178">
                  <a:moveTo>
                    <a:pt x="145" y="22"/>
                  </a:moveTo>
                  <a:cubicBezTo>
                    <a:pt x="134" y="22"/>
                    <a:pt x="134" y="22"/>
                    <a:pt x="134" y="22"/>
                  </a:cubicBezTo>
                  <a:cubicBezTo>
                    <a:pt x="134" y="11"/>
                    <a:pt x="134" y="11"/>
                    <a:pt x="134" y="11"/>
                  </a:cubicBezTo>
                  <a:cubicBezTo>
                    <a:pt x="134" y="5"/>
                    <a:pt x="129" y="0"/>
                    <a:pt x="123" y="0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5" y="0"/>
                    <a:pt x="0" y="5"/>
                    <a:pt x="0" y="11"/>
                  </a:cubicBezTo>
                  <a:cubicBezTo>
                    <a:pt x="0" y="145"/>
                    <a:pt x="0" y="145"/>
                    <a:pt x="0" y="145"/>
                  </a:cubicBezTo>
                  <a:cubicBezTo>
                    <a:pt x="0" y="151"/>
                    <a:pt x="5" y="156"/>
                    <a:pt x="11" y="156"/>
                  </a:cubicBezTo>
                  <a:cubicBezTo>
                    <a:pt x="22" y="156"/>
                    <a:pt x="22" y="156"/>
                    <a:pt x="22" y="156"/>
                  </a:cubicBezTo>
                  <a:cubicBezTo>
                    <a:pt x="22" y="167"/>
                    <a:pt x="22" y="167"/>
                    <a:pt x="22" y="167"/>
                  </a:cubicBezTo>
                  <a:cubicBezTo>
                    <a:pt x="22" y="173"/>
                    <a:pt x="27" y="178"/>
                    <a:pt x="33" y="178"/>
                  </a:cubicBezTo>
                  <a:cubicBezTo>
                    <a:pt x="145" y="178"/>
                    <a:pt x="145" y="178"/>
                    <a:pt x="145" y="178"/>
                  </a:cubicBezTo>
                  <a:cubicBezTo>
                    <a:pt x="151" y="178"/>
                    <a:pt x="156" y="173"/>
                    <a:pt x="156" y="167"/>
                  </a:cubicBezTo>
                  <a:cubicBezTo>
                    <a:pt x="156" y="33"/>
                    <a:pt x="156" y="33"/>
                    <a:pt x="156" y="33"/>
                  </a:cubicBezTo>
                  <a:cubicBezTo>
                    <a:pt x="156" y="27"/>
                    <a:pt x="151" y="22"/>
                    <a:pt x="145" y="22"/>
                  </a:cubicBezTo>
                  <a:close/>
                  <a:moveTo>
                    <a:pt x="11" y="145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23" y="11"/>
                    <a:pt x="123" y="11"/>
                    <a:pt x="123" y="11"/>
                  </a:cubicBezTo>
                  <a:cubicBezTo>
                    <a:pt x="123" y="145"/>
                    <a:pt x="123" y="145"/>
                    <a:pt x="123" y="145"/>
                  </a:cubicBezTo>
                  <a:lnTo>
                    <a:pt x="11" y="145"/>
                  </a:lnTo>
                  <a:close/>
                  <a:moveTo>
                    <a:pt x="145" y="167"/>
                  </a:moveTo>
                  <a:cubicBezTo>
                    <a:pt x="33" y="167"/>
                    <a:pt x="33" y="167"/>
                    <a:pt x="33" y="167"/>
                  </a:cubicBezTo>
                  <a:cubicBezTo>
                    <a:pt x="33" y="156"/>
                    <a:pt x="33" y="156"/>
                    <a:pt x="33" y="156"/>
                  </a:cubicBezTo>
                  <a:cubicBezTo>
                    <a:pt x="123" y="156"/>
                    <a:pt x="123" y="156"/>
                    <a:pt x="123" y="156"/>
                  </a:cubicBezTo>
                  <a:cubicBezTo>
                    <a:pt x="129" y="156"/>
                    <a:pt x="134" y="151"/>
                    <a:pt x="134" y="145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45" y="33"/>
                    <a:pt x="145" y="33"/>
                    <a:pt x="145" y="33"/>
                  </a:cubicBezTo>
                  <a:lnTo>
                    <a:pt x="145" y="16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11352" y="3594545"/>
              <a:ext cx="174022" cy="29242"/>
            </a:xfrm>
            <a:custGeom>
              <a:rect l="l" t="t" r="r" b="b"/>
              <a:pathLst>
                <a:path w="67" h="11">
                  <a:moveTo>
                    <a:pt x="61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2" y="0"/>
                    <a:pt x="0" y="3"/>
                    <a:pt x="0" y="6"/>
                  </a:cubicBezTo>
                  <a:cubicBezTo>
                    <a:pt x="0" y="9"/>
                    <a:pt x="2" y="11"/>
                    <a:pt x="5" y="11"/>
                  </a:cubicBezTo>
                  <a:cubicBezTo>
                    <a:pt x="61" y="11"/>
                    <a:pt x="61" y="11"/>
                    <a:pt x="61" y="11"/>
                  </a:cubicBezTo>
                  <a:cubicBezTo>
                    <a:pt x="64" y="11"/>
                    <a:pt x="67" y="9"/>
                    <a:pt x="67" y="6"/>
                  </a:cubicBezTo>
                  <a:cubicBezTo>
                    <a:pt x="67" y="3"/>
                    <a:pt x="64" y="0"/>
                    <a:pt x="6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850773" y="3686842"/>
              <a:ext cx="234601" cy="29242"/>
            </a:xfrm>
            <a:custGeom>
              <a:rect l="l" t="t" r="r" b="b"/>
              <a:pathLst>
                <a:path w="90" h="11">
                  <a:moveTo>
                    <a:pt x="84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3" y="0"/>
                    <a:pt x="0" y="2"/>
                    <a:pt x="0" y="5"/>
                  </a:cubicBezTo>
                  <a:cubicBezTo>
                    <a:pt x="0" y="8"/>
                    <a:pt x="3" y="11"/>
                    <a:pt x="6" y="11"/>
                  </a:cubicBezTo>
                  <a:cubicBezTo>
                    <a:pt x="84" y="11"/>
                    <a:pt x="84" y="11"/>
                    <a:pt x="84" y="11"/>
                  </a:cubicBezTo>
                  <a:cubicBezTo>
                    <a:pt x="87" y="11"/>
                    <a:pt x="90" y="8"/>
                    <a:pt x="90" y="5"/>
                  </a:cubicBezTo>
                  <a:cubicBezTo>
                    <a:pt x="90" y="2"/>
                    <a:pt x="87" y="0"/>
                    <a:pt x="84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850773" y="3746468"/>
              <a:ext cx="234601" cy="29242"/>
            </a:xfrm>
            <a:custGeom>
              <a:rect l="l" t="t" r="r" b="b"/>
              <a:pathLst>
                <a:path w="90" h="11">
                  <a:moveTo>
                    <a:pt x="84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3" y="0"/>
                    <a:pt x="0" y="3"/>
                    <a:pt x="0" y="6"/>
                  </a:cubicBezTo>
                  <a:cubicBezTo>
                    <a:pt x="0" y="9"/>
                    <a:pt x="3" y="11"/>
                    <a:pt x="6" y="11"/>
                  </a:cubicBezTo>
                  <a:cubicBezTo>
                    <a:pt x="84" y="11"/>
                    <a:pt x="84" y="11"/>
                    <a:pt x="84" y="11"/>
                  </a:cubicBezTo>
                  <a:cubicBezTo>
                    <a:pt x="87" y="11"/>
                    <a:pt x="90" y="9"/>
                    <a:pt x="90" y="6"/>
                  </a:cubicBezTo>
                  <a:cubicBezTo>
                    <a:pt x="90" y="3"/>
                    <a:pt x="87" y="0"/>
                    <a:pt x="84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850773" y="3804952"/>
              <a:ext cx="234601" cy="32671"/>
            </a:xfrm>
            <a:custGeom>
              <a:rect l="l" t="t" r="r" b="b"/>
              <a:pathLst>
                <a:path w="90" h="12">
                  <a:moveTo>
                    <a:pt x="84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3" y="0"/>
                    <a:pt x="0" y="3"/>
                    <a:pt x="0" y="6"/>
                  </a:cubicBezTo>
                  <a:cubicBezTo>
                    <a:pt x="0" y="9"/>
                    <a:pt x="3" y="12"/>
                    <a:pt x="6" y="12"/>
                  </a:cubicBezTo>
                  <a:cubicBezTo>
                    <a:pt x="84" y="12"/>
                    <a:pt x="84" y="12"/>
                    <a:pt x="84" y="12"/>
                  </a:cubicBezTo>
                  <a:cubicBezTo>
                    <a:pt x="87" y="12"/>
                    <a:pt x="90" y="9"/>
                    <a:pt x="90" y="6"/>
                  </a:cubicBezTo>
                  <a:cubicBezTo>
                    <a:pt x="90" y="3"/>
                    <a:pt x="87" y="0"/>
                    <a:pt x="84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6408706" y="1748314"/>
            <a:ext cx="751142" cy="7511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568440" y="1918145"/>
            <a:ext cx="425768" cy="418052"/>
          </a:xfrm>
          <a:custGeom>
            <a:rect l="l" t="t" r="r" b="b"/>
            <a:pathLst>
              <a:path w="208" h="204">
                <a:moveTo>
                  <a:pt x="179" y="79"/>
                </a:moveTo>
                <a:cubicBezTo>
                  <a:pt x="174" y="66"/>
                  <a:pt x="174" y="66"/>
                  <a:pt x="174" y="66"/>
                </a:cubicBezTo>
                <a:cubicBezTo>
                  <a:pt x="174" y="66"/>
                  <a:pt x="186" y="39"/>
                  <a:pt x="185" y="38"/>
                </a:cubicBezTo>
                <a:cubicBezTo>
                  <a:pt x="169" y="22"/>
                  <a:pt x="169" y="22"/>
                  <a:pt x="169" y="22"/>
                </a:cubicBezTo>
                <a:cubicBezTo>
                  <a:pt x="168" y="21"/>
                  <a:pt x="140" y="33"/>
                  <a:pt x="140" y="33"/>
                </a:cubicBezTo>
                <a:cubicBezTo>
                  <a:pt x="128" y="28"/>
                  <a:pt x="128" y="28"/>
                  <a:pt x="128" y="28"/>
                </a:cubicBezTo>
                <a:cubicBezTo>
                  <a:pt x="128" y="28"/>
                  <a:pt x="116" y="0"/>
                  <a:pt x="115" y="0"/>
                </a:cubicBezTo>
                <a:cubicBezTo>
                  <a:pt x="92" y="0"/>
                  <a:pt x="92" y="0"/>
                  <a:pt x="92" y="0"/>
                </a:cubicBezTo>
                <a:cubicBezTo>
                  <a:pt x="90" y="0"/>
                  <a:pt x="80" y="28"/>
                  <a:pt x="80" y="28"/>
                </a:cubicBezTo>
                <a:cubicBezTo>
                  <a:pt x="67" y="33"/>
                  <a:pt x="67" y="33"/>
                  <a:pt x="67" y="33"/>
                </a:cubicBezTo>
                <a:cubicBezTo>
                  <a:pt x="67" y="33"/>
                  <a:pt x="39" y="21"/>
                  <a:pt x="38" y="22"/>
                </a:cubicBezTo>
                <a:cubicBezTo>
                  <a:pt x="22" y="38"/>
                  <a:pt x="22" y="38"/>
                  <a:pt x="22" y="38"/>
                </a:cubicBezTo>
                <a:cubicBezTo>
                  <a:pt x="21" y="39"/>
                  <a:pt x="34" y="66"/>
                  <a:pt x="34" y="66"/>
                </a:cubicBezTo>
                <a:cubicBezTo>
                  <a:pt x="28" y="79"/>
                  <a:pt x="28" y="79"/>
                  <a:pt x="28" y="79"/>
                </a:cubicBezTo>
                <a:cubicBezTo>
                  <a:pt x="28" y="79"/>
                  <a:pt x="0" y="90"/>
                  <a:pt x="0" y="91"/>
                </a:cubicBezTo>
                <a:cubicBezTo>
                  <a:pt x="0" y="114"/>
                  <a:pt x="0" y="114"/>
                  <a:pt x="0" y="114"/>
                </a:cubicBezTo>
                <a:cubicBezTo>
                  <a:pt x="0" y="115"/>
                  <a:pt x="28" y="126"/>
                  <a:pt x="28" y="126"/>
                </a:cubicBezTo>
                <a:cubicBezTo>
                  <a:pt x="34" y="138"/>
                  <a:pt x="34" y="138"/>
                  <a:pt x="34" y="138"/>
                </a:cubicBezTo>
                <a:cubicBezTo>
                  <a:pt x="34" y="138"/>
                  <a:pt x="21" y="166"/>
                  <a:pt x="23" y="167"/>
                </a:cubicBezTo>
                <a:cubicBezTo>
                  <a:pt x="39" y="182"/>
                  <a:pt x="39" y="182"/>
                  <a:pt x="39" y="182"/>
                </a:cubicBezTo>
                <a:cubicBezTo>
                  <a:pt x="40" y="184"/>
                  <a:pt x="67" y="171"/>
                  <a:pt x="67" y="171"/>
                </a:cubicBezTo>
                <a:cubicBezTo>
                  <a:pt x="80" y="176"/>
                  <a:pt x="80" y="176"/>
                  <a:pt x="80" y="176"/>
                </a:cubicBezTo>
                <a:cubicBezTo>
                  <a:pt x="80" y="176"/>
                  <a:pt x="91" y="204"/>
                  <a:pt x="93" y="204"/>
                </a:cubicBezTo>
                <a:cubicBezTo>
                  <a:pt x="116" y="204"/>
                  <a:pt x="116" y="204"/>
                  <a:pt x="116" y="204"/>
                </a:cubicBezTo>
                <a:cubicBezTo>
                  <a:pt x="117" y="204"/>
                  <a:pt x="128" y="176"/>
                  <a:pt x="128" y="176"/>
                </a:cubicBezTo>
                <a:cubicBezTo>
                  <a:pt x="141" y="171"/>
                  <a:pt x="141" y="171"/>
                  <a:pt x="141" y="171"/>
                </a:cubicBezTo>
                <a:cubicBezTo>
                  <a:pt x="141" y="171"/>
                  <a:pt x="169" y="183"/>
                  <a:pt x="170" y="182"/>
                </a:cubicBezTo>
                <a:cubicBezTo>
                  <a:pt x="186" y="166"/>
                  <a:pt x="186" y="166"/>
                  <a:pt x="186" y="166"/>
                </a:cubicBezTo>
                <a:cubicBezTo>
                  <a:pt x="187" y="165"/>
                  <a:pt x="174" y="138"/>
                  <a:pt x="174" y="138"/>
                </a:cubicBezTo>
                <a:cubicBezTo>
                  <a:pt x="179" y="125"/>
                  <a:pt x="179" y="125"/>
                  <a:pt x="179" y="125"/>
                </a:cubicBezTo>
                <a:cubicBezTo>
                  <a:pt x="179" y="125"/>
                  <a:pt x="208" y="114"/>
                  <a:pt x="208" y="113"/>
                </a:cubicBezTo>
                <a:cubicBezTo>
                  <a:pt x="208" y="90"/>
                  <a:pt x="208" y="90"/>
                  <a:pt x="208" y="90"/>
                </a:cubicBezTo>
                <a:cubicBezTo>
                  <a:pt x="208" y="89"/>
                  <a:pt x="179" y="79"/>
                  <a:pt x="179" y="79"/>
                </a:cubicBezTo>
                <a:close/>
                <a:moveTo>
                  <a:pt x="137" y="102"/>
                </a:moveTo>
                <a:cubicBezTo>
                  <a:pt x="137" y="120"/>
                  <a:pt x="122" y="135"/>
                  <a:pt x="104" y="135"/>
                </a:cubicBezTo>
                <a:cubicBezTo>
                  <a:pt x="86" y="135"/>
                  <a:pt x="71" y="120"/>
                  <a:pt x="71" y="102"/>
                </a:cubicBezTo>
                <a:cubicBezTo>
                  <a:pt x="71" y="84"/>
                  <a:pt x="86" y="69"/>
                  <a:pt x="104" y="69"/>
                </a:cubicBezTo>
                <a:cubicBezTo>
                  <a:pt x="122" y="69"/>
                  <a:pt x="137" y="84"/>
                  <a:pt x="137" y="10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7644193" y="1605404"/>
            <a:ext cx="3926205" cy="1234440"/>
            <a:chOff x="7644193" y="1605404"/>
            <a:chExt cx="3926205" cy="1234440"/>
          </a:xfrm>
        </p:grpSpPr>
        <p:sp>
          <p:nvSpPr>
            <p:cNvPr id="27" name="TextBox 27"/>
            <p:cNvSpPr txBox="1"/>
            <p:nvPr/>
          </p:nvSpPr>
          <p:spPr>
            <a:xfrm>
              <a:off x="7644193" y="1605404"/>
              <a:ext cx="3926205" cy="12344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详细描述：教育学的概念是一个抽象且涵盖广泛的概念，涉及到教育的本质、目的、方法等多个方面。对于初学者来说，这个概念可能比较难以理解，需要花费更多的时间和精力去深入探究。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408706" y="3370326"/>
            <a:ext cx="751142" cy="7511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6499670" y="3494913"/>
            <a:ext cx="554926" cy="455962"/>
          </a:xfrm>
          <a:custGeom>
            <a:rect l="l" t="t" r="r" b="b"/>
            <a:pathLst>
              <a:path w="244" h="200">
                <a:moveTo>
                  <a:pt x="221" y="66"/>
                </a:moveTo>
                <a:cubicBezTo>
                  <a:pt x="214" y="66"/>
                  <a:pt x="207" y="72"/>
                  <a:pt x="207" y="80"/>
                </a:cubicBezTo>
                <a:cubicBezTo>
                  <a:pt x="207" y="87"/>
                  <a:pt x="214" y="93"/>
                  <a:pt x="221" y="93"/>
                </a:cubicBezTo>
                <a:cubicBezTo>
                  <a:pt x="229" y="93"/>
                  <a:pt x="235" y="87"/>
                  <a:pt x="235" y="80"/>
                </a:cubicBezTo>
                <a:cubicBezTo>
                  <a:pt x="235" y="72"/>
                  <a:pt x="229" y="66"/>
                  <a:pt x="221" y="66"/>
                </a:cubicBezTo>
                <a:close/>
                <a:moveTo>
                  <a:pt x="23" y="66"/>
                </a:moveTo>
                <a:cubicBezTo>
                  <a:pt x="15" y="66"/>
                  <a:pt x="9" y="72"/>
                  <a:pt x="9" y="80"/>
                </a:cubicBezTo>
                <a:cubicBezTo>
                  <a:pt x="9" y="87"/>
                  <a:pt x="15" y="93"/>
                  <a:pt x="23" y="93"/>
                </a:cubicBezTo>
                <a:cubicBezTo>
                  <a:pt x="31" y="93"/>
                  <a:pt x="37" y="87"/>
                  <a:pt x="37" y="80"/>
                </a:cubicBezTo>
                <a:cubicBezTo>
                  <a:pt x="37" y="72"/>
                  <a:pt x="31" y="66"/>
                  <a:pt x="23" y="66"/>
                </a:cubicBezTo>
                <a:close/>
                <a:moveTo>
                  <a:pt x="180" y="41"/>
                </a:moveTo>
                <a:cubicBezTo>
                  <a:pt x="169" y="41"/>
                  <a:pt x="160" y="50"/>
                  <a:pt x="160" y="61"/>
                </a:cubicBezTo>
                <a:cubicBezTo>
                  <a:pt x="160" y="73"/>
                  <a:pt x="169" y="82"/>
                  <a:pt x="180" y="82"/>
                </a:cubicBezTo>
                <a:cubicBezTo>
                  <a:pt x="191" y="82"/>
                  <a:pt x="201" y="73"/>
                  <a:pt x="201" y="61"/>
                </a:cubicBezTo>
                <a:cubicBezTo>
                  <a:pt x="201" y="50"/>
                  <a:pt x="191" y="41"/>
                  <a:pt x="180" y="41"/>
                </a:cubicBezTo>
                <a:close/>
                <a:moveTo>
                  <a:pt x="244" y="166"/>
                </a:moveTo>
                <a:cubicBezTo>
                  <a:pt x="220" y="166"/>
                  <a:pt x="220" y="166"/>
                  <a:pt x="220" y="166"/>
                </a:cubicBezTo>
                <a:cubicBezTo>
                  <a:pt x="220" y="123"/>
                  <a:pt x="220" y="123"/>
                  <a:pt x="220" y="123"/>
                </a:cubicBezTo>
                <a:cubicBezTo>
                  <a:pt x="220" y="115"/>
                  <a:pt x="218" y="108"/>
                  <a:pt x="215" y="102"/>
                </a:cubicBezTo>
                <a:cubicBezTo>
                  <a:pt x="217" y="102"/>
                  <a:pt x="219" y="101"/>
                  <a:pt x="221" y="101"/>
                </a:cubicBezTo>
                <a:cubicBezTo>
                  <a:pt x="234" y="101"/>
                  <a:pt x="244" y="111"/>
                  <a:pt x="244" y="124"/>
                </a:cubicBezTo>
                <a:lnTo>
                  <a:pt x="244" y="166"/>
                </a:lnTo>
                <a:close/>
                <a:moveTo>
                  <a:pt x="64" y="41"/>
                </a:moveTo>
                <a:cubicBezTo>
                  <a:pt x="53" y="41"/>
                  <a:pt x="43" y="50"/>
                  <a:pt x="43" y="61"/>
                </a:cubicBezTo>
                <a:cubicBezTo>
                  <a:pt x="43" y="73"/>
                  <a:pt x="53" y="82"/>
                  <a:pt x="64" y="82"/>
                </a:cubicBezTo>
                <a:cubicBezTo>
                  <a:pt x="75" y="82"/>
                  <a:pt x="84" y="73"/>
                  <a:pt x="84" y="61"/>
                </a:cubicBezTo>
                <a:cubicBezTo>
                  <a:pt x="84" y="50"/>
                  <a:pt x="75" y="41"/>
                  <a:pt x="64" y="41"/>
                </a:cubicBezTo>
                <a:close/>
                <a:moveTo>
                  <a:pt x="23" y="101"/>
                </a:moveTo>
                <a:cubicBezTo>
                  <a:pt x="25" y="101"/>
                  <a:pt x="27" y="102"/>
                  <a:pt x="29" y="102"/>
                </a:cubicBezTo>
                <a:cubicBezTo>
                  <a:pt x="26" y="108"/>
                  <a:pt x="24" y="115"/>
                  <a:pt x="24" y="123"/>
                </a:cubicBezTo>
                <a:cubicBezTo>
                  <a:pt x="24" y="166"/>
                  <a:pt x="24" y="166"/>
                  <a:pt x="24" y="166"/>
                </a:cubicBezTo>
                <a:cubicBezTo>
                  <a:pt x="0" y="166"/>
                  <a:pt x="0" y="166"/>
                  <a:pt x="0" y="166"/>
                </a:cubicBezTo>
                <a:cubicBezTo>
                  <a:pt x="0" y="124"/>
                  <a:pt x="0" y="124"/>
                  <a:pt x="0" y="124"/>
                </a:cubicBezTo>
                <a:cubicBezTo>
                  <a:pt x="0" y="111"/>
                  <a:pt x="11" y="101"/>
                  <a:pt x="23" y="101"/>
                </a:cubicBezTo>
                <a:close/>
                <a:moveTo>
                  <a:pt x="122" y="0"/>
                </a:moveTo>
                <a:cubicBezTo>
                  <a:pt x="105" y="0"/>
                  <a:pt x="92" y="13"/>
                  <a:pt x="92" y="30"/>
                </a:cubicBezTo>
                <a:cubicBezTo>
                  <a:pt x="92" y="47"/>
                  <a:pt x="105" y="60"/>
                  <a:pt x="122" y="60"/>
                </a:cubicBezTo>
                <a:cubicBezTo>
                  <a:pt x="139" y="60"/>
                  <a:pt x="152" y="47"/>
                  <a:pt x="152" y="30"/>
                </a:cubicBezTo>
                <a:cubicBezTo>
                  <a:pt x="152" y="13"/>
                  <a:pt x="139" y="0"/>
                  <a:pt x="122" y="0"/>
                </a:cubicBezTo>
                <a:close/>
                <a:moveTo>
                  <a:pt x="213" y="182"/>
                </a:moveTo>
                <a:cubicBezTo>
                  <a:pt x="177" y="182"/>
                  <a:pt x="177" y="182"/>
                  <a:pt x="177" y="182"/>
                </a:cubicBezTo>
                <a:cubicBezTo>
                  <a:pt x="177" y="116"/>
                  <a:pt x="177" y="116"/>
                  <a:pt x="177" y="116"/>
                </a:cubicBezTo>
                <a:cubicBezTo>
                  <a:pt x="177" y="107"/>
                  <a:pt x="175" y="99"/>
                  <a:pt x="171" y="91"/>
                </a:cubicBezTo>
                <a:cubicBezTo>
                  <a:pt x="174" y="90"/>
                  <a:pt x="177" y="90"/>
                  <a:pt x="180" y="90"/>
                </a:cubicBezTo>
                <a:cubicBezTo>
                  <a:pt x="198" y="90"/>
                  <a:pt x="213" y="104"/>
                  <a:pt x="213" y="123"/>
                </a:cubicBezTo>
                <a:lnTo>
                  <a:pt x="213" y="182"/>
                </a:lnTo>
                <a:close/>
                <a:moveTo>
                  <a:pt x="67" y="116"/>
                </a:moveTo>
                <a:cubicBezTo>
                  <a:pt x="67" y="182"/>
                  <a:pt x="67" y="182"/>
                  <a:pt x="67" y="182"/>
                </a:cubicBezTo>
                <a:cubicBezTo>
                  <a:pt x="31" y="182"/>
                  <a:pt x="31" y="182"/>
                  <a:pt x="31" y="182"/>
                </a:cubicBezTo>
                <a:cubicBezTo>
                  <a:pt x="31" y="123"/>
                  <a:pt x="31" y="123"/>
                  <a:pt x="31" y="123"/>
                </a:cubicBezTo>
                <a:cubicBezTo>
                  <a:pt x="31" y="104"/>
                  <a:pt x="46" y="90"/>
                  <a:pt x="64" y="90"/>
                </a:cubicBezTo>
                <a:cubicBezTo>
                  <a:pt x="67" y="90"/>
                  <a:pt x="70" y="90"/>
                  <a:pt x="73" y="91"/>
                </a:cubicBezTo>
                <a:cubicBezTo>
                  <a:pt x="69" y="99"/>
                  <a:pt x="67" y="107"/>
                  <a:pt x="67" y="116"/>
                </a:cubicBezTo>
                <a:close/>
                <a:moveTo>
                  <a:pt x="74" y="200"/>
                </a:moveTo>
                <a:cubicBezTo>
                  <a:pt x="170" y="200"/>
                  <a:pt x="170" y="200"/>
                  <a:pt x="170" y="200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70" y="90"/>
                  <a:pt x="148" y="69"/>
                  <a:pt x="122" y="69"/>
                </a:cubicBezTo>
                <a:cubicBezTo>
                  <a:pt x="96" y="69"/>
                  <a:pt x="74" y="90"/>
                  <a:pt x="74" y="116"/>
                </a:cubicBezTo>
                <a:lnTo>
                  <a:pt x="74" y="2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0" name="Group 30"/>
          <p:cNvGrpSpPr/>
          <p:nvPr/>
        </p:nvGrpSpPr>
        <p:grpSpPr>
          <a:xfrm>
            <a:off x="7644193" y="3220403"/>
            <a:ext cx="3926205" cy="1234440"/>
            <a:chOff x="7644193" y="3220403"/>
            <a:chExt cx="3926205" cy="1234440"/>
          </a:xfrm>
        </p:grpSpPr>
        <p:sp>
          <p:nvSpPr>
            <p:cNvPr id="31" name="TextBox 31"/>
            <p:cNvSpPr txBox="1"/>
            <p:nvPr/>
          </p:nvSpPr>
          <p:spPr>
            <a:xfrm>
              <a:off x="7644193" y="3220403"/>
              <a:ext cx="3926205" cy="12344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详细描述：要全面理解教育学的概念，需要从多个维度进行阐释。包括教育的起源、发展历程、教育与社会的关系、教育与其他领域的关系等方面。这些维度的阐释有助于加深对教育学概念的理解。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6408706" y="5005864"/>
            <a:ext cx="751142" cy="751142"/>
            <a:chOff x="6408706" y="5005864"/>
            <a:chExt cx="751142" cy="751142"/>
          </a:xfrm>
        </p:grpSpPr>
        <p:sp>
          <p:nvSpPr>
            <p:cNvPr id="33" name="AutoShape 33"/>
            <p:cNvSpPr/>
            <p:nvPr/>
          </p:nvSpPr>
          <p:spPr>
            <a:xfrm>
              <a:off x="6408706" y="5005864"/>
              <a:ext cx="751142" cy="751142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6542817" y="5140547"/>
            <a:ext cx="482918" cy="481774"/>
            <a:chOff x="6542817" y="5140547"/>
            <a:chExt cx="482918" cy="481774"/>
          </a:xfrm>
        </p:grpSpPr>
        <p:sp>
          <p:nvSpPr>
            <p:cNvPr id="35" name="Freeform 35"/>
            <p:cNvSpPr/>
            <p:nvPr/>
          </p:nvSpPr>
          <p:spPr>
            <a:xfrm>
              <a:off x="6833425" y="5433250"/>
              <a:ext cx="192310" cy="189071"/>
            </a:xfrm>
            <a:custGeom>
              <a:rect l="l" t="t" r="r" b="b"/>
              <a:pathLst>
                <a:path w="75" h="74">
                  <a:moveTo>
                    <a:pt x="68" y="42"/>
                  </a:moveTo>
                  <a:cubicBezTo>
                    <a:pt x="25" y="0"/>
                    <a:pt x="25" y="0"/>
                    <a:pt x="25" y="0"/>
                  </a:cubicBezTo>
                  <a:cubicBezTo>
                    <a:pt x="19" y="10"/>
                    <a:pt x="10" y="18"/>
                    <a:pt x="0" y="24"/>
                  </a:cubicBezTo>
                  <a:cubicBezTo>
                    <a:pt x="43" y="67"/>
                    <a:pt x="43" y="67"/>
                    <a:pt x="43" y="67"/>
                  </a:cubicBezTo>
                  <a:cubicBezTo>
                    <a:pt x="50" y="74"/>
                    <a:pt x="61" y="74"/>
                    <a:pt x="68" y="67"/>
                  </a:cubicBezTo>
                  <a:cubicBezTo>
                    <a:pt x="75" y="60"/>
                    <a:pt x="75" y="49"/>
                    <a:pt x="68" y="4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6542817" y="5140547"/>
              <a:ext cx="356806" cy="358997"/>
            </a:xfrm>
            <a:custGeom>
              <a:rect l="l" t="t" r="r" b="b"/>
              <a:pathLst>
                <a:path w="139" h="140">
                  <a:moveTo>
                    <a:pt x="139" y="70"/>
                  </a:moveTo>
                  <a:cubicBezTo>
                    <a:pt x="139" y="31"/>
                    <a:pt x="108" y="0"/>
                    <a:pt x="70" y="0"/>
                  </a:cubicBezTo>
                  <a:cubicBezTo>
                    <a:pt x="31" y="0"/>
                    <a:pt x="0" y="31"/>
                    <a:pt x="0" y="70"/>
                  </a:cubicBezTo>
                  <a:cubicBezTo>
                    <a:pt x="0" y="108"/>
                    <a:pt x="31" y="140"/>
                    <a:pt x="70" y="140"/>
                  </a:cubicBezTo>
                  <a:cubicBezTo>
                    <a:pt x="108" y="140"/>
                    <a:pt x="139" y="108"/>
                    <a:pt x="139" y="70"/>
                  </a:cubicBezTo>
                  <a:close/>
                  <a:moveTo>
                    <a:pt x="70" y="122"/>
                  </a:moveTo>
                  <a:cubicBezTo>
                    <a:pt x="41" y="122"/>
                    <a:pt x="17" y="99"/>
                    <a:pt x="17" y="70"/>
                  </a:cubicBezTo>
                  <a:cubicBezTo>
                    <a:pt x="17" y="41"/>
                    <a:pt x="41" y="17"/>
                    <a:pt x="70" y="17"/>
                  </a:cubicBezTo>
                  <a:cubicBezTo>
                    <a:pt x="98" y="17"/>
                    <a:pt x="122" y="41"/>
                    <a:pt x="122" y="70"/>
                  </a:cubicBezTo>
                  <a:cubicBezTo>
                    <a:pt x="122" y="99"/>
                    <a:pt x="98" y="122"/>
                    <a:pt x="70" y="1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6617684" y="5215318"/>
              <a:ext cx="105728" cy="104680"/>
            </a:xfrm>
            <a:custGeom>
              <a:rect l="l" t="t" r="r" b="b"/>
              <a:pathLst>
                <a:path w="41" h="41">
                  <a:moveTo>
                    <a:pt x="0" y="41"/>
                  </a:moveTo>
                  <a:cubicBezTo>
                    <a:pt x="12" y="41"/>
                    <a:pt x="12" y="41"/>
                    <a:pt x="12" y="41"/>
                  </a:cubicBezTo>
                  <a:cubicBezTo>
                    <a:pt x="12" y="25"/>
                    <a:pt x="25" y="12"/>
                    <a:pt x="41" y="12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18" y="0"/>
                    <a:pt x="0" y="18"/>
                    <a:pt x="0" y="4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7644193" y="4845415"/>
            <a:ext cx="3926205" cy="1234440"/>
            <a:chOff x="7644193" y="4845415"/>
            <a:chExt cx="3926205" cy="1234440"/>
          </a:xfrm>
        </p:grpSpPr>
        <p:sp>
          <p:nvSpPr>
            <p:cNvPr id="39" name="TextBox 39"/>
            <p:cNvSpPr txBox="1"/>
            <p:nvPr/>
          </p:nvSpPr>
          <p:spPr>
            <a:xfrm>
              <a:off x="7644193" y="4845415"/>
              <a:ext cx="3926205" cy="12344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详细描述：教育学概念的理解不能仅仅停留在理论层面，还需要与实践应用相结合。通过观察教育现象、参与教育活动等方式，将所学的教育学概念应用到实际中，有助于更好地理解和掌握。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难点一：如何理解教育学的概念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目标多元化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小学教育的目标具有多元化特点，涉及到知识传授、能力培养、情感态度价值观等多个方面。这些目标之间相互关联、相互影响，需要综合考虑，才能更好地理解小学教育的本质和要求。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难点二：如何理解小学教育的目标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具体化实施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教育的目标是具体化的，需要在日常的教育教学中加以实施。教师需要根据教育目标制定教学计划、设计教学活动、评价教学效果等，以确保教育目标的实现。同时，也需要关注学生的个体差异和需求，因材施教，促进学生的全面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难点二：如何理解小学教育的目标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https://d.book118.com/017032043061006030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2024-09-02T00:54:30.484</cp:lastPrinted>
  <dcterms:created xsi:type="dcterms:W3CDTF">2024-09-01T16:54:30Z</dcterms:created>
  <dcterms:modified xsi:type="dcterms:W3CDTF">2024-09-01T16:54:32Z</dcterms:modified>
</cp:coreProperties>
</file>