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C925C2-4EA8-4293-9BAB-F0667B8853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FAB360-72FD-47FB-8E3E-2C3E773464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1E47654-E3DC-4BD1-B088-365FB6C46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94A8C5-F2E9-4CBD-92BD-A93D5DF6AA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857D12-01B8-4461-8DEE-4D7B135C7C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815D81-FE8D-4801-AA1C-09E4C20230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F3BBA3F-0DA5-4F45-98DE-10AA8FA66E7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C84E8D-272A-4894-AB9A-A12009AAD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5D755A-A6BA-4E0B-AF88-D54938D124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A1BBB-B113-4D29-9CCD-A683195788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F0E2B6-F08A-4EEF-AC89-AD68288166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04301501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宝马中国评估中心-经销商总经理甄选能力模型</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汇报人：AA</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经销商总经理角色与职责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甄选能力模型构建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评估中心实施流程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评估中心技术应用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评估中心效果验证与改进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随着中国汽车市场的日益成熟和消费者需求的不断提升，宝马中国需要选拔具备高素质和能力的经销商总经理，以更好地适应市场变化。</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适应中国市场发展</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优秀的经销商总经理能够带领团队实现更高的销售业绩和客户满意度，从而提升经销商的整体绩效。</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提升经销商绩效</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选拔符合宝马品牌价值观的经销商总经理，有助于更好地传递宝马的品牌理念和企业文化。</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传承宝马品牌价值观</a:t>
            </a:r>
          </a:p>
        </p:txBody>
      </p:sp>
      <p:pic>
        <p:nvPicPr>
          <p:cNvPr id="9" name="Picture 9"/>
          <p:cNvPicPr>
            <a:picLocks noChangeAspect="1"/>
          </p:cNvPicPr>
          <p:nvPr/>
        </p:nvPicPr>
        <p:blipFill>
          <a:blip r:embed="rId2"/>
          <a:srcRect l="16625" r="16625"/>
          <a:stretch>
            <a:fillRect/>
          </a:stretch>
        </p:blipFill>
        <p:spPr>
          <a:xfrm>
            <a:off x="7676036"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评估中心根据宝马全球统一的标准和中国市场的实际情况，制定了一套科学、客观、公正的评估标准，以确保选拔出的人才符合宝马的要求。</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评估内容</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宝马中国评估中心通过一系列测评工具和方法，对候选人的知识、技能、能力和素质进行全面评估，包括面试、心理测试、案例分析、角色扮演等。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评估团队</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评估中心的团队由来自宝马中国不同部门的资深专家组成，他们具备丰富的行业经验和专业知识，能够对候选人进行准确、全面的评估。</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542" r="1654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评估中心简介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经销商总经理角色与职责</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领导者</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制定并执行公司战略，推动业务发展，确保公司目标得以实现。</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管理者</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负责公司的日常运营，包括销售、市场、售后、财务等部门的管理。</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协调者</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协调内外部资源，与股东、员工、客户、供应商等建立良好的合作关系。</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角色定位</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协调内外部资源，与股东、员工、客户、供应商等建立良好的合作关系。</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负责公司的日常经营管理，包括销售、市场、售后等部门的运营。</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制定并执行公司战略计划，确保公司长期稳定发展。</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制定并执行财务管理策略，确保公司财务状况良好。</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营造企业文化，提高员工满意度和忠诚度。</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职责范围</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创新能力</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能够不断创新，推动公司业务发展。</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沟通协调能力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能够与各方建立良好的合作关系，协调内外部资源。</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财务管理能力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能够制定并执行有效的财务管理策略，确保公司财务状况良好。</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市场洞察力</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能够准确把握市场趋势和客户需求，制定相应的市场策略。</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领导力</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能够激发员工潜力，带领团队实现公司目标。</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关键成功因素</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甄选能力模型构建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0" y="2999626"/>
            <a:ext cx="12192000" cy="2994303"/>
          </a:xfrm>
          <a:custGeom>
            <a:rect l="l" t="t" r="r" b="b"/>
            <a:pathLst>
              <a:path w="3906440" h="959406">
                <a:moveTo>
                  <a:pt x="3906441" y="0"/>
                </a:moveTo>
                <a:cubicBezTo>
                  <a:pt x="3906441" y="0"/>
                  <a:pt x="3440259" y="420722"/>
                  <a:pt x="2248734" y="702350"/>
                </a:cubicBezTo>
                <a:cubicBezTo>
                  <a:pt x="1358146" y="912852"/>
                  <a:pt x="0" y="918924"/>
                  <a:pt x="0" y="918924"/>
                </a:cubicBezTo>
                <a:lnTo>
                  <a:pt x="0" y="959406"/>
                </a:lnTo>
                <a:cubicBezTo>
                  <a:pt x="0" y="959406"/>
                  <a:pt x="1563345" y="913864"/>
                  <a:pt x="2248734" y="759023"/>
                </a:cubicBezTo>
                <a:cubicBezTo>
                  <a:pt x="3467219" y="483751"/>
                  <a:pt x="3906441" y="141684"/>
                  <a:pt x="3906441" y="141684"/>
                </a:cubicBezTo>
                <a:lnTo>
                  <a:pt x="3906441"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4600" y="5805199"/>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2899431" y="5710833"/>
            <a:ext cx="188731" cy="188731"/>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4999059" y="5427737"/>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AutoShape 6"/>
          <p:cNvSpPr/>
          <p:nvPr/>
        </p:nvSpPr>
        <p:spPr>
          <a:xfrm>
            <a:off x="7204880" y="5038512"/>
            <a:ext cx="283096" cy="283096"/>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9406737" y="4300183"/>
            <a:ext cx="393189" cy="393189"/>
          </a:xfrm>
          <a:prstGeom prst="ellipse">
            <a:avLst/>
          </a:prstGeom>
          <a:solidFill>
            <a:srgbClr val="FFFFFF">
              <a:alpha val="100000"/>
            </a:srgb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8" name="Connector 8"/>
          <p:cNvCxnSpPr/>
          <p:nvPr/>
        </p:nvCxnSpPr>
        <p:spPr>
          <a:xfrm flipH="1">
            <a:off x="713700" y="3236486"/>
            <a:ext cx="0" cy="2276186"/>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9" name="Group 9"/>
          <p:cNvGrpSpPr/>
          <p:nvPr/>
        </p:nvGrpSpPr>
        <p:grpSpPr>
          <a:xfrm>
            <a:off x="5221195" y="2558712"/>
            <a:ext cx="2095500" cy="1627035"/>
            <a:chOff x="5221195" y="2558712"/>
            <a:chExt cx="2095500" cy="1627035"/>
          </a:xfrm>
        </p:grpSpPr>
        <p:sp>
          <p:nvSpPr>
            <p:cNvPr id="10" name="TextBox 10"/>
            <p:cNvSpPr txBox="1"/>
            <p:nvPr/>
          </p:nvSpPr>
          <p:spPr>
            <a:xfrm>
              <a:off x="5221195" y="2558712"/>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客户关系管理</a:t>
              </a:r>
            </a:p>
          </p:txBody>
        </p:sp>
        <p:sp>
          <p:nvSpPr>
            <p:cNvPr id="11" name="TextBox 11"/>
            <p:cNvSpPr txBox="1"/>
            <p:nvPr/>
          </p:nvSpPr>
          <p:spPr>
            <a:xfrm>
              <a:off x="5221195" y="2928447"/>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重视客户体验，能够建立并维护良好的客户关系，提升客户满意度和忠诚度。</a:t>
              </a:r>
            </a:p>
          </p:txBody>
        </p:sp>
      </p:grpSp>
      <p:cxnSp>
        <p:nvCxnSpPr>
          <p:cNvPr id="12" name="Connector 12"/>
          <p:cNvCxnSpPr/>
          <p:nvPr/>
        </p:nvCxnSpPr>
        <p:spPr>
          <a:xfrm flipH="1">
            <a:off x="2993796" y="291529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flipH="1">
            <a:off x="5189375" y="2671457"/>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flipH="1">
            <a:off x="7346428" y="2084183"/>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flipH="1">
            <a:off x="9603332" y="1096542"/>
            <a:ext cx="0" cy="2264768"/>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16" name="Freeform 16"/>
          <p:cNvSpPr/>
          <p:nvPr/>
        </p:nvSpPr>
        <p:spPr>
          <a:xfrm>
            <a:off x="542293" y="6131193"/>
            <a:ext cx="373344" cy="373344"/>
          </a:xfrm>
          <a:custGeom>
            <a:rect l="l" t="t" r="r" b="b"/>
            <a:pathLst>
              <a:path w="304800" h="304800">
                <a:moveTo>
                  <a:pt x="130883" y="184766"/>
                </a:moveTo>
                <a:lnTo>
                  <a:pt x="35557" y="89516"/>
                </a:lnTo>
                <a:cubicBezTo>
                  <a:pt x="-11849" y="144323"/>
                  <a:pt x="-11849" y="225219"/>
                  <a:pt x="35557" y="280016"/>
                </a:cubicBezTo>
                <a:lnTo>
                  <a:pt x="130883" y="184766"/>
                </a:lnTo>
                <a:close/>
                <a:moveTo>
                  <a:pt x="190510" y="39605"/>
                </a:moveTo>
                <a:lnTo>
                  <a:pt x="190510" y="179108"/>
                </a:lnTo>
                <a:lnTo>
                  <a:pt x="91907" y="277749"/>
                </a:lnTo>
                <a:cubicBezTo>
                  <a:pt x="114081" y="294303"/>
                  <a:pt x="141018" y="304800"/>
                  <a:pt x="170783" y="304800"/>
                </a:cubicBezTo>
                <a:cubicBezTo>
                  <a:pt x="244821" y="304800"/>
                  <a:pt x="304800" y="244897"/>
                  <a:pt x="304800" y="170888"/>
                </a:cubicBezTo>
                <a:cubicBezTo>
                  <a:pt x="304810" y="103661"/>
                  <a:pt x="254965" y="49187"/>
                  <a:pt x="190510" y="39605"/>
                </a:cubicBezTo>
                <a:close/>
                <a:moveTo>
                  <a:pt x="152400" y="152552"/>
                </a:moveTo>
                <a:lnTo>
                  <a:pt x="152400" y="0"/>
                </a:lnTo>
                <a:cubicBezTo>
                  <a:pt x="110881" y="2572"/>
                  <a:pt x="73371" y="18459"/>
                  <a:pt x="43082" y="43215"/>
                </a:cubicBezTo>
                <a:lnTo>
                  <a:pt x="152400" y="15255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2815760" y="6056840"/>
            <a:ext cx="356071" cy="356071"/>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99060" y="137160"/>
                </a:moveTo>
                <a:cubicBezTo>
                  <a:pt x="111681" y="137160"/>
                  <a:pt x="121920" y="126921"/>
                  <a:pt x="121920" y="114300"/>
                </a:cubicBezTo>
                <a:cubicBezTo>
                  <a:pt x="121920" y="101679"/>
                  <a:pt x="111681" y="91440"/>
                  <a:pt x="99060" y="91440"/>
                </a:cubicBezTo>
                <a:lnTo>
                  <a:pt x="99060" y="91440"/>
                </a:lnTo>
                <a:cubicBezTo>
                  <a:pt x="86439" y="91440"/>
                  <a:pt x="76200" y="101679"/>
                  <a:pt x="76200" y="114300"/>
                </a:cubicBezTo>
                <a:cubicBezTo>
                  <a:pt x="76200" y="126921"/>
                  <a:pt x="86439" y="137160"/>
                  <a:pt x="99060" y="137160"/>
                </a:cubicBezTo>
                <a:lnTo>
                  <a:pt x="99060" y="137160"/>
                </a:lnTo>
                <a:close/>
                <a:moveTo>
                  <a:pt x="205740" y="137160"/>
                </a:moveTo>
                <a:cubicBezTo>
                  <a:pt x="218361" y="137160"/>
                  <a:pt x="228600" y="126921"/>
                  <a:pt x="228600" y="114300"/>
                </a:cubicBezTo>
                <a:cubicBezTo>
                  <a:pt x="228600" y="101679"/>
                  <a:pt x="218361" y="91440"/>
                  <a:pt x="205740" y="91440"/>
                </a:cubicBezTo>
                <a:lnTo>
                  <a:pt x="205740" y="91440"/>
                </a:lnTo>
                <a:cubicBezTo>
                  <a:pt x="193119" y="91440"/>
                  <a:pt x="182880" y="101679"/>
                  <a:pt x="182880" y="114300"/>
                </a:cubicBezTo>
                <a:cubicBezTo>
                  <a:pt x="182880" y="126921"/>
                  <a:pt x="193119" y="137160"/>
                  <a:pt x="205740" y="137160"/>
                </a:cubicBezTo>
                <a:lnTo>
                  <a:pt x="205740" y="137160"/>
                </a:lnTo>
                <a:close/>
                <a:moveTo>
                  <a:pt x="238658" y="182880"/>
                </a:moveTo>
                <a:lnTo>
                  <a:pt x="66142" y="182880"/>
                </a:lnTo>
                <a:cubicBezTo>
                  <a:pt x="79038" y="218770"/>
                  <a:pt x="112776" y="243973"/>
                  <a:pt x="152400" y="243973"/>
                </a:cubicBezTo>
                <a:cubicBezTo>
                  <a:pt x="192024" y="243973"/>
                  <a:pt x="225762" y="218770"/>
                  <a:pt x="238458" y="183518"/>
                </a:cubicBezTo>
                <a:lnTo>
                  <a:pt x="238658" y="1828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44051" y="5862988"/>
            <a:ext cx="411257" cy="41125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160112" y="5465972"/>
            <a:ext cx="421401" cy="421401"/>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431121" y="4890685"/>
            <a:ext cx="393189" cy="39318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829278" y="3169358"/>
            <a:ext cx="2095500" cy="1627035"/>
            <a:chOff x="829278" y="3169358"/>
            <a:chExt cx="2095500" cy="1627035"/>
          </a:xfrm>
        </p:grpSpPr>
        <p:sp>
          <p:nvSpPr>
            <p:cNvPr id="22" name="TextBox 22"/>
            <p:cNvSpPr txBox="1"/>
            <p:nvPr/>
          </p:nvSpPr>
          <p:spPr>
            <a:xfrm>
              <a:off x="829278" y="316935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战略思维</a:t>
              </a:r>
            </a:p>
          </p:txBody>
        </p:sp>
        <p:sp>
          <p:nvSpPr>
            <p:cNvPr id="23" name="TextBox 23"/>
            <p:cNvSpPr txBox="1"/>
            <p:nvPr/>
          </p:nvSpPr>
          <p:spPr>
            <a:xfrm>
              <a:off x="829278" y="353909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能够洞察市场趋势，制定并执行与宝马中国整体战略相契合的经销商发展战略。</a:t>
              </a:r>
            </a:p>
          </p:txBody>
        </p:sp>
      </p:grpSp>
      <p:grpSp>
        <p:nvGrpSpPr>
          <p:cNvPr id="24" name="Group 24"/>
          <p:cNvGrpSpPr/>
          <p:nvPr/>
        </p:nvGrpSpPr>
        <p:grpSpPr>
          <a:xfrm>
            <a:off x="2993796" y="2858559"/>
            <a:ext cx="2095500" cy="1627035"/>
            <a:chOff x="2993796" y="2858559"/>
            <a:chExt cx="2095500" cy="1627035"/>
          </a:xfrm>
        </p:grpSpPr>
        <p:sp>
          <p:nvSpPr>
            <p:cNvPr id="25" name="TextBox 25"/>
            <p:cNvSpPr txBox="1"/>
            <p:nvPr/>
          </p:nvSpPr>
          <p:spPr>
            <a:xfrm>
              <a:off x="2993796" y="2858559"/>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团队管理</a:t>
              </a:r>
            </a:p>
          </p:txBody>
        </p:sp>
        <p:sp>
          <p:nvSpPr>
            <p:cNvPr id="26" name="TextBox 26"/>
            <p:cNvSpPr txBox="1"/>
            <p:nvPr/>
          </p:nvSpPr>
          <p:spPr>
            <a:xfrm>
              <a:off x="2993796" y="3228294"/>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擅长组建、激励和领导团队，营造积极的工作氛围，提升员工绩效。</a:t>
              </a:r>
            </a:p>
          </p:txBody>
        </p:sp>
      </p:grpSp>
      <p:grpSp>
        <p:nvGrpSpPr>
          <p:cNvPr id="27" name="Group 27"/>
          <p:cNvGrpSpPr/>
          <p:nvPr/>
        </p:nvGrpSpPr>
        <p:grpSpPr>
          <a:xfrm>
            <a:off x="7443964" y="1853208"/>
            <a:ext cx="2095500" cy="1627035"/>
            <a:chOff x="7443964" y="1853208"/>
            <a:chExt cx="2095500" cy="1627035"/>
          </a:xfrm>
        </p:grpSpPr>
        <p:sp>
          <p:nvSpPr>
            <p:cNvPr id="28" name="TextBox 28"/>
            <p:cNvSpPr txBox="1"/>
            <p:nvPr/>
          </p:nvSpPr>
          <p:spPr>
            <a:xfrm>
              <a:off x="7443964" y="1853208"/>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财务管理</a:t>
              </a:r>
            </a:p>
          </p:txBody>
        </p:sp>
        <p:sp>
          <p:nvSpPr>
            <p:cNvPr id="29" name="TextBox 29"/>
            <p:cNvSpPr txBox="1"/>
            <p:nvPr/>
          </p:nvSpPr>
          <p:spPr>
            <a:xfrm>
              <a:off x="7443964" y="2222943"/>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具备丰富的财务管理知识，能够制定并执行有效的财务计划，确保经销商的财务稳健。</a:t>
              </a:r>
            </a:p>
          </p:txBody>
        </p:sp>
      </p:grpSp>
      <p:grpSp>
        <p:nvGrpSpPr>
          <p:cNvPr id="30" name="Group 30"/>
          <p:cNvGrpSpPr/>
          <p:nvPr/>
        </p:nvGrpSpPr>
        <p:grpSpPr>
          <a:xfrm>
            <a:off x="9712443" y="988925"/>
            <a:ext cx="2095500" cy="1627034"/>
            <a:chOff x="9712443" y="988925"/>
            <a:chExt cx="2095500" cy="1627034"/>
          </a:xfrm>
        </p:grpSpPr>
        <p:sp>
          <p:nvSpPr>
            <p:cNvPr id="31" name="TextBox 31"/>
            <p:cNvSpPr txBox="1"/>
            <p:nvPr/>
          </p:nvSpPr>
          <p:spPr>
            <a:xfrm>
              <a:off x="9712443" y="988925"/>
              <a:ext cx="2095500" cy="342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市场营销</a:t>
              </a:r>
            </a:p>
          </p:txBody>
        </p:sp>
        <p:sp>
          <p:nvSpPr>
            <p:cNvPr id="32" name="TextBox 32"/>
            <p:cNvSpPr txBox="1"/>
            <p:nvPr/>
          </p:nvSpPr>
          <p:spPr>
            <a:xfrm>
              <a:off x="9712443" y="1358659"/>
              <a:ext cx="1971675"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擅长制定并执行市场营销策略，提升品牌知名度和市场份额。</a:t>
              </a:r>
            </a:p>
          </p:txBody>
        </p:sp>
      </p:grpSp>
      <p:grpSp>
        <p:nvGrpSpPr>
          <p:cNvPr id="33" name="Group 33"/>
          <p:cNvGrpSpPr/>
          <p:nvPr/>
        </p:nvGrpSpPr>
        <p:grpSpPr>
          <a:xfrm>
            <a:off x="454963" y="93878"/>
            <a:ext cx="10641129" cy="914400"/>
            <a:chOff x="454963" y="93878"/>
            <a:chExt cx="10641129" cy="914400"/>
          </a:xfrm>
        </p:grpSpPr>
        <p:sp>
          <p:nvSpPr>
            <p:cNvPr id="34" name="AutoShape 3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TextBox 5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能力素质框架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30845" y="2528385"/>
            <a:ext cx="1097280" cy="109728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20017" y="5027098"/>
            <a:ext cx="1097280" cy="109728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436105" y="5027098"/>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2135991">
            <a:off x="6736988" y="2931817"/>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2296662">
            <a:off x="5066977" y="2906819"/>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6933846">
            <a:off x="4575518" y="443644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5870342" y="5320925"/>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6699367">
            <a:off x="7223592" y="4470770"/>
            <a:ext cx="422364" cy="509626"/>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132415" y="2756572"/>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沟通能力</a:t>
            </a:r>
          </a:p>
        </p:txBody>
      </p:sp>
      <p:sp>
        <p:nvSpPr>
          <p:cNvPr id="11" name="TextBox 11"/>
          <p:cNvSpPr txBox="1"/>
          <p:nvPr/>
        </p:nvSpPr>
        <p:spPr>
          <a:xfrm>
            <a:off x="813241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与内外部利益相关者保持有效沟通，确保信息的准确传递。</a:t>
            </a:r>
          </a:p>
        </p:txBody>
      </p:sp>
      <p:sp>
        <p:nvSpPr>
          <p:cNvPr id="12" name="TextBox 12"/>
          <p:cNvSpPr txBox="1"/>
          <p:nvPr/>
        </p:nvSpPr>
        <p:spPr>
          <a:xfrm>
            <a:off x="4541030" y="1027328"/>
            <a:ext cx="41243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决策能力</a:t>
            </a:r>
          </a:p>
        </p:txBody>
      </p:sp>
      <p:sp>
        <p:nvSpPr>
          <p:cNvPr id="13" name="TextBox 13"/>
          <p:cNvSpPr txBox="1"/>
          <p:nvPr/>
        </p:nvSpPr>
        <p:spPr>
          <a:xfrm>
            <a:off x="4541030" y="1453445"/>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在面对复杂问题时，能够迅速分析并做出明智的决策。</a:t>
            </a:r>
          </a:p>
        </p:txBody>
      </p:sp>
      <p:sp>
        <p:nvSpPr>
          <p:cNvPr id="14" name="Freeform 14"/>
          <p:cNvSpPr/>
          <p:nvPr/>
        </p:nvSpPr>
        <p:spPr>
          <a:xfrm>
            <a:off x="5793785" y="2791325"/>
            <a:ext cx="571400" cy="57140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958501" y="3293513"/>
            <a:ext cx="1097280" cy="109728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250975" y="3585987"/>
            <a:ext cx="512333" cy="51233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101166" y="3337992"/>
            <a:ext cx="1097280" cy="109728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403006" y="3595353"/>
            <a:ext cx="493600" cy="49360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922225" y="5355934"/>
            <a:ext cx="476843" cy="476843"/>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598325" y="5290510"/>
            <a:ext cx="570456" cy="570456"/>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7824133"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创新能力</a:t>
            </a:r>
          </a:p>
        </p:txBody>
      </p:sp>
      <p:sp>
        <p:nvSpPr>
          <p:cNvPr id="22" name="TextBox 22"/>
          <p:cNvSpPr txBox="1"/>
          <p:nvPr/>
        </p:nvSpPr>
        <p:spPr>
          <a:xfrm>
            <a:off x="7824133"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不断寻求改进和创新的机会，推动经销商的持续发展。</a:t>
            </a:r>
          </a:p>
        </p:txBody>
      </p:sp>
      <p:sp>
        <p:nvSpPr>
          <p:cNvPr id="23" name="TextBox 23"/>
          <p:cNvSpPr txBox="1"/>
          <p:nvPr/>
        </p:nvSpPr>
        <p:spPr>
          <a:xfrm>
            <a:off x="689125" y="2785147"/>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合作精神</a:t>
            </a:r>
          </a:p>
        </p:txBody>
      </p:sp>
      <p:sp>
        <p:nvSpPr>
          <p:cNvPr id="24" name="TextBox 24"/>
          <p:cNvSpPr txBox="1"/>
          <p:nvPr/>
        </p:nvSpPr>
        <p:spPr>
          <a:xfrm>
            <a:off x="689125" y="3244806"/>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与团队成员及合作伙伴保持良好的合作关系，共同实现目标。</a:t>
            </a:r>
          </a:p>
        </p:txBody>
      </p:sp>
      <p:sp>
        <p:nvSpPr>
          <p:cNvPr id="25" name="TextBox 25"/>
          <p:cNvSpPr txBox="1"/>
          <p:nvPr/>
        </p:nvSpPr>
        <p:spPr>
          <a:xfrm>
            <a:off x="1054890" y="4891283"/>
            <a:ext cx="389572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抗压能力</a:t>
            </a:r>
          </a:p>
        </p:txBody>
      </p:sp>
      <p:sp>
        <p:nvSpPr>
          <p:cNvPr id="26" name="TextBox 26"/>
          <p:cNvSpPr txBox="1"/>
          <p:nvPr/>
        </p:nvSpPr>
        <p:spPr>
          <a:xfrm>
            <a:off x="1054890" y="5360468"/>
            <a:ext cx="33147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在面对挑战和压力时，能够保持冷静并积极应对。</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关键能力指标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行为面试题库</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请描述一个你曾经做出的困难决策及其对经销商的影响。</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描述一次你成功处理客户投诉并提升客户满意度的经历。</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你如何制定并执行有效的市场营销策略来提升品牌知名度？</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请举一个例子说明你是如何激励团队成员提升绩效的。</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https://d.book118.com/017043015012006035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2024-09-09T07:04:10.321</cp:lastPrinted>
  <dcterms:created xsi:type="dcterms:W3CDTF">2024-09-08T23:04:10Z</dcterms:created>
  <dcterms:modified xsi:type="dcterms:W3CDTF">2024-09-08T23:04:12Z</dcterms:modified>
</cp:coreProperties>
</file>