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BBD62F1-D93B-46DD-A1B8-BF2AD26F475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684C3F2-6B7C-4454-ADBD-E1FB439292B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B468403-3267-4AB1-8B2B-41B1731CB91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C6A8805-206D-49BC-A822-AE231973C09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196A518-1108-40B6-90A1-6725BF9361D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B31F54F-3A88-4E0F-B3B7-2BE988CCE9B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CBD0D9A-1F1E-450B-850F-E289C4EE98A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FBA45DB-4A73-4A5D-9815-E31B95C7AA1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5A9D5A6-8FBE-449A-A733-26AA913F4B2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E6FB234-D576-4471-8025-8F6ED42412D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F49BF0B-76CE-43E1-BEEF-E09F360FC34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Relationship Id="rId3" Type="http://schemas.openxmlformats.org/officeDocument/2006/relationships/image" Target="../media/image2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Relationship Id="rId3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Relationship Id="rId3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png" /><Relationship Id="rId3" Type="http://schemas.openxmlformats.org/officeDocument/2006/relationships/image" Target="../media/image8.png" /><Relationship Id="rId4" Type="http://schemas.openxmlformats.org/officeDocument/2006/relationships/image" Target="../media/image9.png" /><Relationship Id="rId5" Type="http://schemas.openxmlformats.org/officeDocument/2006/relationships/image" Target="../media/image10.png" /><Relationship Id="rId6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png" /><Relationship Id="rId5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Relationship Id="rId3" Type="http://schemas.openxmlformats.org/officeDocument/2006/relationships/image" Target="../media/image2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17046152022006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2262" y="795338"/>
            <a:ext cx="5016500" cy="4945062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-474588" y="128588"/>
            <a:ext cx="5299075" cy="425767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-860351" y="60325"/>
            <a:ext cx="6002338" cy="4419600"/>
          </a:xfrm>
          <a:custGeom>
            <a:rect l="l" t="t" r="r" b="b"/>
            <a:pathLst>
              <a:path w="1478" h="1090">
                <a:moveTo>
                  <a:pt x="410" y="1046"/>
                </a:moveTo>
                <a:cubicBezTo>
                  <a:pt x="410" y="1046"/>
                  <a:pt x="0" y="1016"/>
                  <a:pt x="118" y="624"/>
                </a:cubicBezTo>
                <a:cubicBezTo>
                  <a:pt x="236" y="232"/>
                  <a:pt x="482" y="0"/>
                  <a:pt x="754" y="20"/>
                </a:cubicBezTo>
                <a:cubicBezTo>
                  <a:pt x="1026" y="40"/>
                  <a:pt x="1270" y="144"/>
                  <a:pt x="1374" y="502"/>
                </a:cubicBezTo>
                <a:cubicBezTo>
                  <a:pt x="1478" y="860"/>
                  <a:pt x="1264" y="1002"/>
                  <a:pt x="982" y="1046"/>
                </a:cubicBezTo>
                <a:cubicBezTo>
                  <a:pt x="700" y="1090"/>
                  <a:pt x="410" y="1046"/>
                  <a:pt x="410" y="1046"/>
                </a:cubicBezTo>
                <a:close/>
              </a:path>
            </a:pathLst>
          </a:custGeom>
          <a:ln w="3572">
            <a:solidFill>
              <a:srgbClr val="EAEAEA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-680963" y="144463"/>
            <a:ext cx="5773737" cy="4275137"/>
          </a:xfrm>
          <a:custGeom>
            <a:rect l="l" t="t" r="r" b="b"/>
            <a:pathLst>
              <a:path w="1422" h="1054">
                <a:moveTo>
                  <a:pt x="731" y="19"/>
                </a:moveTo>
                <a:cubicBezTo>
                  <a:pt x="992" y="44"/>
                  <a:pt x="1225" y="142"/>
                  <a:pt x="1323" y="484"/>
                </a:cubicBezTo>
                <a:cubicBezTo>
                  <a:pt x="1422" y="827"/>
                  <a:pt x="1216" y="963"/>
                  <a:pt x="947" y="1008"/>
                </a:cubicBezTo>
                <a:cubicBezTo>
                  <a:pt x="676" y="1054"/>
                  <a:pt x="392" y="1012"/>
                  <a:pt x="391" y="1007"/>
                </a:cubicBezTo>
                <a:cubicBezTo>
                  <a:pt x="389" y="1003"/>
                  <a:pt x="0" y="975"/>
                  <a:pt x="108" y="600"/>
                </a:cubicBezTo>
                <a:cubicBezTo>
                  <a:pt x="110" y="592"/>
                  <a:pt x="112" y="584"/>
                  <a:pt x="115" y="576"/>
                </a:cubicBezTo>
                <a:cubicBezTo>
                  <a:pt x="140" y="493"/>
                  <a:pt x="172" y="417"/>
                  <a:pt x="212" y="349"/>
                </a:cubicBezTo>
                <a:cubicBezTo>
                  <a:pt x="340" y="129"/>
                  <a:pt x="530" y="0"/>
                  <a:pt x="731" y="19"/>
                </a:cubicBezTo>
                <a:close/>
              </a:path>
            </a:pathLst>
          </a:custGeom>
          <a:ln w="3572">
            <a:solidFill>
              <a:srgbClr val="E8E8E8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-506338" y="209550"/>
            <a:ext cx="5546725" cy="4152900"/>
          </a:xfrm>
          <a:custGeom>
            <a:rect l="l" t="t" r="r" b="b"/>
            <a:pathLst>
              <a:path w="1366" h="1024">
                <a:moveTo>
                  <a:pt x="709" y="23"/>
                </a:moveTo>
                <a:cubicBezTo>
                  <a:pt x="959" y="52"/>
                  <a:pt x="1181" y="145"/>
                  <a:pt x="1273" y="472"/>
                </a:cubicBezTo>
                <a:cubicBezTo>
                  <a:pt x="1366" y="799"/>
                  <a:pt x="1169" y="929"/>
                  <a:pt x="912" y="976"/>
                </a:cubicBezTo>
                <a:cubicBezTo>
                  <a:pt x="653" y="1024"/>
                  <a:pt x="375" y="984"/>
                  <a:pt x="372" y="974"/>
                </a:cubicBezTo>
                <a:cubicBezTo>
                  <a:pt x="370" y="966"/>
                  <a:pt x="0" y="939"/>
                  <a:pt x="98" y="581"/>
                </a:cubicBezTo>
                <a:cubicBezTo>
                  <a:pt x="101" y="573"/>
                  <a:pt x="102" y="565"/>
                  <a:pt x="104" y="558"/>
                </a:cubicBezTo>
                <a:cubicBezTo>
                  <a:pt x="128" y="478"/>
                  <a:pt x="158" y="404"/>
                  <a:pt x="199" y="336"/>
                </a:cubicBezTo>
                <a:cubicBezTo>
                  <a:pt x="323" y="128"/>
                  <a:pt x="512" y="0"/>
                  <a:pt x="709" y="23"/>
                </a:cubicBezTo>
                <a:close/>
              </a:path>
            </a:pathLst>
          </a:custGeom>
          <a:ln w="3572">
            <a:solidFill>
              <a:srgbClr val="E6E6E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-328538" y="271463"/>
            <a:ext cx="5319712" cy="4029075"/>
          </a:xfrm>
          <a:custGeom>
            <a:rect l="l" t="t" r="r" b="b"/>
            <a:pathLst>
              <a:path w="1310" h="994">
                <a:moveTo>
                  <a:pt x="686" y="28"/>
                </a:moveTo>
                <a:cubicBezTo>
                  <a:pt x="925" y="62"/>
                  <a:pt x="1135" y="148"/>
                  <a:pt x="1223" y="460"/>
                </a:cubicBezTo>
                <a:cubicBezTo>
                  <a:pt x="1310" y="773"/>
                  <a:pt x="1121" y="895"/>
                  <a:pt x="877" y="944"/>
                </a:cubicBezTo>
                <a:cubicBezTo>
                  <a:pt x="628" y="994"/>
                  <a:pt x="357" y="956"/>
                  <a:pt x="353" y="941"/>
                </a:cubicBezTo>
                <a:cubicBezTo>
                  <a:pt x="349" y="929"/>
                  <a:pt x="0" y="904"/>
                  <a:pt x="88" y="563"/>
                </a:cubicBezTo>
                <a:cubicBezTo>
                  <a:pt x="90" y="556"/>
                  <a:pt x="91" y="548"/>
                  <a:pt x="93" y="540"/>
                </a:cubicBezTo>
                <a:cubicBezTo>
                  <a:pt x="114" y="464"/>
                  <a:pt x="142" y="392"/>
                  <a:pt x="184" y="324"/>
                </a:cubicBezTo>
                <a:cubicBezTo>
                  <a:pt x="305" y="129"/>
                  <a:pt x="493" y="0"/>
                  <a:pt x="686" y="28"/>
                </a:cubicBezTo>
                <a:close/>
              </a:path>
            </a:pathLst>
          </a:custGeom>
          <a:ln w="3572">
            <a:solidFill>
              <a:srgbClr val="E4E4E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-153913" y="334963"/>
            <a:ext cx="5092700" cy="3905250"/>
          </a:xfrm>
          <a:custGeom>
            <a:rect l="l" t="t" r="r" b="b"/>
            <a:pathLst>
              <a:path w="1254" h="963">
                <a:moveTo>
                  <a:pt x="664" y="32"/>
                </a:moveTo>
                <a:cubicBezTo>
                  <a:pt x="892" y="70"/>
                  <a:pt x="1091" y="151"/>
                  <a:pt x="1173" y="448"/>
                </a:cubicBezTo>
                <a:cubicBezTo>
                  <a:pt x="1254" y="745"/>
                  <a:pt x="1074" y="861"/>
                  <a:pt x="843" y="911"/>
                </a:cubicBezTo>
                <a:cubicBezTo>
                  <a:pt x="605" y="963"/>
                  <a:pt x="340" y="927"/>
                  <a:pt x="334" y="908"/>
                </a:cubicBezTo>
                <a:cubicBezTo>
                  <a:pt x="330" y="892"/>
                  <a:pt x="0" y="868"/>
                  <a:pt x="79" y="544"/>
                </a:cubicBezTo>
                <a:cubicBezTo>
                  <a:pt x="81" y="537"/>
                  <a:pt x="81" y="529"/>
                  <a:pt x="83" y="522"/>
                </a:cubicBezTo>
                <a:cubicBezTo>
                  <a:pt x="102" y="449"/>
                  <a:pt x="128" y="379"/>
                  <a:pt x="171" y="311"/>
                </a:cubicBezTo>
                <a:cubicBezTo>
                  <a:pt x="288" y="129"/>
                  <a:pt x="475" y="0"/>
                  <a:pt x="664" y="32"/>
                </a:cubicBezTo>
                <a:close/>
              </a:path>
            </a:pathLst>
          </a:custGeom>
          <a:ln w="3572">
            <a:solidFill>
              <a:srgbClr val="E2E2E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20712" y="400050"/>
            <a:ext cx="4868862" cy="3783013"/>
          </a:xfrm>
          <a:custGeom>
            <a:rect l="l" t="t" r="r" b="b"/>
            <a:pathLst>
              <a:path w="1199" h="933">
                <a:moveTo>
                  <a:pt x="642" y="36"/>
                </a:moveTo>
                <a:cubicBezTo>
                  <a:pt x="858" y="78"/>
                  <a:pt x="1047" y="154"/>
                  <a:pt x="1123" y="435"/>
                </a:cubicBezTo>
                <a:cubicBezTo>
                  <a:pt x="1199" y="717"/>
                  <a:pt x="1027" y="827"/>
                  <a:pt x="809" y="879"/>
                </a:cubicBezTo>
                <a:cubicBezTo>
                  <a:pt x="582" y="933"/>
                  <a:pt x="323" y="898"/>
                  <a:pt x="316" y="874"/>
                </a:cubicBezTo>
                <a:cubicBezTo>
                  <a:pt x="310" y="854"/>
                  <a:pt x="0" y="832"/>
                  <a:pt x="70" y="525"/>
                </a:cubicBezTo>
                <a:cubicBezTo>
                  <a:pt x="71" y="518"/>
                  <a:pt x="71" y="511"/>
                  <a:pt x="73" y="504"/>
                </a:cubicBezTo>
                <a:cubicBezTo>
                  <a:pt x="90" y="434"/>
                  <a:pt x="114" y="366"/>
                  <a:pt x="158" y="298"/>
                </a:cubicBezTo>
                <a:cubicBezTo>
                  <a:pt x="270" y="128"/>
                  <a:pt x="456" y="0"/>
                  <a:pt x="642" y="36"/>
                </a:cubicBezTo>
                <a:close/>
              </a:path>
            </a:pathLst>
          </a:custGeom>
          <a:ln w="3572">
            <a:solidFill>
              <a:srgbClr val="E0DFD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200099" y="461963"/>
            <a:ext cx="4637088" cy="3660775"/>
          </a:xfrm>
          <a:custGeom>
            <a:rect l="l" t="t" r="r" b="b"/>
            <a:pathLst>
              <a:path w="1142" h="903">
                <a:moveTo>
                  <a:pt x="619" y="41"/>
                </a:moveTo>
                <a:cubicBezTo>
                  <a:pt x="824" y="86"/>
                  <a:pt x="1002" y="158"/>
                  <a:pt x="1072" y="424"/>
                </a:cubicBezTo>
                <a:cubicBezTo>
                  <a:pt x="1142" y="690"/>
                  <a:pt x="979" y="794"/>
                  <a:pt x="773" y="847"/>
                </a:cubicBezTo>
                <a:cubicBezTo>
                  <a:pt x="557" y="903"/>
                  <a:pt x="305" y="871"/>
                  <a:pt x="297" y="842"/>
                </a:cubicBezTo>
                <a:cubicBezTo>
                  <a:pt x="290" y="818"/>
                  <a:pt x="0" y="797"/>
                  <a:pt x="59" y="507"/>
                </a:cubicBezTo>
                <a:cubicBezTo>
                  <a:pt x="61" y="501"/>
                  <a:pt x="61" y="493"/>
                  <a:pt x="62" y="486"/>
                </a:cubicBezTo>
                <a:cubicBezTo>
                  <a:pt x="76" y="420"/>
                  <a:pt x="99" y="354"/>
                  <a:pt x="144" y="287"/>
                </a:cubicBezTo>
                <a:cubicBezTo>
                  <a:pt x="251" y="128"/>
                  <a:pt x="437" y="0"/>
                  <a:pt x="619" y="41"/>
                </a:cubicBezTo>
                <a:close/>
              </a:path>
            </a:pathLst>
          </a:custGeom>
          <a:ln w="3572">
            <a:solidFill>
              <a:srgbClr val="DEDDD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374724" y="527050"/>
            <a:ext cx="4413250" cy="3538538"/>
          </a:xfrm>
          <a:custGeom>
            <a:rect l="l" t="t" r="r" b="b"/>
            <a:pathLst>
              <a:path w="1087" h="873">
                <a:moveTo>
                  <a:pt x="597" y="45"/>
                </a:moveTo>
                <a:cubicBezTo>
                  <a:pt x="791" y="94"/>
                  <a:pt x="958" y="161"/>
                  <a:pt x="1022" y="411"/>
                </a:cubicBezTo>
                <a:cubicBezTo>
                  <a:pt x="1087" y="663"/>
                  <a:pt x="931" y="760"/>
                  <a:pt x="739" y="815"/>
                </a:cubicBezTo>
                <a:cubicBezTo>
                  <a:pt x="534" y="873"/>
                  <a:pt x="287" y="842"/>
                  <a:pt x="278" y="808"/>
                </a:cubicBezTo>
                <a:cubicBezTo>
                  <a:pt x="270" y="781"/>
                  <a:pt x="0" y="760"/>
                  <a:pt x="50" y="488"/>
                </a:cubicBezTo>
                <a:cubicBezTo>
                  <a:pt x="51" y="482"/>
                  <a:pt x="51" y="475"/>
                  <a:pt x="52" y="468"/>
                </a:cubicBezTo>
                <a:cubicBezTo>
                  <a:pt x="64" y="405"/>
                  <a:pt x="84" y="341"/>
                  <a:pt x="131" y="274"/>
                </a:cubicBezTo>
                <a:cubicBezTo>
                  <a:pt x="233" y="127"/>
                  <a:pt x="418" y="0"/>
                  <a:pt x="597" y="45"/>
                </a:cubicBezTo>
                <a:close/>
              </a:path>
            </a:pathLst>
          </a:custGeom>
          <a:ln w="3572">
            <a:solidFill>
              <a:srgbClr val="DCDBD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549349" y="587375"/>
            <a:ext cx="4189413" cy="3417888"/>
          </a:xfrm>
          <a:custGeom>
            <a:rect l="l" t="t" r="r" b="b"/>
            <a:pathLst>
              <a:path w="1032" h="843">
                <a:moveTo>
                  <a:pt x="575" y="50"/>
                </a:moveTo>
                <a:cubicBezTo>
                  <a:pt x="757" y="102"/>
                  <a:pt x="913" y="165"/>
                  <a:pt x="973" y="400"/>
                </a:cubicBezTo>
                <a:cubicBezTo>
                  <a:pt x="1032" y="636"/>
                  <a:pt x="884" y="728"/>
                  <a:pt x="705" y="783"/>
                </a:cubicBezTo>
                <a:cubicBezTo>
                  <a:pt x="510" y="843"/>
                  <a:pt x="270" y="814"/>
                  <a:pt x="260" y="776"/>
                </a:cubicBezTo>
                <a:cubicBezTo>
                  <a:pt x="251" y="744"/>
                  <a:pt x="0" y="725"/>
                  <a:pt x="41" y="470"/>
                </a:cubicBezTo>
                <a:cubicBezTo>
                  <a:pt x="42" y="464"/>
                  <a:pt x="41" y="457"/>
                  <a:pt x="42" y="451"/>
                </a:cubicBezTo>
                <a:cubicBezTo>
                  <a:pt x="52" y="391"/>
                  <a:pt x="70" y="329"/>
                  <a:pt x="118" y="262"/>
                </a:cubicBezTo>
                <a:cubicBezTo>
                  <a:pt x="214" y="127"/>
                  <a:pt x="400" y="0"/>
                  <a:pt x="575" y="50"/>
                </a:cubicBezTo>
                <a:close/>
              </a:path>
            </a:pathLst>
          </a:custGeom>
          <a:ln w="3572">
            <a:solidFill>
              <a:srgbClr val="DAD9D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23974" y="647700"/>
            <a:ext cx="3962400" cy="3300413"/>
          </a:xfrm>
          <a:custGeom>
            <a:rect l="l" t="t" r="r" b="b"/>
            <a:pathLst>
              <a:path w="976" h="814">
                <a:moveTo>
                  <a:pt x="553" y="55"/>
                </a:moveTo>
                <a:cubicBezTo>
                  <a:pt x="724" y="109"/>
                  <a:pt x="869" y="168"/>
                  <a:pt x="923" y="388"/>
                </a:cubicBezTo>
                <a:cubicBezTo>
                  <a:pt x="976" y="609"/>
                  <a:pt x="837" y="695"/>
                  <a:pt x="670" y="751"/>
                </a:cubicBezTo>
                <a:cubicBezTo>
                  <a:pt x="487" y="814"/>
                  <a:pt x="253" y="787"/>
                  <a:pt x="241" y="743"/>
                </a:cubicBezTo>
                <a:cubicBezTo>
                  <a:pt x="231" y="708"/>
                  <a:pt x="0" y="689"/>
                  <a:pt x="32" y="452"/>
                </a:cubicBezTo>
                <a:cubicBezTo>
                  <a:pt x="33" y="446"/>
                  <a:pt x="31" y="440"/>
                  <a:pt x="32" y="434"/>
                </a:cubicBezTo>
                <a:cubicBezTo>
                  <a:pt x="40" y="377"/>
                  <a:pt x="56" y="317"/>
                  <a:pt x="104" y="250"/>
                </a:cubicBezTo>
                <a:cubicBezTo>
                  <a:pt x="195" y="127"/>
                  <a:pt x="381" y="0"/>
                  <a:pt x="553" y="55"/>
                </a:cubicBezTo>
                <a:close/>
              </a:path>
            </a:pathLst>
          </a:custGeom>
          <a:ln w="3572">
            <a:solidFill>
              <a:srgbClr val="D8D7D7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893837" y="704850"/>
            <a:ext cx="3744912" cy="3186113"/>
          </a:xfrm>
          <a:custGeom>
            <a:rect l="l" t="t" r="r" b="b"/>
            <a:pathLst>
              <a:path w="922" h="786">
                <a:moveTo>
                  <a:pt x="532" y="60"/>
                </a:moveTo>
                <a:cubicBezTo>
                  <a:pt x="692" y="117"/>
                  <a:pt x="826" y="173"/>
                  <a:pt x="874" y="378"/>
                </a:cubicBezTo>
                <a:cubicBezTo>
                  <a:pt x="922" y="583"/>
                  <a:pt x="791" y="663"/>
                  <a:pt x="637" y="721"/>
                </a:cubicBezTo>
                <a:cubicBezTo>
                  <a:pt x="464" y="786"/>
                  <a:pt x="237" y="760"/>
                  <a:pt x="224" y="712"/>
                </a:cubicBezTo>
                <a:cubicBezTo>
                  <a:pt x="213" y="672"/>
                  <a:pt x="0" y="654"/>
                  <a:pt x="23" y="435"/>
                </a:cubicBezTo>
                <a:cubicBezTo>
                  <a:pt x="24" y="430"/>
                  <a:pt x="22" y="423"/>
                  <a:pt x="23" y="417"/>
                </a:cubicBezTo>
                <a:cubicBezTo>
                  <a:pt x="28" y="365"/>
                  <a:pt x="42" y="306"/>
                  <a:pt x="92" y="239"/>
                </a:cubicBezTo>
                <a:cubicBezTo>
                  <a:pt x="176" y="127"/>
                  <a:pt x="363" y="0"/>
                  <a:pt x="532" y="60"/>
                </a:cubicBezTo>
                <a:close/>
              </a:path>
            </a:pathLst>
          </a:custGeom>
          <a:ln w="3572">
            <a:solidFill>
              <a:srgbClr val="D6D5D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1063699" y="765175"/>
            <a:ext cx="3521075" cy="3065463"/>
          </a:xfrm>
          <a:custGeom>
            <a:rect l="l" t="t" r="r" b="b"/>
            <a:pathLst>
              <a:path w="865" h="756">
                <a:moveTo>
                  <a:pt x="511" y="65"/>
                </a:moveTo>
                <a:cubicBezTo>
                  <a:pt x="659" y="124"/>
                  <a:pt x="783" y="177"/>
                  <a:pt x="825" y="366"/>
                </a:cubicBezTo>
                <a:cubicBezTo>
                  <a:pt x="867" y="557"/>
                  <a:pt x="744" y="631"/>
                  <a:pt x="604" y="689"/>
                </a:cubicBezTo>
                <a:cubicBezTo>
                  <a:pt x="441" y="756"/>
                  <a:pt x="221" y="732"/>
                  <a:pt x="206" y="679"/>
                </a:cubicBezTo>
                <a:cubicBezTo>
                  <a:pt x="194" y="636"/>
                  <a:pt x="0" y="618"/>
                  <a:pt x="15" y="417"/>
                </a:cubicBezTo>
                <a:cubicBezTo>
                  <a:pt x="16" y="412"/>
                  <a:pt x="13" y="406"/>
                  <a:pt x="13" y="400"/>
                </a:cubicBezTo>
                <a:cubicBezTo>
                  <a:pt x="17" y="351"/>
                  <a:pt x="29" y="294"/>
                  <a:pt x="80" y="227"/>
                </a:cubicBezTo>
                <a:cubicBezTo>
                  <a:pt x="158" y="127"/>
                  <a:pt x="346" y="0"/>
                  <a:pt x="511" y="65"/>
                </a:cubicBezTo>
                <a:close/>
              </a:path>
            </a:pathLst>
          </a:custGeom>
          <a:ln w="3572">
            <a:solidFill>
              <a:srgbClr val="D4D3D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1235149" y="822325"/>
            <a:ext cx="3302000" cy="2955925"/>
          </a:xfrm>
          <a:custGeom>
            <a:rect l="l" t="t" r="r" b="b"/>
            <a:pathLst>
              <a:path w="813" h="729">
                <a:moveTo>
                  <a:pt x="490" y="71"/>
                </a:moveTo>
                <a:cubicBezTo>
                  <a:pt x="627" y="132"/>
                  <a:pt x="740" y="182"/>
                  <a:pt x="776" y="356"/>
                </a:cubicBezTo>
                <a:cubicBezTo>
                  <a:pt x="813" y="531"/>
                  <a:pt x="698" y="600"/>
                  <a:pt x="571" y="659"/>
                </a:cubicBezTo>
                <a:cubicBezTo>
                  <a:pt x="418" y="729"/>
                  <a:pt x="205" y="706"/>
                  <a:pt x="189" y="648"/>
                </a:cubicBezTo>
                <a:cubicBezTo>
                  <a:pt x="176" y="600"/>
                  <a:pt x="0" y="583"/>
                  <a:pt x="7" y="400"/>
                </a:cubicBezTo>
                <a:cubicBezTo>
                  <a:pt x="7" y="395"/>
                  <a:pt x="4" y="389"/>
                  <a:pt x="4" y="384"/>
                </a:cubicBezTo>
                <a:cubicBezTo>
                  <a:pt x="6" y="338"/>
                  <a:pt x="16" y="283"/>
                  <a:pt x="68" y="217"/>
                </a:cubicBezTo>
                <a:cubicBezTo>
                  <a:pt x="139" y="127"/>
                  <a:pt x="328" y="0"/>
                  <a:pt x="490" y="71"/>
                </a:cubicBezTo>
                <a:close/>
              </a:path>
            </a:pathLst>
          </a:custGeom>
          <a:ln w="3572">
            <a:solidFill>
              <a:srgbClr val="D2D1D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1385962" y="1095375"/>
            <a:ext cx="2995612" cy="2514600"/>
          </a:xfrm>
          <a:custGeom>
            <a:rect l="l" t="t" r="r" b="b"/>
            <a:pathLst>
              <a:path w="9355" h="8854">
                <a:moveTo>
                  <a:pt x="6007" y="341"/>
                </a:moveTo>
                <a:cubicBezTo>
                  <a:pt x="7604" y="1226"/>
                  <a:pt x="8884" y="1911"/>
                  <a:pt x="9290" y="4165"/>
                </a:cubicBezTo>
                <a:cubicBezTo>
                  <a:pt x="9670" y="6447"/>
                  <a:pt x="8327" y="7360"/>
                  <a:pt x="6869" y="8202"/>
                </a:cubicBezTo>
                <a:cubicBezTo>
                  <a:pt x="5069" y="9243"/>
                  <a:pt x="2458" y="8929"/>
                  <a:pt x="2243" y="8030"/>
                </a:cubicBezTo>
                <a:cubicBezTo>
                  <a:pt x="2053" y="7303"/>
                  <a:pt x="46" y="7049"/>
                  <a:pt x="50" y="4707"/>
                </a:cubicBezTo>
                <a:cubicBezTo>
                  <a:pt x="38" y="4650"/>
                  <a:pt x="0" y="4564"/>
                  <a:pt x="0" y="4493"/>
                </a:cubicBezTo>
                <a:cubicBezTo>
                  <a:pt x="0" y="3879"/>
                  <a:pt x="88" y="3123"/>
                  <a:pt x="773" y="2182"/>
                </a:cubicBezTo>
                <a:cubicBezTo>
                  <a:pt x="1584" y="1055"/>
                  <a:pt x="3992" y="-757"/>
                  <a:pt x="6007" y="341"/>
                </a:cubicBezTo>
                <a:close/>
              </a:path>
            </a:pathLst>
          </a:custGeom>
          <a:ln w="3572">
            <a:solidFill>
              <a:srgbClr val="D0CFC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514549" y="1155700"/>
            <a:ext cx="2835275" cy="2395538"/>
          </a:xfrm>
          <a:custGeom>
            <a:rect l="l" t="t" r="r" b="b"/>
            <a:pathLst>
              <a:path w="9484" h="8772">
                <a:moveTo>
                  <a:pt x="6293" y="429"/>
                </a:moveTo>
                <a:cubicBezTo>
                  <a:pt x="7855" y="1349"/>
                  <a:pt x="9092" y="2047"/>
                  <a:pt x="9431" y="4168"/>
                </a:cubicBezTo>
                <a:cubicBezTo>
                  <a:pt x="9771" y="6305"/>
                  <a:pt x="8426" y="7180"/>
                  <a:pt x="7054" y="8055"/>
                </a:cubicBezTo>
                <a:cubicBezTo>
                  <a:pt x="5274" y="9183"/>
                  <a:pt x="2556" y="8871"/>
                  <a:pt x="2298" y="7877"/>
                </a:cubicBezTo>
                <a:cubicBezTo>
                  <a:pt x="2094" y="7047"/>
                  <a:pt x="248" y="6961"/>
                  <a:pt x="70" y="4628"/>
                </a:cubicBezTo>
                <a:cubicBezTo>
                  <a:pt x="56" y="4569"/>
                  <a:pt x="16" y="4480"/>
                  <a:pt x="16" y="4406"/>
                </a:cubicBezTo>
                <a:cubicBezTo>
                  <a:pt x="-12" y="3827"/>
                  <a:pt x="-93" y="2922"/>
                  <a:pt x="804" y="2091"/>
                </a:cubicBezTo>
                <a:cubicBezTo>
                  <a:pt x="1388" y="934"/>
                  <a:pt x="4187" y="-817"/>
                  <a:pt x="6293" y="429"/>
                </a:cubicBezTo>
                <a:close/>
              </a:path>
            </a:pathLst>
          </a:custGeom>
          <a:ln w="3572">
            <a:solidFill>
              <a:srgbClr val="CECDC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1641548" y="1219200"/>
            <a:ext cx="2674938" cy="2276475"/>
          </a:xfrm>
          <a:custGeom>
            <a:rect l="l" t="t" r="r" b="b"/>
            <a:pathLst>
              <a:path w="9599" h="8661">
                <a:moveTo>
                  <a:pt x="6600" y="507"/>
                </a:moveTo>
                <a:cubicBezTo>
                  <a:pt x="8116" y="1480"/>
                  <a:pt x="9268" y="2159"/>
                  <a:pt x="9559" y="4134"/>
                </a:cubicBezTo>
                <a:cubicBezTo>
                  <a:pt x="9851" y="6140"/>
                  <a:pt x="8524" y="6973"/>
                  <a:pt x="7242" y="7884"/>
                </a:cubicBezTo>
                <a:cubicBezTo>
                  <a:pt x="5478" y="9103"/>
                  <a:pt x="2664" y="8779"/>
                  <a:pt x="2373" y="7668"/>
                </a:cubicBezTo>
                <a:cubicBezTo>
                  <a:pt x="2125" y="6757"/>
                  <a:pt x="424" y="6583"/>
                  <a:pt x="113" y="4520"/>
                </a:cubicBezTo>
                <a:cubicBezTo>
                  <a:pt x="99" y="4458"/>
                  <a:pt x="41" y="4381"/>
                  <a:pt x="41" y="4304"/>
                </a:cubicBezTo>
                <a:cubicBezTo>
                  <a:pt x="-18" y="3748"/>
                  <a:pt x="-149" y="2822"/>
                  <a:pt x="828" y="1973"/>
                </a:cubicBezTo>
                <a:cubicBezTo>
                  <a:pt x="1382" y="955"/>
                  <a:pt x="4385" y="-897"/>
                  <a:pt x="6600" y="507"/>
                </a:cubicBezTo>
                <a:close/>
              </a:path>
            </a:pathLst>
          </a:custGeom>
          <a:ln w="3572">
            <a:solidFill>
              <a:srgbClr val="CCCBC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1770137" y="1284288"/>
            <a:ext cx="2513012" cy="2157412"/>
          </a:xfrm>
          <a:custGeom>
            <a:rect l="l" t="t" r="r" b="b"/>
            <a:pathLst>
              <a:path w="9595" h="8542">
                <a:moveTo>
                  <a:pt x="6858" y="596"/>
                </a:moveTo>
                <a:cubicBezTo>
                  <a:pt x="8315" y="1607"/>
                  <a:pt x="9354" y="2297"/>
                  <a:pt x="9571" y="4111"/>
                </a:cubicBezTo>
                <a:cubicBezTo>
                  <a:pt x="9788" y="5941"/>
                  <a:pt x="8517" y="6744"/>
                  <a:pt x="7338" y="7675"/>
                </a:cubicBezTo>
                <a:cubicBezTo>
                  <a:pt x="5633" y="9023"/>
                  <a:pt x="2749" y="8686"/>
                  <a:pt x="2408" y="7450"/>
                </a:cubicBezTo>
                <a:cubicBezTo>
                  <a:pt x="2145" y="6423"/>
                  <a:pt x="549" y="6115"/>
                  <a:pt x="160" y="4400"/>
                </a:cubicBezTo>
                <a:cubicBezTo>
                  <a:pt x="129" y="4352"/>
                  <a:pt x="83" y="4256"/>
                  <a:pt x="67" y="4192"/>
                </a:cubicBezTo>
                <a:cubicBezTo>
                  <a:pt x="-10" y="3678"/>
                  <a:pt x="-212" y="2715"/>
                  <a:pt x="858" y="1848"/>
                </a:cubicBezTo>
                <a:cubicBezTo>
                  <a:pt x="1354" y="965"/>
                  <a:pt x="4579" y="-977"/>
                  <a:pt x="6858" y="596"/>
                </a:cubicBezTo>
                <a:close/>
              </a:path>
            </a:pathLst>
          </a:custGeom>
          <a:ln w="3572">
            <a:solidFill>
              <a:srgbClr val="CAC9C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1893962" y="1343025"/>
            <a:ext cx="2357437" cy="2043113"/>
          </a:xfrm>
          <a:custGeom>
            <a:rect l="l" t="t" r="r" b="b"/>
            <a:pathLst>
              <a:path w="9593" h="8395">
                <a:moveTo>
                  <a:pt x="7151" y="706"/>
                </a:moveTo>
                <a:cubicBezTo>
                  <a:pt x="8523" y="1756"/>
                  <a:pt x="9449" y="2456"/>
                  <a:pt x="9581" y="4073"/>
                </a:cubicBezTo>
                <a:cubicBezTo>
                  <a:pt x="9730" y="5723"/>
                  <a:pt x="8523" y="6506"/>
                  <a:pt x="7466" y="7440"/>
                </a:cubicBezTo>
                <a:cubicBezTo>
                  <a:pt x="5829" y="8923"/>
                  <a:pt x="2854" y="8556"/>
                  <a:pt x="2474" y="7190"/>
                </a:cubicBezTo>
                <a:cubicBezTo>
                  <a:pt x="2160" y="6073"/>
                  <a:pt x="612" y="5772"/>
                  <a:pt x="226" y="4273"/>
                </a:cubicBezTo>
                <a:cubicBezTo>
                  <a:pt x="193" y="4223"/>
                  <a:pt x="127" y="4140"/>
                  <a:pt x="110" y="4073"/>
                </a:cubicBezTo>
                <a:cubicBezTo>
                  <a:pt x="-6" y="3590"/>
                  <a:pt x="-270" y="2606"/>
                  <a:pt x="904" y="1740"/>
                </a:cubicBezTo>
                <a:cubicBezTo>
                  <a:pt x="1317" y="990"/>
                  <a:pt x="4788" y="-1077"/>
                  <a:pt x="7151" y="706"/>
                </a:cubicBezTo>
                <a:close/>
              </a:path>
            </a:pathLst>
          </a:custGeom>
          <a:ln w="3572">
            <a:solidFill>
              <a:srgbClr val="C8C7C7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2017787" y="1403350"/>
            <a:ext cx="2205037" cy="1927225"/>
          </a:xfrm>
          <a:custGeom>
            <a:rect l="l" t="t" r="r" b="b"/>
            <a:pathLst>
              <a:path w="9614" h="8246">
                <a:moveTo>
                  <a:pt x="7489" y="830"/>
                </a:moveTo>
                <a:cubicBezTo>
                  <a:pt x="8799" y="1905"/>
                  <a:pt x="9560" y="2633"/>
                  <a:pt x="9613" y="4054"/>
                </a:cubicBezTo>
                <a:cubicBezTo>
                  <a:pt x="9666" y="5492"/>
                  <a:pt x="8516" y="6255"/>
                  <a:pt x="7613" y="7208"/>
                </a:cubicBezTo>
                <a:cubicBezTo>
                  <a:pt x="6055" y="8820"/>
                  <a:pt x="2976" y="8421"/>
                  <a:pt x="2551" y="6931"/>
                </a:cubicBezTo>
                <a:cubicBezTo>
                  <a:pt x="2197" y="5683"/>
                  <a:pt x="899" y="5406"/>
                  <a:pt x="285" y="4141"/>
                </a:cubicBezTo>
                <a:cubicBezTo>
                  <a:pt x="250" y="4089"/>
                  <a:pt x="179" y="4002"/>
                  <a:pt x="162" y="3933"/>
                </a:cubicBezTo>
                <a:cubicBezTo>
                  <a:pt x="2" y="3499"/>
                  <a:pt x="-334" y="2512"/>
                  <a:pt x="958" y="1610"/>
                </a:cubicBezTo>
                <a:cubicBezTo>
                  <a:pt x="1294" y="1021"/>
                  <a:pt x="5064" y="-1180"/>
                  <a:pt x="7489" y="830"/>
                </a:cubicBezTo>
                <a:close/>
              </a:path>
            </a:pathLst>
          </a:custGeom>
          <a:ln w="3572">
            <a:solidFill>
              <a:srgbClr val="C6C5C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2143199" y="1462088"/>
            <a:ext cx="2052638" cy="1819275"/>
          </a:xfrm>
          <a:custGeom>
            <a:rect l="l" t="t" r="r" b="b"/>
            <a:pathLst>
              <a:path w="9556" h="8070">
                <a:moveTo>
                  <a:pt x="7816" y="960"/>
                </a:moveTo>
                <a:cubicBezTo>
                  <a:pt x="9026" y="2075"/>
                  <a:pt x="9593" y="2813"/>
                  <a:pt x="9555" y="4000"/>
                </a:cubicBezTo>
                <a:cubicBezTo>
                  <a:pt x="9498" y="5241"/>
                  <a:pt x="8478" y="5960"/>
                  <a:pt x="7722" y="6913"/>
                </a:cubicBezTo>
                <a:cubicBezTo>
                  <a:pt x="6304" y="8712"/>
                  <a:pt x="3090" y="8262"/>
                  <a:pt x="2599" y="6608"/>
                </a:cubicBezTo>
                <a:cubicBezTo>
                  <a:pt x="2202" y="5259"/>
                  <a:pt x="1010" y="4991"/>
                  <a:pt x="368" y="3982"/>
                </a:cubicBezTo>
                <a:cubicBezTo>
                  <a:pt x="330" y="3946"/>
                  <a:pt x="236" y="3856"/>
                  <a:pt x="198" y="3784"/>
                </a:cubicBezTo>
                <a:cubicBezTo>
                  <a:pt x="28" y="3388"/>
                  <a:pt x="-407" y="2381"/>
                  <a:pt x="1011" y="1464"/>
                </a:cubicBezTo>
                <a:cubicBezTo>
                  <a:pt x="1238" y="1068"/>
                  <a:pt x="5340" y="-1288"/>
                  <a:pt x="7816" y="960"/>
                </a:cubicBezTo>
                <a:close/>
              </a:path>
            </a:pathLst>
          </a:custGeom>
          <a:ln w="3572">
            <a:solidFill>
              <a:srgbClr val="C4C3C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Freeform 24"/>
          <p:cNvSpPr/>
          <p:nvPr/>
        </p:nvSpPr>
        <p:spPr>
          <a:xfrm>
            <a:off x="2265437" y="1516063"/>
            <a:ext cx="1908175" cy="1712912"/>
          </a:xfrm>
          <a:custGeom>
            <a:rect l="l" t="t" r="r" b="b"/>
            <a:pathLst>
              <a:path w="9384" h="7878">
                <a:moveTo>
                  <a:pt x="8070" y="1121"/>
                </a:moveTo>
                <a:cubicBezTo>
                  <a:pt x="9168" y="2259"/>
                  <a:pt x="9507" y="3024"/>
                  <a:pt x="9347" y="3976"/>
                </a:cubicBezTo>
                <a:cubicBezTo>
                  <a:pt x="9188" y="4965"/>
                  <a:pt x="8309" y="5655"/>
                  <a:pt x="7711" y="6625"/>
                </a:cubicBezTo>
                <a:cubicBezTo>
                  <a:pt x="6513" y="8584"/>
                  <a:pt x="3180" y="8080"/>
                  <a:pt x="2641" y="6289"/>
                </a:cubicBezTo>
                <a:cubicBezTo>
                  <a:pt x="2202" y="4797"/>
                  <a:pt x="1049" y="4360"/>
                  <a:pt x="465" y="3827"/>
                </a:cubicBezTo>
                <a:cubicBezTo>
                  <a:pt x="405" y="3789"/>
                  <a:pt x="305" y="3696"/>
                  <a:pt x="265" y="3640"/>
                </a:cubicBezTo>
                <a:cubicBezTo>
                  <a:pt x="66" y="3285"/>
                  <a:pt x="-493" y="2259"/>
                  <a:pt x="1044" y="1327"/>
                </a:cubicBezTo>
                <a:cubicBezTo>
                  <a:pt x="1184" y="1121"/>
                  <a:pt x="5615" y="-1416"/>
                  <a:pt x="8070" y="1121"/>
                </a:cubicBezTo>
                <a:close/>
              </a:path>
            </a:pathLst>
          </a:custGeom>
          <a:ln w="3572">
            <a:solidFill>
              <a:srgbClr val="C2C1C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Freeform 25"/>
          <p:cNvSpPr/>
          <p:nvPr/>
        </p:nvSpPr>
        <p:spPr>
          <a:xfrm>
            <a:off x="2278137" y="1244600"/>
            <a:ext cx="2103437" cy="2095500"/>
          </a:xfrm>
          <a:custGeom>
            <a:rect l="l" t="t" r="r" b="b"/>
            <a:pathLst>
              <a:path w="518" h="517">
                <a:moveTo>
                  <a:pt x="79" y="141"/>
                </a:moveTo>
                <a:cubicBezTo>
                  <a:pt x="79" y="141"/>
                  <a:pt x="309" y="0"/>
                  <a:pt x="422" y="147"/>
                </a:cubicBezTo>
                <a:cubicBezTo>
                  <a:pt x="518" y="272"/>
                  <a:pt x="430" y="307"/>
                  <a:pt x="392" y="405"/>
                </a:cubicBezTo>
                <a:cubicBezTo>
                  <a:pt x="349" y="517"/>
                  <a:pt x="181" y="487"/>
                  <a:pt x="153" y="386"/>
                </a:cubicBezTo>
                <a:cubicBezTo>
                  <a:pt x="130" y="303"/>
                  <a:pt x="79" y="289"/>
                  <a:pt x="54" y="269"/>
                </a:cubicBezTo>
                <a:cubicBezTo>
                  <a:pt x="51" y="267"/>
                  <a:pt x="45" y="262"/>
                  <a:pt x="43" y="259"/>
                </a:cubicBezTo>
                <a:cubicBezTo>
                  <a:pt x="31" y="244"/>
                  <a:pt x="0" y="190"/>
                  <a:pt x="79" y="141"/>
                </a:cubicBezTo>
                <a:close/>
              </a:path>
            </a:pathLst>
          </a:custGeom>
          <a:ln w="3572">
            <a:solidFill>
              <a:srgbClr val="C0BFB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Freeform 26"/>
          <p:cNvSpPr/>
          <p:nvPr/>
        </p:nvSpPr>
        <p:spPr>
          <a:xfrm>
            <a:off x="2278137" y="1244600"/>
            <a:ext cx="2103437" cy="2095500"/>
          </a:xfrm>
          <a:custGeom>
            <a:rect l="l" t="t" r="r" b="b"/>
            <a:pathLst>
              <a:path w="518" h="517">
                <a:moveTo>
                  <a:pt x="79" y="141"/>
                </a:moveTo>
                <a:cubicBezTo>
                  <a:pt x="79" y="141"/>
                  <a:pt x="309" y="0"/>
                  <a:pt x="422" y="147"/>
                </a:cubicBezTo>
                <a:cubicBezTo>
                  <a:pt x="518" y="272"/>
                  <a:pt x="430" y="307"/>
                  <a:pt x="392" y="405"/>
                </a:cubicBezTo>
                <a:cubicBezTo>
                  <a:pt x="349" y="517"/>
                  <a:pt x="181" y="487"/>
                  <a:pt x="153" y="386"/>
                </a:cubicBezTo>
                <a:cubicBezTo>
                  <a:pt x="130" y="303"/>
                  <a:pt x="76" y="287"/>
                  <a:pt x="51" y="267"/>
                </a:cubicBezTo>
                <a:cubicBezTo>
                  <a:pt x="48" y="265"/>
                  <a:pt x="45" y="262"/>
                  <a:pt x="43" y="259"/>
                </a:cubicBezTo>
                <a:cubicBezTo>
                  <a:pt x="31" y="244"/>
                  <a:pt x="0" y="190"/>
                  <a:pt x="79" y="141"/>
                </a:cubicBezTo>
                <a:close/>
              </a:path>
            </a:pathLst>
          </a:custGeom>
          <a:solidFill>
            <a:srgbClr val="000000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TextBox 27"/>
          <p:cNvSpPr txBox="1"/>
          <p:nvPr/>
        </p:nvSpPr>
        <p:spPr>
          <a:xfrm>
            <a:off x="4537149" y="4105149"/>
            <a:ext cx="2384286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4537149" y="4568953"/>
            <a:ext cx="2815431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chemeClr val="l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2023-12-30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4537149" y="2480589"/>
            <a:ext cx="4758620" cy="157456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050" b="1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游戏动漫行业2024年制度调整展望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806" y="-3306794"/>
            <a:ext cx="12363450" cy="9556718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-168307" y="-3457575"/>
            <a:ext cx="14004892" cy="9920288"/>
          </a:xfrm>
          <a:custGeom>
            <a:rect l="l" t="t" r="r" b="b"/>
            <a:pathLst>
              <a:path w="1478" h="1090">
                <a:moveTo>
                  <a:pt x="410" y="1046"/>
                </a:moveTo>
                <a:cubicBezTo>
                  <a:pt x="410" y="1046"/>
                  <a:pt x="0" y="1016"/>
                  <a:pt x="118" y="624"/>
                </a:cubicBezTo>
                <a:cubicBezTo>
                  <a:pt x="236" y="232"/>
                  <a:pt x="482" y="0"/>
                  <a:pt x="754" y="20"/>
                </a:cubicBezTo>
                <a:cubicBezTo>
                  <a:pt x="1026" y="40"/>
                  <a:pt x="1270" y="144"/>
                  <a:pt x="1374" y="502"/>
                </a:cubicBezTo>
                <a:cubicBezTo>
                  <a:pt x="1478" y="860"/>
                  <a:pt x="1264" y="1002"/>
                  <a:pt x="982" y="1046"/>
                </a:cubicBezTo>
                <a:cubicBezTo>
                  <a:pt x="700" y="1090"/>
                  <a:pt x="410" y="1046"/>
                  <a:pt x="410" y="1046"/>
                </a:cubicBezTo>
                <a:close/>
              </a:path>
            </a:pathLst>
          </a:custGeom>
          <a:ln w="3572">
            <a:solidFill>
              <a:srgbClr val="EAEAEA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250793" y="-3268694"/>
            <a:ext cx="13471492" cy="9596438"/>
          </a:xfrm>
          <a:custGeom>
            <a:rect l="l" t="t" r="r" b="b"/>
            <a:pathLst>
              <a:path w="1422" h="1054">
                <a:moveTo>
                  <a:pt x="731" y="19"/>
                </a:moveTo>
                <a:cubicBezTo>
                  <a:pt x="992" y="44"/>
                  <a:pt x="1225" y="142"/>
                  <a:pt x="1323" y="484"/>
                </a:cubicBezTo>
                <a:cubicBezTo>
                  <a:pt x="1422" y="827"/>
                  <a:pt x="1216" y="963"/>
                  <a:pt x="947" y="1008"/>
                </a:cubicBezTo>
                <a:cubicBezTo>
                  <a:pt x="676" y="1054"/>
                  <a:pt x="392" y="1012"/>
                  <a:pt x="391" y="1007"/>
                </a:cubicBezTo>
                <a:cubicBezTo>
                  <a:pt x="389" y="1003"/>
                  <a:pt x="0" y="975"/>
                  <a:pt x="108" y="600"/>
                </a:cubicBezTo>
                <a:cubicBezTo>
                  <a:pt x="110" y="592"/>
                  <a:pt x="112" y="584"/>
                  <a:pt x="115" y="576"/>
                </a:cubicBezTo>
                <a:cubicBezTo>
                  <a:pt x="140" y="493"/>
                  <a:pt x="172" y="417"/>
                  <a:pt x="212" y="349"/>
                </a:cubicBezTo>
                <a:cubicBezTo>
                  <a:pt x="340" y="129"/>
                  <a:pt x="530" y="0"/>
                  <a:pt x="731" y="19"/>
                </a:cubicBezTo>
                <a:close/>
              </a:path>
            </a:pathLst>
          </a:custGeom>
          <a:ln w="3572">
            <a:solidFill>
              <a:srgbClr val="E8E8E8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660368" y="-3125819"/>
            <a:ext cx="12942855" cy="9321832"/>
          </a:xfrm>
          <a:custGeom>
            <a:rect l="l" t="t" r="r" b="b"/>
            <a:pathLst>
              <a:path w="1366" h="1024">
                <a:moveTo>
                  <a:pt x="709" y="23"/>
                </a:moveTo>
                <a:cubicBezTo>
                  <a:pt x="959" y="52"/>
                  <a:pt x="1181" y="145"/>
                  <a:pt x="1273" y="472"/>
                </a:cubicBezTo>
                <a:cubicBezTo>
                  <a:pt x="1366" y="799"/>
                  <a:pt x="1169" y="929"/>
                  <a:pt x="912" y="976"/>
                </a:cubicBezTo>
                <a:cubicBezTo>
                  <a:pt x="653" y="1024"/>
                  <a:pt x="375" y="984"/>
                  <a:pt x="372" y="974"/>
                </a:cubicBezTo>
                <a:cubicBezTo>
                  <a:pt x="370" y="966"/>
                  <a:pt x="0" y="939"/>
                  <a:pt x="98" y="581"/>
                </a:cubicBezTo>
                <a:cubicBezTo>
                  <a:pt x="101" y="573"/>
                  <a:pt x="102" y="565"/>
                  <a:pt x="104" y="558"/>
                </a:cubicBezTo>
                <a:cubicBezTo>
                  <a:pt x="128" y="478"/>
                  <a:pt x="158" y="404"/>
                  <a:pt x="199" y="336"/>
                </a:cubicBezTo>
                <a:cubicBezTo>
                  <a:pt x="323" y="128"/>
                  <a:pt x="512" y="0"/>
                  <a:pt x="709" y="23"/>
                </a:cubicBezTo>
                <a:close/>
              </a:path>
            </a:pathLst>
          </a:custGeom>
          <a:ln w="3572">
            <a:solidFill>
              <a:srgbClr val="E6E6E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073182" y="-2986087"/>
            <a:ext cx="12411075" cy="9042368"/>
          </a:xfrm>
          <a:custGeom>
            <a:rect l="l" t="t" r="r" b="b"/>
            <a:pathLst>
              <a:path w="1310" h="994">
                <a:moveTo>
                  <a:pt x="686" y="28"/>
                </a:moveTo>
                <a:cubicBezTo>
                  <a:pt x="925" y="62"/>
                  <a:pt x="1135" y="148"/>
                  <a:pt x="1223" y="460"/>
                </a:cubicBezTo>
                <a:cubicBezTo>
                  <a:pt x="1310" y="773"/>
                  <a:pt x="1121" y="895"/>
                  <a:pt x="877" y="944"/>
                </a:cubicBezTo>
                <a:cubicBezTo>
                  <a:pt x="628" y="994"/>
                  <a:pt x="357" y="956"/>
                  <a:pt x="353" y="941"/>
                </a:cubicBezTo>
                <a:cubicBezTo>
                  <a:pt x="349" y="929"/>
                  <a:pt x="0" y="904"/>
                  <a:pt x="88" y="563"/>
                </a:cubicBezTo>
                <a:cubicBezTo>
                  <a:pt x="90" y="556"/>
                  <a:pt x="91" y="548"/>
                  <a:pt x="93" y="540"/>
                </a:cubicBezTo>
                <a:cubicBezTo>
                  <a:pt x="114" y="464"/>
                  <a:pt x="142" y="392"/>
                  <a:pt x="184" y="324"/>
                </a:cubicBezTo>
                <a:cubicBezTo>
                  <a:pt x="305" y="129"/>
                  <a:pt x="493" y="0"/>
                  <a:pt x="686" y="28"/>
                </a:cubicBezTo>
                <a:close/>
              </a:path>
            </a:pathLst>
          </a:custGeom>
          <a:ln w="3572">
            <a:solidFill>
              <a:srgbClr val="E4E4E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1482757" y="-2844832"/>
            <a:ext cx="11882438" cy="8766143"/>
          </a:xfrm>
          <a:custGeom>
            <a:rect l="l" t="t" r="r" b="b"/>
            <a:pathLst>
              <a:path w="1254" h="963">
                <a:moveTo>
                  <a:pt x="664" y="32"/>
                </a:moveTo>
                <a:cubicBezTo>
                  <a:pt x="892" y="70"/>
                  <a:pt x="1091" y="151"/>
                  <a:pt x="1173" y="448"/>
                </a:cubicBezTo>
                <a:cubicBezTo>
                  <a:pt x="1254" y="745"/>
                  <a:pt x="1074" y="861"/>
                  <a:pt x="843" y="911"/>
                </a:cubicBezTo>
                <a:cubicBezTo>
                  <a:pt x="605" y="963"/>
                  <a:pt x="340" y="927"/>
                  <a:pt x="334" y="908"/>
                </a:cubicBezTo>
                <a:cubicBezTo>
                  <a:pt x="330" y="892"/>
                  <a:pt x="0" y="868"/>
                  <a:pt x="79" y="544"/>
                </a:cubicBezTo>
                <a:cubicBezTo>
                  <a:pt x="81" y="537"/>
                  <a:pt x="81" y="529"/>
                  <a:pt x="83" y="522"/>
                </a:cubicBezTo>
                <a:cubicBezTo>
                  <a:pt x="102" y="449"/>
                  <a:pt x="128" y="379"/>
                  <a:pt x="171" y="311"/>
                </a:cubicBezTo>
                <a:cubicBezTo>
                  <a:pt x="288" y="129"/>
                  <a:pt x="475" y="0"/>
                  <a:pt x="664" y="32"/>
                </a:cubicBezTo>
                <a:close/>
              </a:path>
            </a:pathLst>
          </a:custGeom>
          <a:ln w="3572">
            <a:solidFill>
              <a:srgbClr val="E2E2E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887569" y="-2695575"/>
            <a:ext cx="11360182" cy="8491538"/>
          </a:xfrm>
          <a:custGeom>
            <a:rect l="l" t="t" r="r" b="b"/>
            <a:pathLst>
              <a:path w="1199" h="933">
                <a:moveTo>
                  <a:pt x="642" y="36"/>
                </a:moveTo>
                <a:cubicBezTo>
                  <a:pt x="858" y="78"/>
                  <a:pt x="1047" y="154"/>
                  <a:pt x="1123" y="435"/>
                </a:cubicBezTo>
                <a:cubicBezTo>
                  <a:pt x="1199" y="717"/>
                  <a:pt x="1027" y="827"/>
                  <a:pt x="809" y="879"/>
                </a:cubicBezTo>
                <a:cubicBezTo>
                  <a:pt x="582" y="933"/>
                  <a:pt x="323" y="898"/>
                  <a:pt x="316" y="874"/>
                </a:cubicBezTo>
                <a:cubicBezTo>
                  <a:pt x="310" y="854"/>
                  <a:pt x="0" y="832"/>
                  <a:pt x="70" y="525"/>
                </a:cubicBezTo>
                <a:cubicBezTo>
                  <a:pt x="71" y="518"/>
                  <a:pt x="71" y="511"/>
                  <a:pt x="73" y="504"/>
                </a:cubicBezTo>
                <a:cubicBezTo>
                  <a:pt x="90" y="434"/>
                  <a:pt x="114" y="366"/>
                  <a:pt x="158" y="298"/>
                </a:cubicBezTo>
                <a:cubicBezTo>
                  <a:pt x="270" y="128"/>
                  <a:pt x="456" y="0"/>
                  <a:pt x="642" y="36"/>
                </a:cubicBezTo>
                <a:close/>
              </a:path>
            </a:pathLst>
          </a:custGeom>
          <a:ln w="3572">
            <a:solidFill>
              <a:srgbClr val="E0DFD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2309813" y="-2559082"/>
            <a:ext cx="10818780" cy="8216932"/>
          </a:xfrm>
          <a:custGeom>
            <a:rect l="l" t="t" r="r" b="b"/>
            <a:pathLst>
              <a:path w="1142" h="903">
                <a:moveTo>
                  <a:pt x="619" y="41"/>
                </a:moveTo>
                <a:cubicBezTo>
                  <a:pt x="824" y="86"/>
                  <a:pt x="1002" y="158"/>
                  <a:pt x="1072" y="424"/>
                </a:cubicBezTo>
                <a:cubicBezTo>
                  <a:pt x="1142" y="690"/>
                  <a:pt x="979" y="794"/>
                  <a:pt x="773" y="847"/>
                </a:cubicBezTo>
                <a:cubicBezTo>
                  <a:pt x="557" y="903"/>
                  <a:pt x="305" y="871"/>
                  <a:pt x="297" y="842"/>
                </a:cubicBezTo>
                <a:cubicBezTo>
                  <a:pt x="290" y="818"/>
                  <a:pt x="0" y="797"/>
                  <a:pt x="59" y="507"/>
                </a:cubicBezTo>
                <a:cubicBezTo>
                  <a:pt x="61" y="501"/>
                  <a:pt x="61" y="493"/>
                  <a:pt x="62" y="486"/>
                </a:cubicBezTo>
                <a:cubicBezTo>
                  <a:pt x="76" y="420"/>
                  <a:pt x="99" y="354"/>
                  <a:pt x="144" y="287"/>
                </a:cubicBezTo>
                <a:cubicBezTo>
                  <a:pt x="251" y="128"/>
                  <a:pt x="437" y="0"/>
                  <a:pt x="619" y="41"/>
                </a:cubicBezTo>
                <a:close/>
              </a:path>
            </a:pathLst>
          </a:custGeom>
          <a:ln w="3572">
            <a:solidFill>
              <a:srgbClr val="DEDDD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2716244" y="-2409825"/>
            <a:ext cx="10298145" cy="7942231"/>
          </a:xfrm>
          <a:custGeom>
            <a:rect l="l" t="t" r="r" b="b"/>
            <a:pathLst>
              <a:path w="1087" h="873">
                <a:moveTo>
                  <a:pt x="597" y="45"/>
                </a:moveTo>
                <a:cubicBezTo>
                  <a:pt x="791" y="94"/>
                  <a:pt x="958" y="161"/>
                  <a:pt x="1022" y="411"/>
                </a:cubicBezTo>
                <a:cubicBezTo>
                  <a:pt x="1087" y="663"/>
                  <a:pt x="931" y="760"/>
                  <a:pt x="739" y="815"/>
                </a:cubicBezTo>
                <a:cubicBezTo>
                  <a:pt x="534" y="873"/>
                  <a:pt x="287" y="842"/>
                  <a:pt x="278" y="808"/>
                </a:cubicBezTo>
                <a:cubicBezTo>
                  <a:pt x="270" y="781"/>
                  <a:pt x="0" y="760"/>
                  <a:pt x="50" y="488"/>
                </a:cubicBezTo>
                <a:cubicBezTo>
                  <a:pt x="51" y="482"/>
                  <a:pt x="51" y="475"/>
                  <a:pt x="52" y="468"/>
                </a:cubicBezTo>
                <a:cubicBezTo>
                  <a:pt x="64" y="405"/>
                  <a:pt x="84" y="341"/>
                  <a:pt x="131" y="274"/>
                </a:cubicBezTo>
                <a:cubicBezTo>
                  <a:pt x="233" y="127"/>
                  <a:pt x="418" y="0"/>
                  <a:pt x="597" y="45"/>
                </a:cubicBezTo>
                <a:close/>
              </a:path>
            </a:pathLst>
          </a:custGeom>
          <a:ln w="3572">
            <a:solidFill>
              <a:srgbClr val="DCDBD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3124200" y="-2274856"/>
            <a:ext cx="9774270" cy="7672388"/>
          </a:xfrm>
          <a:custGeom>
            <a:rect l="l" t="t" r="r" b="b"/>
            <a:pathLst>
              <a:path w="1032" h="843">
                <a:moveTo>
                  <a:pt x="575" y="50"/>
                </a:moveTo>
                <a:cubicBezTo>
                  <a:pt x="757" y="102"/>
                  <a:pt x="913" y="165"/>
                  <a:pt x="973" y="400"/>
                </a:cubicBezTo>
                <a:cubicBezTo>
                  <a:pt x="1032" y="636"/>
                  <a:pt x="884" y="728"/>
                  <a:pt x="705" y="783"/>
                </a:cubicBezTo>
                <a:cubicBezTo>
                  <a:pt x="510" y="843"/>
                  <a:pt x="270" y="814"/>
                  <a:pt x="260" y="776"/>
                </a:cubicBezTo>
                <a:cubicBezTo>
                  <a:pt x="251" y="744"/>
                  <a:pt x="0" y="725"/>
                  <a:pt x="41" y="470"/>
                </a:cubicBezTo>
                <a:cubicBezTo>
                  <a:pt x="42" y="464"/>
                  <a:pt x="41" y="457"/>
                  <a:pt x="42" y="451"/>
                </a:cubicBezTo>
                <a:cubicBezTo>
                  <a:pt x="52" y="391"/>
                  <a:pt x="70" y="329"/>
                  <a:pt x="118" y="262"/>
                </a:cubicBezTo>
                <a:cubicBezTo>
                  <a:pt x="214" y="127"/>
                  <a:pt x="400" y="0"/>
                  <a:pt x="575" y="50"/>
                </a:cubicBezTo>
                <a:close/>
              </a:path>
            </a:pathLst>
          </a:custGeom>
          <a:ln w="3572">
            <a:solidFill>
              <a:srgbClr val="DAD9D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3532156" y="-2141506"/>
            <a:ext cx="9244013" cy="7407307"/>
          </a:xfrm>
          <a:custGeom>
            <a:rect l="l" t="t" r="r" b="b"/>
            <a:pathLst>
              <a:path w="976" h="814">
                <a:moveTo>
                  <a:pt x="553" y="55"/>
                </a:moveTo>
                <a:cubicBezTo>
                  <a:pt x="724" y="109"/>
                  <a:pt x="869" y="168"/>
                  <a:pt x="923" y="388"/>
                </a:cubicBezTo>
                <a:cubicBezTo>
                  <a:pt x="976" y="609"/>
                  <a:pt x="837" y="695"/>
                  <a:pt x="670" y="751"/>
                </a:cubicBezTo>
                <a:cubicBezTo>
                  <a:pt x="487" y="814"/>
                  <a:pt x="253" y="787"/>
                  <a:pt x="241" y="743"/>
                </a:cubicBezTo>
                <a:cubicBezTo>
                  <a:pt x="231" y="708"/>
                  <a:pt x="0" y="689"/>
                  <a:pt x="32" y="452"/>
                </a:cubicBezTo>
                <a:cubicBezTo>
                  <a:pt x="33" y="446"/>
                  <a:pt x="31" y="440"/>
                  <a:pt x="32" y="434"/>
                </a:cubicBezTo>
                <a:cubicBezTo>
                  <a:pt x="40" y="377"/>
                  <a:pt x="56" y="317"/>
                  <a:pt x="104" y="250"/>
                </a:cubicBezTo>
                <a:cubicBezTo>
                  <a:pt x="195" y="127"/>
                  <a:pt x="381" y="0"/>
                  <a:pt x="553" y="55"/>
                </a:cubicBezTo>
                <a:close/>
              </a:path>
            </a:pathLst>
          </a:custGeom>
          <a:ln w="3572">
            <a:solidFill>
              <a:srgbClr val="D8D7D7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3924300" y="-2011394"/>
            <a:ext cx="8737568" cy="7151656"/>
          </a:xfrm>
          <a:custGeom>
            <a:rect l="l" t="t" r="r" b="b"/>
            <a:pathLst>
              <a:path w="922" h="786">
                <a:moveTo>
                  <a:pt x="532" y="60"/>
                </a:moveTo>
                <a:cubicBezTo>
                  <a:pt x="692" y="117"/>
                  <a:pt x="826" y="173"/>
                  <a:pt x="874" y="378"/>
                </a:cubicBezTo>
                <a:cubicBezTo>
                  <a:pt x="922" y="583"/>
                  <a:pt x="791" y="663"/>
                  <a:pt x="637" y="721"/>
                </a:cubicBezTo>
                <a:cubicBezTo>
                  <a:pt x="464" y="786"/>
                  <a:pt x="237" y="760"/>
                  <a:pt x="224" y="712"/>
                </a:cubicBezTo>
                <a:cubicBezTo>
                  <a:pt x="213" y="672"/>
                  <a:pt x="0" y="654"/>
                  <a:pt x="23" y="435"/>
                </a:cubicBezTo>
                <a:cubicBezTo>
                  <a:pt x="24" y="430"/>
                  <a:pt x="22" y="423"/>
                  <a:pt x="23" y="417"/>
                </a:cubicBezTo>
                <a:cubicBezTo>
                  <a:pt x="28" y="365"/>
                  <a:pt x="42" y="306"/>
                  <a:pt x="92" y="239"/>
                </a:cubicBezTo>
                <a:cubicBezTo>
                  <a:pt x="176" y="127"/>
                  <a:pt x="363" y="0"/>
                  <a:pt x="532" y="60"/>
                </a:cubicBezTo>
                <a:close/>
              </a:path>
            </a:pathLst>
          </a:custGeom>
          <a:ln w="3572">
            <a:solidFill>
              <a:srgbClr val="D6D5D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4324350" y="-1878044"/>
            <a:ext cx="8215313" cy="6880193"/>
          </a:xfrm>
          <a:custGeom>
            <a:rect l="l" t="t" r="r" b="b"/>
            <a:pathLst>
              <a:path w="865" h="756">
                <a:moveTo>
                  <a:pt x="511" y="65"/>
                </a:moveTo>
                <a:cubicBezTo>
                  <a:pt x="659" y="124"/>
                  <a:pt x="783" y="177"/>
                  <a:pt x="825" y="366"/>
                </a:cubicBezTo>
                <a:cubicBezTo>
                  <a:pt x="867" y="557"/>
                  <a:pt x="744" y="631"/>
                  <a:pt x="604" y="689"/>
                </a:cubicBezTo>
                <a:cubicBezTo>
                  <a:pt x="441" y="756"/>
                  <a:pt x="221" y="732"/>
                  <a:pt x="206" y="679"/>
                </a:cubicBezTo>
                <a:cubicBezTo>
                  <a:pt x="194" y="636"/>
                  <a:pt x="0" y="618"/>
                  <a:pt x="15" y="417"/>
                </a:cubicBezTo>
                <a:cubicBezTo>
                  <a:pt x="16" y="412"/>
                  <a:pt x="13" y="406"/>
                  <a:pt x="13" y="400"/>
                </a:cubicBezTo>
                <a:cubicBezTo>
                  <a:pt x="17" y="351"/>
                  <a:pt x="29" y="294"/>
                  <a:pt x="80" y="227"/>
                </a:cubicBezTo>
                <a:cubicBezTo>
                  <a:pt x="158" y="127"/>
                  <a:pt x="346" y="0"/>
                  <a:pt x="511" y="65"/>
                </a:cubicBezTo>
                <a:close/>
              </a:path>
            </a:pathLst>
          </a:custGeom>
          <a:ln w="3572">
            <a:solidFill>
              <a:srgbClr val="D4D3D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4724400" y="-1750981"/>
            <a:ext cx="7704106" cy="6635782"/>
          </a:xfrm>
          <a:custGeom>
            <a:rect l="l" t="t" r="r" b="b"/>
            <a:pathLst>
              <a:path w="813" h="729">
                <a:moveTo>
                  <a:pt x="490" y="71"/>
                </a:moveTo>
                <a:cubicBezTo>
                  <a:pt x="627" y="132"/>
                  <a:pt x="740" y="182"/>
                  <a:pt x="776" y="356"/>
                </a:cubicBezTo>
                <a:cubicBezTo>
                  <a:pt x="813" y="531"/>
                  <a:pt x="698" y="600"/>
                  <a:pt x="571" y="659"/>
                </a:cubicBezTo>
                <a:cubicBezTo>
                  <a:pt x="418" y="729"/>
                  <a:pt x="205" y="706"/>
                  <a:pt x="189" y="648"/>
                </a:cubicBezTo>
                <a:cubicBezTo>
                  <a:pt x="176" y="600"/>
                  <a:pt x="0" y="583"/>
                  <a:pt x="7" y="400"/>
                </a:cubicBezTo>
                <a:cubicBezTo>
                  <a:pt x="7" y="395"/>
                  <a:pt x="4" y="389"/>
                  <a:pt x="4" y="384"/>
                </a:cubicBezTo>
                <a:cubicBezTo>
                  <a:pt x="6" y="338"/>
                  <a:pt x="16" y="283"/>
                  <a:pt x="68" y="217"/>
                </a:cubicBezTo>
                <a:cubicBezTo>
                  <a:pt x="139" y="127"/>
                  <a:pt x="328" y="0"/>
                  <a:pt x="490" y="71"/>
                </a:cubicBezTo>
                <a:close/>
              </a:path>
            </a:pathLst>
          </a:custGeom>
          <a:ln w="3572">
            <a:solidFill>
              <a:srgbClr val="D2D1D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5072063" y="-1139857"/>
            <a:ext cx="6991350" cy="5648325"/>
          </a:xfrm>
          <a:custGeom>
            <a:rect l="l" t="t" r="r" b="b"/>
            <a:pathLst>
              <a:path w="9355" h="8854">
                <a:moveTo>
                  <a:pt x="6007" y="341"/>
                </a:moveTo>
                <a:cubicBezTo>
                  <a:pt x="7604" y="1226"/>
                  <a:pt x="8884" y="1911"/>
                  <a:pt x="9290" y="4165"/>
                </a:cubicBezTo>
                <a:cubicBezTo>
                  <a:pt x="9670" y="6447"/>
                  <a:pt x="8327" y="7360"/>
                  <a:pt x="6869" y="8202"/>
                </a:cubicBezTo>
                <a:cubicBezTo>
                  <a:pt x="5069" y="9243"/>
                  <a:pt x="2458" y="8929"/>
                  <a:pt x="2243" y="8030"/>
                </a:cubicBezTo>
                <a:cubicBezTo>
                  <a:pt x="2053" y="7303"/>
                  <a:pt x="94" y="7027"/>
                  <a:pt x="50" y="4707"/>
                </a:cubicBezTo>
                <a:cubicBezTo>
                  <a:pt x="38" y="4650"/>
                  <a:pt x="0" y="4564"/>
                  <a:pt x="0" y="4493"/>
                </a:cubicBezTo>
                <a:cubicBezTo>
                  <a:pt x="0" y="3879"/>
                  <a:pt x="88" y="3123"/>
                  <a:pt x="773" y="2182"/>
                </a:cubicBezTo>
                <a:cubicBezTo>
                  <a:pt x="1584" y="1055"/>
                  <a:pt x="3992" y="-757"/>
                  <a:pt x="6007" y="341"/>
                </a:cubicBezTo>
                <a:close/>
              </a:path>
            </a:pathLst>
          </a:custGeom>
          <a:ln w="3572">
            <a:solidFill>
              <a:srgbClr val="D0CFC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5376863" y="-1000125"/>
            <a:ext cx="6615113" cy="5380006"/>
          </a:xfrm>
          <a:custGeom>
            <a:rect l="l" t="t" r="r" b="b"/>
            <a:pathLst>
              <a:path w="9484" h="8772">
                <a:moveTo>
                  <a:pt x="6293" y="429"/>
                </a:moveTo>
                <a:cubicBezTo>
                  <a:pt x="7855" y="1349"/>
                  <a:pt x="9092" y="2047"/>
                  <a:pt x="9431" y="4168"/>
                </a:cubicBezTo>
                <a:cubicBezTo>
                  <a:pt x="9771" y="6305"/>
                  <a:pt x="8426" y="7180"/>
                  <a:pt x="7054" y="8055"/>
                </a:cubicBezTo>
                <a:cubicBezTo>
                  <a:pt x="5274" y="9183"/>
                  <a:pt x="2556" y="8871"/>
                  <a:pt x="2298" y="7877"/>
                </a:cubicBezTo>
                <a:cubicBezTo>
                  <a:pt x="2094" y="7047"/>
                  <a:pt x="199" y="6765"/>
                  <a:pt x="70" y="4628"/>
                </a:cubicBezTo>
                <a:cubicBezTo>
                  <a:pt x="56" y="4569"/>
                  <a:pt x="16" y="4480"/>
                  <a:pt x="16" y="4406"/>
                </a:cubicBezTo>
                <a:cubicBezTo>
                  <a:pt x="-12" y="3827"/>
                  <a:pt x="-93" y="2922"/>
                  <a:pt x="804" y="2091"/>
                </a:cubicBezTo>
                <a:cubicBezTo>
                  <a:pt x="1388" y="934"/>
                  <a:pt x="4187" y="-817"/>
                  <a:pt x="6293" y="429"/>
                </a:cubicBezTo>
                <a:close/>
              </a:path>
            </a:pathLst>
          </a:custGeom>
          <a:ln w="3572">
            <a:solidFill>
              <a:srgbClr val="CECDC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5670518" y="-854107"/>
            <a:ext cx="6238875" cy="5107019"/>
          </a:xfrm>
          <a:custGeom>
            <a:rect l="l" t="t" r="r" b="b"/>
            <a:pathLst>
              <a:path w="9599" h="8661">
                <a:moveTo>
                  <a:pt x="6600" y="507"/>
                </a:moveTo>
                <a:cubicBezTo>
                  <a:pt x="8116" y="1480"/>
                  <a:pt x="9268" y="2159"/>
                  <a:pt x="9559" y="4134"/>
                </a:cubicBezTo>
                <a:cubicBezTo>
                  <a:pt x="9851" y="6140"/>
                  <a:pt x="8524" y="6973"/>
                  <a:pt x="7242" y="7884"/>
                </a:cubicBezTo>
                <a:cubicBezTo>
                  <a:pt x="5478" y="9103"/>
                  <a:pt x="2664" y="8779"/>
                  <a:pt x="2373" y="7668"/>
                </a:cubicBezTo>
                <a:cubicBezTo>
                  <a:pt x="2125" y="6757"/>
                  <a:pt x="349" y="6464"/>
                  <a:pt x="113" y="4520"/>
                </a:cubicBezTo>
                <a:cubicBezTo>
                  <a:pt x="99" y="4458"/>
                  <a:pt x="41" y="4381"/>
                  <a:pt x="41" y="4304"/>
                </a:cubicBezTo>
                <a:cubicBezTo>
                  <a:pt x="-18" y="3748"/>
                  <a:pt x="-149" y="2822"/>
                  <a:pt x="828" y="1973"/>
                </a:cubicBezTo>
                <a:cubicBezTo>
                  <a:pt x="1382" y="955"/>
                  <a:pt x="4385" y="-897"/>
                  <a:pt x="6600" y="507"/>
                </a:cubicBezTo>
                <a:close/>
              </a:path>
            </a:pathLst>
          </a:custGeom>
          <a:ln w="3572">
            <a:solidFill>
              <a:srgbClr val="CCCBC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5969032" y="-714375"/>
            <a:ext cx="5864257" cy="4845082"/>
          </a:xfrm>
          <a:custGeom>
            <a:rect l="l" t="t" r="r" b="b"/>
            <a:pathLst>
              <a:path w="9595" h="8542">
                <a:moveTo>
                  <a:pt x="6858" y="596"/>
                </a:moveTo>
                <a:cubicBezTo>
                  <a:pt x="8315" y="1607"/>
                  <a:pt x="9354" y="2297"/>
                  <a:pt x="9571" y="4111"/>
                </a:cubicBezTo>
                <a:cubicBezTo>
                  <a:pt x="9788" y="5941"/>
                  <a:pt x="8517" y="6744"/>
                  <a:pt x="7338" y="7675"/>
                </a:cubicBezTo>
                <a:cubicBezTo>
                  <a:pt x="5633" y="9023"/>
                  <a:pt x="2749" y="8686"/>
                  <a:pt x="2408" y="7450"/>
                </a:cubicBezTo>
                <a:cubicBezTo>
                  <a:pt x="2145" y="6423"/>
                  <a:pt x="549" y="6118"/>
                  <a:pt x="160" y="4400"/>
                </a:cubicBezTo>
                <a:cubicBezTo>
                  <a:pt x="129" y="4352"/>
                  <a:pt x="83" y="4256"/>
                  <a:pt x="67" y="4192"/>
                </a:cubicBezTo>
                <a:cubicBezTo>
                  <a:pt x="-10" y="3678"/>
                  <a:pt x="-212" y="2715"/>
                  <a:pt x="858" y="1848"/>
                </a:cubicBezTo>
                <a:cubicBezTo>
                  <a:pt x="1354" y="965"/>
                  <a:pt x="4579" y="-977"/>
                  <a:pt x="6858" y="596"/>
                </a:cubicBezTo>
                <a:close/>
              </a:path>
            </a:pathLst>
          </a:custGeom>
          <a:ln w="3572">
            <a:solidFill>
              <a:srgbClr val="CAC9C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6261068" y="-577882"/>
            <a:ext cx="5500688" cy="4586288"/>
          </a:xfrm>
          <a:custGeom>
            <a:rect l="l" t="t" r="r" b="b"/>
            <a:pathLst>
              <a:path w="9593" h="8395">
                <a:moveTo>
                  <a:pt x="7151" y="706"/>
                </a:moveTo>
                <a:cubicBezTo>
                  <a:pt x="8523" y="1756"/>
                  <a:pt x="9449" y="2456"/>
                  <a:pt x="9581" y="4073"/>
                </a:cubicBezTo>
                <a:cubicBezTo>
                  <a:pt x="9730" y="5723"/>
                  <a:pt x="8523" y="6506"/>
                  <a:pt x="7466" y="7440"/>
                </a:cubicBezTo>
                <a:cubicBezTo>
                  <a:pt x="5829" y="8923"/>
                  <a:pt x="2854" y="8556"/>
                  <a:pt x="2474" y="7190"/>
                </a:cubicBezTo>
                <a:cubicBezTo>
                  <a:pt x="2160" y="6073"/>
                  <a:pt x="645" y="5921"/>
                  <a:pt x="226" y="4273"/>
                </a:cubicBezTo>
                <a:cubicBezTo>
                  <a:pt x="193" y="4223"/>
                  <a:pt x="127" y="4140"/>
                  <a:pt x="110" y="4073"/>
                </a:cubicBezTo>
                <a:cubicBezTo>
                  <a:pt x="-6" y="3590"/>
                  <a:pt x="-270" y="2606"/>
                  <a:pt x="904" y="1740"/>
                </a:cubicBezTo>
                <a:cubicBezTo>
                  <a:pt x="1317" y="990"/>
                  <a:pt x="4788" y="-1077"/>
                  <a:pt x="7151" y="706"/>
                </a:cubicBezTo>
                <a:close/>
              </a:path>
            </a:pathLst>
          </a:custGeom>
          <a:ln w="3572">
            <a:solidFill>
              <a:srgbClr val="C8C7C7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6551581" y="-446056"/>
            <a:ext cx="5145119" cy="4327493"/>
          </a:xfrm>
          <a:custGeom>
            <a:rect l="l" t="t" r="r" b="b"/>
            <a:pathLst>
              <a:path w="10000" h="10000">
                <a:moveTo>
                  <a:pt x="7790" y="1007"/>
                </a:moveTo>
                <a:cubicBezTo>
                  <a:pt x="9152" y="2310"/>
                  <a:pt x="9944" y="3193"/>
                  <a:pt x="9999" y="4916"/>
                </a:cubicBezTo>
                <a:cubicBezTo>
                  <a:pt x="10054" y="6660"/>
                  <a:pt x="8858" y="7585"/>
                  <a:pt x="7919" y="8741"/>
                </a:cubicBezTo>
                <a:cubicBezTo>
                  <a:pt x="6298" y="10696"/>
                  <a:pt x="3095" y="10212"/>
                  <a:pt x="2653" y="8405"/>
                </a:cubicBezTo>
                <a:cubicBezTo>
                  <a:pt x="2285" y="6892"/>
                  <a:pt x="877" y="6611"/>
                  <a:pt x="296" y="5022"/>
                </a:cubicBezTo>
                <a:cubicBezTo>
                  <a:pt x="260" y="4945"/>
                  <a:pt x="186" y="4853"/>
                  <a:pt x="169" y="4770"/>
                </a:cubicBezTo>
                <a:cubicBezTo>
                  <a:pt x="2" y="4243"/>
                  <a:pt x="-347" y="3046"/>
                  <a:pt x="996" y="1952"/>
                </a:cubicBezTo>
                <a:cubicBezTo>
                  <a:pt x="1346" y="1238"/>
                  <a:pt x="5267" y="-1431"/>
                  <a:pt x="7790" y="1007"/>
                </a:cubicBezTo>
                <a:close/>
              </a:path>
            </a:pathLst>
          </a:custGeom>
          <a:ln w="3572">
            <a:solidFill>
              <a:srgbClr val="C6C5C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6840569" y="-314325"/>
            <a:ext cx="4787932" cy="4083082"/>
          </a:xfrm>
          <a:custGeom>
            <a:rect l="l" t="t" r="r" b="b"/>
            <a:pathLst>
              <a:path w="9556" h="8070">
                <a:moveTo>
                  <a:pt x="7816" y="960"/>
                </a:moveTo>
                <a:cubicBezTo>
                  <a:pt x="9026" y="2075"/>
                  <a:pt x="9593" y="2813"/>
                  <a:pt x="9555" y="4000"/>
                </a:cubicBezTo>
                <a:cubicBezTo>
                  <a:pt x="9498" y="5241"/>
                  <a:pt x="8478" y="5960"/>
                  <a:pt x="7722" y="6913"/>
                </a:cubicBezTo>
                <a:cubicBezTo>
                  <a:pt x="6304" y="8712"/>
                  <a:pt x="3090" y="8262"/>
                  <a:pt x="2599" y="6608"/>
                </a:cubicBezTo>
                <a:cubicBezTo>
                  <a:pt x="2202" y="5259"/>
                  <a:pt x="965" y="4959"/>
                  <a:pt x="368" y="3982"/>
                </a:cubicBezTo>
                <a:cubicBezTo>
                  <a:pt x="330" y="3946"/>
                  <a:pt x="236" y="3856"/>
                  <a:pt x="198" y="3784"/>
                </a:cubicBezTo>
                <a:cubicBezTo>
                  <a:pt x="28" y="3388"/>
                  <a:pt x="-407" y="2381"/>
                  <a:pt x="1011" y="1464"/>
                </a:cubicBezTo>
                <a:cubicBezTo>
                  <a:pt x="1238" y="1068"/>
                  <a:pt x="5340" y="-1288"/>
                  <a:pt x="7816" y="960"/>
                </a:cubicBezTo>
                <a:close/>
              </a:path>
            </a:pathLst>
          </a:custGeom>
          <a:ln w="3572">
            <a:solidFill>
              <a:srgbClr val="C4C3C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7126319" y="-190500"/>
            <a:ext cx="4451318" cy="3843338"/>
          </a:xfrm>
          <a:custGeom>
            <a:rect l="l" t="t" r="r" b="b"/>
            <a:pathLst>
              <a:path w="9384" h="7878">
                <a:moveTo>
                  <a:pt x="8070" y="1121"/>
                </a:moveTo>
                <a:cubicBezTo>
                  <a:pt x="9168" y="2259"/>
                  <a:pt x="9507" y="3024"/>
                  <a:pt x="9347" y="3976"/>
                </a:cubicBezTo>
                <a:cubicBezTo>
                  <a:pt x="9188" y="4965"/>
                  <a:pt x="8309" y="5655"/>
                  <a:pt x="7711" y="6625"/>
                </a:cubicBezTo>
                <a:cubicBezTo>
                  <a:pt x="6513" y="8584"/>
                  <a:pt x="3180" y="8080"/>
                  <a:pt x="2641" y="6289"/>
                </a:cubicBezTo>
                <a:cubicBezTo>
                  <a:pt x="2202" y="4797"/>
                  <a:pt x="1051" y="4474"/>
                  <a:pt x="465" y="3827"/>
                </a:cubicBezTo>
                <a:cubicBezTo>
                  <a:pt x="405" y="3789"/>
                  <a:pt x="305" y="3696"/>
                  <a:pt x="265" y="3640"/>
                </a:cubicBezTo>
                <a:cubicBezTo>
                  <a:pt x="66" y="3285"/>
                  <a:pt x="-493" y="2259"/>
                  <a:pt x="1044" y="1327"/>
                </a:cubicBezTo>
                <a:cubicBezTo>
                  <a:pt x="1184" y="1121"/>
                  <a:pt x="5615" y="-1416"/>
                  <a:pt x="8070" y="1121"/>
                </a:cubicBezTo>
                <a:close/>
              </a:path>
            </a:pathLst>
          </a:custGeom>
          <a:ln w="3572">
            <a:solidFill>
              <a:srgbClr val="C2C1C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Freeform 24"/>
          <p:cNvSpPr/>
          <p:nvPr/>
        </p:nvSpPr>
        <p:spPr>
          <a:xfrm>
            <a:off x="7158038" y="-800100"/>
            <a:ext cx="4906994" cy="4703731"/>
          </a:xfrm>
          <a:custGeom>
            <a:rect l="l" t="t" r="r" b="b"/>
            <a:pathLst>
              <a:path w="518" h="517">
                <a:moveTo>
                  <a:pt x="79" y="141"/>
                </a:moveTo>
                <a:cubicBezTo>
                  <a:pt x="79" y="141"/>
                  <a:pt x="309" y="0"/>
                  <a:pt x="422" y="147"/>
                </a:cubicBezTo>
                <a:cubicBezTo>
                  <a:pt x="518" y="272"/>
                  <a:pt x="430" y="307"/>
                  <a:pt x="392" y="405"/>
                </a:cubicBezTo>
                <a:cubicBezTo>
                  <a:pt x="349" y="517"/>
                  <a:pt x="181" y="487"/>
                  <a:pt x="153" y="386"/>
                </a:cubicBezTo>
                <a:cubicBezTo>
                  <a:pt x="130" y="303"/>
                  <a:pt x="79" y="289"/>
                  <a:pt x="54" y="269"/>
                </a:cubicBezTo>
                <a:cubicBezTo>
                  <a:pt x="51" y="267"/>
                  <a:pt x="45" y="262"/>
                  <a:pt x="43" y="259"/>
                </a:cubicBezTo>
                <a:cubicBezTo>
                  <a:pt x="31" y="244"/>
                  <a:pt x="0" y="190"/>
                  <a:pt x="79" y="141"/>
                </a:cubicBezTo>
                <a:close/>
              </a:path>
            </a:pathLst>
          </a:custGeom>
          <a:ln w="3572">
            <a:solidFill>
              <a:srgbClr val="C0BFB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Freeform 25"/>
          <p:cNvSpPr/>
          <p:nvPr/>
        </p:nvSpPr>
        <p:spPr>
          <a:xfrm>
            <a:off x="7158038" y="-800100"/>
            <a:ext cx="4906994" cy="4703731"/>
          </a:xfrm>
          <a:custGeom>
            <a:rect l="l" t="t" r="r" b="b"/>
            <a:pathLst>
              <a:path w="518" h="517">
                <a:moveTo>
                  <a:pt x="79" y="141"/>
                </a:moveTo>
                <a:cubicBezTo>
                  <a:pt x="79" y="141"/>
                  <a:pt x="309" y="0"/>
                  <a:pt x="422" y="147"/>
                </a:cubicBezTo>
                <a:cubicBezTo>
                  <a:pt x="518" y="272"/>
                  <a:pt x="430" y="307"/>
                  <a:pt x="392" y="405"/>
                </a:cubicBezTo>
                <a:cubicBezTo>
                  <a:pt x="349" y="517"/>
                  <a:pt x="181" y="487"/>
                  <a:pt x="153" y="386"/>
                </a:cubicBezTo>
                <a:cubicBezTo>
                  <a:pt x="130" y="303"/>
                  <a:pt x="76" y="287"/>
                  <a:pt x="51" y="267"/>
                </a:cubicBezTo>
                <a:cubicBezTo>
                  <a:pt x="48" y="265"/>
                  <a:pt x="45" y="262"/>
                  <a:pt x="43" y="259"/>
                </a:cubicBezTo>
                <a:cubicBezTo>
                  <a:pt x="31" y="244"/>
                  <a:pt x="0" y="190"/>
                  <a:pt x="79" y="141"/>
                </a:cubicBezTo>
                <a:close/>
              </a:path>
            </a:pathLst>
          </a:custGeom>
          <a:solidFill>
            <a:schemeClr val="dk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TextBox 26"/>
          <p:cNvSpPr txBox="1"/>
          <p:nvPr/>
        </p:nvSpPr>
        <p:spPr>
          <a:xfrm>
            <a:off x="8789956" y="954357"/>
            <a:ext cx="1592580" cy="10344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950" b="1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913356" y="301447"/>
            <a:ext cx="6015681" cy="6161265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行业现状及发展趋势</a:t>
            </a:r>
          </a:p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政策法规影响分析</a:t>
            </a:r>
          </a:p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技术创新与应用前景</a:t>
            </a:r>
          </a:p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内容创新与版权保护</a:t>
            </a:r>
          </a:p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产业链协同发展机遇</a:t>
            </a:r>
          </a:p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企业战略调整建议</a:t>
            </a:r>
          </a:p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9368" y="1201716"/>
            <a:ext cx="3806119" cy="4454569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3988009" y="3369210"/>
            <a:ext cx="1888916" cy="715214"/>
            <a:chOff x="3988009" y="3369210"/>
            <a:chExt cx="1888916" cy="715214"/>
          </a:xfrm>
        </p:grpSpPr>
        <p:sp>
          <p:nvSpPr>
            <p:cNvPr id="4" name="TextBox 4"/>
            <p:cNvSpPr txBox="1"/>
            <p:nvPr/>
          </p:nvSpPr>
          <p:spPr>
            <a:xfrm>
              <a:off x="3988009" y="3369210"/>
              <a:ext cx="1888916" cy="71521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30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689885" y="2624474"/>
            <a:ext cx="5895023" cy="159317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4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行业现状及发展趋势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2253348" y="2896535"/>
            <a:ext cx="1888916" cy="715214"/>
            <a:chOff x="2253348" y="2896535"/>
            <a:chExt cx="1888916" cy="715214"/>
          </a:xfrm>
        </p:grpSpPr>
        <p:sp>
          <p:nvSpPr>
            <p:cNvPr id="7" name="TextBox 7"/>
            <p:cNvSpPr txBox="1"/>
            <p:nvPr/>
          </p:nvSpPr>
          <p:spPr>
            <a:xfrm>
              <a:off x="2253348" y="2896535"/>
              <a:ext cx="1888916" cy="71521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3600" b="1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Part</a:t>
              </a:r>
            </a:p>
          </p:txBody>
        </p:sp>
      </p:grpSp>
      <p:cxnSp>
        <p:nvCxnSpPr>
          <p:cNvPr id="8" name="Connector 8"/>
          <p:cNvCxnSpPr/>
          <p:nvPr/>
        </p:nvCxnSpPr>
        <p:spPr>
          <a:xfrm flipH="1">
            <a:off x="3706320" y="3104985"/>
            <a:ext cx="690409" cy="711331"/>
          </a:xfrm>
          <a:prstGeom prst="line">
            <a:avLst/>
          </a:prstGeom>
          <a:ln w="9525">
            <a:solidFill>
              <a:schemeClr val="dk1"/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行业规模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随着游戏动漫行业的快速发展，其市场规模不断扩大。根据相关数据，2023年游戏动漫市场规模已达到数千亿元人民币，并且保持着稳定的增长态势。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增长速度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近年来，游戏动漫行业增长速度一直保持在10%以上，远高于同期GDP增速。预计未来几年，随着5G、云游戏等新技术的普及和应用，行业增长速度将进一步加快。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739" r="25739"/>
          <a:stretch>
            <a:fillRect/>
          </a:stretch>
        </p:blipFill>
        <p:spPr>
          <a:xfrm>
            <a:off x="7803289" y="1299241"/>
            <a:ext cx="3679823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游戏动漫行业规模与增长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游戏动漫用户群体呈现年轻化、多元化、全球化的趋势。其中，90后、00后成为游戏动漫消费的主力军，他们注重个性化、互动性和社交性。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用户群体特点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用户群体特点的变化，游戏动漫行业的需求也在不断发生变化。一方面，用户对游戏动漫的品质和内容要求越来越高，追求更加真实、沉浸式的体验；另一方面，用户对游戏动漫的社交性和互动性需求也在增加，希望能够在游戏动漫中找到更多的社交和娱乐体验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需求变化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用户群体特点与需求变化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270200" y="1337640"/>
            <a:ext cx="5127218" cy="4704522"/>
          </a:xfrm>
          <a:prstGeom prst="rect">
            <a:avLst/>
          </a:prstGeom>
          <a:solidFill>
            <a:schemeClr val="accent1">
              <a:lumMod val="60000"/>
              <a:lumOff val="40000"/>
              <a:alpha val="1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63829" y="1337640"/>
            <a:ext cx="5127218" cy="4704522"/>
          </a:xfrm>
          <a:prstGeom prst="rect">
            <a:avLst/>
          </a:prstGeom>
          <a:solidFill>
            <a:schemeClr val="accent1">
              <a:lumMod val="60000"/>
              <a:lumOff val="40000"/>
              <a:alpha val="1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56128" y="1337640"/>
            <a:ext cx="2037627" cy="505943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385959" y="1337640"/>
            <a:ext cx="663153" cy="505943"/>
          </a:xfrm>
          <a:prstGeom prst="parallelogram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270200" y="1337640"/>
            <a:ext cx="2037627" cy="505943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7900031" y="1337640"/>
            <a:ext cx="663153" cy="505943"/>
          </a:xfrm>
          <a:prstGeom prst="parallelogram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1027151" y="1991575"/>
            <a:ext cx="4600575" cy="18002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市场竞争格局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27151" y="3277450"/>
            <a:ext cx="4600575" cy="2484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当前，游戏动漫市场竞争激烈，国内外众多企业纷纷涉足该领域。其中，腾讯、网易、米哈游等企业在游戏动漫领域处于领先地位，拥有强大的研发实力和市场份额。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218180" y="1247318"/>
            <a:ext cx="1167779" cy="6705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要点一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775216" y="1261999"/>
            <a:ext cx="1167779" cy="6705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要点二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533522" y="1991575"/>
            <a:ext cx="4600575" cy="12858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发展趋势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6547810" y="3277450"/>
            <a:ext cx="4572000" cy="2484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几年，游戏动漫行业将呈现以下发展趋势：一是IP化运营将成为主流，企业通过打造自有IP或购买优质IP来提升品牌价值和市场竞争力；二是跨界融合将成为常态，游戏动漫与其他领域的融合将产生更多的创新点和商业模式；三是全球化发展将加速推进，中国游戏动漫企业将积极拓展海外市场，提升国际竞争力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7" name="Connector 17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市场竞争格局与发展趋势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9368" y="1201716"/>
            <a:ext cx="3806119" cy="4454569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3988009" y="3369210"/>
            <a:ext cx="1888916" cy="715214"/>
            <a:chOff x="3988009" y="3369210"/>
            <a:chExt cx="1888916" cy="715214"/>
          </a:xfrm>
        </p:grpSpPr>
        <p:sp>
          <p:nvSpPr>
            <p:cNvPr id="4" name="TextBox 4"/>
            <p:cNvSpPr txBox="1"/>
            <p:nvPr/>
          </p:nvSpPr>
          <p:spPr>
            <a:xfrm>
              <a:off x="3988009" y="3369210"/>
              <a:ext cx="1888916" cy="71521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30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689885" y="2624474"/>
            <a:ext cx="5895023" cy="159317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4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政策法规影响分析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2253348" y="2896535"/>
            <a:ext cx="1888916" cy="715214"/>
            <a:chOff x="2253348" y="2896535"/>
            <a:chExt cx="1888916" cy="715214"/>
          </a:xfrm>
        </p:grpSpPr>
        <p:sp>
          <p:nvSpPr>
            <p:cNvPr id="7" name="TextBox 7"/>
            <p:cNvSpPr txBox="1"/>
            <p:nvPr/>
          </p:nvSpPr>
          <p:spPr>
            <a:xfrm>
              <a:off x="2253348" y="2896535"/>
              <a:ext cx="1888916" cy="71521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3600" b="1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Part</a:t>
              </a:r>
            </a:p>
          </p:txBody>
        </p:sp>
      </p:grpSp>
      <p:cxnSp>
        <p:nvCxnSpPr>
          <p:cNvPr id="8" name="Connector 8"/>
          <p:cNvCxnSpPr/>
          <p:nvPr/>
        </p:nvCxnSpPr>
        <p:spPr>
          <a:xfrm flipH="1">
            <a:off x="3706320" y="3104985"/>
            <a:ext cx="690409" cy="711331"/>
          </a:xfrm>
          <a:prstGeom prst="line">
            <a:avLst/>
          </a:prstGeom>
          <a:ln w="9525">
            <a:solidFill>
              <a:schemeClr val="dk1"/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0917" r="10917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国家新闻出版署将加强对游戏版号的审批和管理，严格控制游戏数量和质量，鼓励创新和高品质游戏的发展。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游戏版号审批政策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国家将出台更严格的未成年人游戏防沉迷政策，限制未成年人游戏时间和消费，保护未成年人身心健康。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未成年人保护政策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国家将加强对游戏内容的审核和监管，禁止游戏中出现违法、暴力、色情等不良内容，确保游戏内容健康向上。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游戏内容审核政策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国家相关政策法规解读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游戏产业扶持政策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地方政府将出台一系列游戏产业扶持政策，包括税收优惠、资金扶持、人才引进等，促进游戏产业的快速发展。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游戏产业园区建设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地方政府将积极推动游戏产业园区建设，提供优质的办公环境和配套设施，吸引游戏企业入驻，形成产业集聚效应。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游戏行业交流活动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地方政府将组织举办游戏行业交流活动，加强企业之间的合作与交流，推动游戏行业的创新与发展。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地方政府支持措施概述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7292" r="7292"/>
          <a:stretch>
            <a:fillRect/>
          </a:stretch>
        </p:blipFill>
        <p:spPr>
          <a:xfrm>
            <a:off x="705128" y="1258733"/>
            <a:ext cx="5140490" cy="5140490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22466" y="1924848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行业将出台更加完善的游戏适龄提示规范，明确不同年龄段适宜的游戏内容和类型，帮助家长更好地选择适合孩子的游戏。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422466" y="1539657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游戏适龄提示规范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22466" y="3539953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行业将加强对游戏广告的监管和规范，禁止虚假宣传和误导消费者的行为，确保游戏广告的合法性和真实性。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422466" y="319133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游戏广告规范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422466" y="5213997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随着游戏行业数据量的不断增长，行业将出台更加严格的游戏数据安全管理规范，保障玩家个人信息安全和游戏数据安全。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422466" y="482355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游戏数据安全管理规范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行业标准与规范调整预测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9368" y="1201716"/>
            <a:ext cx="3806119" cy="4454569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3988009" y="3369210"/>
            <a:ext cx="1888916" cy="715214"/>
            <a:chOff x="3988009" y="3369210"/>
            <a:chExt cx="1888916" cy="715214"/>
          </a:xfrm>
        </p:grpSpPr>
        <p:sp>
          <p:nvSpPr>
            <p:cNvPr id="4" name="TextBox 4"/>
            <p:cNvSpPr txBox="1"/>
            <p:nvPr/>
          </p:nvSpPr>
          <p:spPr>
            <a:xfrm>
              <a:off x="3988009" y="3369210"/>
              <a:ext cx="1888916" cy="71521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30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689885" y="2624474"/>
            <a:ext cx="5895023" cy="159317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4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技术创新与应用前景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2253348" y="2896535"/>
            <a:ext cx="1888916" cy="715214"/>
            <a:chOff x="2253348" y="2896535"/>
            <a:chExt cx="1888916" cy="715214"/>
          </a:xfrm>
        </p:grpSpPr>
        <p:sp>
          <p:nvSpPr>
            <p:cNvPr id="7" name="TextBox 7"/>
            <p:cNvSpPr txBox="1"/>
            <p:nvPr/>
          </p:nvSpPr>
          <p:spPr>
            <a:xfrm>
              <a:off x="2253348" y="2896535"/>
              <a:ext cx="1888916" cy="71521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3600" b="1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Part</a:t>
              </a:r>
            </a:p>
          </p:txBody>
        </p:sp>
      </p:grpSp>
      <p:cxnSp>
        <p:nvCxnSpPr>
          <p:cNvPr id="8" name="Connector 8"/>
          <p:cNvCxnSpPr/>
          <p:nvPr/>
        </p:nvCxnSpPr>
        <p:spPr>
          <a:xfrm flipH="1">
            <a:off x="3706320" y="3104985"/>
            <a:ext cx="690409" cy="711331"/>
          </a:xfrm>
          <a:prstGeom prst="line">
            <a:avLst/>
          </a:prstGeom>
          <a:ln w="9525">
            <a:solidFill>
              <a:schemeClr val="dk1"/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2813" y="2127250"/>
            <a:ext cx="1092200" cy="2825750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5G/6G技术在游戏动漫中应用前景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1950266" y="2682352"/>
            <a:ext cx="2426717" cy="490334"/>
            <a:chOff x="1950266" y="2682352"/>
            <a:chExt cx="2426717" cy="490334"/>
          </a:xfrm>
        </p:grpSpPr>
        <p:sp>
          <p:nvSpPr>
            <p:cNvPr id="26" name="TextBox 26"/>
            <p:cNvSpPr txBox="1"/>
            <p:nvPr/>
          </p:nvSpPr>
          <p:spPr>
            <a:xfrm>
              <a:off x="1950266" y="2682352"/>
              <a:ext cx="2426717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高速传输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2029744" y="3095526"/>
            <a:ext cx="2267763" cy="1552257"/>
            <a:chOff x="2029744" y="3095526"/>
            <a:chExt cx="2267763" cy="1552257"/>
          </a:xfrm>
        </p:grpSpPr>
        <p:sp>
          <p:nvSpPr>
            <p:cNvPr id="28" name="TextBox 28"/>
            <p:cNvSpPr txBox="1"/>
            <p:nvPr/>
          </p:nvSpPr>
          <p:spPr>
            <a:xfrm>
              <a:off x="2029744" y="3095526"/>
              <a:ext cx="2267763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5G/6G技术将极大提升游戏动漫数据传输速度，实现高清、无延迟的在线游戏体验。</a:t>
              </a: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5795518" y="2682352"/>
            <a:ext cx="2426717" cy="490334"/>
            <a:chOff x="5795518" y="2682352"/>
            <a:chExt cx="2426717" cy="490334"/>
          </a:xfrm>
        </p:grpSpPr>
        <p:sp>
          <p:nvSpPr>
            <p:cNvPr id="30" name="TextBox 30"/>
            <p:cNvSpPr txBox="1"/>
            <p:nvPr/>
          </p:nvSpPr>
          <p:spPr>
            <a:xfrm>
              <a:off x="5795518" y="2682352"/>
              <a:ext cx="2426717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云端游戏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5874995" y="3095526"/>
            <a:ext cx="2267763" cy="1552257"/>
            <a:chOff x="5874995" y="3095526"/>
            <a:chExt cx="2267763" cy="1552257"/>
          </a:xfrm>
        </p:grpSpPr>
        <p:sp>
          <p:nvSpPr>
            <p:cNvPr id="32" name="TextBox 32"/>
            <p:cNvSpPr txBox="1"/>
            <p:nvPr/>
          </p:nvSpPr>
          <p:spPr>
            <a:xfrm>
              <a:off x="5874995" y="3095526"/>
              <a:ext cx="2267763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5G/6G技术有助于云端游戏的普及，玩家无需高性能设备即可享受高品质游戏。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688512" y="2682352"/>
            <a:ext cx="2426717" cy="490334"/>
            <a:chOff x="9688512" y="2682352"/>
            <a:chExt cx="2426717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688512" y="2682352"/>
              <a:ext cx="2426717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多人在线协作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9767989" y="3095526"/>
            <a:ext cx="2267763" cy="1552257"/>
            <a:chOff x="9767989" y="3095526"/>
            <a:chExt cx="2267763" cy="1552257"/>
          </a:xfrm>
        </p:grpSpPr>
        <p:sp>
          <p:nvSpPr>
            <p:cNvPr id="36" name="TextBox 36"/>
            <p:cNvSpPr txBox="1"/>
            <p:nvPr/>
          </p:nvSpPr>
          <p:spPr>
            <a:xfrm>
              <a:off x="9767989" y="3095526"/>
              <a:ext cx="2267763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5G/6G技术将支持更多玩家同时在线协作，提升游戏的社交性和互动性。</a:t>
              </a:r>
            </a:p>
          </p:txBody>
        </p:sp>
      </p:grpSp>
      <p:pic>
        <p:nvPicPr>
          <p:cNvPr id="37" name="Picture 37"/>
          <p:cNvPicPr>
            <a:picLocks noChangeAspect="1"/>
          </p:cNvPicPr>
          <p:nvPr/>
        </p:nvPicPr>
        <p:blipFill>
          <a:blip r:embed="rId3">
            <a:alphaModFix amt="70000"/>
          </a:blip>
          <a:stretch>
            <a:fillRect/>
          </a:stretch>
        </p:blipFill>
        <p:spPr>
          <a:xfrm>
            <a:off x="763829" y="2093912"/>
            <a:ext cx="1110530" cy="2859087"/>
          </a:xfrm>
          <a:prstGeom prst="rect">
            <a:avLst/>
          </a:prstGeom>
        </p:spPr>
      </p:pic>
      <p:pic>
        <p:nvPicPr>
          <p:cNvPr id="38" name="Picture 38"/>
          <p:cNvPicPr>
            <a:picLocks noChangeAspect="1"/>
          </p:cNvPicPr>
          <p:nvPr/>
        </p:nvPicPr>
        <p:blipFill>
          <a:blip r:embed="rId4">
            <a:alphaModFix amt="70000"/>
          </a:blip>
          <a:stretch>
            <a:fillRect/>
          </a:stretch>
        </p:blipFill>
        <p:spPr>
          <a:xfrm>
            <a:off x="4133677" y="2127250"/>
            <a:ext cx="1845865" cy="2859405"/>
          </a:xfrm>
          <a:prstGeom prst="rect">
            <a:avLst/>
          </a:prstGeom>
        </p:spPr>
      </p:pic>
      <p:pic>
        <p:nvPicPr>
          <p:cNvPr id="39" name="Picture 39"/>
          <p:cNvPicPr>
            <a:picLocks noChangeAspect="1"/>
          </p:cNvPicPr>
          <p:nvPr/>
        </p:nvPicPr>
        <p:blipFill>
          <a:blip r:embed="rId5">
            <a:alphaModFix amt="70000"/>
          </a:blip>
          <a:stretch>
            <a:fillRect/>
          </a:stretch>
        </p:blipFill>
        <p:spPr>
          <a:xfrm>
            <a:off x="8142758" y="2093595"/>
            <a:ext cx="1561421" cy="2859405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云计算和大数据技术可对玩家行为、游戏性能等数据进行深度分析，为游戏优化提供有力支持。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数据分析与优化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21417" r="2141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精准营销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弹性扩展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3892" r="13892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通过对玩家数据的挖掘和分析，游戏动漫企业可实现精准营销，提高推广效率。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云计算技术可实现游戏动漫服务的弹性扩展，根据需求灵活调整资源，降低成本。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云计算、大数据等技术对行业影响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923925" y="4246563"/>
            <a:ext cx="2355850" cy="2368550"/>
          </a:xfrm>
          <a:custGeom>
            <a:rect l="l" t="t" r="r" b="b"/>
            <a:pathLst>
              <a:path w="885" h="893">
                <a:moveTo>
                  <a:pt x="751" y="758"/>
                </a:moveTo>
                <a:cubicBezTo>
                  <a:pt x="614" y="893"/>
                  <a:pt x="366" y="862"/>
                  <a:pt x="196" y="689"/>
                </a:cubicBezTo>
                <a:cubicBezTo>
                  <a:pt x="27" y="517"/>
                  <a:pt x="0" y="268"/>
                  <a:pt x="137" y="134"/>
                </a:cubicBezTo>
                <a:cubicBezTo>
                  <a:pt x="273" y="0"/>
                  <a:pt x="521" y="31"/>
                  <a:pt x="691" y="203"/>
                </a:cubicBezTo>
                <a:cubicBezTo>
                  <a:pt x="860" y="375"/>
                  <a:pt x="887" y="624"/>
                  <a:pt x="751" y="75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191">
            <a:solidFill>
              <a:srgbClr val="EDEDE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998538" y="4265613"/>
            <a:ext cx="2270125" cy="2249487"/>
          </a:xfrm>
          <a:custGeom>
            <a:rect l="l" t="t" r="r" b="b"/>
            <a:pathLst>
              <a:path w="855" h="846">
                <a:moveTo>
                  <a:pt x="718" y="722"/>
                </a:moveTo>
                <a:cubicBezTo>
                  <a:pt x="580" y="848"/>
                  <a:pt x="339" y="818"/>
                  <a:pt x="178" y="654"/>
                </a:cubicBezTo>
                <a:cubicBezTo>
                  <a:pt x="18" y="490"/>
                  <a:pt x="0" y="254"/>
                  <a:pt x="138" y="127"/>
                </a:cubicBezTo>
                <a:cubicBezTo>
                  <a:pt x="275" y="0"/>
                  <a:pt x="517" y="31"/>
                  <a:pt x="677" y="195"/>
                </a:cubicBezTo>
                <a:cubicBezTo>
                  <a:pt x="837" y="359"/>
                  <a:pt x="855" y="595"/>
                  <a:pt x="718" y="722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E9E9E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1071563" y="4287838"/>
            <a:ext cx="2187575" cy="2128837"/>
          </a:xfrm>
          <a:custGeom>
            <a:rect l="l" t="t" r="r" b="b"/>
            <a:pathLst>
              <a:path w="823" h="803">
                <a:moveTo>
                  <a:pt x="685" y="684"/>
                </a:moveTo>
                <a:cubicBezTo>
                  <a:pt x="546" y="803"/>
                  <a:pt x="311" y="773"/>
                  <a:pt x="161" y="618"/>
                </a:cubicBezTo>
                <a:cubicBezTo>
                  <a:pt x="10" y="462"/>
                  <a:pt x="0" y="238"/>
                  <a:pt x="139" y="119"/>
                </a:cubicBezTo>
                <a:cubicBezTo>
                  <a:pt x="277" y="0"/>
                  <a:pt x="512" y="29"/>
                  <a:pt x="663" y="185"/>
                </a:cubicBezTo>
                <a:cubicBezTo>
                  <a:pt x="813" y="341"/>
                  <a:pt x="823" y="564"/>
                  <a:pt x="685" y="684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E4E4E4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1146175" y="4305300"/>
            <a:ext cx="2101850" cy="2012950"/>
          </a:xfrm>
          <a:custGeom>
            <a:rect l="l" t="t" r="r" b="b"/>
            <a:pathLst>
              <a:path w="791" h="759">
                <a:moveTo>
                  <a:pt x="652" y="647"/>
                </a:moveTo>
                <a:cubicBezTo>
                  <a:pt x="512" y="759"/>
                  <a:pt x="284" y="730"/>
                  <a:pt x="143" y="582"/>
                </a:cubicBezTo>
                <a:cubicBezTo>
                  <a:pt x="1" y="434"/>
                  <a:pt x="0" y="224"/>
                  <a:pt x="140" y="112"/>
                </a:cubicBezTo>
                <a:cubicBezTo>
                  <a:pt x="279" y="0"/>
                  <a:pt x="507" y="29"/>
                  <a:pt x="649" y="177"/>
                </a:cubicBezTo>
                <a:cubicBezTo>
                  <a:pt x="790" y="325"/>
                  <a:pt x="791" y="535"/>
                  <a:pt x="652" y="64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E0E0E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201738" y="4324350"/>
            <a:ext cx="2054225" cy="1895475"/>
          </a:xfrm>
          <a:custGeom>
            <a:rect l="l" t="t" r="r" b="b"/>
            <a:pathLst>
              <a:path w="773" h="715">
                <a:moveTo>
                  <a:pt x="626" y="610"/>
                </a:moveTo>
                <a:cubicBezTo>
                  <a:pt x="485" y="715"/>
                  <a:pt x="264" y="686"/>
                  <a:pt x="132" y="547"/>
                </a:cubicBezTo>
                <a:cubicBezTo>
                  <a:pt x="0" y="407"/>
                  <a:pt x="7" y="209"/>
                  <a:pt x="148" y="105"/>
                </a:cubicBezTo>
                <a:cubicBezTo>
                  <a:pt x="289" y="0"/>
                  <a:pt x="510" y="29"/>
                  <a:pt x="642" y="169"/>
                </a:cubicBezTo>
                <a:cubicBezTo>
                  <a:pt x="773" y="308"/>
                  <a:pt x="766" y="506"/>
                  <a:pt x="626" y="61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DCDCDC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1255713" y="4344988"/>
            <a:ext cx="2012950" cy="1776412"/>
          </a:xfrm>
          <a:custGeom>
            <a:rect l="l" t="t" r="r" b="b"/>
            <a:pathLst>
              <a:path w="758" h="670">
                <a:moveTo>
                  <a:pt x="601" y="573"/>
                </a:moveTo>
                <a:cubicBezTo>
                  <a:pt x="459" y="670"/>
                  <a:pt x="245" y="642"/>
                  <a:pt x="122" y="510"/>
                </a:cubicBezTo>
                <a:cubicBezTo>
                  <a:pt x="0" y="379"/>
                  <a:pt x="15" y="194"/>
                  <a:pt x="157" y="97"/>
                </a:cubicBezTo>
                <a:cubicBezTo>
                  <a:pt x="299" y="0"/>
                  <a:pt x="513" y="28"/>
                  <a:pt x="635" y="159"/>
                </a:cubicBezTo>
                <a:cubicBezTo>
                  <a:pt x="758" y="291"/>
                  <a:pt x="742" y="476"/>
                  <a:pt x="601" y="573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D8D8D8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306513" y="4364038"/>
            <a:ext cx="1973262" cy="1657350"/>
          </a:xfrm>
          <a:custGeom>
            <a:rect l="l" t="t" r="r" b="b"/>
            <a:pathLst>
              <a:path w="743" h="625">
                <a:moveTo>
                  <a:pt x="576" y="536"/>
                </a:moveTo>
                <a:cubicBezTo>
                  <a:pt x="434" y="625"/>
                  <a:pt x="226" y="598"/>
                  <a:pt x="113" y="475"/>
                </a:cubicBezTo>
                <a:cubicBezTo>
                  <a:pt x="0" y="352"/>
                  <a:pt x="24" y="179"/>
                  <a:pt x="167" y="90"/>
                </a:cubicBezTo>
                <a:cubicBezTo>
                  <a:pt x="310" y="0"/>
                  <a:pt x="517" y="28"/>
                  <a:pt x="630" y="151"/>
                </a:cubicBezTo>
                <a:cubicBezTo>
                  <a:pt x="743" y="274"/>
                  <a:pt x="719" y="446"/>
                  <a:pt x="576" y="53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D3D3D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1358900" y="4384675"/>
            <a:ext cx="1933575" cy="1538288"/>
          </a:xfrm>
          <a:custGeom>
            <a:rect l="l" t="t" r="r" b="b"/>
            <a:pathLst>
              <a:path w="728" h="580">
                <a:moveTo>
                  <a:pt x="551" y="498"/>
                </a:moveTo>
                <a:cubicBezTo>
                  <a:pt x="408" y="580"/>
                  <a:pt x="207" y="554"/>
                  <a:pt x="103" y="439"/>
                </a:cubicBezTo>
                <a:cubicBezTo>
                  <a:pt x="0" y="324"/>
                  <a:pt x="32" y="164"/>
                  <a:pt x="176" y="82"/>
                </a:cubicBezTo>
                <a:cubicBezTo>
                  <a:pt x="320" y="0"/>
                  <a:pt x="521" y="26"/>
                  <a:pt x="624" y="141"/>
                </a:cubicBezTo>
                <a:cubicBezTo>
                  <a:pt x="728" y="256"/>
                  <a:pt x="695" y="416"/>
                  <a:pt x="551" y="49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CFCFC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1409700" y="4403725"/>
            <a:ext cx="1897063" cy="1420813"/>
          </a:xfrm>
          <a:custGeom>
            <a:rect l="l" t="t" r="r" b="b"/>
            <a:pathLst>
              <a:path w="714" h="536">
                <a:moveTo>
                  <a:pt x="527" y="461"/>
                </a:moveTo>
                <a:cubicBezTo>
                  <a:pt x="383" y="536"/>
                  <a:pt x="189" y="510"/>
                  <a:pt x="94" y="403"/>
                </a:cubicBezTo>
                <a:cubicBezTo>
                  <a:pt x="0" y="296"/>
                  <a:pt x="41" y="149"/>
                  <a:pt x="186" y="75"/>
                </a:cubicBezTo>
                <a:cubicBezTo>
                  <a:pt x="331" y="0"/>
                  <a:pt x="525" y="26"/>
                  <a:pt x="619" y="133"/>
                </a:cubicBezTo>
                <a:cubicBezTo>
                  <a:pt x="714" y="240"/>
                  <a:pt x="672" y="387"/>
                  <a:pt x="527" y="46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CBCBC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1462088" y="4424363"/>
            <a:ext cx="1854200" cy="1303337"/>
          </a:xfrm>
          <a:custGeom>
            <a:rect l="l" t="t" r="r" b="b"/>
            <a:pathLst>
              <a:path w="698" h="491">
                <a:moveTo>
                  <a:pt x="502" y="424"/>
                </a:moveTo>
                <a:cubicBezTo>
                  <a:pt x="356" y="491"/>
                  <a:pt x="169" y="465"/>
                  <a:pt x="85" y="367"/>
                </a:cubicBezTo>
                <a:cubicBezTo>
                  <a:pt x="0" y="268"/>
                  <a:pt x="49" y="134"/>
                  <a:pt x="195" y="67"/>
                </a:cubicBezTo>
                <a:cubicBezTo>
                  <a:pt x="341" y="0"/>
                  <a:pt x="529" y="25"/>
                  <a:pt x="613" y="124"/>
                </a:cubicBezTo>
                <a:cubicBezTo>
                  <a:pt x="698" y="222"/>
                  <a:pt x="648" y="357"/>
                  <a:pt x="502" y="424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C6C6C6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1512888" y="4443413"/>
            <a:ext cx="1817687" cy="1185862"/>
          </a:xfrm>
          <a:custGeom>
            <a:rect l="l" t="t" r="r" b="b"/>
            <a:pathLst>
              <a:path w="684" h="447">
                <a:moveTo>
                  <a:pt x="478" y="387"/>
                </a:moveTo>
                <a:cubicBezTo>
                  <a:pt x="331" y="447"/>
                  <a:pt x="151" y="422"/>
                  <a:pt x="76" y="331"/>
                </a:cubicBezTo>
                <a:cubicBezTo>
                  <a:pt x="0" y="241"/>
                  <a:pt x="59" y="119"/>
                  <a:pt x="206" y="60"/>
                </a:cubicBezTo>
                <a:cubicBezTo>
                  <a:pt x="353" y="0"/>
                  <a:pt x="533" y="25"/>
                  <a:pt x="608" y="115"/>
                </a:cubicBezTo>
                <a:cubicBezTo>
                  <a:pt x="684" y="206"/>
                  <a:pt x="626" y="327"/>
                  <a:pt x="478" y="38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C2C2C2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1566863" y="4462463"/>
            <a:ext cx="1774825" cy="1065212"/>
          </a:xfrm>
          <a:custGeom>
            <a:rect l="l" t="t" r="r" b="b"/>
            <a:pathLst>
              <a:path w="668" h="402">
                <a:moveTo>
                  <a:pt x="453" y="350"/>
                </a:moveTo>
                <a:cubicBezTo>
                  <a:pt x="305" y="402"/>
                  <a:pt x="132" y="378"/>
                  <a:pt x="66" y="296"/>
                </a:cubicBezTo>
                <a:cubicBezTo>
                  <a:pt x="0" y="214"/>
                  <a:pt x="67" y="105"/>
                  <a:pt x="215" y="53"/>
                </a:cubicBezTo>
                <a:cubicBezTo>
                  <a:pt x="363" y="0"/>
                  <a:pt x="536" y="25"/>
                  <a:pt x="602" y="107"/>
                </a:cubicBezTo>
                <a:cubicBezTo>
                  <a:pt x="668" y="189"/>
                  <a:pt x="602" y="298"/>
                  <a:pt x="453" y="3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BEBEBE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1616075" y="4483100"/>
            <a:ext cx="1738313" cy="946150"/>
          </a:xfrm>
          <a:custGeom>
            <a:rect l="l" t="t" r="r" b="b"/>
            <a:pathLst>
              <a:path w="654" h="357">
                <a:moveTo>
                  <a:pt x="429" y="312"/>
                </a:moveTo>
                <a:cubicBezTo>
                  <a:pt x="280" y="357"/>
                  <a:pt x="114" y="334"/>
                  <a:pt x="57" y="260"/>
                </a:cubicBezTo>
                <a:cubicBezTo>
                  <a:pt x="0" y="186"/>
                  <a:pt x="76" y="89"/>
                  <a:pt x="225" y="45"/>
                </a:cubicBezTo>
                <a:cubicBezTo>
                  <a:pt x="374" y="0"/>
                  <a:pt x="541" y="24"/>
                  <a:pt x="597" y="97"/>
                </a:cubicBezTo>
                <a:cubicBezTo>
                  <a:pt x="654" y="171"/>
                  <a:pt x="579" y="268"/>
                  <a:pt x="429" y="312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BABABA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1670050" y="4502150"/>
            <a:ext cx="1695450" cy="830263"/>
          </a:xfrm>
          <a:custGeom>
            <a:rect l="l" t="t" r="r" b="b"/>
            <a:pathLst>
              <a:path w="638" h="313">
                <a:moveTo>
                  <a:pt x="404" y="276"/>
                </a:moveTo>
                <a:cubicBezTo>
                  <a:pt x="254" y="313"/>
                  <a:pt x="94" y="290"/>
                  <a:pt x="47" y="224"/>
                </a:cubicBezTo>
                <a:cubicBezTo>
                  <a:pt x="0" y="158"/>
                  <a:pt x="84" y="75"/>
                  <a:pt x="234" y="38"/>
                </a:cubicBezTo>
                <a:cubicBezTo>
                  <a:pt x="384" y="0"/>
                  <a:pt x="544" y="23"/>
                  <a:pt x="591" y="89"/>
                </a:cubicBezTo>
                <a:cubicBezTo>
                  <a:pt x="638" y="155"/>
                  <a:pt x="555" y="238"/>
                  <a:pt x="404" y="27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B5B5B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1722438" y="4522788"/>
            <a:ext cx="1655762" cy="711200"/>
          </a:xfrm>
          <a:custGeom>
            <a:rect l="l" t="t" r="r" b="b"/>
            <a:pathLst>
              <a:path w="623" h="268">
                <a:moveTo>
                  <a:pt x="379" y="238"/>
                </a:moveTo>
                <a:cubicBezTo>
                  <a:pt x="228" y="268"/>
                  <a:pt x="75" y="245"/>
                  <a:pt x="37" y="188"/>
                </a:cubicBezTo>
                <a:cubicBezTo>
                  <a:pt x="0" y="130"/>
                  <a:pt x="92" y="59"/>
                  <a:pt x="243" y="29"/>
                </a:cubicBezTo>
                <a:cubicBezTo>
                  <a:pt x="394" y="0"/>
                  <a:pt x="547" y="22"/>
                  <a:pt x="585" y="80"/>
                </a:cubicBezTo>
                <a:cubicBezTo>
                  <a:pt x="623" y="137"/>
                  <a:pt x="531" y="208"/>
                  <a:pt x="379" y="23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B1B1B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1773238" y="4541838"/>
            <a:ext cx="1616075" cy="593725"/>
          </a:xfrm>
          <a:custGeom>
            <a:rect l="l" t="t" r="r" b="b"/>
            <a:pathLst>
              <a:path w="608" h="224">
                <a:moveTo>
                  <a:pt x="355" y="201"/>
                </a:moveTo>
                <a:cubicBezTo>
                  <a:pt x="203" y="224"/>
                  <a:pt x="57" y="202"/>
                  <a:pt x="28" y="152"/>
                </a:cubicBezTo>
                <a:cubicBezTo>
                  <a:pt x="0" y="103"/>
                  <a:pt x="101" y="45"/>
                  <a:pt x="253" y="22"/>
                </a:cubicBezTo>
                <a:cubicBezTo>
                  <a:pt x="405" y="0"/>
                  <a:pt x="552" y="22"/>
                  <a:pt x="580" y="71"/>
                </a:cubicBezTo>
                <a:cubicBezTo>
                  <a:pt x="608" y="121"/>
                  <a:pt x="508" y="179"/>
                  <a:pt x="355" y="20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ADADA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827213" y="4560888"/>
            <a:ext cx="1574800" cy="474662"/>
          </a:xfrm>
          <a:custGeom>
            <a:rect l="l" t="t" r="r" b="b"/>
            <a:pathLst>
              <a:path w="593" h="179">
                <a:moveTo>
                  <a:pt x="330" y="164"/>
                </a:moveTo>
                <a:cubicBezTo>
                  <a:pt x="177" y="179"/>
                  <a:pt x="37" y="158"/>
                  <a:pt x="19" y="117"/>
                </a:cubicBezTo>
                <a:cubicBezTo>
                  <a:pt x="0" y="76"/>
                  <a:pt x="109" y="30"/>
                  <a:pt x="262" y="15"/>
                </a:cubicBezTo>
                <a:cubicBezTo>
                  <a:pt x="416" y="0"/>
                  <a:pt x="555" y="22"/>
                  <a:pt x="574" y="63"/>
                </a:cubicBezTo>
                <a:cubicBezTo>
                  <a:pt x="593" y="104"/>
                  <a:pt x="484" y="150"/>
                  <a:pt x="330" y="164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A9A9A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1876425" y="4581525"/>
            <a:ext cx="1536700" cy="355600"/>
          </a:xfrm>
          <a:custGeom>
            <a:rect l="l" t="t" r="r" b="b"/>
            <a:pathLst>
              <a:path w="578" h="134">
                <a:moveTo>
                  <a:pt x="306" y="127"/>
                </a:moveTo>
                <a:cubicBezTo>
                  <a:pt x="152" y="134"/>
                  <a:pt x="19" y="114"/>
                  <a:pt x="10" y="81"/>
                </a:cubicBezTo>
                <a:cubicBezTo>
                  <a:pt x="0" y="48"/>
                  <a:pt x="118" y="15"/>
                  <a:pt x="272" y="7"/>
                </a:cubicBezTo>
                <a:cubicBezTo>
                  <a:pt x="427" y="0"/>
                  <a:pt x="560" y="21"/>
                  <a:pt x="569" y="54"/>
                </a:cubicBezTo>
                <a:cubicBezTo>
                  <a:pt x="578" y="87"/>
                  <a:pt x="461" y="119"/>
                  <a:pt x="306" y="12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A4A4A4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1930400" y="4600575"/>
            <a:ext cx="1495425" cy="2381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191">
            <a:solidFill>
              <a:srgbClr val="A0A0A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1566863" y="4416743"/>
            <a:ext cx="754062" cy="307975"/>
          </a:xfrm>
          <a:prstGeom prst="rect">
            <a:avLst/>
          </a:prstGeom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STEP 01</a:t>
            </a:r>
            <a:endParaRPr lang="en-US" sz="1100"/>
          </a:p>
        </p:txBody>
      </p:sp>
      <p:sp>
        <p:nvSpPr>
          <p:cNvPr id="22" name="Freeform 22"/>
          <p:cNvSpPr/>
          <p:nvPr/>
        </p:nvSpPr>
        <p:spPr>
          <a:xfrm>
            <a:off x="3670300" y="2686050"/>
            <a:ext cx="2355850" cy="2368550"/>
          </a:xfrm>
          <a:custGeom>
            <a:rect l="l" t="t" r="r" b="b"/>
            <a:pathLst>
              <a:path w="885" h="893">
                <a:moveTo>
                  <a:pt x="751" y="758"/>
                </a:moveTo>
                <a:cubicBezTo>
                  <a:pt x="614" y="893"/>
                  <a:pt x="366" y="862"/>
                  <a:pt x="196" y="689"/>
                </a:cubicBezTo>
                <a:cubicBezTo>
                  <a:pt x="27" y="517"/>
                  <a:pt x="0" y="268"/>
                  <a:pt x="137" y="134"/>
                </a:cubicBezTo>
                <a:cubicBezTo>
                  <a:pt x="273" y="0"/>
                  <a:pt x="521" y="31"/>
                  <a:pt x="691" y="203"/>
                </a:cubicBezTo>
                <a:cubicBezTo>
                  <a:pt x="860" y="375"/>
                  <a:pt x="887" y="624"/>
                  <a:pt x="751" y="75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EDEDE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3744913" y="2705100"/>
            <a:ext cx="2270125" cy="2249488"/>
          </a:xfrm>
          <a:custGeom>
            <a:rect l="l" t="t" r="r" b="b"/>
            <a:pathLst>
              <a:path w="855" h="846">
                <a:moveTo>
                  <a:pt x="718" y="722"/>
                </a:moveTo>
                <a:cubicBezTo>
                  <a:pt x="580" y="848"/>
                  <a:pt x="339" y="818"/>
                  <a:pt x="178" y="654"/>
                </a:cubicBezTo>
                <a:cubicBezTo>
                  <a:pt x="18" y="490"/>
                  <a:pt x="0" y="254"/>
                  <a:pt x="138" y="127"/>
                </a:cubicBezTo>
                <a:cubicBezTo>
                  <a:pt x="275" y="0"/>
                  <a:pt x="517" y="31"/>
                  <a:pt x="677" y="195"/>
                </a:cubicBezTo>
                <a:cubicBezTo>
                  <a:pt x="837" y="359"/>
                  <a:pt x="855" y="595"/>
                  <a:pt x="718" y="722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E9E9E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Freeform 24"/>
          <p:cNvSpPr/>
          <p:nvPr/>
        </p:nvSpPr>
        <p:spPr>
          <a:xfrm>
            <a:off x="3817938" y="2727325"/>
            <a:ext cx="2187575" cy="2128838"/>
          </a:xfrm>
          <a:custGeom>
            <a:rect l="l" t="t" r="r" b="b"/>
            <a:pathLst>
              <a:path w="823" h="803">
                <a:moveTo>
                  <a:pt x="685" y="684"/>
                </a:moveTo>
                <a:cubicBezTo>
                  <a:pt x="546" y="803"/>
                  <a:pt x="311" y="773"/>
                  <a:pt x="161" y="618"/>
                </a:cubicBezTo>
                <a:cubicBezTo>
                  <a:pt x="10" y="462"/>
                  <a:pt x="0" y="238"/>
                  <a:pt x="139" y="119"/>
                </a:cubicBezTo>
                <a:cubicBezTo>
                  <a:pt x="277" y="0"/>
                  <a:pt x="512" y="29"/>
                  <a:pt x="663" y="185"/>
                </a:cubicBezTo>
                <a:cubicBezTo>
                  <a:pt x="813" y="341"/>
                  <a:pt x="823" y="564"/>
                  <a:pt x="685" y="684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E4E4E4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Freeform 25"/>
          <p:cNvSpPr/>
          <p:nvPr/>
        </p:nvSpPr>
        <p:spPr>
          <a:xfrm>
            <a:off x="3892550" y="2744788"/>
            <a:ext cx="2101850" cy="2012950"/>
          </a:xfrm>
          <a:custGeom>
            <a:rect l="l" t="t" r="r" b="b"/>
            <a:pathLst>
              <a:path w="791" h="759">
                <a:moveTo>
                  <a:pt x="652" y="647"/>
                </a:moveTo>
                <a:cubicBezTo>
                  <a:pt x="512" y="759"/>
                  <a:pt x="284" y="730"/>
                  <a:pt x="143" y="582"/>
                </a:cubicBezTo>
                <a:cubicBezTo>
                  <a:pt x="1" y="434"/>
                  <a:pt x="0" y="224"/>
                  <a:pt x="140" y="112"/>
                </a:cubicBezTo>
                <a:cubicBezTo>
                  <a:pt x="279" y="0"/>
                  <a:pt x="507" y="29"/>
                  <a:pt x="649" y="177"/>
                </a:cubicBezTo>
                <a:cubicBezTo>
                  <a:pt x="790" y="325"/>
                  <a:pt x="791" y="535"/>
                  <a:pt x="652" y="64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E0E0E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Freeform 26"/>
          <p:cNvSpPr/>
          <p:nvPr/>
        </p:nvSpPr>
        <p:spPr>
          <a:xfrm>
            <a:off x="3948113" y="2763838"/>
            <a:ext cx="2054225" cy="1895475"/>
          </a:xfrm>
          <a:custGeom>
            <a:rect l="l" t="t" r="r" b="b"/>
            <a:pathLst>
              <a:path w="773" h="715">
                <a:moveTo>
                  <a:pt x="626" y="610"/>
                </a:moveTo>
                <a:cubicBezTo>
                  <a:pt x="485" y="715"/>
                  <a:pt x="264" y="686"/>
                  <a:pt x="132" y="547"/>
                </a:cubicBezTo>
                <a:cubicBezTo>
                  <a:pt x="0" y="407"/>
                  <a:pt x="7" y="209"/>
                  <a:pt x="148" y="105"/>
                </a:cubicBezTo>
                <a:cubicBezTo>
                  <a:pt x="289" y="0"/>
                  <a:pt x="510" y="29"/>
                  <a:pt x="642" y="169"/>
                </a:cubicBezTo>
                <a:cubicBezTo>
                  <a:pt x="773" y="308"/>
                  <a:pt x="766" y="506"/>
                  <a:pt x="626" y="61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DCDCDC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Freeform 27"/>
          <p:cNvSpPr/>
          <p:nvPr/>
        </p:nvSpPr>
        <p:spPr>
          <a:xfrm>
            <a:off x="4002088" y="2784475"/>
            <a:ext cx="2012950" cy="1776413"/>
          </a:xfrm>
          <a:custGeom>
            <a:rect l="l" t="t" r="r" b="b"/>
            <a:pathLst>
              <a:path w="758" h="670">
                <a:moveTo>
                  <a:pt x="601" y="573"/>
                </a:moveTo>
                <a:cubicBezTo>
                  <a:pt x="459" y="670"/>
                  <a:pt x="245" y="642"/>
                  <a:pt x="122" y="510"/>
                </a:cubicBezTo>
                <a:cubicBezTo>
                  <a:pt x="0" y="379"/>
                  <a:pt x="15" y="194"/>
                  <a:pt x="157" y="97"/>
                </a:cubicBezTo>
                <a:cubicBezTo>
                  <a:pt x="299" y="0"/>
                  <a:pt x="513" y="28"/>
                  <a:pt x="635" y="159"/>
                </a:cubicBezTo>
                <a:cubicBezTo>
                  <a:pt x="758" y="291"/>
                  <a:pt x="742" y="476"/>
                  <a:pt x="601" y="573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D8D8D8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Freeform 28"/>
          <p:cNvSpPr/>
          <p:nvPr/>
        </p:nvSpPr>
        <p:spPr>
          <a:xfrm>
            <a:off x="4052888" y="2803525"/>
            <a:ext cx="1973262" cy="1657350"/>
          </a:xfrm>
          <a:custGeom>
            <a:rect l="l" t="t" r="r" b="b"/>
            <a:pathLst>
              <a:path w="743" h="625">
                <a:moveTo>
                  <a:pt x="576" y="536"/>
                </a:moveTo>
                <a:cubicBezTo>
                  <a:pt x="434" y="625"/>
                  <a:pt x="226" y="598"/>
                  <a:pt x="113" y="475"/>
                </a:cubicBezTo>
                <a:cubicBezTo>
                  <a:pt x="0" y="352"/>
                  <a:pt x="24" y="179"/>
                  <a:pt x="167" y="90"/>
                </a:cubicBezTo>
                <a:cubicBezTo>
                  <a:pt x="310" y="0"/>
                  <a:pt x="517" y="28"/>
                  <a:pt x="630" y="151"/>
                </a:cubicBezTo>
                <a:cubicBezTo>
                  <a:pt x="743" y="274"/>
                  <a:pt x="719" y="446"/>
                  <a:pt x="576" y="53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D3D3D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Freeform 29"/>
          <p:cNvSpPr/>
          <p:nvPr/>
        </p:nvSpPr>
        <p:spPr>
          <a:xfrm>
            <a:off x="4105275" y="2824163"/>
            <a:ext cx="1933575" cy="1538287"/>
          </a:xfrm>
          <a:custGeom>
            <a:rect l="l" t="t" r="r" b="b"/>
            <a:pathLst>
              <a:path w="728" h="580">
                <a:moveTo>
                  <a:pt x="551" y="498"/>
                </a:moveTo>
                <a:cubicBezTo>
                  <a:pt x="408" y="580"/>
                  <a:pt x="207" y="554"/>
                  <a:pt x="103" y="439"/>
                </a:cubicBezTo>
                <a:cubicBezTo>
                  <a:pt x="0" y="324"/>
                  <a:pt x="32" y="164"/>
                  <a:pt x="176" y="82"/>
                </a:cubicBezTo>
                <a:cubicBezTo>
                  <a:pt x="320" y="0"/>
                  <a:pt x="521" y="26"/>
                  <a:pt x="624" y="141"/>
                </a:cubicBezTo>
                <a:cubicBezTo>
                  <a:pt x="728" y="256"/>
                  <a:pt x="695" y="416"/>
                  <a:pt x="551" y="49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CFCFC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Freeform 30"/>
          <p:cNvSpPr/>
          <p:nvPr/>
        </p:nvSpPr>
        <p:spPr>
          <a:xfrm>
            <a:off x="4156075" y="2843213"/>
            <a:ext cx="1897063" cy="1420812"/>
          </a:xfrm>
          <a:custGeom>
            <a:rect l="l" t="t" r="r" b="b"/>
            <a:pathLst>
              <a:path w="714" h="536">
                <a:moveTo>
                  <a:pt x="527" y="461"/>
                </a:moveTo>
                <a:cubicBezTo>
                  <a:pt x="383" y="536"/>
                  <a:pt x="189" y="510"/>
                  <a:pt x="94" y="403"/>
                </a:cubicBezTo>
                <a:cubicBezTo>
                  <a:pt x="0" y="296"/>
                  <a:pt x="41" y="149"/>
                  <a:pt x="186" y="75"/>
                </a:cubicBezTo>
                <a:cubicBezTo>
                  <a:pt x="331" y="0"/>
                  <a:pt x="525" y="26"/>
                  <a:pt x="619" y="133"/>
                </a:cubicBezTo>
                <a:cubicBezTo>
                  <a:pt x="714" y="240"/>
                  <a:pt x="672" y="387"/>
                  <a:pt x="527" y="46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CBCBC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4208463" y="2863850"/>
            <a:ext cx="1854200" cy="1303338"/>
          </a:xfrm>
          <a:custGeom>
            <a:rect l="l" t="t" r="r" b="b"/>
            <a:pathLst>
              <a:path w="698" h="491">
                <a:moveTo>
                  <a:pt x="502" y="424"/>
                </a:moveTo>
                <a:cubicBezTo>
                  <a:pt x="356" y="491"/>
                  <a:pt x="169" y="465"/>
                  <a:pt x="85" y="367"/>
                </a:cubicBezTo>
                <a:cubicBezTo>
                  <a:pt x="0" y="268"/>
                  <a:pt x="49" y="134"/>
                  <a:pt x="195" y="67"/>
                </a:cubicBezTo>
                <a:cubicBezTo>
                  <a:pt x="341" y="0"/>
                  <a:pt x="529" y="25"/>
                  <a:pt x="613" y="124"/>
                </a:cubicBezTo>
                <a:cubicBezTo>
                  <a:pt x="698" y="222"/>
                  <a:pt x="648" y="357"/>
                  <a:pt x="502" y="424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C6C6C6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Freeform 32"/>
          <p:cNvSpPr/>
          <p:nvPr/>
        </p:nvSpPr>
        <p:spPr>
          <a:xfrm>
            <a:off x="4259263" y="2882900"/>
            <a:ext cx="1817687" cy="1185863"/>
          </a:xfrm>
          <a:custGeom>
            <a:rect l="l" t="t" r="r" b="b"/>
            <a:pathLst>
              <a:path w="684" h="447">
                <a:moveTo>
                  <a:pt x="478" y="387"/>
                </a:moveTo>
                <a:cubicBezTo>
                  <a:pt x="331" y="447"/>
                  <a:pt x="151" y="422"/>
                  <a:pt x="76" y="331"/>
                </a:cubicBezTo>
                <a:cubicBezTo>
                  <a:pt x="0" y="241"/>
                  <a:pt x="59" y="119"/>
                  <a:pt x="206" y="60"/>
                </a:cubicBezTo>
                <a:cubicBezTo>
                  <a:pt x="353" y="0"/>
                  <a:pt x="533" y="25"/>
                  <a:pt x="608" y="115"/>
                </a:cubicBezTo>
                <a:cubicBezTo>
                  <a:pt x="684" y="206"/>
                  <a:pt x="626" y="327"/>
                  <a:pt x="478" y="38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C2C2C2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Freeform 33"/>
          <p:cNvSpPr/>
          <p:nvPr/>
        </p:nvSpPr>
        <p:spPr>
          <a:xfrm>
            <a:off x="4313238" y="2901950"/>
            <a:ext cx="1774825" cy="1065213"/>
          </a:xfrm>
          <a:custGeom>
            <a:rect l="l" t="t" r="r" b="b"/>
            <a:pathLst>
              <a:path w="668" h="402">
                <a:moveTo>
                  <a:pt x="453" y="350"/>
                </a:moveTo>
                <a:cubicBezTo>
                  <a:pt x="305" y="402"/>
                  <a:pt x="132" y="378"/>
                  <a:pt x="66" y="296"/>
                </a:cubicBezTo>
                <a:cubicBezTo>
                  <a:pt x="0" y="214"/>
                  <a:pt x="67" y="105"/>
                  <a:pt x="215" y="53"/>
                </a:cubicBezTo>
                <a:cubicBezTo>
                  <a:pt x="363" y="0"/>
                  <a:pt x="536" y="25"/>
                  <a:pt x="602" y="107"/>
                </a:cubicBezTo>
                <a:cubicBezTo>
                  <a:pt x="668" y="189"/>
                  <a:pt x="602" y="298"/>
                  <a:pt x="453" y="3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BEBEBE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Freeform 34"/>
          <p:cNvSpPr/>
          <p:nvPr/>
        </p:nvSpPr>
        <p:spPr>
          <a:xfrm>
            <a:off x="4362450" y="2922588"/>
            <a:ext cx="1738313" cy="946150"/>
          </a:xfrm>
          <a:custGeom>
            <a:rect l="l" t="t" r="r" b="b"/>
            <a:pathLst>
              <a:path w="654" h="357">
                <a:moveTo>
                  <a:pt x="429" y="312"/>
                </a:moveTo>
                <a:cubicBezTo>
                  <a:pt x="280" y="357"/>
                  <a:pt x="114" y="334"/>
                  <a:pt x="57" y="260"/>
                </a:cubicBezTo>
                <a:cubicBezTo>
                  <a:pt x="0" y="186"/>
                  <a:pt x="76" y="89"/>
                  <a:pt x="225" y="45"/>
                </a:cubicBezTo>
                <a:cubicBezTo>
                  <a:pt x="374" y="0"/>
                  <a:pt x="541" y="24"/>
                  <a:pt x="597" y="97"/>
                </a:cubicBezTo>
                <a:cubicBezTo>
                  <a:pt x="654" y="171"/>
                  <a:pt x="579" y="268"/>
                  <a:pt x="429" y="312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BABABA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Freeform 35"/>
          <p:cNvSpPr/>
          <p:nvPr/>
        </p:nvSpPr>
        <p:spPr>
          <a:xfrm>
            <a:off x="4416425" y="2941638"/>
            <a:ext cx="1695450" cy="830262"/>
          </a:xfrm>
          <a:custGeom>
            <a:rect l="l" t="t" r="r" b="b"/>
            <a:pathLst>
              <a:path w="638" h="313">
                <a:moveTo>
                  <a:pt x="404" y="276"/>
                </a:moveTo>
                <a:cubicBezTo>
                  <a:pt x="254" y="313"/>
                  <a:pt x="94" y="290"/>
                  <a:pt x="47" y="224"/>
                </a:cubicBezTo>
                <a:cubicBezTo>
                  <a:pt x="0" y="158"/>
                  <a:pt x="84" y="75"/>
                  <a:pt x="234" y="38"/>
                </a:cubicBezTo>
                <a:cubicBezTo>
                  <a:pt x="384" y="0"/>
                  <a:pt x="544" y="23"/>
                  <a:pt x="591" y="89"/>
                </a:cubicBezTo>
                <a:cubicBezTo>
                  <a:pt x="638" y="155"/>
                  <a:pt x="555" y="238"/>
                  <a:pt x="404" y="27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B5B5B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Freeform 36"/>
          <p:cNvSpPr/>
          <p:nvPr/>
        </p:nvSpPr>
        <p:spPr>
          <a:xfrm>
            <a:off x="4468813" y="2962275"/>
            <a:ext cx="1655762" cy="711200"/>
          </a:xfrm>
          <a:custGeom>
            <a:rect l="l" t="t" r="r" b="b"/>
            <a:pathLst>
              <a:path w="623" h="268">
                <a:moveTo>
                  <a:pt x="379" y="238"/>
                </a:moveTo>
                <a:cubicBezTo>
                  <a:pt x="228" y="268"/>
                  <a:pt x="75" y="245"/>
                  <a:pt x="37" y="188"/>
                </a:cubicBezTo>
                <a:cubicBezTo>
                  <a:pt x="0" y="130"/>
                  <a:pt x="92" y="59"/>
                  <a:pt x="243" y="29"/>
                </a:cubicBezTo>
                <a:cubicBezTo>
                  <a:pt x="394" y="0"/>
                  <a:pt x="547" y="22"/>
                  <a:pt x="585" y="80"/>
                </a:cubicBezTo>
                <a:cubicBezTo>
                  <a:pt x="623" y="137"/>
                  <a:pt x="531" y="208"/>
                  <a:pt x="379" y="23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B1B1B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Freeform 37"/>
          <p:cNvSpPr/>
          <p:nvPr/>
        </p:nvSpPr>
        <p:spPr>
          <a:xfrm>
            <a:off x="4519613" y="2981325"/>
            <a:ext cx="1616075" cy="593725"/>
          </a:xfrm>
          <a:custGeom>
            <a:rect l="l" t="t" r="r" b="b"/>
            <a:pathLst>
              <a:path w="608" h="224">
                <a:moveTo>
                  <a:pt x="355" y="201"/>
                </a:moveTo>
                <a:cubicBezTo>
                  <a:pt x="203" y="224"/>
                  <a:pt x="57" y="202"/>
                  <a:pt x="28" y="152"/>
                </a:cubicBezTo>
                <a:cubicBezTo>
                  <a:pt x="0" y="103"/>
                  <a:pt x="101" y="45"/>
                  <a:pt x="253" y="22"/>
                </a:cubicBezTo>
                <a:cubicBezTo>
                  <a:pt x="405" y="0"/>
                  <a:pt x="552" y="22"/>
                  <a:pt x="580" y="71"/>
                </a:cubicBezTo>
                <a:cubicBezTo>
                  <a:pt x="608" y="121"/>
                  <a:pt x="508" y="179"/>
                  <a:pt x="355" y="20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ADADA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Freeform 38"/>
          <p:cNvSpPr/>
          <p:nvPr/>
        </p:nvSpPr>
        <p:spPr>
          <a:xfrm>
            <a:off x="4573588" y="3000375"/>
            <a:ext cx="1574800" cy="474663"/>
          </a:xfrm>
          <a:custGeom>
            <a:rect l="l" t="t" r="r" b="b"/>
            <a:pathLst>
              <a:path w="593" h="179">
                <a:moveTo>
                  <a:pt x="330" y="164"/>
                </a:moveTo>
                <a:cubicBezTo>
                  <a:pt x="177" y="179"/>
                  <a:pt x="37" y="158"/>
                  <a:pt x="19" y="117"/>
                </a:cubicBezTo>
                <a:cubicBezTo>
                  <a:pt x="0" y="76"/>
                  <a:pt x="109" y="30"/>
                  <a:pt x="262" y="15"/>
                </a:cubicBezTo>
                <a:cubicBezTo>
                  <a:pt x="416" y="0"/>
                  <a:pt x="555" y="22"/>
                  <a:pt x="574" y="63"/>
                </a:cubicBezTo>
                <a:cubicBezTo>
                  <a:pt x="593" y="104"/>
                  <a:pt x="484" y="150"/>
                  <a:pt x="330" y="164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A9A9A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Freeform 39"/>
          <p:cNvSpPr/>
          <p:nvPr/>
        </p:nvSpPr>
        <p:spPr>
          <a:xfrm>
            <a:off x="4622800" y="3021013"/>
            <a:ext cx="1536700" cy="355600"/>
          </a:xfrm>
          <a:custGeom>
            <a:rect l="l" t="t" r="r" b="b"/>
            <a:pathLst>
              <a:path w="578" h="134">
                <a:moveTo>
                  <a:pt x="306" y="127"/>
                </a:moveTo>
                <a:cubicBezTo>
                  <a:pt x="152" y="134"/>
                  <a:pt x="19" y="114"/>
                  <a:pt x="10" y="81"/>
                </a:cubicBezTo>
                <a:cubicBezTo>
                  <a:pt x="0" y="48"/>
                  <a:pt x="118" y="15"/>
                  <a:pt x="272" y="7"/>
                </a:cubicBezTo>
                <a:cubicBezTo>
                  <a:pt x="427" y="0"/>
                  <a:pt x="560" y="21"/>
                  <a:pt x="569" y="54"/>
                </a:cubicBezTo>
                <a:cubicBezTo>
                  <a:pt x="578" y="87"/>
                  <a:pt x="461" y="119"/>
                  <a:pt x="306" y="12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A4A4A4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4676775" y="3040063"/>
            <a:ext cx="1495425" cy="2381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2668">
            <a:solidFill>
              <a:srgbClr val="A0A0A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4294188" y="2847975"/>
            <a:ext cx="754062" cy="307975"/>
          </a:xfrm>
          <a:prstGeom prst="rect">
            <a:avLst/>
          </a:prstGeom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STEP 02</a:t>
            </a:r>
            <a:endParaRPr lang="en-US" sz="1100"/>
          </a:p>
        </p:txBody>
      </p:sp>
      <p:sp>
        <p:nvSpPr>
          <p:cNvPr id="42" name="Freeform 42"/>
          <p:cNvSpPr/>
          <p:nvPr/>
        </p:nvSpPr>
        <p:spPr>
          <a:xfrm>
            <a:off x="6318250" y="1019175"/>
            <a:ext cx="2355850" cy="2368550"/>
          </a:xfrm>
          <a:custGeom>
            <a:rect l="l" t="t" r="r" b="b"/>
            <a:pathLst>
              <a:path w="885" h="893">
                <a:moveTo>
                  <a:pt x="751" y="758"/>
                </a:moveTo>
                <a:cubicBezTo>
                  <a:pt x="614" y="893"/>
                  <a:pt x="366" y="862"/>
                  <a:pt x="196" y="689"/>
                </a:cubicBezTo>
                <a:cubicBezTo>
                  <a:pt x="27" y="517"/>
                  <a:pt x="0" y="268"/>
                  <a:pt x="137" y="134"/>
                </a:cubicBezTo>
                <a:cubicBezTo>
                  <a:pt x="273" y="0"/>
                  <a:pt x="521" y="31"/>
                  <a:pt x="691" y="203"/>
                </a:cubicBezTo>
                <a:cubicBezTo>
                  <a:pt x="860" y="375"/>
                  <a:pt x="887" y="624"/>
                  <a:pt x="751" y="75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EDEDE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Freeform 43"/>
          <p:cNvSpPr/>
          <p:nvPr/>
        </p:nvSpPr>
        <p:spPr>
          <a:xfrm>
            <a:off x="6392863" y="1038225"/>
            <a:ext cx="2270125" cy="2249488"/>
          </a:xfrm>
          <a:custGeom>
            <a:rect l="l" t="t" r="r" b="b"/>
            <a:pathLst>
              <a:path w="855" h="846">
                <a:moveTo>
                  <a:pt x="718" y="722"/>
                </a:moveTo>
                <a:cubicBezTo>
                  <a:pt x="580" y="848"/>
                  <a:pt x="339" y="818"/>
                  <a:pt x="178" y="654"/>
                </a:cubicBezTo>
                <a:cubicBezTo>
                  <a:pt x="18" y="490"/>
                  <a:pt x="0" y="254"/>
                  <a:pt x="138" y="127"/>
                </a:cubicBezTo>
                <a:cubicBezTo>
                  <a:pt x="275" y="0"/>
                  <a:pt x="517" y="31"/>
                  <a:pt x="677" y="195"/>
                </a:cubicBezTo>
                <a:cubicBezTo>
                  <a:pt x="837" y="359"/>
                  <a:pt x="855" y="595"/>
                  <a:pt x="718" y="722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E9E9E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Freeform 44"/>
          <p:cNvSpPr/>
          <p:nvPr/>
        </p:nvSpPr>
        <p:spPr>
          <a:xfrm>
            <a:off x="6465888" y="1060450"/>
            <a:ext cx="2187575" cy="2128838"/>
          </a:xfrm>
          <a:custGeom>
            <a:rect l="l" t="t" r="r" b="b"/>
            <a:pathLst>
              <a:path w="823" h="803">
                <a:moveTo>
                  <a:pt x="685" y="684"/>
                </a:moveTo>
                <a:cubicBezTo>
                  <a:pt x="546" y="803"/>
                  <a:pt x="311" y="773"/>
                  <a:pt x="161" y="618"/>
                </a:cubicBezTo>
                <a:cubicBezTo>
                  <a:pt x="10" y="462"/>
                  <a:pt x="0" y="238"/>
                  <a:pt x="139" y="119"/>
                </a:cubicBezTo>
                <a:cubicBezTo>
                  <a:pt x="277" y="0"/>
                  <a:pt x="512" y="29"/>
                  <a:pt x="663" y="185"/>
                </a:cubicBezTo>
                <a:cubicBezTo>
                  <a:pt x="813" y="341"/>
                  <a:pt x="823" y="564"/>
                  <a:pt x="685" y="684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E4E4E4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Freeform 45"/>
          <p:cNvSpPr/>
          <p:nvPr/>
        </p:nvSpPr>
        <p:spPr>
          <a:xfrm>
            <a:off x="6540500" y="1077913"/>
            <a:ext cx="2101850" cy="2012950"/>
          </a:xfrm>
          <a:custGeom>
            <a:rect l="l" t="t" r="r" b="b"/>
            <a:pathLst>
              <a:path w="791" h="759">
                <a:moveTo>
                  <a:pt x="652" y="647"/>
                </a:moveTo>
                <a:cubicBezTo>
                  <a:pt x="512" y="759"/>
                  <a:pt x="284" y="730"/>
                  <a:pt x="143" y="582"/>
                </a:cubicBezTo>
                <a:cubicBezTo>
                  <a:pt x="1" y="434"/>
                  <a:pt x="0" y="224"/>
                  <a:pt x="140" y="112"/>
                </a:cubicBezTo>
                <a:cubicBezTo>
                  <a:pt x="279" y="0"/>
                  <a:pt x="507" y="29"/>
                  <a:pt x="649" y="177"/>
                </a:cubicBezTo>
                <a:cubicBezTo>
                  <a:pt x="790" y="325"/>
                  <a:pt x="791" y="535"/>
                  <a:pt x="652" y="64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E0E0E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Freeform 46"/>
          <p:cNvSpPr/>
          <p:nvPr/>
        </p:nvSpPr>
        <p:spPr>
          <a:xfrm>
            <a:off x="6596063" y="1096963"/>
            <a:ext cx="2054225" cy="1895475"/>
          </a:xfrm>
          <a:custGeom>
            <a:rect l="l" t="t" r="r" b="b"/>
            <a:pathLst>
              <a:path w="773" h="715">
                <a:moveTo>
                  <a:pt x="626" y="610"/>
                </a:moveTo>
                <a:cubicBezTo>
                  <a:pt x="485" y="715"/>
                  <a:pt x="264" y="686"/>
                  <a:pt x="132" y="547"/>
                </a:cubicBezTo>
                <a:cubicBezTo>
                  <a:pt x="0" y="407"/>
                  <a:pt x="7" y="209"/>
                  <a:pt x="148" y="105"/>
                </a:cubicBezTo>
                <a:cubicBezTo>
                  <a:pt x="289" y="0"/>
                  <a:pt x="510" y="29"/>
                  <a:pt x="642" y="169"/>
                </a:cubicBezTo>
                <a:cubicBezTo>
                  <a:pt x="773" y="308"/>
                  <a:pt x="766" y="506"/>
                  <a:pt x="626" y="61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DCDCDC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Freeform 47"/>
          <p:cNvSpPr/>
          <p:nvPr/>
        </p:nvSpPr>
        <p:spPr>
          <a:xfrm>
            <a:off x="6650038" y="1117600"/>
            <a:ext cx="2012950" cy="1776413"/>
          </a:xfrm>
          <a:custGeom>
            <a:rect l="l" t="t" r="r" b="b"/>
            <a:pathLst>
              <a:path w="758" h="670">
                <a:moveTo>
                  <a:pt x="601" y="573"/>
                </a:moveTo>
                <a:cubicBezTo>
                  <a:pt x="459" y="670"/>
                  <a:pt x="245" y="642"/>
                  <a:pt x="122" y="510"/>
                </a:cubicBezTo>
                <a:cubicBezTo>
                  <a:pt x="0" y="379"/>
                  <a:pt x="15" y="194"/>
                  <a:pt x="157" y="97"/>
                </a:cubicBezTo>
                <a:cubicBezTo>
                  <a:pt x="299" y="0"/>
                  <a:pt x="513" y="28"/>
                  <a:pt x="635" y="159"/>
                </a:cubicBezTo>
                <a:cubicBezTo>
                  <a:pt x="758" y="291"/>
                  <a:pt x="742" y="476"/>
                  <a:pt x="601" y="573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D8D8D8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Freeform 48"/>
          <p:cNvSpPr/>
          <p:nvPr/>
        </p:nvSpPr>
        <p:spPr>
          <a:xfrm>
            <a:off x="6700838" y="1136650"/>
            <a:ext cx="1973262" cy="1657350"/>
          </a:xfrm>
          <a:custGeom>
            <a:rect l="l" t="t" r="r" b="b"/>
            <a:pathLst>
              <a:path w="743" h="625">
                <a:moveTo>
                  <a:pt x="576" y="536"/>
                </a:moveTo>
                <a:cubicBezTo>
                  <a:pt x="434" y="625"/>
                  <a:pt x="226" y="598"/>
                  <a:pt x="113" y="475"/>
                </a:cubicBezTo>
                <a:cubicBezTo>
                  <a:pt x="0" y="352"/>
                  <a:pt x="24" y="179"/>
                  <a:pt x="167" y="90"/>
                </a:cubicBezTo>
                <a:cubicBezTo>
                  <a:pt x="310" y="0"/>
                  <a:pt x="517" y="28"/>
                  <a:pt x="630" y="151"/>
                </a:cubicBezTo>
                <a:cubicBezTo>
                  <a:pt x="743" y="274"/>
                  <a:pt x="719" y="446"/>
                  <a:pt x="576" y="53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D3D3D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9" name="Freeform 49"/>
          <p:cNvSpPr/>
          <p:nvPr/>
        </p:nvSpPr>
        <p:spPr>
          <a:xfrm>
            <a:off x="6753225" y="1157288"/>
            <a:ext cx="1933575" cy="1538287"/>
          </a:xfrm>
          <a:custGeom>
            <a:rect l="l" t="t" r="r" b="b"/>
            <a:pathLst>
              <a:path w="728" h="580">
                <a:moveTo>
                  <a:pt x="551" y="498"/>
                </a:moveTo>
                <a:cubicBezTo>
                  <a:pt x="408" y="580"/>
                  <a:pt x="207" y="554"/>
                  <a:pt x="103" y="439"/>
                </a:cubicBezTo>
                <a:cubicBezTo>
                  <a:pt x="0" y="324"/>
                  <a:pt x="32" y="164"/>
                  <a:pt x="176" y="82"/>
                </a:cubicBezTo>
                <a:cubicBezTo>
                  <a:pt x="320" y="0"/>
                  <a:pt x="521" y="26"/>
                  <a:pt x="624" y="141"/>
                </a:cubicBezTo>
                <a:cubicBezTo>
                  <a:pt x="728" y="256"/>
                  <a:pt x="695" y="416"/>
                  <a:pt x="551" y="49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CFCFC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0" name="Freeform 50"/>
          <p:cNvSpPr/>
          <p:nvPr/>
        </p:nvSpPr>
        <p:spPr>
          <a:xfrm>
            <a:off x="6804025" y="1176338"/>
            <a:ext cx="1897063" cy="1420812"/>
          </a:xfrm>
          <a:custGeom>
            <a:rect l="l" t="t" r="r" b="b"/>
            <a:pathLst>
              <a:path w="714" h="536">
                <a:moveTo>
                  <a:pt x="527" y="461"/>
                </a:moveTo>
                <a:cubicBezTo>
                  <a:pt x="383" y="536"/>
                  <a:pt x="189" y="510"/>
                  <a:pt x="94" y="403"/>
                </a:cubicBezTo>
                <a:cubicBezTo>
                  <a:pt x="0" y="296"/>
                  <a:pt x="41" y="149"/>
                  <a:pt x="186" y="75"/>
                </a:cubicBezTo>
                <a:cubicBezTo>
                  <a:pt x="331" y="0"/>
                  <a:pt x="525" y="26"/>
                  <a:pt x="619" y="133"/>
                </a:cubicBezTo>
                <a:cubicBezTo>
                  <a:pt x="714" y="240"/>
                  <a:pt x="672" y="387"/>
                  <a:pt x="527" y="46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CBCBC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Freeform 51"/>
          <p:cNvSpPr/>
          <p:nvPr/>
        </p:nvSpPr>
        <p:spPr>
          <a:xfrm>
            <a:off x="6856413" y="1196975"/>
            <a:ext cx="1854200" cy="1303338"/>
          </a:xfrm>
          <a:custGeom>
            <a:rect l="l" t="t" r="r" b="b"/>
            <a:pathLst>
              <a:path w="698" h="491">
                <a:moveTo>
                  <a:pt x="502" y="424"/>
                </a:moveTo>
                <a:cubicBezTo>
                  <a:pt x="356" y="491"/>
                  <a:pt x="169" y="465"/>
                  <a:pt x="85" y="367"/>
                </a:cubicBezTo>
                <a:cubicBezTo>
                  <a:pt x="0" y="268"/>
                  <a:pt x="49" y="134"/>
                  <a:pt x="195" y="67"/>
                </a:cubicBezTo>
                <a:cubicBezTo>
                  <a:pt x="341" y="0"/>
                  <a:pt x="529" y="25"/>
                  <a:pt x="613" y="124"/>
                </a:cubicBezTo>
                <a:cubicBezTo>
                  <a:pt x="698" y="222"/>
                  <a:pt x="648" y="357"/>
                  <a:pt x="502" y="424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C6C6C6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2" name="Freeform 52"/>
          <p:cNvSpPr/>
          <p:nvPr/>
        </p:nvSpPr>
        <p:spPr>
          <a:xfrm>
            <a:off x="6907213" y="1216025"/>
            <a:ext cx="1817687" cy="1185863"/>
          </a:xfrm>
          <a:custGeom>
            <a:rect l="l" t="t" r="r" b="b"/>
            <a:pathLst>
              <a:path w="684" h="447">
                <a:moveTo>
                  <a:pt x="478" y="387"/>
                </a:moveTo>
                <a:cubicBezTo>
                  <a:pt x="331" y="447"/>
                  <a:pt x="151" y="422"/>
                  <a:pt x="76" y="331"/>
                </a:cubicBezTo>
                <a:cubicBezTo>
                  <a:pt x="0" y="241"/>
                  <a:pt x="59" y="119"/>
                  <a:pt x="206" y="60"/>
                </a:cubicBezTo>
                <a:cubicBezTo>
                  <a:pt x="353" y="0"/>
                  <a:pt x="533" y="25"/>
                  <a:pt x="608" y="115"/>
                </a:cubicBezTo>
                <a:cubicBezTo>
                  <a:pt x="684" y="206"/>
                  <a:pt x="626" y="327"/>
                  <a:pt x="478" y="38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C2C2C2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3" name="Freeform 53"/>
          <p:cNvSpPr/>
          <p:nvPr/>
        </p:nvSpPr>
        <p:spPr>
          <a:xfrm>
            <a:off x="6961188" y="1235075"/>
            <a:ext cx="1774825" cy="1065213"/>
          </a:xfrm>
          <a:custGeom>
            <a:rect l="l" t="t" r="r" b="b"/>
            <a:pathLst>
              <a:path w="668" h="402">
                <a:moveTo>
                  <a:pt x="453" y="350"/>
                </a:moveTo>
                <a:cubicBezTo>
                  <a:pt x="305" y="402"/>
                  <a:pt x="132" y="378"/>
                  <a:pt x="66" y="296"/>
                </a:cubicBezTo>
                <a:cubicBezTo>
                  <a:pt x="0" y="214"/>
                  <a:pt x="67" y="105"/>
                  <a:pt x="215" y="53"/>
                </a:cubicBezTo>
                <a:cubicBezTo>
                  <a:pt x="363" y="0"/>
                  <a:pt x="536" y="25"/>
                  <a:pt x="602" y="107"/>
                </a:cubicBezTo>
                <a:cubicBezTo>
                  <a:pt x="668" y="189"/>
                  <a:pt x="602" y="298"/>
                  <a:pt x="453" y="3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BEBEBE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4" name="Freeform 54"/>
          <p:cNvSpPr/>
          <p:nvPr/>
        </p:nvSpPr>
        <p:spPr>
          <a:xfrm>
            <a:off x="7010400" y="1255713"/>
            <a:ext cx="1738313" cy="946150"/>
          </a:xfrm>
          <a:custGeom>
            <a:rect l="l" t="t" r="r" b="b"/>
            <a:pathLst>
              <a:path w="654" h="357">
                <a:moveTo>
                  <a:pt x="429" y="312"/>
                </a:moveTo>
                <a:cubicBezTo>
                  <a:pt x="280" y="357"/>
                  <a:pt x="114" y="334"/>
                  <a:pt x="57" y="260"/>
                </a:cubicBezTo>
                <a:cubicBezTo>
                  <a:pt x="0" y="186"/>
                  <a:pt x="76" y="89"/>
                  <a:pt x="225" y="45"/>
                </a:cubicBezTo>
                <a:cubicBezTo>
                  <a:pt x="374" y="0"/>
                  <a:pt x="541" y="24"/>
                  <a:pt x="597" y="97"/>
                </a:cubicBezTo>
                <a:cubicBezTo>
                  <a:pt x="654" y="171"/>
                  <a:pt x="579" y="268"/>
                  <a:pt x="429" y="312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BABABA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5" name="Freeform 55"/>
          <p:cNvSpPr/>
          <p:nvPr/>
        </p:nvSpPr>
        <p:spPr>
          <a:xfrm>
            <a:off x="7064375" y="1274763"/>
            <a:ext cx="1695450" cy="830262"/>
          </a:xfrm>
          <a:custGeom>
            <a:rect l="l" t="t" r="r" b="b"/>
            <a:pathLst>
              <a:path w="638" h="313">
                <a:moveTo>
                  <a:pt x="404" y="276"/>
                </a:moveTo>
                <a:cubicBezTo>
                  <a:pt x="254" y="313"/>
                  <a:pt x="94" y="290"/>
                  <a:pt x="47" y="224"/>
                </a:cubicBezTo>
                <a:cubicBezTo>
                  <a:pt x="0" y="158"/>
                  <a:pt x="84" y="75"/>
                  <a:pt x="234" y="38"/>
                </a:cubicBezTo>
                <a:cubicBezTo>
                  <a:pt x="384" y="0"/>
                  <a:pt x="544" y="23"/>
                  <a:pt x="591" y="89"/>
                </a:cubicBezTo>
                <a:cubicBezTo>
                  <a:pt x="638" y="155"/>
                  <a:pt x="555" y="238"/>
                  <a:pt x="404" y="27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B5B5B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6" name="Freeform 56"/>
          <p:cNvSpPr/>
          <p:nvPr/>
        </p:nvSpPr>
        <p:spPr>
          <a:xfrm>
            <a:off x="7116763" y="1295400"/>
            <a:ext cx="1655762" cy="711200"/>
          </a:xfrm>
          <a:custGeom>
            <a:rect l="l" t="t" r="r" b="b"/>
            <a:pathLst>
              <a:path w="623" h="268">
                <a:moveTo>
                  <a:pt x="379" y="238"/>
                </a:moveTo>
                <a:cubicBezTo>
                  <a:pt x="228" y="268"/>
                  <a:pt x="75" y="245"/>
                  <a:pt x="37" y="188"/>
                </a:cubicBezTo>
                <a:cubicBezTo>
                  <a:pt x="0" y="130"/>
                  <a:pt x="92" y="59"/>
                  <a:pt x="243" y="29"/>
                </a:cubicBezTo>
                <a:cubicBezTo>
                  <a:pt x="394" y="0"/>
                  <a:pt x="547" y="22"/>
                  <a:pt x="585" y="80"/>
                </a:cubicBezTo>
                <a:cubicBezTo>
                  <a:pt x="623" y="137"/>
                  <a:pt x="531" y="208"/>
                  <a:pt x="379" y="23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B1B1B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7" name="Freeform 57"/>
          <p:cNvSpPr/>
          <p:nvPr/>
        </p:nvSpPr>
        <p:spPr>
          <a:xfrm>
            <a:off x="7167563" y="1314450"/>
            <a:ext cx="1616075" cy="593725"/>
          </a:xfrm>
          <a:custGeom>
            <a:rect l="l" t="t" r="r" b="b"/>
            <a:pathLst>
              <a:path w="608" h="224">
                <a:moveTo>
                  <a:pt x="355" y="201"/>
                </a:moveTo>
                <a:cubicBezTo>
                  <a:pt x="203" y="224"/>
                  <a:pt x="57" y="202"/>
                  <a:pt x="28" y="152"/>
                </a:cubicBezTo>
                <a:cubicBezTo>
                  <a:pt x="0" y="103"/>
                  <a:pt x="101" y="45"/>
                  <a:pt x="253" y="22"/>
                </a:cubicBezTo>
                <a:cubicBezTo>
                  <a:pt x="405" y="0"/>
                  <a:pt x="552" y="22"/>
                  <a:pt x="580" y="71"/>
                </a:cubicBezTo>
                <a:cubicBezTo>
                  <a:pt x="608" y="121"/>
                  <a:pt x="508" y="179"/>
                  <a:pt x="355" y="20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ADADA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8" name="Freeform 58"/>
          <p:cNvSpPr/>
          <p:nvPr/>
        </p:nvSpPr>
        <p:spPr>
          <a:xfrm>
            <a:off x="7221538" y="1333500"/>
            <a:ext cx="1574800" cy="474663"/>
          </a:xfrm>
          <a:custGeom>
            <a:rect l="l" t="t" r="r" b="b"/>
            <a:pathLst>
              <a:path w="593" h="179">
                <a:moveTo>
                  <a:pt x="330" y="164"/>
                </a:moveTo>
                <a:cubicBezTo>
                  <a:pt x="177" y="179"/>
                  <a:pt x="37" y="158"/>
                  <a:pt x="19" y="117"/>
                </a:cubicBezTo>
                <a:cubicBezTo>
                  <a:pt x="0" y="76"/>
                  <a:pt x="109" y="30"/>
                  <a:pt x="262" y="15"/>
                </a:cubicBezTo>
                <a:cubicBezTo>
                  <a:pt x="416" y="0"/>
                  <a:pt x="555" y="22"/>
                  <a:pt x="574" y="63"/>
                </a:cubicBezTo>
                <a:cubicBezTo>
                  <a:pt x="593" y="104"/>
                  <a:pt x="484" y="150"/>
                  <a:pt x="330" y="164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A9A9A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9" name="Freeform 59"/>
          <p:cNvSpPr/>
          <p:nvPr/>
        </p:nvSpPr>
        <p:spPr>
          <a:xfrm>
            <a:off x="7270750" y="1354138"/>
            <a:ext cx="1536700" cy="355600"/>
          </a:xfrm>
          <a:custGeom>
            <a:rect l="l" t="t" r="r" b="b"/>
            <a:pathLst>
              <a:path w="578" h="134">
                <a:moveTo>
                  <a:pt x="306" y="127"/>
                </a:moveTo>
                <a:cubicBezTo>
                  <a:pt x="152" y="134"/>
                  <a:pt x="19" y="114"/>
                  <a:pt x="10" y="81"/>
                </a:cubicBezTo>
                <a:cubicBezTo>
                  <a:pt x="0" y="48"/>
                  <a:pt x="118" y="15"/>
                  <a:pt x="272" y="7"/>
                </a:cubicBezTo>
                <a:cubicBezTo>
                  <a:pt x="427" y="0"/>
                  <a:pt x="560" y="21"/>
                  <a:pt x="569" y="54"/>
                </a:cubicBezTo>
                <a:cubicBezTo>
                  <a:pt x="578" y="87"/>
                  <a:pt x="461" y="119"/>
                  <a:pt x="306" y="12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2668">
            <a:solidFill>
              <a:srgbClr val="A4A4A4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0" name="AutoShape 60"/>
          <p:cNvSpPr/>
          <p:nvPr/>
        </p:nvSpPr>
        <p:spPr>
          <a:xfrm>
            <a:off x="7324725" y="1373188"/>
            <a:ext cx="1495425" cy="2381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2668">
            <a:solidFill>
              <a:srgbClr val="A0A0A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1" name="AutoShape 61"/>
          <p:cNvSpPr/>
          <p:nvPr/>
        </p:nvSpPr>
        <p:spPr>
          <a:xfrm>
            <a:off x="6942138" y="1160145"/>
            <a:ext cx="755650" cy="307975"/>
          </a:xfrm>
          <a:prstGeom prst="rect">
            <a:avLst/>
          </a:prstGeom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STEP 03</a:t>
            </a:r>
            <a:endParaRPr lang="en-US" sz="1100"/>
          </a:p>
        </p:txBody>
      </p:sp>
      <p:grpSp>
        <p:nvGrpSpPr>
          <p:cNvPr id="62" name="Group 6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63" name="AutoShape 6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AutoShape 6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AutoShape 6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6" name="AutoShape 6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7" name="AutoShape 6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AutoShape 6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AutoShape 6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AutoShape 7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1" name="AutoShape 7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2" name="AutoShape 7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3" name="AutoShape 7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4" name="AutoShape 7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5" name="AutoShape 7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6" name="AutoShape 7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7" name="AutoShape 7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8" name="AutoShape 7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9" name="AutoShape 7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0" name="AutoShape 8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1" name="AutoShape 8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2" name="AutoShape 8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3" name="TextBox 8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虚拟现实(VR)、增强现实(AR)等新技术应用</a:t>
              </a:r>
            </a:p>
          </p:txBody>
        </p:sp>
      </p:grpSp>
      <p:grpSp>
        <p:nvGrpSpPr>
          <p:cNvPr id="84" name="Group 84"/>
          <p:cNvGrpSpPr/>
          <p:nvPr/>
        </p:nvGrpSpPr>
        <p:grpSpPr>
          <a:xfrm>
            <a:off x="923925" y="5145189"/>
            <a:ext cx="2426717" cy="490334"/>
            <a:chOff x="923925" y="5145189"/>
            <a:chExt cx="2426717" cy="490334"/>
          </a:xfrm>
        </p:grpSpPr>
        <p:sp>
          <p:nvSpPr>
            <p:cNvPr id="85" name="TextBox 85"/>
            <p:cNvSpPr txBox="1"/>
            <p:nvPr/>
          </p:nvSpPr>
          <p:spPr>
            <a:xfrm>
              <a:off x="923925" y="5145189"/>
              <a:ext cx="2426717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沉浸式体验</a:t>
              </a:r>
            </a:p>
          </p:txBody>
        </p:sp>
      </p:grpSp>
      <p:grpSp>
        <p:nvGrpSpPr>
          <p:cNvPr id="86" name="Group 86"/>
          <p:cNvGrpSpPr/>
          <p:nvPr/>
        </p:nvGrpSpPr>
        <p:grpSpPr>
          <a:xfrm>
            <a:off x="6318250" y="3326131"/>
            <a:ext cx="2267763" cy="1552257"/>
            <a:chOff x="6318250" y="3326131"/>
            <a:chExt cx="2267763" cy="1552257"/>
          </a:xfrm>
        </p:grpSpPr>
        <p:sp>
          <p:nvSpPr>
            <p:cNvPr id="87" name="TextBox 87"/>
            <p:cNvSpPr txBox="1"/>
            <p:nvPr/>
          </p:nvSpPr>
          <p:spPr>
            <a:xfrm>
              <a:off x="6318250" y="3326131"/>
              <a:ext cx="2267763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VR/AR技术将创新游戏动漫的交互方式，如手势识别、语音控制等。</a:t>
              </a:r>
            </a:p>
          </p:txBody>
        </p:sp>
      </p:grpSp>
      <p:grpSp>
        <p:nvGrpSpPr>
          <p:cNvPr id="88" name="Group 88"/>
          <p:cNvGrpSpPr/>
          <p:nvPr/>
        </p:nvGrpSpPr>
        <p:grpSpPr>
          <a:xfrm>
            <a:off x="3670300" y="3625158"/>
            <a:ext cx="2426717" cy="490334"/>
            <a:chOff x="3670300" y="3625158"/>
            <a:chExt cx="2426717" cy="490334"/>
          </a:xfrm>
        </p:grpSpPr>
        <p:sp>
          <p:nvSpPr>
            <p:cNvPr id="89" name="TextBox 89"/>
            <p:cNvSpPr txBox="1"/>
            <p:nvPr/>
          </p:nvSpPr>
          <p:spPr>
            <a:xfrm>
              <a:off x="3670300" y="3625158"/>
              <a:ext cx="2426717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创新交互方式</a:t>
              </a:r>
            </a:p>
          </p:txBody>
        </p:sp>
      </p:grpSp>
      <p:grpSp>
        <p:nvGrpSpPr>
          <p:cNvPr id="90" name="Group 90"/>
          <p:cNvGrpSpPr/>
          <p:nvPr/>
        </p:nvGrpSpPr>
        <p:grpSpPr>
          <a:xfrm>
            <a:off x="6318250" y="1917802"/>
            <a:ext cx="2426717" cy="490334"/>
            <a:chOff x="6318250" y="1917802"/>
            <a:chExt cx="2426717" cy="490334"/>
          </a:xfrm>
        </p:grpSpPr>
        <p:sp>
          <p:nvSpPr>
            <p:cNvPr id="91" name="TextBox 91"/>
            <p:cNvSpPr txBox="1"/>
            <p:nvPr/>
          </p:nvSpPr>
          <p:spPr>
            <a:xfrm>
              <a:off x="6318250" y="1917802"/>
              <a:ext cx="2426717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拓展应用场景</a:t>
              </a:r>
            </a:p>
          </p:txBody>
        </p:sp>
      </p:grpSp>
      <p:grpSp>
        <p:nvGrpSpPr>
          <p:cNvPr id="92" name="Group 92"/>
          <p:cNvGrpSpPr/>
          <p:nvPr/>
        </p:nvGrpSpPr>
        <p:grpSpPr>
          <a:xfrm>
            <a:off x="8927905" y="1448118"/>
            <a:ext cx="2267763" cy="1552257"/>
            <a:chOff x="8927905" y="1448118"/>
            <a:chExt cx="2267763" cy="1552257"/>
          </a:xfrm>
        </p:grpSpPr>
        <p:sp>
          <p:nvSpPr>
            <p:cNvPr id="93" name="TextBox 93"/>
            <p:cNvSpPr txBox="1"/>
            <p:nvPr/>
          </p:nvSpPr>
          <p:spPr>
            <a:xfrm>
              <a:off x="8927905" y="1448118"/>
              <a:ext cx="2267763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VR/AR技术可拓展游戏动漫的应用场景，如教育、医疗、工业等领域。</a:t>
              </a:r>
            </a:p>
          </p:txBody>
        </p:sp>
      </p:grpSp>
      <p:grpSp>
        <p:nvGrpSpPr>
          <p:cNvPr id="94" name="Group 94"/>
          <p:cNvGrpSpPr/>
          <p:nvPr/>
        </p:nvGrpSpPr>
        <p:grpSpPr>
          <a:xfrm>
            <a:off x="3402013" y="4962843"/>
            <a:ext cx="2267763" cy="1552257"/>
            <a:chOff x="3402013" y="4962843"/>
            <a:chExt cx="2267763" cy="1552257"/>
          </a:xfrm>
        </p:grpSpPr>
        <p:sp>
          <p:nvSpPr>
            <p:cNvPr id="95" name="TextBox 95"/>
            <p:cNvSpPr txBox="1"/>
            <p:nvPr/>
          </p:nvSpPr>
          <p:spPr>
            <a:xfrm>
              <a:off x="3402013" y="4962843"/>
              <a:ext cx="2267763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VR/AR技术将为游戏动漫带来更为沉浸式的体验，让玩家深入游戏世界。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9368" y="1201716"/>
            <a:ext cx="3806119" cy="4454569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3988009" y="3369210"/>
            <a:ext cx="1888916" cy="715214"/>
            <a:chOff x="3988009" y="3369210"/>
            <a:chExt cx="1888916" cy="715214"/>
          </a:xfrm>
        </p:grpSpPr>
        <p:sp>
          <p:nvSpPr>
            <p:cNvPr id="4" name="TextBox 4"/>
            <p:cNvSpPr txBox="1"/>
            <p:nvPr/>
          </p:nvSpPr>
          <p:spPr>
            <a:xfrm>
              <a:off x="3988009" y="3369210"/>
              <a:ext cx="1888916" cy="71521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30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04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689885" y="2624474"/>
            <a:ext cx="5895023" cy="159317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4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内容创新与版权保护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2253348" y="2896535"/>
            <a:ext cx="1888916" cy="715214"/>
            <a:chOff x="2253348" y="2896535"/>
            <a:chExt cx="1888916" cy="715214"/>
          </a:xfrm>
        </p:grpSpPr>
        <p:sp>
          <p:nvSpPr>
            <p:cNvPr id="7" name="TextBox 7"/>
            <p:cNvSpPr txBox="1"/>
            <p:nvPr/>
          </p:nvSpPr>
          <p:spPr>
            <a:xfrm>
              <a:off x="2253348" y="2896535"/>
              <a:ext cx="1888916" cy="71521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3600" b="1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Part</a:t>
              </a:r>
            </a:p>
          </p:txBody>
        </p:sp>
      </p:grpSp>
      <p:cxnSp>
        <p:nvCxnSpPr>
          <p:cNvPr id="8" name="Connector 8"/>
          <p:cNvCxnSpPr/>
          <p:nvPr/>
        </p:nvCxnSpPr>
        <p:spPr>
          <a:xfrm flipH="1">
            <a:off x="3706320" y="3104985"/>
            <a:ext cx="690409" cy="711331"/>
          </a:xfrm>
          <a:prstGeom prst="line">
            <a:avLst/>
          </a:prstGeom>
          <a:ln w="9525">
            <a:solidFill>
              <a:schemeClr val="dk1"/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5012267" y="3720618"/>
            <a:ext cx="2167467" cy="2120348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952500" y="1647825"/>
                </a:lnTo>
                <a:lnTo>
                  <a:pt x="1905000" y="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249697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776918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5012267" y="171109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5743787" y="3022600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7259206">
            <a:off x="6589098" y="4674355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-7221168">
            <a:off x="4910864" y="4658432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6818377" y="3284051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AutoShape 10"/>
          <p:cNvSpPr/>
          <p:nvPr/>
        </p:nvSpPr>
        <p:spPr>
          <a:xfrm>
            <a:off x="10897278" y="3216317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6996324" y="1208023"/>
            <a:ext cx="3900955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投资与孵化支持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996324" y="2047219"/>
            <a:ext cx="405267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吸引更多资本进入创作领域，扶持小型创作团队和个人创作者，提供资金和资源支持。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129334" y="3502152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跨界合作机会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141526" y="4429391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促进游戏动漫行业与其他领域的跨界合作，为创作者提供更多灵感和资源，开拓更广阔的市场。</a:t>
            </a:r>
          </a:p>
        </p:txBody>
      </p:sp>
      <p:cxnSp>
        <p:nvCxnSpPr>
          <p:cNvPr id="15" name="Connector 15"/>
          <p:cNvCxnSpPr/>
          <p:nvPr/>
        </p:nvCxnSpPr>
        <p:spPr>
          <a:xfrm>
            <a:off x="7345623" y="5627624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AutoShape 16"/>
          <p:cNvSpPr/>
          <p:nvPr/>
        </p:nvSpPr>
        <p:spPr>
          <a:xfrm>
            <a:off x="11424524" y="5559891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7" name="Connector 17"/>
          <p:cNvCxnSpPr/>
          <p:nvPr/>
        </p:nvCxnSpPr>
        <p:spPr>
          <a:xfrm>
            <a:off x="904945" y="4589949"/>
            <a:ext cx="3793067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8" name="AutoShape 18"/>
          <p:cNvSpPr/>
          <p:nvPr/>
        </p:nvSpPr>
        <p:spPr>
          <a:xfrm>
            <a:off x="904945" y="4510024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869006" y="2296376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创作奖励制度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69006" y="3223615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加大对优秀原创作品的奖励力度，设立专门奖项和奖金，鼓励创新和个人表达。</a:t>
            </a:r>
          </a:p>
        </p:txBody>
      </p:sp>
      <p:sp>
        <p:nvSpPr>
          <p:cNvPr id="21" name="Freeform 21"/>
          <p:cNvSpPr/>
          <p:nvPr/>
        </p:nvSpPr>
        <p:spPr>
          <a:xfrm>
            <a:off x="5786411" y="3999944"/>
            <a:ext cx="661803" cy="661803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优质内容创作激励机制探讨</a:t>
              </a:r>
            </a:p>
          </p:txBody>
        </p:sp>
      </p:grp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https://d.book118.com/017046152022006032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2F2F2"/>
      </a:lt1>
      <a:dk2>
        <a:srgbClr val="000000"/>
      </a:dk2>
      <a:lt2>
        <a:srgbClr val="FFFFFF"/>
      </a:lt2>
      <a:accent1>
        <a:srgbClr val="262626"/>
      </a:accent1>
      <a:accent2>
        <a:srgbClr val="6C6C6C"/>
      </a:accent2>
      <a:accent3>
        <a:srgbClr val="7B7F83"/>
      </a:accent3>
      <a:accent4>
        <a:srgbClr val="ADADAD"/>
      </a:accent4>
      <a:accent5>
        <a:srgbClr val="808080"/>
      </a:accent5>
      <a:accent6>
        <a:srgbClr val="A5A5A5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99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2024-09-04T18:25:32.252</cp:lastPrinted>
  <dcterms:created xsi:type="dcterms:W3CDTF">2024-09-04T10:25:32Z</dcterms:created>
  <dcterms:modified xsi:type="dcterms:W3CDTF">2024-09-04T10:25:34Z</dcterms:modified>
</cp:coreProperties>
</file>