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4098" name="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810B7E65-EB85-4CA6-BBC3-8FB849AF0664}" type="header">
              <a:rPr sz="1200"/>
              <a:t>*</a:t>
            </a:fld>
            <a:endParaRPr sz="1200"/>
          </a:p>
        </p:txBody>
      </p:sp>
      <p:sp>
        <p:nvSpPr>
          <p:cNvPr id="4099" name=""/>
          <p:cNvSpPr/>
          <p:nvPr>
            <p:ph type="dt" idx="1"/>
          </p:nvPr>
        </p:nvSpPr>
        <p:spPr>
          <a:xfrm>
            <a:off x="3884612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E4C5DD72-87E0-47E7-846C-E93F426A805B}" type="datetime1">
              <a:rPr sz="1200"/>
              <a:t>*</a:t>
            </a:fld>
            <a:endParaRPr sz="1200"/>
          </a:p>
        </p:txBody>
      </p:sp>
      <p:sp>
        <p:nvSpPr>
          <p:cNvPr id="4100" name="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4101" name=""/>
          <p:cNvSpPr/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4102" name=""/>
          <p:cNvSpPr/>
          <p:nvPr>
            <p:ph type="ftr" sz="quarter" idx="4"/>
          </p:nvPr>
        </p:nvSpPr>
        <p:spPr>
          <a:xfrm>
            <a:off x="0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9B703DF8-B8B8-41AB-80AB-B6652BC9285C}" type="footer">
              <a:rPr sz="1200"/>
              <a:t>*</a:t>
            </a:fld>
            <a:endParaRPr sz="1200"/>
          </a:p>
        </p:txBody>
      </p:sp>
      <p:sp>
        <p:nvSpPr>
          <p:cNvPr id="4103" name=""/>
          <p:cNvSpPr/>
          <p:nvPr>
            <p:ph type="sldNum" sz="quarter" idx="5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65517379-4A1B-4B80-8140-EAF848CB6C7D}" type="slidenum">
              <a:rPr sz="1200"/>
              <a:t>*</a:t>
            </a:fld>
            <a:endParaRPr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</p:sp>
      <p:sp>
        <p:nvSpPr>
          <p:cNvPr id="43011" name="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镇巴百年贞节牌坊纪录旧时妇女心酸历史：该牌坊建立于清1854年，系当地富商汤顺孝为母亲刘氏所立。牌坊高7.44米，宽6米，上刻当地名流撰写的颂文，对汤刘氏终身守寡的贞节操守大肆赞颂。汤刘氏15岁嫁到汤家，次年生育一子，儿子尚未满月，丈夫便遭土匪劫杀，刘氏从此守寡终身。守至60岁时，经族长及长辈特许，儿子为其建立贞节牌坊。 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8E986-E76B-44C0-A3A5-79EA829ED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B3AD5-ED26-46B2-AD7C-118BFCE46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C41D8-672E-4AA4-9E43-22A9256D2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C65DF-55A2-40E2-8E7E-AA6104D7B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1859D-1252-4E06-AF3A-625A901B9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28ABE3-18D1-42D0-AB75-7BF23D5DA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A82E2D-6C70-4C49-91D9-69098945F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2A54B-72DC-4437-A68A-C92A53E60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0CF3C-3F3B-46B7-810A-194C47D1F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071E6-CAEC-4049-9B2D-E7B4BA6BB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D32FE-AE25-414C-8CD7-6F97265C9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7DECFB7-6F2B-4132-B2B4-EA953581AC84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7BE07B4-26B9-4828-8390-7568F2CEFBB8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8447189-C238-4AF3-A988-E74BCDF8F0A1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C2B88D3C-FEB8-4CC2-871A-E34C2641A2AB}" type="footer">
              <a:rPr sz="1400"/>
              <a:t/>
            </a:fld>
            <a:endParaRPr sz="14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13E87AB-890A-4520-BFC0-0045A002FC47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54593A71-C70D-4D5E-8DBF-A4B3B7C21954}" type="footer">
              <a:rPr sz="1400"/>
              <a:t/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E4C1E03-DDED-4147-8382-514732DA28B7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521141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5" name=""/>
          <p:cNvSpPr/>
          <p:nvPr>
            <p:ph type="body" idx="4294967295"/>
          </p:nvPr>
        </p:nvSpPr>
        <p:spPr>
          <a:xfrm>
            <a:off x="1331912" y="692150"/>
            <a:ext cx="5545138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4800" b="1"/>
              <a:t>  儒家思想历程</a:t>
            </a:r>
            <a:endParaRPr sz="4800" b="1"/>
          </a:p>
          <a:p>
            <a:pPr lvl="0">
              <a:lnSpc>
                <a:spcPct val="90000"/>
              </a:lnSpc>
            </a:pPr>
            <a:r>
              <a:rPr b="1">
                <a:solidFill>
                  <a:srgbClr val="990000"/>
                </a:solidFill>
                <a:latin typeface="Marlett" pitchFamily="2" charset="2"/>
                <a:ea typeface="黑体" pitchFamily="2" charset="-122"/>
              </a:rPr>
              <a:t>一、春秋时期：儒学产生</a:t>
            </a:r>
            <a:endParaRPr b="1">
              <a:solidFill>
                <a:srgbClr val="990000"/>
              </a:solidFill>
              <a:latin typeface="Marlett" pitchFamily="2" charset="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solidFill>
                  <a:srgbClr val="990000"/>
                </a:solidFill>
                <a:latin typeface="Marlett" pitchFamily="2" charset="2"/>
                <a:ea typeface="黑体" pitchFamily="2" charset="-122"/>
              </a:rPr>
              <a:t>二、战国时期：</a:t>
            </a:r>
            <a:r>
              <a:rPr kumimoji="1" b="1">
                <a:solidFill>
                  <a:srgbClr val="990000"/>
                </a:solidFill>
                <a:latin typeface="Marlett" pitchFamily="2" charset="2"/>
                <a:ea typeface="黑体" pitchFamily="2" charset="-122"/>
              </a:rPr>
              <a:t>蔚然大宗</a:t>
            </a:r>
            <a:endParaRPr kumimoji="1" b="1">
              <a:solidFill>
                <a:srgbClr val="990000"/>
              </a:solidFill>
              <a:latin typeface="Marlett" pitchFamily="2" charset="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kumimoji="1" b="1">
                <a:solidFill>
                  <a:srgbClr val="990000"/>
                </a:solidFill>
                <a:latin typeface="Marlett" pitchFamily="2" charset="2"/>
                <a:ea typeface="黑体" pitchFamily="2" charset="-122"/>
              </a:rPr>
              <a:t>三、秦朝时期：遭受重创</a:t>
            </a:r>
            <a:endParaRPr kumimoji="1" b="1">
              <a:solidFill>
                <a:srgbClr val="990000"/>
              </a:solidFill>
              <a:latin typeface="Marlett" pitchFamily="2" charset="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kumimoji="1" b="1">
                <a:solidFill>
                  <a:srgbClr val="990000"/>
                </a:solidFill>
                <a:latin typeface="Marlett" pitchFamily="2" charset="2"/>
                <a:ea typeface="黑体" pitchFamily="2" charset="-122"/>
              </a:rPr>
              <a:t>四、汉朝初期：逐渐复苏</a:t>
            </a:r>
            <a:endParaRPr kumimoji="1" b="1">
              <a:solidFill>
                <a:srgbClr val="990000"/>
              </a:solidFill>
              <a:latin typeface="Marlett" pitchFamily="2" charset="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kumimoji="1" b="1">
                <a:solidFill>
                  <a:srgbClr val="990000"/>
                </a:solidFill>
                <a:latin typeface="Marlett" pitchFamily="2" charset="2"/>
                <a:ea typeface="黑体" pitchFamily="2" charset="-122"/>
              </a:rPr>
              <a:t>五、武帝时期：成为正统</a:t>
            </a:r>
            <a:endParaRPr kumimoji="1" b="1">
              <a:solidFill>
                <a:srgbClr val="990000"/>
              </a:solidFill>
              <a:latin typeface="Marlett" pitchFamily="2" charset="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kumimoji="1" b="1">
                <a:solidFill>
                  <a:srgbClr val="990000"/>
                </a:solidFill>
                <a:latin typeface="Marlett" pitchFamily="2" charset="2"/>
                <a:ea typeface="黑体" pitchFamily="2" charset="-122"/>
              </a:rPr>
              <a:t>六、武帝以后：繁荣发展</a:t>
            </a:r>
            <a:endParaRPr kumimoji="1" b="1">
              <a:solidFill>
                <a:srgbClr val="990000"/>
              </a:solidFill>
              <a:latin typeface="Marlett" pitchFamily="2" charset="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kumimoji="1" b="1">
                <a:solidFill>
                  <a:srgbClr val="990000"/>
                </a:solidFill>
                <a:latin typeface="Marlett" pitchFamily="2" charset="2"/>
                <a:ea typeface="黑体" pitchFamily="2" charset="-122"/>
              </a:rPr>
              <a:t>七、、、、、、、、、、？</a:t>
            </a:r>
            <a:endParaRPr kumimoji="1" b="1">
              <a:solidFill>
                <a:srgbClr val="990000"/>
              </a:solidFill>
              <a:latin typeface="Marlett" pitchFamily="2" charset="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endParaRPr kumimoji="1" b="1">
              <a:solidFill>
                <a:srgbClr val="990000"/>
              </a:solidFill>
              <a:latin typeface="Marlett" pitchFamily="2" charset="2"/>
              <a:ea typeface="黑体" pitchFamily="2" charset="-122"/>
            </a:endParaRPr>
          </a:p>
        </p:txBody>
      </p:sp>
      <p:sp>
        <p:nvSpPr>
          <p:cNvPr id="1024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024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65EF281-8576-4F82-B7FC-59D765131705}" type="footer">
              <a:rPr sz="1400"/>
              <a:t/>
            </a:fld>
            <a:endParaRPr sz="1400"/>
          </a:p>
        </p:txBody>
      </p:sp>
      <p:sp>
        <p:nvSpPr>
          <p:cNvPr id="10248" name="TextBox 1024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9874" name=""/>
          <p:cNvGrpSpPr/>
          <p:nvPr/>
        </p:nvGrpSpPr>
        <p:grpSpPr>
          <a:xfrm>
            <a:off x="0" y="1557338"/>
            <a:ext cx="9144000" cy="2287588"/>
            <a:chOff x="0" y="1296"/>
            <a:chExt cx="5760" cy="1441"/>
          </a:xfrm>
        </p:grpSpPr>
        <p:grpSp>
          <p:nvGrpSpPr>
            <p:cNvPr id="79875" name=""/>
            <p:cNvGrpSpPr/>
            <p:nvPr/>
          </p:nvGrpSpPr>
          <p:grpSpPr>
            <a:xfrm>
              <a:off x="0" y="1296"/>
              <a:ext cx="5760" cy="1441"/>
              <a:chOff x="0" y="1488"/>
              <a:chExt cx="5760" cy="1441"/>
            </a:xfrm>
          </p:grpSpPr>
          <p:pic>
            <p:nvPicPr>
              <p:cNvPr id="79876" name=""/>
              <p:cNvPicPr/>
              <p:nvPr/>
            </p:nvPicPr>
            <p:blipFill>
              <a:blip r:embed="rId2"/>
              <a:srcRect b="162"/>
              <a:stretch>
                <a:fillRect/>
              </a:stretch>
            </p:blipFill>
            <p:spPr>
              <a:xfrm>
                <a:off x="0" y="1488"/>
                <a:ext cx="1152" cy="1440"/>
              </a:xfrm>
              <a:prstGeom prst="rect">
                <a:avLst/>
              </a:prstGeom>
              <a:solidFill>
                <a:schemeClr val="accent1"/>
              </a:solidFill>
              <a:ln w="19050">
                <a:miter lim="800000"/>
              </a:ln>
            </p:spPr>
          </p:pic>
          <p:pic>
            <p:nvPicPr>
              <p:cNvPr id="79877" name=""/>
              <p:cNvPicPr/>
              <p:nvPr/>
            </p:nvPicPr>
            <p:blipFill>
              <a:blip r:embed="rId3"/>
              <a:srcRect r="43" b="-203"/>
              <a:stretch>
                <a:fillRect/>
              </a:stretch>
            </p:blipFill>
            <p:spPr>
              <a:xfrm>
                <a:off x="1056" y="1488"/>
                <a:ext cx="1152" cy="1440"/>
              </a:xfrm>
              <a:prstGeom prst="rect">
                <a:avLst/>
              </a:prstGeom>
              <a:solidFill>
                <a:schemeClr val="accent1"/>
              </a:solidFill>
              <a:ln w="19050">
                <a:miter lim="800000"/>
              </a:ln>
            </p:spPr>
          </p:pic>
          <p:pic>
            <p:nvPicPr>
              <p:cNvPr id="79878" name=""/>
              <p:cNvPicPr/>
              <p:nvPr/>
            </p:nvPicPr>
            <p:blipFill>
              <a:blip r:embed="rId4"/>
              <a:srcRect b="3999"/>
              <a:stretch>
                <a:fillRect/>
              </a:stretch>
            </p:blipFill>
            <p:spPr>
              <a:xfrm>
                <a:off x="2151" y="1489"/>
                <a:ext cx="1209" cy="1439"/>
              </a:xfrm>
              <a:prstGeom prst="rect">
                <a:avLst/>
              </a:prstGeom>
              <a:noFill/>
              <a:ln w="19050">
                <a:miter lim="800000"/>
              </a:ln>
            </p:spPr>
          </p:pic>
          <p:pic>
            <p:nvPicPr>
              <p:cNvPr id="79879" name="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255" y="1489"/>
                <a:ext cx="1209" cy="1439"/>
              </a:xfrm>
              <a:prstGeom prst="rect">
                <a:avLst/>
              </a:prstGeom>
              <a:noFill/>
              <a:ln w="19050">
                <a:miter lim="800000"/>
              </a:ln>
            </p:spPr>
          </p:pic>
          <p:pic>
            <p:nvPicPr>
              <p:cNvPr id="79880" name="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435" y="1488"/>
                <a:ext cx="1325" cy="1441"/>
              </a:xfrm>
              <a:prstGeom prst="rect">
                <a:avLst/>
              </a:prstGeom>
              <a:noFill/>
              <a:ln w="19050">
                <a:miter lim="800000"/>
              </a:ln>
            </p:spPr>
          </p:pic>
        </p:grpSp>
        <p:cxnSp>
          <p:nvCxnSpPr>
            <p:cNvPr id="79881" name=""/>
            <p:cNvCxnSpPr/>
            <p:nvPr/>
          </p:nvCxnSpPr>
          <p:spPr>
            <a:xfrm>
              <a:off x="0" y="1296"/>
              <a:ext cx="5760" cy="0"/>
            </a:xfrm>
            <a:prstGeom prst="line">
              <a:avLst/>
            </a:prstGeom>
            <a:noFill/>
            <a:ln w="63500">
              <a:solidFill>
                <a:schemeClr val="tx1"/>
              </a:solidFill>
              <a:miter lim="800000"/>
            </a:ln>
          </p:spPr>
        </p:cxnSp>
        <p:cxnSp>
          <p:nvCxnSpPr>
            <p:cNvPr id="79882" name=""/>
            <p:cNvCxnSpPr/>
            <p:nvPr/>
          </p:nvCxnSpPr>
          <p:spPr>
            <a:xfrm>
              <a:off x="0" y="2736"/>
              <a:ext cx="5760" cy="0"/>
            </a:xfrm>
            <a:prstGeom prst="line">
              <a:avLst/>
            </a:prstGeom>
            <a:noFill/>
            <a:ln w="63500">
              <a:solidFill>
                <a:schemeClr val="tx1"/>
              </a:solidFill>
              <a:miter lim="800000"/>
            </a:ln>
          </p:spPr>
        </p:cxnSp>
      </p:grpSp>
      <p:sp>
        <p:nvSpPr>
          <p:cNvPr id="79884" name=""/>
          <p:cNvSpPr/>
          <p:nvPr/>
        </p:nvSpPr>
        <p:spPr>
          <a:xfrm>
            <a:off x="2916238" y="152400"/>
            <a:ext cx="3294062" cy="900112"/>
          </a:xfrm>
          <a:solidFill>
            <a:srgbClr val="993366"/>
          </a:solidFill>
          <a:ln w="28575">
            <a:solidFill>
              <a:schemeClr val="bg1"/>
            </a:solidFill>
            <a:miter lim="800000"/>
          </a:ln>
          <a:effectLst>
            <a:outerShdw dist="35921" dir="2700000" algn="ctr">
              <a:srgbClr val="808080">
                <a:alpha val="80000"/>
              </a:srgbClr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4000" b="1" i="1" kern="10">
                <a:ln w="28575">
                  <a:solidFill>
                    <a:schemeClr val="bg1"/>
                  </a:solidFill>
                </a:ln>
                <a:solidFill>
                  <a:srgbClr val="993366"/>
                </a:solidFill>
                <a:effectLst>
                  <a:outerShdw dist="35921" dir="2700000" algn="ctr">
                    <a:srgbClr val="808080">
                      <a:alpha val="80000"/>
                    </a:srgbClr>
                  </a:outerShdw>
                </a:effectLst>
                <a:latin typeface="隶书"/>
              </a:rPr>
              <a:t>第3课  宋明理学</a:t>
            </a:r>
          </a:p>
        </p:txBody>
      </p:sp>
      <p:grpSp>
        <p:nvGrpSpPr>
          <p:cNvPr id="79885" name=""/>
          <p:cNvGrpSpPr/>
          <p:nvPr/>
        </p:nvGrpSpPr>
        <p:grpSpPr>
          <a:xfrm flipV="1">
            <a:off x="2987675" y="1341438"/>
            <a:ext cx="3413125" cy="71438"/>
            <a:chOff x="1584" y="912"/>
            <a:chExt cx="2448" cy="48"/>
          </a:xfrm>
        </p:grpSpPr>
        <p:cxnSp>
          <p:nvCxnSpPr>
            <p:cNvPr id="79886" name=""/>
            <p:cNvCxnSpPr/>
            <p:nvPr/>
          </p:nvCxnSpPr>
          <p:spPr>
            <a:xfrm>
              <a:off x="1584" y="912"/>
              <a:ext cx="2448" cy="0"/>
            </a:xfrm>
            <a:prstGeom prst="line">
              <a:avLst/>
            </a:prstGeom>
            <a:noFill/>
            <a:ln w="63500">
              <a:solidFill>
                <a:srgbClr val="993366"/>
              </a:solidFill>
              <a:miter lim="800000"/>
            </a:ln>
          </p:spPr>
        </p:cxnSp>
        <p:cxnSp>
          <p:nvCxnSpPr>
            <p:cNvPr id="79887" name=""/>
            <p:cNvCxnSpPr/>
            <p:nvPr/>
          </p:nvCxnSpPr>
          <p:spPr>
            <a:xfrm>
              <a:off x="1584" y="960"/>
              <a:ext cx="2448" cy="0"/>
            </a:xfrm>
            <a:prstGeom prst="line">
              <a:avLst/>
            </a:prstGeom>
            <a:noFill/>
            <a:ln w="63500">
              <a:solidFill>
                <a:srgbClr val="993366"/>
              </a:solidFill>
              <a:miter lim="800000"/>
            </a:ln>
          </p:spPr>
        </p:cxnSp>
      </p:grpSp>
      <p:sp>
        <p:nvSpPr>
          <p:cNvPr id="79889" name=""/>
          <p:cNvSpPr/>
          <p:nvPr/>
        </p:nvSpPr>
        <p:spPr>
          <a:xfrm>
            <a:off x="76200" y="4191000"/>
            <a:ext cx="8839200" cy="1276350"/>
          </a:xfrm>
          <a:prstGeom prst="foldedCorner">
            <a:avLst>
              <a:gd name="adj" fmla="val 12500"/>
            </a:avLst>
          </a:prstGeom>
          <a:noFill/>
          <a:ln>
            <a:solidFill>
              <a:prstClr val="black"/>
            </a:solidFill>
            <a:round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79890" name=""/>
          <p:cNvSpPr/>
          <p:nvPr/>
        </p:nvSpPr>
        <p:spPr>
          <a:xfrm>
            <a:off x="179388" y="5445125"/>
            <a:ext cx="8569325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/>
              <a:t>阅读课文P12“三教合一”部分，思考儒学受到什么的挑战，具体表现是什么？</a:t>
            </a:r>
            <a:endParaRPr sz="3600" b="1"/>
          </a:p>
        </p:txBody>
      </p:sp>
      <p:sp>
        <p:nvSpPr>
          <p:cNvPr id="79891" name=""/>
          <p:cNvSpPr/>
          <p:nvPr/>
        </p:nvSpPr>
        <p:spPr>
          <a:xfrm>
            <a:off x="179388" y="4221162"/>
            <a:ext cx="8713788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/>
              <a:t>课程标准: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列举宋明儒学的代表人物，说明宋明时期儒学的发展。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989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989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9CE49CD-D430-4C6F-B59C-A7ED847FF926}" type="footer">
              <a:rPr sz="1400"/>
              <a:t/>
            </a:fld>
            <a:endParaRPr sz="1400"/>
          </a:p>
        </p:txBody>
      </p:sp>
      <p:sp>
        <p:nvSpPr>
          <p:cNvPr id="79894" name="TextBox 7989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9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9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b="1">
                <a:latin typeface="黑体" pitchFamily="2" charset="-122"/>
                <a:ea typeface="黑体" pitchFamily="2" charset="-122"/>
              </a:rPr>
              <a:t>一、程朱理学理学产生的背景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b="1">
                <a:latin typeface="黑体" pitchFamily="2" charset="-122"/>
                <a:ea typeface="黑体" pitchFamily="2" charset="-122"/>
              </a:rPr>
              <a:t>1、思想上：儒学正统地位受到挑战；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b="1">
                <a:latin typeface="黑体" pitchFamily="2" charset="-122"/>
                <a:ea typeface="黑体" pitchFamily="2" charset="-122"/>
              </a:rPr>
              <a:t>（1）魏晋南北朝：佛、道传播，儒学面临危机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b="1">
                <a:latin typeface="黑体" pitchFamily="2" charset="-122"/>
                <a:ea typeface="黑体" pitchFamily="2" charset="-122"/>
              </a:rPr>
              <a:t>（2）隋朝：儒学家提出“三教合一”。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b="1">
                <a:latin typeface="黑体" pitchFamily="2" charset="-122"/>
                <a:ea typeface="黑体" pitchFamily="2" charset="-122"/>
              </a:rPr>
              <a:t>（3）唐朝：统治者奉行“三教并行”，儒学正统地位受到挑战。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b="1">
                <a:latin typeface="黑体" pitchFamily="2" charset="-122"/>
                <a:ea typeface="黑体" pitchFamily="2" charset="-122"/>
              </a:rPr>
              <a:t>2、儒学自身的缺陷：缺少思辨性和理论上不足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sz="1800" b="1"/>
              <a:t>  </a:t>
            </a:r>
            <a:endParaRPr sz="1800" b="1"/>
          </a:p>
        </p:txBody>
      </p:sp>
      <p:sp>
        <p:nvSpPr>
          <p:cNvPr id="92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2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921292C-1C91-4A98-B0EB-51C0F99AEE33}" type="footer">
              <a:rPr sz="1400"/>
              <a:t/>
            </a:fld>
            <a:endParaRPr sz="1400"/>
          </a:p>
        </p:txBody>
      </p:sp>
      <p:sp>
        <p:nvSpPr>
          <p:cNvPr id="9222" name="TextBox 92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3600"/>
          </a:p>
          <a:p>
            <a:pPr lvl="0"/>
            <a:endParaRPr sz="3600"/>
          </a:p>
        </p:txBody>
      </p:sp>
      <p:pic>
        <p:nvPicPr>
          <p:cNvPr id="7680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3357562"/>
            <a:ext cx="9144000" cy="350043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7680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5940425" y="188912"/>
            <a:ext cx="2924175" cy="319087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76805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684212" y="188912"/>
            <a:ext cx="4537075" cy="16287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6806" name=""/>
          <p:cNvSpPr/>
          <p:nvPr/>
        </p:nvSpPr>
        <p:spPr>
          <a:xfrm>
            <a:off x="179388" y="1628775"/>
            <a:ext cx="5759450" cy="1920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 b="1"/>
              <a:t>道教祖师王重阳诗云： 儒门释户道相通，三教从来一祖风。 红莲白藕青荷叶，三教原来是一家 莲花是红色，荷叶是青色，藕根是白色，三者形象虽各不相同，而实际却是一个生命共同体。儒释道三家就如同红莲、白藕、青荷叶一样，皆为一家之血脉。 </a:t>
            </a:r>
            <a:endParaRPr sz="2000" b="1"/>
          </a:p>
        </p:txBody>
      </p:sp>
      <p:sp>
        <p:nvSpPr>
          <p:cNvPr id="7680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680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42BB02C-C790-43BD-8A14-53175269B1EB}" type="footer">
              <a:rPr sz="1400"/>
              <a:t/>
            </a:fld>
            <a:endParaRPr sz="1400"/>
          </a:p>
        </p:txBody>
      </p:sp>
      <p:sp>
        <p:nvSpPr>
          <p:cNvPr id="76809" name="TextBox 7680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2000"/>
                                        <p:tgtEl>
                                          <p:spTgt spid="76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0" dur="2000"/>
                                        <p:tgtEl>
                                          <p:spTgt spid="76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5" dur="500"/>
                                        <p:tgtEl>
                                          <p:spTgt spid="76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62" name=""/>
          <p:cNvSpPr/>
          <p:nvPr/>
        </p:nvSpPr>
        <p:spPr>
          <a:xfrm>
            <a:off x="-180975" y="260350"/>
            <a:ext cx="9505950" cy="1008062"/>
          </a:xfrm>
          <a:prstGeom prst="ribbon">
            <a:avLst>
              <a:gd name="adj1" fmla="val 12500"/>
              <a:gd name="adj2" fmla="val 50000"/>
            </a:avLst>
          </a:pr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8434" name=""/>
          <p:cNvSpPr/>
          <p:nvPr/>
        </p:nvSpPr>
        <p:spPr>
          <a:xfrm>
            <a:off x="2195512" y="476250"/>
            <a:ext cx="482441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4000" b="1">
                <a:latin typeface="黑体" pitchFamily="2" charset="-122"/>
                <a:ea typeface="黑体" pitchFamily="2" charset="-122"/>
              </a:rPr>
              <a:t>二：宋明理学的内容</a:t>
            </a:r>
            <a:endParaRPr sz="4000" b="1"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18435" name=""/>
          <p:cNvGrpSpPr/>
          <p:nvPr/>
        </p:nvGrpSpPr>
        <p:grpSpPr>
          <a:xfrm>
            <a:off x="1619250" y="1557338"/>
            <a:ext cx="6481762" cy="650875"/>
            <a:chOff x="1020" y="981"/>
            <a:chExt cx="4083" cy="410"/>
          </a:xfrm>
        </p:grpSpPr>
        <p:sp>
          <p:nvSpPr>
            <p:cNvPr id="18436" name=""/>
            <p:cNvSpPr/>
            <p:nvPr/>
          </p:nvSpPr>
          <p:spPr>
            <a:xfrm>
              <a:off x="1020" y="981"/>
              <a:ext cx="1270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3200" b="1">
                  <a:latin typeface="黑体" pitchFamily="2" charset="-122"/>
                  <a:ea typeface="黑体" pitchFamily="2" charset="-122"/>
                </a:rPr>
                <a:t>程朱理学</a:t>
              </a:r>
              <a:endParaRPr sz="3200" b="1">
                <a:latin typeface="黑体" pitchFamily="2" charset="-122"/>
                <a:ea typeface="黑体" pitchFamily="2" charset="-122"/>
              </a:endParaRPr>
            </a:p>
          </p:txBody>
        </p:sp>
        <p:sp>
          <p:nvSpPr>
            <p:cNvPr id="18437" name=""/>
            <p:cNvSpPr/>
            <p:nvPr/>
          </p:nvSpPr>
          <p:spPr>
            <a:xfrm>
              <a:off x="3833" y="1026"/>
              <a:ext cx="1270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3200" b="1">
                  <a:latin typeface="黑体" pitchFamily="2" charset="-122"/>
                  <a:ea typeface="黑体" pitchFamily="2" charset="-122"/>
                </a:rPr>
                <a:t>陆王心学</a:t>
              </a:r>
              <a:endParaRPr sz="3200" b="1">
                <a:latin typeface="黑体" pitchFamily="2" charset="-122"/>
                <a:ea typeface="黑体" pitchFamily="2" charset="-122"/>
              </a:endParaRPr>
            </a:p>
          </p:txBody>
        </p:sp>
      </p:grpSp>
      <p:grpSp>
        <p:nvGrpSpPr>
          <p:cNvPr id="18438" name=""/>
          <p:cNvGrpSpPr/>
          <p:nvPr/>
        </p:nvGrpSpPr>
        <p:grpSpPr>
          <a:xfrm>
            <a:off x="0" y="2636838"/>
            <a:ext cx="5287962" cy="3387725"/>
            <a:chOff x="0" y="1661"/>
            <a:chExt cx="3331" cy="2134"/>
          </a:xfrm>
        </p:grpSpPr>
        <p:pic>
          <p:nvPicPr>
            <p:cNvPr id="18439" name="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84" y="1706"/>
              <a:ext cx="1429" cy="1724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18440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1661"/>
              <a:ext cx="1020" cy="1769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18441" name="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154" y="1661"/>
              <a:ext cx="1177" cy="1724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18442" name=""/>
            <p:cNvSpPr/>
            <p:nvPr/>
          </p:nvSpPr>
          <p:spPr>
            <a:xfrm>
              <a:off x="158" y="3430"/>
              <a:ext cx="771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3200" b="1">
                  <a:latin typeface="黑体" pitchFamily="2" charset="-122"/>
                  <a:ea typeface="黑体" pitchFamily="2" charset="-122"/>
                </a:rPr>
                <a:t>程颢</a:t>
              </a:r>
              <a:endParaRPr sz="3200" b="1">
                <a:latin typeface="黑体" pitchFamily="2" charset="-122"/>
                <a:ea typeface="黑体" pitchFamily="2" charset="-122"/>
              </a:endParaRPr>
            </a:p>
          </p:txBody>
        </p:sp>
        <p:sp>
          <p:nvSpPr>
            <p:cNvPr id="18443" name=""/>
            <p:cNvSpPr/>
            <p:nvPr/>
          </p:nvSpPr>
          <p:spPr>
            <a:xfrm>
              <a:off x="1247" y="3430"/>
              <a:ext cx="771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3200" b="1">
                  <a:latin typeface="黑体" pitchFamily="2" charset="-122"/>
                  <a:ea typeface="黑体" pitchFamily="2" charset="-122"/>
                </a:rPr>
                <a:t>程颐</a:t>
              </a:r>
              <a:endParaRPr sz="3200" b="1">
                <a:latin typeface="黑体" pitchFamily="2" charset="-122"/>
                <a:ea typeface="黑体" pitchFamily="2" charset="-122"/>
              </a:endParaRPr>
            </a:p>
          </p:txBody>
        </p:sp>
        <p:sp>
          <p:nvSpPr>
            <p:cNvPr id="18444" name=""/>
            <p:cNvSpPr/>
            <p:nvPr/>
          </p:nvSpPr>
          <p:spPr>
            <a:xfrm>
              <a:off x="2427" y="3428"/>
              <a:ext cx="771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3200" b="1">
                  <a:latin typeface="黑体" pitchFamily="2" charset="-122"/>
                  <a:ea typeface="黑体" pitchFamily="2" charset="-122"/>
                </a:rPr>
                <a:t>朱熹</a:t>
              </a:r>
              <a:endParaRPr sz="3200" b="1">
                <a:latin typeface="黑体" pitchFamily="2" charset="-122"/>
                <a:ea typeface="黑体" pitchFamily="2" charset="-122"/>
              </a:endParaRPr>
            </a:p>
          </p:txBody>
        </p:sp>
      </p:grpSp>
      <p:grpSp>
        <p:nvGrpSpPr>
          <p:cNvPr id="18445" name=""/>
          <p:cNvGrpSpPr/>
          <p:nvPr/>
        </p:nvGrpSpPr>
        <p:grpSpPr>
          <a:xfrm>
            <a:off x="5292725" y="2565400"/>
            <a:ext cx="3851275" cy="3459162"/>
            <a:chOff x="3334" y="1616"/>
            <a:chExt cx="2426" cy="2179"/>
          </a:xfrm>
        </p:grpSpPr>
        <p:pic>
          <p:nvPicPr>
            <p:cNvPr id="18446" name="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334" y="1661"/>
              <a:ext cx="1179" cy="1724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18447" name="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58" y="1616"/>
              <a:ext cx="1202" cy="1814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18448" name=""/>
            <p:cNvSpPr/>
            <p:nvPr/>
          </p:nvSpPr>
          <p:spPr>
            <a:xfrm>
              <a:off x="3515" y="3430"/>
              <a:ext cx="998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3200" b="1">
                  <a:latin typeface="黑体" pitchFamily="2" charset="-122"/>
                  <a:ea typeface="黑体" pitchFamily="2" charset="-122"/>
                </a:rPr>
                <a:t>陆九渊</a:t>
              </a:r>
              <a:endParaRPr sz="3200" b="1">
                <a:latin typeface="黑体" pitchFamily="2" charset="-122"/>
                <a:ea typeface="黑体" pitchFamily="2" charset="-122"/>
              </a:endParaRPr>
            </a:p>
          </p:txBody>
        </p:sp>
        <p:sp>
          <p:nvSpPr>
            <p:cNvPr id="18449" name=""/>
            <p:cNvSpPr/>
            <p:nvPr/>
          </p:nvSpPr>
          <p:spPr>
            <a:xfrm>
              <a:off x="4762" y="3430"/>
              <a:ext cx="998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3200" b="1">
                  <a:latin typeface="黑体" pitchFamily="2" charset="-122"/>
                  <a:ea typeface="黑体" pitchFamily="2" charset="-122"/>
                </a:rPr>
                <a:t>王阳明</a:t>
              </a:r>
              <a:endParaRPr sz="3200" b="1">
                <a:latin typeface="黑体" pitchFamily="2" charset="-122"/>
                <a:ea typeface="黑体" pitchFamily="2" charset="-122"/>
              </a:endParaRPr>
            </a:p>
          </p:txBody>
        </p:sp>
      </p:grpSp>
      <p:grpSp>
        <p:nvGrpSpPr>
          <p:cNvPr id="18450" name=""/>
          <p:cNvGrpSpPr/>
          <p:nvPr/>
        </p:nvGrpSpPr>
        <p:grpSpPr>
          <a:xfrm>
            <a:off x="2411412" y="1268412"/>
            <a:ext cx="4537075" cy="504825"/>
            <a:chOff x="1519" y="799"/>
            <a:chExt cx="2858" cy="318"/>
          </a:xfrm>
        </p:grpSpPr>
        <p:cxnSp>
          <p:nvCxnSpPr>
            <p:cNvPr id="18451" name=""/>
            <p:cNvCxnSpPr/>
            <p:nvPr/>
          </p:nvCxnSpPr>
          <p:spPr>
            <a:xfrm flipV="1">
              <a:off x="1519" y="799"/>
              <a:ext cx="1452" cy="27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cxnSp>
          <p:nvCxnSpPr>
            <p:cNvPr id="18452" name=""/>
            <p:cNvCxnSpPr/>
            <p:nvPr/>
          </p:nvCxnSpPr>
          <p:spPr>
            <a:xfrm flipH="1" flipV="1">
              <a:off x="2971" y="799"/>
              <a:ext cx="1406" cy="31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</p:grpSp>
      <p:grpSp>
        <p:nvGrpSpPr>
          <p:cNvPr id="18453" name=""/>
          <p:cNvGrpSpPr/>
          <p:nvPr/>
        </p:nvGrpSpPr>
        <p:grpSpPr>
          <a:xfrm>
            <a:off x="755650" y="2133600"/>
            <a:ext cx="3600450" cy="574675"/>
            <a:chOff x="476" y="1344"/>
            <a:chExt cx="2268" cy="362"/>
          </a:xfrm>
        </p:grpSpPr>
        <p:cxnSp>
          <p:nvCxnSpPr>
            <p:cNvPr id="18454" name=""/>
            <p:cNvCxnSpPr/>
            <p:nvPr/>
          </p:nvCxnSpPr>
          <p:spPr>
            <a:xfrm flipV="1">
              <a:off x="476" y="1344"/>
              <a:ext cx="1179" cy="317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cxnSp>
          <p:nvCxnSpPr>
            <p:cNvPr id="18455" name=""/>
            <p:cNvCxnSpPr/>
            <p:nvPr/>
          </p:nvCxnSpPr>
          <p:spPr>
            <a:xfrm flipH="1" flipV="1">
              <a:off x="1655" y="1344"/>
              <a:ext cx="0" cy="36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cxnSp>
          <p:nvCxnSpPr>
            <p:cNvPr id="18456" name=""/>
            <p:cNvCxnSpPr/>
            <p:nvPr/>
          </p:nvCxnSpPr>
          <p:spPr>
            <a:xfrm flipH="1" flipV="1">
              <a:off x="1655" y="1344"/>
              <a:ext cx="1089" cy="317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</p:grpSp>
      <p:grpSp>
        <p:nvGrpSpPr>
          <p:cNvPr id="18457" name=""/>
          <p:cNvGrpSpPr/>
          <p:nvPr/>
        </p:nvGrpSpPr>
        <p:grpSpPr>
          <a:xfrm>
            <a:off x="6300788" y="2205038"/>
            <a:ext cx="2016125" cy="431800"/>
            <a:chOff x="3969" y="1389"/>
            <a:chExt cx="1270" cy="272"/>
          </a:xfrm>
        </p:grpSpPr>
        <p:cxnSp>
          <p:nvCxnSpPr>
            <p:cNvPr id="18458" name=""/>
            <p:cNvCxnSpPr/>
            <p:nvPr/>
          </p:nvCxnSpPr>
          <p:spPr>
            <a:xfrm flipH="1" flipV="1">
              <a:off x="4468" y="1389"/>
              <a:ext cx="771" cy="227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cxnSp>
          <p:nvCxnSpPr>
            <p:cNvPr id="18459" name=""/>
            <p:cNvCxnSpPr/>
            <p:nvPr/>
          </p:nvCxnSpPr>
          <p:spPr>
            <a:xfrm flipV="1">
              <a:off x="3969" y="1389"/>
              <a:ext cx="499" cy="27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</p:grpSp>
      <p:sp>
        <p:nvSpPr>
          <p:cNvPr id="1846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846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E2FB083-CFA2-4E62-9198-282EF90C9F59}" type="footer">
              <a:rPr sz="1400"/>
              <a:t/>
            </a:fld>
            <a:endParaRPr sz="1400"/>
          </a:p>
        </p:txBody>
      </p:sp>
      <p:sp>
        <p:nvSpPr>
          <p:cNvPr id="18465" name="TextBox 1846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2" dur="1000"/>
                                        <p:tgtEl>
                                          <p:spTgt spid="18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7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22" dur="1000"/>
                                        <p:tgtEl>
                                          <p:spTgt spid="18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 additive="base">
                                        <p:cTn id="27" dur="1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2" dur="1000"/>
                                        <p:tgtEl>
                                          <p:spTgt spid="18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 additive="base">
                                        <p:cTn id="37" dur="1000"/>
                                        <p:tgtEl>
                                          <p:spTgt spid="18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7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4800" b="1"/>
              <a:t>思想主张：</a:t>
            </a:r>
            <a:endParaRPr sz="4800" b="1"/>
          </a:p>
          <a:p>
            <a:pPr lvl="0"/>
            <a:endParaRPr sz="4800" b="1"/>
          </a:p>
          <a:p>
            <a:pPr lvl="0"/>
            <a:endParaRPr sz="4800" b="1"/>
          </a:p>
          <a:p>
            <a:pPr lvl="0"/>
            <a:r>
              <a:rPr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A</a:t>
            </a:r>
            <a:r>
              <a:rPr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：</a:t>
            </a:r>
            <a:r>
              <a:rPr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宇宙观</a:t>
            </a:r>
            <a:r>
              <a:rPr b="1">
                <a:latin typeface="黑体" pitchFamily="2" charset="-122"/>
                <a:ea typeface="黑体" pitchFamily="2" charset="-122"/>
              </a:rPr>
              <a:t>：“理”是宇宙万物的本原。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800" b="1">
                <a:latin typeface="黑体" pitchFamily="2" charset="-122"/>
                <a:ea typeface="黑体" pitchFamily="2" charset="-122"/>
              </a:rPr>
              <a:t>             先有理、后有物</a:t>
            </a:r>
            <a:endParaRPr sz="2800" b="1">
              <a:latin typeface="黑体" pitchFamily="2" charset="-122"/>
              <a:ea typeface="黑体" pitchFamily="2" charset="-122"/>
            </a:endParaRPr>
          </a:p>
          <a:p>
            <a:pPr lvl="0"/>
            <a:endParaRPr sz="28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B</a:t>
            </a:r>
            <a:r>
              <a:rPr b="1">
                <a:latin typeface="黑体" pitchFamily="2" charset="-122"/>
                <a:ea typeface="黑体" pitchFamily="2" charset="-122"/>
              </a:rPr>
              <a:t>：</a:t>
            </a:r>
            <a:r>
              <a:rPr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伦理观</a:t>
            </a:r>
            <a:r>
              <a:rPr b="1">
                <a:latin typeface="黑体" pitchFamily="2" charset="-122"/>
                <a:ea typeface="黑体" pitchFamily="2" charset="-122"/>
              </a:rPr>
              <a:t>：把天理与伦理道德直接联系起来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800" b="1">
                <a:latin typeface="黑体" pitchFamily="2" charset="-122"/>
                <a:ea typeface="黑体" pitchFamily="2" charset="-122"/>
              </a:rPr>
              <a:t>“人伦者，天理也”，“父子君臣，天下之定理”。</a:t>
            </a:r>
            <a:endParaRPr sz="2800" b="1"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sz="2800" b="1">
                <a:latin typeface="黑体" pitchFamily="2" charset="-122"/>
                <a:ea typeface="黑体" pitchFamily="2" charset="-122"/>
              </a:rPr>
              <a:t>           </a:t>
            </a:r>
            <a:r>
              <a:rPr b="1">
                <a:latin typeface="黑体" pitchFamily="2" charset="-122"/>
                <a:ea typeface="黑体" pitchFamily="2" charset="-122"/>
              </a:rPr>
              <a:t>-----体现为统治阶级服务的本质特征。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/>
            <a:endParaRPr b="1">
              <a:latin typeface="黑体" pitchFamily="2" charset="-122"/>
              <a:ea typeface="黑体" pitchFamily="2" charset="-122"/>
            </a:endParaRPr>
          </a:p>
          <a:p>
            <a:pPr lvl="0"/>
            <a:endParaRPr b="1"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21508" name=""/>
          <p:cNvGrpSpPr/>
          <p:nvPr/>
        </p:nvGrpSpPr>
        <p:grpSpPr>
          <a:xfrm>
            <a:off x="4968875" y="0"/>
            <a:ext cx="4175125" cy="1849438"/>
            <a:chOff x="703" y="951"/>
            <a:chExt cx="2806" cy="1117"/>
          </a:xfrm>
        </p:grpSpPr>
        <p:pic>
          <p:nvPicPr>
            <p:cNvPr id="21509" name="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249" y="951"/>
              <a:ext cx="1260" cy="88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</p:pic>
        <p:sp>
          <p:nvSpPr>
            <p:cNvPr id="21510" name=""/>
            <p:cNvSpPr/>
            <p:nvPr/>
          </p:nvSpPr>
          <p:spPr>
            <a:xfrm>
              <a:off x="2574" y="1792"/>
              <a:ext cx="534" cy="2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2400" b="1">
                  <a:ea typeface="华文中宋" pitchFamily="2" charset="-122"/>
                </a:rPr>
                <a:t>程颐</a:t>
              </a:r>
              <a:endParaRPr sz="2400" b="1">
                <a:ea typeface="华文中宋" pitchFamily="2" charset="-122"/>
              </a:endParaRPr>
            </a:p>
          </p:txBody>
        </p:sp>
        <p:pic>
          <p:nvPicPr>
            <p:cNvPr id="21511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03" y="961"/>
              <a:ext cx="1439" cy="833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</p:pic>
        <p:sp>
          <p:nvSpPr>
            <p:cNvPr id="21512" name=""/>
            <p:cNvSpPr/>
            <p:nvPr/>
          </p:nvSpPr>
          <p:spPr>
            <a:xfrm>
              <a:off x="1097" y="1776"/>
              <a:ext cx="533" cy="2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2400" b="1">
                  <a:ea typeface="华文中宋" pitchFamily="2" charset="-122"/>
                </a:rPr>
                <a:t>程颢</a:t>
              </a:r>
              <a:endParaRPr sz="2400" b="1">
                <a:ea typeface="华文中宋" pitchFamily="2" charset="-122"/>
              </a:endParaRPr>
            </a:p>
          </p:txBody>
        </p:sp>
      </p:grpSp>
      <p:sp>
        <p:nvSpPr>
          <p:cNvPr id="2151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151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BB056B7-325D-4042-96F0-E1C0A1C0A4F8}" type="footer">
              <a:rPr sz="1400"/>
              <a:t/>
            </a:fld>
            <a:endParaRPr sz="1400"/>
          </a:p>
        </p:txBody>
      </p:sp>
      <p:sp>
        <p:nvSpPr>
          <p:cNvPr id="21515" name="TextBox 2151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554" name="组合 7"/>
          <p:cNvGrpSpPr/>
          <p:nvPr/>
        </p:nvGrpSpPr>
        <p:grpSpPr>
          <a:xfrm>
            <a:off x="0" y="1143000"/>
            <a:ext cx="4359275" cy="4943475"/>
            <a:chOff x="2499381" y="1382600"/>
            <a:chExt cx="4116371" cy="4902110"/>
          </a:xfrm>
        </p:grpSpPr>
        <p:pic>
          <p:nvPicPr>
            <p:cNvPr id="23555" name="图片 5" descr="2010020117303388.jpg"/>
            <p:cNvPicPr/>
            <p:nvPr/>
          </p:nvPicPr>
          <p:blipFill>
            <a:blip r:embed="rId2">
              <a:lum bright="-12000"/>
            </a:blip>
            <a:stretch>
              <a:fillRect/>
            </a:stretch>
          </p:blipFill>
          <p:spPr>
            <a:xfrm>
              <a:off x="2499381" y="1382600"/>
              <a:ext cx="4116371" cy="406400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23556" name="矩形 6"/>
            <p:cNvSpPr/>
            <p:nvPr/>
          </p:nvSpPr>
          <p:spPr>
            <a:xfrm>
              <a:off x="3951953" y="5588907"/>
              <a:ext cx="1212726" cy="6958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marR="0" lvl="0" indent="0" algn="ctr"/>
              <a:r>
                <a:rPr sz="4000" b="1">
                  <a:ea typeface="华文新魏" pitchFamily="2" charset="-122"/>
                </a:rPr>
                <a:t>朱熹</a:t>
              </a:r>
              <a:endParaRPr sz="4000" b="1">
                <a:ea typeface="华文新魏" pitchFamily="2" charset="-122"/>
              </a:endParaRPr>
            </a:p>
          </p:txBody>
        </p:sp>
      </p:grpSp>
      <p:sp>
        <p:nvSpPr>
          <p:cNvPr id="23557" name=""/>
          <p:cNvSpPr/>
          <p:nvPr/>
        </p:nvSpPr>
        <p:spPr>
          <a:xfrm>
            <a:off x="611188" y="6092825"/>
            <a:ext cx="29273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ea typeface="华文行楷" pitchFamily="2" charset="-122"/>
              </a:rPr>
              <a:t>理学集大成者</a:t>
            </a:r>
            <a:endParaRPr sz="3600" b="1">
              <a:ea typeface="华文行楷" pitchFamily="2" charset="-122"/>
            </a:endParaRPr>
          </a:p>
        </p:txBody>
      </p:sp>
      <p:sp>
        <p:nvSpPr>
          <p:cNvPr id="23558" name="Text Box 3"/>
          <p:cNvSpPr/>
          <p:nvPr/>
        </p:nvSpPr>
        <p:spPr>
          <a:xfrm>
            <a:off x="4356100" y="609600"/>
            <a:ext cx="4608512" cy="451643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>
              <a:lnSpc>
                <a:spcPct val="115000"/>
              </a:lnSpc>
            </a:pPr>
            <a:r>
              <a:rPr sz="2800" b="1">
                <a:latin typeface="楷体_GB2312" pitchFamily="49" charset="-122"/>
                <a:ea typeface="楷体_GB2312" pitchFamily="49" charset="-122"/>
              </a:rPr>
              <a:t>    </a:t>
            </a:r>
            <a:r>
              <a:rPr sz="2800" b="1">
                <a:latin typeface="黑体" pitchFamily="2" charset="-122"/>
                <a:ea typeface="黑体" pitchFamily="2" charset="-122"/>
              </a:rPr>
              <a:t>朱熹早年为学博杂，泛滥词章，出入佛老，对各种学问有着极为广泛的兴趣。平生不喜为官，一生主要的时间（约四十年）在福建讲学。朱熹死后不久，成为 “孔门十哲”之一，而其在历代儒者中的地位及实际影响仅次于孔、孟。</a:t>
            </a:r>
            <a:endParaRPr sz="28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3559" name=""/>
          <p:cNvSpPr/>
          <p:nvPr/>
        </p:nvSpPr>
        <p:spPr>
          <a:xfrm>
            <a:off x="179388" y="260350"/>
            <a:ext cx="5113338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2：成熟：南宋朱熹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356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356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837D511-3A1A-4ECD-9445-2E5AD96EB8CA}" type="footer">
              <a:rPr sz="1400"/>
              <a:t/>
            </a:fld>
            <a:endParaRPr sz="1400"/>
          </a:p>
        </p:txBody>
      </p:sp>
      <p:sp>
        <p:nvSpPr>
          <p:cNvPr id="23562" name="TextBox 235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"/>
          <p:cNvSpPr/>
          <p:nvPr>
            <p:ph type="title"/>
          </p:nvPr>
        </p:nvSpPr>
        <p:spPr>
          <a:xfrm>
            <a:off x="323850" y="476250"/>
            <a:ext cx="3960812" cy="6477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2800" b="1">
                <a:latin typeface="华文新魏" pitchFamily="2" charset="-122"/>
                <a:ea typeface="华文新魏" pitchFamily="2" charset="-122"/>
              </a:rPr>
              <a:t>体现了朱熹什么思想？</a:t>
            </a:r>
            <a:endParaRPr sz="2800" b="1">
              <a:latin typeface="华文新魏" pitchFamily="2" charset="-122"/>
              <a:ea typeface="华文新魏" pitchFamily="2" charset="-122"/>
            </a:endParaRPr>
          </a:p>
        </p:txBody>
      </p:sp>
      <p:pic>
        <p:nvPicPr>
          <p:cNvPr id="2765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" y="1628775"/>
            <a:ext cx="2663825" cy="24479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7652" name=""/>
          <p:cNvSpPr/>
          <p:nvPr/>
        </p:nvSpPr>
        <p:spPr>
          <a:xfrm>
            <a:off x="4427538" y="333375"/>
            <a:ext cx="4176712" cy="61341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kumimoji="1" sz="36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材料三 “所谓天理，复是何物？仁、义、礼、智岂不是天理？君臣、父子、兄弟、夫妇、朋友岂不是天理？”</a:t>
            </a:r>
            <a:endParaRPr kumimoji="1" sz="3600" b="1">
              <a:solidFill>
                <a:srgbClr val="00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kumimoji="1" sz="36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  “天理存则人欲亡，人欲胜则天理灭”。学习和修养的目的就是“遏人欲而存天理”。</a:t>
            </a:r>
            <a:endParaRPr sz="3600" b="1">
              <a:solidFill>
                <a:srgbClr val="00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7653" name=""/>
          <p:cNvSpPr/>
          <p:nvPr/>
        </p:nvSpPr>
        <p:spPr>
          <a:xfrm>
            <a:off x="3779838" y="1484312"/>
            <a:ext cx="5364162" cy="2087562"/>
          </a:xfrm>
          <a:prstGeom prst="cloudCallout">
            <a:avLst>
              <a:gd name="adj1" fmla="val -42278"/>
              <a:gd name="adj2" fmla="val 190074"/>
            </a:avLst>
          </a:prstGeom>
          <a:solidFill>
            <a:schemeClr val="accent1"/>
          </a:solidFill>
          <a:ln>
            <a:solidFill>
              <a:srgbClr val="FF0000"/>
            </a:solidFill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理学的伦理观：</a:t>
            </a:r>
            <a:endParaRPr sz="3600" b="1">
              <a:solidFill>
                <a:srgbClr val="00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  <a:p>
            <a:pPr lvl="0" algn="ctr"/>
            <a:r>
              <a:rPr sz="36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存天理，灭人欲</a:t>
            </a:r>
            <a:endParaRPr sz="3600" b="1">
              <a:solidFill>
                <a:srgbClr val="FF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sp>
        <p:nvSpPr>
          <p:cNvPr id="2765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765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A1860A7-FAE6-40FD-8793-422CF0BB79A2}" type="footer">
              <a:rPr sz="1400"/>
              <a:t/>
            </a:fld>
            <a:endParaRPr sz="1400"/>
          </a:p>
        </p:txBody>
      </p:sp>
      <p:sp>
        <p:nvSpPr>
          <p:cNvPr id="27656" name="TextBox 276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2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2" name=""/>
          <p:cNvSpPr/>
          <p:nvPr>
            <p:ph type="title"/>
          </p:nvPr>
        </p:nvSpPr>
        <p:spPr>
          <a:xfrm>
            <a:off x="323850" y="26368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b="1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通过材料认识程朱理学的影响</a:t>
            </a:r>
            <a:endParaRPr b="1">
              <a:solidFill>
                <a:schemeClr val="tx1"/>
              </a:solidFill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sp>
        <p:nvSpPr>
          <p:cNvPr id="5325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325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38C079FC-0AB3-4D86-977F-D91F0030DD7D}" type="footer">
              <a:rPr sz="1400"/>
              <a:t/>
            </a:fld>
            <a:endParaRPr sz="1400"/>
          </a:p>
        </p:txBody>
      </p:sp>
      <p:sp>
        <p:nvSpPr>
          <p:cNvPr id="53255" name="TextBox 532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986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419600" y="1752600"/>
            <a:ext cx="4652962" cy="34305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987" name="Text Box 8"/>
          <p:cNvSpPr/>
          <p:nvPr/>
        </p:nvSpPr>
        <p:spPr>
          <a:xfrm>
            <a:off x="4343400" y="5334000"/>
            <a:ext cx="48006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sz="2800" b="1">
                <a:latin typeface="Times New Roman" pitchFamily="18" charset="0"/>
                <a:ea typeface="仿宋_GB2312" pitchFamily="49" charset="-122"/>
              </a:rPr>
              <a:t>贞洁牌坊的背后是血泪</a:t>
            </a:r>
            <a:r>
              <a:rPr sz="3600" b="1">
                <a:latin typeface="Times New Roman" pitchFamily="18" charset="0"/>
                <a:ea typeface="仿宋_GB2312" pitchFamily="49" charset="-122"/>
              </a:rPr>
              <a:t>          </a:t>
            </a:r>
            <a:endParaRPr sz="3600" b="1">
              <a:latin typeface="Times New Roman" pitchFamily="18" charset="0"/>
              <a:ea typeface="仿宋_GB2312" pitchFamily="49" charset="-122"/>
            </a:endParaRPr>
          </a:p>
        </p:txBody>
      </p:sp>
      <p:sp>
        <p:nvSpPr>
          <p:cNvPr id="41988" name="Text Box 8"/>
          <p:cNvSpPr/>
          <p:nvPr/>
        </p:nvSpPr>
        <p:spPr>
          <a:xfrm>
            <a:off x="323850" y="3716338"/>
            <a:ext cx="36576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sz="2800" b="1"/>
              <a:t>“美丽”的三寸金莲</a:t>
            </a:r>
            <a:endParaRPr sz="2800" b="1">
              <a:latin typeface="Times New Roman" pitchFamily="18" charset="0"/>
              <a:ea typeface="仿宋_GB2312" pitchFamily="49" charset="-122"/>
            </a:endParaRPr>
          </a:p>
        </p:txBody>
      </p:sp>
      <p:sp>
        <p:nvSpPr>
          <p:cNvPr id="41989" name=""/>
          <p:cNvSpPr/>
          <p:nvPr/>
        </p:nvSpPr>
        <p:spPr>
          <a:xfrm>
            <a:off x="1524000" y="6096000"/>
            <a:ext cx="51816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kumimoji="1" sz="2800" b="1">
                <a:solidFill>
                  <a:srgbClr val="FF0000"/>
                </a:solidFill>
              </a:rPr>
              <a:t>程颐：“饿死事小，失节事大”</a:t>
            </a:r>
            <a:endParaRPr kumimoji="1" sz="2800" b="1">
              <a:solidFill>
                <a:srgbClr val="FF0000"/>
              </a:solidFill>
            </a:endParaRPr>
          </a:p>
        </p:txBody>
      </p:sp>
      <p:pic>
        <p:nvPicPr>
          <p:cNvPr id="4199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179388" y="260350"/>
            <a:ext cx="4343400" cy="3124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199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199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7C27F99-561F-4596-841C-160FADC57D16}" type="footer">
              <a:rPr sz="1400"/>
              <a:t/>
            </a:fld>
            <a:endParaRPr sz="1400"/>
          </a:p>
        </p:txBody>
      </p:sp>
      <p:sp>
        <p:nvSpPr>
          <p:cNvPr id="41993" name="TextBox 4199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505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68275" y="990600"/>
            <a:ext cx="4584700" cy="5638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5059" name="Text Box 15"/>
          <p:cNvSpPr/>
          <p:nvPr/>
        </p:nvSpPr>
        <p:spPr>
          <a:xfrm>
            <a:off x="4648200" y="2638425"/>
            <a:ext cx="4267200" cy="2530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sz="4000" b="1">
                <a:latin typeface="Times New Roman" pitchFamily="18" charset="0"/>
                <a:ea typeface="仿宋_GB2312" pitchFamily="49" charset="-122"/>
              </a:rPr>
              <a:t>翻开历史一查……满本都写着两个字是“吃人”。</a:t>
            </a:r>
            <a:endParaRPr sz="4000" b="1">
              <a:latin typeface="Times New Roman" pitchFamily="18" charset="0"/>
              <a:ea typeface="仿宋_GB2312" pitchFamily="49" charset="-122"/>
            </a:endParaRPr>
          </a:p>
          <a:p>
            <a:pPr marL="0" lvl="0" indent="0"/>
            <a:r>
              <a:rPr sz="4000" b="1">
                <a:latin typeface="Times New Roman" pitchFamily="18" charset="0"/>
                <a:ea typeface="仿宋_GB2312" pitchFamily="49" charset="-122"/>
              </a:rPr>
              <a:t>                ──鲁迅</a:t>
            </a:r>
            <a:endParaRPr sz="4000" b="1">
              <a:latin typeface="Times New Roman" pitchFamily="18" charset="0"/>
              <a:ea typeface="仿宋_GB2312" pitchFamily="49" charset="-122"/>
            </a:endParaRPr>
          </a:p>
        </p:txBody>
      </p:sp>
      <p:sp>
        <p:nvSpPr>
          <p:cNvPr id="4506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506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1A83EDB-9156-4585-A636-C9EBA5FC32E2}" type="footer">
              <a:rPr sz="1400"/>
              <a:t/>
            </a:fld>
            <a:endParaRPr sz="1400"/>
          </a:p>
        </p:txBody>
      </p:sp>
      <p:sp>
        <p:nvSpPr>
          <p:cNvPr id="45062" name="TextBox 450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文科第3课上课用宋明理学共37页，您现在浏览的是第11页!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 fill="hold"/>
                                        <p:tgtEl>
                                          <p:spTgt spid="45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"/>
          <p:cNvSpPr/>
          <p:nvPr/>
        </p:nvSpPr>
        <p:spPr>
          <a:xfrm>
            <a:off x="76200" y="4572000"/>
            <a:ext cx="8915400" cy="1371600"/>
          </a:xfrm>
          <a:prstGeom prst="rect">
            <a:avLst/>
          </a:prstGeom>
          <a:pattFill prst="dotGrid">
            <a:fgClr>
              <a:schemeClr val="accent1">
                <a:alpha val="56000"/>
              </a:schemeClr>
            </a:fgClr>
            <a:bgClr>
              <a:schemeClr val="bg1">
                <a:alpha val="56000"/>
              </a:schemeClr>
            </a:bgClr>
          </a:pattFill>
          <a:ln>
            <a:solidFill>
              <a:schemeClr val="tx1"/>
            </a:solidFill>
            <a:prstDash val="lgDashDotDot"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46083" name=""/>
          <p:cNvSpPr/>
          <p:nvPr/>
        </p:nvSpPr>
        <p:spPr>
          <a:xfrm>
            <a:off x="152400" y="4724400"/>
            <a:ext cx="883920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32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rPr>
              <a:t>        朱熹来岳麓书院讲学时手书，清道光七年</a:t>
            </a:r>
            <a:endParaRPr sz="3200" b="1">
              <a:solidFill>
                <a:srgbClr val="000000"/>
              </a:solidFill>
              <a:latin typeface="Times New Roman" pitchFamily="18" charset="0"/>
              <a:ea typeface="黑体" pitchFamily="2" charset="-122"/>
            </a:endParaRPr>
          </a:p>
          <a:p>
            <a:pPr lvl="0"/>
            <a:r>
              <a:rPr sz="32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rPr>
              <a:t>（1827）欧阳厚均重刻。</a:t>
            </a:r>
            <a:endParaRPr sz="3200" b="1">
              <a:solidFill>
                <a:srgbClr val="000000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46084" name=""/>
          <p:cNvSpPr/>
          <p:nvPr/>
        </p:nvSpPr>
        <p:spPr>
          <a:xfrm>
            <a:off x="2667000" y="3595688"/>
            <a:ext cx="586740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4800" b="1">
                <a:solidFill>
                  <a:srgbClr val="A50021"/>
                </a:solidFill>
                <a:latin typeface="隶书" pitchFamily="49" charset="-122"/>
                <a:ea typeface="隶书" pitchFamily="49" charset="-122"/>
              </a:rPr>
              <a:t>忠孝廉节碑</a:t>
            </a:r>
            <a:endParaRPr sz="4800" b="1">
              <a:solidFill>
                <a:srgbClr val="A50021"/>
              </a:solidFill>
              <a:latin typeface="隶书" pitchFamily="49" charset="-122"/>
              <a:ea typeface="隶书" pitchFamily="49" charset="-122"/>
            </a:endParaRPr>
          </a:p>
        </p:txBody>
      </p:sp>
      <p:pic>
        <p:nvPicPr>
          <p:cNvPr id="4608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" y="307975"/>
            <a:ext cx="2030412" cy="31511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46086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362200" y="304800"/>
            <a:ext cx="2071688" cy="31559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46087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4751388" y="307975"/>
            <a:ext cx="2030412" cy="31511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46088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6942138" y="306388"/>
            <a:ext cx="2125662" cy="31543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608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609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92DC027-F050-41D4-9160-55BCA7F68BDA}" type="footer">
              <a:rPr sz="1400"/>
              <a:t/>
            </a:fld>
            <a:endParaRPr sz="1400"/>
          </a:p>
        </p:txBody>
      </p:sp>
      <p:sp>
        <p:nvSpPr>
          <p:cNvPr id="46091" name="TextBox 4609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Text Box 3"/>
          <p:cNvSpPr/>
          <p:nvPr/>
        </p:nvSpPr>
        <p:spPr>
          <a:xfrm>
            <a:off x="879475" y="581025"/>
            <a:ext cx="1841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sz="2400">
              <a:latin typeface="Verdana" pitchFamily="34" charset="0"/>
              <a:ea typeface="华文新魏" pitchFamily="2" charset="-122"/>
            </a:endParaRPr>
          </a:p>
        </p:txBody>
      </p:sp>
      <p:sp>
        <p:nvSpPr>
          <p:cNvPr id="49155" name="AutoShape 4"/>
          <p:cNvSpPr/>
          <p:nvPr/>
        </p:nvSpPr>
        <p:spPr>
          <a:xfrm>
            <a:off x="0" y="1143000"/>
            <a:ext cx="9144000" cy="4462462"/>
          </a:xfrm>
          <a:prstGeom prst="roundRect">
            <a:avLst>
              <a:gd name="adj" fmla="val 6093"/>
            </a:avLst>
          </a:prstGeom>
          <a:solidFill>
            <a:schemeClr val="bg1">
              <a:alpha val="57001"/>
            </a:schemeClr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/>
            <a:endParaRPr sz="2400">
              <a:latin typeface="Verdana" pitchFamily="34" charset="0"/>
              <a:ea typeface="华文新魏" pitchFamily="2" charset="-122"/>
            </a:endParaRPr>
          </a:p>
        </p:txBody>
      </p:sp>
      <p:pic>
        <p:nvPicPr>
          <p:cNvPr id="49156" name="Picture 10" descr="温家宝访美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1600200"/>
            <a:ext cx="2409825" cy="34702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9157" name="Text Box 11"/>
          <p:cNvSpPr/>
          <p:nvPr/>
        </p:nvSpPr>
        <p:spPr>
          <a:xfrm>
            <a:off x="3419475" y="1447800"/>
            <a:ext cx="572452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sz="28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   温家宝总理在哈佛大学演讲时深情地引用理学大师张载的一段话：</a:t>
            </a:r>
            <a:endParaRPr sz="2800">
              <a:solidFill>
                <a:srgbClr val="0000FF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9158" name="Text Box 12"/>
          <p:cNvSpPr/>
          <p:nvPr/>
        </p:nvSpPr>
        <p:spPr>
          <a:xfrm>
            <a:off x="3733800" y="2514600"/>
            <a:ext cx="4968875" cy="27765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sz="3600" b="1">
                <a:solidFill>
                  <a:srgbClr val="FF0000"/>
                </a:solidFill>
                <a:ea typeface="黑体" pitchFamily="2" charset="-122"/>
              </a:rPr>
              <a:t>“</a:t>
            </a:r>
            <a:r>
              <a:rPr sz="3600" b="1">
                <a:solidFill>
                  <a:srgbClr val="FF0000"/>
                </a:solidFill>
                <a:latin typeface="Verdana" pitchFamily="34" charset="0"/>
                <a:ea typeface="黑体" pitchFamily="2" charset="-122"/>
              </a:rPr>
              <a:t>为天地立心，</a:t>
            </a:r>
            <a:endParaRPr sz="3600" b="1">
              <a:solidFill>
                <a:srgbClr val="FF0000"/>
              </a:solidFill>
              <a:latin typeface="Verdana" pitchFamily="34" charset="0"/>
              <a:ea typeface="黑体" pitchFamily="2" charset="-122"/>
            </a:endParaRPr>
          </a:p>
          <a:p>
            <a:pPr marL="0" lvl="0" indent="0"/>
            <a:r>
              <a:rPr sz="3600" b="1">
                <a:solidFill>
                  <a:srgbClr val="FF0000"/>
                </a:solidFill>
                <a:latin typeface="Verdana" pitchFamily="34" charset="0"/>
                <a:ea typeface="黑体" pitchFamily="2" charset="-122"/>
              </a:rPr>
              <a:t>为生民立命，</a:t>
            </a:r>
            <a:endParaRPr sz="3600" b="1">
              <a:solidFill>
                <a:srgbClr val="FF0000"/>
              </a:solidFill>
              <a:latin typeface="Verdana" pitchFamily="34" charset="0"/>
              <a:ea typeface="黑体" pitchFamily="2" charset="-122"/>
            </a:endParaRPr>
          </a:p>
          <a:p>
            <a:pPr marL="0" lvl="0" indent="0"/>
            <a:r>
              <a:rPr sz="3600" b="1">
                <a:solidFill>
                  <a:srgbClr val="FF0000"/>
                </a:solidFill>
                <a:latin typeface="Verdana" pitchFamily="34" charset="0"/>
                <a:ea typeface="黑体" pitchFamily="2" charset="-122"/>
              </a:rPr>
              <a:t>为往圣继绝学，</a:t>
            </a:r>
            <a:endParaRPr sz="3600" b="1">
              <a:solidFill>
                <a:srgbClr val="FF0000"/>
              </a:solidFill>
              <a:latin typeface="Verdana" pitchFamily="34" charset="0"/>
              <a:ea typeface="黑体" pitchFamily="2" charset="-122"/>
            </a:endParaRPr>
          </a:p>
          <a:p>
            <a:pPr marL="0" lvl="0" indent="0"/>
            <a:r>
              <a:rPr sz="3600" b="1">
                <a:solidFill>
                  <a:srgbClr val="FF0000"/>
                </a:solidFill>
                <a:latin typeface="Verdana" pitchFamily="34" charset="0"/>
                <a:ea typeface="黑体" pitchFamily="2" charset="-122"/>
              </a:rPr>
              <a:t>为万世开太平。</a:t>
            </a:r>
            <a:r>
              <a:rPr sz="3600" b="1">
                <a:solidFill>
                  <a:srgbClr val="FF0000"/>
                </a:solidFill>
                <a:ea typeface="黑体" pitchFamily="2" charset="-122"/>
              </a:rPr>
              <a:t>”</a:t>
            </a:r>
            <a:endParaRPr sz="3600" b="1">
              <a:solidFill>
                <a:srgbClr val="FF0000"/>
              </a:solidFill>
              <a:latin typeface="Verdana" pitchFamily="34" charset="0"/>
              <a:ea typeface="黑体" pitchFamily="2" charset="-122"/>
            </a:endParaRPr>
          </a:p>
          <a:p>
            <a:pPr marL="0" lvl="0" indent="0"/>
            <a:endParaRPr sz="3200">
              <a:solidFill>
                <a:srgbClr val="FF0000"/>
              </a:solidFill>
              <a:latin typeface="Verdana" pitchFamily="34" charset="0"/>
              <a:ea typeface="华文行楷" pitchFamily="2" charset="-122"/>
            </a:endParaRPr>
          </a:p>
        </p:txBody>
      </p:sp>
      <p:sp>
        <p:nvSpPr>
          <p:cNvPr id="4915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916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482AD73-0884-4D79-8215-F865DD3306ED}" type="footer">
              <a:rPr sz="1400"/>
              <a:t/>
            </a:fld>
            <a:endParaRPr sz="1400"/>
          </a:p>
        </p:txBody>
      </p:sp>
      <p:sp>
        <p:nvSpPr>
          <p:cNvPr id="49161" name="TextBox 4916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文科第3课上课用宋明理学共37页，您现在浏览的是第13页!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7" dur="10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1000"/>
                                        <p:tgtEl>
                                          <p:spTgt spid="49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7" dur="10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7" grpId="0"/>
      <p:bldP spid="49158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9" name=""/>
          <p:cNvSpPr/>
          <p:nvPr>
            <p:ph type="body" idx="4294967295"/>
          </p:nvPr>
        </p:nvSpPr>
        <p:spPr>
          <a:xfrm>
            <a:off x="0" y="404812"/>
            <a:ext cx="9144000" cy="64531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1">
              <a:lnSpc>
                <a:spcPct val="90000"/>
              </a:lnSpc>
            </a:pPr>
            <a:endParaRPr b="1"/>
          </a:p>
          <a:p>
            <a:pPr lvl="1">
              <a:lnSpc>
                <a:spcPct val="90000"/>
              </a:lnSpc>
            </a:pPr>
            <a:r>
              <a:rPr sz="3600" b="1"/>
              <a:t>B:积极：</a:t>
            </a:r>
            <a:endParaRPr sz="3600" b="1"/>
          </a:p>
          <a:p>
            <a:pPr lvl="1">
              <a:lnSpc>
                <a:spcPct val="90000"/>
              </a:lnSpc>
            </a:pPr>
            <a:r>
              <a:rPr sz="3600" b="1"/>
              <a:t>a:朱熹编著的《四书章句集注》，成为后世科举考试的教科书。</a:t>
            </a:r>
            <a:endParaRPr sz="3600" b="1"/>
          </a:p>
          <a:p>
            <a:pPr lvl="1">
              <a:lnSpc>
                <a:spcPct val="90000"/>
              </a:lnSpc>
            </a:pPr>
            <a:endParaRPr sz="3600" b="1"/>
          </a:p>
          <a:p>
            <a:pPr lvl="1">
              <a:lnSpc>
                <a:spcPct val="90000"/>
              </a:lnSpc>
            </a:pPr>
            <a:r>
              <a:rPr sz="3600" b="1"/>
              <a:t>b:传到日本，朝鲜乃至欧洲，在日本和朝鲜</a:t>
            </a:r>
            <a:r>
              <a:rPr sz="3600" b="1">
                <a:solidFill>
                  <a:srgbClr val="FF0000"/>
                </a:solidFill>
              </a:rPr>
              <a:t>形成</a:t>
            </a:r>
            <a:r>
              <a:rPr lang="en-US" altLang="en-US" sz="3600" b="1">
                <a:solidFill>
                  <a:srgbClr val="FF0000"/>
                </a:solidFill>
              </a:rPr>
              <a:t>“朱子学”学派</a:t>
            </a:r>
            <a:r>
              <a:rPr sz="3600" b="1"/>
              <a:t>。</a:t>
            </a:r>
            <a:endParaRPr sz="3600" b="1"/>
          </a:p>
          <a:p>
            <a:pPr lvl="1">
              <a:lnSpc>
                <a:spcPct val="90000"/>
              </a:lnSpc>
            </a:pPr>
            <a:endParaRPr sz="3600" b="1"/>
          </a:p>
          <a:p>
            <a:pPr lvl="1">
              <a:lnSpc>
                <a:spcPct val="90000"/>
              </a:lnSpc>
            </a:pPr>
            <a:r>
              <a:rPr sz="3600" b="1"/>
              <a:t>c:重视主观意志力量，注重气节、品德等等，</a:t>
            </a:r>
            <a:r>
              <a:rPr sz="3600" b="1">
                <a:solidFill>
                  <a:srgbClr val="FF0000"/>
                </a:solidFill>
              </a:rPr>
              <a:t>对塑造中华民族性格起到了积极作用</a:t>
            </a:r>
            <a:r>
              <a:rPr sz="3600" b="1"/>
              <a:t>。</a:t>
            </a:r>
            <a:endParaRPr sz="3600" b="1"/>
          </a:p>
        </p:txBody>
      </p:sp>
      <p:sp>
        <p:nvSpPr>
          <p:cNvPr id="5018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018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7B80FE5-471A-4B31-B93F-56105B682A77}" type="footer">
              <a:rPr sz="1400"/>
              <a:t/>
            </a:fld>
            <a:endParaRPr sz="1400"/>
          </a:p>
        </p:txBody>
      </p:sp>
      <p:sp>
        <p:nvSpPr>
          <p:cNvPr id="50182" name="TextBox 5018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文科第3课上课用宋明理学共37页，您现在浏览的是第14页!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7" dur="80" fill="hold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8" dur="80" fill="hold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9" dur="80" fill="hold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14" dur="80" fill="hold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15" dur="80" fill="hold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16" dur="80" fill="hold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1822" fill="hold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664" fill="hold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664" fill="hold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32" fill="hold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64" fill="hold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base">
                                        <p:cTn id="27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base">
                                        <p:cTn id="28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29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base">
                                        <p:cTn id="30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31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base">
                                        <p:cTn id="32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33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base">
                                        <p:cTn id="34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9" dur="2000"/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（1）：南宋陆九渊</a:t>
            </a:r>
          </a:p>
        </p:txBody>
      </p:sp>
      <p:sp>
        <p:nvSpPr>
          <p:cNvPr id="61443" name=""/>
          <p:cNvSpPr/>
          <p:nvPr>
            <p:ph type="body" idx="4294967295"/>
          </p:nvPr>
        </p:nvSpPr>
        <p:spPr>
          <a:xfrm>
            <a:off x="0" y="1268412"/>
            <a:ext cx="8686800" cy="5257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3600" b="1"/>
              <a:t>A：简介（1139-1193）号象山，字子静，世人称存斋先生，又称象山先生 。</a:t>
            </a:r>
            <a:endParaRPr sz="3600" b="1"/>
          </a:p>
          <a:p>
            <a:pPr lvl="0"/>
            <a:r>
              <a:rPr sz="3600" b="1"/>
              <a:t>B：内容</a:t>
            </a:r>
            <a:endParaRPr sz="3600" b="1"/>
          </a:p>
          <a:p>
            <a:pPr lvl="0"/>
            <a:r>
              <a:rPr sz="3600" b="1">
                <a:solidFill>
                  <a:srgbClr val="FF0000"/>
                </a:solidFill>
              </a:rPr>
              <a:t>宇宙观：“心</a:t>
            </a:r>
            <a:r>
              <a:rPr sz="3600" b="1"/>
              <a:t>”是宇宙万物的本源；</a:t>
            </a:r>
            <a:endParaRPr sz="3600" b="1"/>
          </a:p>
          <a:p>
            <a:pPr lvl="0"/>
            <a:r>
              <a:rPr sz="3600" b="1"/>
              <a:t>（“心”就是“理”）</a:t>
            </a:r>
            <a:endParaRPr sz="3600" b="1"/>
          </a:p>
          <a:p>
            <a:pPr lvl="0"/>
            <a:r>
              <a:rPr sz="3600" b="1">
                <a:solidFill>
                  <a:srgbClr val="FF0000"/>
                </a:solidFill>
              </a:rPr>
              <a:t>伦理观：</a:t>
            </a:r>
            <a:r>
              <a:rPr sz="3600" b="1"/>
              <a:t>将人心与伦理道德联系起来</a:t>
            </a:r>
            <a:endParaRPr sz="3600" b="1"/>
          </a:p>
          <a:p>
            <a:pPr lvl="0"/>
            <a:r>
              <a:rPr sz="3600" b="1">
                <a:solidFill>
                  <a:srgbClr val="FF0000"/>
                </a:solidFill>
              </a:rPr>
              <a:t>认识论：</a:t>
            </a:r>
            <a:r>
              <a:rPr sz="3600" b="1"/>
              <a:t>反省内心即可得到天理</a:t>
            </a:r>
            <a:endParaRPr sz="3600" b="1"/>
          </a:p>
          <a:p>
            <a:pPr lvl="0"/>
            <a:endParaRPr sz="3600" b="1"/>
          </a:p>
        </p:txBody>
      </p:sp>
      <p:sp>
        <p:nvSpPr>
          <p:cNvPr id="614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14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9F8E3DE-7764-4585-9828-5C83674E2FDB}" type="footer">
              <a:rPr sz="1400"/>
              <a:t/>
            </a:fld>
            <a:endParaRPr sz="1400"/>
          </a:p>
        </p:txBody>
      </p:sp>
      <p:sp>
        <p:nvSpPr>
          <p:cNvPr id="61446" name="TextBox 614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文科第3课上课用宋明理学共37页，您现在浏览的是第15页!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9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solidFill>
                  <a:schemeClr val="tx1"/>
                </a:solidFill>
              </a:rPr>
              <a:t>C：主要内容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63491" name=""/>
          <p:cNvSpPr/>
          <p:nvPr>
            <p:ph type="body" idx="4294967295"/>
          </p:nvPr>
        </p:nvSpPr>
        <p:spPr>
          <a:xfrm>
            <a:off x="0" y="1600200"/>
            <a:ext cx="91440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3600" b="1"/>
              <a:t>宇宙观：宣扬“心外无物、心外无理”的命题。（理在心中）</a:t>
            </a:r>
            <a:endParaRPr sz="3600" b="1"/>
          </a:p>
          <a:p>
            <a:pPr lvl="0"/>
            <a:r>
              <a:rPr sz="3600" b="1"/>
              <a:t>伦理观：将人心与伦理道德联系起来</a:t>
            </a:r>
            <a:endParaRPr sz="3600" b="1"/>
          </a:p>
          <a:p>
            <a:pPr lvl="0"/>
            <a:r>
              <a:rPr sz="3600" b="1"/>
              <a:t>认识论:</a:t>
            </a:r>
            <a:r>
              <a:rPr sz="3600" b="1">
                <a:solidFill>
                  <a:srgbClr val="FF0000"/>
                </a:solidFill>
              </a:rPr>
              <a:t> </a:t>
            </a:r>
            <a:endParaRPr sz="3600" b="1">
              <a:solidFill>
                <a:srgbClr val="FF0000"/>
              </a:solidFill>
            </a:endParaRPr>
          </a:p>
          <a:p>
            <a:pPr lvl="0"/>
            <a:r>
              <a:rPr sz="3600" b="1">
                <a:ea typeface="Times New Roman" pitchFamily="18" charset="0"/>
              </a:rPr>
              <a:t>①</a:t>
            </a:r>
            <a:r>
              <a:rPr sz="3600" b="1">
                <a:latin typeface="Times New Roman" pitchFamily="18" charset="0"/>
                <a:ea typeface="Times New Roman" pitchFamily="18" charset="0"/>
              </a:rPr>
              <a:t>致良知：去掉私欲，恢复良知</a:t>
            </a:r>
            <a:endParaRPr sz="3600" b="1">
              <a:latin typeface="Times New Roman" pitchFamily="18" charset="0"/>
              <a:ea typeface="Times New Roman" pitchFamily="18" charset="0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buNone/>
            </a:pPr>
            <a:r>
              <a:rPr sz="3600" b="1">
                <a:ea typeface="Times New Roman" pitchFamily="18" charset="0"/>
              </a:rPr>
              <a:t>   </a:t>
            </a:r>
            <a:r>
              <a:rPr lang="en-US" altLang="en-US" sz="3600" b="1">
                <a:ea typeface="Times New Roman" pitchFamily="18" charset="0"/>
              </a:rPr>
              <a:t>②</a:t>
            </a:r>
            <a:r>
              <a:rPr sz="3600" b="1">
                <a:latin typeface="Times New Roman" pitchFamily="18" charset="0"/>
                <a:ea typeface="Times New Roman" pitchFamily="18" charset="0"/>
              </a:rPr>
              <a:t>知行合一：用良知支配自己的行为实践</a:t>
            </a:r>
            <a:endParaRPr sz="3600" b="1">
              <a:ea typeface="Times New Roman" pitchFamily="18" charset="0"/>
            </a:endParaRPr>
          </a:p>
          <a:p>
            <a:pPr lvl="0"/>
            <a:endParaRPr sz="3600" b="1"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6349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349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3C27B37-80CC-434B-904B-08E063FB7330}" type="footer">
              <a:rPr sz="1400"/>
              <a:t/>
            </a:fld>
            <a:endParaRPr sz="1400"/>
          </a:p>
        </p:txBody>
      </p:sp>
      <p:sp>
        <p:nvSpPr>
          <p:cNvPr id="63494" name="TextBox 6349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文科第3课上课用宋明理学共37页，您现在浏览的是第16页!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822" fill="hold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664" fill="hold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664" fill="hold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32" fill="hold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64" fill="hold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base">
                                        <p:cTn id="1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base">
                                        <p:cTn id="14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1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base">
                                        <p:cTn id="16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1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base">
                                        <p:cTn id="18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1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base">
                                        <p:cTn id="20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7882" name=""/>
          <p:cNvGraphicFramePr>
            <a:graphicFrameLocks noGrp="1"/>
          </p:cNvGraphicFramePr>
          <p:nvPr>
            <p:ph/>
          </p:nvPr>
        </p:nvGraphicFramePr>
        <p:xfrm>
          <a:off x="250825" y="908050"/>
          <a:ext cx="8540750" cy="5779453"/>
        </p:xfrm>
        <a:graphic>
          <a:graphicData uri="http://schemas.openxmlformats.org/drawingml/2006/table">
            <a:tbl>
              <a:tblPr/>
              <a:tblGrid>
                <a:gridCol w="434975"/>
                <a:gridCol w="1168400"/>
                <a:gridCol w="1446212"/>
                <a:gridCol w="1308100"/>
                <a:gridCol w="784225"/>
                <a:gridCol w="712788"/>
                <a:gridCol w="1295400"/>
                <a:gridCol w="1390650"/>
              </a:tblGrid>
              <a:tr h="411162">
                <a:tc rowSpan="2"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000" b="1"/>
                        <a:t>派别</a:t>
                      </a:r>
                      <a:endParaRPr sz="2000" b="1"/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 gridSpan="3"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000" b="1"/>
                        <a:t>                    不同点</a:t>
                      </a:r>
                      <a:endParaRPr sz="20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</a:tcPr>
                </a:tc>
                <a:tc gridSpan="4"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000" b="1"/>
                        <a:t>                     相同点</a:t>
                      </a:r>
                      <a:endParaRPr sz="20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sq"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</a:tcPr>
                </a:tc>
              </a:tr>
              <a:tr h="411162">
                <a:tc vMerge="1">
                  <a:txBody>
                    <a:bodyPr vert="horz" wrap="square"/>
                    <a:lstStyle/>
                    <a:p/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 b="1"/>
                        <a:t>世界本原</a:t>
                      </a:r>
                      <a:endParaRPr sz="20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 b="1"/>
                        <a:t>致知途径</a:t>
                      </a:r>
                      <a:endParaRPr sz="20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 b="1"/>
                        <a:t>哲学范畴</a:t>
                      </a:r>
                      <a:endParaRPr sz="20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 b="1"/>
                        <a:t>实质</a:t>
                      </a:r>
                      <a:endParaRPr sz="20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 b="1"/>
                        <a:t>目的</a:t>
                      </a:r>
                      <a:endParaRPr sz="20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 b="1"/>
                        <a:t>内容</a:t>
                      </a:r>
                      <a:endParaRPr sz="20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 b="1"/>
                        <a:t>影响</a:t>
                      </a:r>
                      <a:endParaRPr sz="20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</a:tr>
              <a:tr h="15779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</a:tr>
              <a:tr h="30892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8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B w="28575" cap="sq">
                      <a:miter lim="800000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B w="28575" cap="sq">
                      <a:miter lim="800000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B w="28575" cap="sq">
                      <a:miter lim="800000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B w="28575" cap="sq">
                      <a:miter lim="800000"/>
                    </a:lnB>
                  </a:tcPr>
                </a:tc>
              </a:tr>
            </a:tbl>
          </a:graphicData>
        </a:graphic>
      </p:graphicFrame>
      <p:sp>
        <p:nvSpPr>
          <p:cNvPr id="77863" name=""/>
          <p:cNvSpPr/>
          <p:nvPr/>
        </p:nvSpPr>
        <p:spPr>
          <a:xfrm>
            <a:off x="250825" y="2133600"/>
            <a:ext cx="381000" cy="1431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200" b="1"/>
              <a:t>程朱理学</a:t>
            </a:r>
            <a:endParaRPr sz="2200" b="1"/>
          </a:p>
        </p:txBody>
      </p:sp>
      <p:sp>
        <p:nvSpPr>
          <p:cNvPr id="77864" name=""/>
          <p:cNvSpPr/>
          <p:nvPr/>
        </p:nvSpPr>
        <p:spPr>
          <a:xfrm>
            <a:off x="250825" y="4581525"/>
            <a:ext cx="381000" cy="1431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200" b="1"/>
              <a:t>陆王心学</a:t>
            </a:r>
            <a:endParaRPr sz="2200" b="1"/>
          </a:p>
        </p:txBody>
      </p:sp>
      <p:sp>
        <p:nvSpPr>
          <p:cNvPr id="77865" name=""/>
          <p:cNvSpPr/>
          <p:nvPr/>
        </p:nvSpPr>
        <p:spPr>
          <a:xfrm>
            <a:off x="1066800" y="2659062"/>
            <a:ext cx="463550" cy="427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200" b="1"/>
              <a:t>理</a:t>
            </a:r>
            <a:endParaRPr sz="2200" b="1"/>
          </a:p>
        </p:txBody>
      </p:sp>
      <p:sp>
        <p:nvSpPr>
          <p:cNvPr id="77866" name=""/>
          <p:cNvSpPr/>
          <p:nvPr/>
        </p:nvSpPr>
        <p:spPr>
          <a:xfrm>
            <a:off x="1066800" y="4868862"/>
            <a:ext cx="463550" cy="427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200" b="1"/>
              <a:t>心</a:t>
            </a:r>
            <a:endParaRPr sz="2200" b="1"/>
          </a:p>
        </p:txBody>
      </p:sp>
      <p:sp>
        <p:nvSpPr>
          <p:cNvPr id="77867" name=""/>
          <p:cNvSpPr/>
          <p:nvPr/>
        </p:nvSpPr>
        <p:spPr>
          <a:xfrm>
            <a:off x="1979612" y="2636838"/>
            <a:ext cx="1308100" cy="427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200" b="1"/>
              <a:t>格物致知</a:t>
            </a:r>
            <a:endParaRPr sz="2200" b="1"/>
          </a:p>
        </p:txBody>
      </p:sp>
      <p:sp>
        <p:nvSpPr>
          <p:cNvPr id="77868" name=""/>
          <p:cNvSpPr/>
          <p:nvPr/>
        </p:nvSpPr>
        <p:spPr>
          <a:xfrm>
            <a:off x="1979612" y="4868862"/>
            <a:ext cx="1308100" cy="427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200" b="1"/>
              <a:t>格心致知</a:t>
            </a:r>
            <a:endParaRPr sz="2200" b="1"/>
          </a:p>
        </p:txBody>
      </p:sp>
      <p:sp>
        <p:nvSpPr>
          <p:cNvPr id="77869" name=""/>
          <p:cNvSpPr/>
          <p:nvPr/>
        </p:nvSpPr>
        <p:spPr>
          <a:xfrm>
            <a:off x="3581400" y="2479675"/>
            <a:ext cx="762000" cy="1096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sz="2200" b="1"/>
              <a:t>客观唯心主义</a:t>
            </a:r>
            <a:endParaRPr sz="2200" b="1"/>
          </a:p>
        </p:txBody>
      </p:sp>
      <p:sp>
        <p:nvSpPr>
          <p:cNvPr id="77870" name=""/>
          <p:cNvSpPr/>
          <p:nvPr/>
        </p:nvSpPr>
        <p:spPr>
          <a:xfrm>
            <a:off x="3641725" y="4310062"/>
            <a:ext cx="396875" cy="2101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sz="2200" b="1"/>
              <a:t>主观唯心主义</a:t>
            </a:r>
            <a:endParaRPr sz="2200" b="1"/>
          </a:p>
        </p:txBody>
      </p:sp>
      <p:sp>
        <p:nvSpPr>
          <p:cNvPr id="77871" name=""/>
          <p:cNvSpPr/>
          <p:nvPr/>
        </p:nvSpPr>
        <p:spPr>
          <a:xfrm>
            <a:off x="4814888" y="2895600"/>
            <a:ext cx="519112" cy="26336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200" b="1"/>
              <a:t>新儒学（宋明理学）</a:t>
            </a:r>
            <a:endParaRPr sz="2200" b="1"/>
          </a:p>
        </p:txBody>
      </p:sp>
      <p:sp>
        <p:nvSpPr>
          <p:cNvPr id="77872" name=""/>
          <p:cNvSpPr/>
          <p:nvPr/>
        </p:nvSpPr>
        <p:spPr>
          <a:xfrm>
            <a:off x="5576888" y="3005138"/>
            <a:ext cx="519112" cy="27098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200" b="1"/>
              <a:t>维护封建专制统治</a:t>
            </a:r>
            <a:endParaRPr sz="2200" b="1"/>
          </a:p>
        </p:txBody>
      </p:sp>
      <p:sp>
        <p:nvSpPr>
          <p:cNvPr id="77873" name=""/>
          <p:cNvSpPr/>
          <p:nvPr/>
        </p:nvSpPr>
        <p:spPr>
          <a:xfrm>
            <a:off x="6227762" y="2349500"/>
            <a:ext cx="11430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sz="2200" b="1"/>
              <a:t>世界本原于理</a:t>
            </a:r>
            <a:endParaRPr sz="2200" b="1"/>
          </a:p>
        </p:txBody>
      </p:sp>
      <p:sp>
        <p:nvSpPr>
          <p:cNvPr id="77874" name=""/>
          <p:cNvSpPr/>
          <p:nvPr/>
        </p:nvSpPr>
        <p:spPr>
          <a:xfrm>
            <a:off x="6156325" y="3357562"/>
            <a:ext cx="1371600" cy="1096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sz="2200" b="1"/>
              <a:t>重三纲五常，轻自然欲求</a:t>
            </a:r>
            <a:endParaRPr sz="2200" b="1"/>
          </a:p>
        </p:txBody>
      </p:sp>
      <p:sp>
        <p:nvSpPr>
          <p:cNvPr id="77875" name=""/>
          <p:cNvSpPr/>
          <p:nvPr/>
        </p:nvSpPr>
        <p:spPr>
          <a:xfrm>
            <a:off x="6156325" y="4797425"/>
            <a:ext cx="1371600" cy="1096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sz="2200" b="1"/>
              <a:t>重道德之善，轻科学之真</a:t>
            </a:r>
            <a:endParaRPr sz="2200" b="1"/>
          </a:p>
        </p:txBody>
      </p:sp>
      <p:sp>
        <p:nvSpPr>
          <p:cNvPr id="77876" name=""/>
          <p:cNvSpPr/>
          <p:nvPr/>
        </p:nvSpPr>
        <p:spPr>
          <a:xfrm>
            <a:off x="7620000" y="2252662"/>
            <a:ext cx="1158875" cy="915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b="1"/>
              <a:t>使儒学发展到了一个新阶段</a:t>
            </a:r>
            <a:endParaRPr b="1"/>
          </a:p>
        </p:txBody>
      </p:sp>
      <p:sp>
        <p:nvSpPr>
          <p:cNvPr id="77877" name=""/>
          <p:cNvSpPr/>
          <p:nvPr/>
        </p:nvSpPr>
        <p:spPr>
          <a:xfrm>
            <a:off x="7635875" y="3317875"/>
            <a:ext cx="1257300" cy="915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b="1"/>
              <a:t>维护了封建专制统治</a:t>
            </a:r>
            <a:endParaRPr b="1"/>
          </a:p>
        </p:txBody>
      </p:sp>
      <p:sp>
        <p:nvSpPr>
          <p:cNvPr id="77878" name=""/>
          <p:cNvSpPr/>
          <p:nvPr/>
        </p:nvSpPr>
        <p:spPr>
          <a:xfrm>
            <a:off x="7596188" y="4581525"/>
            <a:ext cx="1152525" cy="20145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b="1"/>
              <a:t>对中国社会政治、文化教育以及伦理道德都产生了深远影响</a:t>
            </a:r>
            <a:endParaRPr b="1"/>
          </a:p>
        </p:txBody>
      </p:sp>
      <p:sp>
        <p:nvSpPr>
          <p:cNvPr id="77879" name=""/>
          <p:cNvSpPr/>
          <p:nvPr/>
        </p:nvSpPr>
        <p:spPr>
          <a:xfrm>
            <a:off x="76200" y="152400"/>
            <a:ext cx="939165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4000" b="1">
                <a:ea typeface="华文行楷" pitchFamily="2" charset="-122"/>
              </a:rPr>
              <a:t>探究：程朱理学与陆王心学有什么异同？</a:t>
            </a:r>
            <a:endParaRPr sz="4000" b="1">
              <a:ea typeface="华文行楷" pitchFamily="2" charset="-122"/>
            </a:endParaRPr>
          </a:p>
        </p:txBody>
      </p:sp>
      <p:sp>
        <p:nvSpPr>
          <p:cNvPr id="7788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788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B03B144-DBB8-4690-B09C-1F43E0490641}" type="footer">
              <a:rPr sz="1400"/>
              <a:t/>
            </a:fld>
            <a:endParaRPr sz="1400"/>
          </a:p>
        </p:txBody>
      </p:sp>
      <p:sp>
        <p:nvSpPr>
          <p:cNvPr id="77885" name="TextBox 7788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文科第3课上课用宋明理学共37页，您现在浏览的是第17页!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78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78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778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78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78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9" presetClass="entr" presetSubtype="0" dur="500" ac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7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9" presetClass="entr" presetSubtype="0" dur="500" accel="10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78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78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7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78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9" presetClass="entr" presetSubtype="0" dur="500" accel="10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7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7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7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7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7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7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7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7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39" presetClass="entr" presetSubtype="0" dur="500" accel="100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7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7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7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7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9" presetClass="entr" presetSubtype="0" dur="500" accel="100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7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7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7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7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39" presetClass="entr" presetSubtype="0" dur="500" accel="1000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7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7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7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7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9" presetClass="entr" presetSubtype="0" dur="500" accel="1000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7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7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7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7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39" presetClass="entr" presetSubtype="0" dur="500" accel="1000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78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78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78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78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39" presetClass="entr" presetSubtype="0" dur="500" accel="1000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7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7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7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7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39" presetClass="entr" presetSubtype="0" dur="500" accel="1000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78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78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78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78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39" presetClass="entr" presetSubtype="0" dur="500" accel="1000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7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7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778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77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39" presetClass="entr" presetSubtype="0" dur="500" accel="1000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77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77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77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77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39" presetClass="entr" presetSubtype="0" dur="500" accel="1000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778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778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77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77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39" presetClass="entr" presetSubtype="0" dur="500" accel="10000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77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77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778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77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63" grpId="0"/>
      <p:bldP spid="77864" grpId="1"/>
      <p:bldP spid="77865" grpId="2"/>
      <p:bldP spid="77866" grpId="3"/>
      <p:bldP spid="77868" grpId="4"/>
      <p:bldP spid="77869" grpId="5"/>
      <p:bldP spid="77870" grpId="6"/>
      <p:bldP spid="77871" grpId="7"/>
      <p:bldP spid="77872" grpId="8"/>
      <p:bldP spid="77873" grpId="9"/>
      <p:bldP spid="77874" grpId="10"/>
      <p:bldP spid="77875" grpId="11"/>
      <p:bldP spid="77876" grpId="12"/>
      <p:bldP spid="77877" grpId="13"/>
      <p:bldP spid="77878" grpId="14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43" name=""/>
          <p:cNvSpPr/>
          <p:nvPr>
            <p:ph type="body" idx="4294967295"/>
          </p:nvPr>
        </p:nvSpPr>
        <p:spPr>
          <a:xfrm>
            <a:off x="0" y="0"/>
            <a:ext cx="9144000" cy="51577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b="1"/>
              <a:t>【考点】（1）春秋战国时期的百家争鸣——孔孟儒学思想；汉代儒学成为正统思想；宋明理学</a:t>
            </a:r>
            <a:endParaRPr b="1"/>
          </a:p>
          <a:p>
            <a:pPr lvl="0">
              <a:lnSpc>
                <a:spcPct val="90000"/>
              </a:lnSpc>
            </a:pPr>
            <a:r>
              <a:rPr b="1"/>
              <a:t>【解析】（1）小问不同点，分别归纳孔孟的儒学思想和汉代董仲舒的儒学思想，孔孟思想要求统治者施行仁政，以民为本，以道德教化民众；汉代董仲舒强调天人感应、君权神授、三纲五常，为专制主义中央集权提供理论依据。第二小问发展，宋明理学“认为周公、孔子之道在孟子之后已经断绝”，更加重视《论语》《孟子》；宋明理学吸收佛道思想，更加重视思辨，强调个人的修养与完善。</a:t>
            </a:r>
            <a:endParaRPr b="1"/>
          </a:p>
        </p:txBody>
      </p:sp>
      <p:sp>
        <p:nvSpPr>
          <p:cNvPr id="870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70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BB6BA04-784C-4B0E-A1E1-D4CA86ABA98D}" type="footer">
              <a:rPr sz="1400"/>
              <a:t/>
            </a:fld>
            <a:endParaRPr sz="1400"/>
          </a:p>
        </p:txBody>
      </p:sp>
      <p:sp>
        <p:nvSpPr>
          <p:cNvPr id="87046" name="TextBox 870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文科第3课上课用宋明理学共37页，您现在浏览的是第18页!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https://d.book118.com/017052114141006033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3">
      <vt:lpstr>Arial</vt:lpstr>
      <vt:lpstr>Calibri</vt:lpstr>
      <vt:lpstr>宋体</vt:lpstr>
      <vt:lpstr>Marlett</vt:lpstr>
      <vt:lpstr>黑体</vt:lpstr>
      <vt:lpstr>隶书</vt:lpstr>
      <vt:lpstr>华文中宋</vt:lpstr>
      <vt:lpstr>华文新魏</vt:lpstr>
      <vt:lpstr>华文行楷</vt:lpstr>
      <vt:lpstr>楷体_GB2312</vt:lpstr>
      <vt:lpstr>Times New Roman</vt:lpstr>
      <vt:lpstr>仿宋_GB2312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体现了朱熹什么思想？</vt:lpstr>
      <vt:lpstr>通过材料认识程朱理学的影响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（1）：南宋陆九渊</vt:lpstr>
      <vt:lpstr>C：主要内容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2024-09-07T08:13:31.664</cp:lastPrinted>
  <dcterms:created xsi:type="dcterms:W3CDTF">2024-09-07T00:13:31Z</dcterms:created>
  <dcterms:modified xsi:type="dcterms:W3CDTF">2024-09-07T00:13:33Z</dcterms:modified>
</cp:coreProperties>
</file>