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150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580" cy="494470"/>
          </a:xfrm>
          <a:prstGeom prst="rect">
            <a:avLst/>
          </a:prstGeom>
        </p:spPr>
        <p:txBody>
          <a:bodyPr vert="horz" lIns="87572" tIns="43786" rIns="87572" bIns="43786" rtlCol="0"/>
          <a:lstStyle>
            <a:lvl1pPr algn="l">
              <a:defRPr sz="11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15678" y="0"/>
            <a:ext cx="2918579" cy="494470"/>
          </a:xfrm>
          <a:prstGeom prst="rect">
            <a:avLst/>
          </a:prstGeom>
        </p:spPr>
        <p:txBody>
          <a:bodyPr vert="horz" lIns="87572" tIns="43786" rIns="87572" bIns="43786" rtlCol="0"/>
          <a:lstStyle>
            <a:lvl1pPr algn="r">
              <a:defRPr sz="11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33488"/>
            <a:ext cx="5921375" cy="33321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4329" y="4750275"/>
            <a:ext cx="5388610" cy="3885336"/>
          </a:xfrm>
          <a:prstGeom prst="rect">
            <a:avLst/>
          </a:prstGeom>
        </p:spPr>
        <p:txBody>
          <a:bodyPr vert="horz" lIns="87572" tIns="43786" rIns="87572" bIns="43786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375019"/>
            <a:ext cx="2918580" cy="494470"/>
          </a:xfrm>
          <a:prstGeom prst="rect">
            <a:avLst/>
          </a:prstGeom>
        </p:spPr>
        <p:txBody>
          <a:bodyPr vert="horz" lIns="87572" tIns="43786" rIns="87572" bIns="43786" rtlCol="0" anchor="b"/>
          <a:lstStyle>
            <a:lvl1pPr algn="l">
              <a:defRPr sz="11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15678" y="9375019"/>
            <a:ext cx="2918579" cy="494470"/>
          </a:xfrm>
          <a:prstGeom prst="rect">
            <a:avLst/>
          </a:prstGeom>
        </p:spPr>
        <p:txBody>
          <a:bodyPr vert="horz" lIns="87572" tIns="43786" rIns="87572" bIns="43786" rtlCol="0" anchor="b"/>
          <a:lstStyle>
            <a:lvl1pPr algn="r">
              <a:defRPr sz="11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12738" y="661988"/>
            <a:ext cx="5876925" cy="3306762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F8009E-218E-4EEF-9489-D323FC6996E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12738" y="661988"/>
            <a:ext cx="5876925" cy="3306762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F8009E-218E-4EEF-9489-D323FC6996E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jpe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jpe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tags" Target="../tags/tag2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image" Target="../media/image2.jpeg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image" Target="../media/image3.jpe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C5A9A-F32A-4B63-9A6B-C33E4081A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B2BE-3055-47A1-93D6-96DE72DC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080EF-0ADB-44F2-BC86-BBB512C1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2E081-A775-482A-BC7A-228FF0A22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035F8-3A13-4863-A268-5DF2EADE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86888-752A-4DF5-8119-C85022EC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2BC00-BD74-4186-A318-EA87D23A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E8412-469D-4E78-B7F8-F83541643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D1DE5-1A39-4589-B219-E16DAA11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F3E92-2554-49BC-9C89-C08152871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9E3CF-6907-4AE9-A7CF-5C49A0738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3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8346017" y="2553759"/>
            <a:ext cx="1494367" cy="1317625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矩形 14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840383" y="2553759"/>
            <a:ext cx="319617" cy="131762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4" name="矩形 15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032000" y="4110567"/>
            <a:ext cx="1509183" cy="13176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矩形 1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541183" y="4110567"/>
            <a:ext cx="1509183" cy="1317625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6" name="矩形 17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050367" y="4110567"/>
            <a:ext cx="1513417" cy="13176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" name="矩形 18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559550" y="4110567"/>
            <a:ext cx="1510242" cy="1317625"/>
          </a:xfrm>
          <a:prstGeom prst="rect">
            <a:avLst/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8" name="矩形 19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069792" y="4110567"/>
            <a:ext cx="276225" cy="131762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3541183" y="2561773"/>
            <a:ext cx="4804833" cy="842433"/>
          </a:xfrm>
        </p:spPr>
        <p:txBody>
          <a:bodyPr anchor="ctr" anchorCtr="0">
            <a:normAutofit/>
          </a:bodyPr>
          <a:lstStyle>
            <a:lvl1pPr algn="ctr">
              <a:defRPr sz="48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2590800" y="5380567"/>
            <a:ext cx="1828800" cy="243417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724400" y="5380567"/>
            <a:ext cx="2743200" cy="243417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7772400" y="5380567"/>
            <a:ext cx="1828800" cy="243417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anchor="b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直接连接符 22"/>
          <p:cNvSpPr>
            <a:spLocks noChangeShapeType="1"/>
          </p:cNvSpPr>
          <p:nvPr>
            <p:custDataLst>
              <p:tags r:id="rId1"/>
            </p:custDataLst>
          </p:nvPr>
        </p:nvSpPr>
        <p:spPr bwMode="auto">
          <a:xfrm rot="5400000" flipH="1">
            <a:off x="6096000" y="2960158"/>
            <a:ext cx="0" cy="3600450"/>
          </a:xfrm>
          <a:prstGeom prst="line">
            <a:avLst/>
          </a:prstGeom>
          <a:noFill/>
          <a:ln w="12700" cap="flat" cmpd="sng">
            <a:solidFill>
              <a:schemeClr val="accent5"/>
            </a:solidFill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200"/>
          </a:p>
        </p:txBody>
      </p:sp>
      <p:grpSp>
        <p:nvGrpSpPr>
          <p:cNvPr id="13" name="组合 12"/>
          <p:cNvGrpSpPr/>
          <p:nvPr>
            <p:custDataLst>
              <p:tags r:id="rId2"/>
            </p:custDataLst>
          </p:nvPr>
        </p:nvGrpSpPr>
        <p:grpSpPr>
          <a:xfrm>
            <a:off x="5051425" y="1502833"/>
            <a:ext cx="2089150" cy="2336800"/>
            <a:chOff x="4529138" y="539750"/>
            <a:chExt cx="3133725" cy="3505200"/>
          </a:xfrm>
        </p:grpSpPr>
        <p:sp>
          <p:nvSpPr>
            <p:cNvPr id="7" name="Freeform 108"/>
            <p:cNvSpPr>
              <a:spLocks noEditPoints="1"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5067183" y="1841468"/>
              <a:ext cx="443517" cy="450878"/>
            </a:xfrm>
            <a:custGeom>
              <a:gdLst>
                <a:gd name="T0" fmla="*/ 13 w 26"/>
                <a:gd name="T1" fmla="*/ 0 h 26"/>
                <a:gd name="T2" fmla="*/ 0 w 26"/>
                <a:gd name="T3" fmla="*/ 13 h 26"/>
                <a:gd name="T4" fmla="*/ 13 w 26"/>
                <a:gd name="T5" fmla="*/ 26 h 26"/>
                <a:gd name="T6" fmla="*/ 26 w 26"/>
                <a:gd name="T7" fmla="*/ 13 h 26"/>
                <a:gd name="T8" fmla="*/ 13 w 26"/>
                <a:gd name="T9" fmla="*/ 0 h 26"/>
                <a:gd name="T10" fmla="*/ 13 w 26"/>
                <a:gd name="T11" fmla="*/ 23 h 26"/>
                <a:gd name="T12" fmla="*/ 3 w 26"/>
                <a:gd name="T13" fmla="*/ 13 h 26"/>
                <a:gd name="T14" fmla="*/ 13 w 26"/>
                <a:gd name="T15" fmla="*/ 3 h 26"/>
                <a:gd name="T16" fmla="*/ 23 w 26"/>
                <a:gd name="T17" fmla="*/ 13 h 26"/>
                <a:gd name="T18" fmla="*/ 13 w 26"/>
                <a:gd name="T19" fmla="*/ 23 h 2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6"/>
                <a:gd name="T31" fmla="*/ 0 h 26"/>
                <a:gd name="T32" fmla="*/ 26 w 26"/>
                <a:gd name="T33" fmla="*/ 26 h 2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6" h="26">
                  <a:moveTo>
                    <a:pt x="13" y="0"/>
                  </a:moveTo>
                  <a:cubicBezTo>
                    <a:pt x="6" y="0"/>
                    <a:pt x="0" y="6"/>
                    <a:pt x="0" y="13"/>
                  </a:cubicBezTo>
                  <a:cubicBezTo>
                    <a:pt x="0" y="20"/>
                    <a:pt x="6" y="26"/>
                    <a:pt x="13" y="26"/>
                  </a:cubicBezTo>
                  <a:cubicBezTo>
                    <a:pt x="20" y="26"/>
                    <a:pt x="26" y="20"/>
                    <a:pt x="26" y="13"/>
                  </a:cubicBezTo>
                  <a:cubicBezTo>
                    <a:pt x="26" y="6"/>
                    <a:pt x="20" y="0"/>
                    <a:pt x="13" y="0"/>
                  </a:cubicBezTo>
                  <a:close/>
                  <a:moveTo>
                    <a:pt x="13" y="23"/>
                  </a:moveTo>
                  <a:cubicBezTo>
                    <a:pt x="8" y="23"/>
                    <a:pt x="3" y="18"/>
                    <a:pt x="3" y="13"/>
                  </a:cubicBezTo>
                  <a:cubicBezTo>
                    <a:pt x="3" y="7"/>
                    <a:pt x="8" y="3"/>
                    <a:pt x="13" y="3"/>
                  </a:cubicBezTo>
                  <a:cubicBezTo>
                    <a:pt x="19" y="3"/>
                    <a:pt x="23" y="7"/>
                    <a:pt x="23" y="13"/>
                  </a:cubicBezTo>
                  <a:cubicBezTo>
                    <a:pt x="23" y="18"/>
                    <a:pt x="19" y="23"/>
                    <a:pt x="13" y="23"/>
                  </a:cubicBezTo>
                  <a:close/>
                </a:path>
              </a:pathLst>
            </a:custGeom>
            <a:solidFill>
              <a:schemeClr val="accent5">
                <a:alpha val="30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  <p:sp>
          <p:nvSpPr>
            <p:cNvPr id="8" name="Freeform 109"/>
            <p:cNvSpPr>
              <a:spLocks noEditPoints="1"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6063290" y="1550584"/>
              <a:ext cx="378080" cy="378151"/>
            </a:xfrm>
            <a:custGeom>
              <a:gdLst>
                <a:gd name="T0" fmla="*/ 11 w 22"/>
                <a:gd name="T1" fmla="*/ 0 h 22"/>
                <a:gd name="T2" fmla="*/ 0 w 22"/>
                <a:gd name="T3" fmla="*/ 11 h 22"/>
                <a:gd name="T4" fmla="*/ 11 w 22"/>
                <a:gd name="T5" fmla="*/ 22 h 22"/>
                <a:gd name="T6" fmla="*/ 22 w 22"/>
                <a:gd name="T7" fmla="*/ 11 h 22"/>
                <a:gd name="T8" fmla="*/ 11 w 22"/>
                <a:gd name="T9" fmla="*/ 0 h 22"/>
                <a:gd name="T10" fmla="*/ 11 w 22"/>
                <a:gd name="T11" fmla="*/ 17 h 22"/>
                <a:gd name="T12" fmla="*/ 5 w 22"/>
                <a:gd name="T13" fmla="*/ 11 h 22"/>
                <a:gd name="T14" fmla="*/ 11 w 22"/>
                <a:gd name="T15" fmla="*/ 5 h 22"/>
                <a:gd name="T16" fmla="*/ 17 w 22"/>
                <a:gd name="T17" fmla="*/ 11 h 22"/>
                <a:gd name="T18" fmla="*/ 11 w 22"/>
                <a:gd name="T19" fmla="*/ 17 h 2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2"/>
                <a:gd name="T31" fmla="*/ 0 h 22"/>
                <a:gd name="T32" fmla="*/ 22 w 22"/>
                <a:gd name="T33" fmla="*/ 22 h 22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2" h="22">
                  <a:moveTo>
                    <a:pt x="11" y="0"/>
                  </a:moveTo>
                  <a:cubicBezTo>
                    <a:pt x="5" y="0"/>
                    <a:pt x="0" y="5"/>
                    <a:pt x="0" y="11"/>
                  </a:cubicBezTo>
                  <a:cubicBezTo>
                    <a:pt x="0" y="17"/>
                    <a:pt x="5" y="22"/>
                    <a:pt x="11" y="22"/>
                  </a:cubicBezTo>
                  <a:cubicBezTo>
                    <a:pt x="17" y="22"/>
                    <a:pt x="22" y="17"/>
                    <a:pt x="22" y="11"/>
                  </a:cubicBezTo>
                  <a:cubicBezTo>
                    <a:pt x="22" y="5"/>
                    <a:pt x="17" y="0"/>
                    <a:pt x="11" y="0"/>
                  </a:cubicBezTo>
                  <a:close/>
                  <a:moveTo>
                    <a:pt x="11" y="17"/>
                  </a:moveTo>
                  <a:cubicBezTo>
                    <a:pt x="8" y="17"/>
                    <a:pt x="5" y="14"/>
                    <a:pt x="5" y="11"/>
                  </a:cubicBezTo>
                  <a:cubicBezTo>
                    <a:pt x="5" y="8"/>
                    <a:pt x="8" y="5"/>
                    <a:pt x="11" y="5"/>
                  </a:cubicBezTo>
                  <a:cubicBezTo>
                    <a:pt x="14" y="5"/>
                    <a:pt x="17" y="8"/>
                    <a:pt x="17" y="11"/>
                  </a:cubicBezTo>
                  <a:cubicBezTo>
                    <a:pt x="17" y="14"/>
                    <a:pt x="14" y="17"/>
                    <a:pt x="11" y="17"/>
                  </a:cubicBezTo>
                  <a:close/>
                </a:path>
              </a:pathLst>
            </a:custGeom>
            <a:solidFill>
              <a:schemeClr val="accent5">
                <a:alpha val="30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  <p:sp>
          <p:nvSpPr>
            <p:cNvPr id="9" name="Freeform 110"/>
            <p:cNvSpPr>
              <a:spLocks noEditPoints="1"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5168972" y="1950554"/>
              <a:ext cx="239931" cy="239976"/>
            </a:xfrm>
            <a:custGeom>
              <a:gdLst>
                <a:gd name="T0" fmla="*/ 7 w 14"/>
                <a:gd name="T1" fmla="*/ 0 h 14"/>
                <a:gd name="T2" fmla="*/ 0 w 14"/>
                <a:gd name="T3" fmla="*/ 7 h 14"/>
                <a:gd name="T4" fmla="*/ 7 w 14"/>
                <a:gd name="T5" fmla="*/ 14 h 14"/>
                <a:gd name="T6" fmla="*/ 14 w 14"/>
                <a:gd name="T7" fmla="*/ 7 h 14"/>
                <a:gd name="T8" fmla="*/ 7 w 14"/>
                <a:gd name="T9" fmla="*/ 0 h 14"/>
                <a:gd name="T10" fmla="*/ 7 w 14"/>
                <a:gd name="T11" fmla="*/ 10 h 14"/>
                <a:gd name="T12" fmla="*/ 4 w 14"/>
                <a:gd name="T13" fmla="*/ 7 h 14"/>
                <a:gd name="T14" fmla="*/ 7 w 14"/>
                <a:gd name="T15" fmla="*/ 3 h 14"/>
                <a:gd name="T16" fmla="*/ 11 w 14"/>
                <a:gd name="T17" fmla="*/ 7 h 14"/>
                <a:gd name="T18" fmla="*/ 7 w 14"/>
                <a:gd name="T19" fmla="*/ 10 h 1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4"/>
                <a:gd name="T31" fmla="*/ 0 h 14"/>
                <a:gd name="T32" fmla="*/ 14 w 14"/>
                <a:gd name="T33" fmla="*/ 14 h 14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4" h="14">
                  <a:moveTo>
                    <a:pt x="7" y="0"/>
                  </a:moveTo>
                  <a:cubicBezTo>
                    <a:pt x="3" y="0"/>
                    <a:pt x="0" y="3"/>
                    <a:pt x="0" y="7"/>
                  </a:cubicBezTo>
                  <a:cubicBezTo>
                    <a:pt x="0" y="11"/>
                    <a:pt x="3" y="14"/>
                    <a:pt x="7" y="14"/>
                  </a:cubicBezTo>
                  <a:cubicBezTo>
                    <a:pt x="11" y="14"/>
                    <a:pt x="14" y="11"/>
                    <a:pt x="14" y="7"/>
                  </a:cubicBezTo>
                  <a:cubicBezTo>
                    <a:pt x="14" y="3"/>
                    <a:pt x="11" y="0"/>
                    <a:pt x="7" y="0"/>
                  </a:cubicBezTo>
                  <a:close/>
                  <a:moveTo>
                    <a:pt x="7" y="10"/>
                  </a:moveTo>
                  <a:cubicBezTo>
                    <a:pt x="5" y="10"/>
                    <a:pt x="4" y="9"/>
                    <a:pt x="4" y="7"/>
                  </a:cubicBezTo>
                  <a:cubicBezTo>
                    <a:pt x="4" y="5"/>
                    <a:pt x="5" y="3"/>
                    <a:pt x="7" y="3"/>
                  </a:cubicBezTo>
                  <a:cubicBezTo>
                    <a:pt x="9" y="3"/>
                    <a:pt x="11" y="5"/>
                    <a:pt x="11" y="7"/>
                  </a:cubicBezTo>
                  <a:cubicBezTo>
                    <a:pt x="11" y="9"/>
                    <a:pt x="9" y="10"/>
                    <a:pt x="7" y="10"/>
                  </a:cubicBezTo>
                  <a:close/>
                </a:path>
              </a:pathLst>
            </a:custGeom>
            <a:solidFill>
              <a:schemeClr val="accent5">
                <a:alpha val="30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  <p:sp>
          <p:nvSpPr>
            <p:cNvPr id="10" name="Freeform 111"/>
            <p:cNvSpPr>
              <a:spLocks noEditPoints="1"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5874250" y="1361509"/>
              <a:ext cx="756169" cy="756302"/>
            </a:xfrm>
            <a:custGeom>
              <a:gdLst>
                <a:gd name="T0" fmla="*/ 22 w 44"/>
                <a:gd name="T1" fmla="*/ 0 h 44"/>
                <a:gd name="T2" fmla="*/ 0 w 44"/>
                <a:gd name="T3" fmla="*/ 22 h 44"/>
                <a:gd name="T4" fmla="*/ 22 w 44"/>
                <a:gd name="T5" fmla="*/ 44 h 44"/>
                <a:gd name="T6" fmla="*/ 44 w 44"/>
                <a:gd name="T7" fmla="*/ 22 h 44"/>
                <a:gd name="T8" fmla="*/ 22 w 44"/>
                <a:gd name="T9" fmla="*/ 0 h 44"/>
                <a:gd name="T10" fmla="*/ 22 w 44"/>
                <a:gd name="T11" fmla="*/ 39 h 44"/>
                <a:gd name="T12" fmla="*/ 5 w 44"/>
                <a:gd name="T13" fmla="*/ 22 h 44"/>
                <a:gd name="T14" fmla="*/ 22 w 44"/>
                <a:gd name="T15" fmla="*/ 6 h 44"/>
                <a:gd name="T16" fmla="*/ 39 w 44"/>
                <a:gd name="T17" fmla="*/ 22 h 44"/>
                <a:gd name="T18" fmla="*/ 22 w 44"/>
                <a:gd name="T19" fmla="*/ 39 h 4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4"/>
                <a:gd name="T31" fmla="*/ 0 h 44"/>
                <a:gd name="T32" fmla="*/ 44 w 44"/>
                <a:gd name="T33" fmla="*/ 44 h 44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4" h="44">
                  <a:moveTo>
                    <a:pt x="22" y="0"/>
                  </a:moveTo>
                  <a:cubicBezTo>
                    <a:pt x="10" y="0"/>
                    <a:pt x="0" y="10"/>
                    <a:pt x="0" y="22"/>
                  </a:cubicBezTo>
                  <a:cubicBezTo>
                    <a:pt x="0" y="34"/>
                    <a:pt x="10" y="44"/>
                    <a:pt x="22" y="44"/>
                  </a:cubicBezTo>
                  <a:cubicBezTo>
                    <a:pt x="34" y="44"/>
                    <a:pt x="44" y="34"/>
                    <a:pt x="44" y="22"/>
                  </a:cubicBezTo>
                  <a:cubicBezTo>
                    <a:pt x="44" y="10"/>
                    <a:pt x="34" y="0"/>
                    <a:pt x="22" y="0"/>
                  </a:cubicBezTo>
                  <a:close/>
                  <a:moveTo>
                    <a:pt x="22" y="39"/>
                  </a:moveTo>
                  <a:cubicBezTo>
                    <a:pt x="13" y="39"/>
                    <a:pt x="5" y="31"/>
                    <a:pt x="5" y="22"/>
                  </a:cubicBezTo>
                  <a:cubicBezTo>
                    <a:pt x="5" y="13"/>
                    <a:pt x="13" y="6"/>
                    <a:pt x="22" y="6"/>
                  </a:cubicBezTo>
                  <a:cubicBezTo>
                    <a:pt x="31" y="6"/>
                    <a:pt x="39" y="13"/>
                    <a:pt x="39" y="22"/>
                  </a:cubicBezTo>
                  <a:cubicBezTo>
                    <a:pt x="39" y="31"/>
                    <a:pt x="31" y="39"/>
                    <a:pt x="22" y="39"/>
                  </a:cubicBezTo>
                  <a:close/>
                </a:path>
              </a:pathLst>
            </a:custGeom>
            <a:solidFill>
              <a:schemeClr val="accent5">
                <a:alpha val="30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  <p:sp>
          <p:nvSpPr>
            <p:cNvPr id="11" name="Freeform 112"/>
            <p:cNvSpPr>
              <a:spLocks noEditPoints="1"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4529138" y="539750"/>
              <a:ext cx="3133725" cy="3505200"/>
            </a:xfrm>
            <a:custGeom>
              <a:gdLst>
                <a:gd name="T0" fmla="*/ 157 w 182"/>
                <a:gd name="T1" fmla="*/ 96 h 204"/>
                <a:gd name="T2" fmla="*/ 153 w 182"/>
                <a:gd name="T3" fmla="*/ 48 h 204"/>
                <a:gd name="T4" fmla="*/ 78 w 182"/>
                <a:gd name="T5" fmla="*/ 0 h 204"/>
                <a:gd name="T6" fmla="*/ 1 w 182"/>
                <a:gd name="T7" fmla="*/ 79 h 204"/>
                <a:gd name="T8" fmla="*/ 0 w 182"/>
                <a:gd name="T9" fmla="*/ 204 h 204"/>
                <a:gd name="T10" fmla="*/ 113 w 182"/>
                <a:gd name="T11" fmla="*/ 176 h 204"/>
                <a:gd name="T12" fmla="*/ 147 w 182"/>
                <a:gd name="T13" fmla="*/ 176 h 204"/>
                <a:gd name="T14" fmla="*/ 147 w 182"/>
                <a:gd name="T15" fmla="*/ 176 h 204"/>
                <a:gd name="T16" fmla="*/ 156 w 182"/>
                <a:gd name="T17" fmla="*/ 151 h 204"/>
                <a:gd name="T18" fmla="*/ 146 w 182"/>
                <a:gd name="T19" fmla="*/ 145 h 204"/>
                <a:gd name="T20" fmla="*/ 156 w 182"/>
                <a:gd name="T21" fmla="*/ 140 h 204"/>
                <a:gd name="T22" fmla="*/ 155 w 182"/>
                <a:gd name="T23" fmla="*/ 138 h 204"/>
                <a:gd name="T24" fmla="*/ 170 w 182"/>
                <a:gd name="T25" fmla="*/ 111 h 204"/>
                <a:gd name="T26" fmla="*/ 62 w 182"/>
                <a:gd name="T27" fmla="*/ 93 h 204"/>
                <a:gd name="T28" fmla="*/ 62 w 182"/>
                <a:gd name="T29" fmla="*/ 102 h 204"/>
                <a:gd name="T30" fmla="*/ 54 w 182"/>
                <a:gd name="T31" fmla="*/ 105 h 204"/>
                <a:gd name="T32" fmla="*/ 48 w 182"/>
                <a:gd name="T33" fmla="*/ 110 h 204"/>
                <a:gd name="T34" fmla="*/ 40 w 182"/>
                <a:gd name="T35" fmla="*/ 107 h 204"/>
                <a:gd name="T36" fmla="*/ 32 w 182"/>
                <a:gd name="T37" fmla="*/ 107 h 204"/>
                <a:gd name="T38" fmla="*/ 28 w 182"/>
                <a:gd name="T39" fmla="*/ 99 h 204"/>
                <a:gd name="T40" fmla="*/ 22 w 182"/>
                <a:gd name="T41" fmla="*/ 93 h 204"/>
                <a:gd name="T42" fmla="*/ 26 w 182"/>
                <a:gd name="T43" fmla="*/ 85 h 204"/>
                <a:gd name="T44" fmla="*/ 26 w 182"/>
                <a:gd name="T45" fmla="*/ 76 h 204"/>
                <a:gd name="T46" fmla="*/ 34 w 182"/>
                <a:gd name="T47" fmla="*/ 73 h 204"/>
                <a:gd name="T48" fmla="*/ 40 w 182"/>
                <a:gd name="T49" fmla="*/ 68 h 204"/>
                <a:gd name="T50" fmla="*/ 48 w 182"/>
                <a:gd name="T51" fmla="*/ 71 h 204"/>
                <a:gd name="T52" fmla="*/ 57 w 182"/>
                <a:gd name="T53" fmla="*/ 71 h 204"/>
                <a:gd name="T54" fmla="*/ 60 w 182"/>
                <a:gd name="T55" fmla="*/ 79 h 204"/>
                <a:gd name="T56" fmla="*/ 66 w 182"/>
                <a:gd name="T57" fmla="*/ 85 h 204"/>
                <a:gd name="T58" fmla="*/ 136 w 182"/>
                <a:gd name="T59" fmla="*/ 77 h 204"/>
                <a:gd name="T60" fmla="*/ 126 w 182"/>
                <a:gd name="T61" fmla="*/ 87 h 204"/>
                <a:gd name="T62" fmla="*/ 121 w 182"/>
                <a:gd name="T63" fmla="*/ 100 h 204"/>
                <a:gd name="T64" fmla="*/ 107 w 182"/>
                <a:gd name="T65" fmla="*/ 100 h 204"/>
                <a:gd name="T66" fmla="*/ 94 w 182"/>
                <a:gd name="T67" fmla="*/ 105 h 204"/>
                <a:gd name="T68" fmla="*/ 83 w 182"/>
                <a:gd name="T69" fmla="*/ 96 h 204"/>
                <a:gd name="T70" fmla="*/ 70 w 182"/>
                <a:gd name="T71" fmla="*/ 91 h 204"/>
                <a:gd name="T72" fmla="*/ 70 w 182"/>
                <a:gd name="T73" fmla="*/ 77 h 204"/>
                <a:gd name="T74" fmla="*/ 64 w 182"/>
                <a:gd name="T75" fmla="*/ 64 h 204"/>
                <a:gd name="T76" fmla="*/ 74 w 182"/>
                <a:gd name="T77" fmla="*/ 53 h 204"/>
                <a:gd name="T78" fmla="*/ 79 w 182"/>
                <a:gd name="T79" fmla="*/ 40 h 204"/>
                <a:gd name="T80" fmla="*/ 94 w 182"/>
                <a:gd name="T81" fmla="*/ 40 h 204"/>
                <a:gd name="T82" fmla="*/ 107 w 182"/>
                <a:gd name="T83" fmla="*/ 35 h 204"/>
                <a:gd name="T84" fmla="*/ 117 w 182"/>
                <a:gd name="T85" fmla="*/ 44 h 204"/>
                <a:gd name="T86" fmla="*/ 130 w 182"/>
                <a:gd name="T87" fmla="*/ 49 h 204"/>
                <a:gd name="T88" fmla="*/ 130 w 182"/>
                <a:gd name="T89" fmla="*/ 64 h 204"/>
                <a:gd name="T90" fmla="*/ 136 w 182"/>
                <a:gd name="T91" fmla="*/ 77 h 204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182"/>
                <a:gd name="T139" fmla="*/ 0 h 204"/>
                <a:gd name="T140" fmla="*/ 182 w 182"/>
                <a:gd name="T141" fmla="*/ 204 h 204"/>
              </a:gdLst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182" h="204">
                  <a:moveTo>
                    <a:pt x="170" y="111"/>
                  </a:moveTo>
                  <a:cubicBezTo>
                    <a:pt x="166" y="107"/>
                    <a:pt x="160" y="102"/>
                    <a:pt x="157" y="96"/>
                  </a:cubicBezTo>
                  <a:cubicBezTo>
                    <a:pt x="153" y="87"/>
                    <a:pt x="158" y="79"/>
                    <a:pt x="157" y="70"/>
                  </a:cubicBezTo>
                  <a:cubicBezTo>
                    <a:pt x="157" y="63"/>
                    <a:pt x="155" y="54"/>
                    <a:pt x="153" y="48"/>
                  </a:cubicBezTo>
                  <a:cubicBezTo>
                    <a:pt x="149" y="37"/>
                    <a:pt x="142" y="28"/>
                    <a:pt x="133" y="21"/>
                  </a:cubicBezTo>
                  <a:cubicBezTo>
                    <a:pt x="119" y="8"/>
                    <a:pt x="100" y="0"/>
                    <a:pt x="78" y="0"/>
                  </a:cubicBezTo>
                  <a:cubicBezTo>
                    <a:pt x="35" y="0"/>
                    <a:pt x="0" y="32"/>
                    <a:pt x="0" y="71"/>
                  </a:cubicBezTo>
                  <a:cubicBezTo>
                    <a:pt x="0" y="74"/>
                    <a:pt x="0" y="77"/>
                    <a:pt x="1" y="79"/>
                  </a:cubicBezTo>
                  <a:cubicBezTo>
                    <a:pt x="1" y="96"/>
                    <a:pt x="6" y="117"/>
                    <a:pt x="22" y="139"/>
                  </a:cubicBezTo>
                  <a:cubicBezTo>
                    <a:pt x="22" y="139"/>
                    <a:pt x="43" y="182"/>
                    <a:pt x="0" y="204"/>
                  </a:cubicBezTo>
                  <a:cubicBezTo>
                    <a:pt x="95" y="204"/>
                    <a:pt x="95" y="204"/>
                    <a:pt x="95" y="204"/>
                  </a:cubicBezTo>
                  <a:cubicBezTo>
                    <a:pt x="95" y="204"/>
                    <a:pt x="102" y="176"/>
                    <a:pt x="113" y="176"/>
                  </a:cubicBezTo>
                  <a:cubicBezTo>
                    <a:pt x="123" y="176"/>
                    <a:pt x="133" y="177"/>
                    <a:pt x="142" y="176"/>
                  </a:cubicBezTo>
                  <a:cubicBezTo>
                    <a:pt x="144" y="177"/>
                    <a:pt x="146" y="176"/>
                    <a:pt x="147" y="176"/>
                  </a:cubicBezTo>
                  <a:cubicBezTo>
                    <a:pt x="147" y="176"/>
                    <a:pt x="147" y="176"/>
                    <a:pt x="147" y="176"/>
                  </a:cubicBezTo>
                  <a:cubicBezTo>
                    <a:pt x="147" y="176"/>
                    <a:pt x="147" y="176"/>
                    <a:pt x="147" y="176"/>
                  </a:cubicBezTo>
                  <a:cubicBezTo>
                    <a:pt x="154" y="173"/>
                    <a:pt x="149" y="157"/>
                    <a:pt x="149" y="157"/>
                  </a:cubicBezTo>
                  <a:cubicBezTo>
                    <a:pt x="153" y="155"/>
                    <a:pt x="156" y="153"/>
                    <a:pt x="156" y="151"/>
                  </a:cubicBezTo>
                  <a:cubicBezTo>
                    <a:pt x="156" y="150"/>
                    <a:pt x="156" y="150"/>
                    <a:pt x="156" y="150"/>
                  </a:cubicBezTo>
                  <a:cubicBezTo>
                    <a:pt x="156" y="148"/>
                    <a:pt x="152" y="146"/>
                    <a:pt x="146" y="145"/>
                  </a:cubicBezTo>
                  <a:cubicBezTo>
                    <a:pt x="149" y="145"/>
                    <a:pt x="149" y="145"/>
                    <a:pt x="149" y="145"/>
                  </a:cubicBezTo>
                  <a:cubicBezTo>
                    <a:pt x="153" y="145"/>
                    <a:pt x="156" y="143"/>
                    <a:pt x="156" y="140"/>
                  </a:cubicBezTo>
                  <a:cubicBezTo>
                    <a:pt x="156" y="140"/>
                    <a:pt x="156" y="140"/>
                    <a:pt x="156" y="140"/>
                  </a:cubicBezTo>
                  <a:cubicBezTo>
                    <a:pt x="156" y="139"/>
                    <a:pt x="156" y="138"/>
                    <a:pt x="155" y="138"/>
                  </a:cubicBezTo>
                  <a:cubicBezTo>
                    <a:pt x="156" y="135"/>
                    <a:pt x="159" y="121"/>
                    <a:pt x="160" y="121"/>
                  </a:cubicBezTo>
                  <a:cubicBezTo>
                    <a:pt x="182" y="119"/>
                    <a:pt x="170" y="111"/>
                    <a:pt x="170" y="111"/>
                  </a:cubicBezTo>
                  <a:close/>
                  <a:moveTo>
                    <a:pt x="66" y="93"/>
                  </a:moveTo>
                  <a:cubicBezTo>
                    <a:pt x="62" y="93"/>
                    <a:pt x="62" y="93"/>
                    <a:pt x="62" y="93"/>
                  </a:cubicBezTo>
                  <a:cubicBezTo>
                    <a:pt x="62" y="95"/>
                    <a:pt x="61" y="97"/>
                    <a:pt x="60" y="99"/>
                  </a:cubicBezTo>
                  <a:cubicBezTo>
                    <a:pt x="62" y="102"/>
                    <a:pt x="62" y="102"/>
                    <a:pt x="62" y="102"/>
                  </a:cubicBezTo>
                  <a:cubicBezTo>
                    <a:pt x="57" y="107"/>
                    <a:pt x="57" y="107"/>
                    <a:pt x="57" y="107"/>
                  </a:cubicBezTo>
                  <a:cubicBezTo>
                    <a:pt x="54" y="105"/>
                    <a:pt x="54" y="105"/>
                    <a:pt x="54" y="105"/>
                  </a:cubicBezTo>
                  <a:cubicBezTo>
                    <a:pt x="52" y="106"/>
                    <a:pt x="50" y="107"/>
                    <a:pt x="48" y="107"/>
                  </a:cubicBezTo>
                  <a:cubicBezTo>
                    <a:pt x="48" y="110"/>
                    <a:pt x="48" y="110"/>
                    <a:pt x="48" y="110"/>
                  </a:cubicBezTo>
                  <a:cubicBezTo>
                    <a:pt x="40" y="110"/>
                    <a:pt x="40" y="110"/>
                    <a:pt x="40" y="110"/>
                  </a:cubicBezTo>
                  <a:cubicBezTo>
                    <a:pt x="40" y="107"/>
                    <a:pt x="40" y="107"/>
                    <a:pt x="40" y="107"/>
                  </a:cubicBezTo>
                  <a:cubicBezTo>
                    <a:pt x="38" y="107"/>
                    <a:pt x="36" y="106"/>
                    <a:pt x="34" y="105"/>
                  </a:cubicBezTo>
                  <a:cubicBezTo>
                    <a:pt x="32" y="107"/>
                    <a:pt x="32" y="107"/>
                    <a:pt x="32" y="107"/>
                  </a:cubicBezTo>
                  <a:cubicBezTo>
                    <a:pt x="26" y="102"/>
                    <a:pt x="26" y="102"/>
                    <a:pt x="26" y="102"/>
                  </a:cubicBezTo>
                  <a:cubicBezTo>
                    <a:pt x="28" y="99"/>
                    <a:pt x="28" y="99"/>
                    <a:pt x="28" y="99"/>
                  </a:cubicBezTo>
                  <a:cubicBezTo>
                    <a:pt x="27" y="97"/>
                    <a:pt x="26" y="95"/>
                    <a:pt x="26" y="93"/>
                  </a:cubicBezTo>
                  <a:cubicBezTo>
                    <a:pt x="22" y="93"/>
                    <a:pt x="22" y="93"/>
                    <a:pt x="22" y="93"/>
                  </a:cubicBezTo>
                  <a:cubicBezTo>
                    <a:pt x="22" y="85"/>
                    <a:pt x="22" y="85"/>
                    <a:pt x="22" y="85"/>
                  </a:cubicBezTo>
                  <a:cubicBezTo>
                    <a:pt x="26" y="85"/>
                    <a:pt x="26" y="85"/>
                    <a:pt x="26" y="85"/>
                  </a:cubicBezTo>
                  <a:cubicBezTo>
                    <a:pt x="26" y="83"/>
                    <a:pt x="27" y="81"/>
                    <a:pt x="28" y="79"/>
                  </a:cubicBezTo>
                  <a:cubicBezTo>
                    <a:pt x="26" y="76"/>
                    <a:pt x="26" y="76"/>
                    <a:pt x="26" y="76"/>
                  </a:cubicBezTo>
                  <a:cubicBezTo>
                    <a:pt x="31" y="71"/>
                    <a:pt x="31" y="71"/>
                    <a:pt x="31" y="71"/>
                  </a:cubicBezTo>
                  <a:cubicBezTo>
                    <a:pt x="34" y="73"/>
                    <a:pt x="34" y="73"/>
                    <a:pt x="34" y="73"/>
                  </a:cubicBezTo>
                  <a:cubicBezTo>
                    <a:pt x="36" y="72"/>
                    <a:pt x="38" y="71"/>
                    <a:pt x="40" y="71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8" y="68"/>
                    <a:pt x="48" y="68"/>
                    <a:pt x="48" y="68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50" y="71"/>
                    <a:pt x="52" y="72"/>
                    <a:pt x="54" y="73"/>
                  </a:cubicBezTo>
                  <a:cubicBezTo>
                    <a:pt x="57" y="71"/>
                    <a:pt x="57" y="71"/>
                    <a:pt x="57" y="71"/>
                  </a:cubicBezTo>
                  <a:cubicBezTo>
                    <a:pt x="63" y="76"/>
                    <a:pt x="63" y="76"/>
                    <a:pt x="63" y="76"/>
                  </a:cubicBezTo>
                  <a:cubicBezTo>
                    <a:pt x="60" y="79"/>
                    <a:pt x="60" y="79"/>
                    <a:pt x="60" y="79"/>
                  </a:cubicBezTo>
                  <a:cubicBezTo>
                    <a:pt x="61" y="81"/>
                    <a:pt x="62" y="83"/>
                    <a:pt x="63" y="85"/>
                  </a:cubicBezTo>
                  <a:cubicBezTo>
                    <a:pt x="66" y="85"/>
                    <a:pt x="66" y="85"/>
                    <a:pt x="66" y="85"/>
                  </a:cubicBezTo>
                  <a:lnTo>
                    <a:pt x="66" y="93"/>
                  </a:lnTo>
                  <a:close/>
                  <a:moveTo>
                    <a:pt x="136" y="77"/>
                  </a:moveTo>
                  <a:cubicBezTo>
                    <a:pt x="130" y="77"/>
                    <a:pt x="130" y="77"/>
                    <a:pt x="130" y="77"/>
                  </a:cubicBezTo>
                  <a:cubicBezTo>
                    <a:pt x="129" y="80"/>
                    <a:pt x="128" y="84"/>
                    <a:pt x="126" y="87"/>
                  </a:cubicBezTo>
                  <a:cubicBezTo>
                    <a:pt x="130" y="91"/>
                    <a:pt x="130" y="91"/>
                    <a:pt x="130" y="91"/>
                  </a:cubicBezTo>
                  <a:cubicBezTo>
                    <a:pt x="121" y="100"/>
                    <a:pt x="121" y="100"/>
                    <a:pt x="121" y="100"/>
                  </a:cubicBezTo>
                  <a:cubicBezTo>
                    <a:pt x="117" y="96"/>
                    <a:pt x="117" y="96"/>
                    <a:pt x="117" y="96"/>
                  </a:cubicBezTo>
                  <a:cubicBezTo>
                    <a:pt x="114" y="98"/>
                    <a:pt x="110" y="99"/>
                    <a:pt x="107" y="100"/>
                  </a:cubicBezTo>
                  <a:cubicBezTo>
                    <a:pt x="107" y="105"/>
                    <a:pt x="107" y="105"/>
                    <a:pt x="107" y="105"/>
                  </a:cubicBezTo>
                  <a:cubicBezTo>
                    <a:pt x="94" y="105"/>
                    <a:pt x="94" y="105"/>
                    <a:pt x="94" y="105"/>
                  </a:cubicBezTo>
                  <a:cubicBezTo>
                    <a:pt x="94" y="100"/>
                    <a:pt x="94" y="100"/>
                    <a:pt x="94" y="100"/>
                  </a:cubicBezTo>
                  <a:cubicBezTo>
                    <a:pt x="90" y="100"/>
                    <a:pt x="86" y="98"/>
                    <a:pt x="83" y="96"/>
                  </a:cubicBezTo>
                  <a:cubicBezTo>
                    <a:pt x="79" y="100"/>
                    <a:pt x="79" y="100"/>
                    <a:pt x="79" y="100"/>
                  </a:cubicBezTo>
                  <a:cubicBezTo>
                    <a:pt x="70" y="91"/>
                    <a:pt x="70" y="91"/>
                    <a:pt x="70" y="91"/>
                  </a:cubicBezTo>
                  <a:cubicBezTo>
                    <a:pt x="74" y="87"/>
                    <a:pt x="74" y="87"/>
                    <a:pt x="74" y="87"/>
                  </a:cubicBezTo>
                  <a:cubicBezTo>
                    <a:pt x="72" y="84"/>
                    <a:pt x="71" y="81"/>
                    <a:pt x="70" y="77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64" y="64"/>
                    <a:pt x="64" y="64"/>
                    <a:pt x="64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70" y="60"/>
                    <a:pt x="72" y="56"/>
                    <a:pt x="74" y="53"/>
                  </a:cubicBezTo>
                  <a:cubicBezTo>
                    <a:pt x="70" y="49"/>
                    <a:pt x="70" y="49"/>
                    <a:pt x="70" y="49"/>
                  </a:cubicBezTo>
                  <a:cubicBezTo>
                    <a:pt x="79" y="40"/>
                    <a:pt x="79" y="40"/>
                    <a:pt x="79" y="40"/>
                  </a:cubicBezTo>
                  <a:cubicBezTo>
                    <a:pt x="83" y="44"/>
                    <a:pt x="83" y="44"/>
                    <a:pt x="83" y="44"/>
                  </a:cubicBezTo>
                  <a:cubicBezTo>
                    <a:pt x="86" y="42"/>
                    <a:pt x="90" y="41"/>
                    <a:pt x="94" y="40"/>
                  </a:cubicBezTo>
                  <a:cubicBezTo>
                    <a:pt x="94" y="35"/>
                    <a:pt x="94" y="35"/>
                    <a:pt x="94" y="35"/>
                  </a:cubicBezTo>
                  <a:cubicBezTo>
                    <a:pt x="107" y="35"/>
                    <a:pt x="107" y="35"/>
                    <a:pt x="107" y="35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10" y="41"/>
                    <a:pt x="114" y="42"/>
                    <a:pt x="117" y="44"/>
                  </a:cubicBezTo>
                  <a:cubicBezTo>
                    <a:pt x="121" y="40"/>
                    <a:pt x="121" y="40"/>
                    <a:pt x="121" y="40"/>
                  </a:cubicBezTo>
                  <a:cubicBezTo>
                    <a:pt x="130" y="49"/>
                    <a:pt x="130" y="49"/>
                    <a:pt x="130" y="49"/>
                  </a:cubicBezTo>
                  <a:cubicBezTo>
                    <a:pt x="126" y="53"/>
                    <a:pt x="126" y="53"/>
                    <a:pt x="126" y="53"/>
                  </a:cubicBezTo>
                  <a:cubicBezTo>
                    <a:pt x="128" y="57"/>
                    <a:pt x="130" y="60"/>
                    <a:pt x="130" y="64"/>
                  </a:cubicBezTo>
                  <a:cubicBezTo>
                    <a:pt x="136" y="64"/>
                    <a:pt x="136" y="64"/>
                    <a:pt x="136" y="64"/>
                  </a:cubicBezTo>
                  <a:lnTo>
                    <a:pt x="136" y="77"/>
                  </a:lnTo>
                  <a:close/>
                </a:path>
              </a:pathLst>
            </a:custGeom>
            <a:solidFill>
              <a:schemeClr val="accent5">
                <a:alpha val="30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120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3649133" y="3839633"/>
            <a:ext cx="4893733" cy="920749"/>
          </a:xfrm>
        </p:spPr>
        <p:txBody>
          <a:bodyPr anchor="b">
            <a:normAutofit/>
          </a:bodyPr>
          <a:lstStyle>
            <a:lvl1pPr algn="ctr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649133" y="4812792"/>
            <a:ext cx="4893733" cy="567775"/>
          </a:xfrm>
        </p:spPr>
        <p:txBody>
          <a:bodyPr>
            <a:normAutofit/>
          </a:bodyPr>
          <a:lstStyle>
            <a:lvl1pPr marL="0" indent="0" algn="ctr">
              <a:buNone/>
              <a:defRPr sz="18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anchor="b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2590800" y="2360083"/>
            <a:ext cx="3454400" cy="290089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46800" y="2360083"/>
            <a:ext cx="3454400" cy="290089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591859" y="1386417"/>
            <a:ext cx="7010400" cy="883709"/>
          </a:xfrm>
        </p:spPr>
        <p:txBody>
          <a:bodyPr anchor="b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2591859" y="2306307"/>
            <a:ext cx="3438525" cy="5492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2591859" y="2886739"/>
            <a:ext cx="3438525" cy="238270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46800" y="2306307"/>
            <a:ext cx="3455459" cy="5492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46800" y="2886739"/>
            <a:ext cx="3455459" cy="238270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590800" y="1618782"/>
            <a:ext cx="3121103" cy="952107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793678" y="1618782"/>
            <a:ext cx="3807921" cy="3602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2590800" y="2685582"/>
            <a:ext cx="3121103" cy="2541059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8995265" y="1386417"/>
            <a:ext cx="605934" cy="3874559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2590799" y="1386417"/>
            <a:ext cx="6297629" cy="387455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2590800" y="1510695"/>
            <a:ext cx="7010400" cy="370598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13"/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8346017" y="2553759"/>
            <a:ext cx="1494367" cy="1317625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矩形 14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840383" y="2553759"/>
            <a:ext cx="319617" cy="131762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矩形 15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032000" y="4110567"/>
            <a:ext cx="1509183" cy="13176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矩形 1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541183" y="4110567"/>
            <a:ext cx="1509183" cy="1317625"/>
          </a:xfrm>
          <a:prstGeom prst="rect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矩形 17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050367" y="4110567"/>
            <a:ext cx="1513417" cy="13176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矩形 18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559550" y="4110567"/>
            <a:ext cx="1510242" cy="1317625"/>
          </a:xfrm>
          <a:prstGeom prst="rect">
            <a:avLst/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矩形 19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069792" y="4110567"/>
            <a:ext cx="276225" cy="131762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12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2676463" y="2553759"/>
            <a:ext cx="5005774" cy="1317624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90000"/>
              </a:lnSpc>
              <a:buNone/>
              <a:defRPr kumimoji="0" lang="zh-CN" altLang="en-US" sz="8800" b="1" i="0" u="none" strike="noStrike" kern="1200" cap="none" spc="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编辑标题</a:t>
            </a:r>
            <a:endParaRPr lang="zh-CN" altLang="en-US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image" Target="../media/image4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1">
          <a:blip r:embed="rId18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2590800" y="1386417"/>
            <a:ext cx="7010400" cy="8837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2590800" y="2360083"/>
            <a:ext cx="7010400" cy="29008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2590800" y="5380567"/>
            <a:ext cx="1828800" cy="243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724400" y="5380567"/>
            <a:ext cx="2743200" cy="243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7772400" y="5380567"/>
            <a:ext cx="1828800" cy="243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KSO_TEMPLATE" hidden="1"/>
          <p:cNvSpPr/>
          <p:nvPr>
            <p:custDataLst>
              <p:tags r:id="rId17"/>
            </p:custDataLst>
          </p:nvPr>
        </p:nvSpPr>
        <p:spPr bwMode="auto">
          <a:xfrm flipH="1">
            <a:off x="2032000" y="1143000"/>
            <a:ext cx="0" cy="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0960" tIns="30480" rIns="60960" bIns="30480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ftr="0"/>
  <p:txStyles>
    <p:titleStyle>
      <a:lvl1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  <a:sym typeface="Calibri Light" panose="020f0302020204030204" charset="0"/>
        </a:defRPr>
      </a:lvl1pPr>
      <a:lvl2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2pPr>
      <a:lvl3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3pPr>
      <a:lvl4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4pPr>
      <a:lvl5pPr marL="9144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  <a:sym typeface="Calibri Light" panose="020f030202020403020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ct val="200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1pPr>
      <a:lvl2pPr marL="685800" indent="-228600" algn="l" rtl="0" fontAlgn="base">
        <a:lnSpc>
          <a:spcPct val="90000"/>
        </a:lnSpc>
        <a:spcBef>
          <a:spcPct val="10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2pPr>
      <a:lvl3pPr marL="1143000" indent="-228600" algn="l" rtl="0" fontAlgn="base">
        <a:lnSpc>
          <a:spcPct val="90000"/>
        </a:lnSpc>
        <a:spcBef>
          <a:spcPct val="1000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3pPr>
      <a:lvl4pPr marL="1600200" indent="-228600" algn="l" rtl="0" fontAlgn="base">
        <a:lnSpc>
          <a:spcPct val="90000"/>
        </a:lnSpc>
        <a:spcBef>
          <a:spcPct val="1000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4pPr>
      <a:lvl5pPr marL="2057400" indent="-228600" algn="l" rtl="0" fontAlgn="base">
        <a:lnSpc>
          <a:spcPct val="90000"/>
        </a:lnSpc>
        <a:spcBef>
          <a:spcPct val="1000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  <a:sym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10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10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10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10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tags" Target="../tags/tag1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image" Target="../media/image8.png" /><Relationship Id="rId4" Type="http://schemas.openxmlformats.org/officeDocument/2006/relationships/tags" Target="../tags/tag139.xml" /><Relationship Id="rId5" Type="http://schemas.openxmlformats.org/officeDocument/2006/relationships/image" Target="../media/image9.png" /><Relationship Id="rId6" Type="http://schemas.openxmlformats.org/officeDocument/2006/relationships/tags" Target="../tags/tag14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image" Target="../media/image10.png" /><Relationship Id="rId4" Type="http://schemas.openxmlformats.org/officeDocument/2006/relationships/tags" Target="../tags/tag142.xml" /><Relationship Id="rId5" Type="http://schemas.openxmlformats.org/officeDocument/2006/relationships/image" Target="../media/image11.png" /><Relationship Id="rId6" Type="http://schemas.openxmlformats.org/officeDocument/2006/relationships/tags" Target="../tags/tag14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image" Target="../media/image12.png" /><Relationship Id="rId5" Type="http://schemas.openxmlformats.org/officeDocument/2006/relationships/tags" Target="../tags/tag146.xml" /><Relationship Id="rId6" Type="http://schemas.openxmlformats.org/officeDocument/2006/relationships/tags" Target="../tags/tag14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tags" Target="../tags/tag14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5506211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2520103" y="2561590"/>
            <a:ext cx="5825913" cy="842433"/>
          </a:xfrm>
          <a:prstGeom prst="rect">
            <a:avLst/>
          </a:prstGeom>
        </p:spPr>
        <p:txBody>
          <a:bodyPr vert="horz" lIns="60960" tIns="30480" rIns="60960" bIns="30480" rtlCol="0" anchor="ctr" anchorCtr="0">
            <a:normAutofit fontScale="80000"/>
          </a:bodyPr>
          <a:lstStyle>
            <a:defPPr>
              <a:defRPr lang="zh-CN"/>
            </a:defPPr>
            <a:lvl1pPr marL="1371600" indent="-137160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7200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Calibri Light" panose="020f0302020204030204" charset="0"/>
              </a:defRPr>
            </a:lvl1pPr>
            <a:lvl2pPr marL="9144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2pPr>
            <a:lvl3pPr marL="9144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3pPr>
            <a:lvl4pPr marL="9144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4pPr>
            <a:lvl5pPr marL="9144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5pPr>
            <a:lvl6pPr marL="13716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6pPr>
            <a:lvl7pPr marL="18288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7pPr>
            <a:lvl8pPr marL="22860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8pPr>
            <a:lvl9pPr marL="2743200" indent="-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 panose="020f0302020204030204" charset="0"/>
                <a:ea typeface="宋体" panose="02010600030101010101" pitchFamily="2" charset="-122"/>
                <a:cs typeface="+mn-cs"/>
                <a:sym typeface="Calibri Light" panose="020f0302020204030204" charset="0"/>
              </a:defRPr>
            </a:lvl9pPr>
          </a:lstStyle>
          <a:p>
            <a:pPr marL="0" indent="-1371600" algn="ctr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4800" b="1">
                <a:sym typeface="+mn-ea"/>
              </a:rPr>
              <a:t>危重患者营养支持与护理</a:t>
            </a:r>
            <a:endParaRPr lang="zh-CN" altLang="en-US" sz="48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PA-圆角矩形 39"/>
          <p:cNvSpPr/>
          <p:nvPr>
            <p:custDataLst>
              <p:tags r:id="rId2"/>
            </p:custDataLst>
          </p:nvPr>
        </p:nvSpPr>
        <p:spPr>
          <a:xfrm rot="2711802">
            <a:off x="4940062" y="4028835"/>
            <a:ext cx="2343765" cy="2343765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85000"/>
                <a:alpha val="74000"/>
              </a:schemeClr>
            </a:solidFill>
          </a:ln>
          <a:effectLst>
            <a:outerShdw blurRad="812800" dist="342900" dir="5100000" sx="96000" sy="96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06" tIns="45703" rIns="91406" bIns="45703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  <p:sp>
        <p:nvSpPr>
          <p:cNvPr id="41" name="PA-圆角矩形 40"/>
          <p:cNvSpPr/>
          <p:nvPr>
            <p:custDataLst>
              <p:tags r:id="rId3"/>
            </p:custDataLst>
          </p:nvPr>
        </p:nvSpPr>
        <p:spPr>
          <a:xfrm rot="2711802">
            <a:off x="4656566" y="4028835"/>
            <a:ext cx="2343765" cy="2343765"/>
          </a:xfrm>
          <a:prstGeom prst="round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scaled="0"/>
          </a:gradFill>
          <a:ln>
            <a:solidFill>
              <a:schemeClr val="accent1"/>
            </a:solidFill>
          </a:ln>
          <a:effectLst>
            <a:outerShdw blurRad="812800" dist="342900" dir="5100000" sx="96000" sy="96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等线"/>
              <a:ea typeface="等线" panose="02010600030101010101" pitchFamily="2" charset="-122"/>
              <a:cs typeface="+mn-cs"/>
            </a:endParaRPr>
          </a:p>
        </p:txBody>
      </p:sp>
      <p:sp>
        <p:nvSpPr>
          <p:cNvPr id="42" name="PA-矩形 41"/>
          <p:cNvSpPr/>
          <p:nvPr>
            <p:custDataLst>
              <p:tags r:id="rId4"/>
            </p:custDataLst>
          </p:nvPr>
        </p:nvSpPr>
        <p:spPr>
          <a:xfrm>
            <a:off x="4945622" y="4596935"/>
            <a:ext cx="1859280" cy="110680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粗黑宋简体" panose="02000000000000000000" pitchFamily="2" charset="-122"/>
                <a:ea typeface="方正粗黑宋简体" panose="02000000000000000000" pitchFamily="2" charset="-122"/>
              </a:rPr>
              <a:t>目录</a:t>
            </a:r>
            <a:endParaRPr lang="zh-CN" altLang="en-US" sz="66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粗黑宋简体" panose="02000000000000000000" pitchFamily="2" charset="-122"/>
              <a:ea typeface="方正粗黑宋简体" panose="02000000000000000000" pitchFamily="2" charset="-122"/>
            </a:endParaRPr>
          </a:p>
        </p:txBody>
      </p:sp>
      <p:sp>
        <p:nvSpPr>
          <p:cNvPr id="56" name="Freeform 7"/>
          <p:cNvSpPr/>
          <p:nvPr/>
        </p:nvSpPr>
        <p:spPr bwMode="auto">
          <a:xfrm>
            <a:off x="1739334" y="1026736"/>
            <a:ext cx="1579356" cy="2048456"/>
          </a:xfrm>
          <a:custGeom>
            <a:cxnLst>
              <a:cxn ang="0">
                <a:pos x="0" y="0"/>
              </a:cxn>
              <a:cxn ang="0">
                <a:pos x="136" y="15"/>
              </a:cxn>
              <a:cxn ang="0">
                <a:pos x="136" y="139"/>
              </a:cxn>
              <a:cxn ang="0">
                <a:pos x="0" y="155"/>
              </a:cxn>
              <a:cxn ang="0">
                <a:pos x="0" y="0"/>
              </a:cxn>
            </a:cxnLst>
            <a:rect l="0" t="0" r="r" b="b"/>
            <a:pathLst>
              <a:path w="136" h="155">
                <a:moveTo>
                  <a:pt x="0" y="0"/>
                </a:moveTo>
                <a:cubicBezTo>
                  <a:pt x="45" y="6"/>
                  <a:pt x="91" y="12"/>
                  <a:pt x="136" y="15"/>
                </a:cubicBezTo>
                <a:lnTo>
                  <a:pt x="136" y="139"/>
                </a:lnTo>
                <a:cubicBezTo>
                  <a:pt x="90" y="144"/>
                  <a:pt x="45" y="149"/>
                  <a:pt x="0" y="155"/>
                </a:cubicBezTo>
                <a:cubicBezTo>
                  <a:pt x="0" y="103"/>
                  <a:pt x="0" y="52"/>
                  <a:pt x="0" y="0"/>
                </a:cubicBezTo>
                <a:close/>
              </a:path>
            </a:pathLst>
          </a:custGeom>
          <a:solidFill>
            <a:srgbClr val="00FFFF"/>
          </a:solidFill>
          <a:ln w="7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lang="zh-CN" altLang="en-US" sz="2400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400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/>
              </a:rPr>
              <a:t> </a:t>
            </a:r>
            <a:endParaRPr lang="en-US" altLang="zh-CN" sz="2400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400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/>
              </a:rPr>
              <a:t> </a:t>
            </a:r>
            <a:r>
              <a:rPr lang="zh-CN" altLang="en-US" sz="2400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/>
              </a:rPr>
              <a:t>营养治疗</a:t>
            </a:r>
            <a:endParaRPr lang="zh-CN" altLang="en-US" sz="2400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400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/>
              </a:rPr>
              <a:t> </a:t>
            </a:r>
            <a:r>
              <a:rPr lang="zh-CN" altLang="en-US" sz="2400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/>
              </a:rPr>
              <a:t>综合知识</a:t>
            </a:r>
            <a:endParaRPr lang="en-US" altLang="zh-CN" sz="2400" b="1" smtClean="0"/>
          </a:p>
        </p:txBody>
      </p:sp>
      <p:sp>
        <p:nvSpPr>
          <p:cNvPr id="57" name="Freeform 8"/>
          <p:cNvSpPr/>
          <p:nvPr/>
        </p:nvSpPr>
        <p:spPr bwMode="auto">
          <a:xfrm>
            <a:off x="4040867" y="1174310"/>
            <a:ext cx="1360865" cy="1612334"/>
          </a:xfrm>
          <a:custGeom>
            <a:cxnLst>
              <a:cxn ang="0">
                <a:pos x="0" y="0"/>
              </a:cxn>
              <a:cxn ang="0">
                <a:pos x="117" y="7"/>
              </a:cxn>
              <a:cxn ang="0">
                <a:pos x="117" y="115"/>
              </a:cxn>
              <a:cxn ang="0">
                <a:pos x="0" y="122"/>
              </a:cxn>
              <a:cxn ang="0">
                <a:pos x="0" y="0"/>
              </a:cxn>
            </a:cxnLst>
            <a:rect l="0" t="0" r="r" b="b"/>
            <a:pathLst>
              <a:path w="117" h="122">
                <a:moveTo>
                  <a:pt x="0" y="0"/>
                </a:moveTo>
                <a:cubicBezTo>
                  <a:pt x="39" y="3"/>
                  <a:pt x="74" y="6"/>
                  <a:pt x="117" y="7"/>
                </a:cubicBezTo>
                <a:lnTo>
                  <a:pt x="117" y="115"/>
                </a:lnTo>
                <a:cubicBezTo>
                  <a:pt x="78" y="117"/>
                  <a:pt x="39" y="119"/>
                  <a:pt x="0" y="122"/>
                </a:cubicBezTo>
                <a:lnTo>
                  <a:pt x="0" y="0"/>
                </a:lnTo>
                <a:close/>
              </a:path>
            </a:pathLst>
          </a:custGeom>
          <a:solidFill>
            <a:srgbClr val="FF66FF"/>
          </a:solidFill>
          <a:ln w="7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lang="zh-CN" altLang="en-US" sz="2000" b="1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  </a:t>
            </a:r>
            <a:r>
              <a:rPr lang="zh-CN" altLang="en-US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营养治</a:t>
            </a:r>
            <a:endParaRPr lang="zh-CN" altLang="en-US" sz="2000" b="1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  </a:t>
            </a:r>
            <a:r>
              <a:rPr lang="zh-CN" altLang="en-US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疗方式</a:t>
            </a:r>
            <a:endParaRPr lang="en-US" altLang="zh-CN" sz="2000" b="1" smtClean="0"/>
          </a:p>
        </p:txBody>
      </p:sp>
      <p:sp>
        <p:nvSpPr>
          <p:cNvPr id="61" name="Freeform 10"/>
          <p:cNvSpPr/>
          <p:nvPr/>
        </p:nvSpPr>
        <p:spPr bwMode="auto">
          <a:xfrm>
            <a:off x="6213070" y="1145962"/>
            <a:ext cx="1556425" cy="1706736"/>
          </a:xfrm>
          <a:custGeom>
            <a:cxnLst>
              <a:cxn ang="0">
                <a:pos x="0" y="6"/>
              </a:cxn>
              <a:cxn ang="0">
                <a:pos x="114" y="0"/>
              </a:cxn>
              <a:cxn ang="0">
                <a:pos x="114" y="121"/>
              </a:cxn>
              <a:cxn ang="0">
                <a:pos x="0" y="115"/>
              </a:cxn>
              <a:cxn ang="0">
                <a:pos x="0" y="6"/>
              </a:cxn>
            </a:cxnLst>
            <a:rect l="0" t="0" r="r" b="b"/>
            <a:pathLst>
              <a:path w="114" h="120">
                <a:moveTo>
                  <a:pt x="0" y="6"/>
                </a:moveTo>
                <a:cubicBezTo>
                  <a:pt x="38" y="5"/>
                  <a:pt x="76" y="3"/>
                  <a:pt x="114" y="0"/>
                </a:cubicBezTo>
                <a:lnTo>
                  <a:pt x="114" y="121"/>
                </a:lnTo>
                <a:cubicBezTo>
                  <a:pt x="76" y="118"/>
                  <a:pt x="38" y="116"/>
                  <a:pt x="0" y="115"/>
                </a:cubicBezTo>
                <a:lnTo>
                  <a:pt x="0" y="6"/>
                </a:lnTo>
                <a:close/>
              </a:path>
            </a:pathLst>
          </a:custGeom>
          <a:solidFill>
            <a:srgbClr val="00B0F0"/>
          </a:solidFill>
          <a:ln w="7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lang="zh-CN" altLang="en-US" sz="2000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 </a:t>
            </a:r>
            <a:r>
              <a:rPr lang="zh-CN" altLang="en-US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肠内营养</a:t>
            </a:r>
            <a:endParaRPr lang="zh-CN" altLang="en-US" sz="2000" b="1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 </a:t>
            </a:r>
            <a:r>
              <a:rPr lang="zh-CN" altLang="en-US" sz="2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支持护理</a:t>
            </a:r>
            <a:endParaRPr lang="en-US" altLang="zh-CN" sz="2000" b="1" smtClean="0"/>
          </a:p>
        </p:txBody>
      </p:sp>
      <p:sp>
        <p:nvSpPr>
          <p:cNvPr id="62" name="Freeform 11"/>
          <p:cNvSpPr/>
          <p:nvPr/>
        </p:nvSpPr>
        <p:spPr bwMode="auto">
          <a:xfrm>
            <a:off x="8330730" y="923829"/>
            <a:ext cx="1688935" cy="2151589"/>
          </a:xfrm>
          <a:custGeom>
            <a:cxnLst>
              <a:cxn ang="0">
                <a:pos x="1" y="15"/>
              </a:cxn>
              <a:cxn ang="0">
                <a:pos x="137" y="0"/>
              </a:cxn>
              <a:cxn ang="0">
                <a:pos x="137" y="155"/>
              </a:cxn>
              <a:cxn ang="0">
                <a:pos x="0" y="139"/>
              </a:cxn>
              <a:cxn ang="0">
                <a:pos x="1" y="15"/>
              </a:cxn>
            </a:cxnLst>
            <a:rect l="0" t="0" r="r" b="b"/>
            <a:pathLst>
              <a:path w="137" h="155">
                <a:moveTo>
                  <a:pt x="1" y="15"/>
                </a:moveTo>
                <a:cubicBezTo>
                  <a:pt x="46" y="12"/>
                  <a:pt x="92" y="6"/>
                  <a:pt x="137" y="0"/>
                </a:cubicBezTo>
                <a:cubicBezTo>
                  <a:pt x="137" y="52"/>
                  <a:pt x="137" y="103"/>
                  <a:pt x="137" y="155"/>
                </a:cubicBezTo>
                <a:cubicBezTo>
                  <a:pt x="92" y="149"/>
                  <a:pt x="46" y="143"/>
                  <a:pt x="0" y="139"/>
                </a:cubicBezTo>
                <a:lnTo>
                  <a:pt x="1" y="15"/>
                </a:lnTo>
                <a:close/>
              </a:path>
            </a:pathLst>
          </a:custGeom>
          <a:solidFill>
            <a:srgbClr val="99CC00"/>
          </a:solidFill>
          <a:ln w="7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525780">
              <a:lnSpc>
                <a:spcPct val="150000"/>
              </a:lnSpc>
            </a:pPr>
            <a:endParaRPr lang="en-US" altLang="zh-CN" sz="2400" smtClean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marL="609600" indent="-525780">
              <a:lnSpc>
                <a:spcPct val="150000"/>
              </a:lnSpc>
            </a:pPr>
            <a:r>
              <a:rPr lang="en-US" altLang="zh-CN" sz="2000" b="1" smtClean="0"/>
              <a:t>   </a:t>
            </a:r>
            <a:endParaRPr lang="zh-CN" altLang="zh-CN" sz="2000" smtClean="0"/>
          </a:p>
          <a:p>
            <a:pPr marL="609600" indent="-525780">
              <a:lnSpc>
                <a:spcPct val="150000"/>
              </a:lnSpc>
            </a:pPr>
            <a:endParaRPr lang="en-US" altLang="zh-CN" sz="2000" b="1" smtClean="0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64" name="任意多边形 63"/>
          <p:cNvSpPr/>
          <p:nvPr/>
        </p:nvSpPr>
        <p:spPr>
          <a:xfrm>
            <a:off x="2743200" y="2980690"/>
            <a:ext cx="1863725" cy="1792605"/>
          </a:xfrm>
          <a:custGeom>
            <a:gdLst>
              <a:gd name="connsiteX0" fmla="*/ 2670629 w 2670629"/>
              <a:gd name="connsiteY0" fmla="*/ 957943 h 957943"/>
              <a:gd name="connsiteX1" fmla="*/ 0 w 2670629"/>
              <a:gd name="connsiteY1" fmla="*/ 0 h 9579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670629" h="957943">
                <a:moveTo>
                  <a:pt x="2670629" y="957943"/>
                </a:moveTo>
                <a:lnTo>
                  <a:pt x="0" y="0"/>
                </a:lnTo>
              </a:path>
            </a:pathLst>
          </a:custGeom>
          <a:solidFill>
            <a:srgbClr val="21A3D0"/>
          </a:solidFill>
          <a:ln w="9525" cap="flat" cmpd="sng" algn="ctr">
            <a:solidFill>
              <a:srgbClr val="4D4D4D"/>
            </a:solidFill>
            <a:prstDash val="solid"/>
            <a:round/>
            <a:headEnd type="oval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21A3D0"/>
              </a:solidFill>
              <a:effectLst/>
              <a:uLnTx/>
              <a:uFillTx/>
              <a:latin typeface="Arial" pitchFamily="34" charset="0"/>
            </a:endParaRPr>
          </a:p>
        </p:txBody>
      </p:sp>
      <p:sp>
        <p:nvSpPr>
          <p:cNvPr id="65" name="任意多边形 64"/>
          <p:cNvSpPr/>
          <p:nvPr/>
        </p:nvSpPr>
        <p:spPr>
          <a:xfrm>
            <a:off x="4511040" y="2673985"/>
            <a:ext cx="785495" cy="1320800"/>
          </a:xfrm>
          <a:custGeom>
            <a:gdLst>
              <a:gd name="connsiteX0" fmla="*/ 2670629 w 2670629"/>
              <a:gd name="connsiteY0" fmla="*/ 957943 h 957943"/>
              <a:gd name="connsiteX1" fmla="*/ 0 w 2670629"/>
              <a:gd name="connsiteY1" fmla="*/ 0 h 9579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670629" h="957943">
                <a:moveTo>
                  <a:pt x="2670629" y="957943"/>
                </a:moveTo>
                <a:lnTo>
                  <a:pt x="0" y="0"/>
                </a:lnTo>
              </a:path>
            </a:pathLst>
          </a:custGeom>
          <a:solidFill>
            <a:srgbClr val="21A3D0"/>
          </a:solidFill>
          <a:ln w="9525" cap="flat" cmpd="sng" algn="ctr">
            <a:solidFill>
              <a:srgbClr val="4D4D4D"/>
            </a:solidFill>
            <a:prstDash val="solid"/>
            <a:round/>
            <a:headEnd type="oval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21A3D0"/>
              </a:solidFill>
              <a:effectLst/>
              <a:uLnTx/>
              <a:uFillTx/>
              <a:latin typeface="Arial" pitchFamily="34" charset="0"/>
            </a:endParaRPr>
          </a:p>
        </p:txBody>
      </p:sp>
      <p:sp>
        <p:nvSpPr>
          <p:cNvPr id="70" name="任意多边形 69"/>
          <p:cNvSpPr/>
          <p:nvPr/>
        </p:nvSpPr>
        <p:spPr>
          <a:xfrm rot="20446278" flipH="1">
            <a:off x="6483985" y="2927985"/>
            <a:ext cx="1017270" cy="924560"/>
          </a:xfrm>
          <a:custGeom>
            <a:gdLst>
              <a:gd name="connsiteX0" fmla="*/ 2670629 w 2670629"/>
              <a:gd name="connsiteY0" fmla="*/ 957943 h 957943"/>
              <a:gd name="connsiteX1" fmla="*/ 0 w 2670629"/>
              <a:gd name="connsiteY1" fmla="*/ 0 h 9579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670629" h="957943">
                <a:moveTo>
                  <a:pt x="2670629" y="957943"/>
                </a:moveTo>
                <a:lnTo>
                  <a:pt x="0" y="0"/>
                </a:lnTo>
              </a:path>
            </a:pathLst>
          </a:custGeom>
          <a:solidFill>
            <a:srgbClr val="21A3D0"/>
          </a:solidFill>
          <a:ln w="9525" cap="flat" cmpd="sng" algn="ctr">
            <a:solidFill>
              <a:srgbClr val="4D4D4D"/>
            </a:solidFill>
            <a:prstDash val="solid"/>
            <a:round/>
            <a:headEnd type="oval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21A3D0"/>
              </a:solidFill>
              <a:effectLst/>
              <a:uLnTx/>
              <a:uFillTx/>
              <a:latin typeface="Arial" pitchFamily="34" charset="0"/>
            </a:endParaRPr>
          </a:p>
        </p:txBody>
      </p:sp>
      <p:sp>
        <p:nvSpPr>
          <p:cNvPr id="71" name="任意多边形 70"/>
          <p:cNvSpPr/>
          <p:nvPr/>
        </p:nvSpPr>
        <p:spPr>
          <a:xfrm flipH="1">
            <a:off x="7313295" y="2851785"/>
            <a:ext cx="1374775" cy="1855470"/>
          </a:xfrm>
          <a:custGeom>
            <a:gdLst>
              <a:gd name="connsiteX0" fmla="*/ 2670629 w 2670629"/>
              <a:gd name="connsiteY0" fmla="*/ 957943 h 957943"/>
              <a:gd name="connsiteX1" fmla="*/ 0 w 2670629"/>
              <a:gd name="connsiteY1" fmla="*/ 0 h 9579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670629" h="957943">
                <a:moveTo>
                  <a:pt x="2670629" y="957943"/>
                </a:moveTo>
                <a:lnTo>
                  <a:pt x="0" y="0"/>
                </a:lnTo>
              </a:path>
            </a:pathLst>
          </a:custGeom>
          <a:solidFill>
            <a:srgbClr val="21A3D0"/>
          </a:solidFill>
          <a:ln w="9525" cap="flat" cmpd="sng" algn="ctr">
            <a:solidFill>
              <a:srgbClr val="4D4D4D"/>
            </a:solidFill>
            <a:prstDash val="solid"/>
            <a:round/>
            <a:headEnd type="oval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21A3D0"/>
              </a:solidFill>
              <a:effectLst/>
              <a:uLnTx/>
              <a:uFillTx/>
              <a:latin typeface="Arial" pitchFamily="34" charset="0"/>
            </a:endParaRPr>
          </a:p>
        </p:txBody>
      </p:sp>
      <p:sp>
        <p:nvSpPr>
          <p:cNvPr id="6159" name="PA-文本框 23"/>
          <p:cNvSpPr txBox="1"/>
          <p:nvPr>
            <p:custDataLst>
              <p:tags r:id="rId5"/>
            </p:custDataLst>
          </p:nvPr>
        </p:nvSpPr>
        <p:spPr>
          <a:xfrm>
            <a:off x="8330565" y="1557020"/>
            <a:ext cx="1678940" cy="664845"/>
          </a:xfrm>
          <a:prstGeom prst="rect">
            <a:avLst/>
          </a:prstGeom>
          <a:noFill/>
          <a:ln w="9525">
            <a:noFill/>
          </a:ln>
        </p:spPr>
        <p:txBody>
          <a:bodyPr wrap="none" lIns="480000" tIns="0" rIns="0" bIns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肠外营养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 pitchFamily="34" charset="0"/>
              </a:rPr>
              <a:t>支持护理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7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1"/>
      <p:bldP spid="57" grpId="0"/>
      <p:bldP spid="61" grpId="0"/>
      <p:bldP spid="62" grpId="0"/>
      <p:bldP spid="64" grpId="0"/>
      <p:bldP spid="65" grpId="0"/>
      <p:bldP spid="70" grpId="0"/>
      <p:bldP spid="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5178670" y="5037963"/>
            <a:ext cx="4615962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525780"/>
            <a:r>
              <a:rPr lang="zh-CN" altLang="en-US" sz="4000" b="1" smtClean="0">
                <a:latin typeface="华文宋体" pitchFamily="2" charset="-122"/>
                <a:ea typeface="华文宋体" pitchFamily="2" charset="-122"/>
              </a:rPr>
              <a:t>  </a:t>
            </a:r>
            <a:endParaRPr lang="en-US" altLang="en-US" sz="4000" b="1"/>
          </a:p>
        </p:txBody>
      </p:sp>
      <p:sp>
        <p:nvSpPr>
          <p:cNvPr id="24" name="PA-Rectangle: Rounded Corners 25"/>
          <p:cNvSpPr/>
          <p:nvPr>
            <p:custDataLst>
              <p:tags r:id="rId3"/>
            </p:custDataLst>
          </p:nvPr>
        </p:nvSpPr>
        <p:spPr>
          <a:xfrm>
            <a:off x="1844253" y="1987527"/>
            <a:ext cx="8057329" cy="3131522"/>
          </a:xfrm>
          <a:prstGeom prst="roundRect">
            <a:avLst>
              <a:gd name="adj" fmla="val 50000"/>
            </a:avLst>
          </a:prstGeom>
          <a:noFill/>
          <a:ln w="76200">
            <a:solidFill>
              <a:srgbClr val="285E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06" tIns="45703" rIns="91406" bIns="45703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+mn-ea"/>
              <a:cs typeface="+mn-cs"/>
            </a:endParaRPr>
          </a:p>
        </p:txBody>
      </p:sp>
      <p:sp>
        <p:nvSpPr>
          <p:cNvPr id="26" name="PA-矩形 14"/>
          <p:cNvSpPr/>
          <p:nvPr>
            <p:custDataLst>
              <p:tags r:id="rId4"/>
            </p:custDataLst>
          </p:nvPr>
        </p:nvSpPr>
        <p:spPr>
          <a:xfrm>
            <a:off x="6507332" y="2032987"/>
            <a:ext cx="2849732" cy="22152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795" smtClean="0">
                <a:solidFill>
                  <a:srgbClr val="285E9F"/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  <a:endParaRPr lang="en-US" sz="13795">
              <a:solidFill>
                <a:srgbClr val="285E9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997438" y="4141117"/>
            <a:ext cx="426720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CN Heavy" panose="020b0a00000000000000" pitchFamily="34" charset="-122"/>
                <a:ea typeface="思源黑体 CN Heavy" panose="020b0a00000000000000" pitchFamily="34" charset="-122"/>
                <a:cs typeface="Arial"/>
                <a:sym typeface="+mn-ea"/>
              </a:rPr>
              <a:t>营养治疗综合</a:t>
            </a:r>
            <a:r>
              <a:rPr lang="zh-CN" altLang="en-US" sz="40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CN Heavy" panose="020b0a00000000000000" pitchFamily="34" charset="-122"/>
                <a:ea typeface="思源黑体 CN Heavy" panose="020b0a00000000000000" pitchFamily="34" charset="-122"/>
                <a:cs typeface="Arial"/>
                <a:sym typeface="Arial"/>
              </a:rPr>
              <a:t>知识</a:t>
            </a:r>
            <a:endParaRPr lang="zh-CN" altLang="en-US" sz="40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14:prism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3520" y="1468120"/>
            <a:ext cx="9432925" cy="500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4332605" y="3659505"/>
            <a:ext cx="6812280" cy="216852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在现代医疗之前，大量的危重病人因不能经胃肠道进食，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产生营养障碍造成机体免疫功能低下，导致感染不能得到控制，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最终死于多器官功能衰竭，造成大部份患者并非死于病变的本身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, </a:t>
            </a:r>
            <a:endParaRPr lang="en-US" altLang="zh-CN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而是死于营养障碍。当病人的体重急速下降达到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35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－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40%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时，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病死率可近于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100%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444365" y="1928495"/>
            <a:ext cx="670052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b="1" kern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危重症患者</a:t>
            </a:r>
            <a:endParaRPr kumimoji="0" lang="zh-CN" altLang="en-US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kern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Arial"/>
              </a:rPr>
              <a:t>    </a:t>
            </a:r>
            <a:r>
              <a:rPr lang="zh-CN" altLang="en-US" kern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生命体征不稳定，病情变化快，两个以上的器官系统功能不稳定，减退或衰竭病情发展可能会危及到病人生命，医学上称这一类病人为危重病人。</a:t>
            </a:r>
            <a:endParaRPr lang="zh-CN" altLang="en-US" kern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680085" y="1258570"/>
            <a:ext cx="4014470" cy="4443730"/>
          </a:xfrm>
          <a:prstGeom prst="roundRect">
            <a:avLst>
              <a:gd name="adj" fmla="val 6769"/>
            </a:avLst>
          </a:prstGeom>
          <a:solidFill>
            <a:schemeClr val="accent2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7" name="五边形 6"/>
          <p:cNvSpPr/>
          <p:nvPr/>
        </p:nvSpPr>
        <p:spPr>
          <a:xfrm>
            <a:off x="680085" y="1646555"/>
            <a:ext cx="2584450" cy="396875"/>
          </a:xfrm>
          <a:prstGeom prst="homePlate">
            <a:avLst>
              <a:gd name="adj" fmla="val 33465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878205" y="1661160"/>
            <a:ext cx="20116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Century Gothic" panose="020b0502020202020204" pitchFamily="34" charset="0"/>
              </a:rPr>
              <a:t>重症患者代谢特点</a:t>
            </a: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680085" y="2029460"/>
            <a:ext cx="4485640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危重症患者处于应激、高分解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代谢状态，其基础代谢率增加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50-150%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。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体内激素水平变化，胰高血糖素释放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增加，出现高血糖，糖利用障碍。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由于热量不足，蛋白质出现分解，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体内蛋白质下降，将影响组织的修复，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伤口愈合及免疫功能，感染难以控制，</a:t>
            </a:r>
            <a:endParaRPr lang="zh-CN" altLang="en-US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营养不良与感染形成恶性循环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。</a:t>
            </a:r>
            <a:endParaRPr lang="zh-CN" altLang="en-US"/>
          </a:p>
        </p:txBody>
      </p:sp>
      <p:sp>
        <p:nvSpPr>
          <p:cNvPr id="10" name="流程图: 数据 9"/>
          <p:cNvSpPr/>
          <p:nvPr/>
        </p:nvSpPr>
        <p:spPr>
          <a:xfrm rot="16200000" flipH="1">
            <a:off x="526891" y="1691799"/>
            <a:ext cx="504825" cy="198438"/>
          </a:xfrm>
          <a:prstGeom prst="flowChartInputOutpu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2" name="圆角矩形 11"/>
          <p:cNvSpPr/>
          <p:nvPr/>
        </p:nvSpPr>
        <p:spPr>
          <a:xfrm>
            <a:off x="7007860" y="1493520"/>
            <a:ext cx="4327525" cy="4208145"/>
          </a:xfrm>
          <a:prstGeom prst="roundRect">
            <a:avLst>
              <a:gd name="adj" fmla="val 6769"/>
            </a:avLst>
          </a:prstGeom>
          <a:solidFill>
            <a:schemeClr val="accent2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1" name="流程图: 数据 10"/>
          <p:cNvSpPr/>
          <p:nvPr/>
        </p:nvSpPr>
        <p:spPr>
          <a:xfrm rot="16200000" flipH="1">
            <a:off x="6855778" y="1782445"/>
            <a:ext cx="504825" cy="200025"/>
          </a:xfrm>
          <a:prstGeom prst="flowChartInputOutpu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3" name="五边形 12"/>
          <p:cNvSpPr/>
          <p:nvPr/>
        </p:nvSpPr>
        <p:spPr>
          <a:xfrm>
            <a:off x="7008495" y="1737995"/>
            <a:ext cx="2814320" cy="396875"/>
          </a:xfrm>
          <a:prstGeom prst="homePlate">
            <a:avLst>
              <a:gd name="adj" fmla="val 33465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7008495" y="1737995"/>
            <a:ext cx="26987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+mj-cs"/>
                <a:sym typeface="+mn-ea"/>
              </a:rPr>
              <a:t>营养不良对危重病的影响</a:t>
            </a:r>
            <a:endParaRPr lang="zh-CN" altLang="en-US"/>
          </a:p>
        </p:txBody>
      </p:sp>
      <p:sp>
        <p:nvSpPr>
          <p:cNvPr id="15" name="PA-文本框 1"/>
          <p:cNvSpPr txBox="1"/>
          <p:nvPr>
            <p:custDataLst>
              <p:tags r:id="rId2"/>
            </p:custDataLst>
          </p:nvPr>
        </p:nvSpPr>
        <p:spPr>
          <a:xfrm>
            <a:off x="7108190" y="2260600"/>
            <a:ext cx="412750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80000"/>
              <a:buFont typeface="+mj-lt"/>
              <a:buNone/>
              <a:defRPr/>
            </a:pP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1.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免疫功能下降，感染机会增加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80000"/>
              <a:buFont typeface="+mj-lt"/>
              <a:buNone/>
              <a:defRPr/>
            </a:pP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2.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已损伤组织细胞修复延迟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80000"/>
              <a:buFont typeface="+mj-lt"/>
              <a:buNone/>
              <a:defRPr/>
            </a:pP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3.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创面与切口不易愈合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80000"/>
              <a:buFont typeface="+mj-lt"/>
              <a:buNone/>
              <a:defRPr/>
            </a:pPr>
            <a:r>
              <a:rPr kumimoji="0" lang="en-US" b="0" i="0" u="none" strike="noStrike" kern="0" cap="none" spc="0" normalizeH="0" baseline="0" noProof="0" err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4.</a:t>
            </a:r>
            <a:r>
              <a:rPr kumimoji="0" b="0" i="0" u="none" strike="noStrike" kern="0" cap="none" spc="0" normalizeH="0" baseline="0" noProof="0" err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呼吸肌群无力，机械通气依赖</a:t>
            </a:r>
            <a:endParaRPr kumimoji="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80000"/>
              <a:buFont typeface="+mj-lt"/>
              <a:buNone/>
              <a:defRPr/>
            </a:pPr>
            <a:r>
              <a:rPr kumimoji="0" lang="en-US" b="0" i="0" u="none" strike="noStrike" kern="0" cap="none" spc="0" normalizeH="0" baseline="0" noProof="0" err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5</a:t>
            </a:r>
            <a:r>
              <a:rPr kumimoji="0" b="0" i="0" u="none" strike="noStrike" kern="0" cap="none" spc="0" normalizeH="0" baseline="0" noProof="0" err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线粒体代谢障碍，诱发脏器功能</a:t>
            </a:r>
            <a:r>
              <a:rPr kumimoji="0" lang="zh-CN" b="0" i="0" u="none" strike="noStrike" kern="0" cap="none" spc="0" normalizeH="0" baseline="0" noProof="0" err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不</a:t>
            </a:r>
            <a:r>
              <a:rPr kumimoji="0" b="0" i="0" u="none" strike="noStrike" kern="0" cap="none" spc="0" normalizeH="0" baseline="0" noProof="0" err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全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Arial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80000"/>
              <a:buFont typeface="+mj-lt"/>
              <a:buNone/>
              <a:defRPr/>
            </a:pPr>
            <a:r>
              <a:rPr kumimoji="0" lang="en-US" altLang="zh-CN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6.</a:t>
            </a:r>
            <a:r>
              <a:rPr kumimoji="0" lang="zh-CN" altLang="en-US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+mn-ea"/>
              </a:rPr>
              <a:t>贫血、消瘦、衰竭、死亡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Arial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2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Freeform 7"/>
          <p:cNvSpPr>
            <a:spLocks noChangeArrowheads="1"/>
          </p:cNvSpPr>
          <p:nvPr/>
        </p:nvSpPr>
        <p:spPr bwMode="auto">
          <a:xfrm>
            <a:off x="3965575" y="1411288"/>
            <a:ext cx="1038225" cy="915987"/>
          </a:xfrm>
          <a:custGeom>
            <a:gdLst>
              <a:gd name="T0" fmla="*/ 2147483647 w 2684"/>
              <a:gd name="T1" fmla="*/ 2147483647 h 2365"/>
              <a:gd name="T2" fmla="*/ 2147483647 w 2684"/>
              <a:gd name="T3" fmla="*/ 0 h 2365"/>
              <a:gd name="T4" fmla="*/ 0 w 2684"/>
              <a:gd name="T5" fmla="*/ 2147483647 h 2365"/>
              <a:gd name="T6" fmla="*/ 2147483647 w 2684"/>
              <a:gd name="T7" fmla="*/ 2147483647 h 2365"/>
              <a:gd name="T8" fmla="*/ 0 60000 65536"/>
              <a:gd name="T9" fmla="*/ 0 60000 65536"/>
              <a:gd name="T10" fmla="*/ 0 60000 65536"/>
              <a:gd name="T11" fmla="*/ 0 60000 65536"/>
              <a:gd name="T12" fmla="*/ 0 w 2684"/>
              <a:gd name="T13" fmla="*/ 0 h 2365"/>
              <a:gd name="T14" fmla="*/ 2684 w 2684"/>
              <a:gd name="T15" fmla="*/ 2365 h 2365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684" h="2365">
                <a:moveTo>
                  <a:pt x="2684" y="2365"/>
                </a:moveTo>
                <a:lnTo>
                  <a:pt x="1342" y="0"/>
                </a:lnTo>
                <a:lnTo>
                  <a:pt x="0" y="2365"/>
                </a:lnTo>
                <a:lnTo>
                  <a:pt x="2684" y="2365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  <p:sp>
        <p:nvSpPr>
          <p:cNvPr id="33" name="Freeform 8"/>
          <p:cNvSpPr>
            <a:spLocks noChangeArrowheads="1"/>
          </p:cNvSpPr>
          <p:nvPr/>
        </p:nvSpPr>
        <p:spPr bwMode="auto">
          <a:xfrm>
            <a:off x="2936875" y="2327275"/>
            <a:ext cx="1028700" cy="990600"/>
          </a:xfrm>
          <a:custGeom>
            <a:gdLst>
              <a:gd name="T0" fmla="*/ 2147483647 w 2664"/>
              <a:gd name="T1" fmla="*/ 0 h 2553"/>
              <a:gd name="T2" fmla="*/ 0 w 2664"/>
              <a:gd name="T3" fmla="*/ 2147483647 h 2553"/>
              <a:gd name="T4" fmla="*/ 2147483647 w 2664"/>
              <a:gd name="T5" fmla="*/ 2147483647 h 2553"/>
              <a:gd name="T6" fmla="*/ 2147483647 w 2664"/>
              <a:gd name="T7" fmla="*/ 0 h 2553"/>
              <a:gd name="T8" fmla="*/ 0 60000 65536"/>
              <a:gd name="T9" fmla="*/ 0 60000 65536"/>
              <a:gd name="T10" fmla="*/ 0 60000 65536"/>
              <a:gd name="T11" fmla="*/ 0 60000 65536"/>
              <a:gd name="T12" fmla="*/ 0 w 2664"/>
              <a:gd name="T13" fmla="*/ 0 h 2553"/>
              <a:gd name="T14" fmla="*/ 2664 w 2664"/>
              <a:gd name="T15" fmla="*/ 2553 h 2553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664" h="2553">
                <a:moveTo>
                  <a:pt x="2664" y="0"/>
                </a:moveTo>
                <a:lnTo>
                  <a:pt x="0" y="546"/>
                </a:lnTo>
                <a:lnTo>
                  <a:pt x="1835" y="2553"/>
                </a:lnTo>
                <a:lnTo>
                  <a:pt x="2664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  <p:sp>
        <p:nvSpPr>
          <p:cNvPr id="34" name="Freeform 9"/>
          <p:cNvSpPr>
            <a:spLocks noChangeArrowheads="1"/>
          </p:cNvSpPr>
          <p:nvPr/>
        </p:nvSpPr>
        <p:spPr bwMode="auto">
          <a:xfrm>
            <a:off x="3527425" y="3317875"/>
            <a:ext cx="955675" cy="1044575"/>
          </a:xfrm>
          <a:custGeom>
            <a:gdLst>
              <a:gd name="T0" fmla="*/ 2147483647 w 2476"/>
              <a:gd name="T1" fmla="*/ 0 h 2702"/>
              <a:gd name="T2" fmla="*/ 0 w 2476"/>
              <a:gd name="T3" fmla="*/ 2147483647 h 2702"/>
              <a:gd name="T4" fmla="*/ 2147483647 w 2476"/>
              <a:gd name="T5" fmla="*/ 2147483647 h 2702"/>
              <a:gd name="T6" fmla="*/ 2147483647 w 2476"/>
              <a:gd name="T7" fmla="*/ 0 h 2702"/>
              <a:gd name="T8" fmla="*/ 0 60000 65536"/>
              <a:gd name="T9" fmla="*/ 0 60000 65536"/>
              <a:gd name="T10" fmla="*/ 0 60000 65536"/>
              <a:gd name="T11" fmla="*/ 0 60000 65536"/>
              <a:gd name="T12" fmla="*/ 0 w 2476"/>
              <a:gd name="T13" fmla="*/ 0 h 2702"/>
              <a:gd name="T14" fmla="*/ 2476 w 2476"/>
              <a:gd name="T15" fmla="*/ 2702 h 2702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76" h="2702">
                <a:moveTo>
                  <a:pt x="305" y="0"/>
                </a:moveTo>
                <a:lnTo>
                  <a:pt x="0" y="2702"/>
                </a:lnTo>
                <a:lnTo>
                  <a:pt x="2476" y="1578"/>
                </a:lnTo>
                <a:lnTo>
                  <a:pt x="305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  <p:sp>
        <p:nvSpPr>
          <p:cNvPr id="35" name="Freeform 10"/>
          <p:cNvSpPr>
            <a:spLocks noChangeArrowheads="1"/>
          </p:cNvSpPr>
          <p:nvPr/>
        </p:nvSpPr>
        <p:spPr bwMode="auto">
          <a:xfrm>
            <a:off x="4483100" y="3317875"/>
            <a:ext cx="958850" cy="1044575"/>
          </a:xfrm>
          <a:custGeom>
            <a:gdLst>
              <a:gd name="T0" fmla="*/ 0 w 2476"/>
              <a:gd name="T1" fmla="*/ 2147483647 h 2702"/>
              <a:gd name="T2" fmla="*/ 2147483647 w 2476"/>
              <a:gd name="T3" fmla="*/ 2147483647 h 2702"/>
              <a:gd name="T4" fmla="*/ 2147483647 w 2476"/>
              <a:gd name="T5" fmla="*/ 0 h 2702"/>
              <a:gd name="T6" fmla="*/ 0 w 2476"/>
              <a:gd name="T7" fmla="*/ 2147483647 h 2702"/>
              <a:gd name="T8" fmla="*/ 0 60000 65536"/>
              <a:gd name="T9" fmla="*/ 0 60000 65536"/>
              <a:gd name="T10" fmla="*/ 0 60000 65536"/>
              <a:gd name="T11" fmla="*/ 0 60000 65536"/>
              <a:gd name="T12" fmla="*/ 0 w 2476"/>
              <a:gd name="T13" fmla="*/ 0 h 2702"/>
              <a:gd name="T14" fmla="*/ 2476 w 2476"/>
              <a:gd name="T15" fmla="*/ 2702 h 2702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76" h="2702">
                <a:moveTo>
                  <a:pt x="0" y="1578"/>
                </a:moveTo>
                <a:lnTo>
                  <a:pt x="2476" y="2702"/>
                </a:lnTo>
                <a:lnTo>
                  <a:pt x="2172" y="0"/>
                </a:lnTo>
                <a:lnTo>
                  <a:pt x="0" y="157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  <p:sp>
        <p:nvSpPr>
          <p:cNvPr id="36" name="Freeform 11"/>
          <p:cNvSpPr>
            <a:spLocks noChangeArrowheads="1"/>
          </p:cNvSpPr>
          <p:nvPr/>
        </p:nvSpPr>
        <p:spPr bwMode="auto">
          <a:xfrm>
            <a:off x="5003800" y="2327275"/>
            <a:ext cx="1028700" cy="990600"/>
          </a:xfrm>
          <a:custGeom>
            <a:gdLst>
              <a:gd name="T0" fmla="*/ 2147483647 w 2664"/>
              <a:gd name="T1" fmla="*/ 2147483647 h 2553"/>
              <a:gd name="T2" fmla="*/ 2147483647 w 2664"/>
              <a:gd name="T3" fmla="*/ 2147483647 h 2553"/>
              <a:gd name="T4" fmla="*/ 0 w 2664"/>
              <a:gd name="T5" fmla="*/ 0 h 2553"/>
              <a:gd name="T6" fmla="*/ 2147483647 w 2664"/>
              <a:gd name="T7" fmla="*/ 2147483647 h 2553"/>
              <a:gd name="T8" fmla="*/ 0 60000 65536"/>
              <a:gd name="T9" fmla="*/ 0 60000 65536"/>
              <a:gd name="T10" fmla="*/ 0 60000 65536"/>
              <a:gd name="T11" fmla="*/ 0 60000 65536"/>
              <a:gd name="T12" fmla="*/ 0 w 2664"/>
              <a:gd name="T13" fmla="*/ 0 h 2553"/>
              <a:gd name="T14" fmla="*/ 2664 w 2664"/>
              <a:gd name="T15" fmla="*/ 2553 h 2553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664" h="2553">
                <a:moveTo>
                  <a:pt x="830" y="2553"/>
                </a:moveTo>
                <a:lnTo>
                  <a:pt x="2664" y="546"/>
                </a:lnTo>
                <a:lnTo>
                  <a:pt x="0" y="0"/>
                </a:lnTo>
                <a:lnTo>
                  <a:pt x="830" y="2553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solidFill>
                <a:srgbClr val="000000"/>
              </a:solidFill>
              <a:latin typeface="Calibri" panose="020f0502020204030204" pitchFamily="34" charset="0"/>
              <a:sym typeface="宋体" panose="02010600030101010101" pitchFamily="2" charset="-122"/>
            </a:endParaRPr>
          </a:p>
        </p:txBody>
      </p:sp>
      <p:sp>
        <p:nvSpPr>
          <p:cNvPr id="37" name="矩形 7"/>
          <p:cNvSpPr>
            <a:spLocks noChangeArrowheads="1"/>
          </p:cNvSpPr>
          <p:nvPr/>
        </p:nvSpPr>
        <p:spPr bwMode="auto">
          <a:xfrm>
            <a:off x="4303713" y="1830388"/>
            <a:ext cx="357187" cy="427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Swiss911 UCm BT"/>
                <a:sym typeface="Swiss911 UCm BT"/>
              </a:rPr>
              <a:t>1</a:t>
            </a:r>
            <a:endParaRPr lang="zh-CN" altLang="en-US" sz="2800">
              <a:solidFill>
                <a:schemeClr val="bg1"/>
              </a:solidFill>
              <a:latin typeface="Swiss911 UCm BT"/>
              <a:sym typeface="Swiss911 UCm BT"/>
            </a:endParaRPr>
          </a:p>
        </p:txBody>
      </p:sp>
      <p:sp>
        <p:nvSpPr>
          <p:cNvPr id="38" name="矩形 8"/>
          <p:cNvSpPr>
            <a:spLocks noChangeArrowheads="1"/>
          </p:cNvSpPr>
          <p:nvPr/>
        </p:nvSpPr>
        <p:spPr bwMode="auto">
          <a:xfrm>
            <a:off x="5264150" y="2514600"/>
            <a:ext cx="357188" cy="427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Swiss911 UCm BT"/>
                <a:sym typeface="Swiss911 UCm BT"/>
              </a:rPr>
              <a:t>2</a:t>
            </a:r>
            <a:endParaRPr lang="zh-CN" altLang="en-US" sz="2800">
              <a:solidFill>
                <a:schemeClr val="bg1"/>
              </a:solidFill>
              <a:latin typeface="Swiss911 UCm BT"/>
              <a:sym typeface="Swiss911 UCm BT"/>
            </a:endParaRPr>
          </a:p>
        </p:txBody>
      </p:sp>
      <p:sp>
        <p:nvSpPr>
          <p:cNvPr id="39" name="矩形 9"/>
          <p:cNvSpPr>
            <a:spLocks noChangeArrowheads="1"/>
          </p:cNvSpPr>
          <p:nvPr/>
        </p:nvSpPr>
        <p:spPr bwMode="auto">
          <a:xfrm>
            <a:off x="4906645" y="3654425"/>
            <a:ext cx="357188" cy="427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Swiss911 UCm BT"/>
                <a:sym typeface="Swiss911 UCm BT"/>
              </a:rPr>
              <a:t>3</a:t>
            </a:r>
            <a:endParaRPr lang="zh-CN" altLang="en-US" sz="2800">
              <a:solidFill>
                <a:schemeClr val="bg1"/>
              </a:solidFill>
              <a:latin typeface="Swiss911 UCm BT"/>
              <a:sym typeface="Swiss911 UCm BT"/>
            </a:endParaRPr>
          </a:p>
        </p:txBody>
      </p:sp>
      <p:sp>
        <p:nvSpPr>
          <p:cNvPr id="40" name="矩形 10"/>
          <p:cNvSpPr>
            <a:spLocks noChangeArrowheads="1"/>
          </p:cNvSpPr>
          <p:nvPr/>
        </p:nvSpPr>
        <p:spPr bwMode="auto">
          <a:xfrm>
            <a:off x="3646488" y="3668713"/>
            <a:ext cx="357187" cy="427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Swiss911 UCm BT"/>
                <a:sym typeface="Swiss911 UCm BT"/>
              </a:rPr>
              <a:t>4</a:t>
            </a:r>
            <a:endParaRPr lang="zh-CN" altLang="en-US" sz="2800">
              <a:solidFill>
                <a:schemeClr val="bg1"/>
              </a:solidFill>
              <a:latin typeface="Swiss911 UCm BT"/>
              <a:sym typeface="Swiss911 UCm BT"/>
            </a:endParaRPr>
          </a:p>
        </p:txBody>
      </p:sp>
      <p:sp>
        <p:nvSpPr>
          <p:cNvPr id="41" name="矩形 11"/>
          <p:cNvSpPr>
            <a:spLocks noChangeArrowheads="1"/>
          </p:cNvSpPr>
          <p:nvPr/>
        </p:nvSpPr>
        <p:spPr bwMode="auto">
          <a:xfrm>
            <a:off x="3348038" y="2524125"/>
            <a:ext cx="357187" cy="427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latin typeface="Swiss911 UCm BT"/>
                <a:sym typeface="Swiss911 UCm BT"/>
              </a:rPr>
              <a:t>5</a:t>
            </a:r>
            <a:endParaRPr lang="zh-CN" altLang="en-US" sz="2800">
              <a:solidFill>
                <a:schemeClr val="bg1"/>
              </a:solidFill>
              <a:latin typeface="Swiss911 UCm BT"/>
              <a:sym typeface="Swiss911 UCm B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-27940" y="989330"/>
            <a:ext cx="3945890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     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降低死亡率</a:t>
            </a:r>
            <a:endParaRPr kumimoji="0" lang="zh-CN" altLang="en-US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营养不良及导致的感染增加是除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CCU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外 ，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ICU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病人是第一死亡原因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843905" y="2331085"/>
            <a:ext cx="605091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 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控制血糖，减少并发症</a:t>
            </a:r>
            <a:endParaRPr kumimoji="0" lang="zh-CN" altLang="en-US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严重应激的病人，机体代谢紊乱，体重平均  丢失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0.5-1.0kg/d, 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营养不良是重症患者普遍存在的现象</a:t>
            </a:r>
            <a:endParaRPr lang="en-US" altLang="zh-CN" kern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264150" y="3830320"/>
            <a:ext cx="654494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 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减少机械、 通气时间、 </a:t>
            </a: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ICU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时间</a:t>
            </a:r>
            <a:endParaRPr kumimoji="0" lang="zh-CN" altLang="en-US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base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组织丢失后，修复再生很困难，应激性高血糖是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ICU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病人普遍存在的现象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0805" y="3415030"/>
            <a:ext cx="355600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  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促进组织修复</a:t>
            </a:r>
            <a:endParaRPr kumimoji="0" lang="zh-CN" altLang="en-US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营养摄入不足与蛋白能量负平衡与发生营养 不良和血源性感染相关，直接影响病人预后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003800" y="770890"/>
            <a:ext cx="698944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     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预防</a:t>
            </a: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MODS</a:t>
            </a: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及</a:t>
            </a:r>
            <a:r>
              <a:rPr lang="en-US" altLang="zh-CN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SESIS</a:t>
            </a:r>
            <a:endParaRPr kumimoji="0" lang="en-US" altLang="zh-CN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通过营养素的药理作用，提供细胞代谢与组织</a:t>
            </a:r>
            <a:r>
              <a:rPr lang="ko-KR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修复的能量与代谢底物，维持组织器官 正常功能，调节免疫，影响疾病转归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3" presetClass="entr" presetSubtype="52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363345" y="1077595"/>
            <a:ext cx="2468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思源黑体 Normal" panose="020b0400000000000000" pitchFamily="34" charset="-122"/>
                <a:ea typeface="思源黑体 Normal" panose="020b0400000000000000" pitchFamily="34" charset="-122"/>
                <a:sym typeface="+mn-ea"/>
              </a:rPr>
              <a:t>危重病人营养支持原则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884045" y="1656715"/>
            <a:ext cx="7981950" cy="2168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+mj-lt"/>
              <a:buAutoNum type="arabicPeriod"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重症患者的营养支持应尽早开始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+mj-lt"/>
              <a:buAutoNum type="arabicPeriod"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重症患者的营养支持应充分考虑到受损器官的耐受能力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+mj-lt"/>
              <a:buAutoNum type="arabicPeriod"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只要胃肠道解剖与功能允许，并能安全使用，应积极采用肠内营养支持</a:t>
            </a: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+mj-lt"/>
              <a:buAutoNum type="arabicPeriod"/>
              <a:defRPr/>
            </a:pP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任何原因导致胃肠道不能使用或应用不足，应考虑肠外营养，或联合应用肠内营养（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PN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，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PN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＋</a:t>
            </a:r>
            <a:r>
              <a:rPr lang="en-US" altLang="zh-CN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EN</a:t>
            </a:r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）。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5178670" y="5037963"/>
            <a:ext cx="4615962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525780"/>
            <a:r>
              <a:rPr lang="zh-CN" altLang="en-US" sz="4000" b="1" smtClean="0">
                <a:latin typeface="华文宋体" pitchFamily="2" charset="-122"/>
                <a:ea typeface="华文宋体" pitchFamily="2" charset="-122"/>
              </a:rPr>
              <a:t>  </a:t>
            </a:r>
            <a:endParaRPr lang="en-US" altLang="en-US" sz="4000" b="1"/>
          </a:p>
        </p:txBody>
      </p:sp>
      <p:sp>
        <p:nvSpPr>
          <p:cNvPr id="24" name="PA-Rectangle: Rounded Corners 25"/>
          <p:cNvSpPr/>
          <p:nvPr>
            <p:custDataLst>
              <p:tags r:id="rId3"/>
            </p:custDataLst>
          </p:nvPr>
        </p:nvSpPr>
        <p:spPr>
          <a:xfrm>
            <a:off x="1844253" y="1987527"/>
            <a:ext cx="8057329" cy="3131522"/>
          </a:xfrm>
          <a:prstGeom prst="roundRect">
            <a:avLst>
              <a:gd name="adj" fmla="val 50000"/>
            </a:avLst>
          </a:prstGeom>
          <a:noFill/>
          <a:ln w="76200">
            <a:solidFill>
              <a:srgbClr val="285E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06" tIns="45703" rIns="91406" bIns="45703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/>
              <a:ea typeface="+mn-ea"/>
              <a:cs typeface="+mn-cs"/>
            </a:endParaRPr>
          </a:p>
        </p:txBody>
      </p:sp>
      <p:sp>
        <p:nvSpPr>
          <p:cNvPr id="26" name="PA-矩形 14"/>
          <p:cNvSpPr/>
          <p:nvPr>
            <p:custDataLst>
              <p:tags r:id="rId4"/>
            </p:custDataLst>
          </p:nvPr>
        </p:nvSpPr>
        <p:spPr>
          <a:xfrm>
            <a:off x="6507332" y="2032987"/>
            <a:ext cx="2849732" cy="2214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795" smtClean="0">
                <a:solidFill>
                  <a:srgbClr val="285E9F"/>
                </a:solidFill>
                <a:latin typeface="微软雅黑" panose="020b0503020204020204" charset="-122"/>
                <a:ea typeface="微软雅黑" panose="020b0503020204020204" charset="-122"/>
              </a:rPr>
              <a:t>02</a:t>
            </a:r>
            <a:endParaRPr lang="en-US" sz="13795">
              <a:solidFill>
                <a:srgbClr val="285E9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997450" y="4140835"/>
            <a:ext cx="35185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kern="0">
                <a:solidFill>
                  <a:srgbClr val="1A2835"/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Arial"/>
                <a:sym typeface="Arial" pitchFamily="34" charset="0"/>
              </a:rPr>
              <a:t>营养治疗方式</a:t>
            </a:r>
            <a:endParaRPr lang="zh-CN" altLang="en-US" sz="40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800">
        <p14:prism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A-任意多边形 4"/>
          <p:cNvSpPr/>
          <p:nvPr>
            <p:custDataLst>
              <p:tags r:id="rId2"/>
            </p:custDataLst>
          </p:nvPr>
        </p:nvSpPr>
        <p:spPr bwMode="gray">
          <a:xfrm rot="19490962" flipH="1" flipV="1">
            <a:off x="5942244" y="1416430"/>
            <a:ext cx="1819538" cy="2198933"/>
          </a:xfrm>
          <a:custGeom>
            <a:gdLst>
              <a:gd name="T0" fmla="*/ 1219 w 1921"/>
              <a:gd name="T1" fmla="*/ 3 h 1516"/>
              <a:gd name="T2" fmla="*/ 1047 w 1921"/>
              <a:gd name="T3" fmla="*/ 20 h 1516"/>
              <a:gd name="T4" fmla="*/ 900 w 1921"/>
              <a:gd name="T5" fmla="*/ 43 h 1516"/>
              <a:gd name="T6" fmla="*/ 763 w 1921"/>
              <a:gd name="T7" fmla="*/ 76 h 1516"/>
              <a:gd name="T8" fmla="*/ 593 w 1921"/>
              <a:gd name="T9" fmla="*/ 128 h 1516"/>
              <a:gd name="T10" fmla="*/ 449 w 1921"/>
              <a:gd name="T11" fmla="*/ 187 h 1516"/>
              <a:gd name="T12" fmla="*/ 345 w 1921"/>
              <a:gd name="T13" fmla="*/ 244 h 1516"/>
              <a:gd name="T14" fmla="*/ 261 w 1921"/>
              <a:gd name="T15" fmla="*/ 301 h 1516"/>
              <a:gd name="T16" fmla="*/ 184 w 1921"/>
              <a:gd name="T17" fmla="*/ 366 h 1516"/>
              <a:gd name="T18" fmla="*/ 118 w 1921"/>
              <a:gd name="T19" fmla="*/ 431 h 1516"/>
              <a:gd name="T20" fmla="*/ 58 w 1921"/>
              <a:gd name="T21" fmla="*/ 516 h 1516"/>
              <a:gd name="T22" fmla="*/ 21 w 1921"/>
              <a:gd name="T23" fmla="*/ 594 h 1516"/>
              <a:gd name="T24" fmla="*/ 0 w 1921"/>
              <a:gd name="T25" fmla="*/ 695 h 1516"/>
              <a:gd name="T26" fmla="*/ 14 w 1921"/>
              <a:gd name="T27" fmla="*/ 785 h 1516"/>
              <a:gd name="T28" fmla="*/ 47 w 1921"/>
              <a:gd name="T29" fmla="*/ 872 h 1516"/>
              <a:gd name="T30" fmla="*/ 92 w 1921"/>
              <a:gd name="T31" fmla="*/ 946 h 1516"/>
              <a:gd name="T32" fmla="*/ 179 w 1921"/>
              <a:gd name="T33" fmla="*/ 1041 h 1516"/>
              <a:gd name="T34" fmla="*/ 271 w 1921"/>
              <a:gd name="T35" fmla="*/ 1115 h 1516"/>
              <a:gd name="T36" fmla="*/ 377 w 1921"/>
              <a:gd name="T37" fmla="*/ 1176 h 1516"/>
              <a:gd name="T38" fmla="*/ 512 w 1921"/>
              <a:gd name="T39" fmla="*/ 1244 h 1516"/>
              <a:gd name="T40" fmla="*/ 667 w 1921"/>
              <a:gd name="T41" fmla="*/ 1302 h 1516"/>
              <a:gd name="T42" fmla="*/ 978 w 1921"/>
              <a:gd name="T43" fmla="*/ 1373 h 1516"/>
              <a:gd name="T44" fmla="*/ 1248 w 1921"/>
              <a:gd name="T45" fmla="*/ 1403 h 1516"/>
              <a:gd name="T46" fmla="*/ 1403 w 1921"/>
              <a:gd name="T47" fmla="*/ 1515 h 1516"/>
              <a:gd name="T48" fmla="*/ 1397 w 1921"/>
              <a:gd name="T49" fmla="*/ 1031 h 1516"/>
              <a:gd name="T50" fmla="*/ 1243 w 1921"/>
              <a:gd name="T51" fmla="*/ 1132 h 1516"/>
              <a:gd name="T52" fmla="*/ 1007 w 1921"/>
              <a:gd name="T53" fmla="*/ 1098 h 1516"/>
              <a:gd name="T54" fmla="*/ 757 w 1921"/>
              <a:gd name="T55" fmla="*/ 1025 h 1516"/>
              <a:gd name="T56" fmla="*/ 619 w 1921"/>
              <a:gd name="T57" fmla="*/ 957 h 1516"/>
              <a:gd name="T58" fmla="*/ 506 w 1921"/>
              <a:gd name="T59" fmla="*/ 888 h 1516"/>
              <a:gd name="T60" fmla="*/ 417 w 1921"/>
              <a:gd name="T61" fmla="*/ 806 h 1516"/>
              <a:gd name="T62" fmla="*/ 348 w 1921"/>
              <a:gd name="T63" fmla="*/ 708 h 1516"/>
              <a:gd name="T64" fmla="*/ 319 w 1921"/>
              <a:gd name="T65" fmla="*/ 610 h 1516"/>
              <a:gd name="T66" fmla="*/ 321 w 1921"/>
              <a:gd name="T67" fmla="*/ 522 h 1516"/>
              <a:gd name="T68" fmla="*/ 348 w 1921"/>
              <a:gd name="T69" fmla="*/ 437 h 1516"/>
              <a:gd name="T70" fmla="*/ 401 w 1921"/>
              <a:gd name="T71" fmla="*/ 351 h 1516"/>
              <a:gd name="T72" fmla="*/ 509 w 1921"/>
              <a:gd name="T73" fmla="*/ 251 h 1516"/>
              <a:gd name="T74" fmla="*/ 643 w 1921"/>
              <a:gd name="T75" fmla="*/ 169 h 1516"/>
              <a:gd name="T76" fmla="*/ 778 w 1921"/>
              <a:gd name="T77" fmla="*/ 110 h 1516"/>
              <a:gd name="T78" fmla="*/ 913 w 1921"/>
              <a:gd name="T79" fmla="*/ 68 h 1516"/>
              <a:gd name="T80" fmla="*/ 1021 w 1921"/>
              <a:gd name="T81" fmla="*/ 42 h 1516"/>
              <a:gd name="T82" fmla="*/ 1150 w 1921"/>
              <a:gd name="T83" fmla="*/ 25 h 1516"/>
              <a:gd name="T84" fmla="*/ 1446 w 1921"/>
              <a:gd name="T85" fmla="*/ 0 h 15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921" h="1516">
                <a:moveTo>
                  <a:pt x="1446" y="0"/>
                </a:moveTo>
                <a:lnTo>
                  <a:pt x="1219" y="3"/>
                </a:lnTo>
                <a:lnTo>
                  <a:pt x="1142" y="9"/>
                </a:lnTo>
                <a:lnTo>
                  <a:pt x="1047" y="20"/>
                </a:lnTo>
                <a:lnTo>
                  <a:pt x="974" y="29"/>
                </a:lnTo>
                <a:lnTo>
                  <a:pt x="900" y="43"/>
                </a:lnTo>
                <a:lnTo>
                  <a:pt x="828" y="59"/>
                </a:lnTo>
                <a:lnTo>
                  <a:pt x="763" y="76"/>
                </a:lnTo>
                <a:lnTo>
                  <a:pt x="686" y="97"/>
                </a:lnTo>
                <a:lnTo>
                  <a:pt x="593" y="128"/>
                </a:lnTo>
                <a:lnTo>
                  <a:pt x="520" y="156"/>
                </a:lnTo>
                <a:lnTo>
                  <a:pt x="449" y="187"/>
                </a:lnTo>
                <a:lnTo>
                  <a:pt x="401" y="213"/>
                </a:lnTo>
                <a:lnTo>
                  <a:pt x="345" y="244"/>
                </a:lnTo>
                <a:lnTo>
                  <a:pt x="304" y="268"/>
                </a:lnTo>
                <a:lnTo>
                  <a:pt x="261" y="301"/>
                </a:lnTo>
                <a:lnTo>
                  <a:pt x="222" y="332"/>
                </a:lnTo>
                <a:lnTo>
                  <a:pt x="184" y="366"/>
                </a:lnTo>
                <a:lnTo>
                  <a:pt x="155" y="393"/>
                </a:lnTo>
                <a:lnTo>
                  <a:pt x="118" y="431"/>
                </a:lnTo>
                <a:lnTo>
                  <a:pt x="82" y="474"/>
                </a:lnTo>
                <a:lnTo>
                  <a:pt x="58" y="516"/>
                </a:lnTo>
                <a:lnTo>
                  <a:pt x="39" y="552"/>
                </a:lnTo>
                <a:lnTo>
                  <a:pt x="21" y="594"/>
                </a:lnTo>
                <a:lnTo>
                  <a:pt x="6" y="638"/>
                </a:lnTo>
                <a:lnTo>
                  <a:pt x="0" y="695"/>
                </a:lnTo>
                <a:lnTo>
                  <a:pt x="5" y="744"/>
                </a:lnTo>
                <a:lnTo>
                  <a:pt x="14" y="785"/>
                </a:lnTo>
                <a:lnTo>
                  <a:pt x="26" y="826"/>
                </a:lnTo>
                <a:lnTo>
                  <a:pt x="47" y="872"/>
                </a:lnTo>
                <a:lnTo>
                  <a:pt x="66" y="911"/>
                </a:lnTo>
                <a:lnTo>
                  <a:pt x="92" y="946"/>
                </a:lnTo>
                <a:lnTo>
                  <a:pt x="130" y="991"/>
                </a:lnTo>
                <a:lnTo>
                  <a:pt x="179" y="1041"/>
                </a:lnTo>
                <a:lnTo>
                  <a:pt x="229" y="1081"/>
                </a:lnTo>
                <a:lnTo>
                  <a:pt x="271" y="1115"/>
                </a:lnTo>
                <a:lnTo>
                  <a:pt x="325" y="1149"/>
                </a:lnTo>
                <a:lnTo>
                  <a:pt x="377" y="1176"/>
                </a:lnTo>
                <a:lnTo>
                  <a:pt x="437" y="1207"/>
                </a:lnTo>
                <a:lnTo>
                  <a:pt x="512" y="1244"/>
                </a:lnTo>
                <a:lnTo>
                  <a:pt x="585" y="1271"/>
                </a:lnTo>
                <a:lnTo>
                  <a:pt x="667" y="1302"/>
                </a:lnTo>
                <a:lnTo>
                  <a:pt x="836" y="1346"/>
                </a:lnTo>
                <a:lnTo>
                  <a:pt x="978" y="1373"/>
                </a:lnTo>
                <a:lnTo>
                  <a:pt x="1128" y="1393"/>
                </a:lnTo>
                <a:lnTo>
                  <a:pt x="1248" y="1403"/>
                </a:lnTo>
                <a:lnTo>
                  <a:pt x="1403" y="1410"/>
                </a:lnTo>
                <a:lnTo>
                  <a:pt x="1403" y="1515"/>
                </a:lnTo>
                <a:lnTo>
                  <a:pt x="1920" y="1275"/>
                </a:lnTo>
                <a:lnTo>
                  <a:pt x="1397" y="1031"/>
                </a:lnTo>
                <a:lnTo>
                  <a:pt x="1398" y="1139"/>
                </a:lnTo>
                <a:lnTo>
                  <a:pt x="1243" y="1132"/>
                </a:lnTo>
                <a:lnTo>
                  <a:pt x="1128" y="1119"/>
                </a:lnTo>
                <a:lnTo>
                  <a:pt x="1007" y="1098"/>
                </a:lnTo>
                <a:lnTo>
                  <a:pt x="836" y="1054"/>
                </a:lnTo>
                <a:lnTo>
                  <a:pt x="757" y="1025"/>
                </a:lnTo>
                <a:lnTo>
                  <a:pt x="681" y="993"/>
                </a:lnTo>
                <a:lnTo>
                  <a:pt x="619" y="957"/>
                </a:lnTo>
                <a:lnTo>
                  <a:pt x="556" y="922"/>
                </a:lnTo>
                <a:lnTo>
                  <a:pt x="506" y="888"/>
                </a:lnTo>
                <a:lnTo>
                  <a:pt x="464" y="850"/>
                </a:lnTo>
                <a:lnTo>
                  <a:pt x="417" y="806"/>
                </a:lnTo>
                <a:lnTo>
                  <a:pt x="377" y="755"/>
                </a:lnTo>
                <a:lnTo>
                  <a:pt x="348" y="708"/>
                </a:lnTo>
                <a:lnTo>
                  <a:pt x="333" y="664"/>
                </a:lnTo>
                <a:lnTo>
                  <a:pt x="319" y="610"/>
                </a:lnTo>
                <a:lnTo>
                  <a:pt x="317" y="558"/>
                </a:lnTo>
                <a:lnTo>
                  <a:pt x="321" y="522"/>
                </a:lnTo>
                <a:lnTo>
                  <a:pt x="329" y="483"/>
                </a:lnTo>
                <a:lnTo>
                  <a:pt x="348" y="437"/>
                </a:lnTo>
                <a:lnTo>
                  <a:pt x="372" y="393"/>
                </a:lnTo>
                <a:lnTo>
                  <a:pt x="401" y="351"/>
                </a:lnTo>
                <a:lnTo>
                  <a:pt x="440" y="310"/>
                </a:lnTo>
                <a:lnTo>
                  <a:pt x="509" y="251"/>
                </a:lnTo>
                <a:lnTo>
                  <a:pt x="567" y="211"/>
                </a:lnTo>
                <a:lnTo>
                  <a:pt x="643" y="169"/>
                </a:lnTo>
                <a:lnTo>
                  <a:pt x="720" y="133"/>
                </a:lnTo>
                <a:lnTo>
                  <a:pt x="778" y="110"/>
                </a:lnTo>
                <a:lnTo>
                  <a:pt x="847" y="86"/>
                </a:lnTo>
                <a:lnTo>
                  <a:pt x="913" y="68"/>
                </a:lnTo>
                <a:lnTo>
                  <a:pt x="966" y="54"/>
                </a:lnTo>
                <a:lnTo>
                  <a:pt x="1021" y="42"/>
                </a:lnTo>
                <a:lnTo>
                  <a:pt x="1089" y="32"/>
                </a:lnTo>
                <a:lnTo>
                  <a:pt x="1150" y="25"/>
                </a:lnTo>
                <a:lnTo>
                  <a:pt x="1234" y="15"/>
                </a:lnTo>
                <a:lnTo>
                  <a:pt x="1446" y="0"/>
                </a:lnTo>
              </a:path>
            </a:pathLst>
          </a:custGeom>
          <a:solidFill>
            <a:srgbClr val="0070C0"/>
          </a:solidFill>
          <a:ln>
            <a:noFill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lIns="60954" tIns="59261" rIns="60954" bIns="59261" anchor="ctr" anchorCtr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14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Arial" pitchFamily="34" charset="0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75" name="PA-任意多边形 3"/>
          <p:cNvSpPr/>
          <p:nvPr>
            <p:custDataLst>
              <p:tags r:id="rId3"/>
            </p:custDataLst>
          </p:nvPr>
        </p:nvSpPr>
        <p:spPr bwMode="gray">
          <a:xfrm rot="19490962">
            <a:off x="3777697" y="3621911"/>
            <a:ext cx="1819538" cy="2198933"/>
          </a:xfrm>
          <a:custGeom>
            <a:gdLst>
              <a:gd name="T0" fmla="*/ 1219 w 1921"/>
              <a:gd name="T1" fmla="*/ 3 h 1516"/>
              <a:gd name="T2" fmla="*/ 1047 w 1921"/>
              <a:gd name="T3" fmla="*/ 20 h 1516"/>
              <a:gd name="T4" fmla="*/ 900 w 1921"/>
              <a:gd name="T5" fmla="*/ 43 h 1516"/>
              <a:gd name="T6" fmla="*/ 763 w 1921"/>
              <a:gd name="T7" fmla="*/ 76 h 1516"/>
              <a:gd name="T8" fmla="*/ 593 w 1921"/>
              <a:gd name="T9" fmla="*/ 128 h 1516"/>
              <a:gd name="T10" fmla="*/ 449 w 1921"/>
              <a:gd name="T11" fmla="*/ 187 h 1516"/>
              <a:gd name="T12" fmla="*/ 345 w 1921"/>
              <a:gd name="T13" fmla="*/ 244 h 1516"/>
              <a:gd name="T14" fmla="*/ 261 w 1921"/>
              <a:gd name="T15" fmla="*/ 301 h 1516"/>
              <a:gd name="T16" fmla="*/ 184 w 1921"/>
              <a:gd name="T17" fmla="*/ 366 h 1516"/>
              <a:gd name="T18" fmla="*/ 118 w 1921"/>
              <a:gd name="T19" fmla="*/ 431 h 1516"/>
              <a:gd name="T20" fmla="*/ 58 w 1921"/>
              <a:gd name="T21" fmla="*/ 516 h 1516"/>
              <a:gd name="T22" fmla="*/ 21 w 1921"/>
              <a:gd name="T23" fmla="*/ 594 h 1516"/>
              <a:gd name="T24" fmla="*/ 0 w 1921"/>
              <a:gd name="T25" fmla="*/ 695 h 1516"/>
              <a:gd name="T26" fmla="*/ 14 w 1921"/>
              <a:gd name="T27" fmla="*/ 785 h 1516"/>
              <a:gd name="T28" fmla="*/ 47 w 1921"/>
              <a:gd name="T29" fmla="*/ 872 h 1516"/>
              <a:gd name="T30" fmla="*/ 92 w 1921"/>
              <a:gd name="T31" fmla="*/ 946 h 1516"/>
              <a:gd name="T32" fmla="*/ 179 w 1921"/>
              <a:gd name="T33" fmla="*/ 1041 h 1516"/>
              <a:gd name="T34" fmla="*/ 271 w 1921"/>
              <a:gd name="T35" fmla="*/ 1115 h 1516"/>
              <a:gd name="T36" fmla="*/ 377 w 1921"/>
              <a:gd name="T37" fmla="*/ 1176 h 1516"/>
              <a:gd name="T38" fmla="*/ 512 w 1921"/>
              <a:gd name="T39" fmla="*/ 1244 h 1516"/>
              <a:gd name="T40" fmla="*/ 667 w 1921"/>
              <a:gd name="T41" fmla="*/ 1302 h 1516"/>
              <a:gd name="T42" fmla="*/ 978 w 1921"/>
              <a:gd name="T43" fmla="*/ 1373 h 1516"/>
              <a:gd name="T44" fmla="*/ 1248 w 1921"/>
              <a:gd name="T45" fmla="*/ 1403 h 1516"/>
              <a:gd name="T46" fmla="*/ 1403 w 1921"/>
              <a:gd name="T47" fmla="*/ 1515 h 1516"/>
              <a:gd name="T48" fmla="*/ 1397 w 1921"/>
              <a:gd name="T49" fmla="*/ 1031 h 1516"/>
              <a:gd name="T50" fmla="*/ 1243 w 1921"/>
              <a:gd name="T51" fmla="*/ 1132 h 1516"/>
              <a:gd name="T52" fmla="*/ 1007 w 1921"/>
              <a:gd name="T53" fmla="*/ 1098 h 1516"/>
              <a:gd name="T54" fmla="*/ 757 w 1921"/>
              <a:gd name="T55" fmla="*/ 1025 h 1516"/>
              <a:gd name="T56" fmla="*/ 619 w 1921"/>
              <a:gd name="T57" fmla="*/ 957 h 1516"/>
              <a:gd name="T58" fmla="*/ 506 w 1921"/>
              <a:gd name="T59" fmla="*/ 888 h 1516"/>
              <a:gd name="T60" fmla="*/ 417 w 1921"/>
              <a:gd name="T61" fmla="*/ 806 h 1516"/>
              <a:gd name="T62" fmla="*/ 348 w 1921"/>
              <a:gd name="T63" fmla="*/ 708 h 1516"/>
              <a:gd name="T64" fmla="*/ 319 w 1921"/>
              <a:gd name="T65" fmla="*/ 610 h 1516"/>
              <a:gd name="T66" fmla="*/ 321 w 1921"/>
              <a:gd name="T67" fmla="*/ 522 h 1516"/>
              <a:gd name="T68" fmla="*/ 348 w 1921"/>
              <a:gd name="T69" fmla="*/ 437 h 1516"/>
              <a:gd name="T70" fmla="*/ 401 w 1921"/>
              <a:gd name="T71" fmla="*/ 351 h 1516"/>
              <a:gd name="T72" fmla="*/ 509 w 1921"/>
              <a:gd name="T73" fmla="*/ 251 h 1516"/>
              <a:gd name="T74" fmla="*/ 643 w 1921"/>
              <a:gd name="T75" fmla="*/ 169 h 1516"/>
              <a:gd name="T76" fmla="*/ 778 w 1921"/>
              <a:gd name="T77" fmla="*/ 110 h 1516"/>
              <a:gd name="T78" fmla="*/ 913 w 1921"/>
              <a:gd name="T79" fmla="*/ 68 h 1516"/>
              <a:gd name="T80" fmla="*/ 1021 w 1921"/>
              <a:gd name="T81" fmla="*/ 42 h 1516"/>
              <a:gd name="T82" fmla="*/ 1150 w 1921"/>
              <a:gd name="T83" fmla="*/ 25 h 1516"/>
              <a:gd name="T84" fmla="*/ 1446 w 1921"/>
              <a:gd name="T85" fmla="*/ 0 h 15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921" h="1516">
                <a:moveTo>
                  <a:pt x="1446" y="0"/>
                </a:moveTo>
                <a:lnTo>
                  <a:pt x="1219" y="3"/>
                </a:lnTo>
                <a:lnTo>
                  <a:pt x="1142" y="9"/>
                </a:lnTo>
                <a:lnTo>
                  <a:pt x="1047" y="20"/>
                </a:lnTo>
                <a:lnTo>
                  <a:pt x="974" y="29"/>
                </a:lnTo>
                <a:lnTo>
                  <a:pt x="900" y="43"/>
                </a:lnTo>
                <a:lnTo>
                  <a:pt x="828" y="59"/>
                </a:lnTo>
                <a:lnTo>
                  <a:pt x="763" y="76"/>
                </a:lnTo>
                <a:lnTo>
                  <a:pt x="686" y="97"/>
                </a:lnTo>
                <a:lnTo>
                  <a:pt x="593" y="128"/>
                </a:lnTo>
                <a:lnTo>
                  <a:pt x="520" y="156"/>
                </a:lnTo>
                <a:lnTo>
                  <a:pt x="449" y="187"/>
                </a:lnTo>
                <a:lnTo>
                  <a:pt x="401" y="213"/>
                </a:lnTo>
                <a:lnTo>
                  <a:pt x="345" y="244"/>
                </a:lnTo>
                <a:lnTo>
                  <a:pt x="304" y="268"/>
                </a:lnTo>
                <a:lnTo>
                  <a:pt x="261" y="301"/>
                </a:lnTo>
                <a:lnTo>
                  <a:pt x="222" y="332"/>
                </a:lnTo>
                <a:lnTo>
                  <a:pt x="184" y="366"/>
                </a:lnTo>
                <a:lnTo>
                  <a:pt x="155" y="393"/>
                </a:lnTo>
                <a:lnTo>
                  <a:pt x="118" y="431"/>
                </a:lnTo>
                <a:lnTo>
                  <a:pt x="82" y="474"/>
                </a:lnTo>
                <a:lnTo>
                  <a:pt x="58" y="516"/>
                </a:lnTo>
                <a:lnTo>
                  <a:pt x="39" y="552"/>
                </a:lnTo>
                <a:lnTo>
                  <a:pt x="21" y="594"/>
                </a:lnTo>
                <a:lnTo>
                  <a:pt x="6" y="638"/>
                </a:lnTo>
                <a:lnTo>
                  <a:pt x="0" y="695"/>
                </a:lnTo>
                <a:lnTo>
                  <a:pt x="5" y="744"/>
                </a:lnTo>
                <a:lnTo>
                  <a:pt x="14" y="785"/>
                </a:lnTo>
                <a:lnTo>
                  <a:pt x="26" y="826"/>
                </a:lnTo>
                <a:lnTo>
                  <a:pt x="47" y="872"/>
                </a:lnTo>
                <a:lnTo>
                  <a:pt x="66" y="911"/>
                </a:lnTo>
                <a:lnTo>
                  <a:pt x="92" y="946"/>
                </a:lnTo>
                <a:lnTo>
                  <a:pt x="130" y="991"/>
                </a:lnTo>
                <a:lnTo>
                  <a:pt x="179" y="1041"/>
                </a:lnTo>
                <a:lnTo>
                  <a:pt x="229" y="1081"/>
                </a:lnTo>
                <a:lnTo>
                  <a:pt x="271" y="1115"/>
                </a:lnTo>
                <a:lnTo>
                  <a:pt x="325" y="1149"/>
                </a:lnTo>
                <a:lnTo>
                  <a:pt x="377" y="1176"/>
                </a:lnTo>
                <a:lnTo>
                  <a:pt x="437" y="1207"/>
                </a:lnTo>
                <a:lnTo>
                  <a:pt x="512" y="1244"/>
                </a:lnTo>
                <a:lnTo>
                  <a:pt x="585" y="1271"/>
                </a:lnTo>
                <a:lnTo>
                  <a:pt x="667" y="1302"/>
                </a:lnTo>
                <a:lnTo>
                  <a:pt x="836" y="1346"/>
                </a:lnTo>
                <a:lnTo>
                  <a:pt x="978" y="1373"/>
                </a:lnTo>
                <a:lnTo>
                  <a:pt x="1128" y="1393"/>
                </a:lnTo>
                <a:lnTo>
                  <a:pt x="1248" y="1403"/>
                </a:lnTo>
                <a:lnTo>
                  <a:pt x="1403" y="1410"/>
                </a:lnTo>
                <a:lnTo>
                  <a:pt x="1403" y="1515"/>
                </a:lnTo>
                <a:lnTo>
                  <a:pt x="1920" y="1275"/>
                </a:lnTo>
                <a:lnTo>
                  <a:pt x="1397" y="1031"/>
                </a:lnTo>
                <a:lnTo>
                  <a:pt x="1398" y="1139"/>
                </a:lnTo>
                <a:lnTo>
                  <a:pt x="1243" y="1132"/>
                </a:lnTo>
                <a:lnTo>
                  <a:pt x="1128" y="1119"/>
                </a:lnTo>
                <a:lnTo>
                  <a:pt x="1007" y="1098"/>
                </a:lnTo>
                <a:lnTo>
                  <a:pt x="836" y="1054"/>
                </a:lnTo>
                <a:lnTo>
                  <a:pt x="757" y="1025"/>
                </a:lnTo>
                <a:lnTo>
                  <a:pt x="681" y="993"/>
                </a:lnTo>
                <a:lnTo>
                  <a:pt x="619" y="957"/>
                </a:lnTo>
                <a:lnTo>
                  <a:pt x="556" y="922"/>
                </a:lnTo>
                <a:lnTo>
                  <a:pt x="506" y="888"/>
                </a:lnTo>
                <a:lnTo>
                  <a:pt x="464" y="850"/>
                </a:lnTo>
                <a:lnTo>
                  <a:pt x="417" y="806"/>
                </a:lnTo>
                <a:lnTo>
                  <a:pt x="377" y="755"/>
                </a:lnTo>
                <a:lnTo>
                  <a:pt x="348" y="708"/>
                </a:lnTo>
                <a:lnTo>
                  <a:pt x="333" y="664"/>
                </a:lnTo>
                <a:lnTo>
                  <a:pt x="319" y="610"/>
                </a:lnTo>
                <a:lnTo>
                  <a:pt x="317" y="558"/>
                </a:lnTo>
                <a:lnTo>
                  <a:pt x="321" y="522"/>
                </a:lnTo>
                <a:lnTo>
                  <a:pt x="329" y="483"/>
                </a:lnTo>
                <a:lnTo>
                  <a:pt x="348" y="437"/>
                </a:lnTo>
                <a:lnTo>
                  <a:pt x="372" y="393"/>
                </a:lnTo>
                <a:lnTo>
                  <a:pt x="401" y="351"/>
                </a:lnTo>
                <a:lnTo>
                  <a:pt x="440" y="310"/>
                </a:lnTo>
                <a:lnTo>
                  <a:pt x="509" y="251"/>
                </a:lnTo>
                <a:lnTo>
                  <a:pt x="567" y="211"/>
                </a:lnTo>
                <a:lnTo>
                  <a:pt x="643" y="169"/>
                </a:lnTo>
                <a:lnTo>
                  <a:pt x="720" y="133"/>
                </a:lnTo>
                <a:lnTo>
                  <a:pt x="778" y="110"/>
                </a:lnTo>
                <a:lnTo>
                  <a:pt x="847" y="86"/>
                </a:lnTo>
                <a:lnTo>
                  <a:pt x="913" y="68"/>
                </a:lnTo>
                <a:lnTo>
                  <a:pt x="966" y="54"/>
                </a:lnTo>
                <a:lnTo>
                  <a:pt x="1021" y="42"/>
                </a:lnTo>
                <a:lnTo>
                  <a:pt x="1089" y="32"/>
                </a:lnTo>
                <a:lnTo>
                  <a:pt x="1150" y="25"/>
                </a:lnTo>
                <a:lnTo>
                  <a:pt x="1234" y="15"/>
                </a:lnTo>
                <a:lnTo>
                  <a:pt x="1446" y="0"/>
                </a:lnTo>
              </a:path>
            </a:pathLst>
          </a:custGeom>
          <a:solidFill>
            <a:srgbClr val="00B0F0"/>
          </a:solidFill>
          <a:ln>
            <a:noFill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lIns="60954" tIns="59261" rIns="60954" bIns="59261" anchor="ctr" anchorCtr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77" name="PA-椭圆 5"/>
          <p:cNvSpPr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3971278" y="2509498"/>
            <a:ext cx="1577921" cy="1578127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lIns="60954" tIns="59261" rIns="60954" bIns="59261" anchor="ctr" anchorCtr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en-US" altLang="zh-CN" sz="48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+mn-ea"/>
                <a:sym typeface="Arial" pitchFamily="34" charset="0"/>
              </a:rPr>
              <a:t>1</a:t>
            </a:r>
            <a:endParaRPr kumimoji="0" lang="en-US" altLang="zh-CN" sz="48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78" name="PA-椭圆 6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5864735" y="3610415"/>
            <a:ext cx="1577921" cy="1578127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lIns="60954" tIns="59261" rIns="60954" bIns="59261" anchor="ctr" anchorCtr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en-US" altLang="zh-CN" sz="4800" b="1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+mn-ea"/>
                <a:sym typeface="Arial" pitchFamily="34" charset="0"/>
              </a:rPr>
              <a:t>2</a:t>
            </a:r>
            <a:endParaRPr kumimoji="0" lang="en-US" altLang="zh-CN" sz="4800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8" name="PA-文本框 7"/>
          <p:cNvSpPr txBox="1"/>
          <p:nvPr>
            <p:custDataLst>
              <p:tags r:id="rId6"/>
            </p:custDataLst>
          </p:nvPr>
        </p:nvSpPr>
        <p:spPr>
          <a:xfrm>
            <a:off x="1412875" y="1886810"/>
            <a:ext cx="3871573" cy="4704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肠内</a:t>
            </a: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(Enteral Nutrition,EN)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5" name="PA-文本框 4"/>
          <p:cNvSpPr txBox="1"/>
          <p:nvPr>
            <p:custDataLst>
              <p:tags r:id="rId7"/>
            </p:custDataLst>
          </p:nvPr>
        </p:nvSpPr>
        <p:spPr>
          <a:xfrm>
            <a:off x="7283450" y="4792345"/>
            <a:ext cx="4702810" cy="497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肠外</a:t>
            </a: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(ParenteralNutrition,PN)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PA-矩形 3"/>
          <p:cNvSpPr>
            <a:spLocks noGrp="1"/>
          </p:cNvSpPr>
          <p:nvPr>
            <p:ph idx="4294967295"/>
            <p:custDataLst>
              <p:tags r:id="rId2"/>
            </p:custDataLst>
          </p:nvPr>
        </p:nvSpPr>
        <p:spPr>
          <a:xfrm>
            <a:off x="185420" y="1270318"/>
            <a:ext cx="4956175" cy="436562"/>
          </a:xfrm>
        </p:spPr>
        <p:txBody>
          <a:bodyPr vert="horz" wrap="square" lIns="91440" tIns="45720" rIns="91440" bIns="45720" anchor="t">
            <a:noAutofit/>
          </a:bodyPr>
          <a:lstStyle/>
          <a:p>
            <a:pPr eaLnBrk="1" hangingPunct="1">
              <a:lnSpc>
                <a:spcPct val="110000"/>
              </a:lnSpc>
              <a:buNone/>
            </a:pPr>
            <a:r>
              <a:rPr lang="zh-CN" altLang="en-US" sz="2400">
                <a:solidFill>
                  <a:srgbClr val="1A2835"/>
                </a:solidFill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</a:rPr>
              <a:t>一、肠内</a:t>
            </a:r>
            <a:r>
              <a:rPr lang="en-US" altLang="zh-CN" sz="2400">
                <a:solidFill>
                  <a:srgbClr val="1A2835"/>
                </a:solidFill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</a:rPr>
              <a:t>(Enteral Nutrition,EN)</a:t>
            </a:r>
            <a:endParaRPr lang="en-US" altLang="zh-CN" sz="2400">
              <a:solidFill>
                <a:srgbClr val="1A2835"/>
              </a:solidFill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</a:endParaRPr>
          </a:p>
        </p:txBody>
      </p:sp>
      <p:sp>
        <p:nvSpPr>
          <p:cNvPr id="47" name="PA-文本框 46"/>
          <p:cNvSpPr txBox="1"/>
          <p:nvPr>
            <p:custDataLst>
              <p:tags r:id="rId3"/>
            </p:custDataLst>
          </p:nvPr>
        </p:nvSpPr>
        <p:spPr>
          <a:xfrm>
            <a:off x="307207" y="2182296"/>
            <a:ext cx="2368573" cy="437928"/>
          </a:xfrm>
          <a:prstGeom prst="rect">
            <a:avLst/>
          </a:prstGeom>
          <a:noFill/>
          <a:ln>
            <a:noFill/>
          </a:ln>
        </p:spPr>
        <p:txBody>
          <a:bodyPr wrap="non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口服</a:t>
            </a: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(oral feeding)</a:t>
            </a:r>
            <a:endParaRPr kumimoji="0" lang="en-US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38" name="PA-椭圆 5"/>
          <p:cNvSpPr/>
          <p:nvPr>
            <p:custDataLst>
              <p:tags r:id="rId4"/>
            </p:custDataLst>
          </p:nvPr>
        </p:nvSpPr>
        <p:spPr>
          <a:xfrm>
            <a:off x="967836" y="2734886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gradFill>
            <a:gsLst>
              <a:gs pos="0">
                <a:srgbClr val="14CD68"/>
              </a:gs>
              <a:gs pos="100000">
                <a:srgbClr val="0B6E38"/>
              </a:gs>
            </a:gsLst>
            <a:lin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4" name="PA-矩形 3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152525" y="3220085"/>
            <a:ext cx="677545" cy="86550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1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48" name="PA-文本框 47"/>
          <p:cNvSpPr txBox="1"/>
          <p:nvPr>
            <p:custDataLst>
              <p:tags r:id="rId6"/>
            </p:custDataLst>
          </p:nvPr>
        </p:nvSpPr>
        <p:spPr>
          <a:xfrm>
            <a:off x="2946168" y="3733878"/>
            <a:ext cx="2450327" cy="400097"/>
          </a:xfrm>
          <a:prstGeom prst="rect">
            <a:avLst/>
          </a:prstGeom>
          <a:noFill/>
          <a:ln>
            <a:noFill/>
          </a:ln>
        </p:spPr>
        <p:txBody>
          <a:bodyPr wrap="non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管饲</a:t>
            </a: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(tube feeding)</a:t>
            </a:r>
            <a:endParaRPr kumimoji="0" lang="en-US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39" name="PA-椭圆 5"/>
          <p:cNvSpPr/>
          <p:nvPr>
            <p:custDataLst>
              <p:tags r:id="rId7"/>
            </p:custDataLst>
          </p:nvPr>
        </p:nvSpPr>
        <p:spPr>
          <a:xfrm>
            <a:off x="3578856" y="3207182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5" name="PA-矩形 3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3766820" y="2353945"/>
            <a:ext cx="677545" cy="86550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58B6E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2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58B6E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49" name="PA-文本框 48"/>
          <p:cNvSpPr txBox="1"/>
          <p:nvPr>
            <p:custDataLst>
              <p:tags r:id="rId9"/>
            </p:custDataLst>
          </p:nvPr>
        </p:nvSpPr>
        <p:spPr>
          <a:xfrm>
            <a:off x="6149975" y="3336290"/>
            <a:ext cx="3585845" cy="397510"/>
          </a:xfrm>
          <a:prstGeom prst="rect">
            <a:avLst/>
          </a:prstGeom>
          <a:noFill/>
          <a:ln>
            <a:noFill/>
          </a:ln>
        </p:spPr>
        <p:txBody>
          <a:bodyPr wrap="squar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de-DE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经鼻导管</a:t>
            </a:r>
            <a:r>
              <a:rPr kumimoji="0" lang="de-DE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-(</a:t>
            </a:r>
            <a:r>
              <a:rPr kumimoji="0" lang="zh-CN" altLang="de-DE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短期膳食</a:t>
            </a:r>
            <a:r>
              <a:rPr kumimoji="0" lang="de-DE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) </a:t>
            </a:r>
            <a:endParaRPr kumimoji="0" lang="de-DE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40" name="PA-椭圆 5"/>
          <p:cNvSpPr/>
          <p:nvPr>
            <p:custDataLst>
              <p:tags r:id="rId10"/>
            </p:custDataLst>
          </p:nvPr>
        </p:nvSpPr>
        <p:spPr>
          <a:xfrm>
            <a:off x="6337413" y="3703496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solidFill>
            <a:srgbClr val="1A28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7" name="PA-矩形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6555740" y="4147185"/>
            <a:ext cx="677545" cy="901700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56CA9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3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56CA9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50" name="PA-文本框 49"/>
          <p:cNvSpPr txBox="1"/>
          <p:nvPr>
            <p:custDataLst>
              <p:tags r:id="rId12"/>
            </p:custDataLst>
          </p:nvPr>
        </p:nvSpPr>
        <p:spPr>
          <a:xfrm>
            <a:off x="8990330" y="4720590"/>
            <a:ext cx="2089150" cy="784860"/>
          </a:xfrm>
          <a:prstGeom prst="rect">
            <a:avLst/>
          </a:prstGeom>
          <a:noFill/>
          <a:ln>
            <a:noFill/>
          </a:ln>
        </p:spPr>
        <p:txBody>
          <a:bodyPr wrap="squar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de-DE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经皮导管</a:t>
            </a:r>
            <a:endParaRPr kumimoji="0" lang="de-DE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de-DE" altLang="zh-CN" sz="1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PEG (</a:t>
            </a:r>
            <a:r>
              <a:rPr kumimoji="0" lang="zh-CN" altLang="de-DE" sz="1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经内窥镜放置</a:t>
            </a:r>
            <a:r>
              <a:rPr kumimoji="0" lang="de-DE" altLang="zh-CN" sz="1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)</a:t>
            </a:r>
            <a:endParaRPr kumimoji="0" lang="de-DE" altLang="zh-CN" sz="14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1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de-DE" altLang="zh-CN" sz="1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NCJ (</a:t>
            </a:r>
            <a:r>
              <a:rPr kumimoji="0" lang="zh-CN" altLang="de-DE" sz="1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手术放置</a:t>
            </a:r>
            <a:r>
              <a:rPr kumimoji="0" lang="de-DE" altLang="zh-CN" sz="14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)</a:t>
            </a:r>
            <a:endParaRPr kumimoji="0" lang="de-DE" altLang="zh-CN" sz="14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46" name="PA-椭圆 5"/>
          <p:cNvSpPr/>
          <p:nvPr>
            <p:custDataLst>
              <p:tags r:id="rId13"/>
            </p:custDataLst>
          </p:nvPr>
        </p:nvSpPr>
        <p:spPr>
          <a:xfrm>
            <a:off x="8990343" y="4267166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8" name="PA-矩形 3"/>
          <p:cNvSpPr>
            <a:spLocks noGrp="1"/>
          </p:cNvSpPr>
          <p:nvPr>
            <p:custDataLst>
              <p:tags r:id="rId14"/>
            </p:custDataLst>
          </p:nvPr>
        </p:nvSpPr>
        <p:spPr>
          <a:xfrm>
            <a:off x="9173845" y="3390900"/>
            <a:ext cx="677545" cy="86550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FFBA5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4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FFBA5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A-矩形 3"/>
          <p:cNvSpPr>
            <a:spLocks noGrp="1"/>
          </p:cNvSpPr>
          <p:nvPr>
            <p:ph idx="4294967295"/>
            <p:custDataLst>
              <p:tags r:id="rId2"/>
            </p:custDataLst>
          </p:nvPr>
        </p:nvSpPr>
        <p:spPr>
          <a:xfrm>
            <a:off x="0" y="1400810"/>
            <a:ext cx="5904865" cy="617855"/>
          </a:xfrm>
        </p:spPr>
        <p:txBody>
          <a:bodyPr vert="horz" wrap="square" lIns="91440" tIns="45720" rIns="91440" bIns="45720" anchor="t">
            <a:noAutofit/>
          </a:bodyPr>
          <a:lstStyle/>
          <a:p>
            <a:pPr eaLnBrk="1" hangingPunct="1">
              <a:lnSpc>
                <a:spcPct val="110000"/>
              </a:lnSpc>
              <a:buNone/>
            </a:pPr>
            <a:r>
              <a:rPr lang="zh-CN" altLang="en-US" sz="2400">
                <a:solidFill>
                  <a:srgbClr val="1A2835"/>
                </a:solidFill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</a:rPr>
              <a:t>一、</a:t>
            </a:r>
            <a:r>
              <a:rPr sz="2400">
                <a:solidFill>
                  <a:srgbClr val="1A2835"/>
                </a:solidFill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肠外</a:t>
            </a:r>
            <a:r>
              <a:rPr lang="en-US" altLang="zh-CN" sz="2400">
                <a:solidFill>
                  <a:srgbClr val="1A2835"/>
                </a:solidFill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(Parenteral Nutrition,PN)</a:t>
            </a:r>
            <a:endParaRPr lang="en-US" altLang="zh-CN" sz="2400">
              <a:solidFill>
                <a:srgbClr val="1A2835"/>
              </a:solidFill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</a:endParaRPr>
          </a:p>
        </p:txBody>
      </p:sp>
      <p:sp>
        <p:nvSpPr>
          <p:cNvPr id="47" name="PA-文本框 46"/>
          <p:cNvSpPr txBox="1"/>
          <p:nvPr>
            <p:custDataLst>
              <p:tags r:id="rId3"/>
            </p:custDataLst>
          </p:nvPr>
        </p:nvSpPr>
        <p:spPr>
          <a:xfrm>
            <a:off x="1010787" y="2349936"/>
            <a:ext cx="2839856" cy="438185"/>
          </a:xfrm>
          <a:prstGeom prst="rect">
            <a:avLst/>
          </a:prstGeom>
          <a:noFill/>
          <a:ln>
            <a:noFill/>
          </a:ln>
        </p:spPr>
        <p:txBody>
          <a:bodyPr wrap="non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外周静脉营养</a:t>
            </a: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(PPV)</a:t>
            </a:r>
            <a:endParaRPr kumimoji="0" lang="en-US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38" name="PA-椭圆 5"/>
          <p:cNvSpPr/>
          <p:nvPr>
            <p:custDataLst>
              <p:tags r:id="rId4"/>
            </p:custDataLst>
          </p:nvPr>
        </p:nvSpPr>
        <p:spPr>
          <a:xfrm>
            <a:off x="2130521" y="2902526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10" name="PA-矩形 3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2315210" y="3387725"/>
            <a:ext cx="677545" cy="86550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1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11" name="PA-矩形 3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4929505" y="2521585"/>
            <a:ext cx="677545" cy="86550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58B6E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2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58B6E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39" name="PA-椭圆 5"/>
          <p:cNvSpPr/>
          <p:nvPr>
            <p:custDataLst>
              <p:tags r:id="rId7"/>
            </p:custDataLst>
          </p:nvPr>
        </p:nvSpPr>
        <p:spPr>
          <a:xfrm>
            <a:off x="4741541" y="3374822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48" name="PA-文本框 47"/>
          <p:cNvSpPr txBox="1"/>
          <p:nvPr>
            <p:custDataLst>
              <p:tags r:id="rId8"/>
            </p:custDataLst>
          </p:nvPr>
        </p:nvSpPr>
        <p:spPr>
          <a:xfrm>
            <a:off x="3773573" y="3901518"/>
            <a:ext cx="2338116" cy="992183"/>
          </a:xfrm>
          <a:prstGeom prst="rect">
            <a:avLst/>
          </a:prstGeom>
          <a:noFill/>
          <a:ln>
            <a:noFill/>
          </a:ln>
        </p:spPr>
        <p:txBody>
          <a:bodyPr wrap="non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1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经外周静脉中心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  <a:p>
            <a:pPr marL="0" marR="0" lvl="1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静脉营养</a:t>
            </a: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(PICC)</a:t>
            </a:r>
            <a:endParaRPr kumimoji="0" lang="en-US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40" name="PA-椭圆 5"/>
          <p:cNvSpPr/>
          <p:nvPr>
            <p:custDataLst>
              <p:tags r:id="rId9"/>
            </p:custDataLst>
          </p:nvPr>
        </p:nvSpPr>
        <p:spPr>
          <a:xfrm>
            <a:off x="7500098" y="3871136"/>
            <a:ext cx="2359561" cy="442875"/>
          </a:xfrm>
          <a:custGeom>
            <a:rect l="l" t="t" r="r" b="b"/>
            <a:pathLst>
              <a:path w="1769901" h="332156">
                <a:moveTo>
                  <a:pt x="405557" y="96228"/>
                </a:moveTo>
                <a:cubicBezTo>
                  <a:pt x="366980" y="96228"/>
                  <a:pt x="335707" y="127501"/>
                  <a:pt x="335707" y="166078"/>
                </a:cubicBezTo>
                <a:cubicBezTo>
                  <a:pt x="335707" y="204655"/>
                  <a:pt x="366980" y="235928"/>
                  <a:pt x="405557" y="235928"/>
                </a:cubicBezTo>
                <a:cubicBezTo>
                  <a:pt x="444134" y="235928"/>
                  <a:pt x="475407" y="204655"/>
                  <a:pt x="475407" y="166078"/>
                </a:cubicBezTo>
                <a:cubicBezTo>
                  <a:pt x="475407" y="127501"/>
                  <a:pt x="444134" y="96228"/>
                  <a:pt x="405557" y="96228"/>
                </a:cubicBezTo>
                <a:close/>
                <a:moveTo>
                  <a:pt x="404812" y="0"/>
                </a:moveTo>
                <a:cubicBezTo>
                  <a:pt x="477383" y="0"/>
                  <a:pt x="539082" y="46547"/>
                  <a:pt x="559974" y="112010"/>
                </a:cubicBezTo>
                <a:lnTo>
                  <a:pt x="1769901" y="112010"/>
                </a:lnTo>
                <a:lnTo>
                  <a:pt x="1769901" y="229672"/>
                </a:lnTo>
                <a:lnTo>
                  <a:pt x="558051" y="229672"/>
                </a:lnTo>
                <a:cubicBezTo>
                  <a:pt x="533266" y="289877"/>
                  <a:pt x="473976" y="332156"/>
                  <a:pt x="404812" y="332156"/>
                </a:cubicBezTo>
                <a:cubicBezTo>
                  <a:pt x="335648" y="332156"/>
                  <a:pt x="276358" y="289877"/>
                  <a:pt x="251573" y="229672"/>
                </a:cubicBezTo>
                <a:lnTo>
                  <a:pt x="0" y="229672"/>
                </a:lnTo>
                <a:lnTo>
                  <a:pt x="0" y="112010"/>
                </a:lnTo>
                <a:lnTo>
                  <a:pt x="249650" y="112010"/>
                </a:lnTo>
                <a:cubicBezTo>
                  <a:pt x="270542" y="46547"/>
                  <a:pt x="332241" y="0"/>
                  <a:pt x="404812" y="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08" tIns="60954" rIns="121908" bIns="6095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rgbClr val="1A2A35">
                  <a:lumMod val="50000"/>
                  <a:lumOff val="50000"/>
                </a:srgbClr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+mn-ea"/>
              <a:sym typeface="Arial" pitchFamily="34" charset="0"/>
            </a:endParaRPr>
          </a:p>
        </p:txBody>
      </p:sp>
      <p:sp>
        <p:nvSpPr>
          <p:cNvPr id="12" name="PA-矩形 3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7718425" y="4351020"/>
            <a:ext cx="677545" cy="86550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ts val="1000"/>
              </a:spcAft>
              <a:buClr>
                <a:srgbClr val="000000"/>
              </a:buClr>
              <a:buSzTx/>
              <a:buFont typeface="Arial" pitchFamily="34" charset="0"/>
              <a:buNone/>
              <a:defRPr/>
            </a:pPr>
            <a:r>
              <a:rPr kumimoji="0" lang="en-US" altLang="zh-CN" sz="4400" b="1" i="0" u="none" strike="noStrike" kern="1200" cap="none" spc="0" normalizeH="0" baseline="0" noProof="1">
                <a:ln>
                  <a:noFill/>
                </a:ln>
                <a:solidFill>
                  <a:srgbClr val="56CA9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3</a:t>
            </a:r>
            <a:endParaRPr kumimoji="0" lang="en-US" altLang="zh-CN" sz="4400" b="1" i="0" u="none" strike="noStrike" kern="1200" cap="none" spc="0" normalizeH="0" baseline="0" noProof="1">
              <a:ln>
                <a:noFill/>
              </a:ln>
              <a:solidFill>
                <a:srgbClr val="56CA9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49" name="PA-文本框 48"/>
          <p:cNvSpPr txBox="1"/>
          <p:nvPr>
            <p:custDataLst>
              <p:tags r:id="rId11"/>
            </p:custDataLst>
          </p:nvPr>
        </p:nvSpPr>
        <p:spPr>
          <a:xfrm>
            <a:off x="6666865" y="3359150"/>
            <a:ext cx="3585845" cy="437928"/>
          </a:xfrm>
          <a:prstGeom prst="rect">
            <a:avLst/>
          </a:prstGeom>
          <a:noFill/>
          <a:ln>
            <a:noFill/>
          </a:ln>
        </p:spPr>
        <p:txBody>
          <a:bodyPr wrap="square" lIns="121908" tIns="60954" rIns="121908" bIns="6095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/>
              <a:buNone/>
              <a:defRPr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         中心静脉营养</a:t>
            </a: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(CVC)</a:t>
            </a:r>
            <a:endParaRPr kumimoji="0" lang="de-DE" altLang="zh-CN" sz="2000" b="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5926015" y="5864469"/>
            <a:ext cx="202223" cy="2549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8273561" y="5917224"/>
            <a:ext cx="1943101" cy="2022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3153410" y="1500505"/>
            <a:ext cx="1460535" cy="5238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8" name="PA-Rectangle: Rounded Corners 25"/>
          <p:cNvSpPr/>
          <p:nvPr>
            <p:custDataLst>
              <p:tags r:id="rId2"/>
            </p:custDataLst>
          </p:nvPr>
        </p:nvSpPr>
        <p:spPr>
          <a:xfrm>
            <a:off x="2027013" y="2041135"/>
            <a:ext cx="8057329" cy="3131522"/>
          </a:xfrm>
          <a:prstGeom prst="roundRect">
            <a:avLst>
              <a:gd name="adj" fmla="val 50000"/>
            </a:avLst>
          </a:prstGeom>
          <a:noFill/>
          <a:ln w="76200">
            <a:solidFill>
              <a:srgbClr val="285E9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06" tIns="45703" rIns="91406" bIns="45703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kumimoji="1" lang="en-US">
              <a:solidFill>
                <a:prstClr val="white"/>
              </a:solidFill>
              <a:latin typeface="等线"/>
            </a:endParaRPr>
          </a:p>
        </p:txBody>
      </p:sp>
      <p:sp>
        <p:nvSpPr>
          <p:cNvPr id="20" name="PA-矩形 14"/>
          <p:cNvSpPr/>
          <p:nvPr>
            <p:custDataLst>
              <p:tags r:id="rId3"/>
            </p:custDataLst>
          </p:nvPr>
        </p:nvSpPr>
        <p:spPr>
          <a:xfrm>
            <a:off x="6507332" y="2032987"/>
            <a:ext cx="2849732" cy="2214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3795" smtClean="0">
                <a:solidFill>
                  <a:srgbClr val="285E9F"/>
                </a:solidFill>
                <a:latin typeface="微软雅黑" panose="020b0503020204020204" charset="-122"/>
                <a:ea typeface="微软雅黑" panose="020b0503020204020204" charset="-122"/>
              </a:rPr>
              <a:t>03</a:t>
            </a:r>
            <a:endParaRPr lang="en-US" sz="13795">
              <a:solidFill>
                <a:srgbClr val="285E9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4991100" y="3923983"/>
            <a:ext cx="4599305" cy="70675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4000" b="1" kern="0">
                <a:solidFill>
                  <a:srgbClr val="1A2835"/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cs typeface="Arial"/>
                <a:sym typeface="Arial" pitchFamily="34" charset="0"/>
              </a:rPr>
              <a:t>肠内营养支持护理</a:t>
            </a:r>
            <a:endParaRPr lang="zh-CN" altLang="en-US" sz="2400" b="1" smtClean="0">
              <a:solidFill>
                <a:prstClr val="black"/>
              </a:solidFill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13" name="Rectangle 9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" name="PA-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81625" y="998220"/>
            <a:ext cx="5995035" cy="421830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879475" y="1721485"/>
            <a:ext cx="399478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sym typeface="+mn-ea"/>
              </a:rPr>
              <a:t>肠内营养支持</a:t>
            </a:r>
            <a:endParaRPr kumimoji="0" lang="zh-CN" altLang="en-US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 </a:t>
            </a:r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通过喂养管经胃肠道途径给予只需化学性消化或不需消化的营养素。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b="1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途径：</a:t>
            </a:r>
            <a:r>
              <a:rPr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鼻胃管、鼻十二指肠管、鼻空肠管、胃造瘘管、肠造口</a:t>
            </a:r>
            <a:r>
              <a:rPr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 219"/>
          <p:cNvSpPr/>
          <p:nvPr/>
        </p:nvSpPr>
        <p:spPr>
          <a:xfrm>
            <a:off x="4509135" y="1722438"/>
            <a:ext cx="3367088" cy="530225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4" name=" 4"/>
          <p:cNvSpPr/>
          <p:nvPr/>
        </p:nvSpPr>
        <p:spPr>
          <a:xfrm>
            <a:off x="1484630" y="3216275"/>
            <a:ext cx="3023870" cy="53975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2349500" y="3255645"/>
            <a:ext cx="11010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适应证</a:t>
            </a:r>
            <a:endParaRPr lang="zh-CN" altLang="en-US" sz="2400" b="1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84200" y="903605"/>
            <a:ext cx="3154680" cy="216852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有胃肠道功能或部分有胃肠道</a:t>
            </a:r>
            <a:endParaRPr lang="zh-CN" altLang="en-US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功能而不能摄入足够数量   </a:t>
            </a:r>
            <a:endParaRPr lang="zh-CN" altLang="en-US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食物以满足机体营养需求</a:t>
            </a:r>
            <a:endParaRPr lang="zh-CN" altLang="en-US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的病人，危重症患者在条</a:t>
            </a:r>
            <a:endParaRPr lang="zh-CN" altLang="en-US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件允许时应尽早开始肠内营养</a:t>
            </a:r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5884545" y="1638935"/>
            <a:ext cx="1092200" cy="5530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 sz="2000" b="1">
                <a:solidFill>
                  <a:schemeClr val="bg1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禁忌症</a:t>
            </a:r>
            <a:endParaRPr lang="zh-CN" altLang="en-US" sz="2000" b="1">
              <a:solidFill>
                <a:schemeClr val="bg1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057265" y="2347595"/>
            <a:ext cx="254000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胃肠道功能衰竭</a:t>
            </a:r>
            <a:r>
              <a:rPr lang="en-US" altLang="zh-CN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,</a:t>
            </a:r>
            <a:r>
              <a:rPr lang="zh-CN" altLang="en-US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肠壁有严重水肿</a:t>
            </a:r>
            <a:endParaRPr lang="zh-CN" altLang="en-US">
              <a:solidFill>
                <a:srgbClr val="1A2835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完全性肠梗阻</a:t>
            </a:r>
            <a:endParaRPr lang="zh-CN" altLang="en-US">
              <a:solidFill>
                <a:srgbClr val="1A2835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严重腹腔感染</a:t>
            </a:r>
            <a:endParaRPr lang="zh-CN" altLang="en-US">
              <a:solidFill>
                <a:srgbClr val="1A2835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对肠内营养液过敏者</a:t>
            </a:r>
            <a:endParaRPr lang="zh-CN" altLang="en-US">
              <a:solidFill>
                <a:srgbClr val="1A2835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>
                <a:solidFill>
                  <a:srgbClr val="1A2835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顽固性腹泻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" name="PA-组合 36"/>
          <p:cNvGrpSpPr/>
          <p:nvPr>
            <p:custDataLst>
              <p:tags r:id="rId2"/>
            </p:custDataLst>
          </p:nvPr>
        </p:nvGrpSpPr>
        <p:grpSpPr>
          <a:xfrm>
            <a:off x="8378307" y="1809324"/>
            <a:ext cx="3727616" cy="3780675"/>
            <a:chOff x="1331640" y="1707654"/>
            <a:chExt cx="2796076" cy="2835506"/>
          </a:xfrm>
        </p:grpSpPr>
        <p:sp>
          <p:nvSpPr>
            <p:cNvPr id="38" name="PA-等腰三角形 5"/>
            <p:cNvSpPr/>
            <p:nvPr>
              <p:custDataLst>
                <p:tags r:id="rId3"/>
              </p:custDataLst>
            </p:nvPr>
          </p:nvSpPr>
          <p:spPr>
            <a:xfrm>
              <a:off x="1608861" y="1707654"/>
              <a:ext cx="1247249" cy="1186339"/>
            </a:xfrm>
            <a:custGeom>
              <a:gdLst>
                <a:gd name="connsiteX0" fmla="*/ 0 w 936104"/>
                <a:gd name="connsiteY0" fmla="*/ 432048 h 432048"/>
                <a:gd name="connsiteX1" fmla="*/ 468052 w 936104"/>
                <a:gd name="connsiteY1" fmla="*/ 0 h 432048"/>
                <a:gd name="connsiteX2" fmla="*/ 936104 w 936104"/>
                <a:gd name="connsiteY2" fmla="*/ 432048 h 432048"/>
                <a:gd name="connsiteX3" fmla="*/ 0 w 936104"/>
                <a:gd name="connsiteY3" fmla="*/ 432048 h 432048"/>
                <a:gd name="connsiteX0-1" fmla="*/ 0 w 2405548"/>
                <a:gd name="connsiteY0-2" fmla="*/ 553019 h 553019"/>
                <a:gd name="connsiteX1-3" fmla="*/ 1937496 w 2405548"/>
                <a:gd name="connsiteY1-4" fmla="*/ 0 h 553019"/>
                <a:gd name="connsiteX2-5" fmla="*/ 2405548 w 2405548"/>
                <a:gd name="connsiteY2-6" fmla="*/ 432048 h 553019"/>
                <a:gd name="connsiteX3-7" fmla="*/ 0 w 2405548"/>
                <a:gd name="connsiteY3-8" fmla="*/ 553019 h 553019"/>
                <a:gd name="connsiteX0-9" fmla="*/ 0 w 2405548"/>
                <a:gd name="connsiteY0-10" fmla="*/ 1186339 h 1186339"/>
                <a:gd name="connsiteX1-11" fmla="*/ 1247249 w 2405548"/>
                <a:gd name="connsiteY1-12" fmla="*/ 0 h 1186339"/>
                <a:gd name="connsiteX2-13" fmla="*/ 2405548 w 2405548"/>
                <a:gd name="connsiteY2-14" fmla="*/ 1065368 h 1186339"/>
                <a:gd name="connsiteX3-15" fmla="*/ 0 w 2405548"/>
                <a:gd name="connsiteY3-16" fmla="*/ 1186339 h 1186339"/>
                <a:gd name="connsiteX0-17" fmla="*/ 0 w 1247249"/>
                <a:gd name="connsiteY0-18" fmla="*/ 1186339 h 1186339"/>
                <a:gd name="connsiteX1-19" fmla="*/ 1247249 w 1247249"/>
                <a:gd name="connsiteY1-20" fmla="*/ 0 h 1186339"/>
                <a:gd name="connsiteX2-21" fmla="*/ 1227858 w 1247249"/>
                <a:gd name="connsiteY2-22" fmla="*/ 634853 h 1186339"/>
                <a:gd name="connsiteX3-23" fmla="*/ 0 w 1247249"/>
                <a:gd name="connsiteY3-24" fmla="*/ 1186339 h 1186339"/>
                <a:gd name="connsiteX0-25" fmla="*/ 0 w 1247249"/>
                <a:gd name="connsiteY0-26" fmla="*/ 1186339 h 1186339"/>
                <a:gd name="connsiteX1-27" fmla="*/ 1247249 w 1247249"/>
                <a:gd name="connsiteY1-28" fmla="*/ 0 h 1186339"/>
                <a:gd name="connsiteX2-29" fmla="*/ 1227858 w 1247249"/>
                <a:gd name="connsiteY2-30" fmla="*/ 634853 h 1186339"/>
                <a:gd name="connsiteX3-31" fmla="*/ 0 w 1247249"/>
                <a:gd name="connsiteY3-32" fmla="*/ 1186339 h 1186339"/>
                <a:gd name="connsiteX0-33" fmla="*/ 0 w 1247249"/>
                <a:gd name="connsiteY0-34" fmla="*/ 1186339 h 1186339"/>
                <a:gd name="connsiteX1-35" fmla="*/ 1247249 w 1247249"/>
                <a:gd name="connsiteY1-36" fmla="*/ 0 h 1186339"/>
                <a:gd name="connsiteX2-37" fmla="*/ 1227858 w 1247249"/>
                <a:gd name="connsiteY2-38" fmla="*/ 634853 h 1186339"/>
                <a:gd name="connsiteX3-39" fmla="*/ 0 w 1247249"/>
                <a:gd name="connsiteY3-40" fmla="*/ 1186339 h 1186339"/>
                <a:gd name="connsiteX0-41" fmla="*/ 0 w 1247249"/>
                <a:gd name="connsiteY0-42" fmla="*/ 1186339 h 1186339"/>
                <a:gd name="connsiteX1-43" fmla="*/ 1247249 w 1247249"/>
                <a:gd name="connsiteY1-44" fmla="*/ 0 h 1186339"/>
                <a:gd name="connsiteX2-45" fmla="*/ 1227858 w 1247249"/>
                <a:gd name="connsiteY2-46" fmla="*/ 634853 h 1186339"/>
                <a:gd name="connsiteX3-47" fmla="*/ 0 w 1247249"/>
                <a:gd name="connsiteY3-48" fmla="*/ 1186339 h 1186339"/>
                <a:gd name="connsiteX0-49" fmla="*/ 0 w 1247249"/>
                <a:gd name="connsiteY0-50" fmla="*/ 1186339 h 1186339"/>
                <a:gd name="connsiteX1-51" fmla="*/ 1247249 w 1247249"/>
                <a:gd name="connsiteY1-52" fmla="*/ 0 h 1186339"/>
                <a:gd name="connsiteX2-53" fmla="*/ 1227858 w 1247249"/>
                <a:gd name="connsiteY2-54" fmla="*/ 634853 h 1186339"/>
                <a:gd name="connsiteX3-55" fmla="*/ 0 w 1247249"/>
                <a:gd name="connsiteY3-56" fmla="*/ 1186339 h 1186339"/>
                <a:gd name="connsiteX0-57" fmla="*/ 0 w 1247249"/>
                <a:gd name="connsiteY0-58" fmla="*/ 1186339 h 1186339"/>
                <a:gd name="connsiteX1-59" fmla="*/ 1247249 w 1247249"/>
                <a:gd name="connsiteY1-60" fmla="*/ 0 h 1186339"/>
                <a:gd name="connsiteX2-61" fmla="*/ 1227858 w 1247249"/>
                <a:gd name="connsiteY2-62" fmla="*/ 634853 h 1186339"/>
                <a:gd name="connsiteX3-63" fmla="*/ 0 w 1247249"/>
                <a:gd name="connsiteY3-64" fmla="*/ 1186339 h 1186339"/>
                <a:gd name="connsiteX0-65" fmla="*/ 0 w 1247249"/>
                <a:gd name="connsiteY0-66" fmla="*/ 1186339 h 1186339"/>
                <a:gd name="connsiteX1-67" fmla="*/ 1247249 w 1247249"/>
                <a:gd name="connsiteY1-68" fmla="*/ 0 h 1186339"/>
                <a:gd name="connsiteX2-69" fmla="*/ 1227858 w 1247249"/>
                <a:gd name="connsiteY2-70" fmla="*/ 634853 h 1186339"/>
                <a:gd name="connsiteX3-71" fmla="*/ 0 w 1247249"/>
                <a:gd name="connsiteY3-72" fmla="*/ 1186339 h 1186339"/>
                <a:gd name="connsiteX0-73" fmla="*/ 0 w 1247249"/>
                <a:gd name="connsiteY0-74" fmla="*/ 1186339 h 1186339"/>
                <a:gd name="connsiteX1-75" fmla="*/ 1247249 w 1247249"/>
                <a:gd name="connsiteY1-76" fmla="*/ 0 h 1186339"/>
                <a:gd name="connsiteX2-77" fmla="*/ 1227858 w 1247249"/>
                <a:gd name="connsiteY2-78" fmla="*/ 634853 h 1186339"/>
                <a:gd name="connsiteX3-79" fmla="*/ 0 w 1247249"/>
                <a:gd name="connsiteY3-80" fmla="*/ 1186339 h 1186339"/>
                <a:gd name="connsiteX0-81" fmla="*/ 0 w 1247249"/>
                <a:gd name="connsiteY0-82" fmla="*/ 1186339 h 1186339"/>
                <a:gd name="connsiteX1-83" fmla="*/ 1247249 w 1247249"/>
                <a:gd name="connsiteY1-84" fmla="*/ 0 h 1186339"/>
                <a:gd name="connsiteX2-85" fmla="*/ 1227858 w 1247249"/>
                <a:gd name="connsiteY2-86" fmla="*/ 634853 h 1186339"/>
                <a:gd name="connsiteX3-87" fmla="*/ 0 w 1247249"/>
                <a:gd name="connsiteY3-88" fmla="*/ 1186339 h 1186339"/>
                <a:gd name="connsiteX0-89" fmla="*/ 0 w 1247249"/>
                <a:gd name="connsiteY0-90" fmla="*/ 1186339 h 1186339"/>
                <a:gd name="connsiteX1-91" fmla="*/ 1247249 w 1247249"/>
                <a:gd name="connsiteY1-92" fmla="*/ 0 h 1186339"/>
                <a:gd name="connsiteX2-93" fmla="*/ 1227858 w 1247249"/>
                <a:gd name="connsiteY2-94" fmla="*/ 634853 h 1186339"/>
                <a:gd name="connsiteX3-95" fmla="*/ 0 w 1247249"/>
                <a:gd name="connsiteY3-96" fmla="*/ 1186339 h 1186339"/>
                <a:gd name="connsiteX0-97" fmla="*/ 0 w 1247249"/>
                <a:gd name="connsiteY0-98" fmla="*/ 1186339 h 1186339"/>
                <a:gd name="connsiteX1-99" fmla="*/ 1247249 w 1247249"/>
                <a:gd name="connsiteY1-100" fmla="*/ 0 h 1186339"/>
                <a:gd name="connsiteX2-101" fmla="*/ 1231416 w 1247249"/>
                <a:gd name="connsiteY2-102" fmla="*/ 638411 h 1186339"/>
                <a:gd name="connsiteX3-103" fmla="*/ 0 w 1247249"/>
                <a:gd name="connsiteY3-104" fmla="*/ 1186339 h 1186339"/>
                <a:gd name="connsiteX0-105" fmla="*/ 0 w 1247249"/>
                <a:gd name="connsiteY0-106" fmla="*/ 1186339 h 1186339"/>
                <a:gd name="connsiteX1-107" fmla="*/ 1247249 w 1247249"/>
                <a:gd name="connsiteY1-108" fmla="*/ 0 h 1186339"/>
                <a:gd name="connsiteX2-109" fmla="*/ 1231416 w 1247249"/>
                <a:gd name="connsiteY2-110" fmla="*/ 638411 h 1186339"/>
                <a:gd name="connsiteX3-111" fmla="*/ 0 w 1247249"/>
                <a:gd name="connsiteY3-112" fmla="*/ 1186339 h 1186339"/>
                <a:gd name="connsiteX0-113" fmla="*/ 0 w 1247249"/>
                <a:gd name="connsiteY0-114" fmla="*/ 1186339 h 1186339"/>
                <a:gd name="connsiteX1-115" fmla="*/ 1247249 w 1247249"/>
                <a:gd name="connsiteY1-116" fmla="*/ 0 h 1186339"/>
                <a:gd name="connsiteX2-117" fmla="*/ 1231416 w 1247249"/>
                <a:gd name="connsiteY2-118" fmla="*/ 638411 h 1186339"/>
                <a:gd name="connsiteX3-119" fmla="*/ 0 w 1247249"/>
                <a:gd name="connsiteY3-120" fmla="*/ 1186339 h 11863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247249" h="1186339">
                  <a:moveTo>
                    <a:pt x="0" y="1186339"/>
                  </a:moveTo>
                  <a:cubicBezTo>
                    <a:pt x="177366" y="310566"/>
                    <a:pt x="852847" y="57437"/>
                    <a:pt x="1247249" y="0"/>
                  </a:cubicBezTo>
                  <a:cubicBezTo>
                    <a:pt x="1055770" y="225850"/>
                    <a:pt x="1081329" y="426793"/>
                    <a:pt x="1231416" y="638411"/>
                  </a:cubicBezTo>
                  <a:cubicBezTo>
                    <a:pt x="597978" y="633668"/>
                    <a:pt x="270525" y="877981"/>
                    <a:pt x="0" y="118633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39" name="PA-等腰三角形 5"/>
            <p:cNvSpPr/>
            <p:nvPr>
              <p:custDataLst>
                <p:tags r:id="rId4"/>
              </p:custDataLst>
            </p:nvPr>
          </p:nvSpPr>
          <p:spPr>
            <a:xfrm>
              <a:off x="1619672" y="2445005"/>
              <a:ext cx="1234974" cy="634853"/>
            </a:xfrm>
            <a:custGeom>
              <a:gdLst>
                <a:gd name="connsiteX0" fmla="*/ 0 w 936104"/>
                <a:gd name="connsiteY0" fmla="*/ 432048 h 432048"/>
                <a:gd name="connsiteX1" fmla="*/ 468052 w 936104"/>
                <a:gd name="connsiteY1" fmla="*/ 0 h 432048"/>
                <a:gd name="connsiteX2" fmla="*/ 936104 w 936104"/>
                <a:gd name="connsiteY2" fmla="*/ 432048 h 432048"/>
                <a:gd name="connsiteX3" fmla="*/ 0 w 936104"/>
                <a:gd name="connsiteY3" fmla="*/ 432048 h 432048"/>
                <a:gd name="connsiteX0-1" fmla="*/ 0 w 2405548"/>
                <a:gd name="connsiteY0-2" fmla="*/ 553019 h 553019"/>
                <a:gd name="connsiteX1-3" fmla="*/ 1937496 w 2405548"/>
                <a:gd name="connsiteY1-4" fmla="*/ 0 h 553019"/>
                <a:gd name="connsiteX2-5" fmla="*/ 2405548 w 2405548"/>
                <a:gd name="connsiteY2-6" fmla="*/ 432048 h 553019"/>
                <a:gd name="connsiteX3-7" fmla="*/ 0 w 2405548"/>
                <a:gd name="connsiteY3-8" fmla="*/ 553019 h 553019"/>
                <a:gd name="connsiteX0-9" fmla="*/ 0 w 2405548"/>
                <a:gd name="connsiteY0-10" fmla="*/ 1186339 h 1186339"/>
                <a:gd name="connsiteX1-11" fmla="*/ 1247249 w 2405548"/>
                <a:gd name="connsiteY1-12" fmla="*/ 0 h 1186339"/>
                <a:gd name="connsiteX2-13" fmla="*/ 2405548 w 2405548"/>
                <a:gd name="connsiteY2-14" fmla="*/ 1065368 h 1186339"/>
                <a:gd name="connsiteX3-15" fmla="*/ 0 w 2405548"/>
                <a:gd name="connsiteY3-16" fmla="*/ 1186339 h 1186339"/>
                <a:gd name="connsiteX0-17" fmla="*/ 0 w 1247249"/>
                <a:gd name="connsiteY0-18" fmla="*/ 1186339 h 1186339"/>
                <a:gd name="connsiteX1-19" fmla="*/ 1247249 w 1247249"/>
                <a:gd name="connsiteY1-20" fmla="*/ 0 h 1186339"/>
                <a:gd name="connsiteX2-21" fmla="*/ 1227858 w 1247249"/>
                <a:gd name="connsiteY2-22" fmla="*/ 634853 h 1186339"/>
                <a:gd name="connsiteX3-23" fmla="*/ 0 w 1247249"/>
                <a:gd name="connsiteY3-24" fmla="*/ 1186339 h 1186339"/>
                <a:gd name="connsiteX0-25" fmla="*/ 0 w 1247249"/>
                <a:gd name="connsiteY0-26" fmla="*/ 1186339 h 1186339"/>
                <a:gd name="connsiteX1-27" fmla="*/ 1247249 w 1247249"/>
                <a:gd name="connsiteY1-28" fmla="*/ 0 h 1186339"/>
                <a:gd name="connsiteX2-29" fmla="*/ 1227858 w 1247249"/>
                <a:gd name="connsiteY2-30" fmla="*/ 634853 h 1186339"/>
                <a:gd name="connsiteX3-31" fmla="*/ 0 w 1247249"/>
                <a:gd name="connsiteY3-32" fmla="*/ 1186339 h 1186339"/>
                <a:gd name="connsiteX0-33" fmla="*/ 0 w 1247249"/>
                <a:gd name="connsiteY0-34" fmla="*/ 1186339 h 1186339"/>
                <a:gd name="connsiteX1-35" fmla="*/ 1247249 w 1247249"/>
                <a:gd name="connsiteY1-36" fmla="*/ 0 h 1186339"/>
                <a:gd name="connsiteX2-37" fmla="*/ 1227858 w 1247249"/>
                <a:gd name="connsiteY2-38" fmla="*/ 634853 h 1186339"/>
                <a:gd name="connsiteX3-39" fmla="*/ 0 w 1247249"/>
                <a:gd name="connsiteY3-40" fmla="*/ 1186339 h 1186339"/>
                <a:gd name="connsiteX0-41" fmla="*/ 0 w 1247249"/>
                <a:gd name="connsiteY0-42" fmla="*/ 1186339 h 1186339"/>
                <a:gd name="connsiteX1-43" fmla="*/ 1247249 w 1247249"/>
                <a:gd name="connsiteY1-44" fmla="*/ 0 h 1186339"/>
                <a:gd name="connsiteX2-45" fmla="*/ 1227858 w 1247249"/>
                <a:gd name="connsiteY2-46" fmla="*/ 634853 h 1186339"/>
                <a:gd name="connsiteX3-47" fmla="*/ 0 w 1247249"/>
                <a:gd name="connsiteY3-48" fmla="*/ 1186339 h 1186339"/>
                <a:gd name="connsiteX0-49" fmla="*/ 0 w 1247249"/>
                <a:gd name="connsiteY0-50" fmla="*/ 1186339 h 1186339"/>
                <a:gd name="connsiteX1-51" fmla="*/ 1247249 w 1247249"/>
                <a:gd name="connsiteY1-52" fmla="*/ 0 h 1186339"/>
                <a:gd name="connsiteX2-53" fmla="*/ 1227858 w 1247249"/>
                <a:gd name="connsiteY2-54" fmla="*/ 634853 h 1186339"/>
                <a:gd name="connsiteX3-55" fmla="*/ 0 w 1247249"/>
                <a:gd name="connsiteY3-56" fmla="*/ 1186339 h 1186339"/>
                <a:gd name="connsiteX0-57" fmla="*/ 0 w 1247249"/>
                <a:gd name="connsiteY0-58" fmla="*/ 1186339 h 1186339"/>
                <a:gd name="connsiteX1-59" fmla="*/ 1247249 w 1247249"/>
                <a:gd name="connsiteY1-60" fmla="*/ 0 h 1186339"/>
                <a:gd name="connsiteX2-61" fmla="*/ 1227858 w 1247249"/>
                <a:gd name="connsiteY2-62" fmla="*/ 634853 h 1186339"/>
                <a:gd name="connsiteX3-63" fmla="*/ 0 w 1247249"/>
                <a:gd name="connsiteY3-64" fmla="*/ 1186339 h 1186339"/>
                <a:gd name="connsiteX0-65" fmla="*/ 0 w 1247249"/>
                <a:gd name="connsiteY0-66" fmla="*/ 1186339 h 1186339"/>
                <a:gd name="connsiteX1-67" fmla="*/ 1247249 w 1247249"/>
                <a:gd name="connsiteY1-68" fmla="*/ 0 h 1186339"/>
                <a:gd name="connsiteX2-69" fmla="*/ 1227858 w 1247249"/>
                <a:gd name="connsiteY2-70" fmla="*/ 634853 h 1186339"/>
                <a:gd name="connsiteX3-71" fmla="*/ 0 w 1247249"/>
                <a:gd name="connsiteY3-72" fmla="*/ 1186339 h 1186339"/>
                <a:gd name="connsiteX0-73" fmla="*/ 0 w 1247249"/>
                <a:gd name="connsiteY0-74" fmla="*/ 1186339 h 1186339"/>
                <a:gd name="connsiteX1-75" fmla="*/ 1247249 w 1247249"/>
                <a:gd name="connsiteY1-76" fmla="*/ 0 h 1186339"/>
                <a:gd name="connsiteX2-77" fmla="*/ 1227858 w 1247249"/>
                <a:gd name="connsiteY2-78" fmla="*/ 634853 h 1186339"/>
                <a:gd name="connsiteX3-79" fmla="*/ 0 w 1247249"/>
                <a:gd name="connsiteY3-80" fmla="*/ 1186339 h 1186339"/>
                <a:gd name="connsiteX0-81" fmla="*/ 0 w 1247249"/>
                <a:gd name="connsiteY0-82" fmla="*/ 1186339 h 1186339"/>
                <a:gd name="connsiteX1-83" fmla="*/ 1247249 w 1247249"/>
                <a:gd name="connsiteY1-84" fmla="*/ 0 h 1186339"/>
                <a:gd name="connsiteX2-85" fmla="*/ 1227858 w 1247249"/>
                <a:gd name="connsiteY2-86" fmla="*/ 634853 h 1186339"/>
                <a:gd name="connsiteX3-87" fmla="*/ 0 w 1247249"/>
                <a:gd name="connsiteY3-88" fmla="*/ 1186339 h 1186339"/>
                <a:gd name="connsiteX0-89" fmla="*/ 0 w 1247249"/>
                <a:gd name="connsiteY0-90" fmla="*/ 1186339 h 1186339"/>
                <a:gd name="connsiteX1-91" fmla="*/ 1247249 w 1247249"/>
                <a:gd name="connsiteY1-92" fmla="*/ 0 h 1186339"/>
                <a:gd name="connsiteX2-93" fmla="*/ 1227858 w 1247249"/>
                <a:gd name="connsiteY2-94" fmla="*/ 634853 h 1186339"/>
                <a:gd name="connsiteX3-95" fmla="*/ 0 w 1247249"/>
                <a:gd name="connsiteY3-96" fmla="*/ 1186339 h 1186339"/>
                <a:gd name="connsiteX0-97" fmla="*/ 0 w 1247249"/>
                <a:gd name="connsiteY0-98" fmla="*/ 1186339 h 1186339"/>
                <a:gd name="connsiteX1-99" fmla="*/ 1247249 w 1247249"/>
                <a:gd name="connsiteY1-100" fmla="*/ 0 h 1186339"/>
                <a:gd name="connsiteX2-101" fmla="*/ 1231416 w 1247249"/>
                <a:gd name="connsiteY2-102" fmla="*/ 638411 h 1186339"/>
                <a:gd name="connsiteX3-103" fmla="*/ 0 w 1247249"/>
                <a:gd name="connsiteY3-104" fmla="*/ 1186339 h 1186339"/>
                <a:gd name="connsiteX0-105" fmla="*/ 0 w 1247249"/>
                <a:gd name="connsiteY0-106" fmla="*/ 1186339 h 1186339"/>
                <a:gd name="connsiteX1-107" fmla="*/ 1247249 w 1247249"/>
                <a:gd name="connsiteY1-108" fmla="*/ 0 h 1186339"/>
                <a:gd name="connsiteX2-109" fmla="*/ 1231416 w 1247249"/>
                <a:gd name="connsiteY2-110" fmla="*/ 638411 h 1186339"/>
                <a:gd name="connsiteX3-111" fmla="*/ 0 w 1247249"/>
                <a:gd name="connsiteY3-112" fmla="*/ 1186339 h 1186339"/>
                <a:gd name="connsiteX0-113" fmla="*/ 0 w 1247249"/>
                <a:gd name="connsiteY0-114" fmla="*/ 1186339 h 1186339"/>
                <a:gd name="connsiteX1-115" fmla="*/ 1247249 w 1247249"/>
                <a:gd name="connsiteY1-116" fmla="*/ 0 h 1186339"/>
                <a:gd name="connsiteX2-117" fmla="*/ 1231416 w 1247249"/>
                <a:gd name="connsiteY2-118" fmla="*/ 638411 h 1186339"/>
                <a:gd name="connsiteX3-119" fmla="*/ 0 w 1247249"/>
                <a:gd name="connsiteY3-120" fmla="*/ 1186339 h 1186339"/>
                <a:gd name="connsiteX0-121" fmla="*/ 0 w 1240133"/>
                <a:gd name="connsiteY0-122" fmla="*/ 652643 h 652643"/>
                <a:gd name="connsiteX1-123" fmla="*/ 1240133 w 1240133"/>
                <a:gd name="connsiteY1-124" fmla="*/ 0 h 652643"/>
                <a:gd name="connsiteX2-125" fmla="*/ 1224300 w 1240133"/>
                <a:gd name="connsiteY2-126" fmla="*/ 638411 h 652643"/>
                <a:gd name="connsiteX3-127" fmla="*/ 0 w 1240133"/>
                <a:gd name="connsiteY3-128" fmla="*/ 652643 h 652643"/>
                <a:gd name="connsiteX0-129" fmla="*/ 0 w 1233017"/>
                <a:gd name="connsiteY0-130" fmla="*/ 629932 h 629932"/>
                <a:gd name="connsiteX1-131" fmla="*/ 1233017 w 1233017"/>
                <a:gd name="connsiteY1-132" fmla="*/ 9311 h 629932"/>
                <a:gd name="connsiteX2-133" fmla="*/ 1224300 w 1233017"/>
                <a:gd name="connsiteY2-134" fmla="*/ 615700 h 629932"/>
                <a:gd name="connsiteX3-135" fmla="*/ 0 w 1233017"/>
                <a:gd name="connsiteY3-136" fmla="*/ 629932 h 629932"/>
                <a:gd name="connsiteX0-137" fmla="*/ 0 w 1233017"/>
                <a:gd name="connsiteY0-138" fmla="*/ 629932 h 644164"/>
                <a:gd name="connsiteX1-139" fmla="*/ 1233017 w 1233017"/>
                <a:gd name="connsiteY1-140" fmla="*/ 9311 h 644164"/>
                <a:gd name="connsiteX2-141" fmla="*/ 1224300 w 1233017"/>
                <a:gd name="connsiteY2-142" fmla="*/ 644164 h 644164"/>
                <a:gd name="connsiteX3-143" fmla="*/ 0 w 1233017"/>
                <a:gd name="connsiteY3-144" fmla="*/ 629932 h 644164"/>
                <a:gd name="connsiteX0-145" fmla="*/ 0 w 1233017"/>
                <a:gd name="connsiteY0-146" fmla="*/ 629932 h 644164"/>
                <a:gd name="connsiteX1-147" fmla="*/ 1233017 w 1233017"/>
                <a:gd name="connsiteY1-148" fmla="*/ 9311 h 644164"/>
                <a:gd name="connsiteX2-149" fmla="*/ 1224300 w 1233017"/>
                <a:gd name="connsiteY2-150" fmla="*/ 644164 h 644164"/>
                <a:gd name="connsiteX3-151" fmla="*/ 0 w 1233017"/>
                <a:gd name="connsiteY3-152" fmla="*/ 629932 h 644164"/>
                <a:gd name="connsiteX0-153" fmla="*/ 0 w 1233017"/>
                <a:gd name="connsiteY0-154" fmla="*/ 629932 h 644164"/>
                <a:gd name="connsiteX1-155" fmla="*/ 1233017 w 1233017"/>
                <a:gd name="connsiteY1-156" fmla="*/ 9311 h 644164"/>
                <a:gd name="connsiteX2-157" fmla="*/ 1224300 w 1233017"/>
                <a:gd name="connsiteY2-158" fmla="*/ 644164 h 644164"/>
                <a:gd name="connsiteX3-159" fmla="*/ 0 w 1233017"/>
                <a:gd name="connsiteY3-160" fmla="*/ 629932 h 644164"/>
                <a:gd name="connsiteX0-161" fmla="*/ 0 w 1233017"/>
                <a:gd name="connsiteY0-162" fmla="*/ 629932 h 640606"/>
                <a:gd name="connsiteX1-163" fmla="*/ 1233017 w 1233017"/>
                <a:gd name="connsiteY1-164" fmla="*/ 9311 h 640606"/>
                <a:gd name="connsiteX2-165" fmla="*/ 1227858 w 1233017"/>
                <a:gd name="connsiteY2-166" fmla="*/ 640606 h 640606"/>
                <a:gd name="connsiteX3-167" fmla="*/ 0 w 1233017"/>
                <a:gd name="connsiteY3-168" fmla="*/ 629932 h 640606"/>
                <a:gd name="connsiteX0-169" fmla="*/ 0 w 1225901"/>
                <a:gd name="connsiteY0-170" fmla="*/ 632363 h 639479"/>
                <a:gd name="connsiteX1-171" fmla="*/ 1225901 w 1225901"/>
                <a:gd name="connsiteY1-172" fmla="*/ 8184 h 639479"/>
                <a:gd name="connsiteX2-173" fmla="*/ 1220742 w 1225901"/>
                <a:gd name="connsiteY2-174" fmla="*/ 639479 h 639479"/>
                <a:gd name="connsiteX3-175" fmla="*/ 0 w 1225901"/>
                <a:gd name="connsiteY3-176" fmla="*/ 632363 h 639479"/>
                <a:gd name="connsiteX0-177" fmla="*/ 0 w 1225901"/>
                <a:gd name="connsiteY0-178" fmla="*/ 624179 h 631295"/>
                <a:gd name="connsiteX1-179" fmla="*/ 1225901 w 1225901"/>
                <a:gd name="connsiteY1-180" fmla="*/ 0 h 631295"/>
                <a:gd name="connsiteX2-181" fmla="*/ 1220742 w 1225901"/>
                <a:gd name="connsiteY2-182" fmla="*/ 631295 h 631295"/>
                <a:gd name="connsiteX3-183" fmla="*/ 0 w 1225901"/>
                <a:gd name="connsiteY3-184" fmla="*/ 624179 h 631295"/>
                <a:gd name="connsiteX0-185" fmla="*/ 0 w 1225901"/>
                <a:gd name="connsiteY0-186" fmla="*/ 624179 h 631295"/>
                <a:gd name="connsiteX1-187" fmla="*/ 1225901 w 1225901"/>
                <a:gd name="connsiteY1-188" fmla="*/ 0 h 631295"/>
                <a:gd name="connsiteX2-189" fmla="*/ 1220742 w 1225901"/>
                <a:gd name="connsiteY2-190" fmla="*/ 631295 h 631295"/>
                <a:gd name="connsiteX3-191" fmla="*/ 0 w 1225901"/>
                <a:gd name="connsiteY3-192" fmla="*/ 624179 h 631295"/>
                <a:gd name="connsiteX0-193" fmla="*/ 0 w 1225901"/>
                <a:gd name="connsiteY0-194" fmla="*/ 624179 h 631295"/>
                <a:gd name="connsiteX1-195" fmla="*/ 1225901 w 1225901"/>
                <a:gd name="connsiteY1-196" fmla="*/ 0 h 631295"/>
                <a:gd name="connsiteX2-197" fmla="*/ 1220742 w 1225901"/>
                <a:gd name="connsiteY2-198" fmla="*/ 631295 h 631295"/>
                <a:gd name="connsiteX3-199" fmla="*/ 0 w 1225901"/>
                <a:gd name="connsiteY3-200" fmla="*/ 624179 h 631295"/>
                <a:gd name="connsiteX0-201" fmla="*/ 0 w 1225901"/>
                <a:gd name="connsiteY0-202" fmla="*/ 624179 h 631295"/>
                <a:gd name="connsiteX1-203" fmla="*/ 1225901 w 1225901"/>
                <a:gd name="connsiteY1-204" fmla="*/ 0 h 631295"/>
                <a:gd name="connsiteX2-205" fmla="*/ 1220742 w 1225901"/>
                <a:gd name="connsiteY2-206" fmla="*/ 631295 h 631295"/>
                <a:gd name="connsiteX3-207" fmla="*/ 0 w 1225901"/>
                <a:gd name="connsiteY3-208" fmla="*/ 624179 h 631295"/>
                <a:gd name="connsiteX0-209" fmla="*/ 0 w 1218785"/>
                <a:gd name="connsiteY0-210" fmla="*/ 631295 h 631295"/>
                <a:gd name="connsiteX1-211" fmla="*/ 1218785 w 1218785"/>
                <a:gd name="connsiteY1-212" fmla="*/ 0 h 631295"/>
                <a:gd name="connsiteX2-213" fmla="*/ 1213626 w 1218785"/>
                <a:gd name="connsiteY2-214" fmla="*/ 631295 h 631295"/>
                <a:gd name="connsiteX3-215" fmla="*/ 0 w 1218785"/>
                <a:gd name="connsiteY3-216" fmla="*/ 631295 h 631295"/>
                <a:gd name="connsiteX0-217" fmla="*/ 0 w 1229459"/>
                <a:gd name="connsiteY0-218" fmla="*/ 631295 h 631295"/>
                <a:gd name="connsiteX1-219" fmla="*/ 1229459 w 1229459"/>
                <a:gd name="connsiteY1-220" fmla="*/ 0 h 631295"/>
                <a:gd name="connsiteX2-221" fmla="*/ 1224300 w 1229459"/>
                <a:gd name="connsiteY2-222" fmla="*/ 631295 h 631295"/>
                <a:gd name="connsiteX3-223" fmla="*/ 0 w 1229459"/>
                <a:gd name="connsiteY3-224" fmla="*/ 631295 h 631295"/>
                <a:gd name="connsiteX0-225" fmla="*/ 0 w 1231416"/>
                <a:gd name="connsiteY0-226" fmla="*/ 631295 h 634853"/>
                <a:gd name="connsiteX1-227" fmla="*/ 1229459 w 1231416"/>
                <a:gd name="connsiteY1-228" fmla="*/ 0 h 634853"/>
                <a:gd name="connsiteX2-229" fmla="*/ 1231416 w 1231416"/>
                <a:gd name="connsiteY2-230" fmla="*/ 634853 h 634853"/>
                <a:gd name="connsiteX3-231" fmla="*/ 0 w 1231416"/>
                <a:gd name="connsiteY3-232" fmla="*/ 631295 h 634853"/>
                <a:gd name="connsiteX0-233" fmla="*/ 0 w 1234974"/>
                <a:gd name="connsiteY0-234" fmla="*/ 634853 h 634853"/>
                <a:gd name="connsiteX1-235" fmla="*/ 1233017 w 1234974"/>
                <a:gd name="connsiteY1-236" fmla="*/ 0 h 634853"/>
                <a:gd name="connsiteX2-237" fmla="*/ 1234974 w 1234974"/>
                <a:gd name="connsiteY2-238" fmla="*/ 634853 h 634853"/>
                <a:gd name="connsiteX3-239" fmla="*/ 0 w 1234974"/>
                <a:gd name="connsiteY3-240" fmla="*/ 634853 h 63485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234974" h="634853">
                  <a:moveTo>
                    <a:pt x="0" y="634853"/>
                  </a:moveTo>
                  <a:cubicBezTo>
                    <a:pt x="291221" y="118435"/>
                    <a:pt x="835057" y="509"/>
                    <a:pt x="1233017" y="0"/>
                  </a:cubicBezTo>
                  <a:cubicBezTo>
                    <a:pt x="1041538" y="225850"/>
                    <a:pt x="1084887" y="423235"/>
                    <a:pt x="1234974" y="634853"/>
                  </a:cubicBezTo>
                  <a:lnTo>
                    <a:pt x="0" y="63485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0" name="PA-等腰三角形 5"/>
            <p:cNvSpPr/>
            <p:nvPr>
              <p:custDataLst>
                <p:tags r:id="rId5"/>
              </p:custDataLst>
            </p:nvPr>
          </p:nvSpPr>
          <p:spPr>
            <a:xfrm flipV="1">
              <a:off x="1608861" y="3167482"/>
              <a:ext cx="1234974" cy="634853"/>
            </a:xfrm>
            <a:custGeom>
              <a:gdLst>
                <a:gd name="connsiteX0" fmla="*/ 0 w 936104"/>
                <a:gd name="connsiteY0" fmla="*/ 432048 h 432048"/>
                <a:gd name="connsiteX1" fmla="*/ 468052 w 936104"/>
                <a:gd name="connsiteY1" fmla="*/ 0 h 432048"/>
                <a:gd name="connsiteX2" fmla="*/ 936104 w 936104"/>
                <a:gd name="connsiteY2" fmla="*/ 432048 h 432048"/>
                <a:gd name="connsiteX3" fmla="*/ 0 w 936104"/>
                <a:gd name="connsiteY3" fmla="*/ 432048 h 432048"/>
                <a:gd name="connsiteX0-1" fmla="*/ 0 w 2405548"/>
                <a:gd name="connsiteY0-2" fmla="*/ 553019 h 553019"/>
                <a:gd name="connsiteX1-3" fmla="*/ 1937496 w 2405548"/>
                <a:gd name="connsiteY1-4" fmla="*/ 0 h 553019"/>
                <a:gd name="connsiteX2-5" fmla="*/ 2405548 w 2405548"/>
                <a:gd name="connsiteY2-6" fmla="*/ 432048 h 553019"/>
                <a:gd name="connsiteX3-7" fmla="*/ 0 w 2405548"/>
                <a:gd name="connsiteY3-8" fmla="*/ 553019 h 553019"/>
                <a:gd name="connsiteX0-9" fmla="*/ 0 w 2405548"/>
                <a:gd name="connsiteY0-10" fmla="*/ 1186339 h 1186339"/>
                <a:gd name="connsiteX1-11" fmla="*/ 1247249 w 2405548"/>
                <a:gd name="connsiteY1-12" fmla="*/ 0 h 1186339"/>
                <a:gd name="connsiteX2-13" fmla="*/ 2405548 w 2405548"/>
                <a:gd name="connsiteY2-14" fmla="*/ 1065368 h 1186339"/>
                <a:gd name="connsiteX3-15" fmla="*/ 0 w 2405548"/>
                <a:gd name="connsiteY3-16" fmla="*/ 1186339 h 1186339"/>
                <a:gd name="connsiteX0-17" fmla="*/ 0 w 1247249"/>
                <a:gd name="connsiteY0-18" fmla="*/ 1186339 h 1186339"/>
                <a:gd name="connsiteX1-19" fmla="*/ 1247249 w 1247249"/>
                <a:gd name="connsiteY1-20" fmla="*/ 0 h 1186339"/>
                <a:gd name="connsiteX2-21" fmla="*/ 1227858 w 1247249"/>
                <a:gd name="connsiteY2-22" fmla="*/ 634853 h 1186339"/>
                <a:gd name="connsiteX3-23" fmla="*/ 0 w 1247249"/>
                <a:gd name="connsiteY3-24" fmla="*/ 1186339 h 1186339"/>
                <a:gd name="connsiteX0-25" fmla="*/ 0 w 1247249"/>
                <a:gd name="connsiteY0-26" fmla="*/ 1186339 h 1186339"/>
                <a:gd name="connsiteX1-27" fmla="*/ 1247249 w 1247249"/>
                <a:gd name="connsiteY1-28" fmla="*/ 0 h 1186339"/>
                <a:gd name="connsiteX2-29" fmla="*/ 1227858 w 1247249"/>
                <a:gd name="connsiteY2-30" fmla="*/ 634853 h 1186339"/>
                <a:gd name="connsiteX3-31" fmla="*/ 0 w 1247249"/>
                <a:gd name="connsiteY3-32" fmla="*/ 1186339 h 1186339"/>
                <a:gd name="connsiteX0-33" fmla="*/ 0 w 1247249"/>
                <a:gd name="connsiteY0-34" fmla="*/ 1186339 h 1186339"/>
                <a:gd name="connsiteX1-35" fmla="*/ 1247249 w 1247249"/>
                <a:gd name="connsiteY1-36" fmla="*/ 0 h 1186339"/>
                <a:gd name="connsiteX2-37" fmla="*/ 1227858 w 1247249"/>
                <a:gd name="connsiteY2-38" fmla="*/ 634853 h 1186339"/>
                <a:gd name="connsiteX3-39" fmla="*/ 0 w 1247249"/>
                <a:gd name="connsiteY3-40" fmla="*/ 1186339 h 1186339"/>
                <a:gd name="connsiteX0-41" fmla="*/ 0 w 1247249"/>
                <a:gd name="connsiteY0-42" fmla="*/ 1186339 h 1186339"/>
                <a:gd name="connsiteX1-43" fmla="*/ 1247249 w 1247249"/>
                <a:gd name="connsiteY1-44" fmla="*/ 0 h 1186339"/>
                <a:gd name="connsiteX2-45" fmla="*/ 1227858 w 1247249"/>
                <a:gd name="connsiteY2-46" fmla="*/ 634853 h 1186339"/>
                <a:gd name="connsiteX3-47" fmla="*/ 0 w 1247249"/>
                <a:gd name="connsiteY3-48" fmla="*/ 1186339 h 1186339"/>
                <a:gd name="connsiteX0-49" fmla="*/ 0 w 1247249"/>
                <a:gd name="connsiteY0-50" fmla="*/ 1186339 h 1186339"/>
                <a:gd name="connsiteX1-51" fmla="*/ 1247249 w 1247249"/>
                <a:gd name="connsiteY1-52" fmla="*/ 0 h 1186339"/>
                <a:gd name="connsiteX2-53" fmla="*/ 1227858 w 1247249"/>
                <a:gd name="connsiteY2-54" fmla="*/ 634853 h 1186339"/>
                <a:gd name="connsiteX3-55" fmla="*/ 0 w 1247249"/>
                <a:gd name="connsiteY3-56" fmla="*/ 1186339 h 1186339"/>
                <a:gd name="connsiteX0-57" fmla="*/ 0 w 1247249"/>
                <a:gd name="connsiteY0-58" fmla="*/ 1186339 h 1186339"/>
                <a:gd name="connsiteX1-59" fmla="*/ 1247249 w 1247249"/>
                <a:gd name="connsiteY1-60" fmla="*/ 0 h 1186339"/>
                <a:gd name="connsiteX2-61" fmla="*/ 1227858 w 1247249"/>
                <a:gd name="connsiteY2-62" fmla="*/ 634853 h 1186339"/>
                <a:gd name="connsiteX3-63" fmla="*/ 0 w 1247249"/>
                <a:gd name="connsiteY3-64" fmla="*/ 1186339 h 1186339"/>
                <a:gd name="connsiteX0-65" fmla="*/ 0 w 1247249"/>
                <a:gd name="connsiteY0-66" fmla="*/ 1186339 h 1186339"/>
                <a:gd name="connsiteX1-67" fmla="*/ 1247249 w 1247249"/>
                <a:gd name="connsiteY1-68" fmla="*/ 0 h 1186339"/>
                <a:gd name="connsiteX2-69" fmla="*/ 1227858 w 1247249"/>
                <a:gd name="connsiteY2-70" fmla="*/ 634853 h 1186339"/>
                <a:gd name="connsiteX3-71" fmla="*/ 0 w 1247249"/>
                <a:gd name="connsiteY3-72" fmla="*/ 1186339 h 1186339"/>
                <a:gd name="connsiteX0-73" fmla="*/ 0 w 1247249"/>
                <a:gd name="connsiteY0-74" fmla="*/ 1186339 h 1186339"/>
                <a:gd name="connsiteX1-75" fmla="*/ 1247249 w 1247249"/>
                <a:gd name="connsiteY1-76" fmla="*/ 0 h 1186339"/>
                <a:gd name="connsiteX2-77" fmla="*/ 1227858 w 1247249"/>
                <a:gd name="connsiteY2-78" fmla="*/ 634853 h 1186339"/>
                <a:gd name="connsiteX3-79" fmla="*/ 0 w 1247249"/>
                <a:gd name="connsiteY3-80" fmla="*/ 1186339 h 1186339"/>
                <a:gd name="connsiteX0-81" fmla="*/ 0 w 1247249"/>
                <a:gd name="connsiteY0-82" fmla="*/ 1186339 h 1186339"/>
                <a:gd name="connsiteX1-83" fmla="*/ 1247249 w 1247249"/>
                <a:gd name="connsiteY1-84" fmla="*/ 0 h 1186339"/>
                <a:gd name="connsiteX2-85" fmla="*/ 1227858 w 1247249"/>
                <a:gd name="connsiteY2-86" fmla="*/ 634853 h 1186339"/>
                <a:gd name="connsiteX3-87" fmla="*/ 0 w 1247249"/>
                <a:gd name="connsiteY3-88" fmla="*/ 1186339 h 1186339"/>
                <a:gd name="connsiteX0-89" fmla="*/ 0 w 1247249"/>
                <a:gd name="connsiteY0-90" fmla="*/ 1186339 h 1186339"/>
                <a:gd name="connsiteX1-91" fmla="*/ 1247249 w 1247249"/>
                <a:gd name="connsiteY1-92" fmla="*/ 0 h 1186339"/>
                <a:gd name="connsiteX2-93" fmla="*/ 1227858 w 1247249"/>
                <a:gd name="connsiteY2-94" fmla="*/ 634853 h 1186339"/>
                <a:gd name="connsiteX3-95" fmla="*/ 0 w 1247249"/>
                <a:gd name="connsiteY3-96" fmla="*/ 1186339 h 1186339"/>
                <a:gd name="connsiteX0-97" fmla="*/ 0 w 1247249"/>
                <a:gd name="connsiteY0-98" fmla="*/ 1186339 h 1186339"/>
                <a:gd name="connsiteX1-99" fmla="*/ 1247249 w 1247249"/>
                <a:gd name="connsiteY1-100" fmla="*/ 0 h 1186339"/>
                <a:gd name="connsiteX2-101" fmla="*/ 1231416 w 1247249"/>
                <a:gd name="connsiteY2-102" fmla="*/ 638411 h 1186339"/>
                <a:gd name="connsiteX3-103" fmla="*/ 0 w 1247249"/>
                <a:gd name="connsiteY3-104" fmla="*/ 1186339 h 1186339"/>
                <a:gd name="connsiteX0-105" fmla="*/ 0 w 1247249"/>
                <a:gd name="connsiteY0-106" fmla="*/ 1186339 h 1186339"/>
                <a:gd name="connsiteX1-107" fmla="*/ 1247249 w 1247249"/>
                <a:gd name="connsiteY1-108" fmla="*/ 0 h 1186339"/>
                <a:gd name="connsiteX2-109" fmla="*/ 1231416 w 1247249"/>
                <a:gd name="connsiteY2-110" fmla="*/ 638411 h 1186339"/>
                <a:gd name="connsiteX3-111" fmla="*/ 0 w 1247249"/>
                <a:gd name="connsiteY3-112" fmla="*/ 1186339 h 1186339"/>
                <a:gd name="connsiteX0-113" fmla="*/ 0 w 1247249"/>
                <a:gd name="connsiteY0-114" fmla="*/ 1186339 h 1186339"/>
                <a:gd name="connsiteX1-115" fmla="*/ 1247249 w 1247249"/>
                <a:gd name="connsiteY1-116" fmla="*/ 0 h 1186339"/>
                <a:gd name="connsiteX2-117" fmla="*/ 1231416 w 1247249"/>
                <a:gd name="connsiteY2-118" fmla="*/ 638411 h 1186339"/>
                <a:gd name="connsiteX3-119" fmla="*/ 0 w 1247249"/>
                <a:gd name="connsiteY3-120" fmla="*/ 1186339 h 1186339"/>
                <a:gd name="connsiteX0-121" fmla="*/ 0 w 1240133"/>
                <a:gd name="connsiteY0-122" fmla="*/ 652643 h 652643"/>
                <a:gd name="connsiteX1-123" fmla="*/ 1240133 w 1240133"/>
                <a:gd name="connsiteY1-124" fmla="*/ 0 h 652643"/>
                <a:gd name="connsiteX2-125" fmla="*/ 1224300 w 1240133"/>
                <a:gd name="connsiteY2-126" fmla="*/ 638411 h 652643"/>
                <a:gd name="connsiteX3-127" fmla="*/ 0 w 1240133"/>
                <a:gd name="connsiteY3-128" fmla="*/ 652643 h 652643"/>
                <a:gd name="connsiteX0-129" fmla="*/ 0 w 1233017"/>
                <a:gd name="connsiteY0-130" fmla="*/ 629932 h 629932"/>
                <a:gd name="connsiteX1-131" fmla="*/ 1233017 w 1233017"/>
                <a:gd name="connsiteY1-132" fmla="*/ 9311 h 629932"/>
                <a:gd name="connsiteX2-133" fmla="*/ 1224300 w 1233017"/>
                <a:gd name="connsiteY2-134" fmla="*/ 615700 h 629932"/>
                <a:gd name="connsiteX3-135" fmla="*/ 0 w 1233017"/>
                <a:gd name="connsiteY3-136" fmla="*/ 629932 h 629932"/>
                <a:gd name="connsiteX0-137" fmla="*/ 0 w 1233017"/>
                <a:gd name="connsiteY0-138" fmla="*/ 629932 h 644164"/>
                <a:gd name="connsiteX1-139" fmla="*/ 1233017 w 1233017"/>
                <a:gd name="connsiteY1-140" fmla="*/ 9311 h 644164"/>
                <a:gd name="connsiteX2-141" fmla="*/ 1224300 w 1233017"/>
                <a:gd name="connsiteY2-142" fmla="*/ 644164 h 644164"/>
                <a:gd name="connsiteX3-143" fmla="*/ 0 w 1233017"/>
                <a:gd name="connsiteY3-144" fmla="*/ 629932 h 644164"/>
                <a:gd name="connsiteX0-145" fmla="*/ 0 w 1233017"/>
                <a:gd name="connsiteY0-146" fmla="*/ 629932 h 644164"/>
                <a:gd name="connsiteX1-147" fmla="*/ 1233017 w 1233017"/>
                <a:gd name="connsiteY1-148" fmla="*/ 9311 h 644164"/>
                <a:gd name="connsiteX2-149" fmla="*/ 1224300 w 1233017"/>
                <a:gd name="connsiteY2-150" fmla="*/ 644164 h 644164"/>
                <a:gd name="connsiteX3-151" fmla="*/ 0 w 1233017"/>
                <a:gd name="connsiteY3-152" fmla="*/ 629932 h 644164"/>
                <a:gd name="connsiteX0-153" fmla="*/ 0 w 1233017"/>
                <a:gd name="connsiteY0-154" fmla="*/ 629932 h 644164"/>
                <a:gd name="connsiteX1-155" fmla="*/ 1233017 w 1233017"/>
                <a:gd name="connsiteY1-156" fmla="*/ 9311 h 644164"/>
                <a:gd name="connsiteX2-157" fmla="*/ 1224300 w 1233017"/>
                <a:gd name="connsiteY2-158" fmla="*/ 644164 h 644164"/>
                <a:gd name="connsiteX3-159" fmla="*/ 0 w 1233017"/>
                <a:gd name="connsiteY3-160" fmla="*/ 629932 h 644164"/>
                <a:gd name="connsiteX0-161" fmla="*/ 0 w 1233017"/>
                <a:gd name="connsiteY0-162" fmla="*/ 629932 h 640606"/>
                <a:gd name="connsiteX1-163" fmla="*/ 1233017 w 1233017"/>
                <a:gd name="connsiteY1-164" fmla="*/ 9311 h 640606"/>
                <a:gd name="connsiteX2-165" fmla="*/ 1227858 w 1233017"/>
                <a:gd name="connsiteY2-166" fmla="*/ 640606 h 640606"/>
                <a:gd name="connsiteX3-167" fmla="*/ 0 w 1233017"/>
                <a:gd name="connsiteY3-168" fmla="*/ 629932 h 640606"/>
                <a:gd name="connsiteX0-169" fmla="*/ 0 w 1225901"/>
                <a:gd name="connsiteY0-170" fmla="*/ 632363 h 639479"/>
                <a:gd name="connsiteX1-171" fmla="*/ 1225901 w 1225901"/>
                <a:gd name="connsiteY1-172" fmla="*/ 8184 h 639479"/>
                <a:gd name="connsiteX2-173" fmla="*/ 1220742 w 1225901"/>
                <a:gd name="connsiteY2-174" fmla="*/ 639479 h 639479"/>
                <a:gd name="connsiteX3-175" fmla="*/ 0 w 1225901"/>
                <a:gd name="connsiteY3-176" fmla="*/ 632363 h 639479"/>
                <a:gd name="connsiteX0-177" fmla="*/ 0 w 1225901"/>
                <a:gd name="connsiteY0-178" fmla="*/ 624179 h 631295"/>
                <a:gd name="connsiteX1-179" fmla="*/ 1225901 w 1225901"/>
                <a:gd name="connsiteY1-180" fmla="*/ 0 h 631295"/>
                <a:gd name="connsiteX2-181" fmla="*/ 1220742 w 1225901"/>
                <a:gd name="connsiteY2-182" fmla="*/ 631295 h 631295"/>
                <a:gd name="connsiteX3-183" fmla="*/ 0 w 1225901"/>
                <a:gd name="connsiteY3-184" fmla="*/ 624179 h 631295"/>
                <a:gd name="connsiteX0-185" fmla="*/ 0 w 1225901"/>
                <a:gd name="connsiteY0-186" fmla="*/ 624179 h 631295"/>
                <a:gd name="connsiteX1-187" fmla="*/ 1225901 w 1225901"/>
                <a:gd name="connsiteY1-188" fmla="*/ 0 h 631295"/>
                <a:gd name="connsiteX2-189" fmla="*/ 1220742 w 1225901"/>
                <a:gd name="connsiteY2-190" fmla="*/ 631295 h 631295"/>
                <a:gd name="connsiteX3-191" fmla="*/ 0 w 1225901"/>
                <a:gd name="connsiteY3-192" fmla="*/ 624179 h 631295"/>
                <a:gd name="connsiteX0-193" fmla="*/ 0 w 1225901"/>
                <a:gd name="connsiteY0-194" fmla="*/ 624179 h 631295"/>
                <a:gd name="connsiteX1-195" fmla="*/ 1225901 w 1225901"/>
                <a:gd name="connsiteY1-196" fmla="*/ 0 h 631295"/>
                <a:gd name="connsiteX2-197" fmla="*/ 1220742 w 1225901"/>
                <a:gd name="connsiteY2-198" fmla="*/ 631295 h 631295"/>
                <a:gd name="connsiteX3-199" fmla="*/ 0 w 1225901"/>
                <a:gd name="connsiteY3-200" fmla="*/ 624179 h 631295"/>
                <a:gd name="connsiteX0-201" fmla="*/ 0 w 1225901"/>
                <a:gd name="connsiteY0-202" fmla="*/ 624179 h 631295"/>
                <a:gd name="connsiteX1-203" fmla="*/ 1225901 w 1225901"/>
                <a:gd name="connsiteY1-204" fmla="*/ 0 h 631295"/>
                <a:gd name="connsiteX2-205" fmla="*/ 1220742 w 1225901"/>
                <a:gd name="connsiteY2-206" fmla="*/ 631295 h 631295"/>
                <a:gd name="connsiteX3-207" fmla="*/ 0 w 1225901"/>
                <a:gd name="connsiteY3-208" fmla="*/ 624179 h 631295"/>
                <a:gd name="connsiteX0-209" fmla="*/ 0 w 1218785"/>
                <a:gd name="connsiteY0-210" fmla="*/ 631295 h 631295"/>
                <a:gd name="connsiteX1-211" fmla="*/ 1218785 w 1218785"/>
                <a:gd name="connsiteY1-212" fmla="*/ 0 h 631295"/>
                <a:gd name="connsiteX2-213" fmla="*/ 1213626 w 1218785"/>
                <a:gd name="connsiteY2-214" fmla="*/ 631295 h 631295"/>
                <a:gd name="connsiteX3-215" fmla="*/ 0 w 1218785"/>
                <a:gd name="connsiteY3-216" fmla="*/ 631295 h 631295"/>
                <a:gd name="connsiteX0-217" fmla="*/ 0 w 1229459"/>
                <a:gd name="connsiteY0-218" fmla="*/ 631295 h 631295"/>
                <a:gd name="connsiteX1-219" fmla="*/ 1229459 w 1229459"/>
                <a:gd name="connsiteY1-220" fmla="*/ 0 h 631295"/>
                <a:gd name="connsiteX2-221" fmla="*/ 1224300 w 1229459"/>
                <a:gd name="connsiteY2-222" fmla="*/ 631295 h 631295"/>
                <a:gd name="connsiteX3-223" fmla="*/ 0 w 1229459"/>
                <a:gd name="connsiteY3-224" fmla="*/ 631295 h 631295"/>
                <a:gd name="connsiteX0-225" fmla="*/ 0 w 1231416"/>
                <a:gd name="connsiteY0-226" fmla="*/ 631295 h 634853"/>
                <a:gd name="connsiteX1-227" fmla="*/ 1229459 w 1231416"/>
                <a:gd name="connsiteY1-228" fmla="*/ 0 h 634853"/>
                <a:gd name="connsiteX2-229" fmla="*/ 1231416 w 1231416"/>
                <a:gd name="connsiteY2-230" fmla="*/ 634853 h 634853"/>
                <a:gd name="connsiteX3-231" fmla="*/ 0 w 1231416"/>
                <a:gd name="connsiteY3-232" fmla="*/ 631295 h 634853"/>
                <a:gd name="connsiteX0-233" fmla="*/ 0 w 1234974"/>
                <a:gd name="connsiteY0-234" fmla="*/ 634853 h 634853"/>
                <a:gd name="connsiteX1-235" fmla="*/ 1233017 w 1234974"/>
                <a:gd name="connsiteY1-236" fmla="*/ 0 h 634853"/>
                <a:gd name="connsiteX2-237" fmla="*/ 1234974 w 1234974"/>
                <a:gd name="connsiteY2-238" fmla="*/ 634853 h 634853"/>
                <a:gd name="connsiteX3-239" fmla="*/ 0 w 1234974"/>
                <a:gd name="connsiteY3-240" fmla="*/ 634853 h 63485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234974" h="634853">
                  <a:moveTo>
                    <a:pt x="0" y="634853"/>
                  </a:moveTo>
                  <a:cubicBezTo>
                    <a:pt x="291221" y="118435"/>
                    <a:pt x="835057" y="509"/>
                    <a:pt x="1233017" y="0"/>
                  </a:cubicBezTo>
                  <a:cubicBezTo>
                    <a:pt x="1041538" y="225850"/>
                    <a:pt x="1084887" y="423235"/>
                    <a:pt x="1234974" y="634853"/>
                  </a:cubicBezTo>
                  <a:lnTo>
                    <a:pt x="0" y="63485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1" name="PA-等腰三角形 5"/>
            <p:cNvSpPr/>
            <p:nvPr>
              <p:custDataLst>
                <p:tags r:id="rId6"/>
              </p:custDataLst>
            </p:nvPr>
          </p:nvSpPr>
          <p:spPr>
            <a:xfrm flipV="1">
              <a:off x="1619672" y="3356821"/>
              <a:ext cx="1247249" cy="1186339"/>
            </a:xfrm>
            <a:custGeom>
              <a:gdLst>
                <a:gd name="connsiteX0" fmla="*/ 0 w 936104"/>
                <a:gd name="connsiteY0" fmla="*/ 432048 h 432048"/>
                <a:gd name="connsiteX1" fmla="*/ 468052 w 936104"/>
                <a:gd name="connsiteY1" fmla="*/ 0 h 432048"/>
                <a:gd name="connsiteX2" fmla="*/ 936104 w 936104"/>
                <a:gd name="connsiteY2" fmla="*/ 432048 h 432048"/>
                <a:gd name="connsiteX3" fmla="*/ 0 w 936104"/>
                <a:gd name="connsiteY3" fmla="*/ 432048 h 432048"/>
                <a:gd name="connsiteX0-1" fmla="*/ 0 w 2405548"/>
                <a:gd name="connsiteY0-2" fmla="*/ 553019 h 553019"/>
                <a:gd name="connsiteX1-3" fmla="*/ 1937496 w 2405548"/>
                <a:gd name="connsiteY1-4" fmla="*/ 0 h 553019"/>
                <a:gd name="connsiteX2-5" fmla="*/ 2405548 w 2405548"/>
                <a:gd name="connsiteY2-6" fmla="*/ 432048 h 553019"/>
                <a:gd name="connsiteX3-7" fmla="*/ 0 w 2405548"/>
                <a:gd name="connsiteY3-8" fmla="*/ 553019 h 553019"/>
                <a:gd name="connsiteX0-9" fmla="*/ 0 w 2405548"/>
                <a:gd name="connsiteY0-10" fmla="*/ 1186339 h 1186339"/>
                <a:gd name="connsiteX1-11" fmla="*/ 1247249 w 2405548"/>
                <a:gd name="connsiteY1-12" fmla="*/ 0 h 1186339"/>
                <a:gd name="connsiteX2-13" fmla="*/ 2405548 w 2405548"/>
                <a:gd name="connsiteY2-14" fmla="*/ 1065368 h 1186339"/>
                <a:gd name="connsiteX3-15" fmla="*/ 0 w 2405548"/>
                <a:gd name="connsiteY3-16" fmla="*/ 1186339 h 1186339"/>
                <a:gd name="connsiteX0-17" fmla="*/ 0 w 1247249"/>
                <a:gd name="connsiteY0-18" fmla="*/ 1186339 h 1186339"/>
                <a:gd name="connsiteX1-19" fmla="*/ 1247249 w 1247249"/>
                <a:gd name="connsiteY1-20" fmla="*/ 0 h 1186339"/>
                <a:gd name="connsiteX2-21" fmla="*/ 1227858 w 1247249"/>
                <a:gd name="connsiteY2-22" fmla="*/ 634853 h 1186339"/>
                <a:gd name="connsiteX3-23" fmla="*/ 0 w 1247249"/>
                <a:gd name="connsiteY3-24" fmla="*/ 1186339 h 1186339"/>
                <a:gd name="connsiteX0-25" fmla="*/ 0 w 1247249"/>
                <a:gd name="connsiteY0-26" fmla="*/ 1186339 h 1186339"/>
                <a:gd name="connsiteX1-27" fmla="*/ 1247249 w 1247249"/>
                <a:gd name="connsiteY1-28" fmla="*/ 0 h 1186339"/>
                <a:gd name="connsiteX2-29" fmla="*/ 1227858 w 1247249"/>
                <a:gd name="connsiteY2-30" fmla="*/ 634853 h 1186339"/>
                <a:gd name="connsiteX3-31" fmla="*/ 0 w 1247249"/>
                <a:gd name="connsiteY3-32" fmla="*/ 1186339 h 1186339"/>
                <a:gd name="connsiteX0-33" fmla="*/ 0 w 1247249"/>
                <a:gd name="connsiteY0-34" fmla="*/ 1186339 h 1186339"/>
                <a:gd name="connsiteX1-35" fmla="*/ 1247249 w 1247249"/>
                <a:gd name="connsiteY1-36" fmla="*/ 0 h 1186339"/>
                <a:gd name="connsiteX2-37" fmla="*/ 1227858 w 1247249"/>
                <a:gd name="connsiteY2-38" fmla="*/ 634853 h 1186339"/>
                <a:gd name="connsiteX3-39" fmla="*/ 0 w 1247249"/>
                <a:gd name="connsiteY3-40" fmla="*/ 1186339 h 1186339"/>
                <a:gd name="connsiteX0-41" fmla="*/ 0 w 1247249"/>
                <a:gd name="connsiteY0-42" fmla="*/ 1186339 h 1186339"/>
                <a:gd name="connsiteX1-43" fmla="*/ 1247249 w 1247249"/>
                <a:gd name="connsiteY1-44" fmla="*/ 0 h 1186339"/>
                <a:gd name="connsiteX2-45" fmla="*/ 1227858 w 1247249"/>
                <a:gd name="connsiteY2-46" fmla="*/ 634853 h 1186339"/>
                <a:gd name="connsiteX3-47" fmla="*/ 0 w 1247249"/>
                <a:gd name="connsiteY3-48" fmla="*/ 1186339 h 1186339"/>
                <a:gd name="connsiteX0-49" fmla="*/ 0 w 1247249"/>
                <a:gd name="connsiteY0-50" fmla="*/ 1186339 h 1186339"/>
                <a:gd name="connsiteX1-51" fmla="*/ 1247249 w 1247249"/>
                <a:gd name="connsiteY1-52" fmla="*/ 0 h 1186339"/>
                <a:gd name="connsiteX2-53" fmla="*/ 1227858 w 1247249"/>
                <a:gd name="connsiteY2-54" fmla="*/ 634853 h 1186339"/>
                <a:gd name="connsiteX3-55" fmla="*/ 0 w 1247249"/>
                <a:gd name="connsiteY3-56" fmla="*/ 1186339 h 1186339"/>
                <a:gd name="connsiteX0-57" fmla="*/ 0 w 1247249"/>
                <a:gd name="connsiteY0-58" fmla="*/ 1186339 h 1186339"/>
                <a:gd name="connsiteX1-59" fmla="*/ 1247249 w 1247249"/>
                <a:gd name="connsiteY1-60" fmla="*/ 0 h 1186339"/>
                <a:gd name="connsiteX2-61" fmla="*/ 1227858 w 1247249"/>
                <a:gd name="connsiteY2-62" fmla="*/ 634853 h 1186339"/>
                <a:gd name="connsiteX3-63" fmla="*/ 0 w 1247249"/>
                <a:gd name="connsiteY3-64" fmla="*/ 1186339 h 1186339"/>
                <a:gd name="connsiteX0-65" fmla="*/ 0 w 1247249"/>
                <a:gd name="connsiteY0-66" fmla="*/ 1186339 h 1186339"/>
                <a:gd name="connsiteX1-67" fmla="*/ 1247249 w 1247249"/>
                <a:gd name="connsiteY1-68" fmla="*/ 0 h 1186339"/>
                <a:gd name="connsiteX2-69" fmla="*/ 1227858 w 1247249"/>
                <a:gd name="connsiteY2-70" fmla="*/ 634853 h 1186339"/>
                <a:gd name="connsiteX3-71" fmla="*/ 0 w 1247249"/>
                <a:gd name="connsiteY3-72" fmla="*/ 1186339 h 1186339"/>
                <a:gd name="connsiteX0-73" fmla="*/ 0 w 1247249"/>
                <a:gd name="connsiteY0-74" fmla="*/ 1186339 h 1186339"/>
                <a:gd name="connsiteX1-75" fmla="*/ 1247249 w 1247249"/>
                <a:gd name="connsiteY1-76" fmla="*/ 0 h 1186339"/>
                <a:gd name="connsiteX2-77" fmla="*/ 1227858 w 1247249"/>
                <a:gd name="connsiteY2-78" fmla="*/ 634853 h 1186339"/>
                <a:gd name="connsiteX3-79" fmla="*/ 0 w 1247249"/>
                <a:gd name="connsiteY3-80" fmla="*/ 1186339 h 1186339"/>
                <a:gd name="connsiteX0-81" fmla="*/ 0 w 1247249"/>
                <a:gd name="connsiteY0-82" fmla="*/ 1186339 h 1186339"/>
                <a:gd name="connsiteX1-83" fmla="*/ 1247249 w 1247249"/>
                <a:gd name="connsiteY1-84" fmla="*/ 0 h 1186339"/>
                <a:gd name="connsiteX2-85" fmla="*/ 1227858 w 1247249"/>
                <a:gd name="connsiteY2-86" fmla="*/ 634853 h 1186339"/>
                <a:gd name="connsiteX3-87" fmla="*/ 0 w 1247249"/>
                <a:gd name="connsiteY3-88" fmla="*/ 1186339 h 1186339"/>
                <a:gd name="connsiteX0-89" fmla="*/ 0 w 1247249"/>
                <a:gd name="connsiteY0-90" fmla="*/ 1186339 h 1186339"/>
                <a:gd name="connsiteX1-91" fmla="*/ 1247249 w 1247249"/>
                <a:gd name="connsiteY1-92" fmla="*/ 0 h 1186339"/>
                <a:gd name="connsiteX2-93" fmla="*/ 1227858 w 1247249"/>
                <a:gd name="connsiteY2-94" fmla="*/ 634853 h 1186339"/>
                <a:gd name="connsiteX3-95" fmla="*/ 0 w 1247249"/>
                <a:gd name="connsiteY3-96" fmla="*/ 1186339 h 1186339"/>
                <a:gd name="connsiteX0-97" fmla="*/ 0 w 1247249"/>
                <a:gd name="connsiteY0-98" fmla="*/ 1186339 h 1186339"/>
                <a:gd name="connsiteX1-99" fmla="*/ 1247249 w 1247249"/>
                <a:gd name="connsiteY1-100" fmla="*/ 0 h 1186339"/>
                <a:gd name="connsiteX2-101" fmla="*/ 1231416 w 1247249"/>
                <a:gd name="connsiteY2-102" fmla="*/ 638411 h 1186339"/>
                <a:gd name="connsiteX3-103" fmla="*/ 0 w 1247249"/>
                <a:gd name="connsiteY3-104" fmla="*/ 1186339 h 1186339"/>
                <a:gd name="connsiteX0-105" fmla="*/ 0 w 1247249"/>
                <a:gd name="connsiteY0-106" fmla="*/ 1186339 h 1186339"/>
                <a:gd name="connsiteX1-107" fmla="*/ 1247249 w 1247249"/>
                <a:gd name="connsiteY1-108" fmla="*/ 0 h 1186339"/>
                <a:gd name="connsiteX2-109" fmla="*/ 1231416 w 1247249"/>
                <a:gd name="connsiteY2-110" fmla="*/ 638411 h 1186339"/>
                <a:gd name="connsiteX3-111" fmla="*/ 0 w 1247249"/>
                <a:gd name="connsiteY3-112" fmla="*/ 1186339 h 1186339"/>
                <a:gd name="connsiteX0-113" fmla="*/ 0 w 1247249"/>
                <a:gd name="connsiteY0-114" fmla="*/ 1186339 h 1186339"/>
                <a:gd name="connsiteX1-115" fmla="*/ 1247249 w 1247249"/>
                <a:gd name="connsiteY1-116" fmla="*/ 0 h 1186339"/>
                <a:gd name="connsiteX2-117" fmla="*/ 1231416 w 1247249"/>
                <a:gd name="connsiteY2-118" fmla="*/ 638411 h 1186339"/>
                <a:gd name="connsiteX3-119" fmla="*/ 0 w 1247249"/>
                <a:gd name="connsiteY3-120" fmla="*/ 1186339 h 118633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247249" h="1186339">
                  <a:moveTo>
                    <a:pt x="0" y="1186339"/>
                  </a:moveTo>
                  <a:cubicBezTo>
                    <a:pt x="177366" y="310566"/>
                    <a:pt x="852847" y="57437"/>
                    <a:pt x="1247249" y="0"/>
                  </a:cubicBezTo>
                  <a:cubicBezTo>
                    <a:pt x="1055770" y="225850"/>
                    <a:pt x="1081329" y="426793"/>
                    <a:pt x="1231416" y="638411"/>
                  </a:cubicBezTo>
                  <a:cubicBezTo>
                    <a:pt x="597978" y="633668"/>
                    <a:pt x="270525" y="877981"/>
                    <a:pt x="0" y="118633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2" name="PA-圆角矩形 11"/>
            <p:cNvSpPr/>
            <p:nvPr>
              <p:custDataLst>
                <p:tags r:id="rId7"/>
              </p:custDataLst>
            </p:nvPr>
          </p:nvSpPr>
          <p:spPr>
            <a:xfrm>
              <a:off x="1331640" y="3079858"/>
              <a:ext cx="198918" cy="87624"/>
            </a:xfrm>
            <a:custGeom>
              <a:rect l="l" t="t" r="r" b="b"/>
              <a:pathLst>
                <a:path w="198918" h="87624">
                  <a:moveTo>
                    <a:pt x="43812" y="0"/>
                  </a:moveTo>
                  <a:lnTo>
                    <a:pt x="198918" y="0"/>
                  </a:lnTo>
                  <a:lnTo>
                    <a:pt x="198918" y="87624"/>
                  </a:lnTo>
                  <a:lnTo>
                    <a:pt x="43812" y="87624"/>
                  </a:lnTo>
                  <a:cubicBezTo>
                    <a:pt x="19615" y="87624"/>
                    <a:pt x="0" y="68009"/>
                    <a:pt x="0" y="43812"/>
                  </a:cubicBezTo>
                  <a:cubicBezTo>
                    <a:pt x="0" y="19615"/>
                    <a:pt x="19615" y="0"/>
                    <a:pt x="43812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43" name="PA-空心弧 15"/>
            <p:cNvSpPr/>
            <p:nvPr>
              <p:custDataLst>
                <p:tags r:id="rId8"/>
              </p:custDataLst>
            </p:nvPr>
          </p:nvSpPr>
          <p:spPr>
            <a:xfrm rot="5400000">
              <a:off x="3312321" y="2346812"/>
              <a:ext cx="509372" cy="1121419"/>
            </a:xfrm>
            <a:custGeom>
              <a:rect l="l" t="t" r="r" b="b"/>
              <a:pathLst>
                <a:path w="509372" h="1121419">
                  <a:moveTo>
                    <a:pt x="507512" y="1121419"/>
                  </a:moveTo>
                  <a:lnTo>
                    <a:pt x="509372" y="1119300"/>
                  </a:lnTo>
                  <a:lnTo>
                    <a:pt x="509372" y="1121419"/>
                  </a:lnTo>
                  <a:close/>
                  <a:moveTo>
                    <a:pt x="430106" y="1116802"/>
                  </a:moveTo>
                  <a:lnTo>
                    <a:pt x="434159" y="1121419"/>
                  </a:lnTo>
                  <a:lnTo>
                    <a:pt x="430599" y="1121419"/>
                  </a:lnTo>
                  <a:cubicBezTo>
                    <a:pt x="430325" y="1119896"/>
                    <a:pt x="430214" y="1118353"/>
                    <a:pt x="430106" y="1116802"/>
                  </a:cubicBezTo>
                  <a:close/>
                  <a:moveTo>
                    <a:pt x="0" y="259419"/>
                  </a:moveTo>
                  <a:lnTo>
                    <a:pt x="832" y="257324"/>
                  </a:lnTo>
                  <a:lnTo>
                    <a:pt x="0" y="257324"/>
                  </a:lnTo>
                  <a:cubicBezTo>
                    <a:pt x="0" y="161091"/>
                    <a:pt x="53696" y="72900"/>
                    <a:pt x="139188" y="28721"/>
                  </a:cubicBezTo>
                  <a:cubicBezTo>
                    <a:pt x="224680" y="-15459"/>
                    <a:pt x="327679" y="-8244"/>
                    <a:pt x="406177" y="47423"/>
                  </a:cubicBezTo>
                  <a:cubicBezTo>
                    <a:pt x="466571" y="90252"/>
                    <a:pt x="504696" y="156253"/>
                    <a:pt x="509372" y="227993"/>
                  </a:cubicBezTo>
                  <a:lnTo>
                    <a:pt x="509372" y="1073841"/>
                  </a:lnTo>
                  <a:cubicBezTo>
                    <a:pt x="502538" y="1059565"/>
                    <a:pt x="487753" y="1050433"/>
                    <a:pt x="470835" y="1050433"/>
                  </a:cubicBezTo>
                  <a:cubicBezTo>
                    <a:pt x="451854" y="1050433"/>
                    <a:pt x="435559" y="1061928"/>
                    <a:pt x="428567" y="1078352"/>
                  </a:cubicBezTo>
                  <a:cubicBezTo>
                    <a:pt x="427251" y="1065847"/>
                    <a:pt x="427023" y="1052948"/>
                    <a:pt x="427023" y="1039779"/>
                  </a:cubicBezTo>
                  <a:lnTo>
                    <a:pt x="427023" y="281216"/>
                  </a:lnTo>
                  <a:lnTo>
                    <a:pt x="427023" y="281216"/>
                  </a:lnTo>
                  <a:lnTo>
                    <a:pt x="427023" y="236015"/>
                  </a:lnTo>
                  <a:lnTo>
                    <a:pt x="426558" y="236015"/>
                  </a:lnTo>
                  <a:cubicBezTo>
                    <a:pt x="420904" y="189157"/>
                    <a:pt x="395728" y="146071"/>
                    <a:pt x="356132" y="117992"/>
                  </a:cubicBezTo>
                  <a:cubicBezTo>
                    <a:pt x="304025" y="81040"/>
                    <a:pt x="235655" y="76251"/>
                    <a:pt x="178905" y="105577"/>
                  </a:cubicBezTo>
                  <a:cubicBezTo>
                    <a:pt x="122253" y="134854"/>
                    <a:pt x="86634" y="193244"/>
                    <a:pt x="86558" y="256996"/>
                  </a:cubicBezTo>
                  <a:cubicBezTo>
                    <a:pt x="87499" y="257768"/>
                    <a:pt x="87520" y="258591"/>
                    <a:pt x="87520" y="259419"/>
                  </a:cubicBezTo>
                  <a:cubicBezTo>
                    <a:pt x="87520" y="284619"/>
                    <a:pt x="67928" y="305047"/>
                    <a:pt x="43760" y="305047"/>
                  </a:cubicBezTo>
                  <a:cubicBezTo>
                    <a:pt x="19592" y="305047"/>
                    <a:pt x="0" y="284619"/>
                    <a:pt x="0" y="25941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972820" y="2018030"/>
            <a:ext cx="2540000" cy="2168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</a:t>
            </a:r>
            <a:r>
              <a:rPr lang="zh-CN" altLang="en-US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改善病人营养状况，</a:t>
            </a:r>
            <a:endParaRPr lang="zh-CN" altLang="en-US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</a:t>
            </a:r>
            <a:r>
              <a:rPr lang="zh-CN" altLang="en-US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促进肠粘膜的增殖，</a:t>
            </a:r>
            <a:endParaRPr lang="zh-CN" altLang="en-US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</a:t>
            </a:r>
            <a:r>
              <a:rPr lang="zh-CN" altLang="en-US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维护肠粘膜屏障，</a:t>
            </a:r>
            <a:endParaRPr lang="zh-CN" altLang="en-US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4.</a:t>
            </a:r>
            <a:r>
              <a:rPr lang="zh-CN" altLang="en-US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维持肠道微生态平衡，</a:t>
            </a:r>
            <a:endParaRPr lang="zh-CN" altLang="en-US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5.</a:t>
            </a:r>
            <a:r>
              <a:rPr lang="zh-CN" altLang="en-US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减少肠道菌群移位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220" name="PA-矩形 4"/>
          <p:cNvSpPr>
            <a:spLocks noGrp="1"/>
          </p:cNvSpPr>
          <p:nvPr>
            <p:ph sz="half" idx="4294967295"/>
            <p:custDataLst>
              <p:tags r:id="rId9"/>
            </p:custDataLst>
          </p:nvPr>
        </p:nvSpPr>
        <p:spPr>
          <a:xfrm>
            <a:off x="3813810" y="1864360"/>
            <a:ext cx="2962275" cy="3129280"/>
          </a:xfrm>
          <a:noFill/>
          <a:ln>
            <a:noFill/>
            <a:miter lim="800000"/>
          </a:ln>
        </p:spPr>
        <p:txBody>
          <a:bodyPr vert="horz" wrap="square" lIns="91440" tIns="45720" rIns="91440" bIns="45720" anchor="t"/>
          <a:lstStyle/>
          <a:p>
            <a:pPr marL="0"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6.</a:t>
            </a:r>
            <a:r>
              <a:rPr lang="zh-CN" altLang="en-US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更符合生理状态</a:t>
            </a: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endParaRPr lang="en-US" altLang="zh-CN" sz="18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7.</a:t>
            </a:r>
            <a:r>
              <a:rPr lang="zh-CN" altLang="en-US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维持消化道形态和功能</a:t>
            </a:r>
            <a:endParaRPr lang="zh-CN" altLang="en-US" sz="18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8.</a:t>
            </a:r>
            <a:r>
              <a:rPr lang="zh-CN" altLang="en-US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并发症少</a:t>
            </a: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endParaRPr lang="en-US" altLang="zh-CN" sz="18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9.</a:t>
            </a:r>
            <a:r>
              <a:rPr lang="zh-CN" altLang="en-US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操作方便</a:t>
            </a: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</a:t>
            </a:r>
            <a:endParaRPr lang="en-US" altLang="zh-CN" sz="18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ct val="150000"/>
              </a:lnSpc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</a:pPr>
            <a:r>
              <a:rPr lang="en-US" altLang="zh-CN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10.</a:t>
            </a:r>
            <a:r>
              <a:rPr lang="zh-CN" altLang="en-US" sz="18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费用较低</a:t>
            </a:r>
            <a:r>
              <a:rPr lang="zh-CN" altLang="en-US" sz="1800">
                <a:solidFill>
                  <a:srgbClr val="1A2835"/>
                </a:solidFill>
                <a:effectLst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。</a:t>
            </a:r>
            <a:endParaRPr lang="zh-CN" altLang="en-US" sz="1800">
              <a:solidFill>
                <a:srgbClr val="1A2835"/>
              </a:solidFill>
              <a:effectLst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</p:txBody>
      </p:sp>
      <p:sp>
        <p:nvSpPr>
          <p:cNvPr id="8196" name="PA-文本框 1"/>
          <p:cNvSpPr txBox="1"/>
          <p:nvPr>
            <p:custDataLst>
              <p:tags r:id="rId10"/>
            </p:custDataLst>
          </p:nvPr>
        </p:nvSpPr>
        <p:spPr>
          <a:xfrm>
            <a:off x="387985" y="840105"/>
            <a:ext cx="7924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  <a:sym typeface="Century Gothic" panose="020b0502020202020204" pitchFamily="34" charset="0"/>
              </a:rPr>
              <a:t>优点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  <a:sym typeface="Century Gothic" panose="020b0502020202020204" pitchFamily="34" charset="0"/>
            </a:endParaRPr>
          </a:p>
        </p:txBody>
      </p:sp>
      <p:sp>
        <p:nvSpPr>
          <p:cNvPr id="826370" name="PA-矩形 2"/>
          <p:cNvSpPr>
            <a:spLocks noGrp="1" noChangeArrowheads="1"/>
          </p:cNvSpPr>
          <p:nvPr>
            <p:custDataLst>
              <p:tags r:id="rId11"/>
            </p:custDataLst>
          </p:nvPr>
        </p:nvSpPr>
        <p:spPr>
          <a:xfrm>
            <a:off x="387985" y="1275398"/>
            <a:ext cx="4832350" cy="5334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norm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zh-CN"/>
            </a:defPPr>
            <a:lvl1pPr marL="0" marR="0" lv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2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marL="457200" marR="0" lvl="1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2pPr>
            <a:lvl3pPr marL="914400" marR="0" lvl="2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3pPr>
            <a:lvl4pPr marL="1371600" marR="0" lvl="3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4pPr>
            <a:lvl5pPr marL="1828800" marR="0" lvl="4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5pPr>
            <a:lvl6pPr marL="2286000" marR="0" lvl="5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6pPr>
            <a:lvl7pPr marL="2743200" marR="0" lvl="6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7pPr>
            <a:lvl8pPr marL="3200400" marR="0" lvl="7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8pPr>
            <a:lvl9pPr marL="3657600" marR="0" lvl="8" algn="l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ts val="2800"/>
              <a:buFont typeface="Montserrat Black"/>
              <a:buNone/>
              <a:defRPr sz="2800" b="0" i="0" u="none" strike="noStrike" kern="1200" cap="none">
                <a:solidFill>
                  <a:schemeClr val="accent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肠内营养优点</a:t>
            </a:r>
            <a:r>
              <a:rPr kumimoji="0" lang="en-US" altLang="zh-CN" sz="200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: </a:t>
            </a:r>
            <a:r>
              <a:rPr kumimoji="0" lang="zh-CN" altLang="en-US" sz="2000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经济、安全、有效</a:t>
            </a:r>
            <a:endParaRPr kumimoji="0" lang="zh-CN" altLang="en-US" sz="2000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1532255" y="229870"/>
            <a:ext cx="25927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肠内营养原则</a:t>
            </a:r>
            <a:endParaRPr lang="zh-CN" altLang="en-US" sz="280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14" name="Freeform 5"/>
          <p:cNvSpPr/>
          <p:nvPr/>
        </p:nvSpPr>
        <p:spPr bwMode="auto">
          <a:xfrm>
            <a:off x="971550" y="2211705"/>
            <a:ext cx="1479550" cy="1287145"/>
          </a:xfrm>
          <a:custGeom>
            <a:gdLst>
              <a:gd name="T0" fmla="*/ 2147483647 w 2740"/>
              <a:gd name="T1" fmla="*/ 2147483647 h 2446"/>
              <a:gd name="T2" fmla="*/ 2147483647 w 2740"/>
              <a:gd name="T3" fmla="*/ 2147483647 h 2446"/>
              <a:gd name="T4" fmla="*/ 2147483647 w 2740"/>
              <a:gd name="T5" fmla="*/ 2147483647 h 2446"/>
              <a:gd name="T6" fmla="*/ 2147483647 w 2740"/>
              <a:gd name="T7" fmla="*/ 2147483647 h 2446"/>
              <a:gd name="T8" fmla="*/ 2147483647 w 2740"/>
              <a:gd name="T9" fmla="*/ 2147483647 h 2446"/>
              <a:gd name="T10" fmla="*/ 2147483647 w 2740"/>
              <a:gd name="T11" fmla="*/ 2147483647 h 2446"/>
              <a:gd name="T12" fmla="*/ 2147483647 w 2740"/>
              <a:gd name="T13" fmla="*/ 2147483647 h 2446"/>
              <a:gd name="T14" fmla="*/ 0 w 2740"/>
              <a:gd name="T15" fmla="*/ 2147483647 h 2446"/>
              <a:gd name="T16" fmla="*/ 2147483647 w 2740"/>
              <a:gd name="T17" fmla="*/ 2147483647 h 2446"/>
              <a:gd name="T18" fmla="*/ 2147483647 w 2740"/>
              <a:gd name="T19" fmla="*/ 2147483647 h 2446"/>
              <a:gd name="T20" fmla="*/ 2147483647 w 2740"/>
              <a:gd name="T21" fmla="*/ 2147483647 h 2446"/>
              <a:gd name="T22" fmla="*/ 2147483647 w 2740"/>
              <a:gd name="T23" fmla="*/ 2147483647 h 2446"/>
              <a:gd name="T24" fmla="*/ 2147483647 w 2740"/>
              <a:gd name="T25" fmla="*/ 2147483647 h 2446"/>
              <a:gd name="T26" fmla="*/ 2147483647 w 2740"/>
              <a:gd name="T27" fmla="*/ 2147483647 h 2446"/>
              <a:gd name="T28" fmla="*/ 2147483647 w 2740"/>
              <a:gd name="T29" fmla="*/ 2147483647 h 2446"/>
              <a:gd name="T30" fmla="*/ 2147483647 w 2740"/>
              <a:gd name="T31" fmla="*/ 2147483647 h 2446"/>
              <a:gd name="T32" fmla="*/ 2147483647 w 2740"/>
              <a:gd name="T33" fmla="*/ 2147483647 h 2446"/>
              <a:gd name="T34" fmla="*/ 2147483647 w 2740"/>
              <a:gd name="T35" fmla="*/ 2147483647 h 2446"/>
              <a:gd name="T36" fmla="*/ 2147483647 w 2740"/>
              <a:gd name="T37" fmla="*/ 2147483647 h 244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2740"/>
              <a:gd name="T58" fmla="*/ 0 h 2446"/>
              <a:gd name="T59" fmla="*/ 2740 w 2740"/>
              <a:gd name="T60" fmla="*/ 2446 h 2446"/>
            </a:gdLst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 </a:t>
            </a:r>
            <a:endParaRPr lang="en-US" altLang="zh-CN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  <a:p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 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肠内营</a:t>
            </a:r>
            <a:endParaRPr lang="zh-CN" altLang="en-US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  <a:p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 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养原则</a:t>
            </a:r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5" name="Freeform 5"/>
          <p:cNvSpPr/>
          <p:nvPr/>
        </p:nvSpPr>
        <p:spPr bwMode="auto">
          <a:xfrm>
            <a:off x="2651125" y="1335088"/>
            <a:ext cx="547688" cy="3108325"/>
          </a:xfrm>
          <a:custGeom>
            <a:gdLst>
              <a:gd name="T0" fmla="*/ 2147483647 w 3544"/>
              <a:gd name="T1" fmla="*/ 2147483647 h 14563"/>
              <a:gd name="T2" fmla="*/ 2147483647 w 3544"/>
              <a:gd name="T3" fmla="*/ 2147483647 h 14563"/>
              <a:gd name="T4" fmla="*/ 2147483647 w 3544"/>
              <a:gd name="T5" fmla="*/ 2147483647 h 14563"/>
              <a:gd name="T6" fmla="*/ 2147483647 w 3544"/>
              <a:gd name="T7" fmla="*/ 2147483647 h 14563"/>
              <a:gd name="T8" fmla="*/ 2147483647 w 3544"/>
              <a:gd name="T9" fmla="*/ 2147483647 h 14563"/>
              <a:gd name="T10" fmla="*/ 2147483647 w 3544"/>
              <a:gd name="T11" fmla="*/ 2147483647 h 14563"/>
              <a:gd name="T12" fmla="*/ 2147483647 w 3544"/>
              <a:gd name="T13" fmla="*/ 2147483647 h 14563"/>
              <a:gd name="T14" fmla="*/ 2147483647 w 3544"/>
              <a:gd name="T15" fmla="*/ 2147483647 h 14563"/>
              <a:gd name="T16" fmla="*/ 2147483647 w 3544"/>
              <a:gd name="T17" fmla="*/ 2147483647 h 14563"/>
              <a:gd name="T18" fmla="*/ 0 w 3544"/>
              <a:gd name="T19" fmla="*/ 2147483647 h 14563"/>
              <a:gd name="T20" fmla="*/ 0 w 3544"/>
              <a:gd name="T21" fmla="*/ 2147483647 h 14563"/>
              <a:gd name="T22" fmla="*/ 2147483647 w 3544"/>
              <a:gd name="T23" fmla="*/ 2147483647 h 14563"/>
              <a:gd name="T24" fmla="*/ 2147483647 w 3544"/>
              <a:gd name="T25" fmla="*/ 2147483647 h 14563"/>
              <a:gd name="T26" fmla="*/ 2147483647 w 3544"/>
              <a:gd name="T27" fmla="*/ 2147483647 h 14563"/>
              <a:gd name="T28" fmla="*/ 2147483647 w 3544"/>
              <a:gd name="T29" fmla="*/ 2147483647 h 14563"/>
              <a:gd name="T30" fmla="*/ 2147483647 w 3544"/>
              <a:gd name="T31" fmla="*/ 0 h 14563"/>
              <a:gd name="T32" fmla="*/ 2147483647 w 3544"/>
              <a:gd name="T33" fmla="*/ 2147483647 h 14563"/>
              <a:gd name="T34" fmla="*/ 2147483647 w 3544"/>
              <a:gd name="T35" fmla="*/ 2147483647 h 14563"/>
              <a:gd name="T36" fmla="*/ 2147483647 w 3544"/>
              <a:gd name="T37" fmla="*/ 2147483647 h 14563"/>
              <a:gd name="T38" fmla="*/ 2147483647 w 3544"/>
              <a:gd name="T39" fmla="*/ 2147483647 h 14563"/>
              <a:gd name="T40" fmla="*/ 2147483647 w 3544"/>
              <a:gd name="T41" fmla="*/ 2147483647 h 14563"/>
              <a:gd name="T42" fmla="*/ 2147483647 w 3544"/>
              <a:gd name="T43" fmla="*/ 2147483647 h 14563"/>
              <a:gd name="T44" fmla="*/ 2147483647 w 3544"/>
              <a:gd name="T45" fmla="*/ 2147483647 h 145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44"/>
              <a:gd name="T70" fmla="*/ 0 h 14563"/>
              <a:gd name="T71" fmla="*/ 3544 w 3544"/>
              <a:gd name="T72" fmla="*/ 14563 h 14563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43" h="14563">
                <a:moveTo>
                  <a:pt x="1999" y="9150"/>
                </a:moveTo>
                <a:lnTo>
                  <a:pt x="1999" y="12306"/>
                </a:lnTo>
                <a:cubicBezTo>
                  <a:pt x="1999" y="12867"/>
                  <a:pt x="2117" y="13306"/>
                  <a:pt x="2353" y="13628"/>
                </a:cubicBezTo>
                <a:cubicBezTo>
                  <a:pt x="2590" y="13950"/>
                  <a:pt x="2986" y="14112"/>
                  <a:pt x="3544" y="14112"/>
                </a:cubicBezTo>
                <a:lnTo>
                  <a:pt x="3544" y="14563"/>
                </a:lnTo>
                <a:cubicBezTo>
                  <a:pt x="2815" y="14563"/>
                  <a:pt x="2276" y="14379"/>
                  <a:pt x="1933" y="14016"/>
                </a:cubicBezTo>
                <a:cubicBezTo>
                  <a:pt x="1589" y="13650"/>
                  <a:pt x="1419" y="12993"/>
                  <a:pt x="1419" y="12050"/>
                </a:cubicBezTo>
                <a:lnTo>
                  <a:pt x="1419" y="9279"/>
                </a:lnTo>
                <a:cubicBezTo>
                  <a:pt x="1419" y="8762"/>
                  <a:pt x="1333" y="8344"/>
                  <a:pt x="1160" y="8022"/>
                </a:cubicBezTo>
                <a:cubicBezTo>
                  <a:pt x="990" y="7701"/>
                  <a:pt x="602" y="7516"/>
                  <a:pt x="0" y="7475"/>
                </a:cubicBezTo>
                <a:lnTo>
                  <a:pt x="0" y="7088"/>
                </a:lnTo>
                <a:cubicBezTo>
                  <a:pt x="558" y="7002"/>
                  <a:pt x="935" y="6829"/>
                  <a:pt x="1127" y="6571"/>
                </a:cubicBezTo>
                <a:cubicBezTo>
                  <a:pt x="1322" y="6315"/>
                  <a:pt x="1419" y="5883"/>
                  <a:pt x="1419" y="5284"/>
                </a:cubicBezTo>
                <a:lnTo>
                  <a:pt x="1419" y="2513"/>
                </a:lnTo>
                <a:cubicBezTo>
                  <a:pt x="1419" y="1567"/>
                  <a:pt x="1589" y="913"/>
                  <a:pt x="1933" y="547"/>
                </a:cubicBezTo>
                <a:cubicBezTo>
                  <a:pt x="2276" y="181"/>
                  <a:pt x="2815" y="0"/>
                  <a:pt x="3544" y="0"/>
                </a:cubicBezTo>
                <a:lnTo>
                  <a:pt x="3544" y="451"/>
                </a:lnTo>
                <a:cubicBezTo>
                  <a:pt x="2986" y="451"/>
                  <a:pt x="2590" y="602"/>
                  <a:pt x="2353" y="902"/>
                </a:cubicBezTo>
                <a:cubicBezTo>
                  <a:pt x="2117" y="1201"/>
                  <a:pt x="1999" y="1652"/>
                  <a:pt x="1999" y="2254"/>
                </a:cubicBezTo>
                <a:lnTo>
                  <a:pt x="1999" y="5413"/>
                </a:lnTo>
                <a:cubicBezTo>
                  <a:pt x="1999" y="6265"/>
                  <a:pt x="1592" y="7275"/>
                  <a:pt x="580" y="7275"/>
                </a:cubicBezTo>
                <a:lnTo>
                  <a:pt x="580" y="7304"/>
                </a:lnTo>
                <a:cubicBezTo>
                  <a:pt x="1565" y="7304"/>
                  <a:pt x="1999" y="8309"/>
                  <a:pt x="1999" y="9150"/>
                </a:cubicBezTo>
                <a:close/>
              </a:path>
            </a:pathLst>
          </a:custGeom>
          <a:solidFill>
            <a:schemeClr val="accent1"/>
          </a:solidFill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3348038" y="1276350"/>
            <a:ext cx="4479925" cy="452438"/>
          </a:xfrm>
          <a:prstGeom prst="roundRect">
            <a:avLst>
              <a:gd name="adj" fmla="val 2063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b="1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功能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有蠕动   通畅   能吸收  无水肿  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3355975" y="2643188"/>
            <a:ext cx="4479925" cy="450850"/>
          </a:xfrm>
          <a:prstGeom prst="roundRect">
            <a:avLst>
              <a:gd name="adj" fmla="val 25274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b="1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安全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不呕吐  不腹痛  不腹胀  不腹泻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3368675" y="4064000"/>
            <a:ext cx="4478338" cy="452438"/>
          </a:xfrm>
          <a:prstGeom prst="roundRect">
            <a:avLst>
              <a:gd name="adj" fmla="val 2682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当肠道有功能，且能安全使用时，使用它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20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43280" y="1222375"/>
            <a:ext cx="1783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肠内营养液种类</a:t>
            </a:r>
            <a:endParaRPr lang="zh-CN" altLang="en-US"/>
          </a:p>
        </p:txBody>
      </p:sp>
      <p:sp>
        <p:nvSpPr>
          <p:cNvPr id="7" name="PA-文本框 6"/>
          <p:cNvSpPr txBox="1"/>
          <p:nvPr>
            <p:custDataLst>
              <p:tags r:id="rId2"/>
            </p:custDataLst>
          </p:nvPr>
        </p:nvSpPr>
        <p:spPr>
          <a:xfrm>
            <a:off x="2124075" y="1677035"/>
            <a:ext cx="545147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1.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要素饮食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2.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匀浆饮食（商品匀浆、自制匀浆）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3.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混合奶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4.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配方营养液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buChar char="Ø"/>
              <a:defRPr/>
            </a:pPr>
            <a:r>
              <a:rPr kumimoji="0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氨基酸型 （平衡型、疾病适用型）</a:t>
            </a:r>
            <a:endParaRPr kumimoji="0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buChar char="Ø"/>
              <a:defRPr/>
            </a:pPr>
            <a:r>
              <a:rPr kumimoji="0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短肽型（平衡型、疾病适用型）</a:t>
            </a:r>
            <a:endParaRPr kumimoji="0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buChar char="Ø"/>
              <a:defRPr/>
            </a:pPr>
            <a:r>
              <a:rPr kumimoji="0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整蛋白型 （平衡型、疾病适用型）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41350" y="1097915"/>
            <a:ext cx="156210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微软雅黑 Light" panose="020b0502040204020203" charset="-122"/>
                <a:sym typeface="+mn-ea"/>
              </a:rPr>
              <a:t>肠内营养器具</a:t>
            </a:r>
            <a:endParaRPr lang="zh-CN" altLang="en-US" b="1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微软雅黑 Light" panose="020b0502040204020203" charset="-122"/>
              <a:sym typeface="+mn-ea"/>
            </a:endParaRPr>
          </a:p>
        </p:txBody>
      </p:sp>
      <p:pic>
        <p:nvPicPr>
          <p:cNvPr id="7" name="PA-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39875" y="1533525"/>
            <a:ext cx="4189730" cy="2568575"/>
          </a:xfrm>
          <a:prstGeom prst="rect">
            <a:avLst/>
          </a:prstGeom>
        </p:spPr>
      </p:pic>
      <p:sp>
        <p:nvSpPr>
          <p:cNvPr id="6" name="PA-文本框 5"/>
          <p:cNvSpPr txBox="1"/>
          <p:nvPr>
            <p:custDataLst>
              <p:tags r:id="rId4"/>
            </p:custDataLst>
          </p:nvPr>
        </p:nvSpPr>
        <p:spPr>
          <a:xfrm>
            <a:off x="6400165" y="1533525"/>
            <a:ext cx="5142230" cy="22453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喂养管（聚氨酯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、聚氯乙烯 、硅胶 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喂养泵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肠内营养输液袋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六边形 29"/>
          <p:cNvSpPr/>
          <p:nvPr/>
        </p:nvSpPr>
        <p:spPr>
          <a:xfrm>
            <a:off x="903605" y="2425700"/>
            <a:ext cx="1315085" cy="1025525"/>
          </a:xfrm>
          <a:prstGeom prst="hexagon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00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肠内营养给予方式</a:t>
            </a:r>
            <a:endParaRPr lang="zh-CN" altLang="en-US" sz="2000" b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31" name="直接箭头连接符 30"/>
          <p:cNvCxnSpPr/>
          <p:nvPr/>
        </p:nvCxnSpPr>
        <p:spPr>
          <a:xfrm flipV="1">
            <a:off x="1838325" y="1763713"/>
            <a:ext cx="1008063" cy="661987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箭头连接符 31"/>
          <p:cNvCxnSpPr/>
          <p:nvPr/>
        </p:nvCxnSpPr>
        <p:spPr>
          <a:xfrm flipV="1">
            <a:off x="2160588" y="2937510"/>
            <a:ext cx="752475" cy="1588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/>
          <p:cNvCxnSpPr/>
          <p:nvPr/>
        </p:nvCxnSpPr>
        <p:spPr>
          <a:xfrm>
            <a:off x="1838325" y="3451225"/>
            <a:ext cx="1008063" cy="679450"/>
          </a:xfrm>
          <a:prstGeom prst="straightConnector1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矩形 27"/>
          <p:cNvSpPr/>
          <p:nvPr/>
        </p:nvSpPr>
        <p:spPr>
          <a:xfrm>
            <a:off x="2846388" y="1343025"/>
            <a:ext cx="5103812" cy="839788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一次性输给（每次</a:t>
            </a:r>
            <a:r>
              <a:rPr lang="en-US" altLang="zh-CN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200ml</a:t>
            </a: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左右、每日</a:t>
            </a:r>
            <a:r>
              <a:rPr lang="en-US" altLang="zh-CN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6-8</a:t>
            </a: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次，空肠置管、肠造瘘病人不宜）</a:t>
            </a:r>
            <a:endParaRPr lang="zh-CN" altLang="en-US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2846388" y="2517775"/>
            <a:ext cx="5103812" cy="838200"/>
          </a:xfrm>
          <a:prstGeom prst="rect">
            <a:avLst/>
          </a:prstGeom>
          <a:gradFill>
            <a:gsLst>
              <a:gs pos="0">
                <a:srgbClr val="14CD68"/>
              </a:gs>
              <a:gs pos="100000">
                <a:srgbClr val="035C7D"/>
              </a:gs>
            </a:gsLst>
            <a:lin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间歇性重力滴注（类似正常餐饮，每次</a:t>
            </a:r>
            <a:r>
              <a:rPr lang="en-US" altLang="zh-CN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250ml-500ml</a:t>
            </a: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、每日</a:t>
            </a:r>
            <a:r>
              <a:rPr lang="en-US" altLang="zh-CN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4-6</a:t>
            </a: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次、</a:t>
            </a:r>
            <a:r>
              <a:rPr lang="en-US" altLang="zh-CN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20-0ml/min</a:t>
            </a:r>
            <a:r>
              <a:rPr lang="zh-CN" altLang="en-US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，缺点：胃排空延缓）</a:t>
            </a:r>
            <a:endParaRPr lang="zh-CN" altLang="en-US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2846388" y="3711575"/>
            <a:ext cx="5103812" cy="838200"/>
          </a:xfrm>
          <a:prstGeom prst="rect">
            <a:avLst/>
          </a:prstGeom>
          <a:gradFill>
            <a:gsLst>
              <a:gs pos="0">
                <a:srgbClr val="FECF40"/>
              </a:gs>
              <a:gs pos="100000">
                <a:srgbClr val="846C21"/>
              </a:gs>
            </a:gsLst>
            <a:lin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1" rIns="68584" bIns="34291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连续滴注（在输液泵的控制下连续输注</a:t>
            </a:r>
            <a:r>
              <a:rPr lang="en-US" altLang="zh-CN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1-24h</a:t>
            </a:r>
            <a:r>
              <a:rPr lang="zh-CN" altLang="en-US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的喂养方法）</a:t>
            </a:r>
            <a:endParaRPr lang="zh-CN" altLang="en-US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28" grpId="0"/>
      <p:bldP spid="35" grpId="0"/>
      <p:bldP spid="3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等腰三角形 5"/>
          <p:cNvSpPr/>
          <p:nvPr/>
        </p:nvSpPr>
        <p:spPr>
          <a:xfrm rot="5400000">
            <a:off x="1105694" y="1070769"/>
            <a:ext cx="1449388" cy="1860550"/>
          </a:xfrm>
          <a:custGeom>
            <a:rect l="l" t="t" r="r" b="b"/>
            <a:pathLst>
              <a:path w="1450218" h="1860602">
                <a:moveTo>
                  <a:pt x="0" y="1860602"/>
                </a:moveTo>
                <a:lnTo>
                  <a:pt x="0" y="132410"/>
                </a:lnTo>
                <a:lnTo>
                  <a:pt x="582757" y="132410"/>
                </a:lnTo>
                <a:lnTo>
                  <a:pt x="725109" y="0"/>
                </a:lnTo>
                <a:lnTo>
                  <a:pt x="867461" y="132410"/>
                </a:lnTo>
                <a:lnTo>
                  <a:pt x="1450218" y="132410"/>
                </a:lnTo>
                <a:lnTo>
                  <a:pt x="1450218" y="186060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None/>
              <a:defRPr/>
            </a:pPr>
            <a:endParaRPr lang="zh-CN" altLang="en-US"/>
          </a:p>
        </p:txBody>
      </p:sp>
      <p:sp>
        <p:nvSpPr>
          <p:cNvPr id="27" name="矩形 26"/>
          <p:cNvSpPr/>
          <p:nvPr/>
        </p:nvSpPr>
        <p:spPr>
          <a:xfrm>
            <a:off x="2843530" y="1276350"/>
            <a:ext cx="6991985" cy="144970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  <a:defRPr/>
            </a:pPr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1.</a:t>
            </a:r>
            <a:r>
              <a:rPr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随时可实施</a:t>
            </a:r>
            <a:endParaRPr kumimoji="0" lang="de-DE" altLang="zh-CN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Tx/>
              <a:buFont typeface="+mj-lt"/>
              <a:buNone/>
              <a:defRPr/>
            </a:pPr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2.</a:t>
            </a:r>
            <a:r>
              <a:rPr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床边置管</a:t>
            </a:r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737235" y="3076575"/>
            <a:ext cx="7296785" cy="14509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R="0" lvl="1" indent="0" algn="l" defTabSz="914400" rtl="0" eaLnBrk="0" fontAlgn="auto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110000"/>
              <a:buFont typeface="+mj-lt"/>
              <a:buNone/>
              <a:defRPr/>
            </a:pP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1.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鼻腔通气功能的损伤</a:t>
            </a: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2.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瘢痕形成</a:t>
            </a: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3.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外观上的缺陷</a:t>
            </a: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 </a:t>
            </a:r>
            <a:endParaRPr lang="en-US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+mn-ea"/>
            </a:endParaRPr>
          </a:p>
          <a:p>
            <a:pPr marR="0" lvl="1" indent="0" algn="l" defTabSz="914400" rtl="0" eaLnBrk="0" fontAlgn="auto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110000"/>
              <a:buFont typeface="+mj-lt"/>
              <a:buNone/>
              <a:defRPr/>
            </a:pPr>
            <a:r>
              <a:rPr lang="en-US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4.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异物造成咳嗽与窒息，以及摄食的困难</a:t>
            </a:r>
            <a:endParaRPr kumimoji="0" lang="de-DE" altLang="zh-CN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R="0" lvl="1" indent="0" algn="l" defTabSz="914400" rtl="0" eaLnBrk="0" fontAlgn="auto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110000"/>
              <a:buFont typeface="+mj-lt"/>
              <a:buNone/>
              <a:defRPr/>
            </a:pP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5.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耳鼻喉（</a:t>
            </a:r>
            <a:r>
              <a:rPr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ENT）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器官、食管以及胃粘膜损伤</a:t>
            </a:r>
            <a:r>
              <a:rPr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/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粘膜</a:t>
            </a:r>
            <a:endParaRPr kumimoji="0" lang="zh-CN" altLang="de-DE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R="0" lvl="1" indent="0" algn="l" defTabSz="914400" rtl="0" eaLnBrk="0" fontAlgn="auto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595959"/>
              </a:buClr>
              <a:buSzPct val="110000"/>
              <a:buFont typeface="+mj-lt"/>
              <a:buNone/>
              <a:defRPr/>
            </a:pP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6.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受压后溃疡</a:t>
            </a: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 7.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置管错误发生的危险</a:t>
            </a:r>
            <a:r>
              <a:rPr 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  8.</a:t>
            </a:r>
            <a:r>
              <a:rPr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操作风险</a:t>
            </a:r>
            <a:endParaRPr lang="zh-CN" altLang="en-US"/>
          </a:p>
        </p:txBody>
      </p:sp>
      <p:sp>
        <p:nvSpPr>
          <p:cNvPr id="32" name="等腰三角形 30"/>
          <p:cNvSpPr>
            <a:spLocks noChangeArrowheads="1"/>
          </p:cNvSpPr>
          <p:nvPr/>
        </p:nvSpPr>
        <p:spPr bwMode="auto">
          <a:xfrm rot="16200000" flipH="1">
            <a:off x="8354060" y="2871788"/>
            <a:ext cx="1450975" cy="1860550"/>
          </a:xfrm>
          <a:custGeom>
            <a:gdLst>
              <a:gd name="T0" fmla="*/ 0 w 1450218"/>
              <a:gd name="T1" fmla="*/ 0 h 1860602"/>
              <a:gd name="T2" fmla="*/ 1450218 w 1450218"/>
              <a:gd name="T3" fmla="*/ 1860602 h 1860602"/>
            </a:gdLst>
            <a:rect l="T0" t="T1" r="T2" b="T3"/>
            <a:pathLst>
              <a:path w="1450218" h="1860602">
                <a:moveTo>
                  <a:pt x="0" y="132410"/>
                </a:moveTo>
                <a:lnTo>
                  <a:pt x="0" y="1860602"/>
                </a:lnTo>
                <a:lnTo>
                  <a:pt x="1450218" y="1860602"/>
                </a:lnTo>
                <a:lnTo>
                  <a:pt x="1450218" y="132410"/>
                </a:lnTo>
                <a:lnTo>
                  <a:pt x="867461" y="132410"/>
                </a:lnTo>
                <a:lnTo>
                  <a:pt x="725109" y="0"/>
                </a:lnTo>
                <a:lnTo>
                  <a:pt x="582757" y="132410"/>
                </a:lnTo>
                <a:close/>
              </a:path>
            </a:pathLst>
          </a:custGeom>
          <a:solidFill>
            <a:schemeClr val="accent2"/>
          </a:solidFill>
          <a:ln w="25400" algn="ctr">
            <a:noFill/>
            <a:miter lim="800000"/>
          </a:ln>
        </p:spPr>
        <p:txBody>
          <a:bodyPr vert="eaVert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27480" y="1732280"/>
            <a:ext cx="640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优点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7" grpId="0"/>
      <p:bldP spid="31" grpId="0"/>
      <p:bldP spid="3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62" name="PA-矩形 2"/>
          <p:cNvSpPr>
            <a:spLocks noGrp="1" noChangeArrowheads="1"/>
          </p:cNvSpPr>
          <p:nvPr>
            <p:custDataLst>
              <p:tags r:id="rId2"/>
            </p:custDataLst>
          </p:nvPr>
        </p:nvSpPr>
        <p:spPr>
          <a:xfrm>
            <a:off x="861695" y="984250"/>
            <a:ext cx="3322955" cy="685800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de-DE" sz="2220" b="1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j-cs"/>
                <a:sym typeface="+mn-ea"/>
              </a:rPr>
              <a:t>经鼻导管喂养</a:t>
            </a:r>
            <a:r>
              <a:rPr kumimoji="0" lang="en-US" altLang="zh-CN" sz="2220" b="1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j-cs"/>
                <a:sym typeface="+mn-ea"/>
              </a:rPr>
              <a:t>-</a:t>
            </a:r>
            <a:r>
              <a:rPr kumimoji="0" lang="zh-CN" altLang="en-US" sz="2220" b="1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j-cs"/>
                <a:sym typeface="+mn-ea"/>
              </a:rPr>
              <a:t>放置详解</a:t>
            </a:r>
            <a:endParaRPr kumimoji="0" lang="zh-CN" altLang="en-US" sz="2220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j-cs"/>
              <a:sym typeface="+mn-ea"/>
            </a:endParaRPr>
          </a:p>
        </p:txBody>
      </p:sp>
      <p:pic>
        <p:nvPicPr>
          <p:cNvPr id="14339" name="PA-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10510" y="1525905"/>
            <a:ext cx="4358640" cy="26060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40" name="PA-图片 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30770" y="1525905"/>
            <a:ext cx="1923415" cy="25387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3446145" y="4352290"/>
            <a:ext cx="474408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经口内镜引导放置方法：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A.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经口内镜下置入导丝，沿导丝置入鼻肠管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B.</a:t>
            </a:r>
            <a:r>
              <a:rPr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+mn-ea"/>
              </a:rPr>
              <a:t>经口鼻交换导管自鼻腔引出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61365" y="1059815"/>
            <a:ext cx="282956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j-cs"/>
                <a:sym typeface="+mn-ea"/>
              </a:rPr>
              <a:t>经皮内窥镜下胃造口(PEG)</a:t>
            </a:r>
            <a:endParaRPr lang="zh-CN" altLang="en-US"/>
          </a:p>
        </p:txBody>
      </p:sp>
      <p:sp>
        <p:nvSpPr>
          <p:cNvPr id="15364" name="PA-矩形 5"/>
          <p:cNvSpPr/>
          <p:nvPr>
            <p:custDataLst>
              <p:tags r:id="rId2"/>
            </p:custDataLst>
          </p:nvPr>
        </p:nvSpPr>
        <p:spPr>
          <a:xfrm>
            <a:off x="1049020" y="1592580"/>
            <a:ext cx="4751388" cy="3671888"/>
          </a:xfrm>
          <a:prstGeom prst="rect">
            <a:avLst/>
          </a:prstGeom>
          <a:noFill/>
          <a:ln w="9525">
            <a:noFill/>
          </a:ln>
        </p:spPr>
        <p:txBody>
          <a:bodyPr lIns="92075" tIns="46038" rIns="92075" bIns="4603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de-DE" sz="2000" b="1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优势</a:t>
            </a:r>
            <a:endParaRPr kumimoji="0" lang="de-DE" altLang="zh-CN" sz="2000" b="1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de-DE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避免经鼻导管的问题</a:t>
            </a:r>
            <a:endParaRPr kumimoji="0" lang="zh-CN" altLang="de-DE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de-DE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减少感染并发症</a:t>
            </a:r>
            <a:endParaRPr kumimoji="0" lang="zh-CN" altLang="de-DE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de-DE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长期使用</a:t>
            </a:r>
            <a:endParaRPr kumimoji="0" lang="zh-CN" altLang="de-DE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FF00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de-DE" sz="2000" b="1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不足</a:t>
            </a:r>
            <a:endParaRPr kumimoji="0" lang="de-DE" altLang="zh-CN" sz="2000" b="1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de-DE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要求胃排空良好</a:t>
            </a:r>
            <a:endParaRPr kumimoji="0" lang="zh-CN" altLang="de-DE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de-DE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技术与设备</a:t>
            </a:r>
            <a:endParaRPr kumimoji="0" lang="zh-CN" altLang="de-DE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</p:txBody>
      </p:sp>
      <p:pic>
        <p:nvPicPr>
          <p:cNvPr id="5" name="PA-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22545" y="1976120"/>
            <a:ext cx="2562225" cy="3086100"/>
          </a:xfrm>
          <a:prstGeom prst="rect">
            <a:avLst/>
          </a:prstGeom>
        </p:spPr>
      </p:pic>
      <p:pic>
        <p:nvPicPr>
          <p:cNvPr id="6" name="PA-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80045" y="1976120"/>
            <a:ext cx="2460625" cy="308038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62" name="PA-矩形 2"/>
          <p:cNvSpPr>
            <a:spLocks noGrp="1" noChangeArrowheads="1"/>
          </p:cNvSpPr>
          <p:nvPr>
            <p:custDataLst>
              <p:tags r:id="rId2"/>
            </p:custDataLst>
          </p:nvPr>
        </p:nvSpPr>
        <p:spPr>
          <a:xfrm>
            <a:off x="953770" y="1031875"/>
            <a:ext cx="3966845" cy="685800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normAutofit fontScale="90000"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220" b="1" i="0" u="none" strike="noStrike" kern="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j-cs"/>
                <a:sym typeface="+mn-ea"/>
              </a:rPr>
              <a:t>经皮内镜下空肠置管（PEJ）技术</a:t>
            </a:r>
            <a:endParaRPr kumimoji="0" lang="zh-CN" altLang="en-US" sz="2220" b="1" i="0" u="none" strike="noStrike" kern="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j-cs"/>
              <a:sym typeface="+mn-ea"/>
            </a:endParaRPr>
          </a:p>
        </p:txBody>
      </p:sp>
      <p:sp>
        <p:nvSpPr>
          <p:cNvPr id="16389" name="PA-文本框 6"/>
          <p:cNvSpPr txBox="1"/>
          <p:nvPr>
            <p:custDataLst>
              <p:tags r:id="rId3"/>
            </p:custDataLst>
          </p:nvPr>
        </p:nvSpPr>
        <p:spPr>
          <a:xfrm>
            <a:off x="1453833" y="1782128"/>
            <a:ext cx="3744912" cy="178371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F6600"/>
              </a:buClr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适用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误吸风险大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胃动力障碍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595959"/>
              </a:buClr>
              <a:buSzTx/>
              <a:buFont typeface="Arial" pitchFamily="34" charset="0"/>
              <a:buChar char="•"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rPr>
              <a:t>需胃十二指肠减压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+mn-cs"/>
            </a:endParaRPr>
          </a:p>
        </p:txBody>
      </p:sp>
      <p:pic>
        <p:nvPicPr>
          <p:cNvPr id="16387" name="PA-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55590" y="1525905"/>
            <a:ext cx="4897120" cy="25196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8" name="PA-文本框 5"/>
          <p:cNvSpPr txBox="1"/>
          <p:nvPr>
            <p:custDataLst>
              <p:tags r:id="rId6"/>
            </p:custDataLst>
          </p:nvPr>
        </p:nvSpPr>
        <p:spPr>
          <a:xfrm>
            <a:off x="6079808" y="4149090"/>
            <a:ext cx="3852862" cy="13220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经皮胃造口后：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A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：内镜引导直接置放空肠管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B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</a:rPr>
              <a:t>：导丝引导下置放空肠管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PA-矩形 3"/>
          <p:cNvSpPr>
            <a:spLocks noGrp="1"/>
          </p:cNvSpPr>
          <p:nvPr>
            <p:ph idx="4294967295"/>
            <p:custDataLst>
              <p:tags r:id="rId2"/>
            </p:custDataLst>
          </p:nvPr>
        </p:nvSpPr>
        <p:spPr>
          <a:xfrm>
            <a:off x="95250" y="934085"/>
            <a:ext cx="11490960" cy="4045585"/>
          </a:xfrm>
        </p:spPr>
        <p:txBody>
          <a:bodyPr vert="horz" wrap="square" lIns="91440" tIns="45720" rIns="91440" bIns="45720" anchor="t">
            <a:normAutofit fontScale="70000"/>
          </a:bodyPr>
          <a:lstStyle/>
          <a:p>
            <a:pPr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ea"/>
                <a:ea typeface="+mj-ea"/>
                <a:cs typeface="宋体" panose="02010600030101010101" pitchFamily="2" charset="-122"/>
              </a:rPr>
              <a:t>一、喂养前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ea"/>
              <a:ea typeface="+mj-ea"/>
              <a:cs typeface="宋体" panose="02010600030101010101" pitchFamily="2" charset="-122"/>
            </a:endParaRPr>
          </a:p>
          <a:p>
            <a:pPr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</a:pP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采取半卧位：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30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～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45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度   减少误吸及相关肺部感染</a:t>
            </a:r>
            <a:endParaRPr lang="zh-CN" altLang="en-US" sz="20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</a:pP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定期监测胃内残留量：抽吸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1/6h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（对于持续滴注的患者）</a:t>
            </a:r>
            <a:endParaRPr lang="en-US" altLang="zh-CN" sz="20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2"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潴留量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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100ml   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增加输注速度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20ml/h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；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潴留量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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200ml  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维持原速度</a:t>
            </a:r>
            <a:endParaRPr lang="zh-CN" altLang="en-US" sz="20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lvl="2"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潴留量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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200ml   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暂停或降速</a:t>
            </a:r>
            <a:endParaRPr lang="zh-CN" altLang="en-US" sz="20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Symbol" panose="05050102010706020507" pitchFamily="18" charset="2"/>
            </a:endParaRPr>
          </a:p>
          <a:p>
            <a:pPr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</a:pP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提高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EN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耐受性：输注速度低 ；高动力泵控制速度；采用加温器；应用促胃肠动力药物</a:t>
            </a:r>
            <a:endParaRPr lang="zh-CN" altLang="en-US" sz="20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Symbol" panose="05050102010706020507" pitchFamily="18" charset="2"/>
            </a:endParaRPr>
          </a:p>
          <a:p>
            <a:pPr eaLnBrk="1" latinLnBrk="0" hangingPunct="1">
              <a:lnSpc>
                <a:spcPct val="100000"/>
              </a:lnSpc>
              <a:spcAft>
                <a:spcPct val="0"/>
              </a:spcAft>
              <a:buClr>
                <a:srgbClr val="FF6600"/>
              </a:buClr>
            </a:pP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胃潴留：上一次喂后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2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小时，胃内容物大于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150ml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或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1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小时后残留物大于</a:t>
            </a:r>
            <a:r>
              <a:rPr lang="en-US" altLang="zh-CN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50%</a:t>
            </a:r>
            <a:r>
              <a:rPr lang="zh-CN" altLang="en-US" sz="2000">
                <a:solidFill>
                  <a:srgbClr val="1A2835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Symbol" panose="05050102010706020507" pitchFamily="18" charset="2"/>
              </a:rPr>
              <a:t>。</a:t>
            </a:r>
            <a:endParaRPr lang="zh-CN" altLang="en-US" sz="2000">
              <a:solidFill>
                <a:srgbClr val="1A2835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Symbol" panose="05050102010706020507" pitchFamily="18" charset="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57985" y="0"/>
            <a:ext cx="2353310" cy="875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Aft>
                <a:spcPct val="0"/>
              </a:spcAft>
              <a:buClr>
                <a:srgbClr val="FF6600"/>
              </a:buClr>
            </a:pPr>
            <a:r>
              <a:rPr lang="en-US" altLang="zh-CN" sz="34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EN</a:t>
            </a:r>
            <a:r>
              <a:rPr sz="3400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+mn-ea"/>
              </a:rPr>
              <a:t>实施管理</a:t>
            </a:r>
            <a:endParaRPr lang="zh-CN" altLang="en-US" sz="3400" b="1">
              <a:solidFill>
                <a:srgbClr val="1A2835"/>
              </a:solidFill>
              <a:effectLst/>
              <a:latin typeface="思源黑体 Normal" panose="020b0400000000000000" pitchFamily="34" charset="-122"/>
              <a:ea typeface="思源黑体 Normal" panose="020b0400000000000000" pitchFamily="34" charset="-122"/>
              <a:cs typeface="微软雅黑 Light" panose="020b0502040204020203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6215" y="4682490"/>
            <a:ext cx="924877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Pct val="130000"/>
              <a:buFont typeface="Arial"/>
              <a:buNone/>
              <a:defRPr/>
            </a:pPr>
            <a:r>
              <a:rPr lang="zh-CN" altLang="de-DE" b="1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Arial"/>
                <a:sym typeface="+mn-ea"/>
              </a:rPr>
              <a:t>二、喂养措施</a:t>
            </a:r>
            <a:endParaRPr kumimoji="1" lang="zh-CN" altLang="de-DE" b="1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微软雅黑 Light" panose="020b0502040204020203" charset="-122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Pct val="130000"/>
              <a:buFont typeface="Arial"/>
              <a:buNone/>
              <a:defRPr/>
            </a:pP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微软雅黑 Light" panose="020b0502040204020203" charset="-122"/>
                <a:sym typeface="Arial"/>
              </a:rPr>
              <a:t>  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长期禁食后，喂养的增加应是一个逐步的过程</a:t>
            </a:r>
            <a:endParaRPr kumimoji="1" lang="de-DE" altLang="zh-CN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Pct val="130000"/>
              <a:buFont typeface="Arial"/>
              <a:buNone/>
              <a:defRPr/>
            </a:pPr>
            <a:r>
              <a:rPr kumimoji="1" lang="de-DE" altLang="zh-CN" noProof="0">
                <a:ln>
                  <a:noFill/>
                </a:ln>
                <a:solidFill>
                  <a:srgbClr val="1A2A35">
                    <a:lumMod val="75000"/>
                    <a:lumOff val="2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  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开始喂养量为</a:t>
            </a:r>
            <a:r>
              <a:rPr kumimoji="1"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200-250ml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，连续喂养速率约为 </a:t>
            </a:r>
            <a:r>
              <a:rPr kumimoji="1"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25-50 ml/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小时</a:t>
            </a:r>
            <a:r>
              <a:rPr kumimoji="1"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  </a:t>
            </a:r>
            <a:endParaRPr kumimoji="1" lang="de-DE" altLang="zh-CN" b="0" i="0" u="none" strike="noStrike" kern="1200" cap="none" spc="0" normalizeH="0" baseline="0" noProof="0">
              <a:ln>
                <a:noFill/>
              </a:ln>
              <a:solidFill>
                <a:srgbClr val="1A2835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FF6600"/>
              </a:buClr>
              <a:buSzPct val="130000"/>
              <a:buFont typeface="Arial"/>
              <a:buNone/>
              <a:defRPr/>
            </a:pPr>
            <a:r>
              <a:rPr kumimoji="1"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  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开始喂养前，先用水进行尝试：</a:t>
            </a:r>
            <a:r>
              <a:rPr kumimoji="1"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50-100ml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水</a:t>
            </a:r>
            <a:r>
              <a:rPr kumimoji="1" lang="de-DE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,    0</a:t>
            </a:r>
            <a:r>
              <a:rPr kumimoji="1" lang="en-US" altLang="zh-CN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.5</a:t>
            </a:r>
            <a:r>
              <a:rPr kumimoji="1" lang="zh-CN" altLang="en-US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小时休息</a:t>
            </a:r>
            <a:r>
              <a:rPr kumimoji="1" lang="zh-CN" altLang="de-DE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Arial"/>
              </a:rPr>
              <a:t>之后再开始营养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735330" y="1069340"/>
            <a:ext cx="1097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Arial"/>
                <a:sym typeface="Century Gothic" panose="020b0502020202020204" pitchFamily="34" charset="0"/>
              </a:rPr>
              <a:t>肠内营养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61035" y="1634490"/>
            <a:ext cx="1783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de-DE" kern="0" noProof="0">
                <a:ln>
                  <a:noFill/>
                </a:ln>
                <a:solidFill>
                  <a:srgbClr val="1A2835"/>
                </a:solidFill>
                <a:effectLst/>
                <a:uLnTx/>
                <a:uFillTx/>
                <a:latin typeface="思源黑体 Normal" panose="020b0400000000000000" pitchFamily="34" charset="-122"/>
                <a:ea typeface="思源黑体 Normal" panose="020b0400000000000000" pitchFamily="34" charset="-122"/>
                <a:cs typeface="+mj-cs"/>
                <a:sym typeface="+mn-ea"/>
              </a:rPr>
              <a:t>肠内膳食的选择</a:t>
            </a:r>
            <a:endParaRPr lang="zh-CN" altLang="en-US"/>
          </a:p>
        </p:txBody>
      </p:sp>
      <p:pic>
        <p:nvPicPr>
          <p:cNvPr id="7" name="PA-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55488" y="442884"/>
            <a:ext cx="7165340" cy="54140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https://d.book118.com/017055062114006033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7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7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COMBINE_RELATE_SLIDE_ID" val="background20179322_1"/>
  <p:tag name="KSO_WM_TAG_VERSION" val="1.0"/>
  <p:tag name="KSO_WM_TEMPLATE_CATEGORY" val="custom"/>
  <p:tag name="KSO_WM_TEMPLATE_INDEX" val="20181730"/>
  <p:tag name="KSO_WM_TEMPLATE_JOB_ID" val="2"/>
  <p:tag name="KSO_WM_TEMPLATE_OUTLINE_ID" val="15"/>
  <p:tag name="KSO_WM_TEMPLATE_SCENE_ID" val="1"/>
  <p:tag name="KSO_WM_TEMPLATE_SUBCATEGORY" val="0"/>
  <p:tag name="KSO_WM_TEMPLATE_THUMBS_INDEX" val="1、4、6、11、12、15、18、24、25、29"/>
  <p:tag name="KSO_WM_TEMPLATE_TOPIC_DEFAULT" val="1"/>
  <p:tag name="KSO_WM_TEMPLATE_TOPIC_ID" val="2869567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730"/>
  <p:tag name="KSO_WM_UNIT_COMPATIBLE" val="0"/>
  <p:tag name="KSO_WM_UNIT_DIAGRAM_ISNUMVISUAL" val="0"/>
  <p:tag name="KSO_WM_UNIT_DIAGRAM_ISREFERUNIT" val="0"/>
  <p:tag name="KSO_WM_UNIT_HIGHLIGHT" val="0"/>
  <p:tag name="KSO_WM_UNIT_ID" val="custom20181730_1*a*1"/>
  <p:tag name="KSO_WM_UNIT_INDEX" val="1"/>
  <p:tag name="KSO_WM_UNIT_ISCONTENTSTITLE" val="0"/>
  <p:tag name="KSO_WM_UNIT_LAYERLEVEL" val="1"/>
  <p:tag name="KSO_WM_UNIT_NOCLEAR" val="0"/>
  <p:tag name="KSO_WM_UNIT_PRESET_TEXT" val="欧美大气时尚年终总结"/>
  <p:tag name="KSO_WM_UNIT_TYPE" val="a"/>
  <p:tag name="KSO_WM_UNIT_VALUE" val="24"/>
</p:tagLst>
</file>

<file path=ppt/tags/tag83.xml><?xml version="1.0" encoding="utf-8"?>
<p:tagLst xmlns:p="http://schemas.openxmlformats.org/presentationml/2006/main">
  <p:tag name="KSO_WM_BEAUTIFY_FLAG" val="#wm#"/>
  <p:tag name="KSO_WM_COMBINE_RELATE_SLIDE_ID" val="background20179322_1"/>
  <p:tag name="KSO_WM_SLIDE_ID" val="custom20181730_1"/>
  <p:tag name="KSO_WM_SLIDE_INDEX" val="1"/>
  <p:tag name="KSO_WM_SLIDE_ITEM_CNT" val="0"/>
  <p:tag name="KSO_WM_SLIDE_LAYOUT" val="a"/>
  <p:tag name="KSO_WM_SLIDE_LAYOUT_CNT" val="1"/>
  <p:tag name="KSO_WM_SLIDE_SUBTYPE" val="pureTxt"/>
  <p:tag name="KSO_WM_SLIDE_TYPE" val="title"/>
  <p:tag name="KSO_WM_TAG_VERSION" val="1.0"/>
  <p:tag name="KSO_WM_TEMPLATE_CATEGORY" val="custom"/>
  <p:tag name="KSO_WM_TEMPLATE_INDEX" val="20181730"/>
  <p:tag name="KSO_WM_TEMPLATE_JOB_ID" val="2"/>
  <p:tag name="KSO_WM_TEMPLATE_OUTLINE_ID" val="15"/>
  <p:tag name="KSO_WM_TEMPLATE_SCENE_ID" val="1"/>
  <p:tag name="KSO_WM_TEMPLATE_SUBCATEGORY" val="0"/>
  <p:tag name="KSO_WM_TEMPLATE_THUMBS_INDEX" val="1、4、6、11、12、15、18、24、25、29"/>
  <p:tag name="KSO_WM_TEMPLATE_TOPIC_DEFAULT" val="1"/>
  <p:tag name="KSO_WM_TEMPLATE_TOPIC_ID" val="2869567"/>
</p:tagLst>
</file>

<file path=ppt/tags/tag84.xml><?xml version="1.0" encoding="utf-8"?>
<p:tagLst xmlns:p="http://schemas.openxmlformats.org/presentationml/2006/main">
  <p:tag name="PA" val="v5.2.9"/>
</p:tagLst>
</file>

<file path=ppt/tags/tag85.xml><?xml version="1.0" encoding="utf-8"?>
<p:tagLst xmlns:p="http://schemas.openxmlformats.org/presentationml/2006/main">
  <p:tag name="PA" val="v5.2.9"/>
</p:tagLst>
</file>

<file path=ppt/tags/tag86.xml><?xml version="1.0" encoding="utf-8"?>
<p:tagLst xmlns:p="http://schemas.openxmlformats.org/presentationml/2006/main">
  <p:tag name="PA" val="v5.2.9"/>
</p:tagLst>
</file>

<file path=ppt/tags/tag87.xml><?xml version="1.0" encoding="utf-8"?>
<p:tagLst xmlns:p="http://schemas.openxmlformats.org/presentationml/2006/main">
  <p:tag name="PA" val="v5.2.9"/>
</p:tagLst>
</file>

<file path=ppt/tags/tag88.xml><?xml version="1.0" encoding="utf-8"?>
<p:tagLst xmlns:p="http://schemas.openxmlformats.org/presentationml/2006/main">
  <p:tag name="PA" val="v5.2.9"/>
</p:tagLst>
</file>

<file path=ppt/tags/tag89.xml><?xml version="1.0" encoding="utf-8"?>
<p:tagLst xmlns:p="http://schemas.openxmlformats.org/presentationml/2006/main">
  <p:tag name="PA" val="v5.2.9"/>
</p:tagLst>
</file>

<file path=ppt/tags/tag90.xml><?xml version="1.0" encoding="utf-8"?>
<p:tagLst xmlns:p="http://schemas.openxmlformats.org/presentationml/2006/main">
  <p:tag name="PA" val="v5.2.9"/>
</p:tagLst>
</file>

<file path=ppt/tags/tag91.xml><?xml version="1.0" encoding="utf-8"?>
<p:tagLst xmlns:p="http://schemas.openxmlformats.org/presentationml/2006/main">
  <p:tag name="PA" val="v5.2.9"/>
</p:tagLst>
</file>

<file path=ppt/tags/tag92.xml><?xml version="1.0" encoding="utf-8"?>
<p:tagLst xmlns:p="http://schemas.openxmlformats.org/presentationml/2006/main">
  <p:tag name="PA" val="v5.2.9"/>
</p:tagLst>
</file>

<file path=ppt/tags/tag93.xml><?xml version="1.0" encoding="utf-8"?>
<p:tagLst xmlns:p="http://schemas.openxmlformats.org/presentationml/2006/main">
  <p:tag name="PA" val="v5.2.9"/>
</p:tagLst>
</file>

<file path=ppt/tags/tag94.xml><?xml version="1.0" encoding="utf-8"?>
<p:tagLst xmlns:p="http://schemas.openxmlformats.org/presentationml/2006/main">
  <p:tag name="PA" val="v5.2.9"/>
</p:tagLst>
</file>

<file path=ppt/tags/tag95.xml><?xml version="1.0" encoding="utf-8"?>
<p:tagLst xmlns:p="http://schemas.openxmlformats.org/presentationml/2006/main">
  <p:tag name="PA" val="v5.2.9"/>
</p:tagLst>
</file>

<file path=ppt/tags/tag96.xml><?xml version="1.0" encoding="utf-8"?>
<p:tagLst xmlns:p="http://schemas.openxmlformats.org/presentationml/2006/main">
  <p:tag name="PA" val="v5.2.9"/>
</p:tagLst>
</file>

<file path=ppt/tags/tag97.xml><?xml version="1.0" encoding="utf-8"?>
<p:tagLst xmlns:p="http://schemas.openxmlformats.org/presentationml/2006/main">
  <p:tag name="PA" val="v5.2.9"/>
</p:tagLst>
</file>

<file path=ppt/tags/tag98.xml><?xml version="1.0" encoding="utf-8"?>
<p:tagLst xmlns:p="http://schemas.openxmlformats.org/presentationml/2006/main">
  <p:tag name="PA" val="v5.2.9"/>
</p:tagLst>
</file>

<file path=ppt/tags/tag99.xml><?xml version="1.0" encoding="utf-8"?>
<p:tagLst xmlns:p="http://schemas.openxmlformats.org/presentationml/2006/main">
  <p:tag name="PA" val="v5.2.9"/>
</p:tagLst>
</file>

<file path=ppt/tags/tag100.xml><?xml version="1.0" encoding="utf-8"?>
<p:tagLst xmlns:p="http://schemas.openxmlformats.org/presentationml/2006/main">
  <p:tag name="PA" val="v5.2.9"/>
</p:tagLst>
</file>

<file path=ppt/tags/tag101.xml><?xml version="1.0" encoding="utf-8"?>
<p:tagLst xmlns:p="http://schemas.openxmlformats.org/presentationml/2006/main">
  <p:tag name="PA" val="v5.2.9"/>
</p:tagLst>
</file>

<file path=ppt/tags/tag102.xml><?xml version="1.0" encoding="utf-8"?>
<p:tagLst xmlns:p="http://schemas.openxmlformats.org/presentationml/2006/main">
  <p:tag name="PA" val="v5.2.9"/>
</p:tagLst>
</file>

<file path=ppt/tags/tag103.xml><?xml version="1.0" encoding="utf-8"?>
<p:tagLst xmlns:p="http://schemas.openxmlformats.org/presentationml/2006/main">
  <p:tag name="PA" val="v5.2.9"/>
</p:tagLst>
</file>

<file path=ppt/tags/tag104.xml><?xml version="1.0" encoding="utf-8"?>
<p:tagLst xmlns:p="http://schemas.openxmlformats.org/presentationml/2006/main">
  <p:tag name="PA" val="v5.2.9"/>
</p:tagLst>
</file>

<file path=ppt/tags/tag105.xml><?xml version="1.0" encoding="utf-8"?>
<p:tagLst xmlns:p="http://schemas.openxmlformats.org/presentationml/2006/main">
  <p:tag name="PA" val="v5.2.9"/>
</p:tagLst>
</file>

<file path=ppt/tags/tag106.xml><?xml version="1.0" encoding="utf-8"?>
<p:tagLst xmlns:p="http://schemas.openxmlformats.org/presentationml/2006/main">
  <p:tag name="PA" val="v5.2.9"/>
</p:tagLst>
</file>

<file path=ppt/tags/tag107.xml><?xml version="1.0" encoding="utf-8"?>
<p:tagLst xmlns:p="http://schemas.openxmlformats.org/presentationml/2006/main">
  <p:tag name="PA" val="v5.2.9"/>
</p:tagLst>
</file>

<file path=ppt/tags/tag108.xml><?xml version="1.0" encoding="utf-8"?>
<p:tagLst xmlns:p="http://schemas.openxmlformats.org/presentationml/2006/main">
  <p:tag name="PA" val="v5.2.9"/>
</p:tagLst>
</file>

<file path=ppt/tags/tag109.xml><?xml version="1.0" encoding="utf-8"?>
<p:tagLst xmlns:p="http://schemas.openxmlformats.org/presentationml/2006/main">
  <p:tag name="PA" val="v5.2.9"/>
</p:tagLst>
</file>

<file path=ppt/tags/tag110.xml><?xml version="1.0" encoding="utf-8"?>
<p:tagLst xmlns:p="http://schemas.openxmlformats.org/presentationml/2006/main">
  <p:tag name="PA" val="v5.2.9"/>
</p:tagLst>
</file>

<file path=ppt/tags/tag111.xml><?xml version="1.0" encoding="utf-8"?>
<p:tagLst xmlns:p="http://schemas.openxmlformats.org/presentationml/2006/main">
  <p:tag name="PA" val="v5.2.9"/>
</p:tagLst>
</file>

<file path=ppt/tags/tag112.xml><?xml version="1.0" encoding="utf-8"?>
<p:tagLst xmlns:p="http://schemas.openxmlformats.org/presentationml/2006/main">
  <p:tag name="PA" val="v5.2.9"/>
</p:tagLst>
</file>

<file path=ppt/tags/tag113.xml><?xml version="1.0" encoding="utf-8"?>
<p:tagLst xmlns:p="http://schemas.openxmlformats.org/presentationml/2006/main">
  <p:tag name="PA" val="v5.2.9"/>
</p:tagLst>
</file>

<file path=ppt/tags/tag114.xml><?xml version="1.0" encoding="utf-8"?>
<p:tagLst xmlns:p="http://schemas.openxmlformats.org/presentationml/2006/main">
  <p:tag name="PA" val="v5.2.9"/>
</p:tagLst>
</file>

<file path=ppt/tags/tag115.xml><?xml version="1.0" encoding="utf-8"?>
<p:tagLst xmlns:p="http://schemas.openxmlformats.org/presentationml/2006/main">
  <p:tag name="PA" val="v5.2.9"/>
</p:tagLst>
</file>

<file path=ppt/tags/tag116.xml><?xml version="1.0" encoding="utf-8"?>
<p:tagLst xmlns:p="http://schemas.openxmlformats.org/presentationml/2006/main">
  <p:tag name="PA" val="v5.2.9"/>
</p:tagLst>
</file>

<file path=ppt/tags/tag117.xml><?xml version="1.0" encoding="utf-8"?>
<p:tagLst xmlns:p="http://schemas.openxmlformats.org/presentationml/2006/main">
  <p:tag name="PA" val="v5.2.9"/>
</p:tagLst>
</file>

<file path=ppt/tags/tag118.xml><?xml version="1.0" encoding="utf-8"?>
<p:tagLst xmlns:p="http://schemas.openxmlformats.org/presentationml/2006/main">
  <p:tag name="PA" val="v5.2.9"/>
</p:tagLst>
</file>

<file path=ppt/tags/tag119.xml><?xml version="1.0" encoding="utf-8"?>
<p:tagLst xmlns:p="http://schemas.openxmlformats.org/presentationml/2006/main">
  <p:tag name="PA" val="v5.2.9"/>
</p:tagLst>
</file>

<file path=ppt/tags/tag120.xml><?xml version="1.0" encoding="utf-8"?>
<p:tagLst xmlns:p="http://schemas.openxmlformats.org/presentationml/2006/main">
  <p:tag name="PA" val="v5.2.9"/>
</p:tagLst>
</file>

<file path=ppt/tags/tag121.xml><?xml version="1.0" encoding="utf-8"?>
<p:tagLst xmlns:p="http://schemas.openxmlformats.org/presentationml/2006/main">
  <p:tag name="PA" val="v5.2.9"/>
</p:tagLst>
</file>

<file path=ppt/tags/tag122.xml><?xml version="1.0" encoding="utf-8"?>
<p:tagLst xmlns:p="http://schemas.openxmlformats.org/presentationml/2006/main">
  <p:tag name="PA" val="v5.2.9"/>
</p:tagLst>
</file>

<file path=ppt/tags/tag123.xml><?xml version="1.0" encoding="utf-8"?>
<p:tagLst xmlns:p="http://schemas.openxmlformats.org/presentationml/2006/main">
  <p:tag name="PA" val="v5.2.9"/>
</p:tagLst>
</file>

<file path=ppt/tags/tag124.xml><?xml version="1.0" encoding="utf-8"?>
<p:tagLst xmlns:p="http://schemas.openxmlformats.org/presentationml/2006/main">
  <p:tag name="PA" val="v5.2.9"/>
</p:tagLst>
</file>

<file path=ppt/tags/tag125.xml><?xml version="1.0" encoding="utf-8"?>
<p:tagLst xmlns:p="http://schemas.openxmlformats.org/presentationml/2006/main">
  <p:tag name="PA" val="v5.2.9"/>
</p:tagLst>
</file>

<file path=ppt/tags/tag126.xml><?xml version="1.0" encoding="utf-8"?>
<p:tagLst xmlns:p="http://schemas.openxmlformats.org/presentationml/2006/main">
  <p:tag name="PA" val="v5.2.9"/>
</p:tagLst>
</file>

<file path=ppt/tags/tag127.xml><?xml version="1.0" encoding="utf-8"?>
<p:tagLst xmlns:p="http://schemas.openxmlformats.org/presentationml/2006/main">
  <p:tag name="PA" val="v5.2.9"/>
</p:tagLst>
</file>

<file path=ppt/tags/tag128.xml><?xml version="1.0" encoding="utf-8"?>
<p:tagLst xmlns:p="http://schemas.openxmlformats.org/presentationml/2006/main">
  <p:tag name="PA" val="v5.2.9"/>
</p:tagLst>
</file>

<file path=ppt/tags/tag129.xml><?xml version="1.0" encoding="utf-8"?>
<p:tagLst xmlns:p="http://schemas.openxmlformats.org/presentationml/2006/main">
  <p:tag name="PA" val="v5.2.9"/>
</p:tagLst>
</file>

<file path=ppt/tags/tag130.xml><?xml version="1.0" encoding="utf-8"?>
<p:tagLst xmlns:p="http://schemas.openxmlformats.org/presentationml/2006/main">
  <p:tag name="PA" val="v5.2.9"/>
</p:tagLst>
</file>

<file path=ppt/tags/tag131.xml><?xml version="1.0" encoding="utf-8"?>
<p:tagLst xmlns:p="http://schemas.openxmlformats.org/presentationml/2006/main">
  <p:tag name="PA" val="v5.2.9"/>
</p:tagLst>
</file>

<file path=ppt/tags/tag132.xml><?xml version="1.0" encoding="utf-8"?>
<p:tagLst xmlns:p="http://schemas.openxmlformats.org/presentationml/2006/main">
  <p:tag name="PA" val="v5.2.9"/>
</p:tagLst>
</file>

<file path=ppt/tags/tag133.xml><?xml version="1.0" encoding="utf-8"?>
<p:tagLst xmlns:p="http://schemas.openxmlformats.org/presentationml/2006/main">
  <p:tag name="PA" val="v5.2.9"/>
</p:tagLst>
</file>

<file path=ppt/tags/tag134.xml><?xml version="1.0" encoding="utf-8"?>
<p:tagLst xmlns:p="http://schemas.openxmlformats.org/presentationml/2006/main">
  <p:tag name="PA" val="v5.2.9"/>
</p:tagLst>
</file>

<file path=ppt/tags/tag135.xml><?xml version="1.0" encoding="utf-8"?>
<p:tagLst xmlns:p="http://schemas.openxmlformats.org/presentationml/2006/main">
  <p:tag name="PA" val="v5.2.9"/>
</p:tagLst>
</file>

<file path=ppt/tags/tag136.xml><?xml version="1.0" encoding="utf-8"?>
<p:tagLst xmlns:p="http://schemas.openxmlformats.org/presentationml/2006/main">
  <p:tag name="PA" val="v5.2.9"/>
</p:tagLst>
</file>

<file path=ppt/tags/tag137.xml><?xml version="1.0" encoding="utf-8"?>
<p:tagLst xmlns:p="http://schemas.openxmlformats.org/presentationml/2006/main">
  <p:tag name="PA" val="v5.2.9"/>
</p:tagLst>
</file>

<file path=ppt/tags/tag138.xml><?xml version="1.0" encoding="utf-8"?>
<p:tagLst xmlns:p="http://schemas.openxmlformats.org/presentationml/2006/main">
  <p:tag name="PA" val="v5.2.9"/>
</p:tagLst>
</file>

<file path=ppt/tags/tag139.xml><?xml version="1.0" encoding="utf-8"?>
<p:tagLst xmlns:p="http://schemas.openxmlformats.org/presentationml/2006/main">
  <p:tag name="PA" val="v5.2.9"/>
</p:tagLst>
</file>

<file path=ppt/tags/tag140.xml><?xml version="1.0" encoding="utf-8"?>
<p:tagLst xmlns:p="http://schemas.openxmlformats.org/presentationml/2006/main">
  <p:tag name="PA" val="v5.2.9"/>
</p:tagLst>
</file>

<file path=ppt/tags/tag141.xml><?xml version="1.0" encoding="utf-8"?>
<p:tagLst xmlns:p="http://schemas.openxmlformats.org/presentationml/2006/main">
  <p:tag name="PA" val="v5.2.9"/>
</p:tagLst>
</file>

<file path=ppt/tags/tag142.xml><?xml version="1.0" encoding="utf-8"?>
<p:tagLst xmlns:p="http://schemas.openxmlformats.org/presentationml/2006/main">
  <p:tag name="PA" val="v5.2.9"/>
</p:tagLst>
</file>

<file path=ppt/tags/tag143.xml><?xml version="1.0" encoding="utf-8"?>
<p:tagLst xmlns:p="http://schemas.openxmlformats.org/presentationml/2006/main">
  <p:tag name="PA" val="v5.2.9"/>
</p:tagLst>
</file>

<file path=ppt/tags/tag144.xml><?xml version="1.0" encoding="utf-8"?>
<p:tagLst xmlns:p="http://schemas.openxmlformats.org/presentationml/2006/main">
  <p:tag name="PA" val="v5.2.9"/>
</p:tagLst>
</file>

<file path=ppt/tags/tag145.xml><?xml version="1.0" encoding="utf-8"?>
<p:tagLst xmlns:p="http://schemas.openxmlformats.org/presentationml/2006/main">
  <p:tag name="PA" val="v5.2.9"/>
</p:tagLst>
</file>

<file path=ppt/tags/tag146.xml><?xml version="1.0" encoding="utf-8"?>
<p:tagLst xmlns:p="http://schemas.openxmlformats.org/presentationml/2006/main">
  <p:tag name="PA" val="v5.2.9"/>
</p:tagLst>
</file>

<file path=ppt/tags/tag147.xml><?xml version="1.0" encoding="utf-8"?>
<p:tagLst xmlns:p="http://schemas.openxmlformats.org/presentationml/2006/main">
  <p:tag name="PA" val="v5.2.9"/>
</p:tagLst>
</file>

<file path=ppt/tags/tag148.xml><?xml version="1.0" encoding="utf-8"?>
<p:tagLst xmlns:p="http://schemas.openxmlformats.org/presentationml/2006/main">
  <p:tag name="PA" val="v5.2.9"/>
</p:tagLst>
</file>

<file path=ppt/tags/tag149.xml><?xml version="1.0" encoding="utf-8"?>
<p:tagLst xmlns:p="http://schemas.openxmlformats.org/presentationml/2006/main">
  <p:tag name="PA" val="v5.2.9"/>
</p:tagLst>
</file>

<file path=ppt/tags/tag1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">
      <a:dk1>
        <a:srgbClr val="3F3F3F"/>
      </a:dk1>
      <a:lt1>
        <a:srgbClr val="FFFFFF"/>
      </a:lt1>
      <a:dk2>
        <a:srgbClr val="44546A"/>
      </a:dk2>
      <a:lt2>
        <a:srgbClr val="26A2AA"/>
      </a:lt2>
      <a:accent1>
        <a:srgbClr val="26A2AA"/>
      </a:accent1>
      <a:accent2>
        <a:srgbClr val="DF6A0B"/>
      </a:accent2>
      <a:accent3>
        <a:srgbClr val="FDC300"/>
      </a:accent3>
      <a:accent4>
        <a:srgbClr val="A6A6A6"/>
      </a:accent4>
      <a:accent5>
        <a:srgbClr val="FFFFFF"/>
      </a:accent5>
      <a:accent6>
        <a:srgbClr val="D7712B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黑体" panose="02010609060101010101" charset="-122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 panose="02010609060101010101" charset="-122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178</Paragraphs>
  <Slides>26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45">
      <vt:lpstr>Arial</vt:lpstr>
      <vt:lpstr>Calibri</vt:lpstr>
      <vt:lpstr>黑体</vt:lpstr>
      <vt:lpstr>宋体</vt:lpstr>
      <vt:lpstr>Calibri Light</vt:lpstr>
      <vt:lpstr>微软雅黑</vt:lpstr>
      <vt:lpstr>等线</vt:lpstr>
      <vt:lpstr>方正粗黑宋简体</vt:lpstr>
      <vt:lpstr>思源黑体 Normal</vt:lpstr>
      <vt:lpstr>华文宋体</vt:lpstr>
      <vt:lpstr>思源黑体 CN Heavy</vt:lpstr>
      <vt:lpstr>等线 Light</vt:lpstr>
      <vt:lpstr>微软雅黑 Light</vt:lpstr>
      <vt:lpstr>Century Gothic</vt:lpstr>
      <vt:lpstr>Swiss911 UCm BT</vt:lpstr>
      <vt:lpstr>Montserrat Black</vt:lpstr>
      <vt:lpstr>Wingdings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2024-09-07T02:38:31.130</cp:lastPrinted>
  <dcterms:created xsi:type="dcterms:W3CDTF">2024-09-06T18:38:31Z</dcterms:created>
  <dcterms:modified xsi:type="dcterms:W3CDTF">2024-09-06T18:38:33Z</dcterms:modified>
</cp:coreProperties>
</file>