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79" r:id="rId10"/>
  </p:sldIdLst>
  <p:sldSz cx="12192000" cy="6858000"/>
  <p:notesSz cx="6858000" cy="9144000"/>
  <p:custDataLst>
    <p:tags r:id="rId11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tags" Target="tags/tag1.xml" /><Relationship Id="rId12" Type="http://schemas.openxmlformats.org/officeDocument/2006/relationships/presProps" Target="presProps.xml" /><Relationship Id="rId13" Type="http://schemas.openxmlformats.org/officeDocument/2006/relationships/viewProps" Target="viewProps.xml" /><Relationship Id="rId14" Type="http://schemas.openxmlformats.org/officeDocument/2006/relationships/theme" Target="theme/theme1.xml" /><Relationship Id="rId15" Type="http://schemas.openxmlformats.org/officeDocument/2006/relationships/tableStyles" Target="tableStyles.xml" /><Relationship Id="rId2" Type="http://schemas.openxmlformats.org/officeDocument/2006/relationships/slideMaster" Target="slideMasters/slideMaster2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BC39BFE-F93A-4F85-8118-E578790B153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F749FC1-5F32-4A99-A846-45C814C46E9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93A4BF4-B87E-4CA6-8CD2-A87D4DBEEB3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9B303B81-4004-4AAD-8A48-62D9CAA5015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0A635FA4-9AA6-4CDA-9A9C-7EEE0C7D1AE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DDAE61B1-F946-4DDE-8C52-F9D437CF2AB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A65453A7-06E0-449C-B707-B8DC9482EA6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5A01B898-BA1D-4D03-8963-1C4C99B407D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AB7D9F3E-F698-4FAB-9A3F-31395065BC6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155AABE-5F77-4012-9AEC-1176B116212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C625250-FC07-44EE-81F0-DD62680EE72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Relationship Id="rId3" Type="http://schemas.openxmlformats.org/officeDocument/2006/relationships/image" Target="../media/image3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3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017064066021006032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151821" y="4535260"/>
            <a:ext cx="2070183" cy="410070"/>
          </a:xfrm>
          <a:prstGeom prst="roundRect">
            <a:avLst>
              <a:gd name="adj" fmla="val 16667"/>
            </a:avLst>
          </a:prstGeom>
          <a:solidFill>
            <a:srgbClr val="D27536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703898" y="4535260"/>
            <a:ext cx="2070183" cy="410070"/>
          </a:xfrm>
          <a:prstGeom prst="roundRect">
            <a:avLst>
              <a:gd name="adj" fmla="val 16667"/>
            </a:avLst>
          </a:prstGeom>
          <a:solidFill>
            <a:srgbClr val="D27536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637706" y="4043701"/>
            <a:ext cx="4392529" cy="320369"/>
          </a:xfrm>
          <a:prstGeom prst="rect">
            <a:avLst/>
          </a:prstGeom>
        </p:spPr>
        <p:txBody>
          <a:bodyPr vert="horz" wrap="square" lIns="66008" tIns="33052" rIns="66008" bIns="33052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defRPr/>
            </a:pPr>
            <a:r>
              <a:rPr lang="en-US" sz="1275">
                <a:solidFill>
                  <a:srgbClr val="4E1B04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THE FIRST LESSON OF THE SCHOOL YEAR</a:t>
            </a:r>
            <a:endParaRPr lang="en-US" sz="1100"/>
          </a:p>
        </p:txBody>
      </p:sp>
      <p:sp>
        <p:nvSpPr>
          <p:cNvPr id="7" name="TextBox 7"/>
          <p:cNvSpPr txBox="1"/>
          <p:nvPr/>
        </p:nvSpPr>
        <p:spPr>
          <a:xfrm>
            <a:off x="560336" y="1254830"/>
            <a:ext cx="5970206" cy="2627671"/>
          </a:xfrm>
          <a:prstGeom prst="rect">
            <a:avLst/>
          </a:prstGeom>
        </p:spPr>
        <p:txBody>
          <a:bodyPr vert="horz" wrap="square" lIns="91440" tIns="45720" rIns="91440" bIns="45720" rtlCol="0" anchor="b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</a:pPr>
            <a:r>
              <a:rPr lang="en-US" sz="4950" b="1">
                <a:solidFill>
                  <a:srgbClr val="4E1B04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应用文写作技能与规范之行为规则解读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-51136"/>
            <a:ext cx="12192000" cy="6858000"/>
          </a:xfrm>
          <a:prstGeom prst="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8925520" y="0"/>
            <a:ext cx="1897380" cy="15487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7650" b="1">
                <a:solidFill>
                  <a:srgbClr val="4E1B04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0344112" y="332203"/>
            <a:ext cx="1288278" cy="356454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  <a:spcBef>
                <a:spcPct val="0"/>
              </a:spcBef>
            </a:pPr>
            <a:r>
              <a:rPr lang="en-US" sz="1350" b="1">
                <a:solidFill>
                  <a:srgbClr val="FFFFFF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CONTENTS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459464" y="1748889"/>
            <a:ext cx="5004022" cy="469201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40000"/>
              </a:lnSpc>
              <a:buFont typeface="Arial"/>
              <a:buChar char="•"/>
            </a:pPr>
            <a:r>
              <a:rPr lang="en-US" sz="2400" b="1">
                <a:solidFill>
                  <a:srgbClr val="4E1B04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应用文写作概述</a:t>
            </a:r>
          </a:p>
          <a:p>
            <a:pPr marL="203200" lvl="0" indent="-203200">
              <a:lnSpc>
                <a:spcPct val="140000"/>
              </a:lnSpc>
              <a:buFont typeface="Arial"/>
              <a:buChar char="•"/>
            </a:pPr>
            <a:r>
              <a:rPr lang="en-US" sz="2400" b="1">
                <a:solidFill>
                  <a:srgbClr val="4E1B04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应用文写作的规则与规范</a:t>
            </a:r>
          </a:p>
          <a:p>
            <a:pPr marL="203200" lvl="0" indent="-203200">
              <a:lnSpc>
                <a:spcPct val="140000"/>
              </a:lnSpc>
              <a:buFont typeface="Arial"/>
              <a:buChar char="•"/>
            </a:pPr>
            <a:r>
              <a:rPr lang="en-US" sz="2400" b="1">
                <a:solidFill>
                  <a:srgbClr val="4E1B04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应用文写作技巧</a:t>
            </a:r>
          </a:p>
          <a:p>
            <a:pPr marL="203200" lvl="0" indent="-203200">
              <a:lnSpc>
                <a:spcPct val="140000"/>
              </a:lnSpc>
              <a:buFont typeface="Arial"/>
              <a:buChar char="•"/>
            </a:pPr>
            <a:r>
              <a:rPr lang="en-US" sz="2400" b="1">
                <a:solidFill>
                  <a:srgbClr val="4E1B04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应用文写作实例分析</a:t>
            </a:r>
          </a:p>
          <a:p>
            <a:pPr marL="203200" lvl="0" indent="-203200">
              <a:lnSpc>
                <a:spcPct val="140000"/>
              </a:lnSpc>
              <a:buFont typeface="Arial"/>
              <a:buChar char="•"/>
            </a:pPr>
            <a:r>
              <a:rPr lang="en-US" sz="2400" b="1">
                <a:solidFill>
                  <a:srgbClr val="4E1B04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应用文写作常见问题与对策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10245685" y="379813"/>
            <a:ext cx="1154430" cy="15487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7650" b="1">
                <a:solidFill>
                  <a:srgbClr val="4E1B04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录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857962" y="1472498"/>
            <a:ext cx="4297680" cy="1522429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6600" b="1">
                <a:solidFill>
                  <a:srgbClr val="D27536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621611" y="2876788"/>
            <a:ext cx="4770383" cy="2874949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4500" b="1">
                <a:solidFill>
                  <a:srgbClr val="4E1B04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应用文写作概述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3574694" y="1423099"/>
            <a:ext cx="8029575" cy="7620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定义</a:t>
            </a:r>
          </a:p>
        </p:txBody>
      </p:sp>
      <p:sp>
        <p:nvSpPr>
          <p:cNvPr id="3" name="AutoShape 3"/>
          <p:cNvSpPr/>
          <p:nvPr/>
        </p:nvSpPr>
        <p:spPr>
          <a:xfrm>
            <a:off x="125016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119725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188000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6" name="Connector 6"/>
          <p:cNvCxnSpPr/>
          <p:nvPr/>
        </p:nvCxnSpPr>
        <p:spPr>
          <a:xfrm>
            <a:off x="1951634" y="6029346"/>
            <a:ext cx="10254150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TextBox 7"/>
          <p:cNvSpPr txBox="1"/>
          <p:nvPr/>
        </p:nvSpPr>
        <p:spPr>
          <a:xfrm>
            <a:off x="3574694" y="1913291"/>
            <a:ext cx="777693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应用文是一种实用文体，主要用于解决实际问题或实现特定目标，如商务信函、工作报告、合同等。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1197254" y="3971227"/>
            <a:ext cx="8029575" cy="7620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特点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1197254" y="4461419"/>
            <a:ext cx="7806355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目的明确、内容具体、语言规范、格式统一。</a:t>
            </a:r>
          </a:p>
        </p:txBody>
      </p:sp>
      <p:sp>
        <p:nvSpPr>
          <p:cNvPr id="10" name="AutoShape 10"/>
          <p:cNvSpPr/>
          <p:nvPr/>
        </p:nvSpPr>
        <p:spPr>
          <a:xfrm>
            <a:off x="3552256" y="3306002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3499345" y="3306002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4182096" y="3306002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3" name="Connector 13"/>
          <p:cNvCxnSpPr/>
          <p:nvPr/>
        </p:nvCxnSpPr>
        <p:spPr>
          <a:xfrm>
            <a:off x="4253725" y="3380232"/>
            <a:ext cx="10254150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定义与特点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763829" y="1628258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4345" y="2028557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应用文写作能够有效地传递信息，提高沟通效率，促进工作顺利开展。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4345" y="1509487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提高工作效率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l="12500" r="12500"/>
          <a:stretch>
            <a:fillRect/>
          </a:stretch>
        </p:blipFill>
        <p:spPr>
          <a:xfrm>
            <a:off x="6096000" y="1153983"/>
            <a:ext cx="5194482" cy="5194482"/>
          </a:xfrm>
          <a:prstGeom prst="ellipse">
            <a:avLst/>
          </a:prstGeom>
        </p:spPr>
      </p:pic>
      <p:sp>
        <p:nvSpPr>
          <p:cNvPr id="6" name="TextBox 6"/>
          <p:cNvSpPr txBox="1"/>
          <p:nvPr/>
        </p:nvSpPr>
        <p:spPr>
          <a:xfrm>
            <a:off x="994345" y="3637901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规范、专业的应用文写作有助于树立个人和组织的良好形象。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994345" y="3118831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建立良好形象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994345" y="5274339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在法律和商务场合，应用文写作是维护合法权益的重要手段。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994345" y="4755268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维护合法权益</a:t>
            </a:r>
          </a:p>
        </p:txBody>
      </p:sp>
      <p:sp>
        <p:nvSpPr>
          <p:cNvPr id="10" name="AutoShape 10"/>
          <p:cNvSpPr/>
          <p:nvPr/>
        </p:nvSpPr>
        <p:spPr>
          <a:xfrm>
            <a:off x="763829" y="3237602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763829" y="4874039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2" name="Group 1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3" name="AutoShape 1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TextBox 3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应用文写作的重要性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636033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3" name="Connector 3"/>
          <p:cNvCxnSpPr/>
          <p:nvPr/>
        </p:nvCxnSpPr>
        <p:spPr>
          <a:xfrm>
            <a:off x="1068653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</a:ln>
        </p:spPr>
      </p:cxnSp>
      <p:sp>
        <p:nvSpPr>
          <p:cNvPr id="4" name="TextBox 4"/>
          <p:cNvSpPr txBox="1"/>
          <p:nvPr/>
        </p:nvSpPr>
        <p:spPr>
          <a:xfrm>
            <a:off x="1084612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古代应用文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894460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古代的应用文形式多样，如书信、状子、契约等，主要用于处理日常事务和商务活动。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4403619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7" name="Connector 7"/>
          <p:cNvCxnSpPr/>
          <p:nvPr/>
        </p:nvCxnSpPr>
        <p:spPr>
          <a:xfrm>
            <a:off x="4836240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</a:ln>
        </p:spPr>
      </p:cxnSp>
      <p:sp>
        <p:nvSpPr>
          <p:cNvPr id="8" name="TextBox 8"/>
          <p:cNvSpPr txBox="1"/>
          <p:nvPr/>
        </p:nvSpPr>
        <p:spPr>
          <a:xfrm>
            <a:off x="4852198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近代应用文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4662047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随着社会的发展和科技的进步，近代应用文逐渐规范化、专业化，出现了许多新的应用文体，如商业计划书、市场调查报告等。</a:t>
            </a:r>
          </a:p>
        </p:txBody>
      </p:sp>
      <p:sp>
        <p:nvSpPr>
          <p:cNvPr id="10" name="AutoShape 10"/>
          <p:cNvSpPr/>
          <p:nvPr/>
        </p:nvSpPr>
        <p:spPr>
          <a:xfrm>
            <a:off x="8171205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1" name="Connector 11"/>
          <p:cNvCxnSpPr/>
          <p:nvPr/>
        </p:nvCxnSpPr>
        <p:spPr>
          <a:xfrm>
            <a:off x="8603826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</a:ln>
        </p:spPr>
      </p:cxnSp>
      <p:sp>
        <p:nvSpPr>
          <p:cNvPr id="12" name="TextBox 12"/>
          <p:cNvSpPr txBox="1"/>
          <p:nvPr/>
        </p:nvSpPr>
        <p:spPr>
          <a:xfrm>
            <a:off x="8619785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现代应用文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429633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现代应用文更加注重实用性和效率，同时随着互联网和新媒体的发展，应用文的传播方式和写作风格也在不断变化。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应用文写作的历史与发展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857962" y="1472498"/>
            <a:ext cx="4297680" cy="1522429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6600" b="1">
                <a:solidFill>
                  <a:srgbClr val="D27536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621611" y="2876788"/>
            <a:ext cx="4770383" cy="2874949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4500" b="1">
                <a:solidFill>
                  <a:srgbClr val="4E1B04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应用文写作的规则与规范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https://d.book118.com/017064066021006032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AF1DF"/>
      </a:lt1>
      <a:dk2>
        <a:srgbClr val="000000"/>
      </a:dk2>
      <a:lt2>
        <a:srgbClr val="FFFFFF"/>
      </a:lt2>
      <a:accent1>
        <a:srgbClr val="4E1B04"/>
      </a:accent1>
      <a:accent2>
        <a:srgbClr val="DB6414"/>
      </a:accent2>
      <a:accent3>
        <a:srgbClr val="FF9719"/>
      </a:accent3>
      <a:accent4>
        <a:srgbClr val="EB9D43"/>
      </a:accent4>
      <a:accent5>
        <a:srgbClr val="FFB828"/>
      </a:accent5>
      <a:accent6>
        <a:srgbClr val="E69041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ant" typeface="新細明體"/>
        <a:font script="Telu" typeface="Gautami"/>
        <a:font script="Ethi" typeface="Nyala"/>
        <a:font script="Jpan" typeface="ＭＳ Ｐゴシック"/>
        <a:font script="Sinh" typeface="Iskoola Pota"/>
        <a:font script="Deva" typeface="Mangal"/>
        <a:font script="Knda" typeface="Tunga"/>
        <a:font script="Tibt" typeface="Microsoft Himalaya"/>
        <a:font script="Khmr" typeface="MoolBoran"/>
        <a:font script="Taml" typeface="Latha"/>
        <a:font script="Hebr" typeface="Times New Roman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ant" typeface="新細明體"/>
        <a:font script="Telu" typeface="Gautami"/>
        <a:font script="Ethi" typeface="Nyala"/>
        <a:font script="Jpan" typeface="ＭＳ Ｐゴシック"/>
        <a:font script="Sinh" typeface="Iskoola Pota"/>
        <a:font script="Deva" typeface="Mangal"/>
        <a:font script="Knda" typeface="Tunga"/>
        <a:font script="Tibt" typeface="Microsoft Himalaya"/>
        <a:font script="Khmr" typeface="DaunPenh"/>
        <a:font script="Taml" typeface="Latha"/>
        <a:font script="Hebr" typeface="Arial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34</Paragraphs>
  <Slides>8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8</vt:i4>
      </vt:variant>
    </vt:vector>
  </HeadingPairs>
  <TitlesOfParts>
    <vt:vector baseType="lpstr" size="13">
      <vt:lpstr>Arial</vt:lpstr>
      <vt:lpstr>Calibri</vt:lpstr>
      <vt:lpstr>Microsoft Yahei</vt:lpstr>
      <vt:lpstr>SimSun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2024-09-04T18:10:56.035</cp:lastPrinted>
  <dcterms:created xsi:type="dcterms:W3CDTF">2024-09-04T10:10:56Z</dcterms:created>
  <dcterms:modified xsi:type="dcterms:W3CDTF">2024-09-04T10:10:57Z</dcterms:modified>
</cp:coreProperties>
</file>