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1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8E110-762E-4DEE-BE34-9A4CADBEE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23E94-65F5-4DD5-88F2-CDD160376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89AAF-65AD-4A7A-A391-76216D7AC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747FC-4758-4CA3-82B6-284F7E14C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F60D1A-8005-4CF6-B126-BDA94DF41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28A84-FABB-49EE-A786-8CECD8A0A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CA6EB4-ECF5-43B5-A4E9-B76C7C7E3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A0362-AD15-417D-966F-F97EC4A27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43035-A9AD-4775-B001-E7C8D3ABE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29AE0-8E00-4C9C-ADF0-6164EF674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C7C93-4E87-4AEF-8E77-BF1460FF7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08" r:id="rId2"/>
    <p:sldLayoutId id="2147486809" r:id="rId3"/>
    <p:sldLayoutId id="2147486810" r:id="rId4"/>
    <p:sldLayoutId id="2147486811" r:id="rId5"/>
    <p:sldLayoutId id="2147486812" r:id="rId6"/>
    <p:sldLayoutId id="2147486813" r:id="rId7"/>
    <p:sldLayoutId id="2147486814" r:id="rId8"/>
    <p:sldLayoutId id="2147486815" r:id="rId9"/>
    <p:sldLayoutId id="2147486816" r:id="rId10"/>
    <p:sldLayoutId id="214748681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03126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XXX小学英语教师期末个人工作总结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工作背景与目标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教学方法与手段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自我反思与提升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教学内容与成果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学生管理与评价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工作背景与目标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介绍XXX小学英语教师的背景</a:t>
            </a:r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姓名、性别、年龄、学历等基本信息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76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从事小学英语教育工作的年限和经验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82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担任过哪些课程，教学效果如何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88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获得过哪些荣誉和奖项，对教学工作的贡献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阐述本学期的工作目标和计划</a:t>
            </a:r>
            <a:endParaRPr lang="zh-CN" altLang="en-US"/>
          </a:p>
        </p:txBody>
      </p:sp>
      <p:sp>
        <p:nvSpPr>
          <p:cNvPr id="104903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明确本学期的工作目标：提高学生的学习成绩和英语能力，培养学生的兴趣和习惯。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制定详细的工作计划：包括教学内容、教学方法、教学资源等方面的工作计划，确保工作目标的实现。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针对不同年级和班级的特点，制定个性化的教学方案，提高教学效果。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加强与家长的沟通和合作，及时反馈学生的学习情况和问题，促进家校合作。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教学内容与成果</a:t>
            </a:r>
            <a:endParaRPr lang="zh-CN" altLang="en-US"/>
          </a:p>
        </p:txBody>
      </p:sp>
      <p:sp>
        <p:nvSpPr>
          <p:cNvPr id="10490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介绍本学期教授的英语课程内容和教材</a:t>
            </a:r>
            <a:endParaRPr lang="zh-CN" altLang="en-US"/>
          </a:p>
        </p:txBody>
      </p:sp>
      <p:sp>
        <p:nvSpPr>
          <p:cNvPr id="1049146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课程名称和目标：介绍本学期教授的英语课程名称和教学目标，包括学生需要掌握的知识点和技能。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教材使用：说明本学期使用的英语教材版本、出版社等信息，以及教材的主要内容和特点。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教学内容：详细介绍本学期教授的英语课程内容，包括各个单元的主题、知识点和教学方法等。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教学效果：对本学期教授的英语课程的教学效果进行评估，包括学生的掌握情况、教学重点和难点的讲解效果等。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分享教学重点和难点，以及如何解决这些问题的策略</a:t>
            </a:r>
            <a:endParaRPr lang="zh-CN" altLang="en-US"/>
          </a:p>
        </p:txBody>
      </p:sp>
      <p:sp>
        <p:nvSpPr>
          <p:cNvPr id="1049206" name="对角圆角矩形 15"/>
          <p:cNvSpPr/>
          <p:nvPr>
            <p:custDataLst>
              <p:tags r:id="rId2"/>
            </p:custDataLst>
          </p:nvPr>
        </p:nvSpPr>
        <p:spPr>
          <a:xfrm>
            <a:off x="1466026" y="3535810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16"/>
          <p:cNvSpPr/>
          <p:nvPr>
            <p:custDataLst>
              <p:tags r:id="rId3"/>
            </p:custDataLst>
          </p:nvPr>
        </p:nvSpPr>
        <p:spPr>
          <a:xfrm>
            <a:off x="1466026" y="3409367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17"/>
          <p:cNvSpPr/>
          <p:nvPr>
            <p:custDataLst>
              <p:tags r:id="rId4"/>
            </p:custDataLst>
          </p:nvPr>
        </p:nvSpPr>
        <p:spPr>
          <a:xfrm>
            <a:off x="1967397" y="3409996"/>
            <a:ext cx="75489" cy="12581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27"/>
          <p:cNvSpPr txBox="1"/>
          <p:nvPr>
            <p:custDataLst>
              <p:tags r:id="rId5"/>
            </p:custDataLst>
          </p:nvPr>
        </p:nvSpPr>
        <p:spPr>
          <a:xfrm>
            <a:off x="2000109" y="3545246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解决策略：针对每个重点和难点，提出相应的解决策略，如通过讲解、练习、游戏等方式帮助学生掌握知识。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52"/>
          <p:cNvSpPr/>
          <p:nvPr>
            <p:custDataLst>
              <p:tags r:id="rId6"/>
            </p:custDataLst>
          </p:nvPr>
        </p:nvSpPr>
        <p:spPr>
          <a:xfrm>
            <a:off x="1466026" y="1586944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53"/>
          <p:cNvSpPr/>
          <p:nvPr>
            <p:custDataLst>
              <p:tags r:id="rId7"/>
            </p:custDataLst>
          </p:nvPr>
        </p:nvSpPr>
        <p:spPr>
          <a:xfrm>
            <a:off x="1466026" y="1460500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54"/>
          <p:cNvSpPr/>
          <p:nvPr>
            <p:custDataLst>
              <p:tags r:id="rId8"/>
            </p:custDataLst>
          </p:nvPr>
        </p:nvSpPr>
        <p:spPr>
          <a:xfrm>
            <a:off x="1967397" y="1461129"/>
            <a:ext cx="75489" cy="12581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56"/>
          <p:cNvSpPr txBox="1"/>
          <p:nvPr>
            <p:custDataLst>
              <p:tags r:id="rId9"/>
            </p:custDataLst>
          </p:nvPr>
        </p:nvSpPr>
        <p:spPr>
          <a:xfrm>
            <a:off x="2000109" y="1590089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教学内容与成果：介绍本学期的教学内容，包括教材、教学方法和教学目标等。</a:t>
            </a:r>
            <a:endParaRPr lang="zh-CN" altLang="en-US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5"/>
          <p:cNvSpPr/>
          <p:nvPr>
            <p:custDataLst>
              <p:tags r:id="rId10"/>
            </p:custDataLst>
          </p:nvPr>
        </p:nvSpPr>
        <p:spPr>
          <a:xfrm>
            <a:off x="1466026" y="2561377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6"/>
          <p:cNvSpPr/>
          <p:nvPr>
            <p:custDataLst>
              <p:tags r:id="rId11"/>
            </p:custDataLst>
          </p:nvPr>
        </p:nvSpPr>
        <p:spPr>
          <a:xfrm>
            <a:off x="1466026" y="2434933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7"/>
          <p:cNvSpPr/>
          <p:nvPr>
            <p:custDataLst>
              <p:tags r:id="rId12"/>
            </p:custDataLst>
          </p:nvPr>
        </p:nvSpPr>
        <p:spPr>
          <a:xfrm>
            <a:off x="1967397" y="2435562"/>
            <a:ext cx="75489" cy="12581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13"/>
            </p:custDataLst>
          </p:nvPr>
        </p:nvSpPr>
        <p:spPr>
          <a:xfrm>
            <a:off x="2000109" y="2570813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重点和难点：分析本学期的教学重点和难点，如语法、词汇、口语等。</a:t>
            </a:r>
            <a:endParaRPr lang="zh-CN" altLang="en-US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9"/>
          <p:cNvSpPr/>
          <p:nvPr>
            <p:custDataLst>
              <p:tags r:id="rId14"/>
            </p:custDataLst>
          </p:nvPr>
        </p:nvSpPr>
        <p:spPr>
          <a:xfrm>
            <a:off x="1466026" y="4510244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0"/>
          <p:cNvSpPr/>
          <p:nvPr>
            <p:custDataLst>
              <p:tags r:id="rId15"/>
            </p:custDataLst>
          </p:nvPr>
        </p:nvSpPr>
        <p:spPr>
          <a:xfrm>
            <a:off x="1466026" y="4383800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1"/>
          <p:cNvSpPr/>
          <p:nvPr>
            <p:custDataLst>
              <p:tags r:id="rId16"/>
            </p:custDataLst>
          </p:nvPr>
        </p:nvSpPr>
        <p:spPr>
          <a:xfrm>
            <a:off x="1967397" y="4384429"/>
            <a:ext cx="75489" cy="12581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12"/>
          <p:cNvSpPr txBox="1"/>
          <p:nvPr>
            <p:custDataLst>
              <p:tags r:id="rId17"/>
            </p:custDataLst>
          </p:nvPr>
        </p:nvSpPr>
        <p:spPr>
          <a:xfrm>
            <a:off x="2000109" y="4519680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实践效果：分享实践这些策略后的效果，如学生的成绩提高、学习兴趣增强等。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14"/>
          <p:cNvSpPr/>
          <p:nvPr>
            <p:custDataLst>
              <p:tags r:id="rId18"/>
            </p:custDataLst>
          </p:nvPr>
        </p:nvSpPr>
        <p:spPr>
          <a:xfrm>
            <a:off x="1466026" y="5484677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18"/>
          <p:cNvSpPr/>
          <p:nvPr>
            <p:custDataLst>
              <p:tags r:id="rId19"/>
            </p:custDataLst>
          </p:nvPr>
        </p:nvSpPr>
        <p:spPr>
          <a:xfrm>
            <a:off x="1466026" y="5358234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19"/>
          <p:cNvSpPr/>
          <p:nvPr>
            <p:custDataLst>
              <p:tags r:id="rId20"/>
            </p:custDataLst>
          </p:nvPr>
        </p:nvSpPr>
        <p:spPr>
          <a:xfrm>
            <a:off x="1967397" y="5358863"/>
            <a:ext cx="75489" cy="12581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20"/>
          <p:cNvSpPr txBox="1"/>
          <p:nvPr>
            <p:custDataLst>
              <p:tags r:id="rId21"/>
            </p:custDataLst>
          </p:nvPr>
        </p:nvSpPr>
        <p:spPr>
          <a:xfrm>
            <a:off x="2000109" y="5494113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反思与改进：总结本学期的经验教训，提出改进措施，为今后的教学工作提供参考。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展示学生在本学期的英语成绩和进步情况</a:t>
            </a:r>
            <a:endParaRPr lang="zh-CN" altLang="en-US"/>
          </a:p>
        </p:txBody>
      </p:sp>
      <p:sp>
        <p:nvSpPr>
          <p:cNvPr id="10492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4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班级整体成绩分析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优秀学生表现及成绩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6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进步学生及进步情况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8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针对不同层次学生的教学策略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教学方法与手段</a:t>
            </a:r>
            <a:endParaRPr lang="zh-CN" altLang="en-US"/>
          </a:p>
        </p:txBody>
      </p:sp>
      <p:sp>
        <p:nvSpPr>
          <p:cNvPr id="10493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介绍在教学过程中采用的教学方法，如情景教学、任务型教学等</a:t>
            </a:r>
            <a:endParaRPr lang="zh-CN" altLang="en-US"/>
          </a:p>
        </p:txBody>
      </p:sp>
      <p:sp>
        <p:nvSpPr>
          <p:cNvPr id="1049414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情景教学：通过创设真实或模拟的情景，帮助学生理解和运用语言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任务型教学：以任务为核心，让学生在完成任务的过程中学习语言和应用语言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合作学习：通过小组合作、角色扮演等方式，培养学生的合作精神和沟通能力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个性化教学：针对不同学生的特点和需求，采用不同的教学方法和手段，提高教学效果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https://d.book118.com/017103126134006036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XXX小学英语教师期末个人工作总结</vt:lpstr>
      <vt:lpstr>目录</vt:lpstr>
      <vt:lpstr>添加章节标题</vt:lpstr>
      <vt:lpstr>工作背景与目标</vt:lpstr>
      <vt:lpstr>介绍XXX小学英语教师的背景</vt:lpstr>
      <vt:lpstr>阐述本学期的工作目标和计划</vt:lpstr>
      <vt:lpstr>教学内容与成果</vt:lpstr>
      <vt:lpstr>介绍本学期教授的英语课程内容和教材</vt:lpstr>
      <vt:lpstr>分享教学重点和难点，以及如何解决这些问题的策略</vt:lpstr>
      <vt:lpstr>展示学生在本学期的英语成绩和进步情况</vt:lpstr>
      <vt:lpstr>教学方法与手段</vt:lpstr>
      <vt:lpstr>介绍在教学过程中采用的教学方法，如情景教学、任务型教学等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2024-09-11T17:55:54.358</cp:lastPrinted>
  <dcterms:created xsi:type="dcterms:W3CDTF">2024-09-11T09:55:54Z</dcterms:created>
  <dcterms:modified xsi:type="dcterms:W3CDTF">2024-09-11T09:55:56Z</dcterms:modified>
</cp:coreProperties>
</file>