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953911-8D46-4292-8686-A070FABFA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EE6208-99CE-44C1-9E5C-47BE53B2C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B04ACA-629E-4CE2-A629-FFB5F3A59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F98530-9643-4410-A503-7BB92E8B5F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BB85B5-FF30-47B7-99D7-8E3889EF9A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541C06-60E0-428C-9E2E-974F533AD7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4B8F0F-2A63-4A5C-8DA4-401B605004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4ACDB2-F8DD-49BE-A9A1-30C27517A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B053B5-7A92-44DC-9A42-82999B25AC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C64D1-88D9-4E0A-824A-646C1BE669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AB1085-CBC5-498F-8447-DB889DF48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15100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安全管理办法中的水电安全和水上作业管理规范</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水电安全管理规范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水上作业管理规范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监督检查与考核评价机制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培训教育与宣传引导</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保障人民生命财产安全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水电安全和水上作业管理规范是保障人民生命财产安全的重要措施，通过规范管理和操作，可以有效预防和减少安全事故的发生。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促进经济社会发展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水电资源是社会发展的重要基础，规范的水电安全和水上作业管理有助于保障能源供应，促进经济社会发展。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提高安全管理水平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制定和实施水电安全和水上作业管理规范，有助于提高企业和相关机构的安全管理水平，推动安全生产的持续改进。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适用对象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本办法适用的对象包括水电站的业主、运营商、承包商、监理单位以及从事水上作业的相关人员等。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适用范围</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本办法适用于所有涉及水电安全和水上作业的企业、事业单位、社会团体以及其他相关组织。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监管机构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国家能源局及其派出机构负责全国水电安全和水上作业的监督管理，各级地方政府能源主管部门负责本行政区域内水电安全和水上作业的监督管理。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292" r="17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水电安全管理规范</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457" b="1445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072" r="1707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7473" r="1747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885" r="1788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用电安全</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电气设备与线路的安装、使用和维护必须符合国家有关电气安全技术的规定。</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严禁在未经许可的情况下私拉乱接电线，使用不合格电器产品或超负荷用电。</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定期对电气设备进行安全检查，及时发现和消除电气安全隐患。</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加强对员工的安全用电教育，提高员工的安全用电意识。</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用水安全</a:t>
              </a:r>
            </a:p>
          </p:txBody>
        </p:sp>
      </p:grpSp>
      <p:grpSp>
        <p:nvGrpSpPr>
          <p:cNvPr id="41" name="Group 41"/>
          <p:cNvGrpSpPr/>
          <p:nvPr/>
        </p:nvGrpSpPr>
        <p:grpSpPr>
          <a:xfrm>
            <a:off x="4154710" y="4728342"/>
            <a:ext cx="2553340" cy="1269499"/>
            <a:chOff x="4154710" y="4728342"/>
            <a:chExt cx="2553340" cy="1269499"/>
          </a:xfrm>
        </p:grpSpPr>
        <p:sp>
          <p:nvSpPr>
            <p:cNvPr id="42" name="TextBox 42"/>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加强对水管网和水处理设施的维护和管理，确保供水系统的正常运行。</a:t>
              </a:r>
            </a:p>
          </p:txBody>
        </p:sp>
      </p:grpSp>
      <p:grpSp>
        <p:nvGrpSpPr>
          <p:cNvPr id="43" name="Group 43"/>
          <p:cNvGrpSpPr/>
          <p:nvPr/>
        </p:nvGrpSpPr>
        <p:grpSpPr>
          <a:xfrm>
            <a:off x="8799789" y="4728342"/>
            <a:ext cx="2553340" cy="1269499"/>
            <a:chOff x="8799789" y="4728342"/>
            <a:chExt cx="2553340" cy="1269499"/>
          </a:xfrm>
        </p:grpSpPr>
        <p:sp>
          <p:nvSpPr>
            <p:cNvPr id="44" name="TextBox 44"/>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加强对员工的安全用水教育，提高员工的安全用水意识。</a:t>
              </a:r>
            </a:p>
          </p:txBody>
        </p:sp>
      </p:grpSp>
      <p:grpSp>
        <p:nvGrpSpPr>
          <p:cNvPr id="45" name="Group 45"/>
          <p:cNvGrpSpPr/>
          <p:nvPr/>
        </p:nvGrpSpPr>
        <p:grpSpPr>
          <a:xfrm>
            <a:off x="3202747" y="1746786"/>
            <a:ext cx="2553340" cy="1269499"/>
            <a:chOff x="3202747" y="1746786"/>
            <a:chExt cx="2553340" cy="1269499"/>
          </a:xfrm>
        </p:grpSpPr>
        <p:sp>
          <p:nvSpPr>
            <p:cNvPr id="46" name="TextBox 46"/>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保证饮用水源的安全和卫生，定期对饮用水进行检测。</a:t>
              </a:r>
            </a:p>
          </p:txBody>
        </p:sp>
      </p:grpSp>
      <p:grpSp>
        <p:nvGrpSpPr>
          <p:cNvPr id="47" name="Group 47"/>
          <p:cNvGrpSpPr/>
          <p:nvPr/>
        </p:nvGrpSpPr>
        <p:grpSpPr>
          <a:xfrm>
            <a:off x="7815038" y="1615818"/>
            <a:ext cx="2553340" cy="1269499"/>
            <a:chOff x="7815038" y="1615818"/>
            <a:chExt cx="2553340" cy="1269499"/>
          </a:xfrm>
        </p:grpSpPr>
        <p:sp>
          <p:nvSpPr>
            <p:cNvPr id="48" name="TextBox 48"/>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严格控制工业废水和生活污水的排放，防止对水源造成污染。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建立水电设备设施档案，记录设备设施的运行和维护情况。</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加强对水电设备设施的巡视和检查，及时发现和消除设备设施的安全隐患。</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定期对水电设备设施进行维护和保养，确保设备设施的正常运行。</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建立水电设备设施维修和更换制度，确保设备设施在出现故障时能够得到及时维修或更换。</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770" b="2770"/>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881" b="188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002" b="200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水电设备设施维护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水上作业管理规范</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作业前准备</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对作业人员进行安全教育和培训，确保他们熟悉水上作业的安全规范和操作技能。</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制定详细的水上作业计划，明确作业目标、时间、地点、人员分工和安全措施等。</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了解作业区域的水文、气象等自然条件，评估作业风险，制定相应的应急预案。</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检查水上作业所需的设备、工具和材料，确保其完好无损、符合安全要求。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严格遵守水上作业的安全操作规程，禁止违章作业和冒险蛮干。</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保持与岸上的通讯联系，及时报告作业进展情况和安全问题。</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注意观察周围环境，特别是水流、风向、潮汐等变化，及时调整作业计划和安全措施。</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穿戴好个人防护用品，如救生衣、安全帽、防滑鞋等。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作业过程安全控制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055347" y="1223169"/>
            <a:ext cx="2122629"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2" name="AutoShape 12"/>
          <p:cNvSpPr/>
          <p:nvPr/>
        </p:nvSpPr>
        <p:spPr>
          <a:xfrm>
            <a:off x="2986382" y="2121410"/>
            <a:ext cx="2677636"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清理作业现场，将设备、工具和材料归位，保持环境整洁。</a:t>
            </a:r>
            <a:endParaRPr lang="en-US" sz="1100"/>
          </a:p>
        </p:txBody>
      </p:sp>
      <p:sp>
        <p:nvSpPr>
          <p:cNvPr id="13" name="AutoShape 13"/>
          <p:cNvSpPr/>
          <p:nvPr/>
        </p:nvSpPr>
        <p:spPr>
          <a:xfrm>
            <a:off x="6893359" y="1223169"/>
            <a:ext cx="2136266"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14" name="AutoShape 14"/>
          <p:cNvSpPr/>
          <p:nvPr/>
        </p:nvSpPr>
        <p:spPr>
          <a:xfrm>
            <a:off x="6467701" y="2121410"/>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检查设备、工具和材料是否有损坏或遗失，及时进行维修和补充。</a:t>
            </a:r>
            <a:endParaRPr lang="en-US" sz="1100"/>
          </a:p>
        </p:txBody>
      </p:sp>
      <p:sp>
        <p:nvSpPr>
          <p:cNvPr id="15" name="AutoShape 15"/>
          <p:cNvSpPr/>
          <p:nvPr/>
        </p:nvSpPr>
        <p:spPr>
          <a:xfrm>
            <a:off x="3055347" y="5650443"/>
            <a:ext cx="2277364"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16" name="AutoShape 16"/>
          <p:cNvSpPr/>
          <p:nvPr/>
        </p:nvSpPr>
        <p:spPr>
          <a:xfrm>
            <a:off x="2986382"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总结水上作业的经验教训，提出改进意见和建议，完善水上作业的安全管理制度。</a:t>
            </a:r>
            <a:endParaRPr lang="en-US" sz="1100"/>
          </a:p>
        </p:txBody>
      </p:sp>
      <p:sp>
        <p:nvSpPr>
          <p:cNvPr id="17" name="AutoShape 17"/>
          <p:cNvSpPr/>
          <p:nvPr/>
        </p:nvSpPr>
        <p:spPr>
          <a:xfrm>
            <a:off x="6893359" y="5650443"/>
            <a:ext cx="2136266"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18" name="AutoShape 18"/>
          <p:cNvSpPr/>
          <p:nvPr/>
        </p:nvSpPr>
        <p:spPr>
          <a:xfrm>
            <a:off x="6467701"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将水上作业的安全记录和资料整理归档，以备后续参考和审查。</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作业后清理与检查</a:t>
              </a:r>
            </a:p>
          </p:txBody>
        </p:sp>
      </p:grpSp>
      <p:sp>
        <p:nvSpPr>
          <p:cNvPr id="41" name="AutoShape 41"/>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20860" y="2861618"/>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22230" y="4203954"/>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9388983" y="2800826"/>
            <a:ext cx="542925" cy="542925"/>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9455134" y="42503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https://d.book118.com/017115100033006041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2024-09-13T22:02:36.769</cp:lastPrinted>
  <dcterms:created xsi:type="dcterms:W3CDTF">2024-09-13T14:02:36Z</dcterms:created>
  <dcterms:modified xsi:type="dcterms:W3CDTF">2024-09-13T14:02:38Z</dcterms:modified>
</cp:coreProperties>
</file>