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C14A43F-A590-499F-BC54-C40E54246D9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51845CE-8D17-4909-8765-AEDD742305E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7F91B8C-A4FF-41DD-9461-CB67F968AD9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530E4B0-EC2A-4EB4-94E2-CB536C51E07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AEA7C84-500E-4A13-8F60-BAA01A7EABD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AB4090B-2462-4DB8-8732-197EF5B8D36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FF50B72-A797-492F-AE7C-2AB09897D4B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F07088B-A587-49DF-B0AA-1F8D4FFB0F4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48F6DEE-4A3B-4F4D-A5D7-CC2781C12B6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C4AC6CB-CBE0-4C82-964F-2B09AE2BDDE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29F7C1C-B3F5-40AC-8648-4AA7D022CA4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9.jpeg" /><Relationship Id="rId6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1713204404300604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057400" y="2041982"/>
            <a:ext cx="8077200" cy="20002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950" b="1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品牌社区营销案例分析报告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61950" y="115331"/>
            <a:ext cx="1851660" cy="114584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7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649067" y="1768211"/>
            <a:ext cx="4792980" cy="46920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品牌社区营销概述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品牌社区营销案例分析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品牌社区营销的挑战与机遇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品牌社区营销的未来趋势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622307"/>
            <a:ext cx="7405389" cy="1138956"/>
            <a:chOff x="2393306" y="162230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622307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00" b="1">
                  <a:solidFill>
                    <a:schemeClr val="l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373212" y="2609673"/>
            <a:ext cx="74504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目的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通过对品牌社区营销案例的分析，了解品牌社区营销的策略、方法和效果，为品牌营销实践提供借鉴和参考。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背景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随着社交媒体的普及和互联网技术的发展，品牌社区营销成为一种重要的营销手段，越来越多的品牌开始通过建立社区、开展互动活动等方式与消费者建立联系，提升品牌知名度和忠诚度。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865" r="16865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9798" r="29798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18732" r="18732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3174" r="3174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1" name="TextBox 21"/>
          <p:cNvSpPr txBox="1"/>
          <p:nvPr/>
        </p:nvSpPr>
        <p:spPr>
          <a:xfrm>
            <a:off x="705451" y="3461492"/>
            <a:ext cx="2287905" cy="7200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3571418" y="3467100"/>
            <a:ext cx="2287905" cy="7200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9265251" y="3471017"/>
            <a:ext cx="2287905" cy="7200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报告结构</a:t>
              </a:r>
            </a:p>
          </p:txBody>
        </p:sp>
      </p:grpSp>
      <p:grpSp>
        <p:nvGrpSpPr>
          <p:cNvPr id="46" name="Group 46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7" name="TextBox 47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本报告分为三个部分：案例介绍、案例分析和结论。</a:t>
              </a:r>
            </a:p>
          </p:txBody>
        </p:sp>
      </p:grpSp>
      <p:grpSp>
        <p:nvGrpSpPr>
          <p:cNvPr id="48" name="Group 48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9" name="TextBox 49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案例介绍部分包括品牌背景、社区建设情况等；</a:t>
              </a:r>
            </a:p>
          </p:txBody>
        </p:sp>
      </p:grpSp>
      <p:grpSp>
        <p:nvGrpSpPr>
          <p:cNvPr id="50" name="Group 50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51" name="TextBox 51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案例分析部分从策略、方法、效果等方面对品牌社区营销进行深入剖析；</a:t>
              </a:r>
            </a:p>
          </p:txBody>
        </p:sp>
      </p:grpSp>
      <p:grpSp>
        <p:nvGrpSpPr>
          <p:cNvPr id="52" name="Group 52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3" name="TextBox 53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结论部分总结报告观点，提出建议和展望。</a:t>
              </a:r>
            </a:p>
          </p:txBody>
        </p:sp>
      </p:grpSp>
      <p:sp>
        <p:nvSpPr>
          <p:cNvPr id="54" name="TextBox 54"/>
          <p:cNvSpPr txBox="1"/>
          <p:nvPr/>
        </p:nvSpPr>
        <p:spPr>
          <a:xfrm>
            <a:off x="6416218" y="3461492"/>
            <a:ext cx="2287905" cy="7200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622307"/>
            <a:ext cx="7405389" cy="1138956"/>
            <a:chOff x="2393306" y="162230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622307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00" b="1">
                  <a:solidFill>
                    <a:schemeClr val="l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373212" y="2609673"/>
            <a:ext cx="74504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品牌社区营销概述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638" b="263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l="17679" r="17679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品牌社区定义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品牌社区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指围绕某一品牌为核心，由消费者、企业员工、渠道成员、合作伙伴等利益相关者组成的群体，具有共同的兴趣、价值观和行为规范。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品牌社区的特点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地域性、共同价值观、互动性、自我组织性。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品牌社区的分类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线上品牌社区、线下品牌社区、O2O品牌社区。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79391" y="1754944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14135" y="1889688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1098456" y="2393075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AutoShape 5"/>
          <p:cNvSpPr/>
          <p:nvPr/>
        </p:nvSpPr>
        <p:spPr>
          <a:xfrm>
            <a:off x="779391" y="3803200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14135" y="3937944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>
            <a:off x="1098456" y="444133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8" name="AutoShape 8"/>
          <p:cNvSpPr/>
          <p:nvPr/>
        </p:nvSpPr>
        <p:spPr>
          <a:xfrm>
            <a:off x="6360328" y="1754944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6495073" y="1889688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0" name="Connector 10"/>
          <p:cNvCxnSpPr/>
          <p:nvPr/>
        </p:nvCxnSpPr>
        <p:spPr>
          <a:xfrm flipH="1">
            <a:off x="6679393" y="2393075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AutoShape 11"/>
          <p:cNvSpPr/>
          <p:nvPr/>
        </p:nvSpPr>
        <p:spPr>
          <a:xfrm>
            <a:off x="6360328" y="3803200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495073" y="3937944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H="1">
            <a:off x="6679393" y="444133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1574907" y="1645216"/>
            <a:ext cx="452437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以消费者为中心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574907" y="2202253"/>
            <a:ext cx="3905250" cy="15335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品牌社区营销以消费者需求为导向，通过与消费者互动，了解消费者需求，提供个性化的产品和服务。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574907" y="3693472"/>
            <a:ext cx="478155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口碑传播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1574907" y="4250509"/>
            <a:ext cx="3905250" cy="15335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品牌社区中的消费者会积极分享自己的消费体验和评价，形成口碑传播，有助于提高品牌知名度和美誉度。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7237966" y="3693472"/>
            <a:ext cx="475297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精准营销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7237966" y="4250509"/>
            <a:ext cx="3905250" cy="15335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通过数据分析，品牌可以精准地了解消费者需求和行为特征，制定更加精准的营销策略。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7315079" y="1645216"/>
            <a:ext cx="467677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互动性强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7315079" y="2202253"/>
            <a:ext cx="3905250" cy="15335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品牌社区提供了丰富的互动形式，如论坛、博客、社交媒体等，使消费者可以自由地表达自己的观点和需求，同时也可以与其他消费者进行交流和分享。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品牌社区营销的特点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" name="AutoShape 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TextBox 2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品牌社区营销的价值</a:t>
              </a:r>
            </a:p>
          </p:txBody>
        </p:sp>
      </p:grpSp>
      <p:sp>
        <p:nvSpPr>
          <p:cNvPr id="24" name="AutoShape 24"/>
          <p:cNvSpPr/>
          <p:nvPr/>
        </p:nvSpPr>
        <p:spPr>
          <a:xfrm>
            <a:off x="1569100" y="1879440"/>
            <a:ext cx="1357679" cy="1285263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1569100" y="4103994"/>
            <a:ext cx="1357679" cy="1285263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471231" y="1879440"/>
            <a:ext cx="1357679" cy="1285263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471231" y="4103994"/>
            <a:ext cx="1357679" cy="1285263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Freeform 28"/>
          <p:cNvSpPr/>
          <p:nvPr/>
        </p:nvSpPr>
        <p:spPr>
          <a:xfrm>
            <a:off x="1875213" y="2149345"/>
            <a:ext cx="745452" cy="745452"/>
          </a:xfrm>
          <a:custGeom>
            <a:rect l="l" t="t" r="r" b="b"/>
            <a:pathLst>
              <a:path w="304800" h="304800">
                <a:moveTo>
                  <a:pt x="60960" y="167640"/>
                </a:moveTo>
                <a:lnTo>
                  <a:pt x="30480" y="167640"/>
                </a:lnTo>
                <a:cubicBezTo>
                  <a:pt x="13649" y="167640"/>
                  <a:pt x="0" y="153991"/>
                  <a:pt x="0" y="137160"/>
                </a:cubicBezTo>
                <a:lnTo>
                  <a:pt x="0" y="137160"/>
                </a:lnTo>
                <a:lnTo>
                  <a:pt x="0" y="76200"/>
                </a:lnTo>
                <a:cubicBezTo>
                  <a:pt x="0" y="59436"/>
                  <a:pt x="13716" y="45720"/>
                  <a:pt x="30480" y="45720"/>
                </a:cubicBezTo>
                <a:lnTo>
                  <a:pt x="60960" y="45720"/>
                </a:lnTo>
                <a:lnTo>
                  <a:pt x="60960" y="15240"/>
                </a:lnTo>
                <a:lnTo>
                  <a:pt x="274320" y="15240"/>
                </a:lnTo>
                <a:lnTo>
                  <a:pt x="274320" y="167640"/>
                </a:lnTo>
                <a:cubicBezTo>
                  <a:pt x="274320" y="201311"/>
                  <a:pt x="247031" y="228600"/>
                  <a:pt x="213360" y="228600"/>
                </a:cubicBezTo>
                <a:lnTo>
                  <a:pt x="213360" y="228600"/>
                </a:lnTo>
                <a:lnTo>
                  <a:pt x="121920" y="228600"/>
                </a:lnTo>
                <a:cubicBezTo>
                  <a:pt x="88249" y="228600"/>
                  <a:pt x="60960" y="201311"/>
                  <a:pt x="60960" y="167640"/>
                </a:cubicBezTo>
                <a:lnTo>
                  <a:pt x="60960" y="167640"/>
                </a:lnTo>
                <a:close/>
                <a:moveTo>
                  <a:pt x="60960" y="137160"/>
                </a:moveTo>
                <a:lnTo>
                  <a:pt x="60960" y="76200"/>
                </a:lnTo>
                <a:lnTo>
                  <a:pt x="30480" y="76200"/>
                </a:lnTo>
                <a:lnTo>
                  <a:pt x="30480" y="137160"/>
                </a:lnTo>
                <a:lnTo>
                  <a:pt x="60960" y="137160"/>
                </a:lnTo>
                <a:close/>
                <a:moveTo>
                  <a:pt x="30480" y="259080"/>
                </a:moveTo>
                <a:lnTo>
                  <a:pt x="30480" y="243840"/>
                </a:lnTo>
                <a:lnTo>
                  <a:pt x="304800" y="243840"/>
                </a:lnTo>
                <a:lnTo>
                  <a:pt x="304800" y="259080"/>
                </a:lnTo>
                <a:lnTo>
                  <a:pt x="243840" y="289560"/>
                </a:lnTo>
                <a:lnTo>
                  <a:pt x="91440" y="289560"/>
                </a:lnTo>
                <a:lnTo>
                  <a:pt x="30480" y="259080"/>
                </a:ln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Freeform 29"/>
          <p:cNvSpPr/>
          <p:nvPr/>
        </p:nvSpPr>
        <p:spPr>
          <a:xfrm>
            <a:off x="6777167" y="2149167"/>
            <a:ext cx="745808" cy="745808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Freeform 30"/>
          <p:cNvSpPr/>
          <p:nvPr/>
        </p:nvSpPr>
        <p:spPr>
          <a:xfrm>
            <a:off x="1875035" y="4373721"/>
            <a:ext cx="745808" cy="745808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6777167" y="4373721"/>
            <a:ext cx="745808" cy="745808"/>
          </a:xfrm>
          <a:custGeom>
            <a:rect l="l" t="t" r="r" b="b"/>
            <a:pathLst>
              <a:path w="304800" h="304800">
                <a:moveTo>
                  <a:pt x="152362" y="147228"/>
                </a:moveTo>
                <a:lnTo>
                  <a:pt x="304800" y="75419"/>
                </a:lnTo>
                <a:lnTo>
                  <a:pt x="304800" y="38100"/>
                </a:lnTo>
                <a:lnTo>
                  <a:pt x="0" y="38100"/>
                </a:lnTo>
                <a:lnTo>
                  <a:pt x="0" y="75305"/>
                </a:lnTo>
                <a:close/>
                <a:moveTo>
                  <a:pt x="152438" y="189347"/>
                </a:moveTo>
                <a:lnTo>
                  <a:pt x="0" y="117348"/>
                </a:lnTo>
                <a:lnTo>
                  <a:pt x="0" y="266700"/>
                </a:lnTo>
                <a:lnTo>
                  <a:pt x="304800" y="266700"/>
                </a:lnTo>
                <a:lnTo>
                  <a:pt x="304800" y="117577"/>
                </a:ln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TextBox 32"/>
          <p:cNvSpPr txBox="1"/>
          <p:nvPr/>
        </p:nvSpPr>
        <p:spPr>
          <a:xfrm>
            <a:off x="3233929" y="1742267"/>
            <a:ext cx="2667000" cy="37815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7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提高品牌忠诚度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8118203" y="1742267"/>
            <a:ext cx="2667000" cy="37815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7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促进口碑传播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3233929" y="3981700"/>
            <a:ext cx="2667000" cy="37815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7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降低营销成本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8118203" y="3981700"/>
            <a:ext cx="2667000" cy="37815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7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优化产品设计和服务</a:t>
            </a:r>
          </a:p>
        </p:txBody>
      </p:sp>
      <p:grpSp>
        <p:nvGrpSpPr>
          <p:cNvPr id="36" name="Group 36"/>
          <p:cNvGrpSpPr/>
          <p:nvPr/>
        </p:nvGrpSpPr>
        <p:grpSpPr>
          <a:xfrm>
            <a:off x="3266990" y="2149345"/>
            <a:ext cx="2600876" cy="1087920"/>
            <a:chOff x="3266990" y="2149345"/>
            <a:chExt cx="2600876" cy="1087920"/>
          </a:xfrm>
        </p:grpSpPr>
        <p:sp>
          <p:nvSpPr>
            <p:cNvPr id="37" name="TextBox 37"/>
            <p:cNvSpPr txBox="1"/>
            <p:nvPr/>
          </p:nvSpPr>
          <p:spPr>
            <a:xfrm>
              <a:off x="3266990" y="2149345"/>
              <a:ext cx="2600876" cy="108792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1425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通过与消费者互动和提供个性化服务，品牌社区可以增强消费者的归属感和忠诚度。</a:t>
              </a:r>
            </a:p>
          </p:txBody>
        </p:sp>
      </p:grpSp>
      <p:grpSp>
        <p:nvGrpSpPr>
          <p:cNvPr id="38" name="Group 38"/>
          <p:cNvGrpSpPr/>
          <p:nvPr/>
        </p:nvGrpSpPr>
        <p:grpSpPr>
          <a:xfrm>
            <a:off x="8151265" y="2149345"/>
            <a:ext cx="2600876" cy="1087920"/>
            <a:chOff x="8151265" y="2149345"/>
            <a:chExt cx="2600876" cy="1087920"/>
          </a:xfrm>
        </p:grpSpPr>
        <p:sp>
          <p:nvSpPr>
            <p:cNvPr id="39" name="TextBox 39"/>
            <p:cNvSpPr txBox="1"/>
            <p:nvPr/>
          </p:nvSpPr>
          <p:spPr>
            <a:xfrm>
              <a:off x="8151265" y="2149345"/>
              <a:ext cx="2600876" cy="108792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1275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品牌社区中的消费者会积极分享自己的消费体验和评价，形成口碑传播，有助于提高品牌知名度和美誉度。</a:t>
              </a:r>
            </a:p>
          </p:txBody>
        </p:sp>
      </p:grpSp>
      <p:grpSp>
        <p:nvGrpSpPr>
          <p:cNvPr id="40" name="Group 40"/>
          <p:cNvGrpSpPr/>
          <p:nvPr/>
        </p:nvGrpSpPr>
        <p:grpSpPr>
          <a:xfrm>
            <a:off x="3266990" y="4373721"/>
            <a:ext cx="2600876" cy="1087920"/>
            <a:chOff x="3266990" y="4373721"/>
            <a:chExt cx="2600876" cy="1087920"/>
          </a:xfrm>
        </p:grpSpPr>
        <p:sp>
          <p:nvSpPr>
            <p:cNvPr id="41" name="TextBox 41"/>
            <p:cNvSpPr txBox="1"/>
            <p:nvPr/>
          </p:nvSpPr>
          <p:spPr>
            <a:xfrm>
              <a:off x="3266990" y="4373721"/>
              <a:ext cx="2600876" cy="108792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1425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品牌社区中的消费者会自发形成群体，降低品牌营销的推广成本。</a:t>
              </a:r>
            </a:p>
          </p:txBody>
        </p:sp>
      </p:grpSp>
      <p:grpSp>
        <p:nvGrpSpPr>
          <p:cNvPr id="42" name="Group 42"/>
          <p:cNvGrpSpPr/>
          <p:nvPr/>
        </p:nvGrpSpPr>
        <p:grpSpPr>
          <a:xfrm>
            <a:off x="8151265" y="4373721"/>
            <a:ext cx="2600876" cy="1087920"/>
            <a:chOff x="8151265" y="4373721"/>
            <a:chExt cx="2600876" cy="1087920"/>
          </a:xfrm>
        </p:grpSpPr>
        <p:sp>
          <p:nvSpPr>
            <p:cNvPr id="43" name="TextBox 43"/>
            <p:cNvSpPr txBox="1"/>
            <p:nvPr/>
          </p:nvSpPr>
          <p:spPr>
            <a:xfrm>
              <a:off x="8151265" y="4373721"/>
              <a:ext cx="2600876" cy="108792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1275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通过与消费者互动和数据分析，品牌可以更加精准地了解消费者需求和行为特征，优化产品设计和服务。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622307"/>
            <a:ext cx="7405389" cy="1138956"/>
            <a:chOff x="2393306" y="162230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622307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00" b="1">
                  <a:solidFill>
                    <a:schemeClr val="l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373212" y="2609673"/>
            <a:ext cx="74504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品牌社区营销案例分析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https://d.book118.com/017132044043006040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633301"/>
      </a:dk1>
      <a:lt1>
        <a:srgbClr val="FBF9F7"/>
      </a:lt1>
      <a:dk2>
        <a:srgbClr val="333333"/>
      </a:dk2>
      <a:lt2>
        <a:srgbClr val="F1EFEE"/>
      </a:lt2>
      <a:accent1>
        <a:srgbClr val="9A6930"/>
      </a:accent1>
      <a:accent2>
        <a:srgbClr val="B3954D"/>
      </a:accent2>
      <a:accent3>
        <a:srgbClr val="D3A67C"/>
      </a:accent3>
      <a:accent4>
        <a:srgbClr val="DC9C51"/>
      </a:accent4>
      <a:accent5>
        <a:srgbClr val="D17A6E"/>
      </a:accent5>
      <a:accent6>
        <a:srgbClr val="8C857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54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6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2024-09-12T14:56:06.190</cp:lastPrinted>
  <dcterms:created xsi:type="dcterms:W3CDTF">2024-09-12T06:56:06Z</dcterms:created>
  <dcterms:modified xsi:type="dcterms:W3CDTF">2024-09-12T06:56:08Z</dcterms:modified>
</cp:coreProperties>
</file>