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8961438" cy="6721475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63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Relationship Id="rId2" Type="http://schemas.openxmlformats.org/officeDocument/2006/relationships/image" Target="../media/image9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Relationship Id="rId2" Type="http://schemas.openxmlformats.org/officeDocument/2006/relationships/image" Target="../media/image11.emf" /><Relationship Id="rId3" Type="http://schemas.openxmlformats.org/officeDocument/2006/relationships/image" Target="../media/image12.emf" /><Relationship Id="rId4" Type="http://schemas.openxmlformats.org/officeDocument/2006/relationships/image" Target="../media/image13.emf" /><Relationship Id="rId5" Type="http://schemas.openxmlformats.org/officeDocument/2006/relationships/image" Target="../media/image14.emf" /><Relationship Id="rId6" Type="http://schemas.openxmlformats.org/officeDocument/2006/relationships/image" Target="../media/image15.emf" /><Relationship Id="rId7" Type="http://schemas.openxmlformats.org/officeDocument/2006/relationships/image" Target="../media/image16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Relationship Id="rId2" Type="http://schemas.openxmlformats.org/officeDocument/2006/relationships/image" Target="../media/image19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Relationship Id="rId2" Type="http://schemas.openxmlformats.org/officeDocument/2006/relationships/image" Target="../media/image35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9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68313" y="620713"/>
            <a:ext cx="5813425" cy="435927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3" name="Rectangle 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546100" y="5322888"/>
            <a:ext cx="5746750" cy="1222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s-ES_tradnl" altLang="zh-CN" noProof="0"/>
              <a:t>Click to edit Master text styles</a:t>
            </a:r>
          </a:p>
          <a:p>
            <a:pPr lvl="1"/>
            <a:r>
              <a:rPr lang="es-ES_tradnl" altLang="zh-CN" noProof="0"/>
              <a:t>Second level</a:t>
            </a:r>
          </a:p>
          <a:p>
            <a:pPr lvl="2"/>
            <a:r>
              <a:rPr lang="es-ES_tradnl" altLang="zh-CN" noProof="0"/>
              <a:t>Third level</a:t>
            </a:r>
          </a:p>
          <a:p>
            <a:pPr lvl="3"/>
            <a:r>
              <a:rPr lang="es-ES_tradnl" altLang="zh-CN" noProof="0"/>
              <a:t>Fourth level</a:t>
            </a:r>
          </a:p>
          <a:p>
            <a:pPr lvl="4"/>
            <a:r>
              <a:rPr lang="es-ES_tradnl" altLang="zh-CN" noProof="0"/>
              <a:t>Fifth level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6018213" y="9526072"/>
            <a:ext cx="534987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>
            <a:lvl1pPr algn="r">
              <a:defRPr sz="1200"/>
            </a:lvl1pPr>
          </a:lstStyle>
          <a:p>
            <a:pPr>
              <a:defRPr/>
            </a:pPr>
            <a:fld id="{3C3A632B-FBDE-46D4-BF6F-6D14421E6342}" type="slidenum">
              <a:rPr lang="es-ES_tradnl" altLang="zh-CN" smtClean="0"/>
              <a:pPr>
                <a:defRPr/>
              </a:pPr>
              <a:t>‹#›</a:t>
            </a:fld>
            <a:endParaRPr lang="zh-CN" altLang="es-ES_tradnl"/>
          </a:p>
        </p:txBody>
      </p:sp>
      <p:sp>
        <p:nvSpPr>
          <p:cNvPr id="5128" name="doc id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6553135" y="110252"/>
            <a:ext cx="65" cy="123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b" anchorCtr="0" compatLnSpc="1">
            <a:prstTxWarp prst="textNoShape">
              <a:avLst/>
            </a:prstTxWarp>
            <a:spAutoFit/>
          </a:bodyPr>
          <a:lstStyle>
            <a:lvl1pPr algn="r">
              <a:defRPr sz="800"/>
            </a:lvl1pPr>
          </a:lstStyle>
          <a:p>
            <a:pPr>
              <a:defRPr/>
            </a:pPr>
            <a:endParaRPr lang="zh-CN" altLang="es-ES_tradnl"/>
          </a:p>
        </p:txBody>
      </p:sp>
    </p:spTree>
    <p:extLst>
      <p:ext uri="{BB962C8B-B14F-4D97-AF65-F5344CB8AC3E}">
        <p14:creationId xmlns:p14="http://schemas.microsoft.com/office/powerpoint/2010/main" val="33030255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defRPr sz="1600" kern="1200">
        <a:solidFill>
          <a:schemeClr val="tx1"/>
        </a:solidFill>
        <a:latin typeface="Arial"/>
        <a:ea typeface="+mn-ea"/>
        <a:cs typeface="+mn-cs"/>
      </a:defRPr>
    </a:lvl1pPr>
    <a:lvl2pPr marL="117475" indent="-115888"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buSzPct val="120000"/>
      <a:buFont typeface="Arial"/>
      <a:buChar char="▪"/>
      <a:defRPr sz="1600" kern="1200">
        <a:solidFill>
          <a:schemeClr val="tx1"/>
        </a:solidFill>
        <a:latin typeface="Arial"/>
        <a:ea typeface="+mn-ea"/>
        <a:cs typeface="+mn-cs"/>
      </a:defRPr>
    </a:lvl2pPr>
    <a:lvl3pPr marL="300038" indent="-180975"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buSzPct val="120000"/>
      <a:buFont typeface="Arial"/>
      <a:buChar char="–"/>
      <a:defRPr sz="1600" kern="1200">
        <a:solidFill>
          <a:schemeClr val="tx1"/>
        </a:solidFill>
        <a:latin typeface="Arial"/>
        <a:ea typeface="+mn-ea"/>
        <a:cs typeface="+mn-cs"/>
      </a:defRPr>
    </a:lvl3pPr>
    <a:lvl4pPr marL="427038" indent="-125413"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buFont typeface="Arial"/>
      <a:buChar char="▫"/>
      <a:defRPr sz="1600" kern="1200">
        <a:solidFill>
          <a:schemeClr val="tx1"/>
        </a:solidFill>
        <a:latin typeface="Arial"/>
        <a:ea typeface="+mn-ea"/>
        <a:cs typeface="+mn-cs"/>
      </a:defRPr>
    </a:lvl4pPr>
    <a:lvl5pPr marL="542925" indent="-114300" algn="l" defTabSz="895350" rtl="0" eaLnBrk="0" fontAlgn="base" hangingPunct="0">
      <a:spcBef>
        <a:spcPct val="0"/>
      </a:spcBef>
      <a:spcAft>
        <a:spcPct val="0"/>
      </a:spcAft>
      <a:buClr>
        <a:schemeClr val="tx2"/>
      </a:buClr>
      <a:buSzPct val="89000"/>
      <a:buFont typeface="Arial"/>
      <a:buChar char="-"/>
      <a:defRPr sz="16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/>
              </a:defRPr>
            </a:lvl1pPr>
            <a:lvl2pPr marL="742939" indent="-285746" eaLnBrk="0" hangingPunct="0">
              <a:defRPr sz="1600">
                <a:solidFill>
                  <a:schemeClr val="tx1"/>
                </a:solidFill>
                <a:latin typeface="Arial"/>
              </a:defRPr>
            </a:lvl2pPr>
            <a:lvl3pPr marL="1142983" indent="-228597" eaLnBrk="0" hangingPunct="0">
              <a:defRPr sz="1600">
                <a:solidFill>
                  <a:schemeClr val="tx1"/>
                </a:solidFill>
                <a:latin typeface="Arial"/>
              </a:defRPr>
            </a:lvl3pPr>
            <a:lvl4pPr marL="1600177" indent="-228597" eaLnBrk="0" hangingPunct="0">
              <a:defRPr sz="1600">
                <a:solidFill>
                  <a:schemeClr val="tx1"/>
                </a:solidFill>
                <a:latin typeface="Arial"/>
              </a:defRPr>
            </a:lvl4pPr>
            <a:lvl5pPr marL="2057370" indent="-228597" eaLnBrk="0" hangingPunct="0">
              <a:defRPr sz="1600">
                <a:solidFill>
                  <a:schemeClr val="tx1"/>
                </a:solidFill>
                <a:latin typeface="Arial"/>
              </a:defRPr>
            </a:lvl5pPr>
            <a:lvl6pPr marL="2514563" indent="-22859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6pPr>
            <a:lvl7pPr marL="2971757" indent="-22859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7pPr>
            <a:lvl8pPr marL="3428950" indent="-22859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8pPr>
            <a:lvl9pPr marL="3886144" indent="-22859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9pPr>
          </a:lstStyle>
          <a:p>
            <a:pPr eaLnBrk="1" hangingPunct="1"/>
            <a:fld id="{A32C2DEB-D949-4B45-BBCA-1A46194AA2CB}" type="slidenum">
              <a:rPr lang="es-ES_tradnl" altLang="zh-CN" sz="1200"/>
              <a:pPr eaLnBrk="1" hangingPunct="1"/>
              <a:t>3</a:t>
            </a:fld>
            <a:endParaRPr lang="es-ES_tradnl" altLang="zh-CN" sz="120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6100" y="5322890"/>
            <a:ext cx="5746750" cy="246221"/>
          </a:xfrm>
          <a:noFill/>
        </p:spPr>
        <p:txBody>
          <a:bodyPr/>
          <a:lstStyle/>
          <a:p>
            <a:pPr eaLnBrk="1" hangingPunct="1"/>
            <a:endParaRPr lang="zh-CN" altLang="es-ES_tradnl"/>
          </a:p>
        </p:txBody>
      </p:sp>
    </p:spTree>
    <p:extLst>
      <p:ext uri="{BB962C8B-B14F-4D97-AF65-F5344CB8AC3E}">
        <p14:creationId xmlns:p14="http://schemas.microsoft.com/office/powerpoint/2010/main" val="564939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51A509BF-666F-453B-A6A7-B014FB0E3AA7}" type="slidenum">
              <a:rPr lang="zh-CN" altLang="en-US"/>
              <a:t>5</a:t>
            </a:fld>
            <a:endParaRPr lang="en-US" altLang="zh-CN"/>
          </a:p>
        </p:txBody>
      </p:sp>
      <p:sp>
        <p:nvSpPr>
          <p:cNvPr id="1700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71488" y="619125"/>
            <a:ext cx="5808662" cy="4357688"/>
          </a:xfrm>
        </p:spPr>
      </p:sp>
      <p:sp>
        <p:nvSpPr>
          <p:cNvPr id="1700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5877" y="5323166"/>
            <a:ext cx="5747072" cy="25223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4261207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E80A842C-20C5-4C8D-BA85-7B6767F1CFE2}" type="slidenum">
              <a:rPr lang="en-GB"/>
              <a:t>6</a:t>
            </a:fld>
            <a:endParaRPr lang="en-GB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73075" y="617538"/>
            <a:ext cx="5813425" cy="4360862"/>
          </a:xfrm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3032" y="5323841"/>
            <a:ext cx="5747616" cy="245103"/>
          </a:xfrm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29910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48CAB96F-3912-4958-AB3C-7ED402CD4A3D}" type="slidenum">
              <a:rPr lang="en-GB"/>
              <a:t>7</a:t>
            </a:fld>
            <a:endParaRPr lang="en-GB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74663" y="622300"/>
            <a:ext cx="5807075" cy="4356100"/>
          </a:xfrm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6189" y="5323841"/>
            <a:ext cx="5747616" cy="245103"/>
          </a:xfrm>
        </p:spPr>
        <p:txBody>
          <a:bodyPr/>
          <a:lstStyle/>
          <a:p>
            <a:r>
              <a:rPr lang="en-US" altLang="zh-CN" sz="1100">
                <a:ea typeface="华文楷体" pitchFamily="2" charset="-122"/>
                <a:cs typeface="Arial"/>
              </a:rPr>
              <a:t>Henan Etoo: </a:t>
            </a:r>
            <a:r>
              <a:rPr lang="en-US" err="1">
                <a:ea typeface="华文楷体" pitchFamily="2" charset="-122"/>
                <a:cs typeface="Arial"/>
              </a:rPr>
              <a:t>河南易通物流有限公司</a:t>
            </a:r>
            <a:endParaRPr lang="en-US">
              <a:ea typeface="华文楷体" pitchFamily="2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31552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5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C49438B1-3416-429D-BA36-CF9F07B26743}" type="slidenum">
              <a:rPr lang="zh-CN" altLang="en-US"/>
              <a:t>9</a:t>
            </a:fld>
            <a:endParaRPr lang="en-US" altLang="zh-CN"/>
          </a:p>
        </p:txBody>
      </p:sp>
      <p:sp>
        <p:nvSpPr>
          <p:cNvPr id="1728514" name="Rectangle 5"/>
          <p:cNvSpPr txBox="1">
            <a:spLocks noGrp="1" noChangeArrowheads="1"/>
          </p:cNvSpPr>
          <p:nvPr/>
        </p:nvSpPr>
        <p:spPr bwMode="gray">
          <a:xfrm>
            <a:off x="6017818" y="9522733"/>
            <a:ext cx="535633" cy="188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b">
            <a:spAutoFit/>
          </a:bodyPr>
          <a:lstStyle>
            <a:lvl1pPr algn="l" defTabSz="877888"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1pPr>
            <a:lvl2pPr marL="742950" indent="-285750" algn="l" defTabSz="877888"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2pPr>
            <a:lvl3pPr marL="1143000" indent="-228600" algn="l" defTabSz="877888"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3pPr>
            <a:lvl4pPr marL="1600200" indent="-228600" algn="l" defTabSz="877888"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4pPr>
            <a:lvl5pPr marL="2057400" indent="-228600" algn="l" defTabSz="877888"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5pPr>
            <a:lvl6pPr marL="2514600" indent="-228600" defTabSz="877888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6pPr>
            <a:lvl7pPr marL="2971800" indent="-228600" defTabSz="877888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7pPr>
            <a:lvl8pPr marL="3429000" indent="-228600" defTabSz="877888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8pPr>
            <a:lvl9pPr marL="3886200" indent="-228600" defTabSz="877888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/>
              </a:defRPr>
            </a:lvl9pPr>
          </a:lstStyle>
          <a:p>
            <a:pPr algn="r">
              <a:buClrTx/>
            </a:pPr>
            <a:fld id="{11BD4C2E-F2D9-4388-AC99-60BFC3FB8DB8}" type="slidenum">
              <a:rPr lang="zh-CN" altLang="en-US" sz="1200"/>
              <a:pPr algn="r">
                <a:buClrTx/>
              </a:pPr>
              <a:t>9</a:t>
            </a:fld>
            <a:endParaRPr lang="en-US" altLang="zh-CN" sz="1200"/>
          </a:p>
        </p:txBody>
      </p:sp>
      <p:sp>
        <p:nvSpPr>
          <p:cNvPr id="1728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74663" y="620713"/>
            <a:ext cx="5805487" cy="4356100"/>
          </a:xfrm>
        </p:spPr>
      </p:sp>
      <p:sp>
        <p:nvSpPr>
          <p:cNvPr id="17285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5877" y="5323166"/>
            <a:ext cx="5747072" cy="252236"/>
          </a:xfrm>
        </p:spPr>
        <p:txBody>
          <a:bodyPr/>
          <a:lstStyle/>
          <a:p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2187747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/>
              </a:defRPr>
            </a:lvl1pPr>
            <a:lvl2pPr marL="742846" indent="-285711" eaLnBrk="0" hangingPunct="0">
              <a:defRPr sz="1600">
                <a:solidFill>
                  <a:schemeClr val="tx1"/>
                </a:solidFill>
                <a:latin typeface="Arial"/>
              </a:defRPr>
            </a:lvl2pPr>
            <a:lvl3pPr marL="1142841" indent="-228568" eaLnBrk="0" hangingPunct="0">
              <a:defRPr sz="1600">
                <a:solidFill>
                  <a:schemeClr val="tx1"/>
                </a:solidFill>
                <a:latin typeface="Arial"/>
              </a:defRPr>
            </a:lvl3pPr>
            <a:lvl4pPr marL="1599977" indent="-228568" eaLnBrk="0" hangingPunct="0">
              <a:defRPr sz="1600">
                <a:solidFill>
                  <a:schemeClr val="tx1"/>
                </a:solidFill>
                <a:latin typeface="Arial"/>
              </a:defRPr>
            </a:lvl4pPr>
            <a:lvl5pPr marL="2057114" indent="-228568" eaLnBrk="0" hangingPunct="0">
              <a:defRPr sz="1600">
                <a:solidFill>
                  <a:schemeClr val="tx1"/>
                </a:solidFill>
                <a:latin typeface="Arial"/>
              </a:defRPr>
            </a:lvl5pPr>
            <a:lvl6pPr marL="2514251" indent="-22856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6pPr>
            <a:lvl7pPr marL="2971387" indent="-22856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7pPr>
            <a:lvl8pPr marL="3428523" indent="-22856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8pPr>
            <a:lvl9pPr marL="3885659" indent="-22856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/>
              </a:defRPr>
            </a:lvl9pPr>
          </a:lstStyle>
          <a:p>
            <a:pPr eaLnBrk="1" hangingPunct="1"/>
            <a:fld id="{A32C2DEB-D949-4B45-BBCA-1A46194AA2CB}" type="slidenum">
              <a:rPr lang="en-US" sz="1200"/>
              <a:pPr eaLnBrk="1" hangingPunct="1"/>
              <a:t>10</a:t>
            </a:fld>
            <a:endParaRPr lang="en-US" sz="120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6100" y="5322888"/>
            <a:ext cx="5746750" cy="244475"/>
          </a:xfrm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62462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2.xml" /><Relationship Id="rId5" Type="http://schemas.openxmlformats.org/officeDocument/2006/relationships/image" Target="../media/image2.emf" /><Relationship Id="rId6" Type="http://schemas.openxmlformats.org/officeDocument/2006/relationships/image" Target="../media/image3.emf" /><Relationship Id="rId7" Type="http://schemas.openxmlformats.org/officeDocument/2006/relationships/vmlDrawing" Target="../drawings/vmlDrawing1.v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4D0DA-DA2A-4A8A-B2EF-9002CC08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E85F1-E2BF-4E93-9C8D-CA6C9660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C0B4C-D6EB-4CE4-A636-DEA7714A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12571-6F47-407E-8AA6-E238EAAA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3BC7D8-E41C-42CD-A1B3-6C4C04FB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23AAA5-DEA3-4679-885F-CA9C63A8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08768-EC99-4F57-8949-584F28337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BC4C4-3922-4775-A3A1-249550F55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93C85-3F02-4C81-A90C-6C8B4B781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E5330-47DF-4010-A7C0-1680E8FC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F8020-A970-4182-B46C-050FE3D1F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" name="Object 19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153992469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幻灯片" r:id="rId2" imgW="270" imgH="270" progId="TCLayout.ActiveDocument.1">
                  <p:embed/>
                </p:oleObj>
              </mc:Choice>
              <mc:Fallback>
                <p:oleObj name="think-cell 幻灯片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Working Draft Text" hidden="1"/>
          <p:cNvSpPr txBox="1">
            <a:spLocks noChangeArrowheads="1"/>
          </p:cNvSpPr>
          <p:nvPr/>
        </p:nvSpPr>
        <p:spPr bwMode="auto">
          <a:xfrm>
            <a:off x="2640013" y="342900"/>
            <a:ext cx="993862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b="1" baseline="0" noProof="0">
                <a:latin typeface="+mn-lt"/>
              </a:rPr>
              <a:t>WORKING DRAFT</a:t>
            </a:r>
          </a:p>
        </p:txBody>
      </p:sp>
      <p:sp>
        <p:nvSpPr>
          <p:cNvPr id="5" name="doc id"/>
          <p:cNvSpPr txBox="1">
            <a:spLocks noChangeArrowheads="1"/>
          </p:cNvSpPr>
          <p:nvPr/>
        </p:nvSpPr>
        <p:spPr bwMode="auto">
          <a:xfrm>
            <a:off x="8442325" y="36513"/>
            <a:ext cx="295275" cy="12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eaLnBrk="1" hangingPunct="1">
              <a:defRPr/>
            </a:pPr>
            <a:endParaRPr lang="en-US" altLang="zh-CN" sz="800" baseline="0" noProof="0">
              <a:latin typeface="+mn-lt"/>
            </a:endParaRPr>
          </a:p>
        </p:txBody>
      </p:sp>
      <p:sp>
        <p:nvSpPr>
          <p:cNvPr id="6" name="Working Draft" hidden="1"/>
          <p:cNvSpPr txBox="1">
            <a:spLocks noChangeArrowheads="1"/>
          </p:cNvSpPr>
          <p:nvPr/>
        </p:nvSpPr>
        <p:spPr bwMode="auto">
          <a:xfrm>
            <a:off x="2640013" y="498475"/>
            <a:ext cx="2878993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baseline="0" noProof="0">
                <a:latin typeface="+mn-lt"/>
              </a:rPr>
              <a:t>Last Modified 5/21/2015 6:51 PM China Standard Time</a:t>
            </a:r>
            <a:endParaRPr lang="en-US" altLang="zh-CN" sz="900" baseline="0" noProof="0">
              <a:latin typeface="+mn-lt"/>
            </a:endParaRPr>
          </a:p>
        </p:txBody>
      </p:sp>
      <p:sp>
        <p:nvSpPr>
          <p:cNvPr id="7" name="Printed" hidden="1"/>
          <p:cNvSpPr txBox="1">
            <a:spLocks noChangeArrowheads="1"/>
          </p:cNvSpPr>
          <p:nvPr/>
        </p:nvSpPr>
        <p:spPr bwMode="auto">
          <a:xfrm>
            <a:off x="2640013" y="655638"/>
            <a:ext cx="365485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900" baseline="0" noProof="0">
                <a:latin typeface="+mn-lt"/>
              </a:rPr>
              <a:t>Printed</a:t>
            </a:r>
          </a:p>
        </p:txBody>
      </p:sp>
      <p:grpSp>
        <p:nvGrpSpPr>
          <p:cNvPr id="3" name="Title Elements"/>
          <p:cNvGrpSpPr/>
          <p:nvPr userDrawn="1"/>
        </p:nvGrpSpPr>
        <p:grpSpPr>
          <a:xfrm>
            <a:off x="0" y="0"/>
            <a:ext cx="8958264" cy="6723063"/>
            <a:chExt cx="8958264" cy="6723063"/>
          </a:xfrm>
        </p:grpSpPr>
        <p:sp>
          <p:nvSpPr>
            <p:cNvPr id="9" name="Document type" hidden="1"/>
            <p:cNvSpPr txBox="1">
              <a:spLocks noChangeArrowheads="1"/>
            </p:cNvSpPr>
            <p:nvPr/>
          </p:nvSpPr>
          <p:spPr bwMode="auto">
            <a:xfrm>
              <a:off x="2640013" y="4930775"/>
              <a:ext cx="4935538" cy="21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sz="1400" baseline="0" noProof="0">
                  <a:latin typeface="+mn-lt"/>
                </a:rPr>
                <a:t>文件类型</a:t>
              </a:r>
              <a:endParaRPr lang="en-US" altLang="zh-CN" sz="1400" baseline="0" noProof="0">
                <a:latin typeface="+mn-lt"/>
              </a:endParaRPr>
            </a:p>
          </p:txBody>
        </p:sp>
        <p:sp>
          <p:nvSpPr>
            <p:cNvPr id="10" name="Date" hidden="1"/>
            <p:cNvSpPr txBox="1">
              <a:spLocks noChangeArrowheads="1"/>
            </p:cNvSpPr>
            <p:nvPr/>
          </p:nvSpPr>
          <p:spPr bwMode="auto">
            <a:xfrm>
              <a:off x="2640013" y="5199063"/>
              <a:ext cx="4935538" cy="215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zh-CN" altLang="en-US" sz="1400" baseline="0" noProof="0">
                  <a:latin typeface="+mn-lt"/>
                </a:rPr>
                <a:t>日期</a:t>
              </a:r>
              <a:endParaRPr lang="en-US" altLang="zh-CN" sz="1400" baseline="0" noProof="0">
                <a:latin typeface="+mn-lt"/>
              </a:endParaRPr>
            </a:p>
          </p:txBody>
        </p:sp>
        <p:sp>
          <p:nvSpPr>
            <p:cNvPr id="11" name="Disclaimer" hidden="1"/>
            <p:cNvSpPr>
              <a:spLocks noChangeArrowheads="1"/>
            </p:cNvSpPr>
            <p:nvPr/>
          </p:nvSpPr>
          <p:spPr bwMode="auto">
            <a:xfrm>
              <a:off x="2640013" y="5895975"/>
              <a:ext cx="5121275" cy="2444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defTabSz="804863" eaLnBrk="0" hangingPunct="0"/>
              <a:r>
                <a:rPr lang="zh-CN" altLang="en-US" sz="800" baseline="0" noProof="0">
                  <a:latin typeface="+mn-lt"/>
                </a:rPr>
                <a:t>机密和专有</a:t>
              </a:r>
            </a:p>
            <a:p>
              <a:pPr defTabSz="804863" eaLnBrk="0" hangingPunct="0"/>
              <a:r>
                <a:rPr lang="zh-CN" altLang="en-US" sz="800" baseline="0" noProof="0">
                  <a:latin typeface="+mn-lt"/>
                </a:rPr>
                <a:t>未经麦肯锡许可，任何对此资料的使用严格禁止</a:t>
              </a:r>
              <a:endParaRPr lang="en-US" altLang="zh-CN" sz="800" baseline="0" noProof="0">
                <a:latin typeface="+mn-lt"/>
              </a:endParaRPr>
            </a:p>
          </p:txBody>
        </p:sp>
        <p:sp>
          <p:nvSpPr>
            <p:cNvPr id="12" name="TitleBottomPlaceholder" hidden="1"/>
            <p:cNvSpPr>
              <a:spLocks noChangeArrowheads="1"/>
            </p:cNvSpPr>
            <p:nvPr/>
          </p:nvSpPr>
          <p:spPr bwMode="auto">
            <a:xfrm>
              <a:off x="0" y="2238375"/>
              <a:ext cx="2193925" cy="4484688"/>
            </a:xfrm>
            <a:prstGeom prst="rect">
              <a:avLst/>
            </a:prstGeom>
            <a:solidFill>
              <a:srgbClr val="0065CC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 baseline="0" noProof="0">
                <a:latin typeface="+mn-lt"/>
              </a:endParaRPr>
            </a:p>
          </p:txBody>
        </p:sp>
        <p:sp>
          <p:nvSpPr>
            <p:cNvPr id="13" name="TitleTopPlaceholder" hidden="1"/>
            <p:cNvSpPr>
              <a:spLocks noChangeArrowheads="1"/>
            </p:cNvSpPr>
            <p:nvPr/>
          </p:nvSpPr>
          <p:spPr bwMode="auto">
            <a:xfrm>
              <a:off x="0" y="0"/>
              <a:ext cx="2193925" cy="2238375"/>
            </a:xfrm>
            <a:prstGeom prst="rect">
              <a:avLst/>
            </a:prstGeom>
            <a:solidFill>
              <a:srgbClr val="91A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 baseline="0" noProof="0">
                <a:latin typeface="+mn-lt"/>
              </a:endParaRPr>
            </a:p>
          </p:txBody>
        </p:sp>
        <p:sp>
          <p:nvSpPr>
            <p:cNvPr id="19" name="Rectangle 18" hidden="1"/>
            <p:cNvSpPr/>
            <p:nvPr/>
          </p:nvSpPr>
          <p:spPr>
            <a:xfrm>
              <a:off x="0" y="0"/>
              <a:ext cx="8958264" cy="6721475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TitleBottomBar"/>
          <p:cNvGrpSpPr/>
          <p:nvPr/>
        </p:nvGrpSpPr>
        <p:grpSpPr>
          <a:xfrm>
            <a:off x="2192338" y="6305550"/>
            <a:ext cx="6767512" cy="420688"/>
            <a:chOff x="1382" y="3969"/>
            <a:chExt cx="4263" cy="265"/>
          </a:xfrm>
        </p:grpSpPr>
        <p:sp>
          <p:nvSpPr>
            <p:cNvPr id="16" name="Rectangle 1134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gray">
            <a:xfrm>
              <a:off x="1382" y="3969"/>
              <a:ext cx="4263" cy="265"/>
            </a:xfrm>
            <a:prstGeom prst="rect">
              <a:avLst/>
            </a:prstGeom>
            <a:solidFill>
              <a:srgbClr val="00296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altLang="zh-CN" baseline="0" noProof="0">
                <a:latin typeface="+mn-lt"/>
              </a:endParaRPr>
            </a:p>
          </p:txBody>
        </p:sp>
        <p:pic>
          <p:nvPicPr>
            <p:cNvPr id="17" name="Picture 119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519" y="4059"/>
              <a:ext cx="1023" cy="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8" name="TitleBottomBarBW" hidden="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73913" y="6443663"/>
            <a:ext cx="1636712" cy="19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14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2640013" y="2133600"/>
            <a:ext cx="4935537" cy="984885"/>
          </a:xfrm>
          <a:prstGeom prst="rect">
            <a:avLst/>
          </a:prstGeom>
        </p:spPr>
        <p:txBody>
          <a:bodyPr/>
          <a:lstStyle>
            <a:lvl1pPr>
              <a:defRPr sz="3200" b="0" baseline="0"/>
            </a:lvl1pPr>
          </a:lstStyle>
          <a:p>
            <a:pPr lvl="0"/>
            <a:r>
              <a:rPr lang="en-US" altLang="zh-CN" noProof="0"/>
              <a:t>Click to edit Master title style</a:t>
            </a:r>
            <a:endParaRPr lang="en-US" altLang="zh-CN" noProof="0"/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2640013" y="3867150"/>
            <a:ext cx="4935537" cy="215444"/>
          </a:xfrm>
          <a:prstGeom prst="rect">
            <a:avLst/>
          </a:prstGeom>
        </p:spPr>
        <p:txBody>
          <a:bodyPr>
            <a:spAutoFit/>
          </a:bodyPr>
          <a:lstStyle>
            <a:lvl1pPr>
              <a:defRPr sz="1400" baseline="0">
                <a:latin typeface="+mn-lt"/>
              </a:defRPr>
            </a:lvl1pPr>
          </a:lstStyle>
          <a:p>
            <a:pPr lvl="0"/>
            <a:r>
              <a:rPr lang="en-US" altLang="zh-CN" noProof="0"/>
              <a:t>Click to edit Master subtitle style</a:t>
            </a:r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78031976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Slide Number"/>
          <p:cNvSpPr txBox="1"/>
          <p:nvPr userDrawn="1"/>
        </p:nvSpPr>
        <p:spPr>
          <a:xfrm>
            <a:off x="8545513" y="6434981"/>
            <a:ext cx="157094" cy="153888"/>
          </a:xfrm>
          <a:prstGeom prst="rect">
            <a:avLst/>
          </a:prstGeom>
        </p:spPr>
        <p:txBody>
          <a:bodyPr vert="horz" wrap="none" lIns="0" tIns="0" rIns="0" bIns="0" rtlCol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/>
            <a:fld id="{42C328C1-A84F-4A39-A664-DBA00541A8C6}" type="slidenum">
              <a:rPr lang="en-US" smtClean="0"/>
              <a:pPr lvl="0"/>
              <a:t>‹#›</a:t>
            </a:fld>
            <a:endParaRPr lang="en-US"/>
          </a:p>
        </p:txBody>
      </p:sp>
      <p:sp>
        <p:nvSpPr>
          <p:cNvPr id="5" name="SlideLogoSeparator"/>
          <p:cNvSpPr>
            <a:spLocks noChangeArrowheads="1"/>
          </p:cNvSpPr>
          <p:nvPr userDrawn="1">
            <p:custDataLst>
              <p:tags r:id="rId1"/>
            </p:custDataLst>
          </p:nvPr>
        </p:nvSpPr>
        <p:spPr bwMode="auto">
          <a:xfrm>
            <a:off x="8419112" y="6403975"/>
            <a:ext cx="40076" cy="18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r>
              <a:rPr lang="en-US" sz="1200" baseline="0" noProof="0">
                <a:latin typeface="+mn-lt"/>
                <a:ea typeface="+mn-ea"/>
              </a:rPr>
              <a:t>|</a:t>
            </a:r>
          </a:p>
        </p:txBody>
      </p:sp>
      <p:sp>
        <p:nvSpPr>
          <p:cNvPr id="4" name="2. Slide Title"/>
          <p:cNvSpPr>
            <a:spLocks noGrp="1" noChangeArrowheads="1"/>
          </p:cNvSpPr>
          <p:nvPr>
            <p:ph type="title"/>
          </p:nvPr>
        </p:nvSpPr>
        <p:spPr bwMode="auto">
          <a:xfrm>
            <a:off x="119063" y="230188"/>
            <a:ext cx="8618537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lvl1pPr>
              <a:tabLst>
                <a:tab pos="361950"/>
              </a:tabLst>
              <a:defRPr baseline="0"/>
            </a:lvl1pPr>
          </a:lstStyle>
          <a:p>
            <a:pPr lvl="0"/>
            <a:r>
              <a:rPr lang="en-US" altLang="zh-CN" noProof="0"/>
              <a:t>Click to edit Master title style</a:t>
            </a:r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422975847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ags" Target="../tags/tag4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4.emf" /><Relationship Id="rId6" Type="http://schemas.openxmlformats.org/officeDocument/2006/relationships/tags" Target="../tags/tag5.xml" /><Relationship Id="rId7" Type="http://schemas.openxmlformats.org/officeDocument/2006/relationships/vmlDrawing" Target="../drawings/vmlDrawing2.v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2161174352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幻灯片" r:id="rId4" imgW="270" imgH="270" progId="TCLayout.ActiveDocument.1">
                  <p:embed/>
                </p:oleObj>
              </mc:Choice>
              <mc:Fallback>
                <p:oleObj name="think-cell 幻灯片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6" name="SlideBottomBar"/>
          <p:cNvSpPr>
            <a:spLocks noChangeArrowheads="1"/>
          </p:cNvSpPr>
          <p:nvPr/>
        </p:nvSpPr>
        <p:spPr bwMode="auto">
          <a:xfrm>
            <a:off x="0" y="6300788"/>
            <a:ext cx="8961438" cy="422275"/>
          </a:xfrm>
          <a:prstGeom prst="rect">
            <a:avLst/>
          </a:prstGeom>
          <a:solidFill>
            <a:srgbClr val="C7DFF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altLang="zh-CN" baseline="0" noProof="0">
              <a:latin typeface="+mn-lt"/>
              <a:ea typeface="+mn-ea"/>
            </a:endParaRPr>
          </a:p>
        </p:txBody>
      </p:sp>
      <p:sp>
        <p:nvSpPr>
          <p:cNvPr id="1033" name="doc id"/>
          <p:cNvSpPr>
            <a:spLocks noChangeArrowheads="1"/>
          </p:cNvSpPr>
          <p:nvPr/>
        </p:nvSpPr>
        <p:spPr bwMode="auto">
          <a:xfrm>
            <a:off x="8081963" y="36513"/>
            <a:ext cx="657225" cy="12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endParaRPr lang="en-US" altLang="zh-CN" sz="800" baseline="0" noProof="0">
              <a:solidFill>
                <a:srgbClr val="000000"/>
              </a:solidFill>
              <a:latin typeface="+mn-lt"/>
              <a:ea typeface="+mn-ea"/>
            </a:endParaRPr>
          </a:p>
        </p:txBody>
      </p:sp>
      <p:sp>
        <p:nvSpPr>
          <p:cNvPr id="1034" name="Working Draft" hidden="1"/>
          <p:cNvSpPr txBox="1">
            <a:spLocks noChangeArrowheads="1"/>
          </p:cNvSpPr>
          <p:nvPr/>
        </p:nvSpPr>
        <p:spPr bwMode="auto">
          <a:xfrm rot="5400000">
            <a:off x="7927381" y="1940591"/>
            <a:ext cx="1928413" cy="92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600" baseline="0" noProof="0">
                <a:latin typeface="+mn-lt"/>
                <a:ea typeface="+mn-ea"/>
              </a:rPr>
              <a:t>Last Modified 5/21/2015 6:51 PM China Standard Time</a:t>
            </a:r>
            <a:endParaRPr lang="en-US" altLang="zh-CN" baseline="0" noProof="0">
              <a:latin typeface="+mn-lt"/>
              <a:ea typeface="+mn-ea"/>
            </a:endParaRPr>
          </a:p>
        </p:txBody>
      </p:sp>
      <p:sp>
        <p:nvSpPr>
          <p:cNvPr id="1035" name="Printed" hidden="1"/>
          <p:cNvSpPr txBox="1">
            <a:spLocks noChangeArrowheads="1"/>
          </p:cNvSpPr>
          <p:nvPr/>
        </p:nvSpPr>
        <p:spPr bwMode="auto">
          <a:xfrm rot="5400000">
            <a:off x="8768958" y="4114417"/>
            <a:ext cx="245260" cy="92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600" baseline="0" noProof="0">
                <a:latin typeface="+mn-lt"/>
                <a:ea typeface="+mn-ea"/>
              </a:rPr>
              <a:t>Printed</a:t>
            </a:r>
            <a:endParaRPr lang="en-US" altLang="zh-CN" baseline="0" noProof="0">
              <a:latin typeface="+mn-lt"/>
              <a:ea typeface="+mn-ea"/>
            </a:endParaRPr>
          </a:p>
        </p:txBody>
      </p:sp>
      <p:sp>
        <p:nvSpPr>
          <p:cNvPr id="19" name="Title Placeholder 2"/>
          <p:cNvSpPr>
            <a:spLocks noGrp="1" noChangeArrowheads="1"/>
          </p:cNvSpPr>
          <p:nvPr>
            <p:ph type="title"/>
          </p:nvPr>
        </p:nvSpPr>
        <p:spPr bwMode="auto">
          <a:xfrm>
            <a:off x="119063" y="230188"/>
            <a:ext cx="8618537" cy="2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noProof="0"/>
              <a:t>Click to edit Master title style</a:t>
            </a:r>
            <a:endParaRPr lang="en-US" altLang="zh-CN" noProof="0"/>
          </a:p>
        </p:txBody>
      </p:sp>
      <p:sp>
        <p:nvSpPr>
          <p:cNvPr id="10" name="SlideLogoText"/>
          <p:cNvSpPr>
            <a:spLocks noChangeArrowheads="1"/>
          </p:cNvSpPr>
          <p:nvPr userDrawn="1">
            <p:custDataLst>
              <p:tags r:id="rId6"/>
            </p:custDataLst>
          </p:nvPr>
        </p:nvSpPr>
        <p:spPr bwMode="auto">
          <a:xfrm>
            <a:off x="7088188" y="6435725"/>
            <a:ext cx="1244600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 defTabSz="895350"/>
            <a:r>
              <a:rPr lang="en-US" sz="1000" baseline="0" noProof="0">
                <a:latin typeface="+mn-lt"/>
                <a:ea typeface="+mn-ea"/>
              </a:rPr>
              <a:t>McKinsey &amp; Company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2564" y="1951038"/>
            <a:ext cx="4302125" cy="1231106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/>
          <a:p>
            <a:pPr lvl="0"/>
            <a:r>
              <a:rPr lang="en-US" altLang="zh-CN" noProof="0"/>
              <a:t>Click to edit Master text styles</a:t>
            </a:r>
          </a:p>
          <a:p>
            <a:pPr lvl="1"/>
            <a:r>
              <a:rPr lang="en-US" altLang="zh-CN" noProof="0"/>
              <a:t>Second level</a:t>
            </a:r>
          </a:p>
          <a:p>
            <a:pPr lvl="2"/>
            <a:r>
              <a:rPr lang="en-US" altLang="zh-CN" noProof="0"/>
              <a:t>Third level</a:t>
            </a:r>
          </a:p>
          <a:p>
            <a:pPr lvl="3"/>
            <a:r>
              <a:rPr lang="en-US" altLang="zh-CN" noProof="0"/>
              <a:t>Fourth level</a:t>
            </a:r>
          </a:p>
          <a:p>
            <a:pPr lvl="4"/>
            <a:r>
              <a:rPr lang="en-US" altLang="zh-CN" noProof="0"/>
              <a:t>Fifth level</a:t>
            </a:r>
            <a:endParaRPr lang="zh-CN" altLang="en-US" noProof="0"/>
          </a:p>
        </p:txBody>
      </p:sp>
      <p:sp>
        <p:nvSpPr>
          <p:cNvPr id="12" name="1. On-page tracker" hidden="1"/>
          <p:cNvSpPr>
            <a:spLocks noChangeArrowheads="1"/>
          </p:cNvSpPr>
          <p:nvPr userDrawn="1"/>
        </p:nvSpPr>
        <p:spPr bwMode="auto">
          <a:xfrm>
            <a:off x="119063" y="26988"/>
            <a:ext cx="85921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1400" noProof="0">
                <a:solidFill>
                  <a:srgbClr val="808080"/>
                </a:solidFill>
                <a:latin typeface="+mn-lt"/>
              </a:rPr>
              <a:t>TRACKER</a:t>
            </a:r>
          </a:p>
        </p:txBody>
      </p:sp>
      <p:sp>
        <p:nvSpPr>
          <p:cNvPr id="13" name="3. Unit of measure" hidden="1"/>
          <p:cNvSpPr txBox="1">
            <a:spLocks noChangeArrowheads="1"/>
          </p:cNvSpPr>
          <p:nvPr userDrawn="1"/>
        </p:nvSpPr>
        <p:spPr bwMode="auto">
          <a:xfrm>
            <a:off x="119062" y="531813"/>
            <a:ext cx="861853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1600" noProof="0">
                <a:solidFill>
                  <a:srgbClr val="808080"/>
                </a:solidFill>
              </a:rPr>
              <a:t>Unit of measure</a:t>
            </a:r>
          </a:p>
        </p:txBody>
      </p:sp>
      <p:grpSp>
        <p:nvGrpSpPr>
          <p:cNvPr id="14" name="Slide Elements" hidden="1"/>
          <p:cNvGrpSpPr/>
          <p:nvPr userDrawn="1"/>
        </p:nvGrpSpPr>
        <p:grpSpPr>
          <a:xfrm>
            <a:off x="119063" y="6080125"/>
            <a:ext cx="8548687" cy="508000"/>
            <a:chOff x="75" y="3830"/>
            <a:chExt cx="5385" cy="320"/>
          </a:xfrm>
        </p:grpSpPr>
        <p:sp>
          <p:nvSpPr>
            <p:cNvPr id="15" name="4. Footnote"/>
            <p:cNvSpPr txBox="1">
              <a:spLocks noChangeArrowheads="1"/>
            </p:cNvSpPr>
            <p:nvPr/>
          </p:nvSpPr>
          <p:spPr bwMode="auto">
            <a:xfrm>
              <a:off x="75" y="3830"/>
              <a:ext cx="5385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b">
              <a:spAutoFit/>
            </a:bodyPr>
            <a:lstStyle>
              <a:defPPr>
                <a:defRPr lang="en-US"/>
              </a:defPPr>
              <a:lvl1pPr marL="104775" indent="-1047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10318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217613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40493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79228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494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066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1638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21088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1000" noProof="0"/>
                <a:t>1 </a:t>
              </a:r>
              <a:r>
                <a:rPr lang="zh-CN" altLang="en-US" sz="1000" noProof="0"/>
                <a:t>注</a:t>
              </a:r>
              <a:endParaRPr lang="en-US" altLang="zh-CN" sz="1000" noProof="0"/>
            </a:p>
          </p:txBody>
        </p:sp>
        <p:sp>
          <p:nvSpPr>
            <p:cNvPr id="16" name="5. Source"/>
            <p:cNvSpPr>
              <a:spLocks noChangeArrowheads="1"/>
            </p:cNvSpPr>
            <p:nvPr/>
          </p:nvSpPr>
          <p:spPr bwMode="auto">
            <a:xfrm>
              <a:off x="75" y="4054"/>
              <a:ext cx="4323" cy="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609600" indent="-609600" defTabSz="895350">
                <a:tabLst>
                  <a:tab pos="612775"/>
                </a:tabLst>
              </a:pPr>
              <a:r>
                <a:rPr lang="zh-CN" altLang="en-US" sz="1000">
                  <a:solidFill>
                    <a:srgbClr val="000000"/>
                  </a:solidFill>
                </a:rPr>
                <a:t>资料来源：来源</a:t>
              </a:r>
              <a:endParaRPr lang="en-US" altLang="zh-CN" sz="1000">
                <a:solidFill>
                  <a:srgbClr val="000000"/>
                </a:solidFill>
              </a:endParaRPr>
            </a:p>
          </p:txBody>
        </p:sp>
      </p:grpSp>
      <p:grpSp>
        <p:nvGrpSpPr>
          <p:cNvPr id="17" name="ACET" hidden="1"/>
          <p:cNvGrpSpPr/>
          <p:nvPr userDrawn="1"/>
        </p:nvGrpSpPr>
        <p:grpSpPr>
          <a:xfrm>
            <a:off x="1452563" y="1127125"/>
            <a:ext cx="4264025" cy="508000"/>
            <a:chOff x="915" y="710"/>
            <a:chExt cx="2686" cy="320"/>
          </a:xfrm>
        </p:grpSpPr>
        <p:cxnSp>
          <p:nvCxnSpPr>
            <p:cNvPr id="18" name="AutoShape 249"/>
            <p:cNvCxnSpPr>
              <a:cxnSpLocks noChangeShapeType="1"/>
              <a:stCxn id="20" idx="4"/>
              <a:endCxn id="20" idx="6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0" name="AutoShape 250"/>
            <p:cNvSpPr>
              <a:spLocks noChangeArrowheads="1"/>
            </p:cNvSpPr>
            <p:nvPr/>
          </p:nvSpPr>
          <p:spPr bwMode="auto">
            <a:xfrm>
              <a:off x="915" y="710"/>
              <a:ext cx="2686" cy="320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18288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b="1" noProof="0"/>
                <a:t>Title</a:t>
              </a:r>
            </a:p>
            <a:p>
              <a:r>
                <a:rPr lang="en-US" altLang="zh-CN" noProof="0">
                  <a:solidFill>
                    <a:srgbClr val="808080"/>
                  </a:solidFill>
                </a:rPr>
                <a:t>Unit of measure</a:t>
              </a: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4" r:id="rId2"/>
  </p:sldLayoutIdLst>
  <p:transition/>
  <p:timing/>
  <p:hf hdr="0" ftr="0" dt="0"/>
  <p:txStyles>
    <p:titleStyle>
      <a:lvl1pPr algn="l" defTabSz="895350" rtl="0" eaLnBrk="1" fontAlgn="base" hangingPunct="1">
        <a:spcBef>
          <a:spcPct val="0"/>
        </a:spcBef>
        <a:spcAft>
          <a:spcPct val="0"/>
        </a:spcAft>
        <a:tabLst>
          <a:tab pos="361950"/>
        </a:tabLst>
        <a:defRPr sz="1900" b="1">
          <a:solidFill>
            <a:schemeClr val="tx2"/>
          </a:solidFill>
          <a:latin typeface="+mj-lt"/>
          <a:ea typeface="+mj-ea"/>
          <a:cs typeface="+mj-cs"/>
        </a:defRPr>
      </a:lvl1pPr>
      <a:lvl2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2pPr>
      <a:lvl3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3pPr>
      <a:lvl4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4pPr>
      <a:lvl5pPr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5pPr>
      <a:lvl6pPr marL="4572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6pPr>
      <a:lvl7pPr marL="9144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7pPr>
      <a:lvl8pPr marL="13716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8pPr>
      <a:lvl9pPr marL="1828800" algn="l" defTabSz="895350" rtl="0" eaLnBrk="1" fontAlgn="base" hangingPunct="1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</a:defRPr>
      </a:lvl9pPr>
    </p:titleStyle>
    <p:bodyStyle>
      <a:lvl1pPr marL="0" indent="0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defRPr sz="1600" baseline="0">
          <a:solidFill>
            <a:schemeClr val="tx1"/>
          </a:solidFill>
          <a:latin typeface="+mn-lt"/>
          <a:ea typeface="+mn-ea"/>
          <a:cs typeface="+mn-cs"/>
        </a:defRPr>
      </a:lvl1pPr>
      <a:lvl2pPr marL="193675" indent="-192088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5000"/>
        <a:buFont typeface="Arial"/>
        <a:buChar char="▪"/>
        <a:defRPr sz="1600" baseline="0">
          <a:solidFill>
            <a:schemeClr val="tx1"/>
          </a:solidFill>
          <a:latin typeface="+mn-lt"/>
        </a:defRPr>
      </a:lvl2pPr>
      <a:lvl3pPr marL="457200" indent="-261938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–"/>
        <a:defRPr sz="1600" baseline="0">
          <a:solidFill>
            <a:schemeClr val="tx1"/>
          </a:solidFill>
          <a:latin typeface="+mn-lt"/>
        </a:defRPr>
      </a:lvl3pPr>
      <a:lvl4pPr marL="614363" indent="-1555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▫"/>
        <a:defRPr sz="1600" baseline="0">
          <a:solidFill>
            <a:schemeClr val="tx1"/>
          </a:solidFill>
          <a:latin typeface="+mn-lt"/>
        </a:defRPr>
      </a:lvl4pPr>
      <a:lvl5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5pPr>
      <a:lvl6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6pPr>
      <a:lvl7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7pPr>
      <a:lvl8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8pPr>
      <a:lvl9pPr marL="749808" indent="-130175" algn="l" defTabSz="895350" rtl="0" eaLnBrk="1" fontAlgn="base" hangingPunct="1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 baseline="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.xml" /><Relationship Id="rId3" Type="http://schemas.openxmlformats.org/officeDocument/2006/relationships/oleObject" Target="../embeddings/oleObject3.bin" TargetMode="Internal" /><Relationship Id="rId4" Type="http://schemas.openxmlformats.org/officeDocument/2006/relationships/image" Target="../media/image5.emf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image" Target="../media/image6.png" /><Relationship Id="rId9" Type="http://schemas.openxmlformats.org/officeDocument/2006/relationships/vmlDrawing" Target="../drawings/vmlDrawing3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.xml" /><Relationship Id="rId3" Type="http://schemas.openxmlformats.org/officeDocument/2006/relationships/oleObject" Target="../embeddings/oleObject4.bin" TargetMode="Internal" /><Relationship Id="rId4" Type="http://schemas.openxmlformats.org/officeDocument/2006/relationships/image" Target="../media/image7.emf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vmlDrawing" Target="../drawings/vmlDrawing4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.xml" /><Relationship Id="rId11" Type="http://schemas.openxmlformats.org/officeDocument/2006/relationships/tags" Target="../tags/tag18.xml" /><Relationship Id="rId12" Type="http://schemas.openxmlformats.org/officeDocument/2006/relationships/tags" Target="../tags/tag19.xml" /><Relationship Id="rId13" Type="http://schemas.openxmlformats.org/officeDocument/2006/relationships/tags" Target="../tags/tag20.xml" /><Relationship Id="rId14" Type="http://schemas.openxmlformats.org/officeDocument/2006/relationships/tags" Target="../tags/tag21.xml" /><Relationship Id="rId15" Type="http://schemas.openxmlformats.org/officeDocument/2006/relationships/tags" Target="../tags/tag22.xml" /><Relationship Id="rId16" Type="http://schemas.openxmlformats.org/officeDocument/2006/relationships/tags" Target="../tags/tag23.xml" /><Relationship Id="rId17" Type="http://schemas.openxmlformats.org/officeDocument/2006/relationships/tags" Target="../tags/tag24.xml" /><Relationship Id="rId18" Type="http://schemas.openxmlformats.org/officeDocument/2006/relationships/tags" Target="../tags/tag25.xml" /><Relationship Id="rId19" Type="http://schemas.openxmlformats.org/officeDocument/2006/relationships/tags" Target="../tags/tag2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7.xml" /><Relationship Id="rId21" Type="http://schemas.openxmlformats.org/officeDocument/2006/relationships/tags" Target="../tags/tag28.xml" /><Relationship Id="rId22" Type="http://schemas.openxmlformats.org/officeDocument/2006/relationships/tags" Target="../tags/tag29.xml" /><Relationship Id="rId23" Type="http://schemas.openxmlformats.org/officeDocument/2006/relationships/tags" Target="../tags/tag30.xml" /><Relationship Id="rId24" Type="http://schemas.openxmlformats.org/officeDocument/2006/relationships/tags" Target="../tags/tag31.xml" /><Relationship Id="rId25" Type="http://schemas.openxmlformats.org/officeDocument/2006/relationships/tags" Target="../tags/tag32.xml" /><Relationship Id="rId26" Type="http://schemas.openxmlformats.org/officeDocument/2006/relationships/tags" Target="../tags/tag33.xml" /><Relationship Id="rId27" Type="http://schemas.openxmlformats.org/officeDocument/2006/relationships/tags" Target="../tags/tag34.xml" /><Relationship Id="rId28" Type="http://schemas.openxmlformats.org/officeDocument/2006/relationships/tags" Target="../tags/tag35.xml" /><Relationship Id="rId29" Type="http://schemas.openxmlformats.org/officeDocument/2006/relationships/tags" Target="../tags/tag36.xml" /><Relationship Id="rId3" Type="http://schemas.openxmlformats.org/officeDocument/2006/relationships/tags" Target="../tags/tag14.xml" /><Relationship Id="rId30" Type="http://schemas.openxmlformats.org/officeDocument/2006/relationships/tags" Target="../tags/tag37.xml" /><Relationship Id="rId31" Type="http://schemas.openxmlformats.org/officeDocument/2006/relationships/tags" Target="../tags/tag38.xml" /><Relationship Id="rId32" Type="http://schemas.openxmlformats.org/officeDocument/2006/relationships/tags" Target="../tags/tag39.xml" /><Relationship Id="rId33" Type="http://schemas.openxmlformats.org/officeDocument/2006/relationships/tags" Target="../tags/tag40.xml" /><Relationship Id="rId34" Type="http://schemas.openxmlformats.org/officeDocument/2006/relationships/tags" Target="../tags/tag41.xml" /><Relationship Id="rId35" Type="http://schemas.openxmlformats.org/officeDocument/2006/relationships/tags" Target="../tags/tag42.xml" /><Relationship Id="rId36" Type="http://schemas.openxmlformats.org/officeDocument/2006/relationships/tags" Target="../tags/tag43.xml" /><Relationship Id="rId37" Type="http://schemas.openxmlformats.org/officeDocument/2006/relationships/tags" Target="../tags/tag44.xml" /><Relationship Id="rId38" Type="http://schemas.openxmlformats.org/officeDocument/2006/relationships/tags" Target="../tags/tag45.xml" /><Relationship Id="rId39" Type="http://schemas.openxmlformats.org/officeDocument/2006/relationships/tags" Target="../tags/tag46.xml" /><Relationship Id="rId4" Type="http://schemas.openxmlformats.org/officeDocument/2006/relationships/oleObject" Target="../embeddings/oleObject5.bin" TargetMode="Internal" /><Relationship Id="rId40" Type="http://schemas.openxmlformats.org/officeDocument/2006/relationships/tags" Target="../tags/tag47.xml" /><Relationship Id="rId41" Type="http://schemas.openxmlformats.org/officeDocument/2006/relationships/vmlDrawing" Target="../drawings/vmlDrawing5.vml" /><Relationship Id="rId5" Type="http://schemas.openxmlformats.org/officeDocument/2006/relationships/image" Target="../media/image8.emf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oleObject" Target="../embeddings/oleObject6.bin" TargetMode="Internal" /><Relationship Id="rId9" Type="http://schemas.openxmlformats.org/officeDocument/2006/relationships/image" Target="../media/image9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8.bin" TargetMode="Internal" /><Relationship Id="rId11" Type="http://schemas.openxmlformats.org/officeDocument/2006/relationships/image" Target="../media/image11.emf" /><Relationship Id="rId12" Type="http://schemas.openxmlformats.org/officeDocument/2006/relationships/tags" Target="../tags/tag54.xml" /><Relationship Id="rId13" Type="http://schemas.openxmlformats.org/officeDocument/2006/relationships/tags" Target="../tags/tag55.xml" /><Relationship Id="rId14" Type="http://schemas.openxmlformats.org/officeDocument/2006/relationships/tags" Target="../tags/tag56.xml" /><Relationship Id="rId15" Type="http://schemas.openxmlformats.org/officeDocument/2006/relationships/tags" Target="../tags/tag57.xml" /><Relationship Id="rId16" Type="http://schemas.openxmlformats.org/officeDocument/2006/relationships/tags" Target="../tags/tag58.xml" /><Relationship Id="rId17" Type="http://schemas.openxmlformats.org/officeDocument/2006/relationships/tags" Target="../tags/tag59.xml" /><Relationship Id="rId18" Type="http://schemas.openxmlformats.org/officeDocument/2006/relationships/tags" Target="../tags/tag60.xml" /><Relationship Id="rId19" Type="http://schemas.openxmlformats.org/officeDocument/2006/relationships/tags" Target="../tags/tag61.xml" /><Relationship Id="rId2" Type="http://schemas.openxmlformats.org/officeDocument/2006/relationships/tags" Target="../tags/tag48.xml" /><Relationship Id="rId20" Type="http://schemas.openxmlformats.org/officeDocument/2006/relationships/tags" Target="../tags/tag62.xml" /><Relationship Id="rId21" Type="http://schemas.openxmlformats.org/officeDocument/2006/relationships/tags" Target="../tags/tag63.xml" /><Relationship Id="rId22" Type="http://schemas.openxmlformats.org/officeDocument/2006/relationships/tags" Target="../tags/tag64.xml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oleObject" Target="../embeddings/oleObject9.bin" TargetMode="Internal" /><Relationship Id="rId27" Type="http://schemas.openxmlformats.org/officeDocument/2006/relationships/image" Target="../media/image12.emf" /><Relationship Id="rId28" Type="http://schemas.openxmlformats.org/officeDocument/2006/relationships/tags" Target="../tags/tag68.xml" /><Relationship Id="rId29" Type="http://schemas.openxmlformats.org/officeDocument/2006/relationships/tags" Target="../tags/tag69.xml" /><Relationship Id="rId3" Type="http://schemas.openxmlformats.org/officeDocument/2006/relationships/oleObject" Target="../embeddings/oleObject7.bin" TargetMode="Internal" /><Relationship Id="rId30" Type="http://schemas.openxmlformats.org/officeDocument/2006/relationships/tags" Target="../tags/tag70.xml" /><Relationship Id="rId31" Type="http://schemas.openxmlformats.org/officeDocument/2006/relationships/tags" Target="../tags/tag71.xml" /><Relationship Id="rId32" Type="http://schemas.openxmlformats.org/officeDocument/2006/relationships/tags" Target="../tags/tag72.xml" /><Relationship Id="rId33" Type="http://schemas.openxmlformats.org/officeDocument/2006/relationships/tags" Target="../tags/tag73.xml" /><Relationship Id="rId34" Type="http://schemas.openxmlformats.org/officeDocument/2006/relationships/tags" Target="../tags/tag74.xml" /><Relationship Id="rId35" Type="http://schemas.openxmlformats.org/officeDocument/2006/relationships/oleObject" Target="../embeddings/oleObject10.bin" TargetMode="Internal" /><Relationship Id="rId36" Type="http://schemas.openxmlformats.org/officeDocument/2006/relationships/image" Target="../media/image13.emf" /><Relationship Id="rId37" Type="http://schemas.openxmlformats.org/officeDocument/2006/relationships/tags" Target="../tags/tag75.xml" /><Relationship Id="rId38" Type="http://schemas.openxmlformats.org/officeDocument/2006/relationships/tags" Target="../tags/tag76.xml" /><Relationship Id="rId39" Type="http://schemas.openxmlformats.org/officeDocument/2006/relationships/tags" Target="../tags/tag77.xml" /><Relationship Id="rId4" Type="http://schemas.openxmlformats.org/officeDocument/2006/relationships/image" Target="../media/image10.emf" /><Relationship Id="rId40" Type="http://schemas.openxmlformats.org/officeDocument/2006/relationships/oleObject" Target="../embeddings/oleObject11.bin" TargetMode="Internal" /><Relationship Id="rId41" Type="http://schemas.openxmlformats.org/officeDocument/2006/relationships/image" Target="../media/image14.emf" /><Relationship Id="rId42" Type="http://schemas.openxmlformats.org/officeDocument/2006/relationships/tags" Target="../tags/tag78.xml" /><Relationship Id="rId43" Type="http://schemas.openxmlformats.org/officeDocument/2006/relationships/tags" Target="../tags/tag79.xml" /><Relationship Id="rId44" Type="http://schemas.openxmlformats.org/officeDocument/2006/relationships/tags" Target="../tags/tag80.xml" /><Relationship Id="rId45" Type="http://schemas.openxmlformats.org/officeDocument/2006/relationships/oleObject" Target="../embeddings/oleObject12.bin" TargetMode="Internal" /><Relationship Id="rId46" Type="http://schemas.openxmlformats.org/officeDocument/2006/relationships/image" Target="../media/image15.emf" /><Relationship Id="rId47" Type="http://schemas.openxmlformats.org/officeDocument/2006/relationships/tags" Target="../tags/tag81.xml" /><Relationship Id="rId48" Type="http://schemas.openxmlformats.org/officeDocument/2006/relationships/tags" Target="../tags/tag82.xml" /><Relationship Id="rId49" Type="http://schemas.openxmlformats.org/officeDocument/2006/relationships/tags" Target="../tags/tag83.xml" /><Relationship Id="rId5" Type="http://schemas.openxmlformats.org/officeDocument/2006/relationships/tags" Target="../tags/tag49.xml" /><Relationship Id="rId50" Type="http://schemas.openxmlformats.org/officeDocument/2006/relationships/oleObject" Target="../embeddings/oleObject13.bin" TargetMode="Internal" /><Relationship Id="rId51" Type="http://schemas.openxmlformats.org/officeDocument/2006/relationships/image" Target="../media/image16.emf" /><Relationship Id="rId52" Type="http://schemas.openxmlformats.org/officeDocument/2006/relationships/tags" Target="../tags/tag84.xml" /><Relationship Id="rId53" Type="http://schemas.openxmlformats.org/officeDocument/2006/relationships/tags" Target="../tags/tag85.xml" /><Relationship Id="rId54" Type="http://schemas.openxmlformats.org/officeDocument/2006/relationships/tags" Target="../tags/tag86.xml" /><Relationship Id="rId55" Type="http://schemas.openxmlformats.org/officeDocument/2006/relationships/tags" Target="../tags/tag87.xml" /><Relationship Id="rId56" Type="http://schemas.openxmlformats.org/officeDocument/2006/relationships/vmlDrawing" Target="../drawings/vmlDrawing6.v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ags" Target="../tags/tag105.xml" /><Relationship Id="rId23" Type="http://schemas.openxmlformats.org/officeDocument/2006/relationships/tags" Target="../tags/tag106.xml" /><Relationship Id="rId24" Type="http://schemas.openxmlformats.org/officeDocument/2006/relationships/tags" Target="../tags/tag107.xml" /><Relationship Id="rId25" Type="http://schemas.openxmlformats.org/officeDocument/2006/relationships/tags" Target="../tags/tag108.xml" /><Relationship Id="rId26" Type="http://schemas.openxmlformats.org/officeDocument/2006/relationships/tags" Target="../tags/tag109.xml" /><Relationship Id="rId27" Type="http://schemas.openxmlformats.org/officeDocument/2006/relationships/tags" Target="../tags/tag110.xml" /><Relationship Id="rId28" Type="http://schemas.openxmlformats.org/officeDocument/2006/relationships/tags" Target="../tags/tag111.xml" /><Relationship Id="rId29" Type="http://schemas.openxmlformats.org/officeDocument/2006/relationships/tags" Target="../tags/tag112.xml" /><Relationship Id="rId3" Type="http://schemas.openxmlformats.org/officeDocument/2006/relationships/tags" Target="../tags/tag88.xml" /><Relationship Id="rId30" Type="http://schemas.openxmlformats.org/officeDocument/2006/relationships/tags" Target="../tags/tag113.xml" /><Relationship Id="rId31" Type="http://schemas.openxmlformats.org/officeDocument/2006/relationships/tags" Target="../tags/tag114.xml" /><Relationship Id="rId32" Type="http://schemas.openxmlformats.org/officeDocument/2006/relationships/tags" Target="../tags/tag115.xml" /><Relationship Id="rId33" Type="http://schemas.openxmlformats.org/officeDocument/2006/relationships/tags" Target="../tags/tag116.xml" /><Relationship Id="rId34" Type="http://schemas.openxmlformats.org/officeDocument/2006/relationships/tags" Target="../tags/tag117.xml" /><Relationship Id="rId35" Type="http://schemas.openxmlformats.org/officeDocument/2006/relationships/tags" Target="../tags/tag118.xml" /><Relationship Id="rId36" Type="http://schemas.openxmlformats.org/officeDocument/2006/relationships/tags" Target="../tags/tag119.xml" /><Relationship Id="rId37" Type="http://schemas.openxmlformats.org/officeDocument/2006/relationships/tags" Target="../tags/tag120.xml" /><Relationship Id="rId38" Type="http://schemas.openxmlformats.org/officeDocument/2006/relationships/tags" Target="../tags/tag121.xml" /><Relationship Id="rId39" Type="http://schemas.openxmlformats.org/officeDocument/2006/relationships/tags" Target="../tags/tag122.xml" /><Relationship Id="rId4" Type="http://schemas.openxmlformats.org/officeDocument/2006/relationships/oleObject" Target="../embeddings/oleObject14.bin" TargetMode="Internal" /><Relationship Id="rId40" Type="http://schemas.openxmlformats.org/officeDocument/2006/relationships/tags" Target="../tags/tag123.xml" /><Relationship Id="rId41" Type="http://schemas.openxmlformats.org/officeDocument/2006/relationships/tags" Target="../tags/tag124.xml" /><Relationship Id="rId42" Type="http://schemas.openxmlformats.org/officeDocument/2006/relationships/tags" Target="../tags/tag125.xml" /><Relationship Id="rId43" Type="http://schemas.openxmlformats.org/officeDocument/2006/relationships/tags" Target="../tags/tag126.xml" /><Relationship Id="rId44" Type="http://schemas.openxmlformats.org/officeDocument/2006/relationships/tags" Target="../tags/tag127.xml" /><Relationship Id="rId45" Type="http://schemas.openxmlformats.org/officeDocument/2006/relationships/tags" Target="../tags/tag128.xml" /><Relationship Id="rId46" Type="http://schemas.openxmlformats.org/officeDocument/2006/relationships/tags" Target="../tags/tag129.xml" /><Relationship Id="rId47" Type="http://schemas.openxmlformats.org/officeDocument/2006/relationships/tags" Target="../tags/tag130.xml" /><Relationship Id="rId48" Type="http://schemas.openxmlformats.org/officeDocument/2006/relationships/tags" Target="../tags/tag131.xml" /><Relationship Id="rId49" Type="http://schemas.openxmlformats.org/officeDocument/2006/relationships/tags" Target="../tags/tag132.xml" /><Relationship Id="rId5" Type="http://schemas.openxmlformats.org/officeDocument/2006/relationships/image" Target="../media/image1.emf" /><Relationship Id="rId50" Type="http://schemas.openxmlformats.org/officeDocument/2006/relationships/tags" Target="../tags/tag133.xml" /><Relationship Id="rId51" Type="http://schemas.openxmlformats.org/officeDocument/2006/relationships/tags" Target="../tags/tag134.xml" /><Relationship Id="rId52" Type="http://schemas.openxmlformats.org/officeDocument/2006/relationships/tags" Target="../tags/tag135.xml" /><Relationship Id="rId53" Type="http://schemas.openxmlformats.org/officeDocument/2006/relationships/tags" Target="../tags/tag136.xml" /><Relationship Id="rId54" Type="http://schemas.openxmlformats.org/officeDocument/2006/relationships/vmlDrawing" Target="../drawings/vmlDrawing7.v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oleObject" Target="../embeddings/oleObject16.bin" TargetMode="Internal" /><Relationship Id="rId12" Type="http://schemas.openxmlformats.org/officeDocument/2006/relationships/image" Target="../media/image19.emf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7.xml" /><Relationship Id="rId30" Type="http://schemas.openxmlformats.org/officeDocument/2006/relationships/image" Target="../media/image20.jpeg" /><Relationship Id="rId31" Type="http://schemas.openxmlformats.org/officeDocument/2006/relationships/image" Target="../media/image21.png" /><Relationship Id="rId32" Type="http://schemas.openxmlformats.org/officeDocument/2006/relationships/image" Target="../media/image22.jpeg" /><Relationship Id="rId33" Type="http://schemas.openxmlformats.org/officeDocument/2006/relationships/image" Target="../media/image23.jpeg" /><Relationship Id="rId34" Type="http://schemas.openxmlformats.org/officeDocument/2006/relationships/image" Target="../media/image24.jpeg" /><Relationship Id="rId35" Type="http://schemas.openxmlformats.org/officeDocument/2006/relationships/image" Target="../media/image25.jpeg" /><Relationship Id="rId36" Type="http://schemas.openxmlformats.org/officeDocument/2006/relationships/image" Target="../media/image26.jpeg" /><Relationship Id="rId37" Type="http://schemas.openxmlformats.org/officeDocument/2006/relationships/image" Target="../media/image27.jpeg" /><Relationship Id="rId38" Type="http://schemas.openxmlformats.org/officeDocument/2006/relationships/hyperlink" Target="http://baike.baidu.com/image/027a45b5c9ef57f136d3cae1" TargetMode="External" /><Relationship Id="rId39" Type="http://schemas.openxmlformats.org/officeDocument/2006/relationships/image" Target="../media/image28.jpeg" /><Relationship Id="rId4" Type="http://schemas.openxmlformats.org/officeDocument/2006/relationships/oleObject" Target="../embeddings/oleObject15.bin" TargetMode="Internal" /><Relationship Id="rId40" Type="http://schemas.openxmlformats.org/officeDocument/2006/relationships/image" Target="../media/image29.jpeg" /><Relationship Id="rId41" Type="http://schemas.openxmlformats.org/officeDocument/2006/relationships/image" Target="../media/image30.jpeg" /><Relationship Id="rId42" Type="http://schemas.openxmlformats.org/officeDocument/2006/relationships/image" Target="../media/image31.jpeg" /><Relationship Id="rId43" Type="http://schemas.openxmlformats.org/officeDocument/2006/relationships/image" Target="../media/image32.jpeg" /><Relationship Id="rId44" Type="http://schemas.openxmlformats.org/officeDocument/2006/relationships/image" Target="../media/image33.png" /><Relationship Id="rId45" Type="http://schemas.openxmlformats.org/officeDocument/2006/relationships/image" Target="../media/image34.png" /><Relationship Id="rId46" Type="http://schemas.openxmlformats.org/officeDocument/2006/relationships/vmlDrawing" Target="../drawings/vmlDrawing8.vml" /><Relationship Id="rId5" Type="http://schemas.openxmlformats.org/officeDocument/2006/relationships/image" Target="../media/image17.emf" /><Relationship Id="rId6" Type="http://schemas.openxmlformats.org/officeDocument/2006/relationships/tags" Target="../tags/tag138.xml" /><Relationship Id="rId7" Type="http://schemas.openxmlformats.org/officeDocument/2006/relationships/image" Target="../media/image18.jpeg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5.emf" /><Relationship Id="rId11" Type="http://schemas.openxmlformats.org/officeDocument/2006/relationships/tags" Target="../tags/tag163.xml" /><Relationship Id="rId12" Type="http://schemas.openxmlformats.org/officeDocument/2006/relationships/image" Target="../media/image23.jpeg" /><Relationship Id="rId13" Type="http://schemas.openxmlformats.org/officeDocument/2006/relationships/image" Target="../media/image36.jpeg" /><Relationship Id="rId14" Type="http://schemas.openxmlformats.org/officeDocument/2006/relationships/image" Target="../media/image37.png" /><Relationship Id="rId15" Type="http://schemas.openxmlformats.org/officeDocument/2006/relationships/image" Target="../media/image38.png" /><Relationship Id="rId16" Type="http://schemas.openxmlformats.org/officeDocument/2006/relationships/image" Target="../media/image39.png" /><Relationship Id="rId17" Type="http://schemas.openxmlformats.org/officeDocument/2006/relationships/image" Target="../media/image40.png" /><Relationship Id="rId18" Type="http://schemas.openxmlformats.org/officeDocument/2006/relationships/image" Target="../media/image41.png" /><Relationship Id="rId19" Type="http://schemas.openxmlformats.org/officeDocument/2006/relationships/image" Target="../media/image42.png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64.xml" /><Relationship Id="rId21" Type="http://schemas.openxmlformats.org/officeDocument/2006/relationships/image" Target="../media/image43.png" /><Relationship Id="rId22" Type="http://schemas.openxmlformats.org/officeDocument/2006/relationships/image" Target="../media/image44.png" /><Relationship Id="rId23" Type="http://schemas.openxmlformats.org/officeDocument/2006/relationships/vmlDrawing" Target="../drawings/vmlDrawing9.vml" /><Relationship Id="rId3" Type="http://schemas.openxmlformats.org/officeDocument/2006/relationships/tags" Target="../tags/tag159.xml" /><Relationship Id="rId4" Type="http://schemas.openxmlformats.org/officeDocument/2006/relationships/oleObject" Target="../embeddings/oleObject17.bin" TargetMode="Internal" /><Relationship Id="rId5" Type="http://schemas.openxmlformats.org/officeDocument/2006/relationships/image" Target="../media/image8.emf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oleObject" Target="../embeddings/oleObject18.bin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image" Target="../media/image48.jpeg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image" Target="../media/image45.png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image" Target="../media/image46.jpeg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image" Target="../media/image4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7.xml" /><Relationship Id="rId4" Type="http://schemas.openxmlformats.org/officeDocument/2006/relationships/oleObject" Target="../embeddings/oleObject19.bin" TargetMode="Internal" /><Relationship Id="rId5" Type="http://schemas.openxmlformats.org/officeDocument/2006/relationships/image" Target="../media/image10.emf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vmlDrawing" Target="../drawings/vmlDrawing10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vmlDrawing" Target="../drawings/vmlDrawing11.v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80.xml" /><Relationship Id="rId4" Type="http://schemas.openxmlformats.org/officeDocument/2006/relationships/oleObject" Target="../embeddings/oleObject20.bin" TargetMode="Internal" /><Relationship Id="rId5" Type="http://schemas.openxmlformats.org/officeDocument/2006/relationships/image" Target="../media/image1.emf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00" Type="http://schemas.openxmlformats.org/officeDocument/2006/relationships/tags" Target="../tags/tag292.xml" /><Relationship Id="rId101" Type="http://schemas.openxmlformats.org/officeDocument/2006/relationships/tags" Target="../tags/tag293.xml" /><Relationship Id="rId102" Type="http://schemas.openxmlformats.org/officeDocument/2006/relationships/tags" Target="../tags/tag294.xml" /><Relationship Id="rId103" Type="http://schemas.openxmlformats.org/officeDocument/2006/relationships/tags" Target="../tags/tag295.xml" /><Relationship Id="rId104" Type="http://schemas.openxmlformats.org/officeDocument/2006/relationships/tags" Target="../tags/tag296.xml" /><Relationship Id="rId105" Type="http://schemas.openxmlformats.org/officeDocument/2006/relationships/tags" Target="../tags/tag297.xml" /><Relationship Id="rId106" Type="http://schemas.openxmlformats.org/officeDocument/2006/relationships/tags" Target="../tags/tag298.xml" /><Relationship Id="rId107" Type="http://schemas.openxmlformats.org/officeDocument/2006/relationships/tags" Target="../tags/tag299.xml" /><Relationship Id="rId108" Type="http://schemas.openxmlformats.org/officeDocument/2006/relationships/tags" Target="../tags/tag300.xml" /><Relationship Id="rId109" Type="http://schemas.openxmlformats.org/officeDocument/2006/relationships/tags" Target="../tags/tag301.xml" /><Relationship Id="rId11" Type="http://schemas.openxmlformats.org/officeDocument/2006/relationships/tags" Target="../tags/tag203.xml" /><Relationship Id="rId110" Type="http://schemas.openxmlformats.org/officeDocument/2006/relationships/tags" Target="../tags/tag302.xml" /><Relationship Id="rId111" Type="http://schemas.openxmlformats.org/officeDocument/2006/relationships/tags" Target="../tags/tag303.xml" /><Relationship Id="rId112" Type="http://schemas.openxmlformats.org/officeDocument/2006/relationships/tags" Target="../tags/tag304.xml" /><Relationship Id="rId113" Type="http://schemas.openxmlformats.org/officeDocument/2006/relationships/tags" Target="../tags/tag305.xml" /><Relationship Id="rId114" Type="http://schemas.openxmlformats.org/officeDocument/2006/relationships/tags" Target="../tags/tag306.xml" /><Relationship Id="rId115" Type="http://schemas.openxmlformats.org/officeDocument/2006/relationships/tags" Target="../tags/tag307.xml" /><Relationship Id="rId116" Type="http://schemas.openxmlformats.org/officeDocument/2006/relationships/tags" Target="../tags/tag308.xml" /><Relationship Id="rId117" Type="http://schemas.openxmlformats.org/officeDocument/2006/relationships/tags" Target="../tags/tag309.xml" /><Relationship Id="rId118" Type="http://schemas.openxmlformats.org/officeDocument/2006/relationships/tags" Target="../tags/tag310.xml" /><Relationship Id="rId119" Type="http://schemas.openxmlformats.org/officeDocument/2006/relationships/tags" Target="../tags/tag311.xml" /><Relationship Id="rId12" Type="http://schemas.openxmlformats.org/officeDocument/2006/relationships/tags" Target="../tags/tag204.xml" /><Relationship Id="rId120" Type="http://schemas.openxmlformats.org/officeDocument/2006/relationships/tags" Target="../tags/tag312.xml" /><Relationship Id="rId121" Type="http://schemas.openxmlformats.org/officeDocument/2006/relationships/tags" Target="../tags/tag313.xml" /><Relationship Id="rId122" Type="http://schemas.openxmlformats.org/officeDocument/2006/relationships/tags" Target="../tags/tag314.xml" /><Relationship Id="rId123" Type="http://schemas.openxmlformats.org/officeDocument/2006/relationships/tags" Target="../tags/tag315.xml" /><Relationship Id="rId124" Type="http://schemas.openxmlformats.org/officeDocument/2006/relationships/tags" Target="../tags/tag316.xml" /><Relationship Id="rId125" Type="http://schemas.openxmlformats.org/officeDocument/2006/relationships/tags" Target="../tags/tag317.xml" /><Relationship Id="rId126" Type="http://schemas.openxmlformats.org/officeDocument/2006/relationships/tags" Target="../tags/tag318.xml" /><Relationship Id="rId127" Type="http://schemas.openxmlformats.org/officeDocument/2006/relationships/tags" Target="../tags/tag319.xml" /><Relationship Id="rId128" Type="http://schemas.openxmlformats.org/officeDocument/2006/relationships/tags" Target="../tags/tag320.xml" /><Relationship Id="rId129" Type="http://schemas.openxmlformats.org/officeDocument/2006/relationships/tags" Target="../tags/tag321.xml" /><Relationship Id="rId13" Type="http://schemas.openxmlformats.org/officeDocument/2006/relationships/tags" Target="../tags/tag205.xml" /><Relationship Id="rId130" Type="http://schemas.openxmlformats.org/officeDocument/2006/relationships/tags" Target="../tags/tag322.xml" /><Relationship Id="rId131" Type="http://schemas.openxmlformats.org/officeDocument/2006/relationships/tags" Target="../tags/tag323.xml" /><Relationship Id="rId132" Type="http://schemas.openxmlformats.org/officeDocument/2006/relationships/tags" Target="../tags/tag324.xml" /><Relationship Id="rId133" Type="http://schemas.openxmlformats.org/officeDocument/2006/relationships/tags" Target="../tags/tag325.xml" /><Relationship Id="rId134" Type="http://schemas.openxmlformats.org/officeDocument/2006/relationships/tags" Target="../tags/tag326.xml" /><Relationship Id="rId135" Type="http://schemas.openxmlformats.org/officeDocument/2006/relationships/tags" Target="../tags/tag327.xml" /><Relationship Id="rId136" Type="http://schemas.openxmlformats.org/officeDocument/2006/relationships/tags" Target="../tags/tag328.xml" /><Relationship Id="rId137" Type="http://schemas.openxmlformats.org/officeDocument/2006/relationships/tags" Target="../tags/tag329.xml" /><Relationship Id="rId138" Type="http://schemas.openxmlformats.org/officeDocument/2006/relationships/tags" Target="../tags/tag330.xml" /><Relationship Id="rId139" Type="http://schemas.openxmlformats.org/officeDocument/2006/relationships/tags" Target="../tags/tag331.xml" /><Relationship Id="rId14" Type="http://schemas.openxmlformats.org/officeDocument/2006/relationships/tags" Target="../tags/tag206.xml" /><Relationship Id="rId140" Type="http://schemas.openxmlformats.org/officeDocument/2006/relationships/tags" Target="../tags/tag332.xml" /><Relationship Id="rId141" Type="http://schemas.openxmlformats.org/officeDocument/2006/relationships/tags" Target="../tags/tag333.xml" /><Relationship Id="rId142" Type="http://schemas.openxmlformats.org/officeDocument/2006/relationships/tags" Target="../tags/tag334.xml" /><Relationship Id="rId143" Type="http://schemas.openxmlformats.org/officeDocument/2006/relationships/tags" Target="../tags/tag335.xml" /><Relationship Id="rId144" Type="http://schemas.openxmlformats.org/officeDocument/2006/relationships/tags" Target="../tags/tag336.xml" /><Relationship Id="rId145" Type="http://schemas.openxmlformats.org/officeDocument/2006/relationships/tags" Target="../tags/tag337.xml" /><Relationship Id="rId146" Type="http://schemas.openxmlformats.org/officeDocument/2006/relationships/tags" Target="../tags/tag338.xml" /><Relationship Id="rId147" Type="http://schemas.openxmlformats.org/officeDocument/2006/relationships/tags" Target="../tags/tag339.xml" /><Relationship Id="rId148" Type="http://schemas.openxmlformats.org/officeDocument/2006/relationships/tags" Target="../tags/tag340.xml" /><Relationship Id="rId149" Type="http://schemas.openxmlformats.org/officeDocument/2006/relationships/tags" Target="../tags/tag341.xml" /><Relationship Id="rId15" Type="http://schemas.openxmlformats.org/officeDocument/2006/relationships/tags" Target="../tags/tag207.xml" /><Relationship Id="rId150" Type="http://schemas.openxmlformats.org/officeDocument/2006/relationships/tags" Target="../tags/tag342.xml" /><Relationship Id="rId151" Type="http://schemas.openxmlformats.org/officeDocument/2006/relationships/tags" Target="../tags/tag343.xml" /><Relationship Id="rId152" Type="http://schemas.openxmlformats.org/officeDocument/2006/relationships/tags" Target="../tags/tag344.xml" /><Relationship Id="rId153" Type="http://schemas.openxmlformats.org/officeDocument/2006/relationships/tags" Target="../tags/tag345.xml" /><Relationship Id="rId154" Type="http://schemas.openxmlformats.org/officeDocument/2006/relationships/tags" Target="../tags/tag346.xml" /><Relationship Id="rId155" Type="http://schemas.openxmlformats.org/officeDocument/2006/relationships/tags" Target="../tags/tag347.xml" /><Relationship Id="rId156" Type="http://schemas.openxmlformats.org/officeDocument/2006/relationships/tags" Target="../tags/tag348.xml" /><Relationship Id="rId157" Type="http://schemas.openxmlformats.org/officeDocument/2006/relationships/tags" Target="../tags/tag349.xml" /><Relationship Id="rId158" Type="http://schemas.openxmlformats.org/officeDocument/2006/relationships/tags" Target="../tags/tag350.xml" /><Relationship Id="rId159" Type="http://schemas.openxmlformats.org/officeDocument/2006/relationships/tags" Target="../tags/tag351.xml" /><Relationship Id="rId16" Type="http://schemas.openxmlformats.org/officeDocument/2006/relationships/tags" Target="../tags/tag208.xml" /><Relationship Id="rId160" Type="http://schemas.openxmlformats.org/officeDocument/2006/relationships/image" Target="../media/image49.png" /><Relationship Id="rId161" Type="http://schemas.openxmlformats.org/officeDocument/2006/relationships/image" Target="../media/image50.jpeg" /><Relationship Id="rId162" Type="http://schemas.openxmlformats.org/officeDocument/2006/relationships/image" Target="../media/image51.jpeg" /><Relationship Id="rId163" Type="http://schemas.openxmlformats.org/officeDocument/2006/relationships/tags" Target="../tags/tag352.xml" /><Relationship Id="rId164" Type="http://schemas.openxmlformats.org/officeDocument/2006/relationships/tags" Target="../tags/tag353.xml" /><Relationship Id="rId165" Type="http://schemas.openxmlformats.org/officeDocument/2006/relationships/tags" Target="../tags/tag354.xml" /><Relationship Id="rId166" Type="http://schemas.openxmlformats.org/officeDocument/2006/relationships/tags" Target="../tags/tag355.xml" /><Relationship Id="rId167" Type="http://schemas.openxmlformats.org/officeDocument/2006/relationships/tags" Target="../tags/tag356.xml" /><Relationship Id="rId168" Type="http://schemas.openxmlformats.org/officeDocument/2006/relationships/tags" Target="../tags/tag357.xml" /><Relationship Id="rId169" Type="http://schemas.openxmlformats.org/officeDocument/2006/relationships/tags" Target="../tags/tag358.xml" /><Relationship Id="rId17" Type="http://schemas.openxmlformats.org/officeDocument/2006/relationships/tags" Target="../tags/tag209.xml" /><Relationship Id="rId170" Type="http://schemas.openxmlformats.org/officeDocument/2006/relationships/tags" Target="../tags/tag359.xml" /><Relationship Id="rId171" Type="http://schemas.openxmlformats.org/officeDocument/2006/relationships/tags" Target="../tags/tag360.xml" /><Relationship Id="rId172" Type="http://schemas.openxmlformats.org/officeDocument/2006/relationships/tags" Target="../tags/tag361.xml" /><Relationship Id="rId173" Type="http://schemas.openxmlformats.org/officeDocument/2006/relationships/tags" Target="../tags/tag362.xml" /><Relationship Id="rId174" Type="http://schemas.openxmlformats.org/officeDocument/2006/relationships/tags" Target="../tags/tag363.xml" /><Relationship Id="rId175" Type="http://schemas.openxmlformats.org/officeDocument/2006/relationships/tags" Target="../tags/tag364.xml" /><Relationship Id="rId176" Type="http://schemas.openxmlformats.org/officeDocument/2006/relationships/tags" Target="../tags/tag365.xml" /><Relationship Id="rId177" Type="http://schemas.openxmlformats.org/officeDocument/2006/relationships/tags" Target="../tags/tag366.xml" /><Relationship Id="rId178" Type="http://schemas.openxmlformats.org/officeDocument/2006/relationships/tags" Target="../tags/tag367.xml" /><Relationship Id="rId179" Type="http://schemas.openxmlformats.org/officeDocument/2006/relationships/tags" Target="../tags/tag368.xml" /><Relationship Id="rId18" Type="http://schemas.openxmlformats.org/officeDocument/2006/relationships/tags" Target="../tags/tag210.xml" /><Relationship Id="rId180" Type="http://schemas.openxmlformats.org/officeDocument/2006/relationships/tags" Target="../tags/tag369.xml" /><Relationship Id="rId181" Type="http://schemas.openxmlformats.org/officeDocument/2006/relationships/tags" Target="../tags/tag370.xml" /><Relationship Id="rId182" Type="http://schemas.openxmlformats.org/officeDocument/2006/relationships/tags" Target="../tags/tag371.xml" /><Relationship Id="rId183" Type="http://schemas.openxmlformats.org/officeDocument/2006/relationships/tags" Target="../tags/tag372.xml" /><Relationship Id="rId184" Type="http://schemas.openxmlformats.org/officeDocument/2006/relationships/tags" Target="../tags/tag373.xml" /><Relationship Id="rId185" Type="http://schemas.openxmlformats.org/officeDocument/2006/relationships/tags" Target="../tags/tag374.xml" /><Relationship Id="rId186" Type="http://schemas.openxmlformats.org/officeDocument/2006/relationships/tags" Target="../tags/tag375.xml" /><Relationship Id="rId187" Type="http://schemas.openxmlformats.org/officeDocument/2006/relationships/tags" Target="../tags/tag376.xml" /><Relationship Id="rId188" Type="http://schemas.openxmlformats.org/officeDocument/2006/relationships/tags" Target="../tags/tag377.xml" /><Relationship Id="rId189" Type="http://schemas.openxmlformats.org/officeDocument/2006/relationships/tags" Target="../tags/tag378.xml" /><Relationship Id="rId19" Type="http://schemas.openxmlformats.org/officeDocument/2006/relationships/tags" Target="../tags/tag211.xml" /><Relationship Id="rId190" Type="http://schemas.openxmlformats.org/officeDocument/2006/relationships/tags" Target="../tags/tag379.xml" /><Relationship Id="rId191" Type="http://schemas.openxmlformats.org/officeDocument/2006/relationships/tags" Target="../tags/tag380.xml" /><Relationship Id="rId192" Type="http://schemas.openxmlformats.org/officeDocument/2006/relationships/tags" Target="../tags/tag381.xml" /><Relationship Id="rId193" Type="http://schemas.openxmlformats.org/officeDocument/2006/relationships/tags" Target="../tags/tag382.xml" /><Relationship Id="rId194" Type="http://schemas.openxmlformats.org/officeDocument/2006/relationships/tags" Target="../tags/tag383.xml" /><Relationship Id="rId195" Type="http://schemas.openxmlformats.org/officeDocument/2006/relationships/tags" Target="../tags/tag384.xml" /><Relationship Id="rId196" Type="http://schemas.openxmlformats.org/officeDocument/2006/relationships/tags" Target="../tags/tag385.xml" /><Relationship Id="rId197" Type="http://schemas.openxmlformats.org/officeDocument/2006/relationships/tags" Target="../tags/tag386.xml" /><Relationship Id="rId198" Type="http://schemas.openxmlformats.org/officeDocument/2006/relationships/tags" Target="../tags/tag387.xml" /><Relationship Id="rId199" Type="http://schemas.openxmlformats.org/officeDocument/2006/relationships/tags" Target="../tags/tag388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00" Type="http://schemas.openxmlformats.org/officeDocument/2006/relationships/tags" Target="../tags/tag389.xml" /><Relationship Id="rId201" Type="http://schemas.openxmlformats.org/officeDocument/2006/relationships/tags" Target="../tags/tag390.xml" /><Relationship Id="rId202" Type="http://schemas.openxmlformats.org/officeDocument/2006/relationships/tags" Target="../tags/tag391.xml" /><Relationship Id="rId203" Type="http://schemas.openxmlformats.org/officeDocument/2006/relationships/tags" Target="../tags/tag392.xml" /><Relationship Id="rId204" Type="http://schemas.openxmlformats.org/officeDocument/2006/relationships/tags" Target="../tags/tag393.xml" /><Relationship Id="rId205" Type="http://schemas.openxmlformats.org/officeDocument/2006/relationships/tags" Target="../tags/tag394.xml" /><Relationship Id="rId206" Type="http://schemas.openxmlformats.org/officeDocument/2006/relationships/tags" Target="../tags/tag395.xml" /><Relationship Id="rId207" Type="http://schemas.openxmlformats.org/officeDocument/2006/relationships/tags" Target="../tags/tag396.xml" /><Relationship Id="rId208" Type="http://schemas.openxmlformats.org/officeDocument/2006/relationships/tags" Target="../tags/tag397.xml" /><Relationship Id="rId209" Type="http://schemas.openxmlformats.org/officeDocument/2006/relationships/tags" Target="../tags/tag398.xml" /><Relationship Id="rId21" Type="http://schemas.openxmlformats.org/officeDocument/2006/relationships/tags" Target="../tags/tag213.xml" /><Relationship Id="rId210" Type="http://schemas.openxmlformats.org/officeDocument/2006/relationships/tags" Target="../tags/tag399.xml" /><Relationship Id="rId211" Type="http://schemas.openxmlformats.org/officeDocument/2006/relationships/tags" Target="../tags/tag400.xml" /><Relationship Id="rId212" Type="http://schemas.openxmlformats.org/officeDocument/2006/relationships/tags" Target="../tags/tag401.xml" /><Relationship Id="rId213" Type="http://schemas.openxmlformats.org/officeDocument/2006/relationships/tags" Target="../tags/tag402.xml" /><Relationship Id="rId214" Type="http://schemas.openxmlformats.org/officeDocument/2006/relationships/tags" Target="../tags/tag403.xml" /><Relationship Id="rId215" Type="http://schemas.openxmlformats.org/officeDocument/2006/relationships/tags" Target="../tags/tag404.xml" /><Relationship Id="rId216" Type="http://schemas.openxmlformats.org/officeDocument/2006/relationships/tags" Target="../tags/tag405.xml" /><Relationship Id="rId217" Type="http://schemas.openxmlformats.org/officeDocument/2006/relationships/tags" Target="../tags/tag406.xml" /><Relationship Id="rId218" Type="http://schemas.openxmlformats.org/officeDocument/2006/relationships/tags" Target="../tags/tag407.xml" /><Relationship Id="rId219" Type="http://schemas.openxmlformats.org/officeDocument/2006/relationships/tags" Target="../tags/tag408.xml" /><Relationship Id="rId22" Type="http://schemas.openxmlformats.org/officeDocument/2006/relationships/tags" Target="../tags/tag214.xml" /><Relationship Id="rId220" Type="http://schemas.openxmlformats.org/officeDocument/2006/relationships/tags" Target="../tags/tag409.xml" /><Relationship Id="rId221" Type="http://schemas.openxmlformats.org/officeDocument/2006/relationships/tags" Target="../tags/tag410.xml" /><Relationship Id="rId222" Type="http://schemas.openxmlformats.org/officeDocument/2006/relationships/tags" Target="../tags/tag411.xml" /><Relationship Id="rId223" Type="http://schemas.openxmlformats.org/officeDocument/2006/relationships/tags" Target="../tags/tag412.xml" /><Relationship Id="rId224" Type="http://schemas.openxmlformats.org/officeDocument/2006/relationships/tags" Target="../tags/tag413.xml" /><Relationship Id="rId225" Type="http://schemas.openxmlformats.org/officeDocument/2006/relationships/tags" Target="../tags/tag414.xml" /><Relationship Id="rId226" Type="http://schemas.openxmlformats.org/officeDocument/2006/relationships/tags" Target="../tags/tag415.xml" /><Relationship Id="rId227" Type="http://schemas.openxmlformats.org/officeDocument/2006/relationships/tags" Target="../tags/tag416.xml" /><Relationship Id="rId228" Type="http://schemas.openxmlformats.org/officeDocument/2006/relationships/tags" Target="../tags/tag417.xml" /><Relationship Id="rId229" Type="http://schemas.openxmlformats.org/officeDocument/2006/relationships/tags" Target="../tags/tag418.xml" /><Relationship Id="rId23" Type="http://schemas.openxmlformats.org/officeDocument/2006/relationships/tags" Target="../tags/tag215.xml" /><Relationship Id="rId230" Type="http://schemas.openxmlformats.org/officeDocument/2006/relationships/tags" Target="../tags/tag419.xml" /><Relationship Id="rId231" Type="http://schemas.openxmlformats.org/officeDocument/2006/relationships/tags" Target="../tags/tag420.xml" /><Relationship Id="rId232" Type="http://schemas.openxmlformats.org/officeDocument/2006/relationships/tags" Target="../tags/tag421.xml" /><Relationship Id="rId233" Type="http://schemas.openxmlformats.org/officeDocument/2006/relationships/tags" Target="../tags/tag422.xml" /><Relationship Id="rId234" Type="http://schemas.openxmlformats.org/officeDocument/2006/relationships/tags" Target="../tags/tag423.xml" /><Relationship Id="rId235" Type="http://schemas.openxmlformats.org/officeDocument/2006/relationships/tags" Target="../tags/tag424.xml" /><Relationship Id="rId236" Type="http://schemas.openxmlformats.org/officeDocument/2006/relationships/tags" Target="../tags/tag425.xml" /><Relationship Id="rId237" Type="http://schemas.openxmlformats.org/officeDocument/2006/relationships/tags" Target="../tags/tag426.xml" /><Relationship Id="rId238" Type="http://schemas.openxmlformats.org/officeDocument/2006/relationships/tags" Target="../tags/tag427.xml" /><Relationship Id="rId239" Type="http://schemas.openxmlformats.org/officeDocument/2006/relationships/tags" Target="../tags/tag428.xml" /><Relationship Id="rId24" Type="http://schemas.openxmlformats.org/officeDocument/2006/relationships/tags" Target="../tags/tag216.xml" /><Relationship Id="rId240" Type="http://schemas.openxmlformats.org/officeDocument/2006/relationships/tags" Target="../tags/tag429.xml" /><Relationship Id="rId241" Type="http://schemas.openxmlformats.org/officeDocument/2006/relationships/tags" Target="../tags/tag430.xml" /><Relationship Id="rId242" Type="http://schemas.openxmlformats.org/officeDocument/2006/relationships/tags" Target="../tags/tag431.xml" /><Relationship Id="rId243" Type="http://schemas.openxmlformats.org/officeDocument/2006/relationships/tags" Target="../tags/tag432.xml" /><Relationship Id="rId244" Type="http://schemas.openxmlformats.org/officeDocument/2006/relationships/tags" Target="../tags/tag433.xml" /><Relationship Id="rId245" Type="http://schemas.openxmlformats.org/officeDocument/2006/relationships/tags" Target="../tags/tag434.xml" /><Relationship Id="rId246" Type="http://schemas.openxmlformats.org/officeDocument/2006/relationships/tags" Target="../tags/tag435.xml" /><Relationship Id="rId247" Type="http://schemas.openxmlformats.org/officeDocument/2006/relationships/tags" Target="../tags/tag436.xml" /><Relationship Id="rId248" Type="http://schemas.openxmlformats.org/officeDocument/2006/relationships/tags" Target="../tags/tag437.xml" /><Relationship Id="rId249" Type="http://schemas.openxmlformats.org/officeDocument/2006/relationships/tags" Target="../tags/tag438.xml" /><Relationship Id="rId25" Type="http://schemas.openxmlformats.org/officeDocument/2006/relationships/tags" Target="../tags/tag217.xml" /><Relationship Id="rId250" Type="http://schemas.openxmlformats.org/officeDocument/2006/relationships/tags" Target="../tags/tag439.xml" /><Relationship Id="rId251" Type="http://schemas.openxmlformats.org/officeDocument/2006/relationships/tags" Target="../tags/tag440.xml" /><Relationship Id="rId252" Type="http://schemas.openxmlformats.org/officeDocument/2006/relationships/tags" Target="../tags/tag441.xml" /><Relationship Id="rId253" Type="http://schemas.openxmlformats.org/officeDocument/2006/relationships/tags" Target="../tags/tag442.xml" /><Relationship Id="rId254" Type="http://schemas.openxmlformats.org/officeDocument/2006/relationships/tags" Target="../tags/tag443.xml" /><Relationship Id="rId255" Type="http://schemas.openxmlformats.org/officeDocument/2006/relationships/tags" Target="../tags/tag444.xml" /><Relationship Id="rId256" Type="http://schemas.openxmlformats.org/officeDocument/2006/relationships/tags" Target="../tags/tag445.xml" /><Relationship Id="rId257" Type="http://schemas.openxmlformats.org/officeDocument/2006/relationships/tags" Target="../tags/tag446.xml" /><Relationship Id="rId258" Type="http://schemas.openxmlformats.org/officeDocument/2006/relationships/tags" Target="../tags/tag447.xml" /><Relationship Id="rId259" Type="http://schemas.openxmlformats.org/officeDocument/2006/relationships/tags" Target="../tags/tag448.xml" /><Relationship Id="rId26" Type="http://schemas.openxmlformats.org/officeDocument/2006/relationships/tags" Target="../tags/tag218.xml" /><Relationship Id="rId260" Type="http://schemas.openxmlformats.org/officeDocument/2006/relationships/tags" Target="../tags/tag449.xml" /><Relationship Id="rId261" Type="http://schemas.openxmlformats.org/officeDocument/2006/relationships/tags" Target="../tags/tag450.xml" /><Relationship Id="rId262" Type="http://schemas.openxmlformats.org/officeDocument/2006/relationships/tags" Target="../tags/tag451.xml" /><Relationship Id="rId263" Type="http://schemas.openxmlformats.org/officeDocument/2006/relationships/tags" Target="../tags/tag452.xml" /><Relationship Id="rId264" Type="http://schemas.openxmlformats.org/officeDocument/2006/relationships/tags" Target="../tags/tag453.xml" /><Relationship Id="rId265" Type="http://schemas.openxmlformats.org/officeDocument/2006/relationships/tags" Target="../tags/tag454.xml" /><Relationship Id="rId266" Type="http://schemas.openxmlformats.org/officeDocument/2006/relationships/tags" Target="../tags/tag455.xml" /><Relationship Id="rId267" Type="http://schemas.openxmlformats.org/officeDocument/2006/relationships/tags" Target="../tags/tag456.xml" /><Relationship Id="rId268" Type="http://schemas.openxmlformats.org/officeDocument/2006/relationships/tags" Target="../tags/tag457.xml" /><Relationship Id="rId269" Type="http://schemas.openxmlformats.org/officeDocument/2006/relationships/tags" Target="../tags/tag458.xml" /><Relationship Id="rId27" Type="http://schemas.openxmlformats.org/officeDocument/2006/relationships/tags" Target="../tags/tag219.xml" /><Relationship Id="rId270" Type="http://schemas.openxmlformats.org/officeDocument/2006/relationships/tags" Target="../tags/tag459.xml" /><Relationship Id="rId271" Type="http://schemas.openxmlformats.org/officeDocument/2006/relationships/tags" Target="../tags/tag460.xml" /><Relationship Id="rId272" Type="http://schemas.openxmlformats.org/officeDocument/2006/relationships/tags" Target="../tags/tag461.xml" /><Relationship Id="rId273" Type="http://schemas.openxmlformats.org/officeDocument/2006/relationships/tags" Target="../tags/tag462.xml" /><Relationship Id="rId274" Type="http://schemas.openxmlformats.org/officeDocument/2006/relationships/tags" Target="../tags/tag463.xml" /><Relationship Id="rId275" Type="http://schemas.openxmlformats.org/officeDocument/2006/relationships/tags" Target="../tags/tag464.xml" /><Relationship Id="rId276" Type="http://schemas.openxmlformats.org/officeDocument/2006/relationships/tags" Target="../tags/tag465.xml" /><Relationship Id="rId277" Type="http://schemas.openxmlformats.org/officeDocument/2006/relationships/tags" Target="../tags/tag466.xml" /><Relationship Id="rId278" Type="http://schemas.openxmlformats.org/officeDocument/2006/relationships/tags" Target="../tags/tag467.xml" /><Relationship Id="rId279" Type="http://schemas.openxmlformats.org/officeDocument/2006/relationships/tags" Target="../tags/tag468.xml" /><Relationship Id="rId28" Type="http://schemas.openxmlformats.org/officeDocument/2006/relationships/tags" Target="../tags/tag220.xml" /><Relationship Id="rId280" Type="http://schemas.openxmlformats.org/officeDocument/2006/relationships/tags" Target="../tags/tag469.xml" /><Relationship Id="rId281" Type="http://schemas.openxmlformats.org/officeDocument/2006/relationships/tags" Target="../tags/tag470.xml" /><Relationship Id="rId282" Type="http://schemas.openxmlformats.org/officeDocument/2006/relationships/tags" Target="../tags/tag471.xml" /><Relationship Id="rId283" Type="http://schemas.openxmlformats.org/officeDocument/2006/relationships/tags" Target="../tags/tag472.xml" /><Relationship Id="rId284" Type="http://schemas.openxmlformats.org/officeDocument/2006/relationships/tags" Target="../tags/tag473.xml" /><Relationship Id="rId285" Type="http://schemas.openxmlformats.org/officeDocument/2006/relationships/tags" Target="../tags/tag474.xml" /><Relationship Id="rId286" Type="http://schemas.openxmlformats.org/officeDocument/2006/relationships/tags" Target="../tags/tag475.xml" /><Relationship Id="rId287" Type="http://schemas.openxmlformats.org/officeDocument/2006/relationships/tags" Target="../tags/tag476.xml" /><Relationship Id="rId288" Type="http://schemas.openxmlformats.org/officeDocument/2006/relationships/tags" Target="../tags/tag477.xml" /><Relationship Id="rId289" Type="http://schemas.openxmlformats.org/officeDocument/2006/relationships/tags" Target="../tags/tag478.xml" /><Relationship Id="rId29" Type="http://schemas.openxmlformats.org/officeDocument/2006/relationships/tags" Target="../tags/tag221.xml" /><Relationship Id="rId290" Type="http://schemas.openxmlformats.org/officeDocument/2006/relationships/tags" Target="../tags/tag479.xml" /><Relationship Id="rId291" Type="http://schemas.openxmlformats.org/officeDocument/2006/relationships/tags" Target="../tags/tag480.xml" /><Relationship Id="rId292" Type="http://schemas.openxmlformats.org/officeDocument/2006/relationships/tags" Target="../tags/tag481.xml" /><Relationship Id="rId293" Type="http://schemas.openxmlformats.org/officeDocument/2006/relationships/tags" Target="../tags/tag482.xml" /><Relationship Id="rId294" Type="http://schemas.openxmlformats.org/officeDocument/2006/relationships/tags" Target="../tags/tag483.xml" /><Relationship Id="rId295" Type="http://schemas.openxmlformats.org/officeDocument/2006/relationships/tags" Target="../tags/tag484.xml" /><Relationship Id="rId296" Type="http://schemas.openxmlformats.org/officeDocument/2006/relationships/tags" Target="../tags/tag485.xml" /><Relationship Id="rId297" Type="http://schemas.openxmlformats.org/officeDocument/2006/relationships/tags" Target="../tags/tag486.xml" /><Relationship Id="rId298" Type="http://schemas.openxmlformats.org/officeDocument/2006/relationships/tags" Target="../tags/tag487.xml" /><Relationship Id="rId299" Type="http://schemas.openxmlformats.org/officeDocument/2006/relationships/tags" Target="../tags/tag488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300" Type="http://schemas.openxmlformats.org/officeDocument/2006/relationships/tags" Target="../tags/tag489.xml" /><Relationship Id="rId301" Type="http://schemas.openxmlformats.org/officeDocument/2006/relationships/tags" Target="../tags/tag490.xml" /><Relationship Id="rId302" Type="http://schemas.openxmlformats.org/officeDocument/2006/relationships/tags" Target="../tags/tag491.xml" /><Relationship Id="rId303" Type="http://schemas.openxmlformats.org/officeDocument/2006/relationships/tags" Target="../tags/tag492.xml" /><Relationship Id="rId304" Type="http://schemas.openxmlformats.org/officeDocument/2006/relationships/tags" Target="../tags/tag493.xml" /><Relationship Id="rId305" Type="http://schemas.openxmlformats.org/officeDocument/2006/relationships/tags" Target="../tags/tag494.xml" /><Relationship Id="rId306" Type="http://schemas.openxmlformats.org/officeDocument/2006/relationships/tags" Target="../tags/tag495.xml" /><Relationship Id="rId307" Type="http://schemas.openxmlformats.org/officeDocument/2006/relationships/tags" Target="../tags/tag496.xml" /><Relationship Id="rId308" Type="http://schemas.openxmlformats.org/officeDocument/2006/relationships/tags" Target="../tags/tag497.xml" /><Relationship Id="rId309" Type="http://schemas.openxmlformats.org/officeDocument/2006/relationships/tags" Target="../tags/tag498.xml" /><Relationship Id="rId31" Type="http://schemas.openxmlformats.org/officeDocument/2006/relationships/tags" Target="../tags/tag223.xml" /><Relationship Id="rId310" Type="http://schemas.openxmlformats.org/officeDocument/2006/relationships/tags" Target="../tags/tag499.xml" /><Relationship Id="rId311" Type="http://schemas.openxmlformats.org/officeDocument/2006/relationships/tags" Target="../tags/tag500.xml" /><Relationship Id="rId312" Type="http://schemas.openxmlformats.org/officeDocument/2006/relationships/tags" Target="../tags/tag501.xml" /><Relationship Id="rId313" Type="http://schemas.openxmlformats.org/officeDocument/2006/relationships/tags" Target="../tags/tag502.xml" /><Relationship Id="rId314" Type="http://schemas.openxmlformats.org/officeDocument/2006/relationships/tags" Target="../tags/tag503.xml" /><Relationship Id="rId315" Type="http://schemas.openxmlformats.org/officeDocument/2006/relationships/tags" Target="../tags/tag504.xml" /><Relationship Id="rId316" Type="http://schemas.openxmlformats.org/officeDocument/2006/relationships/tags" Target="../tags/tag505.xml" /><Relationship Id="rId317" Type="http://schemas.openxmlformats.org/officeDocument/2006/relationships/image" Target="../media/image52.jpeg" /><Relationship Id="rId318" Type="http://schemas.openxmlformats.org/officeDocument/2006/relationships/image" Target="../media/image53.jpeg" /><Relationship Id="rId319" Type="http://schemas.openxmlformats.org/officeDocument/2006/relationships/image" Target="../media/image54.jpeg" /><Relationship Id="rId32" Type="http://schemas.openxmlformats.org/officeDocument/2006/relationships/tags" Target="../tags/tag224.xml" /><Relationship Id="rId320" Type="http://schemas.openxmlformats.org/officeDocument/2006/relationships/image" Target="../media/image55.jpeg" /><Relationship Id="rId321" Type="http://schemas.openxmlformats.org/officeDocument/2006/relationships/image" Target="../media/image47.jpeg" /><Relationship Id="rId322" Type="http://schemas.openxmlformats.org/officeDocument/2006/relationships/image" Target="../media/image56.jpeg" /><Relationship Id="rId323" Type="http://schemas.openxmlformats.org/officeDocument/2006/relationships/image" Target="../media/image57.jpeg" /><Relationship Id="rId324" Type="http://schemas.openxmlformats.org/officeDocument/2006/relationships/tags" Target="../tags/tag506.xml" /><Relationship Id="rId325" Type="http://schemas.openxmlformats.org/officeDocument/2006/relationships/tags" Target="../tags/tag507.xml" /><Relationship Id="rId326" Type="http://schemas.openxmlformats.org/officeDocument/2006/relationships/tags" Target="../tags/tag508.xml" /><Relationship Id="rId327" Type="http://schemas.openxmlformats.org/officeDocument/2006/relationships/tags" Target="../tags/tag509.xml" /><Relationship Id="rId328" Type="http://schemas.openxmlformats.org/officeDocument/2006/relationships/tags" Target="../tags/tag510.xml" /><Relationship Id="rId329" Type="http://schemas.openxmlformats.org/officeDocument/2006/relationships/tags" Target="../tags/tag511.xml" /><Relationship Id="rId33" Type="http://schemas.openxmlformats.org/officeDocument/2006/relationships/tags" Target="../tags/tag225.xml" /><Relationship Id="rId330" Type="http://schemas.openxmlformats.org/officeDocument/2006/relationships/tags" Target="../tags/tag512.xml" /><Relationship Id="rId331" Type="http://schemas.openxmlformats.org/officeDocument/2006/relationships/tags" Target="../tags/tag513.xml" /><Relationship Id="rId332" Type="http://schemas.openxmlformats.org/officeDocument/2006/relationships/tags" Target="../tags/tag514.xml" /><Relationship Id="rId333" Type="http://schemas.openxmlformats.org/officeDocument/2006/relationships/tags" Target="../tags/tag515.xml" /><Relationship Id="rId334" Type="http://schemas.openxmlformats.org/officeDocument/2006/relationships/tags" Target="../tags/tag516.xml" /><Relationship Id="rId335" Type="http://schemas.openxmlformats.org/officeDocument/2006/relationships/tags" Target="../tags/tag517.xml" /><Relationship Id="rId336" Type="http://schemas.openxmlformats.org/officeDocument/2006/relationships/tags" Target="../tags/tag518.xml" /><Relationship Id="rId337" Type="http://schemas.openxmlformats.org/officeDocument/2006/relationships/tags" Target="../tags/tag519.xml" /><Relationship Id="rId338" Type="http://schemas.openxmlformats.org/officeDocument/2006/relationships/tags" Target="../tags/tag520.xml" /><Relationship Id="rId339" Type="http://schemas.openxmlformats.org/officeDocument/2006/relationships/tags" Target="../tags/tag521.xml" /><Relationship Id="rId34" Type="http://schemas.openxmlformats.org/officeDocument/2006/relationships/tags" Target="../tags/tag226.xml" /><Relationship Id="rId340" Type="http://schemas.openxmlformats.org/officeDocument/2006/relationships/tags" Target="../tags/tag522.xml" /><Relationship Id="rId341" Type="http://schemas.openxmlformats.org/officeDocument/2006/relationships/tags" Target="../tags/tag523.xml" /><Relationship Id="rId342" Type="http://schemas.openxmlformats.org/officeDocument/2006/relationships/tags" Target="../tags/tag524.xml" /><Relationship Id="rId343" Type="http://schemas.openxmlformats.org/officeDocument/2006/relationships/tags" Target="../tags/tag525.xml" /><Relationship Id="rId344" Type="http://schemas.openxmlformats.org/officeDocument/2006/relationships/tags" Target="../tags/tag526.xml" /><Relationship Id="rId345" Type="http://schemas.openxmlformats.org/officeDocument/2006/relationships/tags" Target="../tags/tag527.xml" /><Relationship Id="rId346" Type="http://schemas.openxmlformats.org/officeDocument/2006/relationships/tags" Target="../tags/tag528.xml" /><Relationship Id="rId347" Type="http://schemas.openxmlformats.org/officeDocument/2006/relationships/tags" Target="../tags/tag529.xml" /><Relationship Id="rId348" Type="http://schemas.openxmlformats.org/officeDocument/2006/relationships/tags" Target="../tags/tag530.xml" /><Relationship Id="rId349" Type="http://schemas.openxmlformats.org/officeDocument/2006/relationships/tags" Target="../tags/tag531.xml" /><Relationship Id="rId35" Type="http://schemas.openxmlformats.org/officeDocument/2006/relationships/tags" Target="../tags/tag227.xml" /><Relationship Id="rId350" Type="http://schemas.openxmlformats.org/officeDocument/2006/relationships/tags" Target="../tags/tag532.xml" /><Relationship Id="rId351" Type="http://schemas.openxmlformats.org/officeDocument/2006/relationships/tags" Target="../tags/tag533.xml" /><Relationship Id="rId352" Type="http://schemas.openxmlformats.org/officeDocument/2006/relationships/tags" Target="../tags/tag534.xml" /><Relationship Id="rId353" Type="http://schemas.openxmlformats.org/officeDocument/2006/relationships/tags" Target="../tags/tag535.xml" /><Relationship Id="rId354" Type="http://schemas.openxmlformats.org/officeDocument/2006/relationships/tags" Target="../tags/tag536.xml" /><Relationship Id="rId355" Type="http://schemas.openxmlformats.org/officeDocument/2006/relationships/tags" Target="../tags/tag537.xml" /><Relationship Id="rId356" Type="http://schemas.openxmlformats.org/officeDocument/2006/relationships/tags" Target="../tags/tag538.xml" /><Relationship Id="rId357" Type="http://schemas.openxmlformats.org/officeDocument/2006/relationships/tags" Target="../tags/tag539.xml" /><Relationship Id="rId358" Type="http://schemas.openxmlformats.org/officeDocument/2006/relationships/tags" Target="../tags/tag540.xml" /><Relationship Id="rId359" Type="http://schemas.openxmlformats.org/officeDocument/2006/relationships/tags" Target="../tags/tag541.xml" /><Relationship Id="rId36" Type="http://schemas.openxmlformats.org/officeDocument/2006/relationships/tags" Target="../tags/tag228.xml" /><Relationship Id="rId360" Type="http://schemas.openxmlformats.org/officeDocument/2006/relationships/tags" Target="../tags/tag542.xml" /><Relationship Id="rId361" Type="http://schemas.openxmlformats.org/officeDocument/2006/relationships/tags" Target="../tags/tag543.xml" /><Relationship Id="rId362" Type="http://schemas.openxmlformats.org/officeDocument/2006/relationships/tags" Target="../tags/tag544.xml" /><Relationship Id="rId363" Type="http://schemas.openxmlformats.org/officeDocument/2006/relationships/tags" Target="../tags/tag545.xml" /><Relationship Id="rId364" Type="http://schemas.openxmlformats.org/officeDocument/2006/relationships/tags" Target="../tags/tag546.xml" /><Relationship Id="rId365" Type="http://schemas.openxmlformats.org/officeDocument/2006/relationships/tags" Target="../tags/tag547.xml" /><Relationship Id="rId366" Type="http://schemas.openxmlformats.org/officeDocument/2006/relationships/tags" Target="../tags/tag548.xml" /><Relationship Id="rId367" Type="http://schemas.openxmlformats.org/officeDocument/2006/relationships/tags" Target="../tags/tag549.xml" /><Relationship Id="rId368" Type="http://schemas.openxmlformats.org/officeDocument/2006/relationships/tags" Target="../tags/tag550.xml" /><Relationship Id="rId369" Type="http://schemas.openxmlformats.org/officeDocument/2006/relationships/tags" Target="../tags/tag551.xml" /><Relationship Id="rId37" Type="http://schemas.openxmlformats.org/officeDocument/2006/relationships/tags" Target="../tags/tag229.xml" /><Relationship Id="rId370" Type="http://schemas.openxmlformats.org/officeDocument/2006/relationships/tags" Target="../tags/tag552.xml" /><Relationship Id="rId371" Type="http://schemas.openxmlformats.org/officeDocument/2006/relationships/tags" Target="../tags/tag553.xml" /><Relationship Id="rId372" Type="http://schemas.openxmlformats.org/officeDocument/2006/relationships/tags" Target="../tags/tag554.xml" /><Relationship Id="rId373" Type="http://schemas.openxmlformats.org/officeDocument/2006/relationships/tags" Target="../tags/tag555.xml" /><Relationship Id="rId374" Type="http://schemas.openxmlformats.org/officeDocument/2006/relationships/tags" Target="../tags/tag556.xml" /><Relationship Id="rId375" Type="http://schemas.openxmlformats.org/officeDocument/2006/relationships/tags" Target="../tags/tag557.xml" /><Relationship Id="rId376" Type="http://schemas.openxmlformats.org/officeDocument/2006/relationships/tags" Target="../tags/tag558.xml" /><Relationship Id="rId377" Type="http://schemas.openxmlformats.org/officeDocument/2006/relationships/tags" Target="../tags/tag559.xml" /><Relationship Id="rId378" Type="http://schemas.openxmlformats.org/officeDocument/2006/relationships/tags" Target="../tags/tag560.xml" /><Relationship Id="rId379" Type="http://schemas.openxmlformats.org/officeDocument/2006/relationships/tags" Target="../tags/tag561.xml" /><Relationship Id="rId38" Type="http://schemas.openxmlformats.org/officeDocument/2006/relationships/tags" Target="../tags/tag230.xml" /><Relationship Id="rId380" Type="http://schemas.openxmlformats.org/officeDocument/2006/relationships/tags" Target="../tags/tag562.xml" /><Relationship Id="rId381" Type="http://schemas.openxmlformats.org/officeDocument/2006/relationships/tags" Target="../tags/tag563.xml" /><Relationship Id="rId382" Type="http://schemas.openxmlformats.org/officeDocument/2006/relationships/tags" Target="../tags/tag564.xml" /><Relationship Id="rId383" Type="http://schemas.openxmlformats.org/officeDocument/2006/relationships/tags" Target="../tags/tag565.xml" /><Relationship Id="rId384" Type="http://schemas.openxmlformats.org/officeDocument/2006/relationships/tags" Target="../tags/tag566.xml" /><Relationship Id="rId385" Type="http://schemas.openxmlformats.org/officeDocument/2006/relationships/tags" Target="../tags/tag567.xml" /><Relationship Id="rId386" Type="http://schemas.openxmlformats.org/officeDocument/2006/relationships/tags" Target="../tags/tag568.xml" /><Relationship Id="rId387" Type="http://schemas.openxmlformats.org/officeDocument/2006/relationships/tags" Target="../tags/tag569.xml" /><Relationship Id="rId388" Type="http://schemas.openxmlformats.org/officeDocument/2006/relationships/tags" Target="../tags/tag570.xml" /><Relationship Id="rId389" Type="http://schemas.openxmlformats.org/officeDocument/2006/relationships/tags" Target="../tags/tag571.xml" /><Relationship Id="rId39" Type="http://schemas.openxmlformats.org/officeDocument/2006/relationships/tags" Target="../tags/tag231.xml" /><Relationship Id="rId390" Type="http://schemas.openxmlformats.org/officeDocument/2006/relationships/tags" Target="../tags/tag572.xml" /><Relationship Id="rId391" Type="http://schemas.openxmlformats.org/officeDocument/2006/relationships/tags" Target="../tags/tag573.xml" /><Relationship Id="rId392" Type="http://schemas.openxmlformats.org/officeDocument/2006/relationships/tags" Target="../tags/tag574.xml" /><Relationship Id="rId393" Type="http://schemas.openxmlformats.org/officeDocument/2006/relationships/tags" Target="../tags/tag575.xml" /><Relationship Id="rId394" Type="http://schemas.openxmlformats.org/officeDocument/2006/relationships/tags" Target="../tags/tag576.xml" /><Relationship Id="rId395" Type="http://schemas.openxmlformats.org/officeDocument/2006/relationships/tags" Target="../tags/tag577.xml" /><Relationship Id="rId396" Type="http://schemas.openxmlformats.org/officeDocument/2006/relationships/tags" Target="../tags/tag578.xml" /><Relationship Id="rId397" Type="http://schemas.openxmlformats.org/officeDocument/2006/relationships/tags" Target="../tags/tag579.xml" /><Relationship Id="rId398" Type="http://schemas.openxmlformats.org/officeDocument/2006/relationships/tags" Target="../tags/tag580.xml" /><Relationship Id="rId399" Type="http://schemas.openxmlformats.org/officeDocument/2006/relationships/tags" Target="../tags/tag581.xml" /><Relationship Id="rId4" Type="http://schemas.openxmlformats.org/officeDocument/2006/relationships/tags" Target="../tags/tag196.xml" /><Relationship Id="rId40" Type="http://schemas.openxmlformats.org/officeDocument/2006/relationships/tags" Target="../tags/tag232.xml" /><Relationship Id="rId400" Type="http://schemas.openxmlformats.org/officeDocument/2006/relationships/tags" Target="../tags/tag582.xml" /><Relationship Id="rId401" Type="http://schemas.openxmlformats.org/officeDocument/2006/relationships/tags" Target="../tags/tag583.xml" /><Relationship Id="rId402" Type="http://schemas.openxmlformats.org/officeDocument/2006/relationships/tags" Target="../tags/tag584.xml" /><Relationship Id="rId403" Type="http://schemas.openxmlformats.org/officeDocument/2006/relationships/tags" Target="../tags/tag585.xml" /><Relationship Id="rId404" Type="http://schemas.openxmlformats.org/officeDocument/2006/relationships/tags" Target="../tags/tag586.xml" /><Relationship Id="rId405" Type="http://schemas.openxmlformats.org/officeDocument/2006/relationships/tags" Target="../tags/tag587.xml" /><Relationship Id="rId406" Type="http://schemas.openxmlformats.org/officeDocument/2006/relationships/tags" Target="../tags/tag588.xml" /><Relationship Id="rId407" Type="http://schemas.openxmlformats.org/officeDocument/2006/relationships/tags" Target="../tags/tag589.xml" /><Relationship Id="rId408" Type="http://schemas.openxmlformats.org/officeDocument/2006/relationships/tags" Target="../tags/tag590.xml" /><Relationship Id="rId409" Type="http://schemas.openxmlformats.org/officeDocument/2006/relationships/tags" Target="../tags/tag591.xml" /><Relationship Id="rId41" Type="http://schemas.openxmlformats.org/officeDocument/2006/relationships/tags" Target="../tags/tag233.xml" /><Relationship Id="rId410" Type="http://schemas.openxmlformats.org/officeDocument/2006/relationships/tags" Target="../tags/tag592.xml" /><Relationship Id="rId411" Type="http://schemas.openxmlformats.org/officeDocument/2006/relationships/tags" Target="../tags/tag593.xml" /><Relationship Id="rId412" Type="http://schemas.openxmlformats.org/officeDocument/2006/relationships/tags" Target="../tags/tag594.xml" /><Relationship Id="rId413" Type="http://schemas.openxmlformats.org/officeDocument/2006/relationships/tags" Target="../tags/tag595.xml" /><Relationship Id="rId414" Type="http://schemas.openxmlformats.org/officeDocument/2006/relationships/tags" Target="../tags/tag596.xml" /><Relationship Id="rId415" Type="http://schemas.openxmlformats.org/officeDocument/2006/relationships/tags" Target="../tags/tag597.xml" /><Relationship Id="rId416" Type="http://schemas.openxmlformats.org/officeDocument/2006/relationships/tags" Target="../tags/tag598.xml" /><Relationship Id="rId417" Type="http://schemas.openxmlformats.org/officeDocument/2006/relationships/tags" Target="../tags/tag599.xml" /><Relationship Id="rId418" Type="http://schemas.openxmlformats.org/officeDocument/2006/relationships/tags" Target="../tags/tag600.xml" /><Relationship Id="rId419" Type="http://schemas.openxmlformats.org/officeDocument/2006/relationships/tags" Target="../tags/tag601.xml" /><Relationship Id="rId42" Type="http://schemas.openxmlformats.org/officeDocument/2006/relationships/tags" Target="../tags/tag234.xml" /><Relationship Id="rId420" Type="http://schemas.openxmlformats.org/officeDocument/2006/relationships/tags" Target="../tags/tag602.xml" /><Relationship Id="rId421" Type="http://schemas.openxmlformats.org/officeDocument/2006/relationships/tags" Target="../tags/tag603.xml" /><Relationship Id="rId422" Type="http://schemas.openxmlformats.org/officeDocument/2006/relationships/tags" Target="../tags/tag604.xml" /><Relationship Id="rId423" Type="http://schemas.openxmlformats.org/officeDocument/2006/relationships/tags" Target="../tags/tag605.xml" /><Relationship Id="rId424" Type="http://schemas.openxmlformats.org/officeDocument/2006/relationships/tags" Target="../tags/tag606.xml" /><Relationship Id="rId425" Type="http://schemas.openxmlformats.org/officeDocument/2006/relationships/tags" Target="../tags/tag607.xml" /><Relationship Id="rId426" Type="http://schemas.openxmlformats.org/officeDocument/2006/relationships/tags" Target="../tags/tag608.xml" /><Relationship Id="rId427" Type="http://schemas.openxmlformats.org/officeDocument/2006/relationships/tags" Target="../tags/tag609.xml" /><Relationship Id="rId428" Type="http://schemas.openxmlformats.org/officeDocument/2006/relationships/tags" Target="../tags/tag610.xml" /><Relationship Id="rId429" Type="http://schemas.openxmlformats.org/officeDocument/2006/relationships/tags" Target="../tags/tag611.xml" /><Relationship Id="rId43" Type="http://schemas.openxmlformats.org/officeDocument/2006/relationships/tags" Target="../tags/tag235.xml" /><Relationship Id="rId430" Type="http://schemas.openxmlformats.org/officeDocument/2006/relationships/tags" Target="../tags/tag612.xml" /><Relationship Id="rId431" Type="http://schemas.openxmlformats.org/officeDocument/2006/relationships/tags" Target="../tags/tag613.xml" /><Relationship Id="rId432" Type="http://schemas.openxmlformats.org/officeDocument/2006/relationships/tags" Target="../tags/tag614.xml" /><Relationship Id="rId433" Type="http://schemas.openxmlformats.org/officeDocument/2006/relationships/tags" Target="../tags/tag615.xml" /><Relationship Id="rId434" Type="http://schemas.openxmlformats.org/officeDocument/2006/relationships/tags" Target="../tags/tag616.xml" /><Relationship Id="rId435" Type="http://schemas.openxmlformats.org/officeDocument/2006/relationships/tags" Target="../tags/tag617.xml" /><Relationship Id="rId436" Type="http://schemas.openxmlformats.org/officeDocument/2006/relationships/tags" Target="../tags/tag618.xml" /><Relationship Id="rId437" Type="http://schemas.openxmlformats.org/officeDocument/2006/relationships/tags" Target="../tags/tag619.xml" /><Relationship Id="rId438" Type="http://schemas.openxmlformats.org/officeDocument/2006/relationships/tags" Target="../tags/tag620.xml" /><Relationship Id="rId439" Type="http://schemas.openxmlformats.org/officeDocument/2006/relationships/tags" Target="../tags/tag621.xml" /><Relationship Id="rId44" Type="http://schemas.openxmlformats.org/officeDocument/2006/relationships/tags" Target="../tags/tag236.xml" /><Relationship Id="rId440" Type="http://schemas.openxmlformats.org/officeDocument/2006/relationships/tags" Target="../tags/tag622.xml" /><Relationship Id="rId441" Type="http://schemas.openxmlformats.org/officeDocument/2006/relationships/tags" Target="../tags/tag623.xml" /><Relationship Id="rId442" Type="http://schemas.openxmlformats.org/officeDocument/2006/relationships/tags" Target="../tags/tag624.xml" /><Relationship Id="rId443" Type="http://schemas.openxmlformats.org/officeDocument/2006/relationships/tags" Target="../tags/tag625.xml" /><Relationship Id="rId444" Type="http://schemas.openxmlformats.org/officeDocument/2006/relationships/tags" Target="../tags/tag626.xml" /><Relationship Id="rId445" Type="http://schemas.openxmlformats.org/officeDocument/2006/relationships/image" Target="../media/image58.jpeg" /><Relationship Id="rId45" Type="http://schemas.openxmlformats.org/officeDocument/2006/relationships/tags" Target="../tags/tag237.xml" /><Relationship Id="rId46" Type="http://schemas.openxmlformats.org/officeDocument/2006/relationships/tags" Target="../tags/tag238.xml" /><Relationship Id="rId47" Type="http://schemas.openxmlformats.org/officeDocument/2006/relationships/tags" Target="../tags/tag239.xml" /><Relationship Id="rId48" Type="http://schemas.openxmlformats.org/officeDocument/2006/relationships/tags" Target="../tags/tag240.xml" /><Relationship Id="rId49" Type="http://schemas.openxmlformats.org/officeDocument/2006/relationships/tags" Target="../tags/tag241.xml" /><Relationship Id="rId5" Type="http://schemas.openxmlformats.org/officeDocument/2006/relationships/tags" Target="../tags/tag197.xml" /><Relationship Id="rId50" Type="http://schemas.openxmlformats.org/officeDocument/2006/relationships/tags" Target="../tags/tag242.xml" /><Relationship Id="rId51" Type="http://schemas.openxmlformats.org/officeDocument/2006/relationships/tags" Target="../tags/tag243.xml" /><Relationship Id="rId52" Type="http://schemas.openxmlformats.org/officeDocument/2006/relationships/tags" Target="../tags/tag244.xml" /><Relationship Id="rId53" Type="http://schemas.openxmlformats.org/officeDocument/2006/relationships/tags" Target="../tags/tag245.xml" /><Relationship Id="rId54" Type="http://schemas.openxmlformats.org/officeDocument/2006/relationships/tags" Target="../tags/tag246.xml" /><Relationship Id="rId55" Type="http://schemas.openxmlformats.org/officeDocument/2006/relationships/tags" Target="../tags/tag247.xml" /><Relationship Id="rId56" Type="http://schemas.openxmlformats.org/officeDocument/2006/relationships/tags" Target="../tags/tag248.xml" /><Relationship Id="rId57" Type="http://schemas.openxmlformats.org/officeDocument/2006/relationships/tags" Target="../tags/tag249.xml" /><Relationship Id="rId58" Type="http://schemas.openxmlformats.org/officeDocument/2006/relationships/tags" Target="../tags/tag250.xml" /><Relationship Id="rId59" Type="http://schemas.openxmlformats.org/officeDocument/2006/relationships/tags" Target="../tags/tag251.xml" /><Relationship Id="rId6" Type="http://schemas.openxmlformats.org/officeDocument/2006/relationships/tags" Target="../tags/tag198.xml" /><Relationship Id="rId60" Type="http://schemas.openxmlformats.org/officeDocument/2006/relationships/tags" Target="../tags/tag252.xml" /><Relationship Id="rId61" Type="http://schemas.openxmlformats.org/officeDocument/2006/relationships/tags" Target="../tags/tag253.xml" /><Relationship Id="rId62" Type="http://schemas.openxmlformats.org/officeDocument/2006/relationships/tags" Target="../tags/tag254.xml" /><Relationship Id="rId63" Type="http://schemas.openxmlformats.org/officeDocument/2006/relationships/tags" Target="../tags/tag255.xml" /><Relationship Id="rId64" Type="http://schemas.openxmlformats.org/officeDocument/2006/relationships/tags" Target="../tags/tag256.xml" /><Relationship Id="rId65" Type="http://schemas.openxmlformats.org/officeDocument/2006/relationships/tags" Target="../tags/tag257.xml" /><Relationship Id="rId66" Type="http://schemas.openxmlformats.org/officeDocument/2006/relationships/tags" Target="../tags/tag258.xml" /><Relationship Id="rId67" Type="http://schemas.openxmlformats.org/officeDocument/2006/relationships/tags" Target="../tags/tag259.xml" /><Relationship Id="rId68" Type="http://schemas.openxmlformats.org/officeDocument/2006/relationships/tags" Target="../tags/tag260.xml" /><Relationship Id="rId69" Type="http://schemas.openxmlformats.org/officeDocument/2006/relationships/tags" Target="../tags/tag261.xml" /><Relationship Id="rId7" Type="http://schemas.openxmlformats.org/officeDocument/2006/relationships/tags" Target="../tags/tag199.xml" /><Relationship Id="rId70" Type="http://schemas.openxmlformats.org/officeDocument/2006/relationships/tags" Target="../tags/tag262.xml" /><Relationship Id="rId71" Type="http://schemas.openxmlformats.org/officeDocument/2006/relationships/tags" Target="../tags/tag263.xml" /><Relationship Id="rId72" Type="http://schemas.openxmlformats.org/officeDocument/2006/relationships/tags" Target="../tags/tag264.xml" /><Relationship Id="rId73" Type="http://schemas.openxmlformats.org/officeDocument/2006/relationships/tags" Target="../tags/tag265.xml" /><Relationship Id="rId74" Type="http://schemas.openxmlformats.org/officeDocument/2006/relationships/tags" Target="../tags/tag266.xml" /><Relationship Id="rId75" Type="http://schemas.openxmlformats.org/officeDocument/2006/relationships/tags" Target="../tags/tag267.xml" /><Relationship Id="rId76" Type="http://schemas.openxmlformats.org/officeDocument/2006/relationships/tags" Target="../tags/tag268.xml" /><Relationship Id="rId77" Type="http://schemas.openxmlformats.org/officeDocument/2006/relationships/tags" Target="../tags/tag269.xml" /><Relationship Id="rId78" Type="http://schemas.openxmlformats.org/officeDocument/2006/relationships/tags" Target="../tags/tag270.xml" /><Relationship Id="rId79" Type="http://schemas.openxmlformats.org/officeDocument/2006/relationships/tags" Target="../tags/tag271.xml" /><Relationship Id="rId8" Type="http://schemas.openxmlformats.org/officeDocument/2006/relationships/tags" Target="../tags/tag200.xml" /><Relationship Id="rId80" Type="http://schemas.openxmlformats.org/officeDocument/2006/relationships/tags" Target="../tags/tag272.xml" /><Relationship Id="rId81" Type="http://schemas.openxmlformats.org/officeDocument/2006/relationships/tags" Target="../tags/tag273.xml" /><Relationship Id="rId82" Type="http://schemas.openxmlformats.org/officeDocument/2006/relationships/tags" Target="../tags/tag274.xml" /><Relationship Id="rId83" Type="http://schemas.openxmlformats.org/officeDocument/2006/relationships/tags" Target="../tags/tag275.xml" /><Relationship Id="rId84" Type="http://schemas.openxmlformats.org/officeDocument/2006/relationships/tags" Target="../tags/tag276.xml" /><Relationship Id="rId85" Type="http://schemas.openxmlformats.org/officeDocument/2006/relationships/tags" Target="../tags/tag277.xml" /><Relationship Id="rId86" Type="http://schemas.openxmlformats.org/officeDocument/2006/relationships/tags" Target="../tags/tag278.xml" /><Relationship Id="rId87" Type="http://schemas.openxmlformats.org/officeDocument/2006/relationships/tags" Target="../tags/tag279.xml" /><Relationship Id="rId88" Type="http://schemas.openxmlformats.org/officeDocument/2006/relationships/tags" Target="../tags/tag280.xml" /><Relationship Id="rId89" Type="http://schemas.openxmlformats.org/officeDocument/2006/relationships/tags" Target="../tags/tag281.xml" /><Relationship Id="rId9" Type="http://schemas.openxmlformats.org/officeDocument/2006/relationships/tags" Target="../tags/tag201.xml" /><Relationship Id="rId90" Type="http://schemas.openxmlformats.org/officeDocument/2006/relationships/tags" Target="../tags/tag282.xml" /><Relationship Id="rId91" Type="http://schemas.openxmlformats.org/officeDocument/2006/relationships/tags" Target="../tags/tag283.xml" /><Relationship Id="rId92" Type="http://schemas.openxmlformats.org/officeDocument/2006/relationships/tags" Target="../tags/tag284.xml" /><Relationship Id="rId93" Type="http://schemas.openxmlformats.org/officeDocument/2006/relationships/tags" Target="../tags/tag285.xml" /><Relationship Id="rId94" Type="http://schemas.openxmlformats.org/officeDocument/2006/relationships/tags" Target="../tags/tag286.xml" /><Relationship Id="rId95" Type="http://schemas.openxmlformats.org/officeDocument/2006/relationships/tags" Target="../tags/tag287.xml" /><Relationship Id="rId96" Type="http://schemas.openxmlformats.org/officeDocument/2006/relationships/tags" Target="../tags/tag288.xml" /><Relationship Id="rId97" Type="http://schemas.openxmlformats.org/officeDocument/2006/relationships/tags" Target="../tags/tag289.xml" /><Relationship Id="rId98" Type="http://schemas.openxmlformats.org/officeDocument/2006/relationships/tags" Target="../tags/tag290.xml" /><Relationship Id="rId99" Type="http://schemas.openxmlformats.org/officeDocument/2006/relationships/tags" Target="../tags/tag2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hyperlink" Target="http://www.iconarchive.com/show/transport-icons-by-icons-land/Lorry-icon.html" TargetMode="External" /><Relationship Id="rId11" Type="http://schemas.openxmlformats.org/officeDocument/2006/relationships/image" Target="../media/image62.jpeg" /><Relationship Id="rId12" Type="http://schemas.openxmlformats.org/officeDocument/2006/relationships/image" Target="../media/image63.jpeg" /><Relationship Id="rId13" Type="http://schemas.openxmlformats.org/officeDocument/2006/relationships/hyperlink" Target="http://www.moh.gov.cn/newshtml/19306.htm" TargetMode="External" /><Relationship Id="rId14" Type="http://schemas.openxmlformats.org/officeDocument/2006/relationships/image" Target="../media/image64.png" /><Relationship Id="rId15" Type="http://schemas.openxmlformats.org/officeDocument/2006/relationships/image" Target="../media/image65.png" /><Relationship Id="rId16" Type="http://schemas.openxmlformats.org/officeDocument/2006/relationships/hyperlink" Target="http://www.iconarchive.com/show/pretty-office-6-icons-by-custom-icon-design/doctor-icon.html" TargetMode="External" /><Relationship Id="rId17" Type="http://schemas.openxmlformats.org/officeDocument/2006/relationships/tags" Target="../tags/tag630.xml" /><Relationship Id="rId18" Type="http://schemas.openxmlformats.org/officeDocument/2006/relationships/tags" Target="../tags/tag631.xml" /><Relationship Id="rId19" Type="http://schemas.openxmlformats.org/officeDocument/2006/relationships/tags" Target="../tags/tag632.xml" /><Relationship Id="rId2" Type="http://schemas.openxmlformats.org/officeDocument/2006/relationships/tags" Target="../tags/tag627.xml" /><Relationship Id="rId20" Type="http://schemas.openxmlformats.org/officeDocument/2006/relationships/vmlDrawing" Target="../drawings/vmlDrawing12.vml" /><Relationship Id="rId3" Type="http://schemas.openxmlformats.org/officeDocument/2006/relationships/oleObject" Target="../embeddings/oleObject21.bin" TargetMode="Internal" /><Relationship Id="rId4" Type="http://schemas.openxmlformats.org/officeDocument/2006/relationships/image" Target="../media/image59.emf" /><Relationship Id="rId5" Type="http://schemas.openxmlformats.org/officeDocument/2006/relationships/image" Target="../media/image60.png" /><Relationship Id="rId6" Type="http://schemas.openxmlformats.org/officeDocument/2006/relationships/hyperlink" Target="http://www.iconarchive.com/show/large-home-icons-by-aha-soft/Drugstore-icon.html" TargetMode="External" /><Relationship Id="rId7" Type="http://schemas.openxmlformats.org/officeDocument/2006/relationships/tags" Target="../tags/tag628.xml" /><Relationship Id="rId8" Type="http://schemas.openxmlformats.org/officeDocument/2006/relationships/tags" Target="../tags/tag629.xml" /><Relationship Id="rId9" Type="http://schemas.openxmlformats.org/officeDocument/2006/relationships/image" Target="../media/image6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352000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对象 11" hidden="1">
            <a:extLst>
              <a:ext uri="{FF2B5EF4-FFF2-40B4-BE49-F238E27FC236}">
                <a16:creationId xmlns:a16="http://schemas.microsoft.com/office/drawing/2014/main" id="{0B66C0DA-FFC0-416F-95FA-DE6BBED4FCDA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54971429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幻灯片" r:id="rId3" imgW="416" imgH="416" progId="TCLayout.ActiveDocument.1">
                  <p:embed/>
                </p:oleObj>
              </mc:Choice>
              <mc:Fallback>
                <p:oleObj name="think-cell 幻灯片" r:id="rId3" imgW="416" imgH="4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640013" y="2133600"/>
            <a:ext cx="4935537" cy="984885"/>
          </a:xfrm>
        </p:spPr>
        <p:txBody>
          <a:bodyPr vert="horz"/>
          <a:lstStyle/>
          <a:p>
            <a:r>
              <a:rPr lang="zh-CN" altLang="en-US"/>
              <a:t>冷链物流业务战略发展机遇研讨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640013" y="4545575"/>
            <a:ext cx="4935537" cy="646331"/>
          </a:xfrm>
        </p:spPr>
        <p:txBody>
          <a:bodyPr/>
          <a:lstStyle/>
          <a:p>
            <a:r>
              <a:rPr lang="zh-CN" altLang="en-US"/>
              <a:t>初步建议</a:t>
            </a:r>
            <a:endParaRPr lang="en-US" altLang="zh-CN"/>
          </a:p>
          <a:p>
            <a:r>
              <a:rPr lang="en-US" altLang="zh-CN"/>
              <a:t>2013</a:t>
            </a:r>
            <a:r>
              <a:rPr lang="zh-CN" altLang="en-US"/>
              <a:t>年</a:t>
            </a:r>
            <a:r>
              <a:rPr lang="en-US" altLang="zh-CN"/>
              <a:t>12</a:t>
            </a:r>
            <a:r>
              <a:rPr lang="zh-CN" altLang="en-US"/>
              <a:t>月</a:t>
            </a:r>
            <a:r>
              <a:rPr lang="en-US" altLang="zh-CN"/>
              <a:t>20</a:t>
            </a:r>
            <a:r>
              <a:rPr lang="zh-CN" altLang="en-US"/>
              <a:t>日</a:t>
            </a:r>
            <a:endParaRPr lang="en-US" altLang="zh-CN"/>
          </a:p>
          <a:p>
            <a:endParaRPr lang="zh-CN" altLang="en-US"/>
          </a:p>
        </p:txBody>
      </p:sp>
      <p:sp>
        <p:nvSpPr>
          <p:cNvPr id="4" name="McK Disclaimer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640013" y="5895975"/>
            <a:ext cx="440848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algn="l" defTabSz="804863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401638" indent="-192088" algn="l" defTabSz="804863" rtl="0" eaLnBrk="0" fontAlgn="base" hangingPunct="0">
              <a:spcBef>
                <a:spcPct val="0"/>
              </a:spcBef>
              <a:spcAft>
                <a:spcPct val="0"/>
              </a:spcAft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804863" indent="-261938" algn="l" defTabSz="804863" rtl="0" eaLnBrk="0" fontAlgn="base" hangingPunct="0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1206500" indent="-155575" algn="l" defTabSz="804863" rtl="0" eaLnBrk="0" fontAlgn="base" hangingPunct="0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1608138" indent="-130175" algn="l" defTabSz="804863" rtl="0" eaLnBrk="0" fontAlgn="base" hangingPunct="0">
              <a:spcBef>
                <a:spcPct val="0"/>
              </a:spcBef>
              <a:spcAft>
                <a:spcPct val="0"/>
              </a:spcAft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2065338" indent="-130175" algn="l" defTabSz="804863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2522538" indent="-130175" algn="l" defTabSz="804863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2979738" indent="-130175" algn="l" defTabSz="804863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3436938" indent="-130175" algn="l" defTabSz="804863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pPr>
              <a:buClrTx/>
            </a:pPr>
            <a:r>
              <a:rPr lang="zh-CN" altLang="en-US" sz="800" b="0"/>
              <a:t>机密和专有</a:t>
            </a:r>
          </a:p>
          <a:p>
            <a:pPr>
              <a:buClrTx/>
            </a:pPr>
            <a:r>
              <a:rPr lang="zh-CN" altLang="en-US" sz="800" b="0"/>
              <a:t>未经麦肯锡许可</a:t>
            </a:r>
            <a:r>
              <a:rPr lang="zh-TW" altLang="en-US" sz="800" b="0"/>
              <a:t>，</a:t>
            </a:r>
            <a:r>
              <a:rPr lang="zh-CN" altLang="en-US" sz="800" b="0"/>
              <a:t>任何对此资料的使用严格禁止</a:t>
            </a:r>
            <a:endParaRPr lang="en-US" altLang="zh-CN" sz="800" b="0"/>
          </a:p>
        </p:txBody>
      </p:sp>
      <p:sp>
        <p:nvSpPr>
          <p:cNvPr id="5" name="Working Draft"/>
          <p:cNvSpPr txBox="1">
            <a:spLocks noChangeArrowheads="1"/>
          </p:cNvSpPr>
          <p:nvPr/>
        </p:nvSpPr>
        <p:spPr bwMode="auto">
          <a:xfrm>
            <a:off x="2640013" y="503238"/>
            <a:ext cx="3039294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pPr algn="l" eaLnBrk="1" hangingPunct="1">
              <a:spcAft>
                <a:spcPct val="0"/>
              </a:spcAft>
              <a:buClrTx/>
            </a:pPr>
            <a:r>
              <a:rPr lang="en-US" altLang="zh-CN" sz="900" b="0"/>
              <a:t>Last Modified 01/07/2013 1:55:26 PM China Standard Time</a:t>
            </a:r>
          </a:p>
        </p:txBody>
      </p:sp>
      <p:sp>
        <p:nvSpPr>
          <p:cNvPr id="6" name="Printed"/>
          <p:cNvSpPr txBox="1">
            <a:spLocks noChangeArrowheads="1"/>
          </p:cNvSpPr>
          <p:nvPr/>
        </p:nvSpPr>
        <p:spPr bwMode="auto">
          <a:xfrm>
            <a:off x="2640013" y="660400"/>
            <a:ext cx="2782813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pPr algn="l" eaLnBrk="1" hangingPunct="1">
              <a:spcAft>
                <a:spcPct val="0"/>
              </a:spcAft>
              <a:buClrTx/>
            </a:pPr>
            <a:r>
              <a:rPr lang="en-US" altLang="zh-CN" sz="900" b="0"/>
              <a:t>Printed 12/20/2013 11:45:01 PM China Standard Time</a:t>
            </a:r>
          </a:p>
        </p:txBody>
      </p:sp>
      <p:sp>
        <p:nvSpPr>
          <p:cNvPr id="7" name="Working Draft Text"/>
          <p:cNvSpPr txBox="1">
            <a:spLocks noChangeArrowheads="1"/>
          </p:cNvSpPr>
          <p:nvPr/>
        </p:nvSpPr>
        <p:spPr bwMode="auto">
          <a:xfrm>
            <a:off x="2640013" y="347663"/>
            <a:ext cx="984250" cy="13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pPr algn="l" eaLnBrk="1" hangingPunct="1">
              <a:spcAft>
                <a:spcPct val="0"/>
              </a:spcAft>
              <a:buClrTx/>
            </a:pPr>
            <a:r>
              <a:rPr lang="en-US" altLang="zh-CN" sz="900"/>
              <a:t>WORKING DRAFT</a:t>
            </a:r>
          </a:p>
        </p:txBody>
      </p:sp>
      <p:sp>
        <p:nvSpPr>
          <p:cNvPr id="8" name="TitleBottomPlaceholder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0" y="2238375"/>
            <a:ext cx="2193925" cy="4484688"/>
          </a:xfrm>
          <a:prstGeom prst="rect">
            <a:avLst/>
          </a:prstGeom>
          <a:solidFill>
            <a:srgbClr val="0065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9" name="TitleTopPlaceholder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0" y="0"/>
            <a:ext cx="2193925" cy="2238375"/>
          </a:xfrm>
          <a:prstGeom prst="rect">
            <a:avLst/>
          </a:prstGeom>
          <a:solidFill>
            <a:srgbClr val="91A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0"/>
              </a:spcBef>
              <a:spcAft>
                <a:spcPct val="50000"/>
              </a:spcAft>
              <a:buClr>
                <a:schemeClr val="tx2"/>
              </a:buClr>
              <a:defRPr sz="1200" b="1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pic>
        <p:nvPicPr>
          <p:cNvPr id="11" name="图片 10">
            <a:extLst>
              <a:ext uri="{FF2B5EF4-FFF2-40B4-BE49-F238E27FC236}">
                <a16:creationId xmlns:a16="http://schemas.microsoft.com/office/drawing/2014/main" id="{AB72166E-C234-403C-ADAF-91C972B04A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40012" y="3143572"/>
            <a:ext cx="879935" cy="1207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036911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幻灯片" r:id="rId3" imgW="338" imgH="338" progId="TCLayout.ActiveDocument.1">
                  <p:embed/>
                </p:oleObj>
              </mc:Choice>
              <mc:Fallback>
                <p:oleObj name="think-cell 幻灯片" r:id="rId3" imgW="338" imgH="338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核心观点</a:t>
            </a:r>
            <a:endParaRPr lang="en-US"/>
          </a:p>
        </p:txBody>
      </p:sp>
      <p:sp>
        <p:nvSpPr>
          <p:cNvPr id="5" name="McK 5. Source"/>
          <p:cNvSpPr>
            <a:spLocks noChangeArrowheads="1"/>
          </p:cNvSpPr>
          <p:nvPr/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solidFill>
                  <a:srgbClr val="000000"/>
                </a:solidFill>
              </a:rPr>
              <a:t>资料来源：麦肯锡分析</a:t>
            </a:r>
            <a:endParaRPr lang="en-US" altLang="zh-CN" sz="1000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119063" y="609601"/>
            <a:ext cx="8618538" cy="5327772"/>
            <a:chOff x="119063" y="609601"/>
            <a:chExt cx="8618538" cy="5327772"/>
          </a:xfrm>
        </p:grpSpPr>
        <p:sp>
          <p:nvSpPr>
            <p:cNvPr id="3" name="Rectangle 3"/>
            <p:cNvSpPr txBox="1"/>
            <p:nvPr/>
          </p:nvSpPr>
          <p:spPr>
            <a:xfrm>
              <a:off x="243249" y="786247"/>
              <a:ext cx="8370166" cy="4974481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587" lvl="1" indent="0">
                <a:spcBef>
                  <a:spcPct val="50000"/>
                </a:spcBef>
                <a:buNone/>
              </a:pPr>
              <a:r>
                <a:rPr lang="zh-CN" altLang="en-US" sz="1400"/>
                <a:t>中国物流行业增长速度快，但整体来说是运作水平还不高，格局也极为分散。未来一定会出现中国物流行业的航母，这仅仅是时间问题。海航物流无论从现有规模，品牌，管理和客户</a:t>
              </a:r>
              <a:r>
                <a:rPr lang="en-US" altLang="zh-CN" sz="1400"/>
                <a:t>/</a:t>
              </a:r>
              <a:r>
                <a:rPr lang="zh-CN" altLang="en-US" sz="1400"/>
                <a:t>网络资源来说都已经具备非常好的条件，打造这艘“航母”主要还是切入点的问题。我们认为冷链，无论是从规模，增长、盈利水平和运营要求来看，都是非常具有吸引力的细分市场，并且海航已经有了不错的布局，因此海航在冷链市场形成突破应该是整体物流业务腾飞的第一步。我们对于海航在冷链的发展战略在</a:t>
              </a:r>
              <a:r>
                <a:rPr lang="en-US" altLang="zh-CN" sz="1400"/>
                <a:t>3</a:t>
              </a:r>
              <a:r>
                <a:rPr lang="zh-CN" altLang="en-US" sz="1400"/>
                <a:t>个核心方面有以下想法：</a:t>
              </a:r>
              <a:endParaRPr lang="en-US" sz="1400"/>
            </a:p>
            <a:p>
              <a:pPr lvl="1">
                <a:spcBef>
                  <a:spcPct val="50000"/>
                </a:spcBef>
              </a:pPr>
              <a:r>
                <a:rPr lang="zh-CN" altLang="en-US" sz="1400" b="1"/>
                <a:t>市场竞争</a:t>
              </a:r>
              <a:r>
                <a:rPr lang="zh-CN" altLang="en-US" sz="1400"/>
                <a:t>：</a:t>
              </a:r>
              <a:r>
                <a:rPr lang="zh-CN" altLang="en-US" sz="1400" b="1"/>
                <a:t>“成王败寇”</a:t>
              </a:r>
              <a:r>
                <a:rPr lang="zh-CN" altLang="en-US" sz="1400"/>
                <a:t>，需要杀出一条血路 </a:t>
              </a:r>
              <a:r>
                <a:rPr lang="en-US" altLang="zh-CN" sz="1400"/>
                <a:t>- </a:t>
              </a:r>
              <a:r>
                <a:rPr lang="zh-CN" altLang="en-US" sz="1400"/>
                <a:t>中国冷链市场很大，而且随着像电商这样进一步推动生鲜货品的销售，这个市场会变得更大，但挑战是在于整个市场结构存在较大的不确定性，一是结构，如现在的大型商超市场是冷链的主要需求方，但根据目前观察，其发展势头有可能被更为小型的便利店所超过，而他们对冷链的需求（如区域配送）是不同的。二是竞争，在冷链的每个环节都存在有很多的竞争对手，大家说句实话能力都不行，但都在想走规模化的路线。结果就是短期内很有可能出现供给过剩，长期最终是行业整合至</a:t>
              </a:r>
              <a:r>
                <a:rPr lang="en-US" altLang="zh-CN" sz="1400"/>
                <a:t>2-3</a:t>
              </a:r>
              <a:r>
                <a:rPr lang="zh-CN" altLang="en-US" sz="1400"/>
                <a:t>个赢家（其实这一趋势已经开始）</a:t>
              </a:r>
              <a:endParaRPr lang="en-US" sz="1400"/>
            </a:p>
            <a:p>
              <a:pPr lvl="1">
                <a:spcBef>
                  <a:spcPct val="50000"/>
                </a:spcBef>
              </a:pPr>
              <a:r>
                <a:rPr lang="zh-CN" altLang="en-US" sz="1400" b="1"/>
                <a:t>制胜模式：“生态圈”是核心</a:t>
              </a:r>
              <a:r>
                <a:rPr lang="zh-CN" altLang="en-US" sz="1400"/>
                <a:t> </a:t>
              </a:r>
              <a:r>
                <a:rPr lang="en-US" altLang="zh-CN" sz="1400"/>
                <a:t>- </a:t>
              </a:r>
              <a:r>
                <a:rPr lang="zh-CN" altLang="en-US" sz="1400"/>
                <a:t>从近期来看，海航有很大的发展空间，包括从食品制造商到电商，都有很大的需要没有得到满足，应该说是在仓干配各个环节都是机会。但海航想长期建立竞争优势的话，必须考虑突破局部市场，从整个“生态圈”来考虑，包括设备技术、方案设计、仓储运输、投融资服务等全价值链体系。同时针对不同行业的冷链需求，特别是医药、卖场、便利店和生鲜电商，打造定制化的解决方案，深耕细作，形成海航的核心优势</a:t>
              </a:r>
              <a:endParaRPr lang="en-US" sz="1400"/>
            </a:p>
            <a:p>
              <a:pPr lvl="1">
                <a:spcBef>
                  <a:spcPct val="50000"/>
                </a:spcBef>
              </a:pPr>
              <a:r>
                <a:rPr lang="zh-CN" altLang="en-US" sz="1400" b="1"/>
                <a:t>发展路径：海航需要一个全方面的快速进攻策略</a:t>
              </a:r>
              <a:r>
                <a:rPr lang="zh-CN" altLang="en-US" sz="1400"/>
                <a:t> 。这个市场有很多竞争对手，海航的进入时间已经稍稍见晚，我们认为需要</a:t>
              </a:r>
              <a:r>
                <a:rPr lang="en-US" altLang="zh-CN" sz="1400"/>
                <a:t>4</a:t>
              </a:r>
              <a:r>
                <a:rPr lang="zh-CN" altLang="en-US" sz="1400"/>
                <a:t>个核心手段来实现“弯道超车”：首先是在基础建设上必须到位，核心市场商区必须有投入；其次是要寻求并购，常规的自然增长会限制我们的发展。第三是效仿</a:t>
              </a:r>
              <a:r>
                <a:rPr lang="zh-CN" altLang="en-US" sz="1400" b="1"/>
                <a:t>普洛斯的做法，通过杠杆</a:t>
              </a:r>
              <a:r>
                <a:rPr lang="zh-CN" altLang="en-US" sz="1400"/>
                <a:t>来加大我们全面提升我们的投资能力，确保我们能够在规模上保持行业领先的地位；最后是需要与海外冷链公司合作</a:t>
              </a:r>
              <a:endParaRPr lang="en-US" sz="140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19063" y="609601"/>
              <a:ext cx="8618538" cy="5327772"/>
            </a:xfrm>
            <a:prstGeom prst="rect">
              <a:avLst/>
            </a:prstGeom>
            <a:noFill/>
            <a:ln w="190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>
                <a:solidFill>
                  <a:schemeClr val="tx1"/>
                </a:solidFill>
              </a:endParaRPr>
            </a:p>
          </p:txBody>
        </p:sp>
      </p:grpSp>
      <p:sp>
        <p:nvSpPr>
          <p:cNvPr id="8" name="TextBox 9"/>
          <p:cNvSpPr txBox="1"/>
          <p:nvPr>
            <p:custDataLst>
              <p:tags r:id="rId5"/>
            </p:custDataLst>
          </p:nvPr>
        </p:nvSpPr>
        <p:spPr>
          <a:xfrm>
            <a:off x="192275" y="1953954"/>
            <a:ext cx="219456" cy="21945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vert="horz" lIns="3810" tIns="0" rIns="3810" bIns="0" rtlCol="0" anchor="ctr" anchorCtr="1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/>
              <a:t>1</a:t>
            </a:r>
          </a:p>
        </p:txBody>
      </p:sp>
      <p:sp>
        <p:nvSpPr>
          <p:cNvPr id="12" name="TextBox 9"/>
          <p:cNvSpPr txBox="1"/>
          <p:nvPr>
            <p:custDataLst>
              <p:tags r:id="rId6"/>
            </p:custDataLst>
          </p:nvPr>
        </p:nvSpPr>
        <p:spPr>
          <a:xfrm>
            <a:off x="192275" y="3325948"/>
            <a:ext cx="219456" cy="21945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vert="horz" lIns="3810" tIns="0" rIns="3810" bIns="0" rtlCol="0" anchor="ctr" anchorCtr="1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/>
              <a:t>2</a:t>
            </a:r>
          </a:p>
        </p:txBody>
      </p:sp>
      <p:sp>
        <p:nvSpPr>
          <p:cNvPr id="13" name="TextBox 9"/>
          <p:cNvSpPr txBox="1"/>
          <p:nvPr>
            <p:custDataLst>
              <p:tags r:id="rId7"/>
            </p:custDataLst>
          </p:nvPr>
        </p:nvSpPr>
        <p:spPr>
          <a:xfrm>
            <a:off x="192275" y="4512016"/>
            <a:ext cx="219456" cy="21945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vert="horz" lIns="3810" tIns="0" rIns="3810" bIns="0" rtlCol="0" anchor="ctr" anchorCtr="1">
            <a:no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93846647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幻灯片" r:id="rId4" imgW="270" imgH="270" progId="TCLayout.ActiveDocument.1">
                  <p:embed/>
                </p:oleObj>
              </mc:Choice>
              <mc:Fallback>
                <p:oleObj name="think-cell 幻灯片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numCol="1" spcCol="0" rtlCol="0" anchor="ctr" anchorCtr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chemeClr val="tx1"/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/>
              <a:t>冷链整体来说是物流行业中很有吸引力的细分市场之一</a:t>
            </a:r>
          </a:p>
        </p:txBody>
      </p:sp>
      <p:sp>
        <p:nvSpPr>
          <p:cNvPr id="6148" name="McK 5. Source"/>
          <p:cNvSpPr>
            <a:spLocks noChangeArrowheads="1"/>
          </p:cNvSpPr>
          <p:nvPr/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latin typeface="+mn-lt"/>
              </a:rPr>
              <a:t>资料来源：小组分析；</a:t>
            </a:r>
            <a:r>
              <a:rPr lang="zh-CN" altLang="en-US" sz="1000">
                <a:solidFill>
                  <a:srgbClr val="000000"/>
                </a:solidFill>
              </a:rPr>
              <a:t>国家统计局；</a:t>
            </a:r>
            <a:r>
              <a:rPr lang="en-US" altLang="zh-CN" sz="1000">
                <a:solidFill>
                  <a:srgbClr val="000000"/>
                </a:solidFill>
              </a:rPr>
              <a:t>Transportation Intelligence</a:t>
            </a:r>
            <a:r>
              <a:rPr lang="zh-CN" altLang="en-US" sz="1000">
                <a:solidFill>
                  <a:srgbClr val="000000"/>
                </a:solidFill>
              </a:rPr>
              <a:t>；</a:t>
            </a:r>
            <a:r>
              <a:rPr lang="en-US" altLang="zh-CN" sz="1000" err="1">
                <a:solidFill>
                  <a:srgbClr val="000000"/>
                </a:solidFill>
              </a:rPr>
              <a:t>CIMB</a:t>
            </a:r>
            <a:endParaRPr lang="zh-CN" altLang="en-US" sz="1000">
              <a:latin typeface="+mn-lt"/>
            </a:endParaRPr>
          </a:p>
        </p:txBody>
      </p:sp>
      <p:graphicFrame>
        <p:nvGraphicFramePr>
          <p:cNvPr id="17" name="Object 6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1470217" y="1073523"/>
          <a:ext cx="5086205" cy="491480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Chart" r:id="rId8" imgW="5086471" imgH="4914803" progId="MSGraph.Chart.8">
                  <p:embed/>
                </p:oleObj>
              </mc:Choice>
              <mc:Fallback>
                <p:oleObj name="Chart" r:id="rId8" imgW="5086471" imgH="491480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470217" y="1073523"/>
                        <a:ext cx="5086205" cy="49148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" name="Text Placeholder 21"/>
          <p:cNvSpPr>
            <a:spLocks noGrp="1"/>
          </p:cNvSpPr>
          <p:nvPr>
            <p:custDataLst>
              <p:tags r:id="rId10"/>
            </p:custDataLst>
          </p:nvPr>
        </p:nvSpPr>
        <p:spPr bwMode="gray">
          <a:xfrm>
            <a:off x="6096191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F3AF7472-3161-48A2-8041-7FA7F24043D3}" type="datetime'''''''''''''''3''''''''''''''''''''2''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32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43" name="Text Placeholder 11"/>
          <p:cNvSpPr>
            <a:spLocks noGrp="1"/>
          </p:cNvSpPr>
          <p:nvPr>
            <p:custDataLst>
              <p:tags r:id="rId11"/>
            </p:custDataLst>
          </p:nvPr>
        </p:nvSpPr>
        <p:spPr bwMode="gray">
          <a:xfrm>
            <a:off x="3714941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BDD95FB6-D6A6-40D4-B80C-5B349CFC28F0}" type="datetime'''''''''''''''''''''1''''''''''''4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14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50" name="Text Placeholder 17"/>
          <p:cNvSpPr>
            <a:spLocks noGrp="1"/>
          </p:cNvSpPr>
          <p:nvPr>
            <p:custDataLst>
              <p:tags r:id="rId12"/>
            </p:custDataLst>
          </p:nvPr>
        </p:nvSpPr>
        <p:spPr bwMode="gray">
          <a:xfrm>
            <a:off x="5038916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E539982D-A704-4420-A998-4624D2F026E3}" type="datetime'''''2''''''''''''''''''''''''''''''''''''''''4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24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45" name="Text Placeholder 14"/>
          <p:cNvSpPr>
            <a:spLocks noGrp="1"/>
          </p:cNvSpPr>
          <p:nvPr>
            <p:custDataLst>
              <p:tags r:id="rId13"/>
            </p:custDataLst>
          </p:nvPr>
        </p:nvSpPr>
        <p:spPr bwMode="gray">
          <a:xfrm>
            <a:off x="4248341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2F07939A-3F8E-4CF7-8CF0-F09A10193A9E}" type="datetime'''1''''''''''''''''''''8''''''''''''''''''''''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18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42" name="Text Placeholder 10"/>
          <p:cNvSpPr>
            <a:spLocks noGrp="1"/>
          </p:cNvSpPr>
          <p:nvPr>
            <p:custDataLst>
              <p:tags r:id="rId14"/>
            </p:custDataLst>
          </p:nvPr>
        </p:nvSpPr>
        <p:spPr bwMode="gray">
          <a:xfrm>
            <a:off x="3457766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FD4855F5-2080-4E43-9A5B-CD5394CB6EE2}" type="datetime'''''''''''''1''''''''''''''''''''''''''''2''''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12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53" name="Text Placeholder 18"/>
          <p:cNvSpPr>
            <a:spLocks noGrp="1"/>
          </p:cNvSpPr>
          <p:nvPr>
            <p:custDataLst>
              <p:tags r:id="rId15"/>
            </p:custDataLst>
          </p:nvPr>
        </p:nvSpPr>
        <p:spPr bwMode="gray">
          <a:xfrm>
            <a:off x="5305616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BC615C86-6579-4B9B-A789-F9D4A4699E69}" type="datetime'''''''''''''''''''''''''''''''''''''''''''2''''''''6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26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40" name="Text Placeholder 8"/>
          <p:cNvSpPr>
            <a:spLocks noGrp="1"/>
          </p:cNvSpPr>
          <p:nvPr>
            <p:custDataLst>
              <p:tags r:id="rId16"/>
            </p:custDataLst>
          </p:nvPr>
        </p:nvSpPr>
        <p:spPr bwMode="gray">
          <a:xfrm>
            <a:off x="2973579" y="5836022"/>
            <a:ext cx="98425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D3E0E4E3-C3B8-4C0B-B670-CEAFE6CCBD3A}" type="datetime'''''''''''''''''''''''''''''''8''''''''''''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8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57" name="Text Placeholder 22"/>
          <p:cNvSpPr>
            <a:spLocks noGrp="1"/>
          </p:cNvSpPr>
          <p:nvPr>
            <p:custDataLst>
              <p:tags r:id="rId17"/>
            </p:custDataLst>
          </p:nvPr>
        </p:nvSpPr>
        <p:spPr bwMode="gray">
          <a:xfrm>
            <a:off x="6362891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7FE7B3B2-2E1E-46C2-A3E8-E20734539E06}" type="datetime'''''''''''''''''''''''''''''''''''34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34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55" name="Text Placeholder 20"/>
          <p:cNvSpPr>
            <a:spLocks noGrp="1"/>
          </p:cNvSpPr>
          <p:nvPr>
            <p:custDataLst>
              <p:tags r:id="rId18"/>
            </p:custDataLst>
          </p:nvPr>
        </p:nvSpPr>
        <p:spPr bwMode="gray">
          <a:xfrm>
            <a:off x="5829491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1B5579EF-7FC0-482D-8E9D-0B48CF39BC80}" type="datetime'''''''''''''''''3''''''''''''''''''''''''''''''''''0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30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49" name="Text Placeholder 16"/>
          <p:cNvSpPr>
            <a:spLocks noGrp="1"/>
          </p:cNvSpPr>
          <p:nvPr>
            <p:custDataLst>
              <p:tags r:id="rId19"/>
            </p:custDataLst>
          </p:nvPr>
        </p:nvSpPr>
        <p:spPr bwMode="gray">
          <a:xfrm>
            <a:off x="4772216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7276778D-7FA5-4D6D-8018-3E5301885D0C}" type="datetime'''''''22''''''''''''''''''''''''''''''''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22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48" name="Text Placeholder 15"/>
          <p:cNvSpPr>
            <a:spLocks noGrp="1"/>
          </p:cNvSpPr>
          <p:nvPr>
            <p:custDataLst>
              <p:tags r:id="rId20"/>
            </p:custDataLst>
          </p:nvPr>
        </p:nvSpPr>
        <p:spPr bwMode="gray">
          <a:xfrm>
            <a:off x="4515041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605E6C0F-9B74-47B8-9E66-C4119577C84A}" type="datetime'''''20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20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44" name="Text Placeholder 12"/>
          <p:cNvSpPr>
            <a:spLocks noGrp="1"/>
          </p:cNvSpPr>
          <p:nvPr>
            <p:custDataLst>
              <p:tags r:id="rId21"/>
            </p:custDataLst>
          </p:nvPr>
        </p:nvSpPr>
        <p:spPr bwMode="gray">
          <a:xfrm>
            <a:off x="3981641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356EA81F-5B1E-4F68-9934-CA1A11ED9F33}" type="datetime'''''''''''''''''''''16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16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41" name="Text Placeholder 9"/>
          <p:cNvSpPr>
            <a:spLocks noGrp="1"/>
          </p:cNvSpPr>
          <p:nvPr>
            <p:custDataLst>
              <p:tags r:id="rId22"/>
            </p:custDataLst>
          </p:nvPr>
        </p:nvSpPr>
        <p:spPr bwMode="gray">
          <a:xfrm>
            <a:off x="3191066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FC76FF06-DFD5-418E-B74D-04ACDA84CF24}" type="datetime'1''''''''''''''''''''''''''''''''0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10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54" name="Text Placeholder 19"/>
          <p:cNvSpPr>
            <a:spLocks noGrp="1"/>
          </p:cNvSpPr>
          <p:nvPr>
            <p:custDataLst>
              <p:tags r:id="rId23"/>
            </p:custDataLst>
          </p:nvPr>
        </p:nvSpPr>
        <p:spPr bwMode="gray">
          <a:xfrm>
            <a:off x="5572316" y="5836022"/>
            <a:ext cx="196850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72D3DAB5-927F-4CD7-B660-1DC4E0DD79A6}" type="datetime'''''''''''''''''''''''''''''''2''8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28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39" name="Text Placeholder 7"/>
          <p:cNvSpPr>
            <a:spLocks noGrp="1"/>
          </p:cNvSpPr>
          <p:nvPr>
            <p:custDataLst>
              <p:tags r:id="rId24"/>
            </p:custDataLst>
          </p:nvPr>
        </p:nvSpPr>
        <p:spPr bwMode="gray">
          <a:xfrm>
            <a:off x="2706879" y="5836022"/>
            <a:ext cx="98425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7259A0D4-43FE-45B0-9B0C-E4F1F3B04824}" type="datetime'''''''6''''''''''''''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6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36" name="Text Placeholder 2"/>
          <p:cNvSpPr>
            <a:spLocks noGrp="1"/>
          </p:cNvSpPr>
          <p:nvPr>
            <p:custDataLst>
              <p:tags r:id="rId25"/>
            </p:custDataLst>
          </p:nvPr>
        </p:nvSpPr>
        <p:spPr bwMode="gray">
          <a:xfrm>
            <a:off x="1916304" y="5836022"/>
            <a:ext cx="98425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51BAB6A1-EC38-46E9-A019-8048E160E16A}" type="datetime'''''''''''''''''''''''''''''''''''''''''''''''0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0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37" name="Text Placeholder 5"/>
          <p:cNvSpPr>
            <a:spLocks noGrp="1"/>
          </p:cNvSpPr>
          <p:nvPr>
            <p:custDataLst>
              <p:tags r:id="rId26"/>
            </p:custDataLst>
          </p:nvPr>
        </p:nvSpPr>
        <p:spPr bwMode="gray">
          <a:xfrm>
            <a:off x="2183004" y="5836022"/>
            <a:ext cx="98425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75F87A1D-DD85-4785-9CAC-B50582E0D01D}" type="datetime'''''''''''''''''''''''''''''''''2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2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38" name="Text Placeholder 6"/>
          <p:cNvSpPr>
            <a:spLocks noGrp="1"/>
          </p:cNvSpPr>
          <p:nvPr>
            <p:custDataLst>
              <p:tags r:id="rId27"/>
            </p:custDataLst>
          </p:nvPr>
        </p:nvSpPr>
        <p:spPr bwMode="gray">
          <a:xfrm>
            <a:off x="2449704" y="5836022"/>
            <a:ext cx="98425" cy="1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0" tIns="0" rIns="0" bIns="0" numCol="1" spcCol="0" rtlCol="0" anchor="t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27B62F1E-35E7-4899-8F0A-452803FD2487}" type="datetime'4''''''''''''''''''''''''''''''''''''''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>
                <a:lnSpc>
                  <a:spcPct val="90000"/>
                </a:lnSpc>
              </a:pPr>
              <a:t>4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cxnSp>
        <p:nvCxnSpPr>
          <p:cNvPr id="14" name="Straight Connector 13"/>
          <p:cNvCxnSpPr/>
          <p:nvPr>
            <p:custDataLst>
              <p:tags r:id="rId28"/>
            </p:custDataLst>
          </p:nvPr>
        </p:nvCxnSpPr>
        <p:spPr bwMode="gray">
          <a:xfrm>
            <a:off x="3089466" y="4258047"/>
            <a:ext cx="31750" cy="52388"/>
          </a:xfrm>
          <a:prstGeom prst="line">
            <a:avLst/>
          </a:prstGeom>
          <a:ln w="3175">
            <a:solidFill>
              <a:srgbClr val="808080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6" name="Rectangle 135"/>
          <p:cNvSpPr>
            <a:spLocks noGrp="1" noChangeArrowheads="1"/>
          </p:cNvSpPr>
          <p:nvPr>
            <p:custDataLst>
              <p:tags r:id="rId29"/>
            </p:custDataLst>
          </p:nvPr>
        </p:nvSpPr>
        <p:spPr bwMode="gray">
          <a:xfrm>
            <a:off x="3419666" y="5229597"/>
            <a:ext cx="400050" cy="2127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225" tIns="0" rIns="22225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DA6A320-1B45-4929-8940-7765825DA725}" type="datetime'''''''''''''''''''''''''''''''''''''''''''''''''海''''''运'''''">
              <a:rPr lang="en-US" sz="1400">
                <a:cs typeface="Arial"/>
              </a:rPr>
              <a:t>海运</a:t>
            </a:fld>
            <a:endParaRPr lang="en-US" altLang="zh-CN" sz="1400" noProof="0">
              <a:latin typeface="Arial"/>
              <a:ea typeface="楷体"/>
              <a:cs typeface="Arial"/>
              <a:sym typeface="Arial"/>
            </a:endParaRPr>
          </a:p>
        </p:txBody>
      </p:sp>
      <p:sp useBgFill="1">
        <p:nvSpPr>
          <p:cNvPr id="46" name="Rectangle 31"/>
          <p:cNvSpPr>
            <a:spLocks noChangeArrowheads="1"/>
          </p:cNvSpPr>
          <p:nvPr>
            <p:custDataLst>
              <p:tags r:id="rId30"/>
            </p:custDataLst>
          </p:nvPr>
        </p:nvSpPr>
        <p:spPr bwMode="gray">
          <a:xfrm>
            <a:off x="3638741" y="3992935"/>
            <a:ext cx="75565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2225" tIns="0" rIns="22225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5647F544-E7E7-42D1-85A3-59CAF5E14F8B}" type="datetime'''''''航''''''空''''''''''''货''''运'''''''''">
              <a:rPr lang="en-US" sz="1400">
                <a:cs typeface="Arial"/>
              </a:rPr>
              <a:t>航空货运</a:t>
            </a:fld>
            <a:endParaRPr lang="en-US" sz="1400">
              <a:cs typeface="Arial"/>
            </a:endParaRPr>
          </a:p>
        </p:txBody>
      </p:sp>
      <p:sp useBgFill="1">
        <p:nvSpPr>
          <p:cNvPr id="47" name="Rectangle 32"/>
          <p:cNvSpPr>
            <a:spLocks noChangeArrowheads="1"/>
          </p:cNvSpPr>
          <p:nvPr>
            <p:custDataLst>
              <p:tags r:id="rId31"/>
            </p:custDataLst>
          </p:nvPr>
        </p:nvSpPr>
        <p:spPr bwMode="gray">
          <a:xfrm>
            <a:off x="4886516" y="3257922"/>
            <a:ext cx="75565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2225" tIns="0" rIns="22225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A02DA35A-7A50-4352-934A-34DA49A4B039}" type="datetime'''''''''合''''''''''''同''''''''''''物''''''流'''''''''''''''''''">
              <a:rPr lang="en-US" sz="1400">
                <a:cs typeface="Arial"/>
              </a:rPr>
              <a:t>合同物流</a:t>
            </a:fld>
            <a:endParaRPr lang="en-US" sz="1400" b="0">
              <a:cs typeface="Arial"/>
            </a:endParaRPr>
          </a:p>
        </p:txBody>
      </p:sp>
      <p:sp>
        <p:nvSpPr>
          <p:cNvPr id="124" name="Rectangle 123"/>
          <p:cNvSpPr>
            <a:spLocks noGrp="1" noChangeArrowheads="1"/>
          </p:cNvSpPr>
          <p:nvPr>
            <p:custDataLst>
              <p:tags r:id="rId32"/>
            </p:custDataLst>
          </p:nvPr>
        </p:nvSpPr>
        <p:spPr bwMode="gray">
          <a:xfrm>
            <a:off x="3076766" y="2934072"/>
            <a:ext cx="755650" cy="2127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225" tIns="0" rIns="22225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9345064-0E83-407F-BC3B-C584BB0DA2E4}" type="datetime'''''''''''''''''''''''''铁''''''''''路运''''''''''输'''''''''">
              <a:rPr lang="en-US" sz="1400">
                <a:cs typeface="Arial"/>
              </a:rPr>
              <a:t>铁路运输</a:t>
            </a:fld>
            <a:endParaRPr lang="en-US" altLang="zh-CN" sz="1400" noProof="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23" name="Text Placeholder 2"/>
          <p:cNvSpPr>
            <a:spLocks noGrp="1"/>
          </p:cNvSpPr>
          <p:nvPr>
            <p:custDataLst>
              <p:tags r:id="rId33"/>
            </p:custDataLst>
          </p:nvPr>
        </p:nvSpPr>
        <p:spPr bwMode="gray">
          <a:xfrm>
            <a:off x="3227579" y="4419972"/>
            <a:ext cx="487363" cy="2127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225" tIns="0" rIns="22225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936CD54-A340-4B83-BFD2-C6549A89D8D4}" type="datetime'4'',''''''''''''''''1''''''''''''''''''''''''''''6''0'''">
              <a:rPr lang="en-US" sz="1400">
                <a:latin typeface="Arial"/>
                <a:ea typeface="楷体"/>
                <a:cs typeface="Arial"/>
                <a:sym typeface="Arial"/>
              </a:rPr>
              <a:t>4,160</a:t>
            </a:fld>
            <a:endParaRPr lang="en-US" sz="14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4" name="Rectangle 133"/>
          <p:cNvSpPr>
            <a:spLocks noGrp="1" noChangeArrowheads="1"/>
          </p:cNvSpPr>
          <p:nvPr>
            <p:custDataLst>
              <p:tags r:id="rId34"/>
            </p:custDataLst>
          </p:nvPr>
        </p:nvSpPr>
        <p:spPr bwMode="gray">
          <a:xfrm>
            <a:off x="3667316" y="4743822"/>
            <a:ext cx="755650" cy="2127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225" tIns="0" rIns="22225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F32FB86-CA48-42EA-BC4F-B9E2B16D3815}" type="datetime'''''''公''路''''''''''''''''''运''''输'''''''''''''''">
              <a:rPr lang="en-US" sz="1400">
                <a:cs typeface="Arial"/>
              </a:rPr>
              <a:t>公路运输</a:t>
            </a:fld>
            <a:endParaRPr lang="en-US" altLang="zh-CN" sz="1400" noProof="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47" name="Rectangle 146"/>
          <p:cNvSpPr>
            <a:spLocks noGrp="1" noChangeArrowheads="1"/>
          </p:cNvSpPr>
          <p:nvPr>
            <p:custDataLst>
              <p:tags r:id="rId35"/>
            </p:custDataLst>
          </p:nvPr>
        </p:nvSpPr>
        <p:spPr bwMode="gray">
          <a:xfrm>
            <a:off x="2252854" y="4388222"/>
            <a:ext cx="400050" cy="2127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225" tIns="0" rIns="22225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7E822E7-DE5E-4FDE-87B2-C1A57F11FAF9}" type="datetime'''''''''''''''''''''''''''''''''''''''''''''''仓''储'''''''''">
              <a:rPr lang="en-US" sz="1400">
                <a:cs typeface="Arial"/>
              </a:rPr>
              <a:t>仓储</a:t>
            </a:fld>
            <a:endParaRPr lang="en-US" altLang="zh-CN" sz="1400" noProof="0">
              <a:latin typeface="Arial"/>
              <a:ea typeface="楷体"/>
              <a:cs typeface="Arial"/>
              <a:sym typeface="Arial"/>
            </a:endParaRPr>
          </a:p>
        </p:txBody>
      </p:sp>
      <p:sp useBgFill="1">
        <p:nvSpPr>
          <p:cNvPr id="138" name="Rectangle 137"/>
          <p:cNvSpPr>
            <a:spLocks noGrp="1" noChangeArrowheads="1"/>
          </p:cNvSpPr>
          <p:nvPr>
            <p:custDataLst>
              <p:tags r:id="rId36"/>
            </p:custDataLst>
          </p:nvPr>
        </p:nvSpPr>
        <p:spPr bwMode="gray">
          <a:xfrm>
            <a:off x="2717991" y="3832597"/>
            <a:ext cx="400050" cy="2127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225" tIns="0" rIns="22225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55C7D6C-F31A-4112-BE9B-5F6829ACF02A}" type="datetime'''货''''''''''''''''代'''''''''''''''''''''">
              <a:rPr lang="en-US" sz="1400">
                <a:cs typeface="Arial"/>
              </a:rPr>
              <a:t>货代</a:t>
            </a:fld>
            <a:endParaRPr lang="en-US" altLang="zh-CN" sz="1400" noProof="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7" name="Rectangle 136"/>
          <p:cNvSpPr>
            <a:spLocks noGrp="1" noChangeArrowheads="1"/>
          </p:cNvSpPr>
          <p:nvPr>
            <p:custDataLst>
              <p:tags r:id="rId37"/>
            </p:custDataLst>
          </p:nvPr>
        </p:nvSpPr>
        <p:spPr bwMode="gray">
          <a:xfrm>
            <a:off x="5856479" y="3870697"/>
            <a:ext cx="400050" cy="2127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225" tIns="0" rIns="22225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4598283-491E-4307-93DD-4E1AE75E76B4}" type="datetime'''''''''''''''''''快''''''''''''递'''''''">
              <a:rPr lang="en-US" sz="1400">
                <a:cs typeface="Arial"/>
              </a:rPr>
              <a:t>快递</a:t>
            </a:fld>
            <a:endParaRPr lang="en-US" altLang="zh-CN" sz="1400" noProof="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22" name="Text Placeholder 1"/>
          <p:cNvSpPr>
            <a:spLocks noGrp="1"/>
          </p:cNvSpPr>
          <p:nvPr>
            <p:custDataLst>
              <p:tags r:id="rId38"/>
            </p:custDataLst>
          </p:nvPr>
        </p:nvSpPr>
        <p:spPr bwMode="gray">
          <a:xfrm>
            <a:off x="4153091" y="1513260"/>
            <a:ext cx="400050" cy="21272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225" tIns="0" rIns="22225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2CEFC5A-C628-4315-89B7-552734CBEDCC}" type="datetime'''''''''''''冷''''''''''''''''''''链'''''''''''''''''">
              <a:rPr lang="en-US" sz="1400">
                <a:latin typeface="Arial"/>
                <a:cs typeface="Arial"/>
                <a:sym typeface="Arial"/>
              </a:rPr>
              <a:t>冷链</a:t>
            </a:fld>
            <a:endParaRPr lang="en-US" sz="1400">
              <a:latin typeface="Arial"/>
              <a:cs typeface="Arial"/>
              <a:sym typeface="Arial"/>
            </a:endParaRPr>
          </a:p>
        </p:txBody>
      </p:sp>
      <p:sp>
        <p:nvSpPr>
          <p:cNvPr id="4" name="Rectangle 15"/>
          <p:cNvSpPr txBox="1"/>
          <p:nvPr/>
        </p:nvSpPr>
        <p:spPr>
          <a:xfrm>
            <a:off x="170459" y="1295098"/>
            <a:ext cx="1384738" cy="43088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/>
              <a:t>营业利润率</a:t>
            </a:r>
            <a:r>
              <a:rPr lang="en-US" altLang="zh-CN" sz="1400" b="1"/>
              <a:t>, 2011</a:t>
            </a:r>
          </a:p>
          <a:p>
            <a:r>
              <a:rPr lang="zh-CN" altLang="en-US" sz="1400">
                <a:solidFill>
                  <a:schemeClr val="bg1">
                    <a:lumMod val="65000"/>
                  </a:schemeClr>
                </a:solidFill>
              </a:rPr>
              <a:t>百分比</a:t>
            </a:r>
            <a:endParaRPr lang="en-US" sz="140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52" name="Rectangle 15"/>
          <p:cNvSpPr txBox="1"/>
          <p:nvPr/>
        </p:nvSpPr>
        <p:spPr>
          <a:xfrm>
            <a:off x="6675484" y="5557439"/>
            <a:ext cx="1713611" cy="43088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/>
              <a:t>中国市场增速，</a:t>
            </a:r>
            <a:r>
              <a:rPr lang="en-US" altLang="zh-CN" sz="1400" b="1"/>
              <a:t>12-17</a:t>
            </a:r>
          </a:p>
          <a:p>
            <a:r>
              <a:rPr lang="en-US" sz="1400">
                <a:solidFill>
                  <a:schemeClr val="bg1">
                    <a:lumMod val="65000"/>
                  </a:schemeClr>
                </a:solidFill>
              </a:rPr>
              <a:t>CAGR, </a:t>
            </a:r>
            <a:r>
              <a:rPr lang="zh-CN" altLang="en-US" sz="1400">
                <a:solidFill>
                  <a:schemeClr val="bg1">
                    <a:lumMod val="65000"/>
                  </a:schemeClr>
                </a:solidFill>
              </a:rPr>
              <a:t>百分比</a:t>
            </a:r>
            <a:endParaRPr lang="en-US" sz="140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140" name="Oval 139"/>
          <p:cNvSpPr/>
          <p:nvPr>
            <p:custDataLst>
              <p:tags r:id="rId39"/>
            </p:custDataLst>
          </p:nvPr>
        </p:nvSpPr>
        <p:spPr bwMode="auto">
          <a:xfrm>
            <a:off x="6718627" y="1070475"/>
            <a:ext cx="193675" cy="1936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183" name="Rectangle 182"/>
          <p:cNvSpPr>
            <a:spLocks noGrp="1" noChangeArrowheads="1"/>
          </p:cNvSpPr>
          <p:nvPr>
            <p:custDataLst>
              <p:tags r:id="rId40"/>
            </p:custDataLst>
          </p:nvPr>
        </p:nvSpPr>
        <p:spPr bwMode="auto">
          <a:xfrm>
            <a:off x="6989054" y="1070475"/>
            <a:ext cx="1625600" cy="425450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noProof="0">
                <a:latin typeface="Arial"/>
                <a:cs typeface="Arial"/>
                <a:sym typeface="Arial"/>
              </a:rPr>
              <a:t>中国市场规模，</a:t>
            </a:r>
            <a:r>
              <a:rPr lang="en-US" altLang="zh-CN" sz="1400" noProof="0">
                <a:latin typeface="Arial"/>
                <a:cs typeface="Arial"/>
                <a:sym typeface="Arial"/>
              </a:rPr>
              <a:t>2011</a:t>
            </a:r>
          </a:p>
          <a:p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Arial"/>
                <a:cs typeface="Arial"/>
                <a:sym typeface="Arial"/>
              </a:rPr>
              <a:t>亿元人民币</a:t>
            </a:r>
            <a:endParaRPr lang="en-US" altLang="zh-CN" sz="1400" noProof="0">
              <a:solidFill>
                <a:schemeClr val="bg1">
                  <a:lumMod val="65000"/>
                </a:schemeClr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6" name="AutoShape 250"/>
          <p:cNvSpPr>
            <a:spLocks noChangeArrowheads="1"/>
          </p:cNvSpPr>
          <p:nvPr/>
        </p:nvSpPr>
        <p:spPr bwMode="auto">
          <a:xfrm>
            <a:off x="112781" y="645461"/>
            <a:ext cx="8618538" cy="360868"/>
          </a:xfrm>
          <a:prstGeom prst="leftRightArrow">
            <a:avLst>
              <a:gd name="adj1" fmla="val 100000"/>
              <a:gd name="adj2" fmla="val 0"/>
            </a:avLst>
          </a:prstGeom>
          <a:solidFill>
            <a:schemeClr val="accent1"/>
          </a:solidFill>
          <a:ln w="9525">
            <a:noFill/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2009" tIns="72009" rIns="72009" bIns="72009" anchor="ctr" anchorCtr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 noProof="0"/>
              <a:t>中国物流细分市场规模、增速和利润率比较</a:t>
            </a:r>
            <a:endParaRPr lang="en-US" altLang="zh-CN" sz="1400" noProof="0">
              <a:solidFill>
                <a:srgbClr val="808080"/>
              </a:solidFill>
            </a:endParaRPr>
          </a:p>
        </p:txBody>
      </p:sp>
      <p:sp>
        <p:nvSpPr>
          <p:cNvPr id="51" name="Rectangle 50"/>
          <p:cNvSpPr/>
          <p:nvPr/>
        </p:nvSpPr>
        <p:spPr>
          <a:xfrm>
            <a:off x="119063" y="645461"/>
            <a:ext cx="8618538" cy="5486398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507422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98818" name="Object 2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0" y="0"/>
          <a:ext cx="155575" cy="155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think-cell 幻灯片" r:id="rId3" imgW="270" imgH="270" progId="TCLayout.ActiveDocument.1">
                  <p:embed/>
                </p:oleObj>
              </mc:Choice>
              <mc:Fallback>
                <p:oleObj name="think-cell 幻灯片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5575" cy="155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98819" name="Rectangle 14" hidden="1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0" y="0"/>
            <a:ext cx="155575" cy="1555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 vert="horz" wrap="none" lIns="0" tIns="0" rIns="0" bIns="0" numCol="1" spcCol="0" anchor="ctr" anchorCtr="0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0" hangingPunct="0">
              <a:lnSpc>
                <a:spcPct val="90000"/>
              </a:lnSpc>
            </a:pPr>
            <a:endParaRPr lang="en-US" altLang="zh-CN" sz="1400" b="1"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20" name="Rectangle 4"/>
          <p:cNvSpPr>
            <a:spLocks noChangeArrowheads="1"/>
          </p:cNvSpPr>
          <p:nvPr/>
        </p:nvSpPr>
        <p:spPr bwMode="gray">
          <a:xfrm>
            <a:off x="130175" y="614993"/>
            <a:ext cx="4297363" cy="5577840"/>
          </a:xfrm>
          <a:prstGeom prst="rect">
            <a:avLst/>
          </a:prstGeom>
          <a:solidFill>
            <a:schemeClr val="bg1"/>
          </a:solidFill>
          <a:ln w="19050" algn="ctr">
            <a:solidFill>
              <a:schemeClr val="accent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tIns="91440" bIns="9144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b="0">
              <a:latin typeface="+mn-lt"/>
            </a:endParaRPr>
          </a:p>
        </p:txBody>
      </p:sp>
      <p:sp>
        <p:nvSpPr>
          <p:cNvPr id="1698821" name="Rectangle 40"/>
          <p:cNvSpPr>
            <a:spLocks noChangeArrowheads="1"/>
          </p:cNvSpPr>
          <p:nvPr/>
        </p:nvSpPr>
        <p:spPr bwMode="auto">
          <a:xfrm>
            <a:off x="130175" y="614994"/>
            <a:ext cx="4297363" cy="339324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</p:spPr>
        <p:txBody>
          <a:bodyPr wrap="square" lIns="72009" tIns="72009" rIns="72009" bIns="72009" anchor="ctr" anchorCtr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en-US" altLang="zh-CN" sz="1400" b="1">
                <a:latin typeface="+mn-lt"/>
              </a:rPr>
              <a:t>《</a:t>
            </a:r>
            <a:r>
              <a:rPr lang="zh-CN" altLang="en-US" sz="1400" b="1">
                <a:latin typeface="+mn-lt"/>
              </a:rPr>
              <a:t>农产品冷链物流规划</a:t>
            </a:r>
            <a:r>
              <a:rPr lang="en-US" altLang="zh-CN" sz="1400" b="1">
                <a:latin typeface="+mn-lt"/>
              </a:rPr>
              <a:t>》</a:t>
            </a:r>
            <a:r>
              <a:rPr lang="zh-CN" altLang="en-US" sz="1400" b="1">
                <a:latin typeface="+mn-lt"/>
              </a:rPr>
              <a:t>提出了</a:t>
            </a:r>
            <a:r>
              <a:rPr lang="en-US" altLang="zh-CN" sz="1400" b="1">
                <a:latin typeface="+mn-lt"/>
              </a:rPr>
              <a:t>2015</a:t>
            </a:r>
            <a:r>
              <a:rPr lang="zh-CN" altLang="en-US" sz="1400" b="1">
                <a:latin typeface="+mn-lt"/>
              </a:rPr>
              <a:t>年冷链发展目标</a:t>
            </a:r>
          </a:p>
        </p:txBody>
      </p:sp>
      <p:sp>
        <p:nvSpPr>
          <p:cNvPr id="1698822" name="Title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19063" y="229968"/>
            <a:ext cx="8618537" cy="292388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338328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/>
              <a:t>冷链价值链的各环节都有很大的潜能</a:t>
            </a:r>
            <a:endParaRPr lang="en-US" altLang="zh-CN"/>
          </a:p>
        </p:txBody>
      </p:sp>
      <p:sp>
        <p:nvSpPr>
          <p:cNvPr id="1698823" name="McK 5. Source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latin typeface="+mn-lt"/>
              </a:rPr>
              <a:t>资料来源：</a:t>
            </a:r>
            <a:r>
              <a:rPr lang="en-US" altLang="zh-CN" sz="1000">
                <a:latin typeface="+mn-lt"/>
              </a:rPr>
              <a:t>《</a:t>
            </a:r>
            <a:r>
              <a:rPr lang="zh-CN" altLang="en-US" sz="1000">
                <a:latin typeface="+mn-lt"/>
              </a:rPr>
              <a:t>农产品冷链物流规划</a:t>
            </a:r>
            <a:r>
              <a:rPr lang="en-US" altLang="zh-CN" sz="1000">
                <a:latin typeface="+mn-lt"/>
              </a:rPr>
              <a:t>》</a:t>
            </a:r>
            <a:r>
              <a:rPr lang="zh-CN" altLang="en-US" sz="1000">
                <a:latin typeface="+mn-lt"/>
              </a:rPr>
              <a:t>；麦肯锡分析</a:t>
            </a:r>
            <a:endParaRPr lang="en-US" altLang="zh-CN" sz="1000">
              <a:latin typeface="+mn-lt"/>
            </a:endParaRPr>
          </a:p>
        </p:txBody>
      </p:sp>
      <p:sp>
        <p:nvSpPr>
          <p:cNvPr id="1698824" name="Rectangle 8"/>
          <p:cNvSpPr>
            <a:spLocks noChangeArrowheads="1"/>
          </p:cNvSpPr>
          <p:nvPr/>
        </p:nvSpPr>
        <p:spPr bwMode="gray">
          <a:xfrm>
            <a:off x="4725988" y="614993"/>
            <a:ext cx="4022725" cy="5577840"/>
          </a:xfrm>
          <a:prstGeom prst="rect">
            <a:avLst/>
          </a:prstGeom>
          <a:solidFill>
            <a:schemeClr val="bg1"/>
          </a:solidFill>
          <a:ln w="19050" algn="ctr">
            <a:solidFill>
              <a:schemeClr val="accent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tIns="91440" bIns="9144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b="0">
              <a:latin typeface="+mn-lt"/>
            </a:endParaRPr>
          </a:p>
        </p:txBody>
      </p:sp>
      <p:sp>
        <p:nvSpPr>
          <p:cNvPr id="1698825" name="Rectangle 40"/>
          <p:cNvSpPr>
            <a:spLocks noChangeArrowheads="1"/>
          </p:cNvSpPr>
          <p:nvPr/>
        </p:nvSpPr>
        <p:spPr bwMode="auto">
          <a:xfrm>
            <a:off x="4725988" y="614994"/>
            <a:ext cx="4022725" cy="339324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</p:spPr>
        <p:txBody>
          <a:bodyPr wrap="square" lIns="72009" tIns="72009" rIns="72009" bIns="72009" anchor="ctr" anchorCtr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zh-CN" altLang="en-US" sz="1400" b="1">
                <a:latin typeface="+mn-lt"/>
              </a:rPr>
              <a:t>这意味着冷链市场各子业务会有比较稳定的增长</a:t>
            </a:r>
          </a:p>
        </p:txBody>
      </p:sp>
      <p:sp>
        <p:nvSpPr>
          <p:cNvPr id="1698826" name="AutoShape 10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 rot="5400000">
            <a:off x="3816953" y="3372035"/>
            <a:ext cx="1544638" cy="173037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400">
              <a:latin typeface="+mn-lt"/>
            </a:endParaRPr>
          </a:p>
        </p:txBody>
      </p:sp>
      <p:graphicFrame>
        <p:nvGraphicFramePr>
          <p:cNvPr id="1698827" name="Object 3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76200" y="3451410"/>
          <a:ext cx="4362402" cy="127651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Chart" r:id="rId10" imgW="4362490" imgH="1276511" progId="MSGraph.Chart.8">
                  <p:embed/>
                </p:oleObj>
              </mc:Choice>
              <mc:Fallback>
                <p:oleObj name="Chart" r:id="rId10" imgW="4362490" imgH="1276511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76200" y="3451410"/>
                        <a:ext cx="4362402" cy="12765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Straight Connector 6"/>
          <p:cNvCxnSpPr/>
          <p:nvPr>
            <p:custDataLst>
              <p:tags r:id="rId12"/>
            </p:custDataLst>
          </p:nvPr>
        </p:nvCxnSpPr>
        <p:spPr bwMode="gray">
          <a:xfrm flipV="1">
            <a:off x="3367088" y="3256148"/>
            <a:ext cx="576263" cy="276225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>
            <p:custDataLst>
              <p:tags r:id="rId13"/>
            </p:custDataLst>
          </p:nvPr>
        </p:nvCxnSpPr>
        <p:spPr bwMode="gray">
          <a:xfrm flipV="1">
            <a:off x="1985963" y="3684773"/>
            <a:ext cx="576263" cy="104775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>
            <p:custDataLst>
              <p:tags r:id="rId14"/>
            </p:custDataLst>
          </p:nvPr>
        </p:nvCxnSpPr>
        <p:spPr bwMode="gray">
          <a:xfrm flipV="1">
            <a:off x="604838" y="3579998"/>
            <a:ext cx="576263" cy="314325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8835" name="Rectangle 19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2087563" y="4794435"/>
            <a:ext cx="3683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fld id="{C7961CBB-B23F-4071-919F-3542C9F7C9B6}" type="datetime'''''''''''''''''肉类'''''''''''''''''''''''''''''''''''''">
              <a:rPr lang="en-US" sz="1400"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肉类</a:t>
            </a:fld>
            <a:endParaRPr lang="zh-CN" altLang="en-US" sz="1400" b="0"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31" name="Oval 17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3330575" y="3257735"/>
            <a:ext cx="649288" cy="27305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bg1"/>
            </a:solidFill>
            <a:round/>
          </a:ln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F1E76067-37B2-459B-AECD-F5347B352117}" type="datetime'''''+''''5''''7''%'''''''''">
              <a:rPr lang="en-US" sz="1400" b="1">
                <a:solidFill>
                  <a:schemeClr val="bg1"/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+57%</a:t>
            </a:fld>
            <a:endParaRPr lang="en-US" altLang="zh-CN" sz="1400" b="1">
              <a:solidFill>
                <a:schemeClr val="bg1"/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32" name="Oval 18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1949450" y="3600635"/>
            <a:ext cx="649288" cy="27305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bg1"/>
            </a:solidFill>
            <a:round/>
          </a:ln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DFA4D02F-D108-4EEA-A8BD-5082E3798755}" type="datetime'''''''''+''''''''''''''''''3''3''''''''''''''%'''''''">
              <a:rPr lang="en-US" sz="1400" b="1">
                <a:solidFill>
                  <a:schemeClr val="bg1"/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+33%</a:t>
            </a:fld>
            <a:endParaRPr lang="en-US" altLang="zh-CN" sz="1400" b="1">
              <a:solidFill>
                <a:schemeClr val="bg1"/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36" name="Rectangle 20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706438" y="4794435"/>
            <a:ext cx="3683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fld id="{BE5C501C-A2D4-480E-864D-2639A8AA05FA}" type="datetime'''''''''果''''''''''蔬'''">
              <a:rPr lang="en-US" sz="1400"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果蔬</a:t>
            </a:fld>
            <a:endParaRPr lang="zh-CN" altLang="en-US" sz="1400" b="0"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33" name="Oval 19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498475" y="3600635"/>
            <a:ext cx="788988" cy="27305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bg1"/>
            </a:solidFill>
            <a:round/>
          </a:ln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DE92D6A9-2C23-4E97-B3A8-B7D47E4E560B}" type="datetime'''''+''''''3''''0''''0''''''''''''''''''%'''''">
              <a:rPr lang="en-US" sz="1400" b="1">
                <a:solidFill>
                  <a:schemeClr val="bg1"/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+300%</a:t>
            </a:fld>
            <a:endParaRPr lang="en-US" altLang="zh-CN" sz="1400" b="1">
              <a:solidFill>
                <a:schemeClr val="bg1"/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34" name="Rectangle 18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3379788" y="4794435"/>
            <a:ext cx="5461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fld id="{4CCFBE30-5AE0-41F7-8C48-DA3F9D920DB0}" type="datetime'''''''''''''''''''''''''''''''''水产''''''''''''品'''''''">
              <a:rPr lang="en-US" sz="1400"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水产品</a:t>
            </a:fld>
            <a:endParaRPr lang="zh-CN" altLang="en-US" sz="1400" b="0"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2054599" y="1073335"/>
            <a:ext cx="2279651" cy="182563"/>
            <a:chOff x="2054599" y="1073335"/>
            <a:chExt cx="2279651" cy="182563"/>
          </a:xfrm>
        </p:grpSpPr>
        <p:sp>
          <p:nvSpPr>
            <p:cNvPr id="1698838" name="Rectangle 20"/>
            <p:cNvSpPr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2054599" y="1073335"/>
              <a:ext cx="165100" cy="165100"/>
            </a:xfrm>
            <a:prstGeom prst="rect">
              <a:avLst/>
            </a:prstGeom>
            <a:solidFill>
              <a:schemeClr val="accent1"/>
            </a:solidFill>
            <a:ln w="9525" algn="ctr">
              <a:solidFill>
                <a:srgbClr val="FFFFFF"/>
              </a:solidFill>
              <a:miter lim="800000"/>
            </a:ln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buClrTx/>
              </a:pPr>
              <a:endParaRPr lang="zh-CN" altLang="en-US" sz="1600" b="0"/>
            </a:p>
          </p:txBody>
        </p:sp>
        <p:sp>
          <p:nvSpPr>
            <p:cNvPr id="1698837" name="Rectangle 21"/>
            <p:cNvSpPr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3273800" y="1073335"/>
              <a:ext cx="165100" cy="165100"/>
            </a:xfrm>
            <a:prstGeom prst="rect">
              <a:avLst/>
            </a:prstGeom>
            <a:solidFill>
              <a:schemeClr val="accent2"/>
            </a:solidFill>
            <a:ln w="9525" algn="ctr">
              <a:solidFill>
                <a:srgbClr val="FFFFFF"/>
              </a:solidFill>
              <a:miter lim="800000"/>
            </a:ln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buClrTx/>
              </a:pPr>
              <a:endParaRPr lang="zh-CN" altLang="en-US" sz="1600" b="0"/>
            </a:p>
          </p:txBody>
        </p:sp>
        <p:sp>
          <p:nvSpPr>
            <p:cNvPr id="1698840" name="Rectangle 23"/>
            <p:cNvSpPr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2321299" y="1073335"/>
              <a:ext cx="793750" cy="1825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sz="1200" b="0">
                  <a:latin typeface="Arial" pitchFamily="34" charset="0"/>
                  <a:ea typeface="楷体" panose="02010609060101010101" pitchFamily="49" charset="-122"/>
                  <a:cs typeface="Arial" pitchFamily="34" charset="0"/>
                  <a:sym typeface="Arial" pitchFamily="34" charset="0"/>
                </a:rPr>
                <a:t>2010</a:t>
              </a:r>
              <a:r>
                <a:rPr lang="zh-CN" altLang="en-US" sz="1200" b="0">
                  <a:latin typeface="Arial" pitchFamily="34" charset="0"/>
                  <a:ea typeface="楷体" panose="02010609060101010101" pitchFamily="49" charset="-122"/>
                  <a:cs typeface="Arial" pitchFamily="34" charset="0"/>
                  <a:sym typeface="Arial" pitchFamily="34" charset="0"/>
                </a:rPr>
                <a:t>年现状</a:t>
              </a:r>
            </a:p>
          </p:txBody>
        </p:sp>
        <p:sp>
          <p:nvSpPr>
            <p:cNvPr id="1698839" name="Rectangle 22"/>
            <p:cNvSpPr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3540500" y="1073335"/>
              <a:ext cx="793750" cy="1825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600200" indent="-228600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r>
                <a:rPr lang="en-US" altLang="zh-CN" sz="1200" b="0">
                  <a:latin typeface="Arial" pitchFamily="34" charset="0"/>
                  <a:ea typeface="楷体" panose="02010609060101010101" pitchFamily="49" charset="-122"/>
                  <a:cs typeface="Arial" pitchFamily="34" charset="0"/>
                  <a:sym typeface="Arial" pitchFamily="34" charset="0"/>
                </a:rPr>
                <a:t>2015</a:t>
              </a:r>
              <a:r>
                <a:rPr lang="zh-CN" altLang="en-US" sz="1200" b="0">
                  <a:latin typeface="Arial" pitchFamily="34" charset="0"/>
                  <a:ea typeface="楷体" panose="02010609060101010101" pitchFamily="49" charset="-122"/>
                  <a:cs typeface="Arial" pitchFamily="34" charset="0"/>
                  <a:sym typeface="Arial" pitchFamily="34" charset="0"/>
                </a:rPr>
                <a:t>年目标</a:t>
              </a:r>
              <a:endParaRPr lang="en-US" altLang="zh-CN" sz="1200" b="0"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endParaRPr>
            </a:p>
          </p:txBody>
        </p:sp>
      </p:grpSp>
      <p:graphicFrame>
        <p:nvGraphicFramePr>
          <p:cNvPr id="1698841" name="Object 3"/>
          <p:cNvGraphicFramePr>
            <a:graphicFrameLocks noChangeAspect="1"/>
          </p:cNvGraphicFramePr>
          <p:nvPr>
            <p:custDataLst>
              <p:tags r:id="rId25"/>
            </p:custDataLst>
          </p:nvPr>
        </p:nvGraphicFramePr>
        <p:xfrm>
          <a:off x="76200" y="1815350"/>
          <a:ext cx="4362402" cy="104776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Chart" r:id="rId26" imgW="4362490" imgH="1047766" progId="MSGraph.Chart.8">
                  <p:embed/>
                </p:oleObj>
              </mc:Choice>
              <mc:Fallback>
                <p:oleObj name="Chart" r:id="rId26" imgW="4362490" imgH="1047766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76200" y="1815350"/>
                        <a:ext cx="4362402" cy="104776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" name="Straight Connector 3"/>
          <p:cNvCxnSpPr/>
          <p:nvPr>
            <p:custDataLst>
              <p:tags r:id="rId28"/>
            </p:custDataLst>
          </p:nvPr>
        </p:nvCxnSpPr>
        <p:spPr bwMode="gray">
          <a:xfrm>
            <a:off x="3367088" y="1972513"/>
            <a:ext cx="576263" cy="85725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/>
          <p:cNvCxnSpPr/>
          <p:nvPr>
            <p:custDataLst>
              <p:tags r:id="rId29"/>
            </p:custDataLst>
          </p:nvPr>
        </p:nvCxnSpPr>
        <p:spPr bwMode="gray">
          <a:xfrm>
            <a:off x="1985963" y="2024900"/>
            <a:ext cx="576263" cy="76200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Straight Connector 1"/>
          <p:cNvCxnSpPr/>
          <p:nvPr>
            <p:custDataLst>
              <p:tags r:id="rId30"/>
            </p:custDataLst>
          </p:nvPr>
        </p:nvCxnSpPr>
        <p:spPr bwMode="gray">
          <a:xfrm>
            <a:off x="604838" y="1586750"/>
            <a:ext cx="576263" cy="285750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8847" name="Oval 19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598488" y="1593100"/>
            <a:ext cx="587375" cy="27305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bg1"/>
            </a:solidFill>
            <a:round/>
          </a:ln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3A13C993-950D-46F6-A4A9-1A528BDEE519}" type="datetime'''''''''''''-''''''5''''0''''''''''''''''''''%'">
              <a:rPr lang="en-US" sz="1400" b="1">
                <a:solidFill>
                  <a:schemeClr val="bg1"/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-50%</a:t>
            </a:fld>
            <a:endParaRPr lang="en-US" altLang="zh-CN" sz="1400" b="1">
              <a:solidFill>
                <a:schemeClr val="bg1"/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46" name="Oval 18"/>
          <p:cNvSpPr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1979613" y="1926475"/>
            <a:ext cx="587375" cy="27305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bg1"/>
            </a:solidFill>
            <a:round/>
          </a:ln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9109B246-DAB9-4F41-8339-081A9B0B338C}" type="datetime'''''''''''''-''''''''''''''''''''3''''''3''''%'''''''''''''''">
              <a:rPr lang="en-US" sz="1400" b="1">
                <a:solidFill>
                  <a:schemeClr val="bg1"/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-33%</a:t>
            </a:fld>
            <a:endParaRPr lang="en-US" altLang="zh-CN" sz="1400" b="1">
              <a:solidFill>
                <a:schemeClr val="bg1"/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45" name="Oval 17"/>
          <p:cNvSpPr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3360738" y="1878850"/>
            <a:ext cx="587375" cy="273050"/>
          </a:xfrm>
          <a:prstGeom prst="ellipse">
            <a:avLst/>
          </a:prstGeom>
          <a:solidFill>
            <a:schemeClr val="accent2"/>
          </a:solidFill>
          <a:ln w="9525">
            <a:solidFill>
              <a:schemeClr val="bg1"/>
            </a:solidFill>
            <a:round/>
          </a:ln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fld id="{5790AAB8-036D-40BD-AE94-D26EB3EB41A4}" type="datetime'''''''''-''''3''''''''''''''''''''''''''''''''''''''''3%'">
              <a:rPr lang="en-US" sz="1400" b="1">
                <a:solidFill>
                  <a:schemeClr val="bg1"/>
                </a:solidFill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-33%</a:t>
            </a:fld>
            <a:endParaRPr lang="en-US" altLang="zh-CN" sz="1400" b="1">
              <a:solidFill>
                <a:schemeClr val="bg1"/>
              </a:solidFill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48" name="Rectangle 36"/>
          <p:cNvSpPr>
            <a:spLocks noChangeArrowheads="1"/>
          </p:cNvSpPr>
          <p:nvPr/>
        </p:nvSpPr>
        <p:spPr bwMode="auto">
          <a:xfrm>
            <a:off x="228600" y="2855258"/>
            <a:ext cx="897682" cy="193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zh-CN" altLang="en-US" sz="1400" b="1">
                <a:latin typeface="+mn-lt"/>
              </a:rPr>
              <a:t>冷链流通率</a:t>
            </a:r>
            <a:endParaRPr lang="en-US" altLang="zh-CN" sz="1400" b="1">
              <a:latin typeface="+mn-lt"/>
            </a:endParaRPr>
          </a:p>
        </p:txBody>
      </p:sp>
      <p:sp>
        <p:nvSpPr>
          <p:cNvPr id="1698849" name="Rectangle 38"/>
          <p:cNvSpPr>
            <a:spLocks noChangeArrowheads="1"/>
          </p:cNvSpPr>
          <p:nvPr/>
        </p:nvSpPr>
        <p:spPr bwMode="auto">
          <a:xfrm>
            <a:off x="228600" y="1243243"/>
            <a:ext cx="1256754" cy="193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zh-CN" altLang="en-US" sz="1400" b="1">
                <a:latin typeface="+mn-lt"/>
              </a:rPr>
              <a:t>流通环节损腐率</a:t>
            </a:r>
            <a:endParaRPr lang="en-US" altLang="zh-CN" sz="1400" b="1">
              <a:latin typeface="+mn-lt"/>
            </a:endParaRPr>
          </a:p>
        </p:txBody>
      </p:sp>
      <p:sp>
        <p:nvSpPr>
          <p:cNvPr id="1698851" name="Rectangle 38"/>
          <p:cNvSpPr>
            <a:spLocks noChangeArrowheads="1"/>
          </p:cNvSpPr>
          <p:nvPr/>
        </p:nvSpPr>
        <p:spPr bwMode="auto">
          <a:xfrm>
            <a:off x="4860925" y="1049344"/>
            <a:ext cx="1795363" cy="387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zh-CN" altLang="en-US" sz="1400" b="1">
                <a:latin typeface="+mn-lt"/>
              </a:rPr>
              <a:t>冷链设备制造市场规模</a:t>
            </a:r>
            <a:br>
              <a:rPr lang="zh-CN" altLang="en-US" sz="1400" b="0">
                <a:latin typeface="+mn-lt"/>
              </a:rPr>
            </a:br>
            <a:r>
              <a:rPr lang="zh-CN" altLang="en-US" sz="1400" b="0">
                <a:solidFill>
                  <a:srgbClr val="808080"/>
                </a:solidFill>
                <a:latin typeface="+mn-lt"/>
              </a:rPr>
              <a:t>亿元</a:t>
            </a:r>
            <a:endParaRPr lang="en-US" altLang="zh-CN" sz="1400" b="0">
              <a:solidFill>
                <a:srgbClr val="808080"/>
              </a:solidFill>
              <a:latin typeface="+mn-lt"/>
            </a:endParaRPr>
          </a:p>
        </p:txBody>
      </p:sp>
      <p:sp>
        <p:nvSpPr>
          <p:cNvPr id="1698852" name="Rectangle 38"/>
          <p:cNvSpPr>
            <a:spLocks noChangeArrowheads="1"/>
          </p:cNvSpPr>
          <p:nvPr/>
        </p:nvSpPr>
        <p:spPr bwMode="auto">
          <a:xfrm>
            <a:off x="4860925" y="2354633"/>
            <a:ext cx="1795363" cy="387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zh-CN" altLang="en-US" sz="1400" b="1">
                <a:latin typeface="+mn-lt"/>
              </a:rPr>
              <a:t>冷链干线运输市场规模</a:t>
            </a:r>
            <a:br>
              <a:rPr lang="zh-CN" altLang="en-US" sz="1400" b="0">
                <a:latin typeface="+mn-lt"/>
              </a:rPr>
            </a:br>
            <a:r>
              <a:rPr lang="zh-CN" altLang="en-US" sz="1400" b="0">
                <a:solidFill>
                  <a:srgbClr val="808080"/>
                </a:solidFill>
                <a:latin typeface="+mn-lt"/>
              </a:rPr>
              <a:t>亿元</a:t>
            </a:r>
            <a:endParaRPr lang="en-US" altLang="zh-CN" sz="1400" b="0">
              <a:solidFill>
                <a:srgbClr val="808080"/>
              </a:solidFill>
              <a:latin typeface="+mn-lt"/>
            </a:endParaRPr>
          </a:p>
        </p:txBody>
      </p:sp>
      <p:sp>
        <p:nvSpPr>
          <p:cNvPr id="1698853" name="Rectangle 38"/>
          <p:cNvSpPr>
            <a:spLocks noChangeArrowheads="1"/>
          </p:cNvSpPr>
          <p:nvPr/>
        </p:nvSpPr>
        <p:spPr bwMode="auto">
          <a:xfrm>
            <a:off x="4860925" y="3582396"/>
            <a:ext cx="1885131" cy="387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zh-CN" altLang="en-US" sz="1400" b="1">
                <a:latin typeface="+mn-lt"/>
              </a:rPr>
              <a:t>冷库</a:t>
            </a:r>
            <a:r>
              <a:rPr lang="en-US" altLang="zh-CN" sz="1400" b="1">
                <a:latin typeface="+mn-lt"/>
              </a:rPr>
              <a:t>/</a:t>
            </a:r>
            <a:r>
              <a:rPr lang="zh-CN" altLang="en-US" sz="1400" b="1">
                <a:latin typeface="+mn-lt"/>
              </a:rPr>
              <a:t>配送中心市场规模</a:t>
            </a:r>
            <a:br>
              <a:rPr lang="zh-CN" altLang="en-US" sz="1400">
                <a:latin typeface="+mn-lt"/>
              </a:rPr>
            </a:br>
            <a:r>
              <a:rPr lang="zh-CN" altLang="en-US" sz="1400" b="0">
                <a:solidFill>
                  <a:srgbClr val="808080"/>
                </a:solidFill>
                <a:latin typeface="+mn-lt"/>
              </a:rPr>
              <a:t>亿元</a:t>
            </a:r>
            <a:endParaRPr lang="en-US" altLang="zh-CN" sz="1400" b="0">
              <a:latin typeface="+mn-lt"/>
            </a:endParaRPr>
          </a:p>
        </p:txBody>
      </p:sp>
      <p:sp>
        <p:nvSpPr>
          <p:cNvPr id="1698854" name="Rectangle 38"/>
          <p:cNvSpPr>
            <a:spLocks noChangeArrowheads="1"/>
          </p:cNvSpPr>
          <p:nvPr/>
        </p:nvSpPr>
        <p:spPr bwMode="auto">
          <a:xfrm>
            <a:off x="4860925" y="4799406"/>
            <a:ext cx="1795363" cy="387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zh-CN" altLang="en-US" sz="1400" b="1">
                <a:latin typeface="+mn-lt"/>
              </a:rPr>
              <a:t>冷链城市配送市场规模</a:t>
            </a:r>
            <a:br>
              <a:rPr lang="zh-CN" altLang="en-US" sz="1400" b="0">
                <a:latin typeface="+mn-lt"/>
              </a:rPr>
            </a:br>
            <a:r>
              <a:rPr lang="zh-CN" altLang="en-US" sz="1400" b="0">
                <a:solidFill>
                  <a:srgbClr val="808080"/>
                </a:solidFill>
                <a:latin typeface="+mn-lt"/>
              </a:rPr>
              <a:t>亿元</a:t>
            </a:r>
            <a:endParaRPr lang="en-US" altLang="zh-CN" sz="1400" b="0">
              <a:solidFill>
                <a:srgbClr val="808080"/>
              </a:solidFill>
              <a:latin typeface="+mn-lt"/>
            </a:endParaRPr>
          </a:p>
        </p:txBody>
      </p:sp>
      <p:graphicFrame>
        <p:nvGraphicFramePr>
          <p:cNvPr id="1698855" name="Object 39"/>
          <p:cNvGraphicFramePr>
            <a:graphicFrameLocks noChangeAspect="1"/>
          </p:cNvGraphicFramePr>
          <p:nvPr>
            <p:custDataLst>
              <p:tags r:id="rId34"/>
            </p:custDataLst>
          </p:nvPr>
        </p:nvGraphicFramePr>
        <p:xfrm>
          <a:off x="4724399" y="1775011"/>
          <a:ext cx="2028946" cy="91430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Chart" r:id="rId35" imgW="2028837" imgH="914303" progId="MSGraph.Chart.8">
                  <p:embed/>
                </p:oleObj>
              </mc:Choice>
              <mc:Fallback>
                <p:oleObj name="Chart" r:id="rId35" imgW="2028837" imgH="91430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6"/>
                      <a:stretch>
                        <a:fillRect/>
                      </a:stretch>
                    </p:blipFill>
                    <p:spPr>
                      <a:xfrm>
                        <a:off x="4724399" y="1775011"/>
                        <a:ext cx="2028946" cy="9143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9" name="Text Placeholder 4"/>
          <p:cNvSpPr>
            <a:spLocks noGrp="1"/>
          </p:cNvSpPr>
          <p:nvPr>
            <p:custDataLst>
              <p:tags r:id="rId37"/>
            </p:custDataLst>
          </p:nvPr>
        </p:nvSpPr>
        <p:spPr bwMode="gray">
          <a:xfrm>
            <a:off x="5130800" y="1813110"/>
            <a:ext cx="339725" cy="21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wrap="none" lIns="22225" tIns="0" rIns="22225" bIns="0" numCol="1" spcCol="0" anchor="b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F7937ED-25BB-400E-BA68-21D2762A9AED}" type="datetime'''''''''''''''''''''2''8''''''''0''''''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/>
              <a:t>280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60" name="Text Placeholder 5"/>
          <p:cNvSpPr>
            <a:spLocks noGrp="1"/>
          </p:cNvSpPr>
          <p:nvPr>
            <p:custDataLst>
              <p:tags r:id="rId38"/>
            </p:custDataLst>
          </p:nvPr>
        </p:nvSpPr>
        <p:spPr bwMode="gray">
          <a:xfrm>
            <a:off x="6026150" y="1660710"/>
            <a:ext cx="339725" cy="21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wrap="none" lIns="22225" tIns="0" rIns="22225" bIns="0" numCol="1" spcCol="0" anchor="b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8CBB117-B617-425D-BF5E-14BF60C3CB7B}" type="datetime'''''''''5''''''''''''''''''''''4''''''''''6''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/>
              <a:t>546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57" name="Oval 41"/>
          <p:cNvSpPr>
            <a:spLocks noChangeArrowheads="1"/>
          </p:cNvSpPr>
          <p:nvPr/>
        </p:nvSpPr>
        <p:spPr bwMode="auto">
          <a:xfrm>
            <a:off x="7465225" y="2058238"/>
            <a:ext cx="584200" cy="2667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Aft>
                <a:spcPct val="50000"/>
              </a:spcAft>
            </a:pPr>
            <a:r>
              <a:rPr lang="en-US" altLang="zh-CN" sz="1400" b="1">
                <a:solidFill>
                  <a:schemeClr val="bg1"/>
                </a:solidFill>
                <a:latin typeface="+mn-lt"/>
              </a:rPr>
              <a:t>10%</a:t>
            </a:r>
          </a:p>
        </p:txBody>
      </p:sp>
      <p:sp>
        <p:nvSpPr>
          <p:cNvPr id="1698858" name="Oval 42"/>
          <p:cNvSpPr>
            <a:spLocks noChangeArrowheads="1"/>
          </p:cNvSpPr>
          <p:nvPr/>
        </p:nvSpPr>
        <p:spPr bwMode="auto">
          <a:xfrm>
            <a:off x="7465225" y="3145846"/>
            <a:ext cx="584200" cy="2667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Aft>
                <a:spcPct val="50000"/>
              </a:spcAft>
            </a:pPr>
            <a:r>
              <a:rPr lang="en-US" altLang="zh-CN" sz="1400" b="1">
                <a:solidFill>
                  <a:schemeClr val="bg1"/>
                </a:solidFill>
                <a:latin typeface="+mn-lt"/>
              </a:rPr>
              <a:t>9%</a:t>
            </a:r>
          </a:p>
        </p:txBody>
      </p:sp>
      <p:graphicFrame>
        <p:nvGraphicFramePr>
          <p:cNvPr id="1698859" name="Object 43"/>
          <p:cNvGraphicFramePr>
            <a:graphicFrameLocks noChangeAspect="1"/>
          </p:cNvGraphicFramePr>
          <p:nvPr>
            <p:custDataLst>
              <p:tags r:id="rId39"/>
            </p:custDataLst>
          </p:nvPr>
        </p:nvGraphicFramePr>
        <p:xfrm>
          <a:off x="4724399" y="2918011"/>
          <a:ext cx="2028946" cy="91430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Chart" r:id="rId40" imgW="2028837" imgH="914303" progId="MSGraph.Chart.8">
                  <p:embed/>
                </p:oleObj>
              </mc:Choice>
              <mc:Fallback>
                <p:oleObj name="Chart" r:id="rId40" imgW="2028837" imgH="91430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1"/>
                      <a:stretch>
                        <a:fillRect/>
                      </a:stretch>
                    </p:blipFill>
                    <p:spPr>
                      <a:xfrm>
                        <a:off x="4724399" y="2918011"/>
                        <a:ext cx="2028946" cy="9143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98860" name="Rectangle 44"/>
          <p:cNvSpPr>
            <a:spLocks noChangeArrowheads="1"/>
          </p:cNvSpPr>
          <p:nvPr>
            <p:custDataLst>
              <p:tags r:id="rId42"/>
            </p:custDataLst>
          </p:nvPr>
        </p:nvSpPr>
        <p:spPr bwMode="gray">
          <a:xfrm>
            <a:off x="5953125" y="2803710"/>
            <a:ext cx="487363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22225" tIns="0" rIns="22225" bIns="0" anchor="b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pPr algn="ctr"/>
            <a:fld id="{64C19B74-B7D2-4C9B-804A-4C80D1693794}" type="datetime'1'''''',''1''''''''''60'''''''''''''''''''''''''''''''''">
              <a:rPr lang="en-US" sz="1400"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1,160</a:t>
            </a:fld>
            <a:endParaRPr lang="en-US" altLang="zh-CN" sz="1400" b="0"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62" name="Text Placeholder 6"/>
          <p:cNvSpPr>
            <a:spLocks noGrp="1"/>
          </p:cNvSpPr>
          <p:nvPr>
            <p:custDataLst>
              <p:tags r:id="rId43"/>
            </p:custDataLst>
          </p:nvPr>
        </p:nvSpPr>
        <p:spPr bwMode="gray">
          <a:xfrm>
            <a:off x="5130800" y="2937060"/>
            <a:ext cx="339725" cy="21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wrap="none" lIns="22225" tIns="0" rIns="22225" bIns="0" numCol="1" spcCol="0" anchor="b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30D81CBE-199D-4D6C-A86C-7E189E537752}" type="datetime'''''''''''''''''''''''''6''''''2''''''''''''''''''0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/>
              <a:t>620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graphicFrame>
        <p:nvGraphicFramePr>
          <p:cNvPr id="1698861" name="Object 45"/>
          <p:cNvGraphicFramePr>
            <a:graphicFrameLocks noChangeAspect="1"/>
          </p:cNvGraphicFramePr>
          <p:nvPr>
            <p:custDataLst>
              <p:tags r:id="rId44"/>
            </p:custDataLst>
          </p:nvPr>
        </p:nvGraphicFramePr>
        <p:xfrm>
          <a:off x="4724399" y="4137211"/>
          <a:ext cx="2028946" cy="91430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Chart" r:id="rId45" imgW="2028837" imgH="914303" progId="MSGraph.Chart.8">
                  <p:embed/>
                </p:oleObj>
              </mc:Choice>
              <mc:Fallback>
                <p:oleObj name="Chart" r:id="rId45" imgW="2028837" imgH="91430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6"/>
                      <a:stretch>
                        <a:fillRect/>
                      </a:stretch>
                    </p:blipFill>
                    <p:spPr>
                      <a:xfrm>
                        <a:off x="4724399" y="4137211"/>
                        <a:ext cx="2028946" cy="9143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" name="Text Placeholder 8"/>
          <p:cNvSpPr>
            <a:spLocks noGrp="1"/>
          </p:cNvSpPr>
          <p:nvPr>
            <p:custDataLst>
              <p:tags r:id="rId47"/>
            </p:custDataLst>
          </p:nvPr>
        </p:nvSpPr>
        <p:spPr bwMode="gray">
          <a:xfrm>
            <a:off x="6026150" y="4022910"/>
            <a:ext cx="339725" cy="21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wrap="none" lIns="22225" tIns="0" rIns="22225" bIns="0" numCol="1" spcCol="0" anchor="b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4E425A7-F839-4DDA-A76F-720E82E79104}" type="datetime'''''''''''''69''3''''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/>
              <a:t>693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63" name="Text Placeholder 7"/>
          <p:cNvSpPr>
            <a:spLocks noGrp="1"/>
          </p:cNvSpPr>
          <p:nvPr>
            <p:custDataLst>
              <p:tags r:id="rId48"/>
            </p:custDataLst>
          </p:nvPr>
        </p:nvSpPr>
        <p:spPr bwMode="gray">
          <a:xfrm>
            <a:off x="5130800" y="4165785"/>
            <a:ext cx="339725" cy="21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wrap="none" lIns="22225" tIns="0" rIns="22225" bIns="0" numCol="1" spcCol="0" anchor="b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0CC01B11-662D-4AB6-9271-3BCE8BD597C6}" type="datetime'''''''''''''''''''3''''''''''''''''5''''0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/>
              <a:t>350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62" name="Oval 46"/>
          <p:cNvSpPr>
            <a:spLocks noChangeArrowheads="1"/>
          </p:cNvSpPr>
          <p:nvPr/>
        </p:nvSpPr>
        <p:spPr bwMode="auto">
          <a:xfrm>
            <a:off x="7465225" y="4372494"/>
            <a:ext cx="584200" cy="2667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Aft>
                <a:spcPct val="50000"/>
              </a:spcAft>
            </a:pPr>
            <a:r>
              <a:rPr lang="en-US" altLang="zh-CN" sz="1400" b="1">
                <a:solidFill>
                  <a:schemeClr val="bg1"/>
                </a:solidFill>
                <a:latin typeface="+mn-lt"/>
              </a:rPr>
              <a:t>10%</a:t>
            </a:r>
          </a:p>
        </p:txBody>
      </p:sp>
      <p:sp>
        <p:nvSpPr>
          <p:cNvPr id="1698863" name="Oval 47"/>
          <p:cNvSpPr>
            <a:spLocks noChangeArrowheads="1"/>
          </p:cNvSpPr>
          <p:nvPr/>
        </p:nvSpPr>
        <p:spPr bwMode="auto">
          <a:xfrm>
            <a:off x="7465225" y="5573867"/>
            <a:ext cx="584200" cy="2667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Aft>
                <a:spcPct val="50000"/>
              </a:spcAft>
            </a:pPr>
            <a:r>
              <a:rPr lang="en-US" altLang="zh-CN" sz="1400" b="1">
                <a:solidFill>
                  <a:schemeClr val="bg1"/>
                </a:solidFill>
                <a:latin typeface="+mn-lt"/>
              </a:rPr>
              <a:t>12%</a:t>
            </a:r>
          </a:p>
        </p:txBody>
      </p:sp>
      <p:graphicFrame>
        <p:nvGraphicFramePr>
          <p:cNvPr id="1698864" name="Object 48"/>
          <p:cNvGraphicFramePr>
            <a:graphicFrameLocks noChangeAspect="1"/>
          </p:cNvGraphicFramePr>
          <p:nvPr>
            <p:custDataLst>
              <p:tags r:id="rId49"/>
            </p:custDataLst>
          </p:nvPr>
        </p:nvGraphicFramePr>
        <p:xfrm>
          <a:off x="4724399" y="5318311"/>
          <a:ext cx="2028946" cy="91430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Chart" r:id="rId50" imgW="2028837" imgH="914303" progId="MSGraph.Chart.8">
                  <p:embed/>
                </p:oleObj>
              </mc:Choice>
              <mc:Fallback>
                <p:oleObj name="Chart" r:id="rId50" imgW="2028837" imgH="91430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1"/>
                      <a:stretch>
                        <a:fillRect/>
                      </a:stretch>
                    </p:blipFill>
                    <p:spPr>
                      <a:xfrm>
                        <a:off x="4724399" y="5318311"/>
                        <a:ext cx="2028946" cy="9143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98866" name="Rectangle 50"/>
          <p:cNvSpPr>
            <a:spLocks noChangeArrowheads="1"/>
          </p:cNvSpPr>
          <p:nvPr>
            <p:custDataLst>
              <p:tags r:id="rId52"/>
            </p:custDataLst>
          </p:nvPr>
        </p:nvSpPr>
        <p:spPr bwMode="auto">
          <a:xfrm>
            <a:off x="5992813" y="5899335"/>
            <a:ext cx="4064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fld id="{4AF62DBE-585B-41B8-9FA0-DB7BEE885E36}" type="datetime'''''''''''2''''''''''''0''''''1''''''''''''7'''''">
              <a:rPr lang="en-US" sz="1400"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2017</a:t>
            </a:fld>
            <a:endParaRPr lang="en-US" altLang="zh-CN" sz="1400" b="0"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66" name="Text Placeholder 10"/>
          <p:cNvSpPr>
            <a:spLocks noGrp="1"/>
          </p:cNvSpPr>
          <p:nvPr>
            <p:custDataLst>
              <p:tags r:id="rId53"/>
            </p:custDataLst>
          </p:nvPr>
        </p:nvSpPr>
        <p:spPr bwMode="gray">
          <a:xfrm>
            <a:off x="6026150" y="5204010"/>
            <a:ext cx="339725" cy="21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wrap="none" lIns="22225" tIns="0" rIns="22225" bIns="0" numCol="1" spcCol="0" anchor="b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A2AB207D-863F-4FF5-8EAD-361FDA157A77}" type="datetime'''''6''''''''''''''''''''''3''''''''9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/>
              <a:t>639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65" name="Rectangle 49"/>
          <p:cNvSpPr>
            <a:spLocks noChangeArrowheads="1"/>
          </p:cNvSpPr>
          <p:nvPr>
            <p:custDataLst>
              <p:tags r:id="rId54"/>
            </p:custDataLst>
          </p:nvPr>
        </p:nvSpPr>
        <p:spPr bwMode="auto">
          <a:xfrm>
            <a:off x="5097463" y="5899335"/>
            <a:ext cx="4064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fld id="{6D40ABEC-E413-406C-AC74-95678E11FEFE}" type="datetime'''2''''''''01''''''''''''''''''0'''''''''''''''''''''''''">
              <a:rPr lang="en-US" sz="1400">
                <a:latin typeface="Arial" pitchFamily="34" charset="0"/>
                <a:ea typeface="楷体" panose="02010609060101010101" pitchFamily="49" charset="-122"/>
                <a:cs typeface="Arial" pitchFamily="34" charset="0"/>
                <a:sym typeface="Arial" pitchFamily="34" charset="0"/>
              </a:rPr>
              <a:t>2010</a:t>
            </a:fld>
            <a:endParaRPr lang="en-US" altLang="zh-CN" sz="1400" b="0">
              <a:latin typeface="Arial" pitchFamily="34" charset="0"/>
              <a:ea typeface="楷体" panose="02010609060101010101" pitchFamily="49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65" name="Text Placeholder 9"/>
          <p:cNvSpPr>
            <a:spLocks noGrp="1"/>
          </p:cNvSpPr>
          <p:nvPr>
            <p:custDataLst>
              <p:tags r:id="rId55"/>
            </p:custDataLst>
          </p:nvPr>
        </p:nvSpPr>
        <p:spPr bwMode="gray">
          <a:xfrm>
            <a:off x="5130800" y="5365935"/>
            <a:ext cx="339725" cy="21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wrap="none" lIns="22225" tIns="0" rIns="22225" bIns="0" numCol="1" spcCol="0" anchor="b" anchorCtr="0">
            <a:noAutofit/>
          </a:bodyPr>
          <a:lstStyle>
            <a:defPPr>
              <a:defRPr lang="en-US"/>
            </a:defPPr>
            <a:lvl1pPr mar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B1576D98-5E6F-4900-9198-EA6B3FCD73D6}" type="datetime'''''2''''''''''''''''''''''''''''''''''9''''0'''''''''">
              <a:rPr lang="en-US" sz="1400">
                <a:latin typeface="Arial" pitchFamily="34" charset="0"/>
                <a:cs typeface="Arial" pitchFamily="34" charset="0"/>
                <a:sym typeface="Arial" pitchFamily="34" charset="0"/>
              </a:rPr>
              <a:pPr algn="ctr"/>
              <a:t>290</a:t>
            </a:fld>
            <a:endParaRPr lang="en-US" sz="1400">
              <a:latin typeface="Arial" pitchFamily="34" charset="0"/>
              <a:cs typeface="Arial" pitchFamily="34" charset="0"/>
              <a:sym typeface="Arial" pitchFamily="34" charset="0"/>
            </a:endParaRPr>
          </a:p>
        </p:txBody>
      </p:sp>
      <p:sp>
        <p:nvSpPr>
          <p:cNvPr id="1698856" name="Rectangle 38"/>
          <p:cNvSpPr>
            <a:spLocks noChangeArrowheads="1"/>
          </p:cNvSpPr>
          <p:nvPr/>
        </p:nvSpPr>
        <p:spPr bwMode="auto">
          <a:xfrm>
            <a:off x="6902110" y="1049344"/>
            <a:ext cx="1710431" cy="387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anchor="b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buClrTx/>
            </a:pPr>
            <a:r>
              <a:rPr lang="zh-CN" altLang="en-US" sz="1400" b="1">
                <a:latin typeface="+mn-lt"/>
              </a:rPr>
              <a:t>“</a:t>
            </a:r>
            <a:r>
              <a:rPr lang="en-US" altLang="zh-CN" sz="1400" b="1">
                <a:latin typeface="+mn-lt"/>
              </a:rPr>
              <a:t>10-17</a:t>
            </a:r>
            <a:r>
              <a:rPr lang="zh-CN" altLang="en-US" sz="1400" b="1">
                <a:latin typeface="+mn-lt"/>
              </a:rPr>
              <a:t>”年均复合增长率</a:t>
            </a:r>
          </a:p>
        </p:txBody>
      </p:sp>
      <p:cxnSp>
        <p:nvCxnSpPr>
          <p:cNvPr id="9" name="Straight Connector 8"/>
          <p:cNvCxnSpPr/>
          <p:nvPr/>
        </p:nvCxnSpPr>
        <p:spPr>
          <a:xfrm>
            <a:off x="6902110" y="1481306"/>
            <a:ext cx="1710431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1</a:t>
            </a:r>
            <a:endParaRPr lang="en-US" sz="1900">
              <a:latin typeface="+mj-lt"/>
            </a:endParaRPr>
          </a:p>
        </p:txBody>
      </p:sp>
      <p:sp>
        <p:nvSpPr>
          <p:cNvPr id="18" name="Rectangle 18"/>
          <p:cNvSpPr txBox="1"/>
          <p:nvPr/>
        </p:nvSpPr>
        <p:spPr>
          <a:xfrm>
            <a:off x="204788" y="5035258"/>
            <a:ext cx="4132141" cy="1077218"/>
          </a:xfrm>
          <a:prstGeom prst="rect">
            <a:avLst/>
          </a:prstGeom>
        </p:spPr>
        <p:txBody>
          <a:bodyPr vert="horz" wrap="square" lIns="0" tIns="0" rIns="0" bIns="0" rtlCol="0" anchor="t" anchorCtr="0"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/>
              <a:t>长期以来农产品在产后环节损失严重，仅果蔬一类产品每年损失就能达到</a:t>
            </a:r>
            <a:r>
              <a:rPr lang="en-US" altLang="zh-CN" sz="1400"/>
              <a:t>1,000</a:t>
            </a:r>
            <a:r>
              <a:rPr lang="zh-CN" altLang="en-US" sz="1400"/>
              <a:t>亿元以上</a:t>
            </a:r>
          </a:p>
          <a:p>
            <a:pPr lvl="1"/>
            <a:r>
              <a:rPr lang="zh-CN" altLang="en-US" sz="1400"/>
              <a:t>欧、美、加、日等发达国家肉类产品冷链流通率已经达到</a:t>
            </a:r>
            <a:r>
              <a:rPr lang="en-US" altLang="zh-CN" sz="1400"/>
              <a:t>100%</a:t>
            </a:r>
            <a:r>
              <a:rPr lang="zh-CN" altLang="en-US" sz="1400"/>
              <a:t>，蔬菜、水果冷链流通率也达</a:t>
            </a:r>
            <a:r>
              <a:rPr lang="en-US" altLang="zh-CN" sz="1400"/>
              <a:t>95%</a:t>
            </a:r>
            <a:r>
              <a:rPr lang="zh-CN" altLang="en-US" sz="1400"/>
              <a:t>以上，整个物流环节的损耗率仅为</a:t>
            </a:r>
            <a:r>
              <a:rPr lang="en-US" altLang="zh-CN" sz="1400"/>
              <a:t>1-2%</a:t>
            </a:r>
            <a:endParaRPr lang="zh-CN" altLang="en-US" sz="1400"/>
          </a:p>
        </p:txBody>
      </p:sp>
      <p:cxnSp>
        <p:nvCxnSpPr>
          <p:cNvPr id="67" name="Straight Connector 66"/>
          <p:cNvCxnSpPr/>
          <p:nvPr/>
        </p:nvCxnSpPr>
        <p:spPr>
          <a:xfrm>
            <a:off x="4860925" y="1481306"/>
            <a:ext cx="1812925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/>
          <p:cNvCxnSpPr/>
          <p:nvPr/>
        </p:nvCxnSpPr>
        <p:spPr>
          <a:xfrm>
            <a:off x="219819" y="1481306"/>
            <a:ext cx="4114431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/>
          <p:cNvCxnSpPr/>
          <p:nvPr/>
        </p:nvCxnSpPr>
        <p:spPr>
          <a:xfrm>
            <a:off x="219819" y="3105876"/>
            <a:ext cx="4114431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/>
        </p:nvCxnSpPr>
        <p:spPr>
          <a:xfrm>
            <a:off x="4860925" y="2762491"/>
            <a:ext cx="1812925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>
            <a:off x="4803682" y="3980520"/>
            <a:ext cx="1812925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>
            <a:off x="4803682" y="5187395"/>
            <a:ext cx="1812925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928799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99842" name="Object 2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think-cell 幻灯片" r:id="rId4" imgW="270" imgH="270" progId="TCLayout.ActiveDocument.1">
                  <p:embed/>
                </p:oleObj>
              </mc:Choice>
              <mc:Fallback>
                <p:oleObj name="think-cell 幻灯片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99845" name="Rectangle 5"/>
          <p:cNvSpPr>
            <a:spLocks noGrp="1" noChangeArrowheads="1"/>
          </p:cNvSpPr>
          <p:nvPr>
            <p:ph type="title"/>
            <p:custDataLst>
              <p:tags r:id="rId6"/>
            </p:custDataLst>
          </p:nvPr>
        </p:nvSpPr>
        <p:spPr>
          <a:xfrm>
            <a:off x="119063" y="230188"/>
            <a:ext cx="8618537" cy="584775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338328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/>
              <a:t>当然，这个市场也存在很大的不确定因素，末端的需求结构有可能发生很</a:t>
            </a:r>
            <a:br>
              <a:rPr lang="en-US" altLang="zh-CN"/>
            </a:br>
            <a:r>
              <a:rPr lang="zh-CN" altLang="en-US"/>
              <a:t>大的变化（如大卖场是否会受到电商的冲击）</a:t>
            </a:r>
            <a:endParaRPr lang="en-US" altLang="zh-CN"/>
          </a:p>
        </p:txBody>
      </p:sp>
      <p:sp>
        <p:nvSpPr>
          <p:cNvPr id="1699856" name="McK 5. Source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latin typeface="+mn-lt"/>
              </a:rPr>
              <a:t>资料来源：小组分析；专家访谈</a:t>
            </a:r>
            <a:endParaRPr lang="en-US" altLang="zh-CN" sz="1000">
              <a:latin typeface="+mn-lt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7458401" y="609225"/>
            <a:ext cx="1279199" cy="165100"/>
            <a:chOff x="7256963" y="654050"/>
            <a:chExt cx="1279199" cy="165100"/>
          </a:xfrm>
        </p:grpSpPr>
        <p:grpSp>
          <p:nvGrpSpPr>
            <p:cNvPr id="4" name="Group 3"/>
            <p:cNvGrpSpPr/>
            <p:nvPr/>
          </p:nvGrpSpPr>
          <p:grpSpPr>
            <a:xfrm>
              <a:off x="7256963" y="654050"/>
              <a:ext cx="592312" cy="165100"/>
              <a:chOff x="6948488" y="654050"/>
              <a:chExt cx="592312" cy="165100"/>
            </a:xfrm>
          </p:grpSpPr>
          <p:grpSp>
            <p:nvGrpSpPr>
              <p:cNvPr id="1699863" name="Group 23"/>
              <p:cNvGrpSpPr>
                <a:grpSpLocks noChangeAspect="1"/>
              </p:cNvGrpSpPr>
              <p:nvPr>
                <p:custDataLst>
                  <p:tags r:id="rId8"/>
                </p:custDataLst>
              </p:nvPr>
            </p:nvGrpSpPr>
            <p:grpSpPr>
              <a:xfrm>
                <a:off x="6948488" y="654050"/>
                <a:ext cx="165100" cy="165100"/>
                <a:chOff x="1645" y="2181"/>
                <a:chExt cx="160" cy="160"/>
              </a:xfrm>
            </p:grpSpPr>
            <p:sp>
              <p:nvSpPr>
                <p:cNvPr id="1699864" name="Oval 24"/>
                <p:cNvSpPr>
                  <a:spLocks noChangeAspect="1" noChangeArrowheads="1"/>
                </p:cNvSpPr>
                <p:nvPr>
                  <p:custDataLst>
                    <p:tags r:id="rId9"/>
                  </p:custDataLst>
                </p:nvPr>
              </p:nvSpPr>
              <p:spPr bwMode="auto">
                <a:xfrm>
                  <a:off x="1645" y="2181"/>
                  <a:ext cx="160" cy="160"/>
                </a:xfrm>
                <a:prstGeom prst="ellipse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endParaRPr lang="en-US" sz="900"/>
                </a:p>
              </p:txBody>
            </p:sp>
            <p:sp>
              <p:nvSpPr>
                <p:cNvPr id="1699865" name="Oval 25"/>
                <p:cNvSpPr>
                  <a:spLocks noChangeAspect="1" noChangeArrowheads="1"/>
                </p:cNvSpPr>
                <p:nvPr>
                  <p:custDataLst>
                    <p:tags r:id="rId10"/>
                  </p:custDataLst>
                </p:nvPr>
              </p:nvSpPr>
              <p:spPr bwMode="black">
                <a:xfrm>
                  <a:off x="1645" y="2181"/>
                  <a:ext cx="160" cy="160"/>
                </a:xfrm>
                <a:prstGeom prst="ellipse">
                  <a:avLst/>
                </a:prstGeom>
                <a:solidFill>
                  <a:schemeClr val="folHlink"/>
                </a:solidFill>
                <a:ln w="9525">
                  <a:noFill/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endParaRPr lang="en-US" sz="900"/>
                </a:p>
              </p:txBody>
            </p:sp>
          </p:grpSp>
          <p:sp>
            <p:nvSpPr>
              <p:cNvPr id="1699866" name="Rectangle 48"/>
              <p:cNvSpPr>
                <a:spLocks noChangeArrowheads="1"/>
              </p:cNvSpPr>
              <p:nvPr>
                <p:custDataLst>
                  <p:tags r:id="rId11"/>
                </p:custDataLst>
              </p:nvPr>
            </p:nvSpPr>
            <p:spPr bwMode="gray">
              <a:xfrm>
                <a:off x="7194551" y="674302"/>
                <a:ext cx="346249" cy="1384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b">
                <a:spAutoFit/>
              </a:bodyPr>
              <a:lstStyle>
                <a:defPPr>
                  <a:defRPr lang="en-US"/>
                </a:defPPr>
                <a:lvl1pPr marL="342900" indent="-34290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600200" indent="-22860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900" b="0"/>
                  <a:t>程度高</a:t>
                </a:r>
                <a:endParaRPr lang="en-US" altLang="zh-CN" sz="900" b="0"/>
              </a:p>
            </p:txBody>
          </p:sp>
        </p:grpSp>
        <p:grpSp>
          <p:nvGrpSpPr>
            <p:cNvPr id="3" name="Group 2"/>
            <p:cNvGrpSpPr/>
            <p:nvPr/>
          </p:nvGrpSpPr>
          <p:grpSpPr>
            <a:xfrm>
              <a:off x="7943850" y="654050"/>
              <a:ext cx="592312" cy="165100"/>
              <a:chOff x="7943850" y="654050"/>
              <a:chExt cx="592312" cy="165100"/>
            </a:xfrm>
          </p:grpSpPr>
          <p:grpSp>
            <p:nvGrpSpPr>
              <p:cNvPr id="1699868" name="Group 28"/>
              <p:cNvGrpSpPr>
                <a:grpSpLocks noChangeAspect="1"/>
              </p:cNvGrpSpPr>
              <p:nvPr>
                <p:custDataLst>
                  <p:tags r:id="rId12"/>
                </p:custDataLst>
              </p:nvPr>
            </p:nvGrpSpPr>
            <p:grpSpPr>
              <a:xfrm>
                <a:off x="7943850" y="654050"/>
                <a:ext cx="165100" cy="165100"/>
                <a:chOff x="1645" y="1087"/>
                <a:chExt cx="160" cy="160"/>
              </a:xfrm>
            </p:grpSpPr>
            <p:sp>
              <p:nvSpPr>
                <p:cNvPr id="1699869" name="Oval 29"/>
                <p:cNvSpPr>
                  <a:spLocks noChangeAspect="1" noChangeArrowheads="1"/>
                </p:cNvSpPr>
                <p:nvPr>
                  <p:custDataLst>
                    <p:tags r:id="rId13"/>
                  </p:custDataLst>
                </p:nvPr>
              </p:nvSpPr>
              <p:spPr bwMode="auto">
                <a:xfrm>
                  <a:off x="1645" y="1087"/>
                  <a:ext cx="160" cy="160"/>
                </a:xfrm>
                <a:prstGeom prst="ellipse">
                  <a:avLst/>
                </a:prstGeom>
                <a:solidFill>
                  <a:schemeClr val="accent1"/>
                </a:solidFill>
                <a:ln w="9525">
                  <a:noFill/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endParaRPr lang="en-US" sz="900"/>
                </a:p>
              </p:txBody>
            </p:sp>
            <p:sp>
              <p:nvSpPr>
                <p:cNvPr id="1699870" name="Arc 30" hidden="1"/>
                <p:cNvSpPr>
                  <a:spLocks noChangeAspect="1"/>
                </p:cNvSpPr>
                <p:nvPr>
                  <p:custDataLst>
                    <p:tags r:id="rId14"/>
                  </p:custDataLst>
                </p:nvPr>
              </p:nvSpPr>
              <p:spPr bwMode="black">
                <a:xfrm>
                  <a:off x="1645" y="1087"/>
                  <a:ext cx="160" cy="160"/>
                </a:xfrm>
                <a:custGeom>
                  <a:gdLst>
                    <a:gd name="G0" fmla="+- 21600 0 0"/>
                    <a:gd name="G1" fmla="+- 21600 0 0"/>
                    <a:gd name="G2" fmla="+- 21600 0 0"/>
                    <a:gd name="T0" fmla="*/ 21600 w 43200"/>
                    <a:gd name="T1" fmla="*/ 0 h 43200"/>
                    <a:gd name="T2" fmla="*/ 21600 w 43200"/>
                    <a:gd name="T3" fmla="*/ 0 h 43200"/>
                    <a:gd name="T4" fmla="*/ 21600 w 43200"/>
                    <a:gd name="T5" fmla="*/ 21600 h 4320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43200" h="43200" fill="none" extrusionOk="0">
                      <a:moveTo>
                        <a:pt x="21599" y="0"/>
                      </a:moveTo>
                    </a:path>
                    <a:path w="43200" h="43200" stroke="0" extrusionOk="0">
                      <a:moveTo>
                        <a:pt x="21599" y="0"/>
                      </a:moveTo>
                      <a:lnTo>
                        <a:pt x="21600" y="21600"/>
                      </a:lnTo>
                      <a:close/>
                    </a:path>
                  </a:pathLst>
                </a:custGeom>
                <a:solidFill>
                  <a:schemeClr val="folHlink"/>
                </a:solidFill>
                <a:ln w="9525">
                  <a:solidFill>
                    <a:schemeClr val="tx1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en-US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600" kern="1200">
                      <a:solidFill>
                        <a:schemeClr val="tx1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endParaRPr lang="en-US" sz="900"/>
                </a:p>
              </p:txBody>
            </p:sp>
          </p:grpSp>
          <p:sp>
            <p:nvSpPr>
              <p:cNvPr id="1699871" name="Rectangle 48"/>
              <p:cNvSpPr>
                <a:spLocks noChangeArrowheads="1"/>
              </p:cNvSpPr>
              <p:nvPr>
                <p:custDataLst>
                  <p:tags r:id="rId15"/>
                </p:custDataLst>
              </p:nvPr>
            </p:nvSpPr>
            <p:spPr bwMode="gray">
              <a:xfrm>
                <a:off x="8189913" y="674302"/>
                <a:ext cx="346249" cy="1384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 anchor="b">
                <a:spAutoFit/>
              </a:bodyPr>
              <a:lstStyle>
                <a:defPPr>
                  <a:defRPr lang="en-US"/>
                </a:defPPr>
                <a:lvl1pPr marL="342900" indent="-34290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600200" indent="-22860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defTabSz="895350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89535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/>
                <a:r>
                  <a:rPr lang="zh-CN" altLang="en-US" sz="900" b="0"/>
                  <a:t>程度低</a:t>
                </a:r>
                <a:endParaRPr lang="en-US" altLang="zh-CN" sz="900" b="0"/>
              </a:p>
            </p:txBody>
          </p:sp>
        </p:grpSp>
      </p:grpSp>
      <p:sp>
        <p:nvSpPr>
          <p:cNvPr id="1699924" name="Rectangle 50"/>
          <p:cNvSpPr>
            <a:spLocks noChangeArrowheads="1"/>
          </p:cNvSpPr>
          <p:nvPr/>
        </p:nvSpPr>
        <p:spPr bwMode="gray">
          <a:xfrm>
            <a:off x="5891605" y="5515781"/>
            <a:ext cx="265176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spcBef>
                <a:spcPct val="2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通常外包给第三方物流企业，物流不规范现象非常严重</a:t>
            </a:r>
            <a:endParaRPr lang="en-US" altLang="zh-CN" sz="1100" b="0">
              <a:latin typeface="+mn-lt"/>
            </a:endParaRPr>
          </a:p>
        </p:txBody>
      </p:sp>
      <p:sp>
        <p:nvSpPr>
          <p:cNvPr id="1699932" name="McK 4. Footnote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19063" y="5924748"/>
            <a:ext cx="854868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104775" indent="-104775" algn="l" defTabSz="895350" rtl="0" fontAlgn="base">
              <a:spcBef>
                <a:spcPct val="0"/>
              </a:spcBef>
              <a:spcAft>
                <a:spcPct val="0"/>
              </a:spcAft>
              <a:defRPr sz="1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318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217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40493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900"/>
              <a:t>1 </a:t>
            </a:r>
            <a:r>
              <a:rPr lang="zh-CN" altLang="en-US" sz="900"/>
              <a:t>含肉类、速冻食品、冷饮等食品制造商</a:t>
            </a:r>
          </a:p>
          <a:p>
            <a:r>
              <a:rPr lang="en-US" altLang="zh-CN" sz="900"/>
              <a:t>2 </a:t>
            </a:r>
            <a:r>
              <a:rPr lang="zh-CN" altLang="en-US" sz="900"/>
              <a:t>医药冷链的需求主要针对疫苗、诊断试剂和血浆，市场规模有限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8402124" y="285750"/>
            <a:ext cx="335476" cy="212366"/>
            <a:chOff x="8402124" y="285750"/>
            <a:chExt cx="335476" cy="212366"/>
          </a:xfrm>
        </p:grpSpPr>
        <p:sp>
          <p:nvSpPr>
            <p:cNvPr id="124" name="StickerRectangle"/>
            <p:cNvSpPr>
              <a:spLocks noChangeArrowheads="1"/>
            </p:cNvSpPr>
            <p:nvPr/>
          </p:nvSpPr>
          <p:spPr bwMode="auto">
            <a:xfrm>
              <a:off x="8402124" y="285750"/>
              <a:ext cx="335476" cy="212366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27432" tIns="0" rIns="0" bIns="27432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r" defTabSz="895350">
                <a:buClr>
                  <a:schemeClr val="tx2"/>
                </a:buClr>
              </a:pPr>
              <a:r>
                <a:rPr lang="zh-CN" altLang="en-US" sz="1200">
                  <a:solidFill>
                    <a:srgbClr val="808080"/>
                  </a:solidFill>
                  <a:latin typeface="+mn-lt"/>
                </a:rPr>
                <a:t>初步</a:t>
              </a:r>
            </a:p>
          </p:txBody>
        </p:sp>
        <p:cxnSp>
          <p:nvCxnSpPr>
            <p:cNvPr id="125" name="AutoShape 31"/>
            <p:cNvCxnSpPr>
              <a:cxnSpLocks noChangeShapeType="1"/>
              <a:stCxn id="124" idx="2"/>
              <a:endCxn id="124" idx="4"/>
            </p:cNvCxnSpPr>
            <p:nvPr/>
          </p:nvCxnSpPr>
          <p:spPr bwMode="auto">
            <a:xfrm flipH="1">
              <a:off x="8402124" y="285750"/>
              <a:ext cx="0" cy="212366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26" name="AutoShape 32"/>
            <p:cNvCxnSpPr>
              <a:cxnSpLocks noChangeShapeType="1"/>
              <a:stCxn id="124" idx="4"/>
              <a:endCxn id="124" idx="6"/>
            </p:cNvCxnSpPr>
            <p:nvPr/>
          </p:nvCxnSpPr>
          <p:spPr bwMode="auto">
            <a:xfrm>
              <a:off x="8402124" y="498116"/>
              <a:ext cx="335476" cy="0"/>
            </a:xfrm>
            <a:prstGeom prst="straightConnector1">
              <a:avLst/>
            </a:prstGeom>
            <a:noFill/>
            <a:ln w="25400">
              <a:solidFill>
                <a:srgbClr val="80808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129" name="Rectangle 5"/>
          <p:cNvSpPr>
            <a:spLocks noChangeArrowheads="1"/>
          </p:cNvSpPr>
          <p:nvPr/>
        </p:nvSpPr>
        <p:spPr bwMode="gray">
          <a:xfrm>
            <a:off x="306388" y="1532180"/>
            <a:ext cx="8307387" cy="13890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buClrTx/>
            </a:pPr>
            <a:endParaRPr lang="zh-CN" altLang="en-US" sz="1100" b="1">
              <a:latin typeface="+mn-lt"/>
            </a:endParaRPr>
          </a:p>
        </p:txBody>
      </p:sp>
      <p:sp>
        <p:nvSpPr>
          <p:cNvPr id="1699843" name="Rectangle 3"/>
          <p:cNvSpPr>
            <a:spLocks noChangeArrowheads="1"/>
          </p:cNvSpPr>
          <p:nvPr/>
        </p:nvSpPr>
        <p:spPr bwMode="gray">
          <a:xfrm>
            <a:off x="255588" y="892701"/>
            <a:ext cx="8432800" cy="4992220"/>
          </a:xfrm>
          <a:prstGeom prst="rect">
            <a:avLst/>
          </a:prstGeom>
          <a:noFill/>
          <a:ln w="19050" algn="ctr">
            <a:solidFill>
              <a:schemeClr val="accent1"/>
            </a:solidFill>
            <a:miter lim="800000"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buClrTx/>
            </a:pPr>
            <a:endParaRPr lang="zh-CN" altLang="zh-CN" sz="1100" b="0">
              <a:latin typeface="+mn-lt"/>
            </a:endParaRPr>
          </a:p>
        </p:txBody>
      </p:sp>
      <p:sp>
        <p:nvSpPr>
          <p:cNvPr id="1699847" name="Line 6"/>
          <p:cNvSpPr>
            <a:spLocks noChangeShapeType="1"/>
          </p:cNvSpPr>
          <p:nvPr/>
        </p:nvSpPr>
        <p:spPr bwMode="gray">
          <a:xfrm>
            <a:off x="328613" y="3568768"/>
            <a:ext cx="8267700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48" name="Line 7"/>
          <p:cNvSpPr>
            <a:spLocks noChangeShapeType="1"/>
          </p:cNvSpPr>
          <p:nvPr/>
        </p:nvSpPr>
        <p:spPr bwMode="gray">
          <a:xfrm>
            <a:off x="328613" y="4169710"/>
            <a:ext cx="8267700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54" name="Line 8"/>
          <p:cNvSpPr>
            <a:spLocks noChangeShapeType="1"/>
          </p:cNvSpPr>
          <p:nvPr/>
        </p:nvSpPr>
        <p:spPr bwMode="gray">
          <a:xfrm>
            <a:off x="328613" y="5078284"/>
            <a:ext cx="8267700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57" name="Line 6"/>
          <p:cNvSpPr>
            <a:spLocks noChangeShapeType="1"/>
          </p:cNvSpPr>
          <p:nvPr/>
        </p:nvSpPr>
        <p:spPr bwMode="gray">
          <a:xfrm>
            <a:off x="328613" y="2967826"/>
            <a:ext cx="8267700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58" name="Line 8"/>
          <p:cNvSpPr>
            <a:spLocks noChangeShapeType="1"/>
          </p:cNvSpPr>
          <p:nvPr/>
        </p:nvSpPr>
        <p:spPr bwMode="gray">
          <a:xfrm>
            <a:off x="328613" y="5454616"/>
            <a:ext cx="8267700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72" name="Rectangle 49"/>
          <p:cNvSpPr>
            <a:spLocks noChangeArrowheads="1"/>
          </p:cNvSpPr>
          <p:nvPr/>
        </p:nvSpPr>
        <p:spPr bwMode="gray">
          <a:xfrm>
            <a:off x="5891605" y="3014381"/>
            <a:ext cx="2651760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大型企业会自建物流运输和配送体系（双汇、光明等）；大部分外包给第三方物流（和路雪、雀巢等）</a:t>
            </a:r>
            <a:endParaRPr lang="en-US" altLang="zh-CN" sz="1100" b="0">
              <a:latin typeface="+mn-lt"/>
            </a:endParaRPr>
          </a:p>
        </p:txBody>
      </p:sp>
      <p:sp>
        <p:nvSpPr>
          <p:cNvPr id="1699873" name="Rectangle 18"/>
          <p:cNvSpPr>
            <a:spLocks noChangeArrowheads="1"/>
          </p:cNvSpPr>
          <p:nvPr/>
        </p:nvSpPr>
        <p:spPr bwMode="gray">
          <a:xfrm>
            <a:off x="2646994" y="3014381"/>
            <a:ext cx="110013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175" indent="952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0">
                <a:latin typeface="+mn-lt"/>
              </a:rPr>
              <a:t>预计未来年均增长</a:t>
            </a:r>
            <a:r>
              <a:rPr lang="en-US" altLang="zh-CN" sz="1100" b="0">
                <a:latin typeface="+mn-lt"/>
              </a:rPr>
              <a:t>10-15% </a:t>
            </a:r>
          </a:p>
        </p:txBody>
      </p:sp>
      <p:sp>
        <p:nvSpPr>
          <p:cNvPr id="1699874" name="Rectangle 21"/>
          <p:cNvSpPr>
            <a:spLocks noChangeArrowheads="1"/>
          </p:cNvSpPr>
          <p:nvPr/>
        </p:nvSpPr>
        <p:spPr bwMode="gray">
          <a:xfrm>
            <a:off x="328613" y="3014381"/>
            <a:ext cx="156210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食品制造商</a:t>
            </a:r>
            <a:r>
              <a:rPr lang="en-US" altLang="zh-CN" sz="1100" b="1" baseline="30000">
                <a:latin typeface="+mn-lt"/>
              </a:rPr>
              <a:t>1</a:t>
            </a:r>
          </a:p>
        </p:txBody>
      </p:sp>
      <p:sp>
        <p:nvSpPr>
          <p:cNvPr id="1699875" name="Rectangle 22"/>
          <p:cNvSpPr>
            <a:spLocks noChangeArrowheads="1"/>
          </p:cNvSpPr>
          <p:nvPr/>
        </p:nvSpPr>
        <p:spPr bwMode="gray">
          <a:xfrm>
            <a:off x="1627629" y="3014381"/>
            <a:ext cx="282129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 b="0">
                <a:latin typeface="+mn-lt"/>
              </a:rPr>
              <a:t>40%</a:t>
            </a:r>
            <a:endParaRPr lang="en-US" altLang="zh-CN" sz="1100" b="0" baseline="30000">
              <a:latin typeface="+mn-lt"/>
            </a:endParaRPr>
          </a:p>
        </p:txBody>
      </p:sp>
      <p:grpSp>
        <p:nvGrpSpPr>
          <p:cNvPr id="18" name="Group 17"/>
          <p:cNvGrpSpPr/>
          <p:nvPr/>
        </p:nvGrpSpPr>
        <p:grpSpPr>
          <a:xfrm>
            <a:off x="4120048" y="3014381"/>
            <a:ext cx="254000" cy="254000"/>
            <a:chOff x="4120048" y="3041277"/>
            <a:chExt cx="254000" cy="254000"/>
          </a:xfrm>
        </p:grpSpPr>
        <p:sp>
          <p:nvSpPr>
            <p:cNvPr id="1699877" name="Oval 37"/>
            <p:cNvSpPr>
              <a:spLocks noChangeAspect="1"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4120048" y="3041277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878" name="Arc 38"/>
            <p:cNvSpPr>
              <a:spLocks noChangeAspect="1"/>
            </p:cNvSpPr>
            <p:nvPr>
              <p:custDataLst>
                <p:tags r:id="rId18"/>
              </p:custDataLst>
            </p:nvPr>
          </p:nvSpPr>
          <p:spPr bwMode="black">
            <a:xfrm>
              <a:off x="4120048" y="3041277"/>
              <a:ext cx="254000" cy="254000"/>
            </a:xfrm>
            <a:custGeom>
              <a:gdLst>
                <a:gd name="G0" fmla="+- 21600 0 0"/>
                <a:gd name="G1" fmla="+- 21600 0 0"/>
                <a:gd name="G2" fmla="+- 21600 0 0"/>
                <a:gd name="T0" fmla="*/ 21600 w 43200"/>
                <a:gd name="T1" fmla="*/ 0 h 43200"/>
                <a:gd name="T2" fmla="*/ 0 w 43200"/>
                <a:gd name="T3" fmla="*/ 21600 h 43200"/>
                <a:gd name="T4" fmla="*/ 21600 w 432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200" h="43200" fill="none" extrusionOk="0">
                  <a:moveTo>
                    <a:pt x="21599" y="0"/>
                  </a:move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33529"/>
                    <a:pt x="33529" y="43200"/>
                    <a:pt x="21600" y="43200"/>
                  </a:cubicBezTo>
                  <a:cubicBezTo>
                    <a:pt x="9670" y="43200"/>
                    <a:pt x="0" y="33529"/>
                    <a:pt x="0" y="21600"/>
                  </a:cubicBezTo>
                </a:path>
                <a:path w="43200" h="43200" stroke="0" extrusionOk="0">
                  <a:moveTo>
                    <a:pt x="21599" y="0"/>
                  </a:move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33529"/>
                    <a:pt x="33529" y="43200"/>
                    <a:pt x="21600" y="43200"/>
                  </a:cubicBezTo>
                  <a:cubicBezTo>
                    <a:pt x="9670" y="43200"/>
                    <a:pt x="0" y="33529"/>
                    <a:pt x="0" y="21600"/>
                  </a:cubicBezTo>
                  <a:lnTo>
                    <a:pt x="2160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5183732" y="3014381"/>
            <a:ext cx="254000" cy="254000"/>
            <a:chOff x="5183732" y="3041277"/>
            <a:chExt cx="254000" cy="254000"/>
          </a:xfrm>
        </p:grpSpPr>
        <p:sp>
          <p:nvSpPr>
            <p:cNvPr id="1699880" name="Oval 40"/>
            <p:cNvSpPr>
              <a:spLocks noChangeAspect="1"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5183732" y="3041277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881" name="Arc 41"/>
            <p:cNvSpPr>
              <a:spLocks noChangeAspect="1"/>
            </p:cNvSpPr>
            <p:nvPr>
              <p:custDataLst>
                <p:tags r:id="rId20"/>
              </p:custDataLst>
            </p:nvPr>
          </p:nvSpPr>
          <p:spPr bwMode="black">
            <a:xfrm>
              <a:off x="5183732" y="3041277"/>
              <a:ext cx="254000" cy="254000"/>
            </a:xfrm>
            <a:custGeom>
              <a:gdLst>
                <a:gd name="G0" fmla="+- 21600 0 0"/>
                <a:gd name="G1" fmla="+- 21600 0 0"/>
                <a:gd name="G2" fmla="+- 21600 0 0"/>
                <a:gd name="T0" fmla="*/ 21600 w 43200"/>
                <a:gd name="T1" fmla="*/ 0 h 43200"/>
                <a:gd name="T2" fmla="*/ 0 w 43200"/>
                <a:gd name="T3" fmla="*/ 21600 h 43200"/>
                <a:gd name="T4" fmla="*/ 21600 w 432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200" h="43200" fill="none" extrusionOk="0">
                  <a:moveTo>
                    <a:pt x="21599" y="0"/>
                  </a:move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33529"/>
                    <a:pt x="33529" y="43200"/>
                    <a:pt x="21600" y="43200"/>
                  </a:cubicBezTo>
                  <a:cubicBezTo>
                    <a:pt x="9670" y="43200"/>
                    <a:pt x="0" y="33529"/>
                    <a:pt x="0" y="21600"/>
                  </a:cubicBezTo>
                </a:path>
                <a:path w="43200" h="43200" stroke="0" extrusionOk="0">
                  <a:moveTo>
                    <a:pt x="21599" y="0"/>
                  </a:move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33529"/>
                    <a:pt x="33529" y="43200"/>
                    <a:pt x="21600" y="43200"/>
                  </a:cubicBezTo>
                  <a:cubicBezTo>
                    <a:pt x="9670" y="43200"/>
                    <a:pt x="0" y="33529"/>
                    <a:pt x="0" y="21600"/>
                  </a:cubicBezTo>
                  <a:lnTo>
                    <a:pt x="2160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sp>
        <p:nvSpPr>
          <p:cNvPr id="1699882" name="Rectangle 28"/>
          <p:cNvSpPr>
            <a:spLocks noChangeArrowheads="1"/>
          </p:cNvSpPr>
          <p:nvPr/>
        </p:nvSpPr>
        <p:spPr bwMode="gray">
          <a:xfrm>
            <a:off x="328613" y="1348498"/>
            <a:ext cx="156210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零售商</a:t>
            </a:r>
            <a:endParaRPr lang="en-US" altLang="zh-CN" sz="1100" b="1">
              <a:latin typeface="+mn-lt"/>
            </a:endParaRPr>
          </a:p>
        </p:txBody>
      </p:sp>
      <p:sp>
        <p:nvSpPr>
          <p:cNvPr id="1699883" name="Rectangle 30"/>
          <p:cNvSpPr>
            <a:spLocks noChangeArrowheads="1"/>
          </p:cNvSpPr>
          <p:nvPr/>
        </p:nvSpPr>
        <p:spPr bwMode="gray">
          <a:xfrm>
            <a:off x="2646994" y="1550110"/>
            <a:ext cx="110013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175" indent="-3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>
                <a:latin typeface="+mn-lt"/>
              </a:rPr>
              <a:t>预计未来年均增长</a:t>
            </a:r>
            <a:r>
              <a:rPr lang="en-US" altLang="zh-CN" sz="1100">
                <a:latin typeface="+mn-lt"/>
              </a:rPr>
              <a:t>5%</a:t>
            </a:r>
          </a:p>
        </p:txBody>
      </p:sp>
      <p:sp>
        <p:nvSpPr>
          <p:cNvPr id="1699884" name="Rectangle 33"/>
          <p:cNvSpPr>
            <a:spLocks noChangeArrowheads="1"/>
          </p:cNvSpPr>
          <p:nvPr/>
        </p:nvSpPr>
        <p:spPr bwMode="gray">
          <a:xfrm>
            <a:off x="328613" y="1550110"/>
            <a:ext cx="156210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 eaLnBrk="0" hangingPunct="0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>
                <a:latin typeface="+mn-lt"/>
              </a:rPr>
              <a:t>大卖场</a:t>
            </a:r>
            <a:endParaRPr lang="en-US" altLang="zh-CN" sz="1100">
              <a:latin typeface="+mn-lt"/>
            </a:endParaRPr>
          </a:p>
        </p:txBody>
      </p:sp>
      <p:sp>
        <p:nvSpPr>
          <p:cNvPr id="1699885" name="Rectangle 34"/>
          <p:cNvSpPr>
            <a:spLocks noChangeArrowheads="1"/>
          </p:cNvSpPr>
          <p:nvPr/>
        </p:nvSpPr>
        <p:spPr bwMode="gray">
          <a:xfrm>
            <a:off x="1627629" y="1550110"/>
            <a:ext cx="282129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>
                <a:latin typeface="+mn-lt"/>
              </a:rPr>
              <a:t>30%</a:t>
            </a:r>
            <a:endParaRPr lang="en-US" altLang="zh-CN" sz="1100" baseline="30000">
              <a:latin typeface="+mn-lt"/>
            </a:endParaRPr>
          </a:p>
        </p:txBody>
      </p:sp>
      <p:sp>
        <p:nvSpPr>
          <p:cNvPr id="1699886" name="Rectangle 51"/>
          <p:cNvSpPr>
            <a:spLocks noChangeArrowheads="1"/>
          </p:cNvSpPr>
          <p:nvPr/>
        </p:nvSpPr>
        <p:spPr bwMode="gray">
          <a:xfrm>
            <a:off x="5891605" y="1550110"/>
            <a:ext cx="2651760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>
                <a:latin typeface="+mn-lt"/>
              </a:rPr>
              <a:t>外包给第三方物流企业（麦德龙、家乐福、沃尔玛）</a:t>
            </a:r>
          </a:p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>
                <a:latin typeface="+mn-lt"/>
              </a:rPr>
              <a:t>自营（卜蜂莲花、联华超市）</a:t>
            </a:r>
            <a:endParaRPr lang="en-US" altLang="zh-CN" sz="1100">
              <a:latin typeface="+mn-lt"/>
            </a:endParaRPr>
          </a:p>
        </p:txBody>
      </p:sp>
      <p:sp>
        <p:nvSpPr>
          <p:cNvPr id="1699888" name="Oval 48"/>
          <p:cNvSpPr>
            <a:spLocks noChangeAspect="1" noChangeArrowheads="1"/>
          </p:cNvSpPr>
          <p:nvPr>
            <p:custDataLst>
              <p:tags r:id="rId21"/>
            </p:custDataLst>
          </p:nvPr>
        </p:nvSpPr>
        <p:spPr bwMode="auto">
          <a:xfrm>
            <a:off x="4120048" y="1550110"/>
            <a:ext cx="254000" cy="254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89" name="Arc 49"/>
          <p:cNvSpPr>
            <a:spLocks noChangeAspect="1"/>
          </p:cNvSpPr>
          <p:nvPr>
            <p:custDataLst>
              <p:tags r:id="rId22"/>
            </p:custDataLst>
          </p:nvPr>
        </p:nvSpPr>
        <p:spPr bwMode="black">
          <a:xfrm>
            <a:off x="4120048" y="1550110"/>
            <a:ext cx="254000" cy="254000"/>
          </a:xfrm>
          <a:custGeom>
            <a:gdLst>
              <a:gd name="G0" fmla="+- 21600 0 0"/>
              <a:gd name="G1" fmla="+- 21600 0 0"/>
              <a:gd name="G2" fmla="+- 21600 0 0"/>
              <a:gd name="T0" fmla="*/ 21600 w 43200"/>
              <a:gd name="T1" fmla="*/ 0 h 43200"/>
              <a:gd name="T2" fmla="*/ 0 w 43200"/>
              <a:gd name="T3" fmla="*/ 21600 h 43200"/>
              <a:gd name="T4" fmla="*/ 21600 w 43200"/>
              <a:gd name="T5" fmla="*/ 21600 h 43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200" h="43200" fill="none" extrusionOk="0">
                <a:moveTo>
                  <a:pt x="21599" y="0"/>
                </a:moveTo>
                <a:cubicBezTo>
                  <a:pt x="33529" y="0"/>
                  <a:pt x="43200" y="9670"/>
                  <a:pt x="43200" y="21600"/>
                </a:cubicBezTo>
                <a:cubicBezTo>
                  <a:pt x="43200" y="33529"/>
                  <a:pt x="33529" y="43200"/>
                  <a:pt x="21600" y="43200"/>
                </a:cubicBezTo>
                <a:cubicBezTo>
                  <a:pt x="9670" y="43200"/>
                  <a:pt x="0" y="33529"/>
                  <a:pt x="0" y="21600"/>
                </a:cubicBezTo>
              </a:path>
              <a:path w="43200" h="43200" stroke="0" extrusionOk="0">
                <a:moveTo>
                  <a:pt x="21599" y="0"/>
                </a:moveTo>
                <a:cubicBezTo>
                  <a:pt x="33529" y="0"/>
                  <a:pt x="43200" y="9670"/>
                  <a:pt x="43200" y="21600"/>
                </a:cubicBezTo>
                <a:cubicBezTo>
                  <a:pt x="43200" y="33529"/>
                  <a:pt x="33529" y="43200"/>
                  <a:pt x="21600" y="43200"/>
                </a:cubicBezTo>
                <a:cubicBezTo>
                  <a:pt x="9670" y="43200"/>
                  <a:pt x="0" y="33529"/>
                  <a:pt x="0" y="21600"/>
                </a:cubicBezTo>
                <a:lnTo>
                  <a:pt x="21600" y="21600"/>
                </a:lnTo>
                <a:close/>
              </a:path>
            </a:pathLst>
          </a:custGeom>
          <a:solidFill>
            <a:schemeClr val="folHlink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91" name="Oval 51"/>
          <p:cNvSpPr>
            <a:spLocks noChangeAspect="1" noChangeArrowheads="1"/>
          </p:cNvSpPr>
          <p:nvPr>
            <p:custDataLst>
              <p:tags r:id="rId23"/>
            </p:custDataLst>
          </p:nvPr>
        </p:nvSpPr>
        <p:spPr bwMode="auto">
          <a:xfrm>
            <a:off x="5183732" y="1550110"/>
            <a:ext cx="254000" cy="254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92" name="Oval 52"/>
          <p:cNvSpPr>
            <a:spLocks noChangeAspect="1" noChangeArrowheads="1"/>
          </p:cNvSpPr>
          <p:nvPr>
            <p:custDataLst>
              <p:tags r:id="rId24"/>
            </p:custDataLst>
          </p:nvPr>
        </p:nvSpPr>
        <p:spPr bwMode="black">
          <a:xfrm>
            <a:off x="5183732" y="1550110"/>
            <a:ext cx="254000" cy="25400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93" name="Rectangle 37"/>
          <p:cNvSpPr>
            <a:spLocks noChangeArrowheads="1"/>
          </p:cNvSpPr>
          <p:nvPr/>
        </p:nvSpPr>
        <p:spPr bwMode="gray">
          <a:xfrm>
            <a:off x="328613" y="2160017"/>
            <a:ext cx="949325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 eaLnBrk="0" hangingPunct="0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便利店</a:t>
            </a:r>
            <a:endParaRPr lang="en-US" altLang="zh-CN" sz="1100" b="0">
              <a:latin typeface="+mn-lt"/>
            </a:endParaRPr>
          </a:p>
        </p:txBody>
      </p:sp>
      <p:sp>
        <p:nvSpPr>
          <p:cNvPr id="1699894" name="Rectangle 38"/>
          <p:cNvSpPr>
            <a:spLocks noChangeArrowheads="1"/>
          </p:cNvSpPr>
          <p:nvPr/>
        </p:nvSpPr>
        <p:spPr bwMode="gray">
          <a:xfrm>
            <a:off x="1627629" y="2160017"/>
            <a:ext cx="285335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 b="0">
                <a:latin typeface="+mn-lt"/>
              </a:rPr>
              <a:t>~2%</a:t>
            </a:r>
            <a:endParaRPr lang="en-US" altLang="zh-CN" sz="1100" b="0" baseline="30000">
              <a:latin typeface="+mn-lt"/>
            </a:endParaRPr>
          </a:p>
        </p:txBody>
      </p:sp>
      <p:sp>
        <p:nvSpPr>
          <p:cNvPr id="1699895" name="Rectangle 52"/>
          <p:cNvSpPr>
            <a:spLocks noChangeArrowheads="1"/>
          </p:cNvSpPr>
          <p:nvPr/>
        </p:nvSpPr>
        <p:spPr bwMode="gray">
          <a:xfrm>
            <a:off x="5891605" y="2151051"/>
            <a:ext cx="265176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外包给第三方物流企业（全家、好德、</a:t>
            </a:r>
            <a:r>
              <a:rPr lang="en-US" altLang="zh-CN" sz="1100" b="0">
                <a:latin typeface="+mn-lt"/>
              </a:rPr>
              <a:t> 7-11</a:t>
            </a:r>
            <a:r>
              <a:rPr lang="zh-CN" altLang="en-US" sz="1100" b="0">
                <a:latin typeface="+mn-lt"/>
              </a:rPr>
              <a:t>、面包房）</a:t>
            </a:r>
            <a:endParaRPr lang="en-US" altLang="zh-CN" sz="1100" b="0">
              <a:latin typeface="+mn-lt"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4120048" y="2160017"/>
            <a:ext cx="254000" cy="254000"/>
            <a:chOff x="4120048" y="2242260"/>
            <a:chExt cx="254000" cy="254000"/>
          </a:xfrm>
        </p:grpSpPr>
        <p:sp>
          <p:nvSpPr>
            <p:cNvPr id="1699897" name="Oval 57"/>
            <p:cNvSpPr>
              <a:spLocks noChangeAspect="1"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4120048" y="2242260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898" name="Arc 58"/>
            <p:cNvSpPr>
              <a:spLocks noChangeAspect="1"/>
            </p:cNvSpPr>
            <p:nvPr>
              <p:custDataLst>
                <p:tags r:id="rId26"/>
              </p:custDataLst>
            </p:nvPr>
          </p:nvSpPr>
          <p:spPr bwMode="black">
            <a:xfrm>
              <a:off x="4247048" y="2242260"/>
              <a:ext cx="127000" cy="254000"/>
            </a:xfrm>
            <a:custGeom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43200"/>
                <a:gd name="T2" fmla="*/ 0 w 21600"/>
                <a:gd name="T3" fmla="*/ 43200 h 43200"/>
                <a:gd name="T4" fmla="*/ 0 w 216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32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</a:path>
                <a:path w="21600" h="432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183732" y="2160017"/>
            <a:ext cx="254000" cy="254000"/>
            <a:chOff x="5183732" y="2242260"/>
            <a:chExt cx="254000" cy="254000"/>
          </a:xfrm>
        </p:grpSpPr>
        <p:sp>
          <p:nvSpPr>
            <p:cNvPr id="1699900" name="Oval 60"/>
            <p:cNvSpPr>
              <a:spLocks noChangeAspect="1" noChangeArrowheads="1"/>
            </p:cNvSpPr>
            <p:nvPr>
              <p:custDataLst>
                <p:tags r:id="rId27"/>
              </p:custDataLst>
            </p:nvPr>
          </p:nvSpPr>
          <p:spPr bwMode="auto">
            <a:xfrm>
              <a:off x="5183732" y="2242260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01" name="Arc 61"/>
            <p:cNvSpPr>
              <a:spLocks noChangeAspect="1"/>
            </p:cNvSpPr>
            <p:nvPr>
              <p:custDataLst>
                <p:tags r:id="rId28"/>
              </p:custDataLst>
            </p:nvPr>
          </p:nvSpPr>
          <p:spPr bwMode="black">
            <a:xfrm>
              <a:off x="5310732" y="2242260"/>
              <a:ext cx="127000" cy="254000"/>
            </a:xfrm>
            <a:custGeom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43200"/>
                <a:gd name="T2" fmla="*/ 0 w 21600"/>
                <a:gd name="T3" fmla="*/ 43200 h 43200"/>
                <a:gd name="T4" fmla="*/ 0 w 216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32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</a:path>
                <a:path w="21600" h="432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sp>
        <p:nvSpPr>
          <p:cNvPr id="1699902" name="Rectangle 12"/>
          <p:cNvSpPr>
            <a:spLocks noChangeArrowheads="1"/>
          </p:cNvSpPr>
          <p:nvPr/>
        </p:nvSpPr>
        <p:spPr bwMode="gray">
          <a:xfrm>
            <a:off x="2646994" y="3615323"/>
            <a:ext cx="1100138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175" indent="-3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0">
                <a:latin typeface="+mn-lt"/>
              </a:rPr>
              <a:t>零售商渐蚕食批发商份额，预计未来需求将减少</a:t>
            </a:r>
            <a:endParaRPr lang="en-US" altLang="zh-CN" sz="1100" b="0">
              <a:latin typeface="+mn-lt"/>
            </a:endParaRPr>
          </a:p>
        </p:txBody>
      </p:sp>
      <p:sp>
        <p:nvSpPr>
          <p:cNvPr id="1699903" name="Rectangle 15"/>
          <p:cNvSpPr>
            <a:spLocks noChangeArrowheads="1"/>
          </p:cNvSpPr>
          <p:nvPr/>
        </p:nvSpPr>
        <p:spPr bwMode="gray">
          <a:xfrm>
            <a:off x="1627629" y="3615323"/>
            <a:ext cx="282129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 b="0">
                <a:latin typeface="+mn-lt"/>
              </a:rPr>
              <a:t>15%</a:t>
            </a:r>
          </a:p>
        </p:txBody>
      </p:sp>
      <p:sp>
        <p:nvSpPr>
          <p:cNvPr id="1699904" name="Rectangle 16"/>
          <p:cNvSpPr>
            <a:spLocks noChangeArrowheads="1"/>
          </p:cNvSpPr>
          <p:nvPr/>
        </p:nvSpPr>
        <p:spPr bwMode="gray">
          <a:xfrm>
            <a:off x="328613" y="3615323"/>
            <a:ext cx="124460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prstDash val="dash"/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蔬果</a:t>
            </a:r>
            <a:r>
              <a:rPr lang="en-US" altLang="zh-CN" sz="1100" b="1">
                <a:latin typeface="+mn-lt"/>
              </a:rPr>
              <a:t>/</a:t>
            </a:r>
            <a:r>
              <a:rPr lang="zh-CN" altLang="en-US" sz="1100" b="1">
                <a:latin typeface="+mn-lt"/>
              </a:rPr>
              <a:t>水产 </a:t>
            </a:r>
          </a:p>
          <a:p>
            <a:pPr eaLnBrk="0" hangingPunct="0"/>
            <a:r>
              <a:rPr lang="zh-CN" altLang="en-US" sz="1100" b="1">
                <a:latin typeface="+mn-lt"/>
              </a:rPr>
              <a:t>批发商</a:t>
            </a:r>
            <a:endParaRPr lang="en-US" altLang="zh-CN" sz="1100" b="1">
              <a:latin typeface="+mn-lt"/>
            </a:endParaRPr>
          </a:p>
        </p:txBody>
      </p:sp>
      <p:sp>
        <p:nvSpPr>
          <p:cNvPr id="1699905" name="Rectangle 46"/>
          <p:cNvSpPr>
            <a:spLocks noChangeArrowheads="1"/>
          </p:cNvSpPr>
          <p:nvPr/>
        </p:nvSpPr>
        <p:spPr bwMode="gray">
          <a:xfrm>
            <a:off x="5891605" y="3615323"/>
            <a:ext cx="2651760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租用配送中心的冷藏库</a:t>
            </a:r>
          </a:p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对配送需求不大，种植商会送货到批发商，摊贩会自行提货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4120048" y="3615323"/>
            <a:ext cx="254000" cy="254000"/>
            <a:chOff x="4120048" y="3651184"/>
            <a:chExt cx="254000" cy="254000"/>
          </a:xfrm>
        </p:grpSpPr>
        <p:sp>
          <p:nvSpPr>
            <p:cNvPr id="1699907" name="Oval 67"/>
            <p:cNvSpPr>
              <a:spLocks noChangeAspect="1" noChangeArrowheads="1"/>
            </p:cNvSpPr>
            <p:nvPr>
              <p:custDataLst>
                <p:tags r:id="rId29"/>
              </p:custDataLst>
            </p:nvPr>
          </p:nvSpPr>
          <p:spPr bwMode="auto">
            <a:xfrm>
              <a:off x="4120048" y="3651184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08" name="Oval 68"/>
            <p:cNvSpPr>
              <a:spLocks noChangeAspect="1" noChangeArrowheads="1"/>
            </p:cNvSpPr>
            <p:nvPr>
              <p:custDataLst>
                <p:tags r:id="rId30"/>
              </p:custDataLst>
            </p:nvPr>
          </p:nvSpPr>
          <p:spPr bwMode="black">
            <a:xfrm>
              <a:off x="4120048" y="3651184"/>
              <a:ext cx="254000" cy="254000"/>
            </a:xfrm>
            <a:prstGeom prst="ellipse">
              <a:avLst/>
            </a:pr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5183732" y="3615323"/>
            <a:ext cx="254000" cy="254000"/>
            <a:chOff x="5183732" y="3651184"/>
            <a:chExt cx="254000" cy="254000"/>
          </a:xfrm>
        </p:grpSpPr>
        <p:sp>
          <p:nvSpPr>
            <p:cNvPr id="1699910" name="Oval 70"/>
            <p:cNvSpPr>
              <a:spLocks noChangeAspect="1" noChangeArrowheads="1"/>
            </p:cNvSpPr>
            <p:nvPr>
              <p:custDataLst>
                <p:tags r:id="rId31"/>
              </p:custDataLst>
            </p:nvPr>
          </p:nvSpPr>
          <p:spPr bwMode="auto">
            <a:xfrm>
              <a:off x="5183732" y="3651184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11" name="Arc 71"/>
            <p:cNvSpPr>
              <a:spLocks noChangeAspect="1"/>
            </p:cNvSpPr>
            <p:nvPr>
              <p:custDataLst>
                <p:tags r:id="rId32"/>
              </p:custDataLst>
            </p:nvPr>
          </p:nvSpPr>
          <p:spPr bwMode="black">
            <a:xfrm>
              <a:off x="5310732" y="3651184"/>
              <a:ext cx="127000" cy="254000"/>
            </a:xfrm>
            <a:custGeom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43200"/>
                <a:gd name="T2" fmla="*/ 0 w 21600"/>
                <a:gd name="T3" fmla="*/ 43200 h 43200"/>
                <a:gd name="T4" fmla="*/ 0 w 216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32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</a:path>
                <a:path w="21600" h="432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sp>
        <p:nvSpPr>
          <p:cNvPr id="1699912" name="Rectangle 23"/>
          <p:cNvSpPr>
            <a:spLocks noChangeArrowheads="1"/>
          </p:cNvSpPr>
          <p:nvPr/>
        </p:nvSpPr>
        <p:spPr bwMode="gray">
          <a:xfrm>
            <a:off x="2646994" y="5141774"/>
            <a:ext cx="1100138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0">
                <a:latin typeface="+mn-lt"/>
              </a:rPr>
              <a:t>增长</a:t>
            </a:r>
            <a:r>
              <a:rPr lang="en-US" altLang="zh-CN" sz="1100" b="0">
                <a:latin typeface="+mn-lt"/>
              </a:rPr>
              <a:t>5-10%</a:t>
            </a:r>
          </a:p>
        </p:txBody>
      </p:sp>
      <p:sp>
        <p:nvSpPr>
          <p:cNvPr id="1699913" name="Rectangle 26"/>
          <p:cNvSpPr>
            <a:spLocks noChangeArrowheads="1"/>
          </p:cNvSpPr>
          <p:nvPr/>
        </p:nvSpPr>
        <p:spPr bwMode="gray">
          <a:xfrm>
            <a:off x="328613" y="5141774"/>
            <a:ext cx="156210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4000"/>
              </a:spcBef>
            </a:pPr>
            <a:r>
              <a:rPr lang="zh-CN" altLang="en-US" sz="1100" b="1">
                <a:latin typeface="+mn-lt"/>
              </a:rPr>
              <a:t>进口交易商</a:t>
            </a:r>
            <a:endParaRPr lang="en-US" altLang="zh-CN" sz="1100" b="1">
              <a:latin typeface="+mn-lt"/>
            </a:endParaRPr>
          </a:p>
        </p:txBody>
      </p:sp>
      <p:sp>
        <p:nvSpPr>
          <p:cNvPr id="1699914" name="Rectangle 27"/>
          <p:cNvSpPr>
            <a:spLocks noChangeArrowheads="1"/>
          </p:cNvSpPr>
          <p:nvPr/>
        </p:nvSpPr>
        <p:spPr bwMode="gray">
          <a:xfrm>
            <a:off x="1627629" y="5141774"/>
            <a:ext cx="203582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 b="0">
                <a:latin typeface="+mn-lt"/>
              </a:rPr>
              <a:t>5%</a:t>
            </a:r>
          </a:p>
        </p:txBody>
      </p:sp>
      <p:sp>
        <p:nvSpPr>
          <p:cNvPr id="1699915" name="Rectangle 50"/>
          <p:cNvSpPr>
            <a:spLocks noChangeArrowheads="1"/>
          </p:cNvSpPr>
          <p:nvPr/>
        </p:nvSpPr>
        <p:spPr bwMode="gray">
          <a:xfrm>
            <a:off x="5891605" y="5141774"/>
            <a:ext cx="265176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spcBef>
                <a:spcPct val="2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对冷链投资有限，全部委托第三方物流</a:t>
            </a:r>
            <a:endParaRPr lang="en-US" altLang="zh-CN" sz="1100" b="0">
              <a:latin typeface="+mn-lt"/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5183732" y="5139450"/>
            <a:ext cx="254000" cy="254000"/>
            <a:chOff x="5183732" y="5159704"/>
            <a:chExt cx="254000" cy="254000"/>
          </a:xfrm>
        </p:grpSpPr>
        <p:sp>
          <p:nvSpPr>
            <p:cNvPr id="1699917" name="Oval 77"/>
            <p:cNvSpPr>
              <a:spLocks noChangeAspect="1" noChangeArrowheads="1"/>
            </p:cNvSpPr>
            <p:nvPr>
              <p:custDataLst>
                <p:tags r:id="rId33"/>
              </p:custDataLst>
            </p:nvPr>
          </p:nvSpPr>
          <p:spPr bwMode="auto">
            <a:xfrm>
              <a:off x="5183732" y="5159704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18" name="Arc 78"/>
            <p:cNvSpPr>
              <a:spLocks noChangeAspect="1"/>
            </p:cNvSpPr>
            <p:nvPr>
              <p:custDataLst>
                <p:tags r:id="rId34"/>
              </p:custDataLst>
            </p:nvPr>
          </p:nvSpPr>
          <p:spPr bwMode="black">
            <a:xfrm>
              <a:off x="5183732" y="5159704"/>
              <a:ext cx="254000" cy="254000"/>
            </a:xfrm>
            <a:custGeom>
              <a:gdLst>
                <a:gd name="G0" fmla="+- 21600 0 0"/>
                <a:gd name="G1" fmla="+- 21600 0 0"/>
                <a:gd name="G2" fmla="+- 21600 0 0"/>
                <a:gd name="T0" fmla="*/ 21600 w 43200"/>
                <a:gd name="T1" fmla="*/ 0 h 43200"/>
                <a:gd name="T2" fmla="*/ 0 w 43200"/>
                <a:gd name="T3" fmla="*/ 21600 h 43200"/>
                <a:gd name="T4" fmla="*/ 21600 w 432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200" h="43200" fill="none" extrusionOk="0">
                  <a:moveTo>
                    <a:pt x="21599" y="0"/>
                  </a:move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33529"/>
                    <a:pt x="33529" y="43200"/>
                    <a:pt x="21600" y="43200"/>
                  </a:cubicBezTo>
                  <a:cubicBezTo>
                    <a:pt x="9670" y="43200"/>
                    <a:pt x="0" y="33529"/>
                    <a:pt x="0" y="21600"/>
                  </a:cubicBezTo>
                </a:path>
                <a:path w="43200" h="43200" stroke="0" extrusionOk="0">
                  <a:moveTo>
                    <a:pt x="21599" y="0"/>
                  </a:move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33529"/>
                    <a:pt x="33529" y="43200"/>
                    <a:pt x="21600" y="43200"/>
                  </a:cubicBezTo>
                  <a:cubicBezTo>
                    <a:pt x="9670" y="43200"/>
                    <a:pt x="0" y="33529"/>
                    <a:pt x="0" y="21600"/>
                  </a:cubicBezTo>
                  <a:lnTo>
                    <a:pt x="2160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120048" y="5141774"/>
            <a:ext cx="254000" cy="254000"/>
            <a:chOff x="4120048" y="5159704"/>
            <a:chExt cx="254000" cy="254000"/>
          </a:xfrm>
        </p:grpSpPr>
        <p:sp>
          <p:nvSpPr>
            <p:cNvPr id="1699920" name="Oval 80"/>
            <p:cNvSpPr>
              <a:spLocks noChangeAspect="1" noChangeArrowheads="1"/>
            </p:cNvSpPr>
            <p:nvPr>
              <p:custDataLst>
                <p:tags r:id="rId35"/>
              </p:custDataLst>
            </p:nvPr>
          </p:nvSpPr>
          <p:spPr bwMode="auto">
            <a:xfrm>
              <a:off x="4120048" y="5159704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21" name="Arc 81"/>
            <p:cNvSpPr>
              <a:spLocks noChangeAspect="1"/>
            </p:cNvSpPr>
            <p:nvPr>
              <p:custDataLst>
                <p:tags r:id="rId36"/>
              </p:custDataLst>
            </p:nvPr>
          </p:nvSpPr>
          <p:spPr bwMode="black">
            <a:xfrm>
              <a:off x="4247048" y="5159704"/>
              <a:ext cx="127000" cy="254000"/>
            </a:xfrm>
            <a:custGeom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43200"/>
                <a:gd name="T2" fmla="*/ 0 w 21600"/>
                <a:gd name="T3" fmla="*/ 43200 h 43200"/>
                <a:gd name="T4" fmla="*/ 0 w 216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32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</a:path>
                <a:path w="21600" h="432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sp>
        <p:nvSpPr>
          <p:cNvPr id="1699922" name="Rectangle 23"/>
          <p:cNvSpPr>
            <a:spLocks noChangeArrowheads="1"/>
          </p:cNvSpPr>
          <p:nvPr/>
        </p:nvSpPr>
        <p:spPr bwMode="gray">
          <a:xfrm>
            <a:off x="2646994" y="5515781"/>
            <a:ext cx="1100138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0">
                <a:latin typeface="+mn-lt"/>
              </a:rPr>
              <a:t>增长</a:t>
            </a:r>
            <a:r>
              <a:rPr lang="en-US" altLang="zh-CN" sz="1100" b="0">
                <a:latin typeface="+mn-lt"/>
              </a:rPr>
              <a:t>&gt;10%</a:t>
            </a:r>
            <a:endParaRPr lang="zh-CN" altLang="en-US" sz="1100" b="0">
              <a:latin typeface="+mn-lt"/>
            </a:endParaRPr>
          </a:p>
        </p:txBody>
      </p:sp>
      <p:sp>
        <p:nvSpPr>
          <p:cNvPr id="1699923" name="Rectangle 26"/>
          <p:cNvSpPr>
            <a:spLocks noChangeArrowheads="1"/>
          </p:cNvSpPr>
          <p:nvPr/>
        </p:nvSpPr>
        <p:spPr bwMode="gray">
          <a:xfrm>
            <a:off x="300038" y="5515781"/>
            <a:ext cx="156210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4000"/>
              </a:spcBef>
            </a:pPr>
            <a:r>
              <a:rPr lang="zh-CN" altLang="en-US" sz="1100" b="1">
                <a:latin typeface="+mn-lt"/>
              </a:rPr>
              <a:t>医药企业</a:t>
            </a:r>
            <a:r>
              <a:rPr lang="en-US" altLang="zh-CN" sz="1100" b="1" baseline="30000">
                <a:latin typeface="+mn-lt"/>
              </a:rPr>
              <a:t>2</a:t>
            </a:r>
          </a:p>
        </p:txBody>
      </p:sp>
      <p:sp>
        <p:nvSpPr>
          <p:cNvPr id="1699925" name="Rectangle 38"/>
          <p:cNvSpPr>
            <a:spLocks noChangeArrowheads="1"/>
          </p:cNvSpPr>
          <p:nvPr/>
        </p:nvSpPr>
        <p:spPr bwMode="gray">
          <a:xfrm>
            <a:off x="1627629" y="5515781"/>
            <a:ext cx="285335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>
                <a:latin typeface="+mn-lt"/>
              </a:rPr>
              <a:t>~1</a:t>
            </a:r>
            <a:r>
              <a:rPr lang="en-US" altLang="zh-CN" sz="1100" b="0">
                <a:latin typeface="+mn-lt"/>
              </a:rPr>
              <a:t>%</a:t>
            </a:r>
            <a:endParaRPr lang="en-US" altLang="zh-CN" sz="1100" b="0" baseline="30000">
              <a:latin typeface="+mn-lt"/>
            </a:endParaRPr>
          </a:p>
        </p:txBody>
      </p:sp>
      <p:sp>
        <p:nvSpPr>
          <p:cNvPr id="1699927" name="Oval 87"/>
          <p:cNvSpPr>
            <a:spLocks noChangeAspect="1" noChangeArrowheads="1"/>
          </p:cNvSpPr>
          <p:nvPr>
            <p:custDataLst>
              <p:tags r:id="rId37"/>
            </p:custDataLst>
          </p:nvPr>
        </p:nvSpPr>
        <p:spPr bwMode="auto">
          <a:xfrm>
            <a:off x="5183732" y="5526798"/>
            <a:ext cx="254000" cy="254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928" name="Oval 88"/>
          <p:cNvSpPr>
            <a:spLocks noChangeAspect="1" noChangeArrowheads="1"/>
          </p:cNvSpPr>
          <p:nvPr>
            <p:custDataLst>
              <p:tags r:id="rId38"/>
            </p:custDataLst>
          </p:nvPr>
        </p:nvSpPr>
        <p:spPr bwMode="black">
          <a:xfrm>
            <a:off x="5183732" y="5515781"/>
            <a:ext cx="254000" cy="254000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930" name="Oval 90"/>
          <p:cNvSpPr>
            <a:spLocks noChangeAspect="1" noChangeArrowheads="1"/>
          </p:cNvSpPr>
          <p:nvPr>
            <p:custDataLst>
              <p:tags r:id="rId39"/>
            </p:custDataLst>
          </p:nvPr>
        </p:nvSpPr>
        <p:spPr bwMode="auto">
          <a:xfrm>
            <a:off x="4120048" y="5526798"/>
            <a:ext cx="254000" cy="254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931" name="Arc 91"/>
          <p:cNvSpPr>
            <a:spLocks noChangeAspect="1"/>
          </p:cNvSpPr>
          <p:nvPr>
            <p:custDataLst>
              <p:tags r:id="rId40"/>
            </p:custDataLst>
          </p:nvPr>
        </p:nvSpPr>
        <p:spPr bwMode="black">
          <a:xfrm>
            <a:off x="4247048" y="5515781"/>
            <a:ext cx="127000" cy="127000"/>
          </a:xfrm>
          <a:custGeom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solidFill>
            <a:schemeClr val="folHlink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55" name="Line 56"/>
          <p:cNvSpPr>
            <a:spLocks noChangeShapeType="1"/>
          </p:cNvSpPr>
          <p:nvPr/>
        </p:nvSpPr>
        <p:spPr bwMode="gray">
          <a:xfrm>
            <a:off x="5891605" y="1293031"/>
            <a:ext cx="2651760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849" name="Rectangle 9"/>
          <p:cNvSpPr>
            <a:spLocks noChangeArrowheads="1"/>
          </p:cNvSpPr>
          <p:nvPr/>
        </p:nvSpPr>
        <p:spPr bwMode="gray">
          <a:xfrm>
            <a:off x="2646994" y="1095179"/>
            <a:ext cx="1100138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增长潜力</a:t>
            </a:r>
            <a:endParaRPr lang="en-US" altLang="zh-CN" sz="1100" b="1">
              <a:latin typeface="+mn-lt"/>
            </a:endParaRPr>
          </a:p>
        </p:txBody>
      </p:sp>
      <p:sp>
        <p:nvSpPr>
          <p:cNvPr id="1699850" name="Rectangle 10"/>
          <p:cNvSpPr>
            <a:spLocks noChangeArrowheads="1"/>
          </p:cNvSpPr>
          <p:nvPr/>
        </p:nvSpPr>
        <p:spPr bwMode="gray">
          <a:xfrm>
            <a:off x="4958072" y="1095179"/>
            <a:ext cx="705321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冷链依赖度</a:t>
            </a:r>
          </a:p>
        </p:txBody>
      </p:sp>
      <p:sp>
        <p:nvSpPr>
          <p:cNvPr id="1699851" name="Rectangle 11"/>
          <p:cNvSpPr>
            <a:spLocks noChangeArrowheads="1"/>
          </p:cNvSpPr>
          <p:nvPr/>
        </p:nvSpPr>
        <p:spPr bwMode="gray">
          <a:xfrm>
            <a:off x="3894388" y="1095179"/>
            <a:ext cx="705321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价格敏感度</a:t>
            </a:r>
            <a:endParaRPr lang="en-US" altLang="zh-CN" sz="1100" b="1">
              <a:latin typeface="+mn-lt"/>
            </a:endParaRPr>
          </a:p>
        </p:txBody>
      </p:sp>
      <p:sp>
        <p:nvSpPr>
          <p:cNvPr id="1699852" name="Rectangle 17"/>
          <p:cNvSpPr>
            <a:spLocks noChangeArrowheads="1"/>
          </p:cNvSpPr>
          <p:nvPr/>
        </p:nvSpPr>
        <p:spPr bwMode="gray">
          <a:xfrm>
            <a:off x="1627629" y="925902"/>
            <a:ext cx="846386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冷链需求份额</a:t>
            </a:r>
            <a:endParaRPr lang="en-US" altLang="zh-CN" sz="1100" b="1" baseline="30000">
              <a:latin typeface="+mn-lt"/>
            </a:endParaRPr>
          </a:p>
          <a:p>
            <a:pPr eaLnBrk="0" hangingPunct="0"/>
            <a:r>
              <a:rPr lang="zh-CN" altLang="en-US" sz="1100">
                <a:solidFill>
                  <a:srgbClr val="808080"/>
                </a:solidFill>
                <a:latin typeface="+mn-lt"/>
              </a:rPr>
              <a:t>百分比</a:t>
            </a:r>
            <a:endParaRPr lang="en-US" altLang="zh-CN" sz="1100">
              <a:solidFill>
                <a:srgbClr val="808080"/>
              </a:solidFill>
              <a:latin typeface="+mn-lt"/>
            </a:endParaRPr>
          </a:p>
        </p:txBody>
      </p:sp>
      <p:sp>
        <p:nvSpPr>
          <p:cNvPr id="1699853" name="Rectangle 48"/>
          <p:cNvSpPr>
            <a:spLocks noChangeArrowheads="1"/>
          </p:cNvSpPr>
          <p:nvPr/>
        </p:nvSpPr>
        <p:spPr bwMode="gray">
          <a:xfrm>
            <a:off x="5891605" y="1095179"/>
            <a:ext cx="265176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目前冷链运营模式</a:t>
            </a:r>
            <a:endParaRPr lang="en-US" altLang="zh-CN" sz="1100" b="1">
              <a:latin typeface="+mn-lt"/>
            </a:endParaRPr>
          </a:p>
        </p:txBody>
      </p:sp>
      <p:sp>
        <p:nvSpPr>
          <p:cNvPr id="1699933" name="Rectangle 30"/>
          <p:cNvSpPr>
            <a:spLocks noChangeArrowheads="1"/>
          </p:cNvSpPr>
          <p:nvPr/>
        </p:nvSpPr>
        <p:spPr bwMode="gray">
          <a:xfrm>
            <a:off x="331788" y="1095179"/>
            <a:ext cx="1135062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marL="3175" indent="-3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冷链物流客户细分</a:t>
            </a:r>
            <a:endParaRPr lang="en-US" altLang="zh-CN" sz="1100" b="1">
              <a:latin typeface="+mn-lt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4120048" y="4763118"/>
            <a:ext cx="254000" cy="254000"/>
            <a:chOff x="4120048" y="4758448"/>
            <a:chExt cx="254000" cy="254000"/>
          </a:xfrm>
        </p:grpSpPr>
        <p:sp>
          <p:nvSpPr>
            <p:cNvPr id="1699935" name="Oval 95"/>
            <p:cNvSpPr>
              <a:spLocks noChangeAspect="1" noChangeArrowheads="1"/>
            </p:cNvSpPr>
            <p:nvPr>
              <p:custDataLst>
                <p:tags r:id="rId41"/>
              </p:custDataLst>
            </p:nvPr>
          </p:nvSpPr>
          <p:spPr bwMode="auto">
            <a:xfrm>
              <a:off x="4120048" y="4758448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36" name="Arc 96"/>
            <p:cNvSpPr>
              <a:spLocks noChangeAspect="1"/>
            </p:cNvSpPr>
            <p:nvPr>
              <p:custDataLst>
                <p:tags r:id="rId42"/>
              </p:custDataLst>
            </p:nvPr>
          </p:nvSpPr>
          <p:spPr bwMode="black">
            <a:xfrm>
              <a:off x="4247048" y="4758448"/>
              <a:ext cx="127000" cy="127000"/>
            </a:xfrm>
            <a:custGeom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sp>
        <p:nvSpPr>
          <p:cNvPr id="1699937" name="Rectangle 28"/>
          <p:cNvSpPr>
            <a:spLocks noChangeArrowheads="1"/>
          </p:cNvSpPr>
          <p:nvPr/>
        </p:nvSpPr>
        <p:spPr bwMode="gray">
          <a:xfrm>
            <a:off x="328613" y="4216266"/>
            <a:ext cx="156210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1">
                <a:latin typeface="+mn-lt"/>
              </a:rPr>
              <a:t>餐饮企业</a:t>
            </a:r>
          </a:p>
        </p:txBody>
      </p:sp>
      <p:sp>
        <p:nvSpPr>
          <p:cNvPr id="1699938" name="Rectangle 45"/>
          <p:cNvSpPr>
            <a:spLocks noChangeArrowheads="1"/>
          </p:cNvSpPr>
          <p:nvPr/>
        </p:nvSpPr>
        <p:spPr bwMode="gray">
          <a:xfrm>
            <a:off x="328613" y="4763118"/>
            <a:ext cx="1514475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 eaLnBrk="0" hangingPunct="0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酒店、餐馆</a:t>
            </a:r>
            <a:endParaRPr lang="en-US" altLang="zh-CN" sz="1100" b="0">
              <a:latin typeface="+mn-lt"/>
            </a:endParaRPr>
          </a:p>
        </p:txBody>
      </p:sp>
      <p:sp>
        <p:nvSpPr>
          <p:cNvPr id="1699939" name="Rectangle 39"/>
          <p:cNvSpPr>
            <a:spLocks noChangeArrowheads="1"/>
          </p:cNvSpPr>
          <p:nvPr/>
        </p:nvSpPr>
        <p:spPr bwMode="gray">
          <a:xfrm>
            <a:off x="4830763" y="4390148"/>
            <a:ext cx="11017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0" hangingPunct="0"/>
            <a:endParaRPr lang="en-US" altLang="zh-CN" sz="1100" b="0">
              <a:latin typeface="+mn-lt"/>
            </a:endParaRPr>
          </a:p>
        </p:txBody>
      </p:sp>
      <p:sp>
        <p:nvSpPr>
          <p:cNvPr id="1699940" name="Rectangle 41"/>
          <p:cNvSpPr>
            <a:spLocks noChangeArrowheads="1"/>
          </p:cNvSpPr>
          <p:nvPr/>
        </p:nvSpPr>
        <p:spPr bwMode="gray">
          <a:xfrm>
            <a:off x="328613" y="4389004"/>
            <a:ext cx="156210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 eaLnBrk="0" hangingPunct="0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快餐店</a:t>
            </a:r>
            <a:endParaRPr lang="en-US" altLang="zh-CN" sz="1100" b="0">
              <a:latin typeface="+mn-lt"/>
            </a:endParaRPr>
          </a:p>
        </p:txBody>
      </p:sp>
      <p:sp>
        <p:nvSpPr>
          <p:cNvPr id="1699941" name="Rectangle 42"/>
          <p:cNvSpPr>
            <a:spLocks noChangeArrowheads="1"/>
          </p:cNvSpPr>
          <p:nvPr/>
        </p:nvSpPr>
        <p:spPr bwMode="gray">
          <a:xfrm>
            <a:off x="1627629" y="4389004"/>
            <a:ext cx="203582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 b="0">
                <a:latin typeface="+mn-lt"/>
              </a:rPr>
              <a:t>5%</a:t>
            </a:r>
            <a:endParaRPr lang="en-US" altLang="zh-CN" sz="1100" b="0" baseline="30000">
              <a:latin typeface="+mn-lt"/>
            </a:endParaRPr>
          </a:p>
        </p:txBody>
      </p:sp>
      <p:sp>
        <p:nvSpPr>
          <p:cNvPr id="1699942" name="Rectangle 53"/>
          <p:cNvSpPr>
            <a:spLocks noChangeArrowheads="1"/>
          </p:cNvSpPr>
          <p:nvPr/>
        </p:nvSpPr>
        <p:spPr bwMode="gray">
          <a:xfrm>
            <a:off x="5891605" y="4389004"/>
            <a:ext cx="265176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快餐店和物流服务商形成战略联盟</a:t>
            </a:r>
            <a:r>
              <a:rPr lang="zh-CN" altLang="en-US" sz="1100">
                <a:latin typeface="+mn-lt"/>
              </a:rPr>
              <a:t>（</a:t>
            </a:r>
            <a:r>
              <a:rPr lang="zh-CN" altLang="en-US" sz="1100" b="0">
                <a:latin typeface="+mn-lt"/>
              </a:rPr>
              <a:t>麦当劳和夏晖</a:t>
            </a:r>
            <a:r>
              <a:rPr lang="zh-CN" altLang="en-US" sz="1100">
                <a:latin typeface="+mn-lt"/>
              </a:rPr>
              <a:t>）</a:t>
            </a:r>
            <a:r>
              <a:rPr lang="zh-CN" altLang="en-US" sz="1100" b="0">
                <a:latin typeface="+mn-lt"/>
              </a:rPr>
              <a:t>；</a:t>
            </a:r>
            <a:r>
              <a:rPr lang="en-US" altLang="zh-CN" sz="1100" b="0">
                <a:latin typeface="+mn-lt"/>
              </a:rPr>
              <a:t> </a:t>
            </a:r>
            <a:r>
              <a:rPr lang="zh-CN" altLang="en-US" sz="1100" b="0">
                <a:latin typeface="+mn-lt"/>
              </a:rPr>
              <a:t>自营</a:t>
            </a:r>
            <a:r>
              <a:rPr lang="zh-CN" altLang="en-US" sz="1100">
                <a:latin typeface="+mn-lt"/>
              </a:rPr>
              <a:t>（</a:t>
            </a:r>
            <a:r>
              <a:rPr lang="zh-CN" altLang="en-US" sz="1100" b="0">
                <a:latin typeface="+mn-lt"/>
              </a:rPr>
              <a:t>百胜</a:t>
            </a:r>
            <a:r>
              <a:rPr lang="zh-CN" altLang="en-US" sz="1100">
                <a:latin typeface="+mn-lt"/>
              </a:rPr>
              <a:t>）</a:t>
            </a:r>
            <a:endParaRPr lang="en-US" altLang="zh-CN" sz="1100" b="0">
              <a:latin typeface="+mn-lt"/>
            </a:endParaRPr>
          </a:p>
        </p:txBody>
      </p:sp>
      <p:sp>
        <p:nvSpPr>
          <p:cNvPr id="1699943" name="Rectangle 54"/>
          <p:cNvSpPr>
            <a:spLocks noChangeArrowheads="1"/>
          </p:cNvSpPr>
          <p:nvPr/>
        </p:nvSpPr>
        <p:spPr bwMode="gray">
          <a:xfrm>
            <a:off x="5891605" y="4763118"/>
            <a:ext cx="2651760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100" b="0">
                <a:latin typeface="+mn-lt"/>
              </a:rPr>
              <a:t>供应商负责物流</a:t>
            </a:r>
            <a:endParaRPr lang="en-US" altLang="zh-CN" sz="1100" b="0">
              <a:latin typeface="+mn-lt"/>
            </a:endParaRPr>
          </a:p>
        </p:txBody>
      </p:sp>
      <p:sp>
        <p:nvSpPr>
          <p:cNvPr id="1699944" name="Rectangle 38"/>
          <p:cNvSpPr>
            <a:spLocks noChangeArrowheads="1"/>
          </p:cNvSpPr>
          <p:nvPr/>
        </p:nvSpPr>
        <p:spPr bwMode="gray">
          <a:xfrm>
            <a:off x="1627629" y="4763118"/>
            <a:ext cx="285335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>
                <a:latin typeface="+mn-lt"/>
              </a:rPr>
              <a:t>~2</a:t>
            </a:r>
            <a:r>
              <a:rPr lang="en-US" altLang="zh-CN" sz="1100" b="0">
                <a:latin typeface="+mn-lt"/>
              </a:rPr>
              <a:t>%</a:t>
            </a:r>
            <a:endParaRPr lang="en-US" altLang="zh-CN" sz="1100" b="0" baseline="30000">
              <a:latin typeface="+mn-lt"/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5183732" y="4389004"/>
            <a:ext cx="254000" cy="254000"/>
            <a:chOff x="5183732" y="4317123"/>
            <a:chExt cx="254000" cy="254000"/>
          </a:xfrm>
        </p:grpSpPr>
        <p:sp>
          <p:nvSpPr>
            <p:cNvPr id="1699946" name="Oval 106"/>
            <p:cNvSpPr>
              <a:spLocks noChangeAspect="1" noChangeArrowheads="1"/>
            </p:cNvSpPr>
            <p:nvPr>
              <p:custDataLst>
                <p:tags r:id="rId43"/>
              </p:custDataLst>
            </p:nvPr>
          </p:nvSpPr>
          <p:spPr bwMode="auto">
            <a:xfrm>
              <a:off x="5183732" y="4317123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47" name="Oval 107"/>
            <p:cNvSpPr>
              <a:spLocks noChangeAspect="1" noChangeArrowheads="1"/>
            </p:cNvSpPr>
            <p:nvPr>
              <p:custDataLst>
                <p:tags r:id="rId44"/>
              </p:custDataLst>
            </p:nvPr>
          </p:nvSpPr>
          <p:spPr bwMode="black">
            <a:xfrm>
              <a:off x="5183732" y="4317123"/>
              <a:ext cx="254000" cy="254000"/>
            </a:xfrm>
            <a:prstGeom prst="ellipse">
              <a:avLst/>
            </a:pr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4120048" y="4389004"/>
            <a:ext cx="254000" cy="254000"/>
            <a:chOff x="4120048" y="4325060"/>
            <a:chExt cx="254000" cy="254000"/>
          </a:xfrm>
        </p:grpSpPr>
        <p:sp>
          <p:nvSpPr>
            <p:cNvPr id="1699949" name="Oval 109"/>
            <p:cNvSpPr>
              <a:spLocks noChangeAspect="1" noChangeArrowheads="1"/>
            </p:cNvSpPr>
            <p:nvPr>
              <p:custDataLst>
                <p:tags r:id="rId45"/>
              </p:custDataLst>
            </p:nvPr>
          </p:nvSpPr>
          <p:spPr bwMode="auto">
            <a:xfrm>
              <a:off x="4120048" y="4325060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50" name="Arc 110"/>
            <p:cNvSpPr>
              <a:spLocks noChangeAspect="1"/>
            </p:cNvSpPr>
            <p:nvPr>
              <p:custDataLst>
                <p:tags r:id="rId46"/>
              </p:custDataLst>
            </p:nvPr>
          </p:nvSpPr>
          <p:spPr bwMode="black">
            <a:xfrm>
              <a:off x="4247048" y="4325060"/>
              <a:ext cx="127000" cy="254000"/>
            </a:xfrm>
            <a:custGeom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43200"/>
                <a:gd name="T2" fmla="*/ 0 w 21600"/>
                <a:gd name="T3" fmla="*/ 43200 h 43200"/>
                <a:gd name="T4" fmla="*/ 0 w 216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32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</a:path>
                <a:path w="21600" h="432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5183732" y="4763118"/>
            <a:ext cx="254000" cy="254000"/>
            <a:chOff x="5183732" y="4736223"/>
            <a:chExt cx="254000" cy="254000"/>
          </a:xfrm>
        </p:grpSpPr>
        <p:sp>
          <p:nvSpPr>
            <p:cNvPr id="1699952" name="Oval 112"/>
            <p:cNvSpPr>
              <a:spLocks noChangeAspect="1" noChangeArrowheads="1"/>
            </p:cNvSpPr>
            <p:nvPr>
              <p:custDataLst>
                <p:tags r:id="rId47"/>
              </p:custDataLst>
            </p:nvPr>
          </p:nvSpPr>
          <p:spPr bwMode="auto">
            <a:xfrm>
              <a:off x="5183732" y="4736223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699953" name="Arc 113"/>
            <p:cNvSpPr>
              <a:spLocks noChangeAspect="1"/>
            </p:cNvSpPr>
            <p:nvPr>
              <p:custDataLst>
                <p:tags r:id="rId48"/>
              </p:custDataLst>
            </p:nvPr>
          </p:nvSpPr>
          <p:spPr bwMode="black">
            <a:xfrm>
              <a:off x="5310732" y="4736223"/>
              <a:ext cx="127000" cy="254000"/>
            </a:xfrm>
            <a:custGeom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43200"/>
                <a:gd name="T2" fmla="*/ 0 w 21600"/>
                <a:gd name="T3" fmla="*/ 43200 h 43200"/>
                <a:gd name="T4" fmla="*/ 0 w 216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32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</a:path>
                <a:path w="21600" h="432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sp>
        <p:nvSpPr>
          <p:cNvPr id="1699954" name="Rectangle 23"/>
          <p:cNvSpPr>
            <a:spLocks noChangeArrowheads="1"/>
          </p:cNvSpPr>
          <p:nvPr/>
        </p:nvSpPr>
        <p:spPr bwMode="gray">
          <a:xfrm>
            <a:off x="2646994" y="4518735"/>
            <a:ext cx="1100138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0">
                <a:latin typeface="+mn-lt"/>
              </a:rPr>
              <a:t>增长</a:t>
            </a:r>
            <a:r>
              <a:rPr lang="en-US" altLang="zh-CN" sz="1100" b="0">
                <a:latin typeface="+mn-lt"/>
              </a:rPr>
              <a:t>&gt;10%</a:t>
            </a:r>
            <a:endParaRPr lang="zh-CN" altLang="en-US" sz="1100" b="0">
              <a:latin typeface="+mn-lt"/>
            </a:endParaRPr>
          </a:p>
        </p:txBody>
      </p:sp>
      <p:sp>
        <p:nvSpPr>
          <p:cNvPr id="1699955" name="Freeform 115"/>
          <p:cNvSpPr/>
          <p:nvPr>
            <p:custDataLst>
              <p:tags r:id="rId49"/>
            </p:custDataLst>
          </p:nvPr>
        </p:nvSpPr>
        <p:spPr bwMode="auto">
          <a:xfrm>
            <a:off x="2189163" y="4421898"/>
            <a:ext cx="181003" cy="479425"/>
          </a:xfrm>
          <a:custGeom>
            <a:gdLst>
              <a:gd name="T0" fmla="*/ 0 w 115"/>
              <a:gd name="T1" fmla="*/ 0 h 1152"/>
              <a:gd name="T2" fmla="*/ 65 w 115"/>
              <a:gd name="T3" fmla="*/ 0 h 1152"/>
              <a:gd name="T4" fmla="*/ 65 w 115"/>
              <a:gd name="T5" fmla="*/ 528 h 1152"/>
              <a:gd name="T6" fmla="*/ 115 w 115"/>
              <a:gd name="T7" fmla="*/ 576 h 1152"/>
              <a:gd name="T8" fmla="*/ 65 w 115"/>
              <a:gd name="T9" fmla="*/ 624 h 1152"/>
              <a:gd name="T10" fmla="*/ 65 w 115"/>
              <a:gd name="T11" fmla="*/ 1152 h 1152"/>
              <a:gd name="T12" fmla="*/ 0 w 115"/>
              <a:gd name="T13" fmla="*/ 1152 h 1152"/>
              <a:gd name="connsiteX0" fmla="*/ 0 w 149"/>
              <a:gd name="connsiteY0" fmla="*/ 0 h 1152"/>
              <a:gd name="connsiteX1" fmla="*/ 84 w 149"/>
              <a:gd name="connsiteY1" fmla="*/ 0 h 1152"/>
              <a:gd name="connsiteX2" fmla="*/ 84 w 149"/>
              <a:gd name="connsiteY2" fmla="*/ 401 h 1152"/>
              <a:gd name="connsiteX3" fmla="*/ 149 w 149"/>
              <a:gd name="connsiteY3" fmla="*/ 576 h 1152"/>
              <a:gd name="connsiteX4" fmla="*/ 84 w 149"/>
              <a:gd name="connsiteY4" fmla="*/ 751 h 1152"/>
              <a:gd name="connsiteX5" fmla="*/ 84 w 149"/>
              <a:gd name="connsiteY5" fmla="*/ 1152 h 1152"/>
              <a:gd name="connsiteX6" fmla="*/ 0 w 149"/>
              <a:gd name="connsiteY6" fmla="*/ 1152 h 11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9" h="1152">
                <a:moveTo>
                  <a:pt x="0" y="0"/>
                </a:moveTo>
                <a:lnTo>
                  <a:pt x="84" y="0"/>
                </a:lnTo>
                <a:lnTo>
                  <a:pt x="84" y="401"/>
                </a:lnTo>
                <a:lnTo>
                  <a:pt x="149" y="576"/>
                </a:lnTo>
                <a:lnTo>
                  <a:pt x="84" y="751"/>
                </a:lnTo>
                <a:lnTo>
                  <a:pt x="84" y="1152"/>
                </a:lnTo>
                <a:lnTo>
                  <a:pt x="0" y="1152"/>
                </a:lnTo>
              </a:path>
            </a:pathLst>
          </a:custGeom>
          <a:noFill/>
          <a:ln w="9525" cap="flat" cmpd="sng">
            <a:solidFill>
              <a:schemeClr val="accent6"/>
            </a:solidFill>
            <a:prstDash val="solid"/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699959" name="Line 6"/>
          <p:cNvSpPr>
            <a:spLocks noChangeShapeType="1"/>
          </p:cNvSpPr>
          <p:nvPr/>
        </p:nvSpPr>
        <p:spPr bwMode="gray">
          <a:xfrm>
            <a:off x="328613" y="2104496"/>
            <a:ext cx="8267700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30" name="Rectangle 37"/>
          <p:cNvSpPr>
            <a:spLocks noChangeArrowheads="1"/>
          </p:cNvSpPr>
          <p:nvPr/>
        </p:nvSpPr>
        <p:spPr bwMode="gray">
          <a:xfrm>
            <a:off x="318453" y="2575635"/>
            <a:ext cx="949325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 eaLnBrk="0" hangingPunct="0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TW" altLang="en-US" sz="1100" b="0">
                <a:latin typeface="+mn-lt"/>
              </a:rPr>
              <a:t>生鲜电商</a:t>
            </a:r>
            <a:endParaRPr lang="en-US" altLang="zh-CN" sz="1100" b="0">
              <a:latin typeface="+mn-lt"/>
            </a:endParaRPr>
          </a:p>
        </p:txBody>
      </p:sp>
      <p:sp>
        <p:nvSpPr>
          <p:cNvPr id="131" name="Rectangle 38"/>
          <p:cNvSpPr>
            <a:spLocks noChangeArrowheads="1"/>
          </p:cNvSpPr>
          <p:nvPr/>
        </p:nvSpPr>
        <p:spPr bwMode="gray">
          <a:xfrm>
            <a:off x="1627629" y="2575635"/>
            <a:ext cx="285335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1100" b="0">
                <a:latin typeface="+mn-lt"/>
              </a:rPr>
              <a:t>&lt;5%</a:t>
            </a:r>
            <a:endParaRPr lang="en-US" altLang="zh-CN" sz="1100" b="0" baseline="30000">
              <a:latin typeface="+mn-lt"/>
            </a:endParaRPr>
          </a:p>
        </p:txBody>
      </p:sp>
      <p:sp>
        <p:nvSpPr>
          <p:cNvPr id="132" name="Rectangle 52"/>
          <p:cNvSpPr>
            <a:spLocks noChangeArrowheads="1"/>
          </p:cNvSpPr>
          <p:nvPr/>
        </p:nvSpPr>
        <p:spPr bwMode="gray">
          <a:xfrm>
            <a:off x="5891605" y="2575635"/>
            <a:ext cx="265176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TW" altLang="en-US" sz="1100" b="0">
                <a:latin typeface="+mn-lt"/>
              </a:rPr>
              <a:t>仅顺丰完全自营冷链，其他大型电商自营部份物流，但仍依赖外包（一号店）</a:t>
            </a:r>
            <a:endParaRPr lang="en-US" altLang="zh-TW" sz="1100" b="0">
              <a:latin typeface="+mn-lt"/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4120048" y="2575635"/>
            <a:ext cx="254000" cy="254000"/>
            <a:chOff x="4120048" y="2600647"/>
            <a:chExt cx="254000" cy="254000"/>
          </a:xfrm>
        </p:grpSpPr>
        <p:sp>
          <p:nvSpPr>
            <p:cNvPr id="134" name="Oval 57"/>
            <p:cNvSpPr>
              <a:spLocks noChangeAspect="1" noChangeArrowheads="1"/>
            </p:cNvSpPr>
            <p:nvPr>
              <p:custDataLst>
                <p:tags r:id="rId50"/>
              </p:custDataLst>
            </p:nvPr>
          </p:nvSpPr>
          <p:spPr bwMode="auto">
            <a:xfrm>
              <a:off x="4120048" y="2600647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35" name="Arc 58"/>
            <p:cNvSpPr>
              <a:spLocks noChangeAspect="1"/>
            </p:cNvSpPr>
            <p:nvPr>
              <p:custDataLst>
                <p:tags r:id="rId51"/>
              </p:custDataLst>
            </p:nvPr>
          </p:nvSpPr>
          <p:spPr bwMode="black">
            <a:xfrm>
              <a:off x="4247048" y="2600647"/>
              <a:ext cx="127000" cy="254000"/>
            </a:xfrm>
            <a:custGeom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43200"/>
                <a:gd name="T2" fmla="*/ 0 w 21600"/>
                <a:gd name="T3" fmla="*/ 43200 h 43200"/>
                <a:gd name="T4" fmla="*/ 0 w 21600"/>
                <a:gd name="T5" fmla="*/ 21600 h 43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432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</a:path>
                <a:path w="21600" h="432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529"/>
                    <a:pt x="11929" y="43199"/>
                    <a:pt x="0" y="43200"/>
                  </a:cubicBezTo>
                  <a:lnTo>
                    <a:pt x="0" y="2160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sp>
        <p:nvSpPr>
          <p:cNvPr id="139" name="Line 6"/>
          <p:cNvSpPr>
            <a:spLocks noChangeShapeType="1"/>
          </p:cNvSpPr>
          <p:nvPr/>
        </p:nvSpPr>
        <p:spPr bwMode="gray">
          <a:xfrm>
            <a:off x="318453" y="2536161"/>
            <a:ext cx="8267700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40" name="Rectangle 30"/>
          <p:cNvSpPr>
            <a:spLocks noChangeArrowheads="1"/>
          </p:cNvSpPr>
          <p:nvPr/>
        </p:nvSpPr>
        <p:spPr bwMode="gray">
          <a:xfrm>
            <a:off x="2646994" y="2575635"/>
            <a:ext cx="110013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175" indent="-3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 b="0">
                <a:latin typeface="+mn-lt"/>
              </a:rPr>
              <a:t>预计未来年均增长</a:t>
            </a:r>
            <a:r>
              <a:rPr lang="en-US" altLang="zh-CN" sz="1100">
                <a:latin typeface="+mn-lt"/>
              </a:rPr>
              <a:t>30</a:t>
            </a:r>
            <a:r>
              <a:rPr lang="en-US" altLang="zh-CN" sz="1100" b="0">
                <a:latin typeface="+mn-lt"/>
              </a:rPr>
              <a:t>-40%  </a:t>
            </a:r>
          </a:p>
        </p:txBody>
      </p:sp>
      <p:grpSp>
        <p:nvGrpSpPr>
          <p:cNvPr id="21" name="Group 20"/>
          <p:cNvGrpSpPr/>
          <p:nvPr/>
        </p:nvGrpSpPr>
        <p:grpSpPr>
          <a:xfrm>
            <a:off x="5183732" y="2575635"/>
            <a:ext cx="254000" cy="254000"/>
            <a:chOff x="5183732" y="2575635"/>
            <a:chExt cx="254000" cy="254000"/>
          </a:xfrm>
        </p:grpSpPr>
        <p:sp>
          <p:nvSpPr>
            <p:cNvPr id="142" name="Oval 51"/>
            <p:cNvSpPr>
              <a:spLocks noChangeAspect="1" noChangeArrowheads="1"/>
            </p:cNvSpPr>
            <p:nvPr>
              <p:custDataLst>
                <p:tags r:id="rId52"/>
              </p:custDataLst>
            </p:nvPr>
          </p:nvSpPr>
          <p:spPr bwMode="auto">
            <a:xfrm>
              <a:off x="5183732" y="2575635"/>
              <a:ext cx="254000" cy="2540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  <p:sp>
          <p:nvSpPr>
            <p:cNvPr id="143" name="Oval 52"/>
            <p:cNvSpPr>
              <a:spLocks noChangeAspect="1" noChangeArrowheads="1"/>
            </p:cNvSpPr>
            <p:nvPr>
              <p:custDataLst>
                <p:tags r:id="rId53"/>
              </p:custDataLst>
            </p:nvPr>
          </p:nvSpPr>
          <p:spPr bwMode="black">
            <a:xfrm>
              <a:off x="5183732" y="2575635"/>
              <a:ext cx="254000" cy="254000"/>
            </a:xfrm>
            <a:prstGeom prst="ellipse">
              <a:avLst/>
            </a:prstGeom>
            <a:solidFill>
              <a:schemeClr val="folHlink"/>
            </a:solidFill>
            <a:ln w="9525">
              <a:solidFill>
                <a:schemeClr val="bg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100">
                <a:latin typeface="+mn-lt"/>
              </a:endParaRPr>
            </a:p>
          </p:txBody>
        </p:sp>
      </p:grpSp>
      <p:sp>
        <p:nvSpPr>
          <p:cNvPr id="136" name="Rectangle 30"/>
          <p:cNvSpPr>
            <a:spLocks noChangeArrowheads="1"/>
          </p:cNvSpPr>
          <p:nvPr/>
        </p:nvSpPr>
        <p:spPr bwMode="gray">
          <a:xfrm>
            <a:off x="2646994" y="2160017"/>
            <a:ext cx="110013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175" indent="-31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100">
                <a:latin typeface="+mn-lt"/>
              </a:rPr>
              <a:t>预计未来年均增长</a:t>
            </a:r>
            <a:r>
              <a:rPr lang="en-US" altLang="zh-CN" sz="1100">
                <a:latin typeface="+mn-lt"/>
              </a:rPr>
              <a:t>7%</a:t>
            </a:r>
          </a:p>
        </p:txBody>
      </p:sp>
      <p:sp>
        <p:nvSpPr>
          <p:cNvPr id="144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1</a:t>
            </a:r>
            <a:endParaRPr lang="en-US" sz="1900">
              <a:latin typeface="+mj-lt"/>
            </a:endParaRPr>
          </a:p>
        </p:txBody>
      </p:sp>
      <p:sp>
        <p:nvSpPr>
          <p:cNvPr id="137" name="Line 56"/>
          <p:cNvSpPr>
            <a:spLocks noChangeShapeType="1"/>
          </p:cNvSpPr>
          <p:nvPr/>
        </p:nvSpPr>
        <p:spPr bwMode="gray">
          <a:xfrm>
            <a:off x="4958072" y="1293031"/>
            <a:ext cx="705321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38" name="Line 56"/>
          <p:cNvSpPr>
            <a:spLocks noChangeShapeType="1"/>
          </p:cNvSpPr>
          <p:nvPr/>
        </p:nvSpPr>
        <p:spPr bwMode="gray">
          <a:xfrm>
            <a:off x="3894388" y="1293031"/>
            <a:ext cx="705321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45" name="Line 56"/>
          <p:cNvSpPr>
            <a:spLocks noChangeShapeType="1"/>
          </p:cNvSpPr>
          <p:nvPr/>
        </p:nvSpPr>
        <p:spPr bwMode="gray">
          <a:xfrm>
            <a:off x="2646994" y="1293031"/>
            <a:ext cx="1100138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46" name="Line 56"/>
          <p:cNvSpPr>
            <a:spLocks noChangeShapeType="1"/>
          </p:cNvSpPr>
          <p:nvPr/>
        </p:nvSpPr>
        <p:spPr bwMode="gray">
          <a:xfrm>
            <a:off x="1627629" y="1293031"/>
            <a:ext cx="846386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  <p:sp>
        <p:nvSpPr>
          <p:cNvPr id="147" name="Line 56"/>
          <p:cNvSpPr>
            <a:spLocks noChangeShapeType="1"/>
          </p:cNvSpPr>
          <p:nvPr/>
        </p:nvSpPr>
        <p:spPr bwMode="gray">
          <a:xfrm>
            <a:off x="331788" y="1293031"/>
            <a:ext cx="1135062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1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90693286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0050" name="Rectangle 2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think-cell 幻灯片" r:id="rId4" imgW="158750" imgH="158750" progId="TCLayout.ActiveDocument.1">
                  <p:embed/>
                </p:oleObj>
              </mc:Choice>
              <mc:Fallback>
                <p:oleObj name="think-cell 幻灯片" r:id="rId4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0051" name="Rectangle 3" hidden="1"/>
          <p:cNvSpPr>
            <a:spLocks noChangeArrowheads="1"/>
          </p:cNvSpPr>
          <p:nvPr>
            <p:custDataLst>
              <p:tags r:id="rId6"/>
            </p:custDataLst>
          </p:nvPr>
        </p:nvSpPr>
        <p:spPr bwMode="gray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anchor="ctr" anchorCtr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pic>
        <p:nvPicPr>
          <p:cNvPr id="130135" name="Picture 87" descr="河南众品食业股份有限公司 的 众品 商标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1277938"/>
            <a:ext cx="279400" cy="26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0052" name="Rectangle 4"/>
          <p:cNvSpPr>
            <a:spLocks noGrp="1" noChangeArrowheads="1"/>
          </p:cNvSpPr>
          <p:nvPr>
            <p:ph type="title"/>
            <p:custDataLst>
              <p:tags r:id="rId8"/>
            </p:custDataLst>
          </p:nvPr>
        </p:nvSpPr>
        <p:spPr bwMode="gray">
          <a:xfrm>
            <a:off x="119063" y="230188"/>
            <a:ext cx="8618537" cy="292388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338328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/>
              <a:t>从竞争的角度来看，也没有真正处于领先地位的运营商（冷库为例）</a:t>
            </a:r>
            <a:endParaRPr lang="en-US" altLang="zh-CN"/>
          </a:p>
        </p:txBody>
      </p:sp>
      <p:sp>
        <p:nvSpPr>
          <p:cNvPr id="130053" name="McK 5. Source"/>
          <p:cNvSpPr>
            <a:spLocks noChangeArrowheads="1"/>
          </p:cNvSpPr>
          <p:nvPr>
            <p:custDataLst>
              <p:tags r:id="rId9"/>
            </p:custDataLst>
          </p:nvPr>
        </p:nvSpPr>
        <p:spPr bwMode="gray">
          <a:xfrm>
            <a:off x="119063" y="6434980"/>
            <a:ext cx="6862762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latin typeface="+mn-lt"/>
              </a:rPr>
              <a:t>资料来源：</a:t>
            </a:r>
            <a:r>
              <a:rPr lang="en-US" altLang="zh-CN" sz="1000">
                <a:latin typeface="+mn-lt"/>
              </a:rPr>
              <a:t>CAWS, literature review, company websites, government publications</a:t>
            </a:r>
          </a:p>
        </p:txBody>
      </p:sp>
      <p:sp>
        <p:nvSpPr>
          <p:cNvPr id="130054" name="Rectangle 6"/>
          <p:cNvSpPr>
            <a:spLocks noChangeArrowheads="1"/>
          </p:cNvSpPr>
          <p:nvPr/>
        </p:nvSpPr>
        <p:spPr bwMode="gray">
          <a:xfrm>
            <a:off x="458788" y="577850"/>
            <a:ext cx="7457047" cy="31470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72009" tIns="72009" rIns="72009" bIns="72009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 b="1">
                <a:latin typeface="+mn-lt"/>
              </a:rPr>
              <a:t>前</a:t>
            </a:r>
            <a:r>
              <a:rPr lang="en-US" altLang="zh-CN" sz="1100" b="1">
                <a:latin typeface="+mn-lt"/>
              </a:rPr>
              <a:t>15</a:t>
            </a:r>
            <a:r>
              <a:rPr lang="zh-CN" altLang="en-US" sz="1100" b="1">
                <a:latin typeface="+mn-lt"/>
              </a:rPr>
              <a:t>家冷库运营商，按冷库容量排序</a:t>
            </a:r>
            <a:endParaRPr lang="en-US" altLang="zh-CN" sz="1100" b="1">
              <a:latin typeface="+mn-lt"/>
            </a:endParaRPr>
          </a:p>
        </p:txBody>
      </p:sp>
      <p:sp>
        <p:nvSpPr>
          <p:cNvPr id="130055" name="Rectangle 7"/>
          <p:cNvSpPr>
            <a:spLocks noChangeArrowheads="1"/>
          </p:cNvSpPr>
          <p:nvPr/>
        </p:nvSpPr>
        <p:spPr bwMode="gray">
          <a:xfrm>
            <a:off x="6565900" y="1350963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1.3</a:t>
            </a:r>
          </a:p>
        </p:txBody>
      </p:sp>
      <p:sp>
        <p:nvSpPr>
          <p:cNvPr id="130056" name="Rectangle 8"/>
          <p:cNvSpPr>
            <a:spLocks noChangeArrowheads="1"/>
          </p:cNvSpPr>
          <p:nvPr/>
        </p:nvSpPr>
        <p:spPr bwMode="gray">
          <a:xfrm>
            <a:off x="6565900" y="1643063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1.3</a:t>
            </a:r>
          </a:p>
        </p:txBody>
      </p:sp>
      <p:sp>
        <p:nvSpPr>
          <p:cNvPr id="130057" name="Rectangle 9"/>
          <p:cNvSpPr>
            <a:spLocks noChangeArrowheads="1"/>
          </p:cNvSpPr>
          <p:nvPr/>
        </p:nvSpPr>
        <p:spPr bwMode="gray">
          <a:xfrm>
            <a:off x="6565900" y="1935163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1.2</a:t>
            </a:r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gray">
          <a:xfrm>
            <a:off x="6565900" y="2228850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0.9</a:t>
            </a:r>
          </a:p>
        </p:txBody>
      </p:sp>
      <p:sp>
        <p:nvSpPr>
          <p:cNvPr id="130059" name="Rectangle 11"/>
          <p:cNvSpPr>
            <a:spLocks noChangeArrowheads="1"/>
          </p:cNvSpPr>
          <p:nvPr/>
        </p:nvSpPr>
        <p:spPr bwMode="gray">
          <a:xfrm>
            <a:off x="6565900" y="2520950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0.9</a:t>
            </a:r>
          </a:p>
        </p:txBody>
      </p:sp>
      <p:sp>
        <p:nvSpPr>
          <p:cNvPr id="130060" name="Rectangle 12"/>
          <p:cNvSpPr>
            <a:spLocks noChangeArrowheads="1"/>
          </p:cNvSpPr>
          <p:nvPr/>
        </p:nvSpPr>
        <p:spPr bwMode="gray">
          <a:xfrm>
            <a:off x="6565900" y="2813050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0.8</a:t>
            </a:r>
          </a:p>
        </p:txBody>
      </p:sp>
      <p:sp>
        <p:nvSpPr>
          <p:cNvPr id="130061" name="Rectangle 13"/>
          <p:cNvSpPr>
            <a:spLocks noChangeArrowheads="1"/>
          </p:cNvSpPr>
          <p:nvPr/>
        </p:nvSpPr>
        <p:spPr bwMode="gray">
          <a:xfrm>
            <a:off x="6565900" y="3106738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0.7</a:t>
            </a:r>
          </a:p>
        </p:txBody>
      </p:sp>
      <p:sp>
        <p:nvSpPr>
          <p:cNvPr id="130062" name="Rectangle 14"/>
          <p:cNvSpPr>
            <a:spLocks noChangeArrowheads="1"/>
          </p:cNvSpPr>
          <p:nvPr/>
        </p:nvSpPr>
        <p:spPr bwMode="gray">
          <a:xfrm>
            <a:off x="6565900" y="3398838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0.6</a:t>
            </a:r>
          </a:p>
        </p:txBody>
      </p:sp>
      <p:sp>
        <p:nvSpPr>
          <p:cNvPr id="130063" name="Rectangle 15"/>
          <p:cNvSpPr>
            <a:spLocks noChangeArrowheads="1"/>
          </p:cNvSpPr>
          <p:nvPr/>
        </p:nvSpPr>
        <p:spPr bwMode="gray">
          <a:xfrm>
            <a:off x="6565900" y="3692525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0.6</a:t>
            </a:r>
          </a:p>
        </p:txBody>
      </p:sp>
      <p:sp>
        <p:nvSpPr>
          <p:cNvPr id="130064" name="Rectangle 16"/>
          <p:cNvSpPr>
            <a:spLocks noChangeArrowheads="1"/>
          </p:cNvSpPr>
          <p:nvPr/>
        </p:nvSpPr>
        <p:spPr bwMode="gray">
          <a:xfrm>
            <a:off x="6565900" y="3984625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0.5</a:t>
            </a:r>
          </a:p>
        </p:txBody>
      </p:sp>
      <p:sp>
        <p:nvSpPr>
          <p:cNvPr id="130065" name="Rectangle 17"/>
          <p:cNvSpPr>
            <a:spLocks noChangeArrowheads="1"/>
          </p:cNvSpPr>
          <p:nvPr/>
        </p:nvSpPr>
        <p:spPr bwMode="gray">
          <a:xfrm>
            <a:off x="6565900" y="4276725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0.5</a:t>
            </a:r>
          </a:p>
        </p:txBody>
      </p:sp>
      <p:sp>
        <p:nvSpPr>
          <p:cNvPr id="130066" name="Rectangle 18"/>
          <p:cNvSpPr>
            <a:spLocks noChangeArrowheads="1"/>
          </p:cNvSpPr>
          <p:nvPr/>
        </p:nvSpPr>
        <p:spPr bwMode="gray">
          <a:xfrm>
            <a:off x="6565900" y="4570413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0.5</a:t>
            </a:r>
          </a:p>
        </p:txBody>
      </p:sp>
      <p:sp>
        <p:nvSpPr>
          <p:cNvPr id="130067" name="Rectangle 19"/>
          <p:cNvSpPr>
            <a:spLocks noChangeArrowheads="1"/>
          </p:cNvSpPr>
          <p:nvPr/>
        </p:nvSpPr>
        <p:spPr bwMode="gray">
          <a:xfrm>
            <a:off x="6565900" y="4862513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0.5</a:t>
            </a:r>
          </a:p>
        </p:txBody>
      </p:sp>
      <p:sp>
        <p:nvSpPr>
          <p:cNvPr id="130068" name="Rectangle 20"/>
          <p:cNvSpPr>
            <a:spLocks noChangeArrowheads="1"/>
          </p:cNvSpPr>
          <p:nvPr/>
        </p:nvSpPr>
        <p:spPr bwMode="gray">
          <a:xfrm>
            <a:off x="6565900" y="5156200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0.5</a:t>
            </a:r>
          </a:p>
        </p:txBody>
      </p:sp>
      <p:graphicFrame>
        <p:nvGraphicFramePr>
          <p:cNvPr id="130069" name="Object 21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3295650" y="1208088"/>
          <a:ext cx="1438275" cy="51323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Chart" r:id="rId11" imgW="1438150" imgH="5134088" progId="MSGraph.Chart.8">
                  <p:embed/>
                </p:oleObj>
              </mc:Choice>
              <mc:Fallback>
                <p:oleObj name="Chart" r:id="rId11" imgW="1438150" imgH="513408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295650" y="1208088"/>
                        <a:ext cx="1438275" cy="5132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0080" name="Rectangle 32"/>
          <p:cNvSpPr>
            <a:spLocks noChangeArrowheads="1"/>
          </p:cNvSpPr>
          <p:nvPr>
            <p:custDataLst>
              <p:tags r:id="rId13"/>
            </p:custDataLst>
          </p:nvPr>
        </p:nvSpPr>
        <p:spPr bwMode="gray">
          <a:xfrm>
            <a:off x="4264025" y="2805113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32EC7078-FE23-4D82-A8A0-FABA8722EA84}" type="datetime'''''''''5''''''''''1''''''''''''''''''''''0'''''''''''">
              <a:rPr lang="en-US" sz="1100">
                <a:cs typeface="Arial"/>
              </a:rPr>
              <a:t>510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81" name="Rectangle 33"/>
          <p:cNvSpPr>
            <a:spLocks noChangeArrowheads="1"/>
          </p:cNvSpPr>
          <p:nvPr>
            <p:custDataLst>
              <p:tags r:id="rId14"/>
            </p:custDataLst>
          </p:nvPr>
        </p:nvSpPr>
        <p:spPr bwMode="gray">
          <a:xfrm>
            <a:off x="4292600" y="2519363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CF4E61A4-F0C0-4E04-8623-E2A41CFE9353}" type="datetime'''''''''''''''''5''''30'''''''''''''''''''''''">
              <a:rPr lang="en-US" sz="1100">
                <a:cs typeface="Arial"/>
              </a:rPr>
              <a:t>530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82" name="Rectangle 34"/>
          <p:cNvSpPr>
            <a:spLocks noChangeArrowheads="1"/>
          </p:cNvSpPr>
          <p:nvPr>
            <p:custDataLst>
              <p:tags r:id="rId15"/>
            </p:custDataLst>
          </p:nvPr>
        </p:nvSpPr>
        <p:spPr bwMode="gray">
          <a:xfrm>
            <a:off x="4321175" y="2228850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4A1B1A33-5C53-4CD7-9CA8-B6B1E9157ECE}" type="datetime'5''''''''''''''''''''''''5''0'''''''''''''''''''">
              <a:rPr lang="en-US" sz="1100">
                <a:cs typeface="Arial"/>
              </a:rPr>
              <a:t>550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83" name="Rectangle 35"/>
          <p:cNvSpPr>
            <a:spLocks noChangeArrowheads="1"/>
          </p:cNvSpPr>
          <p:nvPr>
            <p:custDataLst>
              <p:tags r:id="rId16"/>
            </p:custDataLst>
          </p:nvPr>
        </p:nvSpPr>
        <p:spPr bwMode="gray">
          <a:xfrm>
            <a:off x="4635500" y="1938338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49C23C7E-8DB8-4878-AF54-D5B9EA4F7B8E}" type="datetime'''''''''''''''''''75''''''''''0'''''">
              <a:rPr lang="en-US" sz="1100">
                <a:cs typeface="Arial"/>
              </a:rPr>
              <a:t>750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0" name="Rectangle 22"/>
          <p:cNvSpPr>
            <a:spLocks noChangeArrowheads="1"/>
          </p:cNvSpPr>
          <p:nvPr>
            <p:custDataLst>
              <p:tags r:id="rId17"/>
            </p:custDataLst>
          </p:nvPr>
        </p:nvSpPr>
        <p:spPr bwMode="gray">
          <a:xfrm>
            <a:off x="3635375" y="5705475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85A58908-22DD-4EB4-ADB4-F82278850B36}" type="datetime'''''1''''0''''''''''''''''''''''5'''''''''''''''''''">
              <a:rPr lang="en-US" sz="1100">
                <a:cs typeface="Arial"/>
              </a:rPr>
              <a:t>105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1" name="Rectangle 23"/>
          <p:cNvSpPr>
            <a:spLocks noChangeArrowheads="1"/>
          </p:cNvSpPr>
          <p:nvPr>
            <p:custDataLst>
              <p:tags r:id="rId18"/>
            </p:custDataLst>
          </p:nvPr>
        </p:nvSpPr>
        <p:spPr bwMode="gray">
          <a:xfrm>
            <a:off x="3635375" y="5414963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4791097D-D412-49AD-9362-43BACC1DAA62}" type="datetime'''''1''''''''''''''''''''''''''''''''''''0''''''''''5'''''''">
              <a:rPr lang="en-US" sz="1100">
                <a:cs typeface="Arial"/>
              </a:rPr>
              <a:t>105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2" name="Rectangle 24"/>
          <p:cNvSpPr>
            <a:spLocks noChangeArrowheads="1"/>
          </p:cNvSpPr>
          <p:nvPr>
            <p:custDataLst>
              <p:tags r:id="rId19"/>
            </p:custDataLst>
          </p:nvPr>
        </p:nvSpPr>
        <p:spPr bwMode="gray">
          <a:xfrm>
            <a:off x="3902075" y="5124450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9F0274D4-DDA0-4F82-AACE-1204C0B33020}" type="datetime'''2''''''''''''''''8''''''''''''0'''''''''''">
              <a:rPr lang="en-US" sz="1100">
                <a:cs typeface="Arial"/>
              </a:rPr>
              <a:t>280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3" name="Rectangle 25"/>
          <p:cNvSpPr>
            <a:spLocks noChangeArrowheads="1"/>
          </p:cNvSpPr>
          <p:nvPr>
            <p:custDataLst>
              <p:tags r:id="rId20"/>
            </p:custDataLst>
          </p:nvPr>
        </p:nvSpPr>
        <p:spPr bwMode="gray">
          <a:xfrm>
            <a:off x="3921125" y="4833938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800864AC-D6A4-496D-B486-C1AF7C6BA32B}" type="datetime'''2''''''''''''''''''''''''''''''''''90'''">
              <a:rPr lang="en-US" sz="1100">
                <a:cs typeface="Arial"/>
              </a:rPr>
              <a:t>290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4" name="Rectangle 26"/>
          <p:cNvSpPr>
            <a:spLocks noChangeArrowheads="1"/>
          </p:cNvSpPr>
          <p:nvPr>
            <p:custDataLst>
              <p:tags r:id="rId21"/>
            </p:custDataLst>
          </p:nvPr>
        </p:nvSpPr>
        <p:spPr bwMode="gray">
          <a:xfrm>
            <a:off x="3940175" y="4548188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B5B18F4F-6089-43C1-A959-0EEBE2234B32}" type="datetime'''''3''''''''0''''''0'''''''''''">
              <a:rPr lang="en-US" sz="1100">
                <a:cs typeface="Arial"/>
              </a:rPr>
              <a:t>300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5" name="Rectangle 27"/>
          <p:cNvSpPr>
            <a:spLocks noChangeArrowheads="1"/>
          </p:cNvSpPr>
          <p:nvPr>
            <p:custDataLst>
              <p:tags r:id="rId22"/>
            </p:custDataLst>
          </p:nvPr>
        </p:nvSpPr>
        <p:spPr bwMode="gray">
          <a:xfrm>
            <a:off x="3949700" y="4257675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B6ECCBB1-1625-445B-8ACD-2B84D79E30D9}" type="datetime'''''''''''3''''''''''''''''''''''''1''''''''''''''''''''0'''''">
              <a:rPr lang="en-US" sz="1100">
                <a:cs typeface="Arial"/>
              </a:rPr>
              <a:t>310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6" name="Rectangle 28"/>
          <p:cNvSpPr>
            <a:spLocks noChangeArrowheads="1"/>
          </p:cNvSpPr>
          <p:nvPr>
            <p:custDataLst>
              <p:tags r:id="rId23"/>
            </p:custDataLst>
          </p:nvPr>
        </p:nvSpPr>
        <p:spPr bwMode="gray">
          <a:xfrm>
            <a:off x="3987800" y="3967163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BFDF7DD1-241C-4815-A9CE-4C96215E7ACC}" type="datetime'''''''''''''''3''''''''''''''''30'''''''''">
              <a:rPr lang="en-US" sz="1100">
                <a:cs typeface="Arial"/>
              </a:rPr>
              <a:t>330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7" name="Rectangle 29"/>
          <p:cNvSpPr>
            <a:spLocks noChangeArrowheads="1"/>
          </p:cNvSpPr>
          <p:nvPr>
            <p:custDataLst>
              <p:tags r:id="rId24"/>
            </p:custDataLst>
          </p:nvPr>
        </p:nvSpPr>
        <p:spPr bwMode="gray">
          <a:xfrm>
            <a:off x="3997325" y="3676650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E72828C2-06AD-472B-9C93-2EDB87997C9F}" type="datetime'''''''''''''''''''''''''''''3''''''''''''''''''''''4''''''0'''">
              <a:rPr lang="en-US" sz="1100">
                <a:cs typeface="Arial"/>
              </a:rPr>
              <a:t>340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8" name="Rectangle 30"/>
          <p:cNvSpPr>
            <a:spLocks noChangeArrowheads="1"/>
          </p:cNvSpPr>
          <p:nvPr>
            <p:custDataLst>
              <p:tags r:id="rId25"/>
            </p:custDataLst>
          </p:nvPr>
        </p:nvSpPr>
        <p:spPr bwMode="gray">
          <a:xfrm>
            <a:off x="4064000" y="3386138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74D052AD-5CCE-4811-B7D7-7A8E2A63096B}" type="datetime'3''''''''8''''''''''''''''''''''''''''''''''0'''">
              <a:rPr lang="en-US" sz="1100">
                <a:cs typeface="Arial"/>
              </a:rPr>
              <a:t>380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79" name="Rectangle 31"/>
          <p:cNvSpPr>
            <a:spLocks noChangeArrowheads="1"/>
          </p:cNvSpPr>
          <p:nvPr>
            <p:custDataLst>
              <p:tags r:id="rId26"/>
            </p:custDataLst>
          </p:nvPr>
        </p:nvSpPr>
        <p:spPr bwMode="gray">
          <a:xfrm>
            <a:off x="4168775" y="3095625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3334D48F-B38F-4EE8-9912-ACF19B1BDC95}" type="datetime'''4''''''''''''''''''''''''''''''''''''''5''''0'''''">
              <a:rPr lang="en-US" sz="1100">
                <a:cs typeface="Arial"/>
              </a:rPr>
              <a:t>450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84" name="Rectangle 36"/>
          <p:cNvSpPr>
            <a:spLocks noChangeArrowheads="1"/>
          </p:cNvSpPr>
          <p:nvPr>
            <p:custDataLst>
              <p:tags r:id="rId27"/>
            </p:custDataLst>
          </p:nvPr>
        </p:nvSpPr>
        <p:spPr bwMode="gray">
          <a:xfrm>
            <a:off x="4645025" y="1647825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2D493585-DF9C-48DD-B2C6-7E72D294F542}" type="datetime'''''''''''''''''''7''''''''''''''6''''''''''''''0'''''''">
              <a:rPr lang="en-US" sz="1100">
                <a:cs typeface="Arial"/>
              </a:rPr>
              <a:t>760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85" name="Rectangle 37"/>
          <p:cNvSpPr>
            <a:spLocks noChangeArrowheads="1"/>
          </p:cNvSpPr>
          <p:nvPr>
            <p:custDataLst>
              <p:tags r:id="rId28"/>
            </p:custDataLst>
          </p:nvPr>
        </p:nvSpPr>
        <p:spPr bwMode="gray">
          <a:xfrm>
            <a:off x="4664075" y="1357313"/>
            <a:ext cx="268288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7463" tIns="0" rIns="17463" bIns="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fld id="{FB8804AE-55C5-43BB-A3CE-0716D507D7A4}" type="datetime'''''''''7''''7''''''''0'">
              <a:rPr lang="en-US" sz="1100">
                <a:cs typeface="Arial"/>
              </a:rPr>
              <a:t>770</a:t>
            </a:fld>
            <a:endParaRPr lang="en-US" altLang="zh-CN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0086" name="Rectangle 38"/>
          <p:cNvSpPr>
            <a:spLocks noChangeArrowheads="1"/>
          </p:cNvSpPr>
          <p:nvPr/>
        </p:nvSpPr>
        <p:spPr bwMode="gray">
          <a:xfrm>
            <a:off x="1474788" y="3386138"/>
            <a:ext cx="1128514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湖南红星冷冻食品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01" name="AutoShape 53"/>
          <p:cNvSpPr>
            <a:spLocks noChangeArrowheads="1"/>
          </p:cNvSpPr>
          <p:nvPr/>
        </p:nvSpPr>
        <p:spPr bwMode="gray">
          <a:xfrm>
            <a:off x="458788" y="577850"/>
            <a:ext cx="7457047" cy="5668963"/>
          </a:xfrm>
          <a:prstGeom prst="roundRect">
            <a:avLst>
              <a:gd name="adj" fmla="val 0"/>
            </a:avLst>
          </a:prstGeom>
          <a:noFill/>
          <a:ln w="19050">
            <a:solidFill>
              <a:schemeClr val="accent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endParaRPr lang="en-US" sz="1000" b="1">
              <a:latin typeface="+mn-lt"/>
            </a:endParaRPr>
          </a:p>
        </p:txBody>
      </p:sp>
      <p:sp>
        <p:nvSpPr>
          <p:cNvPr id="130102" name="Rectangle 54"/>
          <p:cNvSpPr>
            <a:spLocks noChangeArrowheads="1"/>
          </p:cNvSpPr>
          <p:nvPr/>
        </p:nvSpPr>
        <p:spPr bwMode="gray">
          <a:xfrm>
            <a:off x="1474788" y="1350963"/>
            <a:ext cx="1692771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河南众品生鲜物流有限公司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03" name="Rectangle 55"/>
          <p:cNvSpPr>
            <a:spLocks noChangeArrowheads="1"/>
          </p:cNvSpPr>
          <p:nvPr/>
        </p:nvSpPr>
        <p:spPr bwMode="gray">
          <a:xfrm>
            <a:off x="1474788" y="1639888"/>
            <a:ext cx="1692771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武汉万吨冷储物流有限公司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04" name="Rectangle 56"/>
          <p:cNvSpPr>
            <a:spLocks noChangeArrowheads="1"/>
          </p:cNvSpPr>
          <p:nvPr/>
        </p:nvSpPr>
        <p:spPr bwMode="gray">
          <a:xfrm>
            <a:off x="1474788" y="1931988"/>
            <a:ext cx="1410643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山东盖世国际物流集团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05" name="Rectangle 57"/>
          <p:cNvSpPr>
            <a:spLocks noChangeArrowheads="1"/>
          </p:cNvSpPr>
          <p:nvPr/>
        </p:nvSpPr>
        <p:spPr bwMode="gray">
          <a:xfrm>
            <a:off x="1474788" y="2225675"/>
            <a:ext cx="423193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海霸王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06" name="Rectangle 58"/>
          <p:cNvSpPr>
            <a:spLocks noChangeArrowheads="1"/>
          </p:cNvSpPr>
          <p:nvPr/>
        </p:nvSpPr>
        <p:spPr bwMode="gray">
          <a:xfrm>
            <a:off x="1474788" y="2517775"/>
            <a:ext cx="564257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双汇集团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07" name="Rectangle 59"/>
          <p:cNvSpPr>
            <a:spLocks noChangeArrowheads="1"/>
          </p:cNvSpPr>
          <p:nvPr/>
        </p:nvSpPr>
        <p:spPr bwMode="gray">
          <a:xfrm>
            <a:off x="1504727" y="2809875"/>
            <a:ext cx="846386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100">
                <a:latin typeface="+mn-lt"/>
                <a:cs typeface="Arial"/>
              </a:rPr>
              <a:t>锦江低温物流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08" name="Rectangle 60"/>
          <p:cNvSpPr>
            <a:spLocks noChangeArrowheads="1"/>
          </p:cNvSpPr>
          <p:nvPr/>
        </p:nvSpPr>
        <p:spPr bwMode="gray">
          <a:xfrm>
            <a:off x="1474788" y="3103563"/>
            <a:ext cx="846386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沈阳副食集团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09" name="Rectangle 61"/>
          <p:cNvSpPr>
            <a:spLocks noChangeArrowheads="1"/>
          </p:cNvSpPr>
          <p:nvPr/>
        </p:nvSpPr>
        <p:spPr bwMode="gray">
          <a:xfrm>
            <a:off x="1474788" y="3689350"/>
            <a:ext cx="705321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天津鑫汇洋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10" name="Rectangle 62"/>
          <p:cNvSpPr>
            <a:spLocks noChangeArrowheads="1"/>
          </p:cNvSpPr>
          <p:nvPr/>
        </p:nvSpPr>
        <p:spPr bwMode="gray">
          <a:xfrm>
            <a:off x="1474788" y="4273550"/>
            <a:ext cx="1128514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杭州联合肉类冷藏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11" name="Rectangle 63"/>
          <p:cNvSpPr>
            <a:spLocks noChangeArrowheads="1"/>
          </p:cNvSpPr>
          <p:nvPr/>
        </p:nvSpPr>
        <p:spPr bwMode="gray">
          <a:xfrm>
            <a:off x="1474788" y="3981450"/>
            <a:ext cx="1551707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辽宁省大连海洋渔业集团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12" name="Rectangle 64"/>
          <p:cNvSpPr>
            <a:spLocks noChangeArrowheads="1"/>
          </p:cNvSpPr>
          <p:nvPr/>
        </p:nvSpPr>
        <p:spPr bwMode="gray">
          <a:xfrm>
            <a:off x="1474788" y="4567238"/>
            <a:ext cx="846386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山东泰华食品</a:t>
            </a:r>
            <a:endParaRPr lang="en-US" altLang="zh-CN" sz="1100">
              <a:latin typeface="+mn-lt"/>
              <a:cs typeface="Arial"/>
            </a:endParaRPr>
          </a:p>
        </p:txBody>
      </p:sp>
      <p:sp>
        <p:nvSpPr>
          <p:cNvPr id="130113" name="Rectangle 65"/>
          <p:cNvSpPr>
            <a:spLocks noChangeArrowheads="1"/>
          </p:cNvSpPr>
          <p:nvPr/>
        </p:nvSpPr>
        <p:spPr bwMode="gray">
          <a:xfrm>
            <a:off x="1474788" y="4859338"/>
            <a:ext cx="1128514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武汉山绿冷链物流</a:t>
            </a:r>
            <a:endParaRPr lang="en-US" altLang="zh-TW" sz="1100">
              <a:latin typeface="+mn-lt"/>
              <a:cs typeface="Arial"/>
            </a:endParaRPr>
          </a:p>
        </p:txBody>
      </p:sp>
      <p:sp>
        <p:nvSpPr>
          <p:cNvPr id="130114" name="Rectangle 66"/>
          <p:cNvSpPr>
            <a:spLocks noChangeArrowheads="1"/>
          </p:cNvSpPr>
          <p:nvPr/>
        </p:nvSpPr>
        <p:spPr bwMode="gray">
          <a:xfrm>
            <a:off x="1474788" y="5099050"/>
            <a:ext cx="1974900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天津金元宝滨海农产品交易市场</a:t>
            </a:r>
            <a:endParaRPr lang="en-US" altLang="zh-TW" sz="1100">
              <a:latin typeface="+mn-lt"/>
              <a:cs typeface="Arial"/>
            </a:endParaRPr>
          </a:p>
        </p:txBody>
      </p:sp>
      <p:sp>
        <p:nvSpPr>
          <p:cNvPr id="130115" name="Rectangle 67"/>
          <p:cNvSpPr>
            <a:spLocks noChangeArrowheads="1"/>
          </p:cNvSpPr>
          <p:nvPr/>
        </p:nvSpPr>
        <p:spPr bwMode="gray">
          <a:xfrm>
            <a:off x="3402013" y="906021"/>
            <a:ext cx="1500187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 b="1">
                <a:latin typeface="+mn-lt"/>
              </a:rPr>
              <a:t>冷库容量</a:t>
            </a:r>
            <a:endParaRPr lang="en-US" altLang="zh-CN" sz="1100" b="1">
              <a:latin typeface="+mn-lt"/>
            </a:endParaRPr>
          </a:p>
          <a:p>
            <a:r>
              <a:rPr lang="zh-CN" altLang="en-US" sz="110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</a:rPr>
              <a:t>千立方米 </a:t>
            </a:r>
            <a:endParaRPr lang="en-US" altLang="zh-CN" sz="1100" baseline="30000">
              <a:solidFill>
                <a:schemeClr val="accent6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130118" name="Rectangle 70"/>
          <p:cNvSpPr>
            <a:spLocks noChangeArrowheads="1"/>
          </p:cNvSpPr>
          <p:nvPr/>
        </p:nvSpPr>
        <p:spPr bwMode="gray">
          <a:xfrm>
            <a:off x="5065712" y="1075298"/>
            <a:ext cx="938212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 b="1">
                <a:latin typeface="+mn-lt"/>
              </a:rPr>
              <a:t>总部所在地</a:t>
            </a:r>
            <a:endParaRPr lang="en-US" altLang="zh-CN" sz="1100" b="1">
              <a:latin typeface="+mn-lt"/>
            </a:endParaRPr>
          </a:p>
        </p:txBody>
      </p:sp>
      <p:sp>
        <p:nvSpPr>
          <p:cNvPr id="130119" name="Rectangle 71"/>
          <p:cNvSpPr>
            <a:spLocks noChangeArrowheads="1"/>
          </p:cNvSpPr>
          <p:nvPr/>
        </p:nvSpPr>
        <p:spPr bwMode="gray">
          <a:xfrm>
            <a:off x="5065713" y="1350963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郑州</a:t>
            </a:r>
            <a:endParaRPr lang="en-US" altLang="zh-CN" sz="1100">
              <a:latin typeface="+mn-lt"/>
            </a:endParaRPr>
          </a:p>
        </p:txBody>
      </p:sp>
      <p:sp>
        <p:nvSpPr>
          <p:cNvPr id="130120" name="Rectangle 72"/>
          <p:cNvSpPr>
            <a:spLocks noChangeArrowheads="1"/>
          </p:cNvSpPr>
          <p:nvPr/>
        </p:nvSpPr>
        <p:spPr bwMode="gray">
          <a:xfrm>
            <a:off x="5065713" y="1643063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武汉</a:t>
            </a:r>
            <a:endParaRPr lang="en-US" altLang="zh-CN" sz="1100">
              <a:latin typeface="+mn-lt"/>
            </a:endParaRPr>
          </a:p>
        </p:txBody>
      </p:sp>
      <p:sp>
        <p:nvSpPr>
          <p:cNvPr id="130121" name="Rectangle 73"/>
          <p:cNvSpPr>
            <a:spLocks noChangeArrowheads="1"/>
          </p:cNvSpPr>
          <p:nvPr/>
        </p:nvSpPr>
        <p:spPr bwMode="gray">
          <a:xfrm>
            <a:off x="5065713" y="1935163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济南</a:t>
            </a:r>
            <a:endParaRPr lang="en-US" altLang="zh-CN" sz="1100">
              <a:latin typeface="+mn-lt"/>
            </a:endParaRPr>
          </a:p>
        </p:txBody>
      </p:sp>
      <p:sp>
        <p:nvSpPr>
          <p:cNvPr id="130122" name="Rectangle 74"/>
          <p:cNvSpPr>
            <a:spLocks noChangeArrowheads="1"/>
          </p:cNvSpPr>
          <p:nvPr/>
        </p:nvSpPr>
        <p:spPr bwMode="gray">
          <a:xfrm>
            <a:off x="5065713" y="2228850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成都</a:t>
            </a:r>
            <a:endParaRPr lang="en-US" altLang="zh-CN" sz="1100">
              <a:latin typeface="+mn-lt"/>
            </a:endParaRPr>
          </a:p>
        </p:txBody>
      </p:sp>
      <p:sp>
        <p:nvSpPr>
          <p:cNvPr id="130123" name="Rectangle 75"/>
          <p:cNvSpPr>
            <a:spLocks noChangeArrowheads="1"/>
          </p:cNvSpPr>
          <p:nvPr/>
        </p:nvSpPr>
        <p:spPr bwMode="gray">
          <a:xfrm>
            <a:off x="5065713" y="2520950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郑州</a:t>
            </a:r>
            <a:endParaRPr lang="en-US" altLang="zh-CN" sz="1100">
              <a:latin typeface="+mn-lt"/>
            </a:endParaRPr>
          </a:p>
        </p:txBody>
      </p:sp>
      <p:sp>
        <p:nvSpPr>
          <p:cNvPr id="130124" name="Rectangle 76"/>
          <p:cNvSpPr>
            <a:spLocks noChangeArrowheads="1"/>
          </p:cNvSpPr>
          <p:nvPr/>
        </p:nvSpPr>
        <p:spPr bwMode="gray">
          <a:xfrm>
            <a:off x="5065713" y="2813050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上海</a:t>
            </a:r>
            <a:endParaRPr lang="en-US" altLang="zh-CN" sz="1100">
              <a:latin typeface="+mn-lt"/>
            </a:endParaRPr>
          </a:p>
        </p:txBody>
      </p:sp>
      <p:sp>
        <p:nvSpPr>
          <p:cNvPr id="130125" name="Rectangle 77"/>
          <p:cNvSpPr>
            <a:spLocks noChangeArrowheads="1"/>
          </p:cNvSpPr>
          <p:nvPr/>
        </p:nvSpPr>
        <p:spPr bwMode="gray">
          <a:xfrm>
            <a:off x="5065713" y="3106738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沈阳</a:t>
            </a:r>
            <a:endParaRPr lang="en-US" altLang="zh-CN" sz="1100">
              <a:latin typeface="+mn-lt"/>
            </a:endParaRPr>
          </a:p>
        </p:txBody>
      </p:sp>
      <p:sp>
        <p:nvSpPr>
          <p:cNvPr id="130126" name="Rectangle 78"/>
          <p:cNvSpPr>
            <a:spLocks noChangeArrowheads="1"/>
          </p:cNvSpPr>
          <p:nvPr/>
        </p:nvSpPr>
        <p:spPr bwMode="gray">
          <a:xfrm>
            <a:off x="5065713" y="3398838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长沙</a:t>
            </a:r>
            <a:endParaRPr lang="en-US" altLang="zh-CN" sz="1100">
              <a:latin typeface="+mn-lt"/>
            </a:endParaRPr>
          </a:p>
        </p:txBody>
      </p:sp>
      <p:sp>
        <p:nvSpPr>
          <p:cNvPr id="130127" name="Rectangle 79"/>
          <p:cNvSpPr>
            <a:spLocks noChangeArrowheads="1"/>
          </p:cNvSpPr>
          <p:nvPr/>
        </p:nvSpPr>
        <p:spPr bwMode="gray">
          <a:xfrm>
            <a:off x="5065713" y="3692525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天津</a:t>
            </a:r>
            <a:endParaRPr lang="en-US" altLang="zh-CN" sz="1100">
              <a:latin typeface="+mn-lt"/>
            </a:endParaRPr>
          </a:p>
        </p:txBody>
      </p:sp>
      <p:sp>
        <p:nvSpPr>
          <p:cNvPr id="130128" name="Rectangle 80"/>
          <p:cNvSpPr>
            <a:spLocks noChangeArrowheads="1"/>
          </p:cNvSpPr>
          <p:nvPr/>
        </p:nvSpPr>
        <p:spPr bwMode="gray">
          <a:xfrm>
            <a:off x="5065713" y="3984625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大连</a:t>
            </a:r>
            <a:endParaRPr lang="en-US" altLang="zh-CN" sz="1100">
              <a:latin typeface="+mn-lt"/>
            </a:endParaRPr>
          </a:p>
        </p:txBody>
      </p:sp>
      <p:sp>
        <p:nvSpPr>
          <p:cNvPr id="130129" name="Rectangle 81"/>
          <p:cNvSpPr>
            <a:spLocks noChangeArrowheads="1"/>
          </p:cNvSpPr>
          <p:nvPr/>
        </p:nvSpPr>
        <p:spPr bwMode="gray">
          <a:xfrm>
            <a:off x="5065713" y="4276725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杭州</a:t>
            </a:r>
            <a:endParaRPr lang="en-US" altLang="zh-CN" sz="1100">
              <a:latin typeface="+mn-lt"/>
            </a:endParaRPr>
          </a:p>
        </p:txBody>
      </p:sp>
      <p:sp>
        <p:nvSpPr>
          <p:cNvPr id="130130" name="Rectangle 82"/>
          <p:cNvSpPr>
            <a:spLocks noChangeArrowheads="1"/>
          </p:cNvSpPr>
          <p:nvPr/>
        </p:nvSpPr>
        <p:spPr bwMode="gray">
          <a:xfrm>
            <a:off x="5065713" y="4570413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郑州</a:t>
            </a:r>
            <a:endParaRPr lang="en-US" altLang="zh-CN" sz="1100">
              <a:latin typeface="+mn-lt"/>
            </a:endParaRPr>
          </a:p>
        </p:txBody>
      </p:sp>
      <p:sp>
        <p:nvSpPr>
          <p:cNvPr id="130131" name="Rectangle 83"/>
          <p:cNvSpPr>
            <a:spLocks noChangeArrowheads="1"/>
          </p:cNvSpPr>
          <p:nvPr/>
        </p:nvSpPr>
        <p:spPr bwMode="gray">
          <a:xfrm>
            <a:off x="5065713" y="4862513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武汉</a:t>
            </a:r>
            <a:endParaRPr lang="en-US" altLang="zh-CN" sz="1100">
              <a:latin typeface="+mn-lt"/>
            </a:endParaRPr>
          </a:p>
        </p:txBody>
      </p:sp>
      <p:sp>
        <p:nvSpPr>
          <p:cNvPr id="130132" name="Rectangle 84"/>
          <p:cNvSpPr>
            <a:spLocks noChangeArrowheads="1"/>
          </p:cNvSpPr>
          <p:nvPr/>
        </p:nvSpPr>
        <p:spPr bwMode="gray">
          <a:xfrm>
            <a:off x="5065713" y="5156200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天津</a:t>
            </a:r>
            <a:endParaRPr lang="en-US" altLang="zh-CN" sz="1100">
              <a:latin typeface="+mn-lt"/>
            </a:endParaRPr>
          </a:p>
        </p:txBody>
      </p:sp>
      <p:sp>
        <p:nvSpPr>
          <p:cNvPr id="130133" name="Rectangle 85"/>
          <p:cNvSpPr>
            <a:spLocks noChangeArrowheads="1"/>
          </p:cNvSpPr>
          <p:nvPr>
            <p:custDataLst>
              <p:tags r:id="rId29"/>
            </p:custDataLst>
          </p:nvPr>
        </p:nvSpPr>
        <p:spPr bwMode="gray">
          <a:xfrm>
            <a:off x="7327152" y="1807180"/>
            <a:ext cx="1146175" cy="3210302"/>
          </a:xfrm>
          <a:prstGeom prst="rect">
            <a:avLst/>
          </a:prstGeom>
          <a:solidFill>
            <a:schemeClr val="accent2"/>
          </a:solidFill>
          <a:ln w="19050">
            <a:noFill/>
            <a:miter lim="800000"/>
          </a:ln>
          <a:effectLst/>
        </p:spPr>
        <p:txBody>
          <a:bodyPr wrap="square" lIns="72009" tIns="72009" rIns="72009" bIns="72009" anchor="ctr" anchorCtr="0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587" lvl="1" indent="0">
              <a:spcBef>
                <a:spcPct val="50000"/>
              </a:spcBef>
              <a:buNone/>
            </a:pPr>
            <a:r>
              <a:rPr lang="zh-CN" altLang="en-US" sz="1200" b="1">
                <a:solidFill>
                  <a:schemeClr val="bg2"/>
                </a:solidFill>
                <a:latin typeface="+mn-lt"/>
              </a:rPr>
              <a:t>前</a:t>
            </a:r>
            <a:r>
              <a:rPr lang="en-US" altLang="zh-CN" sz="1200" b="1">
                <a:solidFill>
                  <a:schemeClr val="bg2"/>
                </a:solidFill>
                <a:latin typeface="+mn-lt"/>
              </a:rPr>
              <a:t>15</a:t>
            </a:r>
            <a:r>
              <a:rPr lang="zh-CN" altLang="en-US" sz="1200" b="1">
                <a:solidFill>
                  <a:schemeClr val="bg2"/>
                </a:solidFill>
                <a:latin typeface="+mn-lt"/>
              </a:rPr>
              <a:t>家冷库运营商的库容总计</a:t>
            </a:r>
            <a:r>
              <a:rPr lang="en-US" altLang="zh-CN" sz="1200" b="1">
                <a:solidFill>
                  <a:schemeClr val="bg2"/>
                </a:solidFill>
                <a:latin typeface="+mn-lt"/>
              </a:rPr>
              <a:t>650</a:t>
            </a:r>
            <a:r>
              <a:rPr lang="zh-CN" altLang="en-US" sz="1200" b="1">
                <a:solidFill>
                  <a:schemeClr val="bg2"/>
                </a:solidFill>
                <a:latin typeface="+mn-lt"/>
              </a:rPr>
              <a:t>万吨，仅占总库容的</a:t>
            </a:r>
            <a:r>
              <a:rPr lang="en-US" altLang="zh-CN" sz="1200" b="1">
                <a:solidFill>
                  <a:schemeClr val="bg2"/>
                </a:solidFill>
                <a:latin typeface="+mn-lt"/>
              </a:rPr>
              <a:t>10%-12%</a:t>
            </a:r>
          </a:p>
        </p:txBody>
      </p:sp>
      <p:pic>
        <p:nvPicPr>
          <p:cNvPr id="130134" name="Picture 86" descr="PIC_left"/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1635125"/>
            <a:ext cx="841375" cy="18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36" name="Picture 88" descr="logo1"/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1971675"/>
            <a:ext cx="919163" cy="13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37" name="Picture 89" descr="@7SXK~@X~O7}[NR(YA1T2RF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2198688"/>
            <a:ext cx="271463" cy="22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38" name="Picture 90" descr="RXEL43U)7A{INRV_AHXGE3V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2524125"/>
            <a:ext cx="747713" cy="19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39" name="Picture 91" descr="){PWCISMYT816MSM~AF_[}A"/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3730625"/>
            <a:ext cx="893763" cy="11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40" name="Picture 92" descr="XO9BXJIK[Q0L]5[_CD]15QA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3997325"/>
            <a:ext cx="879475" cy="17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41" name="Picture 93" descr="73_`KL}YGH$KRL9_VUI4SGG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4275138"/>
            <a:ext cx="842963" cy="18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42" name="Picture 94" descr="山绿冷链">
            <a:hlinkClick r:id="rId38"/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4845050"/>
            <a:ext cx="569913" cy="211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43" name="Picture 95" descr="RL~]E2$95{E5DWU}5PJEP%W"/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5084763"/>
            <a:ext cx="533400" cy="21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44" name="Picture 96" descr="V%V$L`$ORALLG]RKKKW%COV"/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4567238"/>
            <a:ext cx="882650" cy="17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45" name="Picture 97" descr="21}3W~`~N}]}(LPQ(%X[UDN"/>
          <p:cNvPicPr>
            <a:picLocks noChangeAspect="1" noChangeArrowheads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3082925"/>
            <a:ext cx="793750" cy="1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46" name="Picture 98" descr="VHJ`BBY}S%~QP5$KXL261C4"/>
          <p:cNvPicPr>
            <a:picLocks noChangeAspect="1" noChangeArrowheads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61975" y="2825750"/>
            <a:ext cx="863600" cy="18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151" name="Picture 103" descr="ANd9GcRQM3Krfk2xYMWZuSBRWYdlpnGWBFQaj2hEMMWiqv3xNqCGeqBxIQ"/>
          <p:cNvPicPr>
            <a:picLocks noChangeAspect="1" noChangeArrowheads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546100" y="6034088"/>
            <a:ext cx="774700" cy="17621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0152" name="Picture 104"/>
          <p:cNvPicPr>
            <a:picLocks noChangeAspect="1" noChangeArrowheads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0" t="10796" r="75230" b="73315"/>
          <a:stretch>
            <a:fillRect/>
          </a:stretch>
        </p:blipFill>
        <p:spPr bwMode="gray">
          <a:xfrm>
            <a:off x="698500" y="5649913"/>
            <a:ext cx="368300" cy="30956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0153" name="Rectangle 105"/>
          <p:cNvSpPr>
            <a:spLocks noChangeArrowheads="1"/>
          </p:cNvSpPr>
          <p:nvPr/>
        </p:nvSpPr>
        <p:spPr bwMode="gray">
          <a:xfrm>
            <a:off x="6565900" y="6000750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0.1</a:t>
            </a:r>
          </a:p>
        </p:txBody>
      </p:sp>
      <p:sp>
        <p:nvSpPr>
          <p:cNvPr id="130154" name="Rectangle 106"/>
          <p:cNvSpPr>
            <a:spLocks noChangeArrowheads="1"/>
          </p:cNvSpPr>
          <p:nvPr/>
        </p:nvSpPr>
        <p:spPr bwMode="gray">
          <a:xfrm>
            <a:off x="6565900" y="5715000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0.2</a:t>
            </a:r>
          </a:p>
        </p:txBody>
      </p:sp>
      <p:sp>
        <p:nvSpPr>
          <p:cNvPr id="130155" name="Rectangle 107"/>
          <p:cNvSpPr>
            <a:spLocks noChangeArrowheads="1"/>
          </p:cNvSpPr>
          <p:nvPr/>
        </p:nvSpPr>
        <p:spPr bwMode="gray">
          <a:xfrm>
            <a:off x="6565900" y="5448300"/>
            <a:ext cx="23495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100">
                <a:latin typeface="+mn-lt"/>
              </a:rPr>
              <a:t>0.2</a:t>
            </a:r>
          </a:p>
        </p:txBody>
      </p:sp>
      <p:sp>
        <p:nvSpPr>
          <p:cNvPr id="130156" name="Rectangle 108"/>
          <p:cNvSpPr>
            <a:spLocks noChangeArrowheads="1"/>
          </p:cNvSpPr>
          <p:nvPr/>
        </p:nvSpPr>
        <p:spPr bwMode="gray">
          <a:xfrm>
            <a:off x="5078413" y="5426075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深圳</a:t>
            </a:r>
            <a:endParaRPr lang="en-US" altLang="zh-CN" sz="1100">
              <a:latin typeface="+mn-lt"/>
            </a:endParaRPr>
          </a:p>
        </p:txBody>
      </p:sp>
      <p:sp>
        <p:nvSpPr>
          <p:cNvPr id="130157" name="Rectangle 109"/>
          <p:cNvSpPr>
            <a:spLocks noChangeArrowheads="1"/>
          </p:cNvSpPr>
          <p:nvPr/>
        </p:nvSpPr>
        <p:spPr bwMode="gray">
          <a:xfrm>
            <a:off x="5078413" y="6000750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广州</a:t>
            </a:r>
            <a:endParaRPr lang="en-US" altLang="zh-CN" sz="1100">
              <a:latin typeface="+mn-lt"/>
            </a:endParaRPr>
          </a:p>
        </p:txBody>
      </p:sp>
      <p:sp>
        <p:nvSpPr>
          <p:cNvPr id="130158" name="Rectangle 110"/>
          <p:cNvSpPr>
            <a:spLocks noChangeArrowheads="1"/>
          </p:cNvSpPr>
          <p:nvPr/>
        </p:nvSpPr>
        <p:spPr bwMode="gray">
          <a:xfrm>
            <a:off x="5078413" y="5715000"/>
            <a:ext cx="762000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</a:rPr>
              <a:t>上海</a:t>
            </a:r>
            <a:endParaRPr lang="en-US" altLang="zh-CN" sz="1100">
              <a:latin typeface="+mn-lt"/>
            </a:endParaRPr>
          </a:p>
        </p:txBody>
      </p:sp>
      <p:sp>
        <p:nvSpPr>
          <p:cNvPr id="130159" name="Rectangle 111"/>
          <p:cNvSpPr>
            <a:spLocks noChangeArrowheads="1"/>
          </p:cNvSpPr>
          <p:nvPr/>
        </p:nvSpPr>
        <p:spPr bwMode="gray">
          <a:xfrm>
            <a:off x="1474788" y="6000750"/>
            <a:ext cx="1128514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广东太古冷链物流</a:t>
            </a:r>
            <a:endParaRPr lang="en-US" altLang="zh-TW" sz="1100">
              <a:latin typeface="+mn-lt"/>
              <a:cs typeface="Arial"/>
            </a:endParaRPr>
          </a:p>
        </p:txBody>
      </p:sp>
      <p:sp>
        <p:nvSpPr>
          <p:cNvPr id="130160" name="Rectangle 112"/>
          <p:cNvSpPr>
            <a:spLocks noChangeArrowheads="1"/>
          </p:cNvSpPr>
          <p:nvPr/>
        </p:nvSpPr>
        <p:spPr bwMode="gray">
          <a:xfrm>
            <a:off x="1474788" y="5711825"/>
            <a:ext cx="423193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普菲斯</a:t>
            </a:r>
            <a:endParaRPr lang="en-US" altLang="zh-TW" sz="1100">
              <a:latin typeface="+mn-lt"/>
              <a:cs typeface="Arial"/>
            </a:endParaRPr>
          </a:p>
        </p:txBody>
      </p:sp>
      <p:sp>
        <p:nvSpPr>
          <p:cNvPr id="130161" name="Rectangle 113"/>
          <p:cNvSpPr>
            <a:spLocks noChangeArrowheads="1"/>
          </p:cNvSpPr>
          <p:nvPr/>
        </p:nvSpPr>
        <p:spPr bwMode="gray">
          <a:xfrm>
            <a:off x="1474788" y="5402263"/>
            <a:ext cx="1833562" cy="169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>
                <a:latin typeface="+mn-lt"/>
                <a:cs typeface="Arial"/>
              </a:rPr>
              <a:t>招商美冷</a:t>
            </a:r>
            <a:endParaRPr lang="en-US" altLang="zh-TW" sz="1100">
              <a:latin typeface="+mn-lt"/>
              <a:cs typeface="Arial"/>
            </a:endParaRPr>
          </a:p>
        </p:txBody>
      </p:sp>
      <p:sp>
        <p:nvSpPr>
          <p:cNvPr id="130087" name="Line 39"/>
          <p:cNvSpPr>
            <a:spLocks noChangeShapeType="1"/>
          </p:cNvSpPr>
          <p:nvPr/>
        </p:nvSpPr>
        <p:spPr bwMode="gray">
          <a:xfrm>
            <a:off x="546100" y="1585913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88" name="Line 40"/>
          <p:cNvSpPr>
            <a:spLocks noChangeShapeType="1"/>
          </p:cNvSpPr>
          <p:nvPr/>
        </p:nvSpPr>
        <p:spPr bwMode="gray">
          <a:xfrm>
            <a:off x="546100" y="1874838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89" name="Line 41"/>
          <p:cNvSpPr>
            <a:spLocks noChangeShapeType="1"/>
          </p:cNvSpPr>
          <p:nvPr/>
        </p:nvSpPr>
        <p:spPr bwMode="gray">
          <a:xfrm>
            <a:off x="546100" y="2165350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0" name="Line 42"/>
          <p:cNvSpPr>
            <a:spLocks noChangeShapeType="1"/>
          </p:cNvSpPr>
          <p:nvPr/>
        </p:nvSpPr>
        <p:spPr bwMode="gray">
          <a:xfrm>
            <a:off x="546100" y="2455863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1" name="Line 43"/>
          <p:cNvSpPr>
            <a:spLocks noChangeShapeType="1"/>
          </p:cNvSpPr>
          <p:nvPr/>
        </p:nvSpPr>
        <p:spPr bwMode="gray">
          <a:xfrm>
            <a:off x="546100" y="2744788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2" name="Line 44"/>
          <p:cNvSpPr>
            <a:spLocks noChangeShapeType="1"/>
          </p:cNvSpPr>
          <p:nvPr/>
        </p:nvSpPr>
        <p:spPr bwMode="gray">
          <a:xfrm>
            <a:off x="546100" y="3035300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3" name="Line 45"/>
          <p:cNvSpPr>
            <a:spLocks noChangeShapeType="1"/>
          </p:cNvSpPr>
          <p:nvPr/>
        </p:nvSpPr>
        <p:spPr bwMode="gray">
          <a:xfrm>
            <a:off x="546100" y="3325813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4" name="Line 46"/>
          <p:cNvSpPr>
            <a:spLocks noChangeShapeType="1"/>
          </p:cNvSpPr>
          <p:nvPr/>
        </p:nvSpPr>
        <p:spPr bwMode="gray">
          <a:xfrm>
            <a:off x="546100" y="3616325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5" name="Line 47"/>
          <p:cNvSpPr>
            <a:spLocks noChangeShapeType="1"/>
          </p:cNvSpPr>
          <p:nvPr/>
        </p:nvSpPr>
        <p:spPr bwMode="gray">
          <a:xfrm>
            <a:off x="546100" y="3905250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6" name="Line 48"/>
          <p:cNvSpPr>
            <a:spLocks noChangeShapeType="1"/>
          </p:cNvSpPr>
          <p:nvPr/>
        </p:nvSpPr>
        <p:spPr bwMode="gray">
          <a:xfrm>
            <a:off x="546100" y="4195763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7" name="Line 49"/>
          <p:cNvSpPr>
            <a:spLocks noChangeShapeType="1"/>
          </p:cNvSpPr>
          <p:nvPr/>
        </p:nvSpPr>
        <p:spPr bwMode="gray">
          <a:xfrm>
            <a:off x="546100" y="4486275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8" name="Line 50"/>
          <p:cNvSpPr>
            <a:spLocks noChangeShapeType="1"/>
          </p:cNvSpPr>
          <p:nvPr/>
        </p:nvSpPr>
        <p:spPr bwMode="gray">
          <a:xfrm>
            <a:off x="546100" y="4776788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099" name="Line 51"/>
          <p:cNvSpPr>
            <a:spLocks noChangeShapeType="1"/>
          </p:cNvSpPr>
          <p:nvPr/>
        </p:nvSpPr>
        <p:spPr bwMode="gray">
          <a:xfrm>
            <a:off x="546100" y="5065713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100" name="Line 52"/>
          <p:cNvSpPr>
            <a:spLocks noChangeShapeType="1"/>
          </p:cNvSpPr>
          <p:nvPr/>
        </p:nvSpPr>
        <p:spPr bwMode="gray">
          <a:xfrm>
            <a:off x="6477000" y="1268413"/>
            <a:ext cx="638175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162" name="Line 114"/>
          <p:cNvSpPr>
            <a:spLocks noChangeShapeType="1"/>
          </p:cNvSpPr>
          <p:nvPr/>
        </p:nvSpPr>
        <p:spPr bwMode="gray">
          <a:xfrm>
            <a:off x="558305" y="5327650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163" name="Line 115"/>
          <p:cNvSpPr>
            <a:spLocks noChangeShapeType="1"/>
          </p:cNvSpPr>
          <p:nvPr/>
        </p:nvSpPr>
        <p:spPr bwMode="gray">
          <a:xfrm>
            <a:off x="558305" y="5668963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30167" name="Line 119"/>
          <p:cNvSpPr>
            <a:spLocks noChangeShapeType="1"/>
          </p:cNvSpPr>
          <p:nvPr/>
        </p:nvSpPr>
        <p:spPr bwMode="gray">
          <a:xfrm>
            <a:off x="558305" y="5937250"/>
            <a:ext cx="655687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2" name="Rectangle 2"/>
          <p:cNvSpPr txBox="1"/>
          <p:nvPr/>
        </p:nvSpPr>
        <p:spPr>
          <a:xfrm>
            <a:off x="561975" y="1075298"/>
            <a:ext cx="1433513" cy="16927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/>
              <a:t>冷库运营商</a:t>
            </a:r>
            <a:endParaRPr lang="en-US" sz="1100" b="1"/>
          </a:p>
        </p:txBody>
      </p:sp>
      <p:sp>
        <p:nvSpPr>
          <p:cNvPr id="124" name="Rectangle 67"/>
          <p:cNvSpPr>
            <a:spLocks noChangeArrowheads="1"/>
          </p:cNvSpPr>
          <p:nvPr/>
        </p:nvSpPr>
        <p:spPr bwMode="gray">
          <a:xfrm>
            <a:off x="6477000" y="906021"/>
            <a:ext cx="638175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100" b="1">
                <a:latin typeface="+mn-lt"/>
              </a:rPr>
              <a:t>市场份额</a:t>
            </a:r>
            <a:endParaRPr lang="en-US" altLang="zh-CN" sz="1100" b="1">
              <a:latin typeface="+mn-lt"/>
            </a:endParaRPr>
          </a:p>
          <a:p>
            <a:r>
              <a:rPr lang="en-US" altLang="zh-CN" sz="110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</a:rPr>
              <a:t>%</a:t>
            </a:r>
            <a:r>
              <a:rPr lang="zh-CN" altLang="en-US" sz="110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</a:rPr>
              <a:t>，容量 </a:t>
            </a:r>
            <a:endParaRPr lang="en-US" altLang="zh-CN" sz="1100" baseline="30000">
              <a:solidFill>
                <a:schemeClr val="accent6">
                  <a:lumMod val="60000"/>
                  <a:lumOff val="40000"/>
                </a:schemeClr>
              </a:solidFill>
              <a:latin typeface="+mn-lt"/>
            </a:endParaRPr>
          </a:p>
        </p:txBody>
      </p:sp>
      <p:pic>
        <p:nvPicPr>
          <p:cNvPr id="125" name="Picture 36"/>
          <p:cNvPicPr>
            <a:picLocks noChangeAspect="1" noChangeArrowheads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1975" y="5400675"/>
            <a:ext cx="569913" cy="258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5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1</a:t>
            </a:r>
            <a:endParaRPr lang="en-US" sz="1900">
              <a:latin typeface="+mj-lt"/>
            </a:endParaRPr>
          </a:p>
        </p:txBody>
      </p:sp>
      <p:sp>
        <p:nvSpPr>
          <p:cNvPr id="118" name="Line 52"/>
          <p:cNvSpPr>
            <a:spLocks noChangeShapeType="1"/>
          </p:cNvSpPr>
          <p:nvPr/>
        </p:nvSpPr>
        <p:spPr bwMode="gray">
          <a:xfrm>
            <a:off x="5065711" y="1268413"/>
            <a:ext cx="1245441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19" name="Line 52"/>
          <p:cNvSpPr>
            <a:spLocks noChangeShapeType="1"/>
          </p:cNvSpPr>
          <p:nvPr/>
        </p:nvSpPr>
        <p:spPr bwMode="gray">
          <a:xfrm>
            <a:off x="3402013" y="1268413"/>
            <a:ext cx="1500187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  <p:sp>
        <p:nvSpPr>
          <p:cNvPr id="120" name="Line 52"/>
          <p:cNvSpPr>
            <a:spLocks noChangeShapeType="1"/>
          </p:cNvSpPr>
          <p:nvPr/>
        </p:nvSpPr>
        <p:spPr bwMode="gray">
          <a:xfrm>
            <a:off x="538858" y="1268413"/>
            <a:ext cx="2628701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0308589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2098" name="Object 2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think-cell 幻灯片" r:id="rId4" imgW="270" imgH="270" progId="TCLayout.ActiveDocument.1">
                  <p:embed/>
                </p:oleObj>
              </mc:Choice>
              <mc:Fallback>
                <p:oleObj name="think-cell 幻灯片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2099" name="Rectangle 3" hidden="1"/>
          <p:cNvSpPr>
            <a:spLocks noChangeArrowheads="1"/>
          </p:cNvSpPr>
          <p:nvPr>
            <p:custDataLst>
              <p:tags r:id="rId6"/>
            </p:custDataLst>
          </p:nvPr>
        </p:nvSpPr>
        <p:spPr bwMode="gray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accent2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anchor="ctr" anchorCtr="0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endParaRPr lang="en-US" sz="1100">
              <a:latin typeface="Arial"/>
              <a:ea typeface="楷体"/>
              <a:cs typeface="Arial"/>
              <a:sym typeface="Arial"/>
            </a:endParaRPr>
          </a:p>
        </p:txBody>
      </p:sp>
      <p:sp>
        <p:nvSpPr>
          <p:cNvPr id="132100" name="Rectangle 4"/>
          <p:cNvSpPr>
            <a:spLocks noGrp="1" noChangeArrowheads="1"/>
          </p:cNvSpPr>
          <p:nvPr>
            <p:ph type="title"/>
          </p:nvPr>
        </p:nvSpPr>
        <p:spPr bwMode="gray"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indent="346075"/>
            <a:r>
              <a:rPr lang="zh-CN" altLang="en-US"/>
              <a:t>冷藏运输也不例外</a:t>
            </a:r>
            <a:endParaRPr lang="en-US"/>
          </a:p>
        </p:txBody>
      </p:sp>
      <p:sp>
        <p:nvSpPr>
          <p:cNvPr id="132104" name="Rectangle 8"/>
          <p:cNvSpPr>
            <a:spLocks noChangeArrowheads="1"/>
          </p:cNvSpPr>
          <p:nvPr>
            <p:custDataLst>
              <p:tags r:id="rId7"/>
            </p:custDataLst>
          </p:nvPr>
        </p:nvSpPr>
        <p:spPr bwMode="gray">
          <a:xfrm>
            <a:off x="1936750" y="5438775"/>
            <a:ext cx="5083175" cy="631825"/>
          </a:xfrm>
          <a:prstGeom prst="rect">
            <a:avLst/>
          </a:prstGeom>
          <a:solidFill>
            <a:schemeClr val="accent2"/>
          </a:solidFill>
          <a:ln w="19050">
            <a:noFill/>
            <a:miter lim="800000"/>
          </a:ln>
          <a:effectLst/>
        </p:spPr>
        <p:txBody>
          <a:bodyPr wrap="square" lIns="72009" tIns="72009" rIns="72009" bIns="72009" anchor="ctr" anchorCtr="0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bg2"/>
              </a:buClr>
            </a:pPr>
            <a:r>
              <a:rPr lang="zh-CN" altLang="en-US" sz="1200" b="1">
                <a:solidFill>
                  <a:schemeClr val="bg2"/>
                </a:solidFill>
                <a:latin typeface="+mn-lt"/>
              </a:rPr>
              <a:t>全国冷藏车队总体规模： </a:t>
            </a:r>
            <a:r>
              <a:rPr lang="en-US" altLang="zh-CN" sz="1200" b="1">
                <a:solidFill>
                  <a:schemeClr val="bg2"/>
                </a:solidFill>
                <a:latin typeface="+mn-lt"/>
              </a:rPr>
              <a:t>40,000 </a:t>
            </a:r>
          </a:p>
          <a:p>
            <a:pPr lvl="1">
              <a:buClr>
                <a:schemeClr val="bg2"/>
              </a:buClr>
            </a:pPr>
            <a:r>
              <a:rPr lang="zh-CN" altLang="en-US" sz="1200" b="1">
                <a:solidFill>
                  <a:schemeClr val="bg2"/>
                </a:solidFill>
                <a:latin typeface="+mn-lt"/>
              </a:rPr>
              <a:t>前十大冷藏运输企业所占市场份额仅为</a:t>
            </a:r>
            <a:r>
              <a:rPr lang="en-US" altLang="zh-CN" sz="1200" b="1">
                <a:solidFill>
                  <a:schemeClr val="bg2"/>
                </a:solidFill>
                <a:latin typeface="+mn-lt"/>
              </a:rPr>
              <a:t> ~8%</a:t>
            </a:r>
          </a:p>
        </p:txBody>
      </p:sp>
      <p:sp>
        <p:nvSpPr>
          <p:cNvPr id="132105" name="Rectangle 9"/>
          <p:cNvSpPr>
            <a:spLocks noChangeArrowheads="1"/>
          </p:cNvSpPr>
          <p:nvPr/>
        </p:nvSpPr>
        <p:spPr bwMode="gray">
          <a:xfrm>
            <a:off x="500063" y="732081"/>
            <a:ext cx="7947025" cy="33009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72009" tIns="72009" rIns="72009" bIns="72009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+mn-lt"/>
              </a:rPr>
              <a:t>主要冷藏运输企业，按车队规模排序</a:t>
            </a:r>
            <a:endParaRPr lang="en-US" altLang="zh-CN" sz="1200" b="1">
              <a:latin typeface="+mn-lt"/>
            </a:endParaRPr>
          </a:p>
        </p:txBody>
      </p:sp>
      <p:sp>
        <p:nvSpPr>
          <p:cNvPr id="132106" name="Line 10"/>
          <p:cNvSpPr>
            <a:spLocks noChangeShapeType="1"/>
          </p:cNvSpPr>
          <p:nvPr/>
        </p:nvSpPr>
        <p:spPr bwMode="gray">
          <a:xfrm>
            <a:off x="7227093" y="1518863"/>
            <a:ext cx="905697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07" name="Rectangle 11"/>
          <p:cNvSpPr>
            <a:spLocks noChangeArrowheads="1"/>
          </p:cNvSpPr>
          <p:nvPr/>
        </p:nvSpPr>
        <p:spPr bwMode="gray">
          <a:xfrm>
            <a:off x="3468986" y="1119465"/>
            <a:ext cx="92333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+mn-lt"/>
              </a:rPr>
              <a:t>冷藏车队规模</a:t>
            </a:r>
            <a:endParaRPr lang="en-US" altLang="zh-CN" sz="1200" b="1">
              <a:latin typeface="+mn-lt"/>
            </a:endParaRPr>
          </a:p>
          <a:p>
            <a:r>
              <a:rPr lang="zh-CN" altLang="en-US" sz="1200">
                <a:solidFill>
                  <a:srgbClr val="808080"/>
                </a:solidFill>
                <a:latin typeface="+mn-lt"/>
              </a:rPr>
              <a:t>车辆数</a:t>
            </a:r>
            <a:endParaRPr lang="en-US" altLang="zh-CN" sz="1200" baseline="30000">
              <a:solidFill>
                <a:srgbClr val="808080"/>
              </a:solidFill>
              <a:latin typeface="+mn-lt"/>
            </a:endParaRPr>
          </a:p>
        </p:txBody>
      </p:sp>
      <p:sp>
        <p:nvSpPr>
          <p:cNvPr id="132109" name="Rectangle 13"/>
          <p:cNvSpPr>
            <a:spLocks noChangeArrowheads="1"/>
          </p:cNvSpPr>
          <p:nvPr/>
        </p:nvSpPr>
        <p:spPr bwMode="gray">
          <a:xfrm>
            <a:off x="617538" y="1304131"/>
            <a:ext cx="92333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+mn-lt"/>
              </a:rPr>
              <a:t>冷藏运输企业</a:t>
            </a:r>
            <a:endParaRPr lang="en-US" altLang="zh-CN" sz="1200" b="1" baseline="30000">
              <a:latin typeface="+mn-lt"/>
            </a:endParaRPr>
          </a:p>
        </p:txBody>
      </p:sp>
      <p:sp>
        <p:nvSpPr>
          <p:cNvPr id="132110" name="Rectangle 14"/>
          <p:cNvSpPr>
            <a:spLocks noChangeArrowheads="1"/>
          </p:cNvSpPr>
          <p:nvPr/>
        </p:nvSpPr>
        <p:spPr bwMode="gray">
          <a:xfrm>
            <a:off x="6193211" y="1304131"/>
            <a:ext cx="76944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+mn-lt"/>
              </a:rPr>
              <a:t>总部所在地</a:t>
            </a:r>
            <a:endParaRPr lang="en-US" altLang="zh-CN" sz="1200" b="1">
              <a:latin typeface="+mn-lt"/>
            </a:endParaRPr>
          </a:p>
        </p:txBody>
      </p:sp>
      <p:graphicFrame>
        <p:nvGraphicFramePr>
          <p:cNvPr id="132111" name="Object 15"/>
          <p:cNvGraphicFramePr>
            <a:graphicFrameLocks noChangeAspect="1"/>
          </p:cNvGraphicFramePr>
          <p:nvPr>
            <p:custDataLst>
              <p:tags r:id="rId8"/>
            </p:custDataLst>
            <p:extLst>
              <p:ext uri="{D42A27DB-BD31-4B8C-83A1-F6EECF244321}">
                <p14:modId xmlns:p14="http://schemas.microsoft.com/office/powerpoint/2010/main" val="3288414552"/>
              </p:ext>
            </p:extLst>
          </p:nvPr>
        </p:nvGraphicFramePr>
        <p:xfrm>
          <a:off x="3335337" y="1531938"/>
          <a:ext cx="2695514" cy="352422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Chart" r:id="rId9" imgW="2695643" imgH="3524089" progId="MSGraph.Chart.8">
                  <p:embed/>
                </p:oleObj>
              </mc:Choice>
              <mc:Fallback>
                <p:oleObj name="Chart" r:id="rId9" imgW="2695643" imgH="3524089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335337" y="1531938"/>
                        <a:ext cx="2695514" cy="352422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2112" name="Line 16"/>
          <p:cNvSpPr>
            <a:spLocks noChangeShapeType="1"/>
          </p:cNvSpPr>
          <p:nvPr/>
        </p:nvSpPr>
        <p:spPr bwMode="gray">
          <a:xfrm>
            <a:off x="552450" y="1965325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13" name="AutoShape 17"/>
          <p:cNvSpPr>
            <a:spLocks noChangeArrowheads="1"/>
          </p:cNvSpPr>
          <p:nvPr/>
        </p:nvSpPr>
        <p:spPr bwMode="gray">
          <a:xfrm>
            <a:off x="498475" y="739775"/>
            <a:ext cx="7959725" cy="4368800"/>
          </a:xfrm>
          <a:prstGeom prst="roundRect">
            <a:avLst>
              <a:gd name="adj" fmla="val 0"/>
            </a:avLst>
          </a:prstGeom>
          <a:noFill/>
          <a:ln w="19050">
            <a:solidFill>
              <a:schemeClr val="accent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endParaRPr lang="en-US" sz="1200" b="1">
              <a:latin typeface="+mn-lt"/>
            </a:endParaRPr>
          </a:p>
        </p:txBody>
      </p:sp>
      <p:sp>
        <p:nvSpPr>
          <p:cNvPr id="132114" name="AutoShape 18"/>
          <p:cNvSpPr>
            <a:spLocks noChangeArrowheads="1"/>
          </p:cNvSpPr>
          <p:nvPr>
            <p:custDataLst>
              <p:tags r:id="rId11"/>
            </p:custDataLst>
          </p:nvPr>
        </p:nvSpPr>
        <p:spPr bwMode="gray">
          <a:xfrm rot="10800000">
            <a:off x="3525838" y="5159375"/>
            <a:ext cx="1905000" cy="2286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rot="10800000" wrap="none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endParaRPr lang="en-US" sz="1200" b="1">
              <a:latin typeface="+mn-lt"/>
            </a:endParaRPr>
          </a:p>
        </p:txBody>
      </p:sp>
      <p:sp>
        <p:nvSpPr>
          <p:cNvPr id="132115" name="Rectangle 19"/>
          <p:cNvSpPr>
            <a:spLocks noChangeArrowheads="1"/>
          </p:cNvSpPr>
          <p:nvPr/>
        </p:nvSpPr>
        <p:spPr bwMode="gray">
          <a:xfrm>
            <a:off x="7519988" y="1700213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3.3</a:t>
            </a:r>
          </a:p>
        </p:txBody>
      </p:sp>
      <p:sp>
        <p:nvSpPr>
          <p:cNvPr id="132116" name="Rectangle 20"/>
          <p:cNvSpPr>
            <a:spLocks noChangeArrowheads="1"/>
          </p:cNvSpPr>
          <p:nvPr/>
        </p:nvSpPr>
        <p:spPr bwMode="gray">
          <a:xfrm>
            <a:off x="1468438" y="1692017"/>
            <a:ext cx="61555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双汇集团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17" name="Rectangle 21"/>
          <p:cNvSpPr>
            <a:spLocks noChangeArrowheads="1"/>
          </p:cNvSpPr>
          <p:nvPr/>
        </p:nvSpPr>
        <p:spPr bwMode="gray">
          <a:xfrm>
            <a:off x="6193211" y="1700213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郑州</a:t>
            </a:r>
            <a:endParaRPr lang="en-US" altLang="zh-CN" sz="1200">
              <a:latin typeface="+mn-lt"/>
            </a:endParaRPr>
          </a:p>
        </p:txBody>
      </p:sp>
      <p:pic>
        <p:nvPicPr>
          <p:cNvPr id="132118" name="Picture 22" descr="RXEL43U)7A{INRV_AHXGE3V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615950" y="1685925"/>
            <a:ext cx="747713" cy="19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2119" name="Rectangle 23"/>
          <p:cNvSpPr>
            <a:spLocks noChangeArrowheads="1"/>
          </p:cNvSpPr>
          <p:nvPr/>
        </p:nvSpPr>
        <p:spPr bwMode="gray">
          <a:xfrm>
            <a:off x="7519988" y="2366963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1.3</a:t>
            </a:r>
          </a:p>
        </p:txBody>
      </p:sp>
      <p:sp>
        <p:nvSpPr>
          <p:cNvPr id="132120" name="Rectangle 24"/>
          <p:cNvSpPr>
            <a:spLocks noChangeArrowheads="1"/>
          </p:cNvSpPr>
          <p:nvPr/>
        </p:nvSpPr>
        <p:spPr bwMode="gray">
          <a:xfrm>
            <a:off x="1468438" y="2358767"/>
            <a:ext cx="61555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荣庆物流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21" name="Rectangle 25"/>
          <p:cNvSpPr>
            <a:spLocks noChangeArrowheads="1"/>
          </p:cNvSpPr>
          <p:nvPr/>
        </p:nvSpPr>
        <p:spPr bwMode="gray">
          <a:xfrm>
            <a:off x="6193211" y="2366963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山东</a:t>
            </a:r>
            <a:endParaRPr lang="en-US" altLang="zh-CN" sz="1200">
              <a:latin typeface="+mn-lt"/>
            </a:endParaRPr>
          </a:p>
        </p:txBody>
      </p:sp>
      <p:pic>
        <p:nvPicPr>
          <p:cNvPr id="132122" name="Picture 26"/>
          <p:cNvPicPr>
            <a:picLocks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615950" y="2352675"/>
            <a:ext cx="747713" cy="19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23" name="Rectangle 27"/>
          <p:cNvSpPr>
            <a:spLocks noChangeArrowheads="1"/>
          </p:cNvSpPr>
          <p:nvPr/>
        </p:nvSpPr>
        <p:spPr bwMode="gray">
          <a:xfrm>
            <a:off x="7519988" y="2690813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0.5</a:t>
            </a:r>
          </a:p>
        </p:txBody>
      </p:sp>
      <p:sp>
        <p:nvSpPr>
          <p:cNvPr id="132124" name="Rectangle 28"/>
          <p:cNvSpPr>
            <a:spLocks noChangeArrowheads="1"/>
          </p:cNvSpPr>
          <p:nvPr/>
        </p:nvSpPr>
        <p:spPr bwMode="gray">
          <a:xfrm>
            <a:off x="1468438" y="2682617"/>
            <a:ext cx="61555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易通物流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25" name="Rectangle 29"/>
          <p:cNvSpPr>
            <a:spLocks noChangeArrowheads="1"/>
          </p:cNvSpPr>
          <p:nvPr/>
        </p:nvSpPr>
        <p:spPr bwMode="gray">
          <a:xfrm>
            <a:off x="6193211" y="2690813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郑州</a:t>
            </a:r>
            <a:endParaRPr lang="en-US" altLang="zh-CN" sz="1200">
              <a:latin typeface="+mn-lt"/>
            </a:endParaRPr>
          </a:p>
        </p:txBody>
      </p:sp>
      <p:pic>
        <p:nvPicPr>
          <p:cNvPr id="132126" name="Picture 30"/>
          <p:cNvPicPr>
            <a:picLocks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615950" y="2676525"/>
            <a:ext cx="7477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2127" name="Rectangle 31"/>
          <p:cNvSpPr>
            <a:spLocks noChangeArrowheads="1"/>
          </p:cNvSpPr>
          <p:nvPr/>
        </p:nvSpPr>
        <p:spPr bwMode="gray">
          <a:xfrm>
            <a:off x="7519988" y="3038475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0.4</a:t>
            </a:r>
          </a:p>
        </p:txBody>
      </p:sp>
      <p:sp>
        <p:nvSpPr>
          <p:cNvPr id="132128" name="Rectangle 32"/>
          <p:cNvSpPr>
            <a:spLocks noChangeArrowheads="1"/>
          </p:cNvSpPr>
          <p:nvPr/>
        </p:nvSpPr>
        <p:spPr bwMode="gray">
          <a:xfrm>
            <a:off x="1468438" y="3030279"/>
            <a:ext cx="61555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招商美冷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29" name="Rectangle 33"/>
          <p:cNvSpPr>
            <a:spLocks noChangeArrowheads="1"/>
          </p:cNvSpPr>
          <p:nvPr/>
        </p:nvSpPr>
        <p:spPr bwMode="gray">
          <a:xfrm>
            <a:off x="6193211" y="3038475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天津</a:t>
            </a:r>
            <a:endParaRPr lang="en-US" altLang="zh-CN" sz="1200">
              <a:latin typeface="+mn-lt"/>
            </a:endParaRPr>
          </a:p>
        </p:txBody>
      </p:sp>
      <p:sp>
        <p:nvSpPr>
          <p:cNvPr id="132131" name="Rectangle 35"/>
          <p:cNvSpPr>
            <a:spLocks noChangeArrowheads="1"/>
          </p:cNvSpPr>
          <p:nvPr/>
        </p:nvSpPr>
        <p:spPr bwMode="gray">
          <a:xfrm>
            <a:off x="7519988" y="3389313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0.3</a:t>
            </a:r>
          </a:p>
        </p:txBody>
      </p:sp>
      <p:sp>
        <p:nvSpPr>
          <p:cNvPr id="132132" name="Rectangle 36"/>
          <p:cNvSpPr>
            <a:spLocks noChangeArrowheads="1"/>
          </p:cNvSpPr>
          <p:nvPr/>
        </p:nvSpPr>
        <p:spPr bwMode="gray">
          <a:xfrm>
            <a:off x="1468438" y="3381117"/>
            <a:ext cx="2000548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中外运上海冷链物流有限公司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33" name="Rectangle 37"/>
          <p:cNvSpPr>
            <a:spLocks noChangeArrowheads="1"/>
          </p:cNvSpPr>
          <p:nvPr/>
        </p:nvSpPr>
        <p:spPr bwMode="gray">
          <a:xfrm>
            <a:off x="6193211" y="3389313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上海</a:t>
            </a:r>
            <a:endParaRPr lang="en-US" altLang="zh-CN" sz="1200">
              <a:latin typeface="+mn-lt"/>
            </a:endParaRPr>
          </a:p>
        </p:txBody>
      </p:sp>
      <p:pic>
        <p:nvPicPr>
          <p:cNvPr id="132134" name="Picture 38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615950" y="3373438"/>
            <a:ext cx="784225" cy="20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2135" name="Rectangle 39"/>
          <p:cNvSpPr>
            <a:spLocks noChangeArrowheads="1"/>
          </p:cNvSpPr>
          <p:nvPr/>
        </p:nvSpPr>
        <p:spPr bwMode="gray">
          <a:xfrm>
            <a:off x="7519988" y="3713163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0.2</a:t>
            </a:r>
          </a:p>
        </p:txBody>
      </p:sp>
      <p:sp>
        <p:nvSpPr>
          <p:cNvPr id="132136" name="Rectangle 40"/>
          <p:cNvSpPr>
            <a:spLocks noChangeArrowheads="1"/>
          </p:cNvSpPr>
          <p:nvPr/>
        </p:nvSpPr>
        <p:spPr bwMode="gray">
          <a:xfrm>
            <a:off x="1468438" y="3704967"/>
            <a:ext cx="61555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海航华日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37" name="Rectangle 41"/>
          <p:cNvSpPr>
            <a:spLocks noChangeArrowheads="1"/>
          </p:cNvSpPr>
          <p:nvPr/>
        </p:nvSpPr>
        <p:spPr bwMode="gray">
          <a:xfrm>
            <a:off x="6193211" y="3713163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北京</a:t>
            </a:r>
            <a:endParaRPr lang="en-US" altLang="zh-CN" sz="1200">
              <a:latin typeface="+mn-lt"/>
            </a:endParaRPr>
          </a:p>
        </p:txBody>
      </p:sp>
      <p:sp>
        <p:nvSpPr>
          <p:cNvPr id="132139" name="Rectangle 43"/>
          <p:cNvSpPr>
            <a:spLocks noChangeArrowheads="1"/>
          </p:cNvSpPr>
          <p:nvPr/>
        </p:nvSpPr>
        <p:spPr bwMode="gray">
          <a:xfrm>
            <a:off x="7519988" y="4706938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0.1</a:t>
            </a:r>
          </a:p>
        </p:txBody>
      </p:sp>
      <p:sp>
        <p:nvSpPr>
          <p:cNvPr id="132140" name="Rectangle 44"/>
          <p:cNvSpPr>
            <a:spLocks noChangeArrowheads="1"/>
          </p:cNvSpPr>
          <p:nvPr/>
        </p:nvSpPr>
        <p:spPr bwMode="gray">
          <a:xfrm>
            <a:off x="1468438" y="4698742"/>
            <a:ext cx="153888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永贵冷链物流有限公司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41" name="Rectangle 45"/>
          <p:cNvSpPr>
            <a:spLocks noChangeArrowheads="1"/>
          </p:cNvSpPr>
          <p:nvPr/>
        </p:nvSpPr>
        <p:spPr bwMode="gray">
          <a:xfrm>
            <a:off x="6193211" y="4706938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汕头</a:t>
            </a:r>
            <a:endParaRPr lang="en-US" altLang="zh-CN" sz="1200">
              <a:latin typeface="+mn-lt"/>
            </a:endParaRPr>
          </a:p>
        </p:txBody>
      </p:sp>
      <p:pic>
        <p:nvPicPr>
          <p:cNvPr id="132142" name="Picture 46"/>
          <p:cNvPicPr>
            <a:picLocks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615950" y="4692650"/>
            <a:ext cx="7477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2143" name="Rectangle 47"/>
          <p:cNvSpPr>
            <a:spLocks noChangeArrowheads="1"/>
          </p:cNvSpPr>
          <p:nvPr/>
        </p:nvSpPr>
        <p:spPr bwMode="gray">
          <a:xfrm>
            <a:off x="7519988" y="4362450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0.1</a:t>
            </a:r>
          </a:p>
        </p:txBody>
      </p:sp>
      <p:sp>
        <p:nvSpPr>
          <p:cNvPr id="132144" name="Rectangle 48"/>
          <p:cNvSpPr>
            <a:spLocks noChangeArrowheads="1"/>
          </p:cNvSpPr>
          <p:nvPr/>
        </p:nvSpPr>
        <p:spPr bwMode="gray">
          <a:xfrm>
            <a:off x="1468438" y="4354254"/>
            <a:ext cx="615553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重庆雪峰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45" name="Rectangle 49"/>
          <p:cNvSpPr>
            <a:spLocks noChangeArrowheads="1"/>
          </p:cNvSpPr>
          <p:nvPr/>
        </p:nvSpPr>
        <p:spPr bwMode="gray">
          <a:xfrm>
            <a:off x="6193211" y="4362450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重庆</a:t>
            </a:r>
            <a:endParaRPr lang="en-US" altLang="zh-CN" sz="1200">
              <a:latin typeface="+mn-lt"/>
            </a:endParaRPr>
          </a:p>
        </p:txBody>
      </p:sp>
      <p:pic>
        <p:nvPicPr>
          <p:cNvPr id="132146" name="Picture 50"/>
          <p:cNvPicPr>
            <a:picLocks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615950" y="4348163"/>
            <a:ext cx="747713" cy="19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47" name="Rectangle 51"/>
          <p:cNvSpPr>
            <a:spLocks noChangeArrowheads="1"/>
          </p:cNvSpPr>
          <p:nvPr/>
        </p:nvSpPr>
        <p:spPr bwMode="gray">
          <a:xfrm>
            <a:off x="7519988" y="2041525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1.5</a:t>
            </a:r>
          </a:p>
        </p:txBody>
      </p:sp>
      <p:sp>
        <p:nvSpPr>
          <p:cNvPr id="132148" name="Rectangle 52"/>
          <p:cNvSpPr>
            <a:spLocks noChangeArrowheads="1"/>
          </p:cNvSpPr>
          <p:nvPr/>
        </p:nvSpPr>
        <p:spPr bwMode="gray">
          <a:xfrm>
            <a:off x="1468438" y="2033329"/>
            <a:ext cx="92333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郑明现代物流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49" name="Rectangle 53"/>
          <p:cNvSpPr>
            <a:spLocks noChangeArrowheads="1"/>
          </p:cNvSpPr>
          <p:nvPr/>
        </p:nvSpPr>
        <p:spPr bwMode="gray">
          <a:xfrm>
            <a:off x="6193211" y="2041525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上海</a:t>
            </a:r>
            <a:endParaRPr lang="en-US" altLang="zh-CN" sz="1200">
              <a:latin typeface="+mn-lt"/>
            </a:endParaRPr>
          </a:p>
        </p:txBody>
      </p:sp>
      <p:pic>
        <p:nvPicPr>
          <p:cNvPr id="132150" name="Picture 54"/>
          <p:cNvPicPr>
            <a:picLocks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615950" y="2027238"/>
            <a:ext cx="747713" cy="19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51" name="Rectangle 55"/>
          <p:cNvSpPr>
            <a:spLocks noChangeArrowheads="1"/>
          </p:cNvSpPr>
          <p:nvPr/>
        </p:nvSpPr>
        <p:spPr bwMode="gray">
          <a:xfrm>
            <a:off x="7519988" y="4037013"/>
            <a:ext cx="23495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200">
                <a:latin typeface="+mn-lt"/>
              </a:rPr>
              <a:t>0.1</a:t>
            </a:r>
          </a:p>
        </p:txBody>
      </p:sp>
      <p:sp>
        <p:nvSpPr>
          <p:cNvPr id="132152" name="Rectangle 56"/>
          <p:cNvSpPr>
            <a:spLocks noChangeArrowheads="1"/>
          </p:cNvSpPr>
          <p:nvPr/>
        </p:nvSpPr>
        <p:spPr bwMode="gray">
          <a:xfrm>
            <a:off x="1468438" y="4028817"/>
            <a:ext cx="769441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  <a:cs typeface="Arial"/>
              </a:rPr>
              <a:t>北京快行线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32153" name="Rectangle 57"/>
          <p:cNvSpPr>
            <a:spLocks noChangeArrowheads="1"/>
          </p:cNvSpPr>
          <p:nvPr/>
        </p:nvSpPr>
        <p:spPr bwMode="gray">
          <a:xfrm>
            <a:off x="6193211" y="4037013"/>
            <a:ext cx="76200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>
                <a:latin typeface="+mn-lt"/>
              </a:rPr>
              <a:t>北京</a:t>
            </a:r>
            <a:endParaRPr lang="en-US" altLang="zh-CN" sz="1200">
              <a:latin typeface="+mn-lt"/>
            </a:endParaRPr>
          </a:p>
        </p:txBody>
      </p:sp>
      <p:pic>
        <p:nvPicPr>
          <p:cNvPr id="132154" name="Picture 58"/>
          <p:cNvPicPr>
            <a:picLocks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615950" y="4022725"/>
            <a:ext cx="747713" cy="19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55" name="Line 59"/>
          <p:cNvSpPr>
            <a:spLocks noChangeShapeType="1"/>
          </p:cNvSpPr>
          <p:nvPr/>
        </p:nvSpPr>
        <p:spPr bwMode="gray">
          <a:xfrm>
            <a:off x="552450" y="2289175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56" name="Line 60"/>
          <p:cNvSpPr>
            <a:spLocks noChangeShapeType="1"/>
          </p:cNvSpPr>
          <p:nvPr/>
        </p:nvSpPr>
        <p:spPr bwMode="gray">
          <a:xfrm>
            <a:off x="552450" y="2613025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57" name="Line 61"/>
          <p:cNvSpPr>
            <a:spLocks noChangeShapeType="1"/>
          </p:cNvSpPr>
          <p:nvPr/>
        </p:nvSpPr>
        <p:spPr bwMode="gray">
          <a:xfrm>
            <a:off x="552450" y="2938463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58" name="Line 62"/>
          <p:cNvSpPr>
            <a:spLocks noChangeShapeType="1"/>
          </p:cNvSpPr>
          <p:nvPr/>
        </p:nvSpPr>
        <p:spPr bwMode="gray">
          <a:xfrm>
            <a:off x="552450" y="3309938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59" name="Line 63"/>
          <p:cNvSpPr>
            <a:spLocks noChangeShapeType="1"/>
          </p:cNvSpPr>
          <p:nvPr/>
        </p:nvSpPr>
        <p:spPr bwMode="gray">
          <a:xfrm>
            <a:off x="552450" y="3635375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60" name="Line 64"/>
          <p:cNvSpPr>
            <a:spLocks noChangeShapeType="1"/>
          </p:cNvSpPr>
          <p:nvPr/>
        </p:nvSpPr>
        <p:spPr bwMode="gray">
          <a:xfrm>
            <a:off x="552450" y="3960813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61" name="Line 65"/>
          <p:cNvSpPr>
            <a:spLocks noChangeShapeType="1"/>
          </p:cNvSpPr>
          <p:nvPr/>
        </p:nvSpPr>
        <p:spPr bwMode="gray">
          <a:xfrm>
            <a:off x="552450" y="4284663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62" name="Line 66"/>
          <p:cNvSpPr>
            <a:spLocks noChangeShapeType="1"/>
          </p:cNvSpPr>
          <p:nvPr/>
        </p:nvSpPr>
        <p:spPr bwMode="gray">
          <a:xfrm>
            <a:off x="552450" y="4610100"/>
            <a:ext cx="7797800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32164" name="McK 5. Source"/>
          <p:cNvSpPr>
            <a:spLocks noChangeArrowheads="1"/>
          </p:cNvSpPr>
          <p:nvPr>
            <p:custDataLst>
              <p:tags r:id="rId20"/>
            </p:custDataLst>
          </p:nvPr>
        </p:nvSpPr>
        <p:spPr bwMode="gray">
          <a:xfrm>
            <a:off x="119063" y="6434980"/>
            <a:ext cx="6862762" cy="15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latin typeface="+mn-lt"/>
              </a:rPr>
              <a:t>资料来源：文献检索；公司网站；专家访谈</a:t>
            </a:r>
            <a:endParaRPr lang="en-US" altLang="zh-CN" sz="1000">
              <a:latin typeface="+mn-lt"/>
            </a:endParaRPr>
          </a:p>
        </p:txBody>
      </p:sp>
      <p:pic>
        <p:nvPicPr>
          <p:cNvPr id="46116" name="Picture 36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7344" y="2937616"/>
            <a:ext cx="846273" cy="384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3" name="Rectangle 67"/>
          <p:cNvSpPr>
            <a:spLocks noChangeArrowheads="1"/>
          </p:cNvSpPr>
          <p:nvPr/>
        </p:nvSpPr>
        <p:spPr bwMode="gray">
          <a:xfrm>
            <a:off x="7227093" y="1119465"/>
            <a:ext cx="90569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457200" indent="-261938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614363" indent="-1555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746125" indent="-130175" algn="l" defTabSz="895350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2033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16605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1177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2574925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+mn-lt"/>
              </a:rPr>
              <a:t>市场份额</a:t>
            </a:r>
            <a:endParaRPr lang="en-US" altLang="zh-CN" sz="1200" b="1">
              <a:latin typeface="+mn-lt"/>
            </a:endParaRPr>
          </a:p>
          <a:p>
            <a:r>
              <a:rPr lang="en-US" altLang="zh-CN" sz="120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</a:rPr>
              <a:t>%</a:t>
            </a:r>
            <a:r>
              <a:rPr lang="zh-CN" altLang="en-US" sz="120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</a:rPr>
              <a:t>，车队规模</a:t>
            </a:r>
            <a:endParaRPr lang="en-US" altLang="zh-CN" sz="1200" baseline="30000">
              <a:solidFill>
                <a:schemeClr val="accent6">
                  <a:lumMod val="60000"/>
                  <a:lumOff val="40000"/>
                </a:schemeClr>
              </a:solidFill>
              <a:latin typeface="+mn-lt"/>
            </a:endParaRPr>
          </a:p>
        </p:txBody>
      </p:sp>
      <p:pic>
        <p:nvPicPr>
          <p:cNvPr id="66" name="Picture 2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9157" y="3638550"/>
            <a:ext cx="200236" cy="279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9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1</a:t>
            </a:r>
            <a:endParaRPr lang="en-US" sz="1900">
              <a:latin typeface="+mj-lt"/>
            </a:endParaRPr>
          </a:p>
        </p:txBody>
      </p:sp>
      <p:sp>
        <p:nvSpPr>
          <p:cNvPr id="70" name="Line 10"/>
          <p:cNvSpPr>
            <a:spLocks noChangeShapeType="1"/>
          </p:cNvSpPr>
          <p:nvPr/>
        </p:nvSpPr>
        <p:spPr bwMode="gray">
          <a:xfrm>
            <a:off x="3468986" y="1518863"/>
            <a:ext cx="2561865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71" name="Line 10"/>
          <p:cNvSpPr>
            <a:spLocks noChangeShapeType="1"/>
          </p:cNvSpPr>
          <p:nvPr/>
        </p:nvSpPr>
        <p:spPr bwMode="gray">
          <a:xfrm>
            <a:off x="6193211" y="1518863"/>
            <a:ext cx="897871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72" name="Line 10"/>
          <p:cNvSpPr>
            <a:spLocks noChangeShapeType="1"/>
          </p:cNvSpPr>
          <p:nvPr/>
        </p:nvSpPr>
        <p:spPr bwMode="gray">
          <a:xfrm>
            <a:off x="617538" y="1518863"/>
            <a:ext cx="2717799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53109473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Rectangle 49"/>
          <p:cNvSpPr/>
          <p:nvPr/>
        </p:nvSpPr>
        <p:spPr>
          <a:xfrm>
            <a:off x="179388" y="4482332"/>
            <a:ext cx="746125" cy="941796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179388" y="3639113"/>
            <a:ext cx="746125" cy="757130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179388" y="2118872"/>
            <a:ext cx="746125" cy="757130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79388" y="1090986"/>
            <a:ext cx="746125" cy="941796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1707010" name="灯片编号占位符 3"/>
          <p:cNvSpPr txBox="1">
            <a:spLocks noGrp="1"/>
          </p:cNvSpPr>
          <p:nvPr/>
        </p:nvSpPr>
        <p:spPr bwMode="auto">
          <a:xfrm>
            <a:off x="8545513" y="6435725"/>
            <a:ext cx="195262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buClrTx/>
            </a:pPr>
            <a:fld id="{12CA4AA2-6F1F-4183-8605-AEC17FCB8809}" type="slidenum">
              <a:rPr lang="zh-CN" altLang="en-US" sz="1000" b="0">
                <a:solidFill>
                  <a:srgbClr val="000000"/>
                </a:solidFill>
              </a:rPr>
              <a:pPr>
                <a:buClrTx/>
              </a:pPr>
              <a:t>8</a:t>
            </a:fld>
            <a:r>
              <a:rPr lang="en-US" altLang="zh-CN" sz="1000" b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707012" name="Rectangle 21"/>
          <p:cNvSpPr>
            <a:spLocks noChangeArrowheads="1"/>
          </p:cNvSpPr>
          <p:nvPr/>
        </p:nvSpPr>
        <p:spPr bwMode="gray">
          <a:xfrm>
            <a:off x="2027238" y="836194"/>
            <a:ext cx="1231106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defTabSz="895350">
              <a:spcAft>
                <a:spcPct val="0"/>
              </a:spcAft>
            </a:pPr>
            <a:r>
              <a:rPr lang="zh-CN" altLang="en-US" sz="1200" b="1"/>
              <a:t>当前冷链运营模式</a:t>
            </a:r>
            <a:endParaRPr lang="en-US" altLang="zh-CN" sz="1200" b="1"/>
          </a:p>
        </p:txBody>
      </p:sp>
      <p:sp>
        <p:nvSpPr>
          <p:cNvPr id="1707014" name="Rectangle 16"/>
          <p:cNvSpPr>
            <a:spLocks noChangeArrowheads="1"/>
          </p:cNvSpPr>
          <p:nvPr/>
        </p:nvSpPr>
        <p:spPr bwMode="gray">
          <a:xfrm>
            <a:off x="7027523" y="1305857"/>
            <a:ext cx="1645920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algn="l" defTabSz="895350"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能够覆盖全国多条干线线路的第三方物流</a:t>
            </a:r>
          </a:p>
          <a:p>
            <a:pPr marL="193675" lvl="1" indent="-192088" algn="l" defTabSz="895350"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目前干线运输的损腐率依然很高，干线运输的专业性和准点率有待提高</a:t>
            </a:r>
          </a:p>
        </p:txBody>
      </p:sp>
      <p:sp>
        <p:nvSpPr>
          <p:cNvPr id="1707017" name="Rectangle 16"/>
          <p:cNvSpPr>
            <a:spLocks noChangeArrowheads="1"/>
          </p:cNvSpPr>
          <p:nvPr/>
        </p:nvSpPr>
        <p:spPr bwMode="gray">
          <a:xfrm>
            <a:off x="7027523" y="3639113"/>
            <a:ext cx="164592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algn="l" defTabSz="895350"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专业化的港口冷链</a:t>
            </a:r>
            <a:br>
              <a:rPr lang="en-US" altLang="zh-CN" sz="1200"/>
            </a:br>
            <a:r>
              <a:rPr lang="zh-CN" altLang="en-US" sz="1200"/>
              <a:t>仓储</a:t>
            </a:r>
          </a:p>
        </p:txBody>
      </p:sp>
      <p:sp>
        <p:nvSpPr>
          <p:cNvPr id="1707018" name="Rectangle 16"/>
          <p:cNvSpPr>
            <a:spLocks noChangeArrowheads="1"/>
          </p:cNvSpPr>
          <p:nvPr/>
        </p:nvSpPr>
        <p:spPr bwMode="gray">
          <a:xfrm>
            <a:off x="7027523" y="4934233"/>
            <a:ext cx="164592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algn="l" defTabSz="895350"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目前公共冷库供给较少，导致成本过高，批发商放弃使用冷</a:t>
            </a:r>
            <a:br>
              <a:rPr lang="en-US" altLang="zh-CN" sz="1200"/>
            </a:br>
            <a:r>
              <a:rPr lang="zh-CN" altLang="en-US" sz="1200"/>
              <a:t>藏库</a:t>
            </a:r>
          </a:p>
        </p:txBody>
      </p:sp>
      <p:pic>
        <p:nvPicPr>
          <p:cNvPr id="1707020" name="Picture 6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85" t="27048" r="71695" b="65215"/>
          <a:stretch>
            <a:fillRect/>
          </a:stretch>
        </p:blipFill>
        <p:spPr bwMode="gray">
          <a:xfrm>
            <a:off x="188353" y="2171206"/>
            <a:ext cx="735013" cy="652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07021" name="Rectangle 7"/>
          <p:cNvSpPr>
            <a:spLocks noChangeArrowheads="1"/>
          </p:cNvSpPr>
          <p:nvPr>
            <p:custDataLst>
              <p:tags r:id="rId3"/>
            </p:custDataLst>
          </p:nvPr>
        </p:nvSpPr>
        <p:spPr bwMode="gray">
          <a:xfrm>
            <a:off x="925513" y="2118872"/>
            <a:ext cx="1012825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72009" tIns="72009" rIns="72009" bIns="72009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defTabSz="895350">
              <a:spcAft>
                <a:spcPct val="0"/>
              </a:spcAft>
            </a:pPr>
            <a:r>
              <a:rPr lang="zh-CN" altLang="en-US" sz="1200" b="1"/>
              <a:t>冷冻食品制造商</a:t>
            </a:r>
            <a:endParaRPr lang="en-US" altLang="zh-CN" sz="1200" b="1"/>
          </a:p>
        </p:txBody>
      </p:sp>
      <p:sp>
        <p:nvSpPr>
          <p:cNvPr id="1707022" name="Rectangle 22"/>
          <p:cNvSpPr>
            <a:spLocks noChangeArrowheads="1"/>
          </p:cNvSpPr>
          <p:nvPr/>
        </p:nvSpPr>
        <p:spPr bwMode="gray">
          <a:xfrm>
            <a:off x="2025650" y="2118872"/>
            <a:ext cx="2984500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制造商全程控制冷链（除非产品通过可靠的大型分销商销售）</a:t>
            </a:r>
            <a:endParaRPr lang="en-US" altLang="zh-CN" sz="1200"/>
          </a:p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部分制造商拥有靠近工厂的冷藏库；完全外包下游运营</a:t>
            </a:r>
            <a:endParaRPr lang="en-US" altLang="zh-CN" sz="1200"/>
          </a:p>
        </p:txBody>
      </p:sp>
      <p:pic>
        <p:nvPicPr>
          <p:cNvPr id="1707024" name="Picture 12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85" t="47676" r="71754" b="41476"/>
          <a:stretch>
            <a:fillRect/>
          </a:stretch>
        </p:blipFill>
        <p:spPr bwMode="gray">
          <a:xfrm>
            <a:off x="188354" y="2950138"/>
            <a:ext cx="735012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07025" name="Rectangle 13"/>
          <p:cNvSpPr>
            <a:spLocks noChangeArrowheads="1"/>
          </p:cNvSpPr>
          <p:nvPr>
            <p:custDataLst>
              <p:tags r:id="rId4"/>
            </p:custDataLst>
          </p:nvPr>
        </p:nvSpPr>
        <p:spPr bwMode="gray">
          <a:xfrm>
            <a:off x="925513" y="2950138"/>
            <a:ext cx="1012825" cy="59093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72009" tIns="72009" rIns="72009" bIns="72009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defTabSz="895350">
              <a:spcAft>
                <a:spcPct val="0"/>
              </a:spcAft>
            </a:pPr>
            <a:r>
              <a:rPr lang="zh-CN" altLang="en-US" sz="1200" b="1"/>
              <a:t>冰激淋生</a:t>
            </a:r>
            <a:br>
              <a:rPr lang="en-US" altLang="zh-CN" sz="1200" b="1"/>
            </a:br>
            <a:r>
              <a:rPr lang="zh-CN" altLang="en-US" sz="1200" b="1"/>
              <a:t>产商</a:t>
            </a:r>
            <a:endParaRPr lang="en-US" altLang="zh-CN" sz="1200" b="1"/>
          </a:p>
        </p:txBody>
      </p:sp>
      <p:sp>
        <p:nvSpPr>
          <p:cNvPr id="1707026" name="Rectangle 24"/>
          <p:cNvSpPr>
            <a:spLocks noChangeArrowheads="1"/>
          </p:cNvSpPr>
          <p:nvPr/>
        </p:nvSpPr>
        <p:spPr bwMode="gray">
          <a:xfrm>
            <a:off x="2025650" y="2950138"/>
            <a:ext cx="2984500" cy="590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工厂一般集中在大城市周边；一般自建短距离运输车队，负责出厂到各商超的配送</a:t>
            </a:r>
          </a:p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较偏远地区一般委托第三方进行干线运输</a:t>
            </a:r>
          </a:p>
        </p:txBody>
      </p:sp>
      <p:sp>
        <p:nvSpPr>
          <p:cNvPr id="1707027" name="Line 28"/>
          <p:cNvSpPr>
            <a:spLocks noChangeShapeType="1"/>
          </p:cNvSpPr>
          <p:nvPr/>
        </p:nvSpPr>
        <p:spPr bwMode="gray">
          <a:xfrm>
            <a:off x="179388" y="2075827"/>
            <a:ext cx="4872037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1707029" name="Rectangle 10"/>
          <p:cNvSpPr>
            <a:spLocks noChangeArrowheads="1"/>
          </p:cNvSpPr>
          <p:nvPr>
            <p:custDataLst>
              <p:tags r:id="rId5"/>
            </p:custDataLst>
          </p:nvPr>
        </p:nvSpPr>
        <p:spPr bwMode="gray">
          <a:xfrm>
            <a:off x="925513" y="1090986"/>
            <a:ext cx="1012825" cy="9417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72009" tIns="72009" rIns="72009" bIns="7200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defTabSz="895350">
              <a:spcAft>
                <a:spcPct val="0"/>
              </a:spcAft>
            </a:pPr>
            <a:r>
              <a:rPr lang="zh-CN" altLang="en-US" sz="1200" b="1"/>
              <a:t>肉食品制</a:t>
            </a:r>
            <a:br>
              <a:rPr lang="en-US" altLang="zh-CN" sz="1200" b="1"/>
            </a:br>
            <a:r>
              <a:rPr lang="zh-CN" altLang="en-US" sz="1200" b="1"/>
              <a:t>造商</a:t>
            </a:r>
            <a:endParaRPr lang="en-US" altLang="zh-CN" sz="1200" b="1"/>
          </a:p>
        </p:txBody>
      </p:sp>
      <p:sp>
        <p:nvSpPr>
          <p:cNvPr id="1707030" name="Rectangle 23"/>
          <p:cNvSpPr>
            <a:spLocks noChangeArrowheads="1"/>
          </p:cNvSpPr>
          <p:nvPr/>
        </p:nvSpPr>
        <p:spPr bwMode="gray">
          <a:xfrm>
            <a:off x="2025650" y="1090986"/>
            <a:ext cx="2984500" cy="941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algn="l" defTabSz="895350"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 b="0"/>
              <a:t>大型制造商在全国范围内建立数个物流配送中心（如雨润），在规模比较大的干线采用自建物流的形式</a:t>
            </a:r>
          </a:p>
          <a:p>
            <a:pPr marL="193675" lvl="1" indent="-192088" algn="l" defTabSz="895350"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 b="0"/>
              <a:t>一些企业物流已转变为物流企业，对外承接业务（如双汇承接麦德龙）</a:t>
            </a:r>
          </a:p>
        </p:txBody>
      </p:sp>
      <p:pic>
        <p:nvPicPr>
          <p:cNvPr id="1707031" name="Picture 23" descr="pig1"/>
          <p:cNvPicPr>
            <a:picLocks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8353" y="1250594"/>
            <a:ext cx="735013" cy="65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07033" name="Picture 18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85" t="71906" r="71754" b="17238"/>
          <a:stretch>
            <a:fillRect/>
          </a:stretch>
        </p:blipFill>
        <p:spPr bwMode="gray">
          <a:xfrm>
            <a:off x="188353" y="3666887"/>
            <a:ext cx="735013" cy="652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07034" name="Rectangle 19"/>
          <p:cNvSpPr>
            <a:spLocks noChangeArrowheads="1"/>
          </p:cNvSpPr>
          <p:nvPr>
            <p:custDataLst>
              <p:tags r:id="rId7"/>
            </p:custDataLst>
          </p:nvPr>
        </p:nvSpPr>
        <p:spPr bwMode="gray">
          <a:xfrm>
            <a:off x="925513" y="3639113"/>
            <a:ext cx="1012825" cy="7571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72009" tIns="72009" rIns="72009" bIns="72009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defTabSz="895350">
              <a:spcAft>
                <a:spcPct val="0"/>
              </a:spcAft>
            </a:pPr>
            <a:r>
              <a:rPr lang="zh-CN" altLang="en-US" sz="1200" b="1"/>
              <a:t>水果种植商和进口商</a:t>
            </a:r>
            <a:endParaRPr lang="en-US" altLang="zh-CN" sz="1200" b="1"/>
          </a:p>
        </p:txBody>
      </p:sp>
      <p:sp>
        <p:nvSpPr>
          <p:cNvPr id="1707035" name="Rectangle 26"/>
          <p:cNvSpPr>
            <a:spLocks noChangeArrowheads="1"/>
          </p:cNvSpPr>
          <p:nvPr/>
        </p:nvSpPr>
        <p:spPr bwMode="gray">
          <a:xfrm>
            <a:off x="2025650" y="3639113"/>
            <a:ext cx="2984500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高价值、耐储存水果生产商和分销商要求在生产工厂附近有仓储服务</a:t>
            </a:r>
            <a:endParaRPr lang="en-US" altLang="zh-CN" sz="1200"/>
          </a:p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水果进口商和分销商要求在港口和消费点附近有冷藏服务</a:t>
            </a:r>
            <a:endParaRPr lang="en-US" altLang="zh-CN" sz="1200"/>
          </a:p>
        </p:txBody>
      </p:sp>
      <p:sp>
        <p:nvSpPr>
          <p:cNvPr id="1707037" name="Rectangle 16"/>
          <p:cNvSpPr>
            <a:spLocks noChangeArrowheads="1"/>
          </p:cNvSpPr>
          <p:nvPr>
            <p:custDataLst>
              <p:tags r:id="rId8"/>
            </p:custDataLst>
          </p:nvPr>
        </p:nvSpPr>
        <p:spPr bwMode="gray">
          <a:xfrm>
            <a:off x="925513" y="4482332"/>
            <a:ext cx="1012825" cy="9417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72009" tIns="72009" rIns="72009" bIns="72009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defTabSz="895350">
              <a:spcAft>
                <a:spcPct val="0"/>
              </a:spcAft>
            </a:pPr>
            <a:r>
              <a:rPr lang="zh-CN" altLang="en-US" sz="1200" b="1"/>
              <a:t>蔬菜批发商</a:t>
            </a:r>
          </a:p>
        </p:txBody>
      </p:sp>
      <p:sp>
        <p:nvSpPr>
          <p:cNvPr id="1707038" name="Rectangle 25"/>
          <p:cNvSpPr>
            <a:spLocks noChangeArrowheads="1"/>
          </p:cNvSpPr>
          <p:nvPr/>
        </p:nvSpPr>
        <p:spPr bwMode="gray">
          <a:xfrm>
            <a:off x="2025650" y="4482333"/>
            <a:ext cx="2984500" cy="941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蔬菜种植商大部分在市郊，采用自营的车队统一送到蔬菜批发商的批发市场，存放时间一般在</a:t>
            </a:r>
            <a:r>
              <a:rPr lang="en-US" altLang="zh-CN" sz="1200"/>
              <a:t>24</a:t>
            </a:r>
            <a:r>
              <a:rPr lang="zh-CN" altLang="en-US" sz="1200"/>
              <a:t>小时内</a:t>
            </a:r>
          </a:p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蔬菜批发商采用自建物流的形式配送到商超的配送中心或终端</a:t>
            </a:r>
          </a:p>
        </p:txBody>
      </p:sp>
      <p:pic>
        <p:nvPicPr>
          <p:cNvPr id="1707039" name="Picture 31" descr="MH900177958"/>
          <p:cNvPicPr>
            <a:picLocks noChangeArrowheads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8353" y="4626999"/>
            <a:ext cx="735013" cy="65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07040" name="Rectangle 16"/>
          <p:cNvSpPr>
            <a:spLocks noChangeArrowheads="1"/>
          </p:cNvSpPr>
          <p:nvPr>
            <p:custDataLst>
              <p:tags r:id="rId11"/>
            </p:custDataLst>
          </p:nvPr>
        </p:nvSpPr>
        <p:spPr bwMode="gray">
          <a:xfrm>
            <a:off x="925513" y="5510216"/>
            <a:ext cx="1012825" cy="6524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72009" tIns="72009" rIns="72009" bIns="72009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 defTabSz="895350">
              <a:spcAft>
                <a:spcPct val="0"/>
              </a:spcAft>
            </a:pPr>
            <a:r>
              <a:rPr lang="zh-CN" altLang="en-US" sz="1200" b="1"/>
              <a:t>水产批发商</a:t>
            </a:r>
          </a:p>
        </p:txBody>
      </p:sp>
      <p:sp>
        <p:nvSpPr>
          <p:cNvPr id="1707041" name="Rectangle 25"/>
          <p:cNvSpPr>
            <a:spLocks noChangeArrowheads="1"/>
          </p:cNvSpPr>
          <p:nvPr/>
        </p:nvSpPr>
        <p:spPr bwMode="gray">
          <a:xfrm>
            <a:off x="2025650" y="5510216"/>
            <a:ext cx="2984500" cy="572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水产品的冷链运营模式和蔬菜批发商类似</a:t>
            </a:r>
          </a:p>
          <a:p>
            <a:pPr marL="193675" lvl="1" indent="-192088" defTabSz="895350">
              <a:spcBef>
                <a:spcPct val="10000"/>
              </a:spcBef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200"/>
              <a:t>水产品批发商一般采用自建物流将商品送到商超的配送中心或终端</a:t>
            </a:r>
          </a:p>
        </p:txBody>
      </p:sp>
      <p:pic>
        <p:nvPicPr>
          <p:cNvPr id="1707042" name="Picture 34" descr="u=2939157763,207894074&amp;fm=52&amp;gp=0"/>
          <p:cNvPicPr>
            <a:picLocks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8354" y="5510216"/>
            <a:ext cx="735012" cy="65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07043" name="Rectangle 35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119063" y="786664"/>
            <a:ext cx="4957762" cy="5435312"/>
          </a:xfrm>
          <a:prstGeom prst="rect">
            <a:avLst/>
          </a:prstGeom>
          <a:noFill/>
          <a:ln w="19050" algn="ctr">
            <a:solidFill>
              <a:schemeClr val="accent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1707045" name="McK 5. Source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latin typeface="+mn-lt"/>
              </a:rPr>
              <a:t>资料来源：麦肯锡</a:t>
            </a:r>
            <a:endParaRPr lang="en-US" altLang="zh-CN" sz="1000">
              <a:latin typeface="+mn-lt"/>
            </a:endParaRPr>
          </a:p>
        </p:txBody>
      </p:sp>
      <p:sp>
        <p:nvSpPr>
          <p:cNvPr id="1707046" name="Line 38"/>
          <p:cNvSpPr>
            <a:spLocks noChangeShapeType="1"/>
          </p:cNvSpPr>
          <p:nvPr/>
        </p:nvSpPr>
        <p:spPr bwMode="auto">
          <a:xfrm>
            <a:off x="2025650" y="1047755"/>
            <a:ext cx="2984500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1707047" name="Line 28"/>
          <p:cNvSpPr>
            <a:spLocks noChangeShapeType="1"/>
          </p:cNvSpPr>
          <p:nvPr/>
        </p:nvSpPr>
        <p:spPr bwMode="gray">
          <a:xfrm>
            <a:off x="179388" y="2919047"/>
            <a:ext cx="4872037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1707049" name="Line 28"/>
          <p:cNvSpPr>
            <a:spLocks noChangeShapeType="1"/>
          </p:cNvSpPr>
          <p:nvPr/>
        </p:nvSpPr>
        <p:spPr bwMode="gray">
          <a:xfrm>
            <a:off x="179388" y="5467174"/>
            <a:ext cx="4872037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1707053" name="Rectangle 16"/>
          <p:cNvSpPr>
            <a:spLocks noChangeArrowheads="1"/>
          </p:cNvSpPr>
          <p:nvPr/>
        </p:nvSpPr>
        <p:spPr bwMode="gray">
          <a:xfrm>
            <a:off x="7027523" y="836194"/>
            <a:ext cx="1231106" cy="1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342900" indent="-342900" algn="l" defTabSz="895350">
              <a:spcAft>
                <a:spcPct val="0"/>
              </a:spcAft>
            </a:pPr>
            <a:r>
              <a:rPr lang="zh-CN" altLang="en-US" sz="1200" b="1"/>
              <a:t>未满足的冷链需求</a:t>
            </a:r>
          </a:p>
        </p:txBody>
      </p:sp>
      <p:sp>
        <p:nvSpPr>
          <p:cNvPr id="1707048" name="Line 28"/>
          <p:cNvSpPr>
            <a:spLocks noChangeShapeType="1"/>
          </p:cNvSpPr>
          <p:nvPr/>
        </p:nvSpPr>
        <p:spPr bwMode="gray">
          <a:xfrm>
            <a:off x="179388" y="3596068"/>
            <a:ext cx="8561387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1707054" name="Line 28"/>
          <p:cNvSpPr>
            <a:spLocks noChangeShapeType="1"/>
          </p:cNvSpPr>
          <p:nvPr/>
        </p:nvSpPr>
        <p:spPr bwMode="gray">
          <a:xfrm>
            <a:off x="179388" y="4439288"/>
            <a:ext cx="8561387" cy="0"/>
          </a:xfrm>
          <a:prstGeom prst="line">
            <a:avLst/>
          </a:prstGeom>
          <a:noFill/>
          <a:ln w="19050">
            <a:solidFill>
              <a:schemeClr val="accent6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46" name="Rectangle 3"/>
          <p:cNvSpPr>
            <a:spLocks noGrp="1" noChangeArrowheads="1"/>
          </p:cNvSpPr>
          <p:nvPr>
            <p:ph type="title"/>
            <p:custDataLst>
              <p:tags r:id="rId15"/>
            </p:custDataLst>
          </p:nvPr>
        </p:nvSpPr>
        <p:spPr>
          <a:xfrm>
            <a:off x="119063" y="230188"/>
            <a:ext cx="8618537" cy="292388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marL="346075"/>
            <a:r>
              <a:rPr lang="zh-CN" altLang="en-US"/>
              <a:t>不仅规模小，冷链服务商的整体服务能力也很有限</a:t>
            </a:r>
            <a:endParaRPr lang="zh-CN" altLang="en-GB"/>
          </a:p>
        </p:txBody>
      </p:sp>
      <p:sp>
        <p:nvSpPr>
          <p:cNvPr id="45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1</a:t>
            </a:r>
            <a:endParaRPr lang="en-US" sz="1900">
              <a:latin typeface="+mj-lt"/>
            </a:endParaRPr>
          </a:p>
        </p:txBody>
      </p:sp>
      <p:sp>
        <p:nvSpPr>
          <p:cNvPr id="51" name="Line 48"/>
          <p:cNvSpPr>
            <a:spLocks noChangeShapeType="1"/>
          </p:cNvSpPr>
          <p:nvPr/>
        </p:nvSpPr>
        <p:spPr bwMode="auto">
          <a:xfrm>
            <a:off x="7027523" y="1047755"/>
            <a:ext cx="1645920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grpSp>
        <p:nvGrpSpPr>
          <p:cNvPr id="5" name="Group 4"/>
          <p:cNvGrpSpPr/>
          <p:nvPr/>
        </p:nvGrpSpPr>
        <p:grpSpPr>
          <a:xfrm>
            <a:off x="5151309" y="786664"/>
            <a:ext cx="1755903" cy="5435312"/>
            <a:chOff x="5367678" y="652189"/>
            <a:chExt cx="1755903" cy="5435312"/>
          </a:xfrm>
        </p:grpSpPr>
        <p:sp>
          <p:nvSpPr>
            <p:cNvPr id="1707013" name="Rectangle 11"/>
            <p:cNvSpPr>
              <a:spLocks noChangeArrowheads="1"/>
            </p:cNvSpPr>
            <p:nvPr/>
          </p:nvSpPr>
          <p:spPr bwMode="gray">
            <a:xfrm>
              <a:off x="5432985" y="1171382"/>
              <a:ext cx="1645920" cy="5724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193675" lvl="1" indent="-192088" defTabSz="895350">
                <a:spcBef>
                  <a:spcPct val="10000"/>
                </a:spcBef>
                <a:buClr>
                  <a:schemeClr val="tx2"/>
                </a:buClr>
                <a:buSzPct val="125000"/>
                <a:buFont typeface="Arial"/>
                <a:buChar char="▪"/>
              </a:pPr>
              <a:r>
                <a:rPr lang="zh-CN" altLang="en-US" sz="1200"/>
                <a:t>加工厂到配送中心的长途运输服务</a:t>
              </a:r>
            </a:p>
            <a:p>
              <a:pPr marL="193675" lvl="1" indent="-192088" defTabSz="895350">
                <a:spcBef>
                  <a:spcPct val="10000"/>
                </a:spcBef>
                <a:buClr>
                  <a:schemeClr val="tx2"/>
                </a:buClr>
                <a:buSzPct val="125000"/>
                <a:buFont typeface="Arial"/>
                <a:buChar char="▪"/>
              </a:pPr>
              <a:r>
                <a:rPr lang="zh-CN" altLang="en-US" sz="1200"/>
                <a:t>城市郊区的冷库需求</a:t>
              </a:r>
              <a:endParaRPr lang="en-US" altLang="zh-CN" sz="1200"/>
            </a:p>
          </p:txBody>
        </p:sp>
        <p:sp>
          <p:nvSpPr>
            <p:cNvPr id="1707015" name="Rectangle 17"/>
            <p:cNvSpPr>
              <a:spLocks noChangeArrowheads="1"/>
            </p:cNvSpPr>
            <p:nvPr/>
          </p:nvSpPr>
          <p:spPr bwMode="gray">
            <a:xfrm>
              <a:off x="5432985" y="4799758"/>
              <a:ext cx="1645920" cy="9417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193675" lvl="1" indent="-192088" defTabSz="895350">
                <a:spcBef>
                  <a:spcPct val="10000"/>
                </a:spcBef>
                <a:buClr>
                  <a:schemeClr val="tx2"/>
                </a:buClr>
                <a:buSzPct val="125000"/>
                <a:buFont typeface="Arial"/>
                <a:buChar char="▪"/>
              </a:pPr>
              <a:r>
                <a:rPr lang="zh-CN" altLang="en-US" sz="1200"/>
                <a:t>城市郊区的冷藏库仓储需求</a:t>
              </a:r>
            </a:p>
            <a:p>
              <a:pPr marL="193675" lvl="1" indent="-192088" defTabSz="895350">
                <a:spcBef>
                  <a:spcPct val="10000"/>
                </a:spcBef>
                <a:buClr>
                  <a:schemeClr val="tx2"/>
                </a:buClr>
                <a:buSzPct val="125000"/>
                <a:buFont typeface="Arial"/>
                <a:buChar char="▪"/>
              </a:pPr>
              <a:r>
                <a:rPr lang="zh-CN" altLang="en-US" sz="1200"/>
                <a:t>从批发商到商超配送中心或终端的城市</a:t>
              </a:r>
              <a:br>
                <a:rPr lang="en-US" altLang="zh-CN" sz="1200"/>
              </a:br>
              <a:r>
                <a:rPr lang="zh-CN" altLang="en-US" sz="1200"/>
                <a:t>配送</a:t>
              </a:r>
              <a:endParaRPr lang="en-US" altLang="zh-CN" sz="1200"/>
            </a:p>
          </p:txBody>
        </p:sp>
        <p:sp>
          <p:nvSpPr>
            <p:cNvPr id="1707016" name="Rectangle 27"/>
            <p:cNvSpPr>
              <a:spLocks noChangeArrowheads="1"/>
            </p:cNvSpPr>
            <p:nvPr/>
          </p:nvSpPr>
          <p:spPr bwMode="gray">
            <a:xfrm>
              <a:off x="5432985" y="3504638"/>
              <a:ext cx="1645920" cy="757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193675" lvl="1" indent="-192088" defTabSz="895350">
                <a:spcBef>
                  <a:spcPct val="10000"/>
                </a:spcBef>
                <a:buClr>
                  <a:schemeClr val="tx2"/>
                </a:buClr>
                <a:buSzPct val="125000"/>
                <a:buFont typeface="Arial"/>
                <a:buChar char="▪"/>
              </a:pPr>
              <a:r>
                <a:rPr lang="zh-CN" altLang="en-US" sz="1200"/>
                <a:t>种植商到区域配送中心的长途运输</a:t>
              </a:r>
            </a:p>
            <a:p>
              <a:pPr marL="193675" lvl="1" indent="-192088" defTabSz="895350">
                <a:spcBef>
                  <a:spcPct val="10000"/>
                </a:spcBef>
                <a:buClr>
                  <a:schemeClr val="tx2"/>
                </a:buClr>
                <a:buSzPct val="125000"/>
                <a:buFont typeface="Arial"/>
                <a:buChar char="▪"/>
              </a:pPr>
              <a:r>
                <a:rPr lang="zh-CN" altLang="en-US" sz="1200"/>
                <a:t>进出口港口到区域配送中心的物流运输</a:t>
              </a:r>
              <a:endParaRPr lang="en-US" altLang="zh-CN" sz="1200"/>
            </a:p>
          </p:txBody>
        </p:sp>
        <p:sp>
          <p:nvSpPr>
            <p:cNvPr id="1707052" name="Rectangle 11"/>
            <p:cNvSpPr>
              <a:spLocks noChangeArrowheads="1"/>
            </p:cNvSpPr>
            <p:nvPr/>
          </p:nvSpPr>
          <p:spPr bwMode="gray">
            <a:xfrm>
              <a:off x="5432985" y="701719"/>
              <a:ext cx="1645920" cy="184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 anchor="b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342900" indent="-342900" algn="l" defTabSz="895350">
                <a:spcAft>
                  <a:spcPct val="0"/>
                </a:spcAft>
              </a:pPr>
              <a:r>
                <a:rPr lang="zh-CN" altLang="en-US" sz="1200" b="1"/>
                <a:t>基本的冷链需求</a:t>
              </a:r>
            </a:p>
          </p:txBody>
        </p:sp>
        <p:sp>
          <p:nvSpPr>
            <p:cNvPr id="1707056" name="Line 48"/>
            <p:cNvSpPr>
              <a:spLocks noChangeShapeType="1"/>
            </p:cNvSpPr>
            <p:nvPr/>
          </p:nvSpPr>
          <p:spPr bwMode="auto">
            <a:xfrm>
              <a:off x="5432985" y="913280"/>
              <a:ext cx="1645920" cy="0"/>
            </a:xfrm>
            <a:prstGeom prst="line">
              <a:avLst/>
            </a:prstGeom>
            <a:noFill/>
            <a:ln w="9525">
              <a:solidFill>
                <a:schemeClr val="accent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200"/>
            </a:p>
          </p:txBody>
        </p:sp>
        <p:sp>
          <p:nvSpPr>
            <p:cNvPr id="53" name="Rectangle 35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5367678" y="652189"/>
              <a:ext cx="1755903" cy="5435312"/>
            </a:xfrm>
            <a:prstGeom prst="rect">
              <a:avLst/>
            </a:prstGeom>
            <a:noFill/>
            <a:ln w="19050" algn="ctr">
              <a:solidFill>
                <a:schemeClr val="accent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200"/>
            </a:p>
          </p:txBody>
        </p:sp>
      </p:grpSp>
      <p:sp>
        <p:nvSpPr>
          <p:cNvPr id="54" name="Rectangle 35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981697" y="786664"/>
            <a:ext cx="1755903" cy="5435312"/>
          </a:xfrm>
          <a:prstGeom prst="rect">
            <a:avLst/>
          </a:prstGeom>
          <a:noFill/>
          <a:ln w="19050" algn="ctr">
            <a:solidFill>
              <a:schemeClr val="accent2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/>
          </a:p>
        </p:txBody>
      </p:sp>
      <p:sp>
        <p:nvSpPr>
          <p:cNvPr id="6" name="Rectangle 5"/>
          <p:cNvSpPr/>
          <p:nvPr/>
        </p:nvSpPr>
        <p:spPr>
          <a:xfrm>
            <a:off x="119063" y="662413"/>
            <a:ext cx="4957762" cy="87417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60" name="Rectangle 59"/>
          <p:cNvSpPr/>
          <p:nvPr/>
        </p:nvSpPr>
        <p:spPr>
          <a:xfrm>
            <a:off x="5151309" y="662413"/>
            <a:ext cx="1755903" cy="87417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61" name="Rectangle 60"/>
          <p:cNvSpPr/>
          <p:nvPr/>
        </p:nvSpPr>
        <p:spPr>
          <a:xfrm>
            <a:off x="6981698" y="662413"/>
            <a:ext cx="1563816" cy="87417"/>
          </a:xfrm>
          <a:prstGeom prst="rect">
            <a:avLst/>
          </a:prstGeom>
          <a:solidFill>
            <a:schemeClr val="accent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</a:pPr>
            <a:endParaRPr lang="en-US" b="1" err="1"/>
          </a:p>
        </p:txBody>
      </p:sp>
      <p:sp>
        <p:nvSpPr>
          <p:cNvPr id="8" name="Freeform 7"/>
          <p:cNvSpPr/>
          <p:nvPr/>
        </p:nvSpPr>
        <p:spPr>
          <a:xfrm>
            <a:off x="8538308" y="577892"/>
            <a:ext cx="199292" cy="171938"/>
          </a:xfrm>
          <a:custGeom>
            <a:gdLst>
              <a:gd name="connsiteX0" fmla="*/ 0 w 199292"/>
              <a:gd name="connsiteY0" fmla="*/ 0 h 171938"/>
              <a:gd name="connsiteX1" fmla="*/ 0 w 199292"/>
              <a:gd name="connsiteY1" fmla="*/ 171938 h 171938"/>
              <a:gd name="connsiteX2" fmla="*/ 199292 w 199292"/>
              <a:gd name="connsiteY2" fmla="*/ 171938 h 171938"/>
              <a:gd name="connsiteX3" fmla="*/ 0 w 199292"/>
              <a:gd name="connsiteY3" fmla="*/ 0 h 171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9292" h="171938">
                <a:moveTo>
                  <a:pt x="0" y="0"/>
                </a:moveTo>
                <a:lnTo>
                  <a:pt x="0" y="171938"/>
                </a:lnTo>
                <a:lnTo>
                  <a:pt x="199292" y="1719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lt1"/>
              </a:buClr>
            </a:pPr>
            <a:endParaRPr lang="en-US" b="1" err="1"/>
          </a:p>
        </p:txBody>
      </p:sp>
    </p:spTree>
    <p:extLst>
      <p:ext uri="{BB962C8B-B14F-4D97-AF65-F5344CB8AC3E}">
        <p14:creationId xmlns:p14="http://schemas.microsoft.com/office/powerpoint/2010/main" val="523327707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27490" name="Object 2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think-cell 幻灯片" r:id="rId4" imgW="270" imgH="270" progId="TCLayout.ActiveDocument.1">
                  <p:embed/>
                </p:oleObj>
              </mc:Choice>
              <mc:Fallback>
                <p:oleObj name="think-cell 幻灯片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4" name="Rectangle 3"/>
          <p:cNvSpPr>
            <a:spLocks noGrp="1" noChangeArrowheads="1"/>
          </p:cNvSpPr>
          <p:nvPr>
            <p:ph type="title"/>
            <p:custDataLst>
              <p:tags r:id="rId6"/>
            </p:custDataLst>
          </p:nvPr>
        </p:nvSpPr>
        <p:spPr bwMode="gray"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338328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/>
              <a:t>我们认为长期来看，冷链行业会经历一个整合时期（这一趋势已经开始）</a:t>
            </a:r>
            <a:endParaRPr lang="en-GB" altLang="zh-CN"/>
          </a:p>
        </p:txBody>
      </p:sp>
      <p:sp>
        <p:nvSpPr>
          <p:cNvPr id="5129" name="Rectangle 8"/>
          <p:cNvSpPr>
            <a:spLocks noChangeArrowheads="1"/>
          </p:cNvSpPr>
          <p:nvPr/>
        </p:nvSpPr>
        <p:spPr bwMode="gray">
          <a:xfrm>
            <a:off x="4506913" y="747713"/>
            <a:ext cx="4286250" cy="5356225"/>
          </a:xfrm>
          <a:prstGeom prst="rect">
            <a:avLst/>
          </a:prstGeom>
          <a:noFill/>
          <a:ln w="19050" algn="ctr">
            <a:solidFill>
              <a:schemeClr val="accent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zh-CN" sz="1400" b="0">
              <a:latin typeface="+mn-lt"/>
            </a:endParaRPr>
          </a:p>
        </p:txBody>
      </p:sp>
      <p:sp>
        <p:nvSpPr>
          <p:cNvPr id="5130" name="Rectangle 9"/>
          <p:cNvSpPr>
            <a:spLocks noChangeArrowheads="1"/>
          </p:cNvSpPr>
          <p:nvPr/>
        </p:nvSpPr>
        <p:spPr bwMode="gray">
          <a:xfrm>
            <a:off x="1828800" y="1225550"/>
            <a:ext cx="244157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详细情况</a:t>
            </a:r>
            <a:endParaRPr lang="en-US" altLang="zh-CN" sz="1400" b="1">
              <a:latin typeface="+mn-lt"/>
            </a:endParaRPr>
          </a:p>
        </p:txBody>
      </p:sp>
      <p:sp>
        <p:nvSpPr>
          <p:cNvPr id="5131" name="Line 10"/>
          <p:cNvSpPr>
            <a:spLocks noChangeShapeType="1"/>
          </p:cNvSpPr>
          <p:nvPr/>
        </p:nvSpPr>
        <p:spPr bwMode="gray">
          <a:xfrm>
            <a:off x="1828800" y="1487488"/>
            <a:ext cx="2441575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1400">
              <a:latin typeface="+mn-lt"/>
            </a:endParaRPr>
          </a:p>
        </p:txBody>
      </p:sp>
      <p:sp>
        <p:nvSpPr>
          <p:cNvPr id="5162" name="Rectangle 12"/>
          <p:cNvSpPr>
            <a:spLocks noChangeArrowheads="1"/>
          </p:cNvSpPr>
          <p:nvPr/>
        </p:nvSpPr>
        <p:spPr bwMode="gray">
          <a:xfrm>
            <a:off x="234950" y="3425825"/>
            <a:ext cx="1511300" cy="86177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tIns="91440" bIns="9144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GB" sz="1400" b="1">
                <a:latin typeface="+mn-lt"/>
              </a:rPr>
              <a:t>招商美冷</a:t>
            </a:r>
            <a:r>
              <a:rPr lang="zh-CN" altLang="en-US" sz="1400" b="1">
                <a:latin typeface="+mn-lt"/>
              </a:rPr>
              <a:t>收购天津</a:t>
            </a:r>
            <a:r>
              <a:rPr lang="zh-CN" altLang="en-GB" sz="1400" b="1">
                <a:latin typeface="+mn-lt"/>
              </a:rPr>
              <a:t>康新</a:t>
            </a:r>
            <a:r>
              <a:rPr lang="zh-CN" altLang="en-US" sz="1400" b="1">
                <a:latin typeface="+mn-lt"/>
              </a:rPr>
              <a:t>物流</a:t>
            </a:r>
            <a:endParaRPr lang="en-GB" altLang="zh-CN" sz="1400" b="1">
              <a:latin typeface="+mn-lt"/>
            </a:endParaRPr>
          </a:p>
        </p:txBody>
      </p:sp>
      <p:sp>
        <p:nvSpPr>
          <p:cNvPr id="5163" name="Rectangle 13"/>
          <p:cNvSpPr>
            <a:spLocks noChangeArrowheads="1"/>
          </p:cNvSpPr>
          <p:nvPr/>
        </p:nvSpPr>
        <p:spPr bwMode="gray">
          <a:xfrm>
            <a:off x="1828800" y="3425825"/>
            <a:ext cx="2441575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 b="0">
                <a:latin typeface="+mn-lt"/>
              </a:rPr>
              <a:t>2010</a:t>
            </a:r>
            <a:r>
              <a:rPr lang="zh-CN" altLang="en-US" sz="1400" b="0">
                <a:latin typeface="+mn-lt"/>
              </a:rPr>
              <a:t>年</a:t>
            </a:r>
            <a:r>
              <a:rPr lang="en-US" altLang="zh-CN" sz="1400" b="0">
                <a:latin typeface="+mn-lt"/>
              </a:rPr>
              <a:t>7</a:t>
            </a:r>
            <a:r>
              <a:rPr lang="zh-CN" altLang="en-US" sz="1400" b="0">
                <a:latin typeface="+mn-lt"/>
              </a:rPr>
              <a:t>月，招商美冷继而通过收购天津康新（</a:t>
            </a:r>
            <a:r>
              <a:rPr lang="en-US" altLang="zh-CN" sz="1400" b="0">
                <a:latin typeface="+mn-lt"/>
              </a:rPr>
              <a:t>Rich</a:t>
            </a:r>
            <a:r>
              <a:rPr lang="zh-CN" altLang="en-US" sz="1400" b="0">
                <a:latin typeface="+mn-lt"/>
              </a:rPr>
              <a:t>在中国的</a:t>
            </a:r>
            <a:r>
              <a:rPr lang="en-US" altLang="zh-CN" sz="1400" b="0">
                <a:latin typeface="+mn-lt"/>
              </a:rPr>
              <a:t>JV</a:t>
            </a:r>
            <a:r>
              <a:rPr lang="zh-CN" altLang="en-US" sz="1400" b="0">
                <a:latin typeface="+mn-lt"/>
              </a:rPr>
              <a:t>）扩大其冷库及干线配送网络</a:t>
            </a:r>
            <a:endParaRPr lang="en-US" altLang="zh-CN" sz="1400" b="0">
              <a:latin typeface="+mn-lt"/>
            </a:endParaRPr>
          </a:p>
        </p:txBody>
      </p:sp>
      <p:sp>
        <p:nvSpPr>
          <p:cNvPr id="5160" name="Rectangle 15"/>
          <p:cNvSpPr>
            <a:spLocks noChangeArrowheads="1"/>
          </p:cNvSpPr>
          <p:nvPr/>
        </p:nvSpPr>
        <p:spPr bwMode="gray">
          <a:xfrm>
            <a:off x="234950" y="2430018"/>
            <a:ext cx="1512888" cy="86177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tIns="91440" bIns="9144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大新华物流收购北京华日飞天</a:t>
            </a:r>
            <a:endParaRPr lang="en-GB" altLang="zh-CN" sz="1400" b="1">
              <a:latin typeface="+mn-lt"/>
            </a:endParaRPr>
          </a:p>
        </p:txBody>
      </p:sp>
      <p:sp>
        <p:nvSpPr>
          <p:cNvPr id="5161" name="Rectangle 16"/>
          <p:cNvSpPr>
            <a:spLocks noChangeArrowheads="1"/>
          </p:cNvSpPr>
          <p:nvPr/>
        </p:nvSpPr>
        <p:spPr bwMode="gray">
          <a:xfrm>
            <a:off x="1844675" y="2415731"/>
            <a:ext cx="2441575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 b="0">
                <a:latin typeface="+mn-lt"/>
              </a:rPr>
              <a:t>2010</a:t>
            </a:r>
            <a:r>
              <a:rPr lang="zh-CN" altLang="en-US" sz="1400" b="0">
                <a:latin typeface="+mn-lt"/>
              </a:rPr>
              <a:t>年</a:t>
            </a:r>
            <a:r>
              <a:rPr lang="en-US" altLang="zh-CN" sz="1400" b="0">
                <a:latin typeface="+mn-lt"/>
              </a:rPr>
              <a:t>10</a:t>
            </a:r>
            <a:r>
              <a:rPr lang="zh-CN" altLang="en-US" sz="1400" b="0">
                <a:latin typeface="+mn-lt"/>
              </a:rPr>
              <a:t>月，海航旗下的大新华物流收购华北的领先冷链干线运输公司华日飞天</a:t>
            </a:r>
            <a:r>
              <a:rPr lang="en-US" altLang="zh-CN" sz="1400" b="0">
                <a:latin typeface="+mn-lt"/>
              </a:rPr>
              <a:t>60</a:t>
            </a:r>
            <a:r>
              <a:rPr lang="zh-CN" altLang="en-US" sz="1400" b="0">
                <a:latin typeface="+mn-lt"/>
              </a:rPr>
              <a:t>％股份</a:t>
            </a:r>
          </a:p>
        </p:txBody>
      </p:sp>
      <p:sp>
        <p:nvSpPr>
          <p:cNvPr id="5156" name="Rectangle 21"/>
          <p:cNvSpPr>
            <a:spLocks noChangeArrowheads="1"/>
          </p:cNvSpPr>
          <p:nvPr/>
        </p:nvSpPr>
        <p:spPr bwMode="gray">
          <a:xfrm>
            <a:off x="234950" y="5331403"/>
            <a:ext cx="1511300" cy="646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tIns="91440" bIns="9144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招商国际和</a:t>
            </a:r>
            <a:r>
              <a:rPr lang="en-GB" altLang="zh-CN" sz="1400" b="1" err="1">
                <a:latin typeface="+mn-lt"/>
              </a:rPr>
              <a:t>Americold</a:t>
            </a:r>
            <a:r>
              <a:rPr lang="zh-CN" altLang="en-US" sz="1400" b="1">
                <a:latin typeface="+mn-lt"/>
              </a:rPr>
              <a:t>合资建立招商美冷</a:t>
            </a:r>
            <a:endParaRPr lang="en-GB" altLang="zh-CN" sz="1400" b="1">
              <a:latin typeface="+mn-lt"/>
            </a:endParaRPr>
          </a:p>
        </p:txBody>
      </p:sp>
      <p:sp>
        <p:nvSpPr>
          <p:cNvPr id="5157" name="Rectangle 22"/>
          <p:cNvSpPr>
            <a:spLocks noChangeArrowheads="1"/>
          </p:cNvSpPr>
          <p:nvPr/>
        </p:nvSpPr>
        <p:spPr bwMode="gray">
          <a:xfrm>
            <a:off x="1830388" y="5331403"/>
            <a:ext cx="250507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 b="0">
                <a:latin typeface="+mn-lt"/>
              </a:rPr>
              <a:t>2010</a:t>
            </a:r>
            <a:r>
              <a:rPr lang="zh-CN" altLang="en-US" sz="1400" b="0">
                <a:latin typeface="+mn-lt"/>
              </a:rPr>
              <a:t>年</a:t>
            </a:r>
            <a:r>
              <a:rPr lang="en-US" altLang="zh-CN" sz="1400" b="0">
                <a:latin typeface="+mn-lt"/>
              </a:rPr>
              <a:t>3</a:t>
            </a:r>
            <a:r>
              <a:rPr lang="zh-CN" altLang="en-US" sz="1400" b="0">
                <a:latin typeface="+mn-lt"/>
              </a:rPr>
              <a:t>月，招商国际</a:t>
            </a:r>
            <a:r>
              <a:rPr lang="en-US" altLang="zh-CN" sz="1400" b="0">
                <a:latin typeface="+mn-lt"/>
              </a:rPr>
              <a:t>(51</a:t>
            </a:r>
            <a:r>
              <a:rPr lang="zh-CN" altLang="en-US" sz="1400" b="0">
                <a:latin typeface="+mn-lt"/>
              </a:rPr>
              <a:t>％</a:t>
            </a:r>
            <a:r>
              <a:rPr lang="en-US" altLang="zh-CN" sz="1400" b="0">
                <a:latin typeface="+mn-lt"/>
              </a:rPr>
              <a:t>)</a:t>
            </a:r>
            <a:r>
              <a:rPr lang="zh-CN" altLang="en-US" sz="1400" b="0">
                <a:latin typeface="+mn-lt"/>
              </a:rPr>
              <a:t>，</a:t>
            </a:r>
            <a:r>
              <a:rPr lang="en-US" altLang="zh-CN" sz="1400" b="0" err="1">
                <a:latin typeface="+mn-lt"/>
              </a:rPr>
              <a:t>Americold( 49</a:t>
            </a:r>
            <a:r>
              <a:rPr lang="zh-CN" altLang="en-US" sz="1400" b="0">
                <a:latin typeface="+mn-lt"/>
              </a:rPr>
              <a:t>％</a:t>
            </a:r>
            <a:r>
              <a:rPr lang="en-US" altLang="zh-CN" sz="1400" b="0">
                <a:latin typeface="+mn-lt"/>
              </a:rPr>
              <a:t>),</a:t>
            </a:r>
            <a:r>
              <a:rPr lang="zh-CN" altLang="en-US" sz="1400" b="0">
                <a:latin typeface="+mn-lt"/>
              </a:rPr>
              <a:t>合资建立招商美冷进入冷库运营</a:t>
            </a:r>
          </a:p>
        </p:txBody>
      </p:sp>
      <p:sp>
        <p:nvSpPr>
          <p:cNvPr id="5154" name="Rectangle 24"/>
          <p:cNvSpPr>
            <a:spLocks noChangeArrowheads="1"/>
          </p:cNvSpPr>
          <p:nvPr/>
        </p:nvSpPr>
        <p:spPr bwMode="gray">
          <a:xfrm>
            <a:off x="241300" y="1575817"/>
            <a:ext cx="1511300" cy="64611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tIns="91440" bIns="9144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联想控股投资白沙洲冷链项目</a:t>
            </a:r>
            <a:endParaRPr lang="zh-CN" altLang="en-GB" sz="1400" b="1">
              <a:latin typeface="+mn-lt"/>
            </a:endParaRPr>
          </a:p>
        </p:txBody>
      </p:sp>
      <p:sp>
        <p:nvSpPr>
          <p:cNvPr id="5155" name="Rectangle 25"/>
          <p:cNvSpPr>
            <a:spLocks noChangeArrowheads="1"/>
          </p:cNvSpPr>
          <p:nvPr/>
        </p:nvSpPr>
        <p:spPr bwMode="gray">
          <a:xfrm>
            <a:off x="1835150" y="1575817"/>
            <a:ext cx="2441575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 b="0">
                <a:latin typeface="+mn-lt"/>
              </a:rPr>
              <a:t>2011</a:t>
            </a:r>
            <a:r>
              <a:rPr lang="zh-CN" altLang="en-US" sz="1400" b="0">
                <a:latin typeface="+mn-lt"/>
              </a:rPr>
              <a:t>年</a:t>
            </a:r>
            <a:r>
              <a:rPr lang="en-US" altLang="zh-CN" sz="1400" b="0">
                <a:latin typeface="+mn-lt"/>
              </a:rPr>
              <a:t>11</a:t>
            </a:r>
            <a:r>
              <a:rPr lang="zh-CN" altLang="en-US" sz="1400" b="0">
                <a:latin typeface="+mn-lt"/>
              </a:rPr>
              <a:t>月，联想控股投资</a:t>
            </a:r>
            <a:r>
              <a:rPr lang="en-US" altLang="zh-CN" sz="1400" b="0">
                <a:latin typeface="+mn-lt"/>
              </a:rPr>
              <a:t>12</a:t>
            </a:r>
            <a:r>
              <a:rPr lang="zh-CN" altLang="en-US" sz="1400" b="0">
                <a:latin typeface="+mn-lt"/>
              </a:rPr>
              <a:t>亿元建设</a:t>
            </a:r>
            <a:r>
              <a:rPr lang="zh-CN" altLang="en-US" sz="1400">
                <a:latin typeface="+mn-lt"/>
              </a:rPr>
              <a:t>“联想供应链</a:t>
            </a:r>
            <a:r>
              <a:rPr lang="en-US" altLang="zh-CN" sz="1400">
                <a:latin typeface="+mn-lt"/>
              </a:rPr>
              <a:t>•</a:t>
            </a:r>
            <a:r>
              <a:rPr lang="zh-CN" altLang="en-US" sz="1400">
                <a:latin typeface="+mn-lt"/>
              </a:rPr>
              <a:t>白沙洲冷链”项目</a:t>
            </a:r>
            <a:endParaRPr lang="en-US" altLang="zh-CN" sz="1400" b="0">
              <a:latin typeface="+mn-lt"/>
            </a:endParaRPr>
          </a:p>
        </p:txBody>
      </p:sp>
      <p:sp>
        <p:nvSpPr>
          <p:cNvPr id="5152" name="Rectangle 31"/>
          <p:cNvSpPr>
            <a:spLocks noChangeArrowheads="1"/>
          </p:cNvSpPr>
          <p:nvPr/>
        </p:nvSpPr>
        <p:spPr bwMode="gray">
          <a:xfrm>
            <a:off x="5724525" y="1225550"/>
            <a:ext cx="294481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详细情况</a:t>
            </a:r>
            <a:endParaRPr lang="en-US" altLang="zh-CN" sz="1400" b="1">
              <a:latin typeface="+mn-lt"/>
            </a:endParaRPr>
          </a:p>
        </p:txBody>
      </p:sp>
      <p:sp>
        <p:nvSpPr>
          <p:cNvPr id="5153" name="Line 32"/>
          <p:cNvSpPr>
            <a:spLocks noChangeShapeType="1"/>
          </p:cNvSpPr>
          <p:nvPr/>
        </p:nvSpPr>
        <p:spPr bwMode="gray">
          <a:xfrm>
            <a:off x="5754688" y="1487488"/>
            <a:ext cx="2944812" cy="0"/>
          </a:xfrm>
          <a:prstGeom prst="line">
            <a:avLst/>
          </a:prstGeom>
          <a:noFill/>
          <a:ln w="9525">
            <a:solidFill>
              <a:schemeClr val="accent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1400">
              <a:latin typeface="+mn-lt"/>
            </a:endParaRPr>
          </a:p>
        </p:txBody>
      </p:sp>
      <p:sp>
        <p:nvSpPr>
          <p:cNvPr id="5150" name="Rectangle 34"/>
          <p:cNvSpPr>
            <a:spLocks noChangeArrowheads="1"/>
          </p:cNvSpPr>
          <p:nvPr/>
        </p:nvSpPr>
        <p:spPr bwMode="gray">
          <a:xfrm>
            <a:off x="4603750" y="1566863"/>
            <a:ext cx="1057275" cy="280076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tIns="91440" bIns="9144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下游整合</a:t>
            </a:r>
            <a:endParaRPr lang="en-GB" altLang="zh-CN" sz="1400" b="1">
              <a:latin typeface="+mn-lt"/>
            </a:endParaRPr>
          </a:p>
        </p:txBody>
      </p:sp>
      <p:sp>
        <p:nvSpPr>
          <p:cNvPr id="5151" name="Rectangle 35"/>
          <p:cNvSpPr>
            <a:spLocks noChangeArrowheads="1"/>
          </p:cNvSpPr>
          <p:nvPr/>
        </p:nvSpPr>
        <p:spPr bwMode="gray">
          <a:xfrm>
            <a:off x="5724525" y="1566863"/>
            <a:ext cx="2946400" cy="280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buClr>
                <a:schemeClr val="tx2"/>
              </a:buClr>
            </a:pPr>
            <a:r>
              <a:rPr lang="zh-CN" altLang="en-US" sz="1400" b="0">
                <a:latin typeface="+mn-lt"/>
              </a:rPr>
              <a:t>生产商意识到目前冷链储运的严重不足，因此开始向下游延伸自建冷链配送体系</a:t>
            </a:r>
          </a:p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>
                <a:latin typeface="+mn-lt"/>
              </a:rPr>
              <a:t>2010</a:t>
            </a:r>
            <a:r>
              <a:rPr lang="zh-CN" altLang="en-US" sz="1400">
                <a:latin typeface="+mn-lt"/>
              </a:rPr>
              <a:t>年，众品食品</a:t>
            </a:r>
            <a:r>
              <a:rPr lang="zh-CN" altLang="en-US" sz="1400" b="0">
                <a:latin typeface="+mn-lt"/>
              </a:rPr>
              <a:t>在河南多处建立了其自用的冷藏仓库和第三方物流公司</a:t>
            </a:r>
            <a:endParaRPr lang="en-US" altLang="zh-CN" sz="1400">
              <a:latin typeface="+mn-lt"/>
            </a:endParaRPr>
          </a:p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>
                <a:latin typeface="+mn-lt"/>
              </a:rPr>
              <a:t>2010</a:t>
            </a:r>
            <a:r>
              <a:rPr lang="zh-CN" altLang="en-US" sz="1400">
                <a:latin typeface="+mn-lt"/>
              </a:rPr>
              <a:t>年，江苏雨润</a:t>
            </a:r>
            <a:r>
              <a:rPr lang="zh-CN" altLang="en-US" sz="1400" b="0">
                <a:latin typeface="+mn-lt"/>
              </a:rPr>
              <a:t>在全国多个城市郊区建立了公共冷藏仓库，其中南京冷库</a:t>
            </a:r>
            <a:r>
              <a:rPr lang="en-US" altLang="zh-CN" sz="1400" b="0">
                <a:latin typeface="+mn-lt"/>
              </a:rPr>
              <a:t>%</a:t>
            </a:r>
            <a:r>
              <a:rPr lang="zh-CN" altLang="en-US" sz="1400" b="0">
                <a:latin typeface="+mn-lt"/>
              </a:rPr>
              <a:t>建成</a:t>
            </a:r>
            <a:r>
              <a:rPr lang="en-US" altLang="zh-CN" sz="1400" b="0">
                <a:latin typeface="+mn-lt"/>
              </a:rPr>
              <a:t>8</a:t>
            </a:r>
            <a:r>
              <a:rPr lang="zh-CN" altLang="en-US" sz="1400" b="0">
                <a:latin typeface="+mn-lt"/>
              </a:rPr>
              <a:t>万吨，利用率达</a:t>
            </a:r>
            <a:r>
              <a:rPr lang="en-US" altLang="zh-CN" sz="1400" b="0">
                <a:latin typeface="+mn-lt"/>
              </a:rPr>
              <a:t>70</a:t>
            </a:r>
            <a:r>
              <a:rPr lang="zh-CN" altLang="en-US" sz="1400" b="0">
                <a:latin typeface="+mn-lt"/>
              </a:rPr>
              <a:t>％</a:t>
            </a:r>
          </a:p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>
                <a:latin typeface="+mn-lt"/>
              </a:rPr>
              <a:t>2003</a:t>
            </a:r>
            <a:r>
              <a:rPr lang="zh-CN" altLang="en-US" sz="1400">
                <a:latin typeface="+mn-lt"/>
              </a:rPr>
              <a:t>年，光明乳业</a:t>
            </a:r>
            <a:r>
              <a:rPr lang="zh-CN" altLang="en-US" sz="1400" b="0">
                <a:latin typeface="+mn-lt"/>
              </a:rPr>
              <a:t>建立全资子公司领鲜物流，对内对外承接江浙沪一带的城市配送业务</a:t>
            </a:r>
            <a:endParaRPr lang="en-US" altLang="zh-CN" sz="1400" b="0">
              <a:latin typeface="+mn-lt"/>
            </a:endParaRPr>
          </a:p>
        </p:txBody>
      </p:sp>
      <p:sp>
        <p:nvSpPr>
          <p:cNvPr id="5148" name="Rectangle 37"/>
          <p:cNvSpPr>
            <a:spLocks noChangeArrowheads="1"/>
          </p:cNvSpPr>
          <p:nvPr/>
        </p:nvSpPr>
        <p:spPr bwMode="gray">
          <a:xfrm>
            <a:off x="4603750" y="4500563"/>
            <a:ext cx="1057275" cy="150810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tIns="91440" bIns="9144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上游整合</a:t>
            </a:r>
            <a:endParaRPr lang="en-GB" altLang="zh-CN" sz="1400" b="1">
              <a:latin typeface="+mn-lt"/>
            </a:endParaRPr>
          </a:p>
        </p:txBody>
      </p:sp>
      <p:sp>
        <p:nvSpPr>
          <p:cNvPr id="5149" name="Rectangle 38"/>
          <p:cNvSpPr>
            <a:spLocks noChangeArrowheads="1"/>
          </p:cNvSpPr>
          <p:nvPr/>
        </p:nvSpPr>
        <p:spPr bwMode="gray">
          <a:xfrm>
            <a:off x="5724525" y="4500563"/>
            <a:ext cx="2946400" cy="150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buClr>
                <a:schemeClr val="tx2"/>
              </a:buClr>
            </a:pPr>
            <a:r>
              <a:rPr lang="zh-CN" altLang="en-US" sz="1400" b="0">
                <a:latin typeface="+mn-lt"/>
              </a:rPr>
              <a:t>零售企业也通过整合入冷链，主要是进入仓储领域及城市配送</a:t>
            </a:r>
            <a:endParaRPr lang="en-GB" altLang="zh-CN" sz="1400" b="0">
              <a:latin typeface="+mn-lt"/>
            </a:endParaRPr>
          </a:p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>
                <a:latin typeface="+mn-lt"/>
              </a:rPr>
              <a:t>2011</a:t>
            </a:r>
            <a:r>
              <a:rPr lang="zh-CN" altLang="en-US" sz="1400">
                <a:latin typeface="+mn-lt"/>
              </a:rPr>
              <a:t>年，中百控股集团</a:t>
            </a:r>
            <a:r>
              <a:rPr lang="zh-CN" altLang="en-US" sz="1400" b="0">
                <a:latin typeface="+mn-lt"/>
              </a:rPr>
              <a:t>，武汉最大的零售企业，以</a:t>
            </a:r>
            <a:r>
              <a:rPr lang="en-US" altLang="zh-CN" sz="1400" b="0">
                <a:latin typeface="+mn-lt"/>
              </a:rPr>
              <a:t>8000万</a:t>
            </a:r>
            <a:r>
              <a:rPr lang="zh-CN" altLang="en-US" sz="1400" b="0">
                <a:latin typeface="+mn-lt"/>
              </a:rPr>
              <a:t>元收购山绿冷链</a:t>
            </a:r>
            <a:r>
              <a:rPr lang="en-US" altLang="zh-CN" sz="1400" b="0">
                <a:latin typeface="+mn-lt"/>
              </a:rPr>
              <a:t>51％的股份</a:t>
            </a:r>
          </a:p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zh-CN" altLang="en-US" sz="1400">
                <a:latin typeface="+mn-lt"/>
              </a:rPr>
              <a:t>联华超市</a:t>
            </a:r>
            <a:r>
              <a:rPr lang="zh-CN" altLang="en-US" sz="1400" b="0">
                <a:latin typeface="+mn-lt"/>
              </a:rPr>
              <a:t>在上海建立了冷链配送</a:t>
            </a:r>
            <a:br>
              <a:rPr lang="en-US" altLang="zh-CN" sz="1400" b="0">
                <a:latin typeface="+mn-lt"/>
              </a:rPr>
            </a:br>
            <a:r>
              <a:rPr lang="zh-CN" altLang="en-US" sz="1400" b="0">
                <a:latin typeface="+mn-lt"/>
              </a:rPr>
              <a:t>中心</a:t>
            </a:r>
            <a:endParaRPr lang="en-US" altLang="zh-CN" sz="1400" b="0">
              <a:latin typeface="+mn-lt"/>
            </a:endParaRPr>
          </a:p>
        </p:txBody>
      </p:sp>
      <p:sp>
        <p:nvSpPr>
          <p:cNvPr id="5144" name="Line 39"/>
          <p:cNvSpPr>
            <a:spLocks noChangeShapeType="1"/>
          </p:cNvSpPr>
          <p:nvPr/>
        </p:nvSpPr>
        <p:spPr bwMode="gray">
          <a:xfrm>
            <a:off x="4616450" y="4421188"/>
            <a:ext cx="4073525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400">
              <a:latin typeface="+mn-lt"/>
            </a:endParaRPr>
          </a:p>
        </p:txBody>
      </p:sp>
      <p:sp>
        <p:nvSpPr>
          <p:cNvPr id="5128" name="Rectangle 7"/>
          <p:cNvSpPr>
            <a:spLocks noChangeArrowheads="1"/>
          </p:cNvSpPr>
          <p:nvPr/>
        </p:nvSpPr>
        <p:spPr bwMode="gray">
          <a:xfrm>
            <a:off x="136525" y="747713"/>
            <a:ext cx="4286250" cy="5356225"/>
          </a:xfrm>
          <a:prstGeom prst="rect">
            <a:avLst/>
          </a:prstGeom>
          <a:noFill/>
          <a:ln w="19050" algn="ctr">
            <a:solidFill>
              <a:schemeClr val="accent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EAEAEA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spcAft>
                <a:spcPct val="50000"/>
              </a:spcAft>
            </a:pPr>
            <a:endParaRPr lang="zh-CN" altLang="en-US" sz="1400">
              <a:latin typeface="+mn-lt"/>
            </a:endParaRPr>
          </a:p>
        </p:txBody>
      </p:sp>
      <p:sp>
        <p:nvSpPr>
          <p:cNvPr id="5145" name="Rectangle 40"/>
          <p:cNvSpPr>
            <a:spLocks noChangeArrowheads="1"/>
          </p:cNvSpPr>
          <p:nvPr/>
        </p:nvSpPr>
        <p:spPr bwMode="gray">
          <a:xfrm>
            <a:off x="136525" y="747713"/>
            <a:ext cx="4286250" cy="36086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lIns="72009" tIns="72009" rIns="72009" bIns="72009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中国冷链物流市场近期的并购案例</a:t>
            </a:r>
            <a:endParaRPr lang="en-US" altLang="zh-CN" sz="1400" b="1">
              <a:latin typeface="+mn-lt"/>
            </a:endParaRPr>
          </a:p>
        </p:txBody>
      </p:sp>
      <p:sp>
        <p:nvSpPr>
          <p:cNvPr id="5146" name="Rectangle 41"/>
          <p:cNvSpPr>
            <a:spLocks noChangeArrowheads="1"/>
          </p:cNvSpPr>
          <p:nvPr/>
        </p:nvSpPr>
        <p:spPr bwMode="gray">
          <a:xfrm>
            <a:off x="4506913" y="747713"/>
            <a:ext cx="4286250" cy="36086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lIns="72009" tIns="72009" rIns="72009" bIns="72009" anchor="ctr">
            <a:sp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latin typeface="+mn-lt"/>
              </a:rPr>
              <a:t>食品制造商和终端商超近期上下整合的案例</a:t>
            </a:r>
            <a:endParaRPr lang="en-US" altLang="zh-CN" sz="1400" b="1">
              <a:latin typeface="+mn-lt"/>
            </a:endParaRPr>
          </a:p>
        </p:txBody>
      </p:sp>
      <p:sp>
        <p:nvSpPr>
          <p:cNvPr id="2" name="Rectangle 15"/>
          <p:cNvSpPr>
            <a:spLocks noChangeArrowheads="1"/>
          </p:cNvSpPr>
          <p:nvPr/>
        </p:nvSpPr>
        <p:spPr bwMode="gray">
          <a:xfrm>
            <a:off x="234950" y="4501742"/>
            <a:ext cx="1512888" cy="646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tIns="91440" bIns="91440" anchor="ctr">
            <a:noAutofit/>
          </a:bodyPr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zh-CN" sz="1400" b="1">
                <a:latin typeface="+mn-lt"/>
              </a:rPr>
              <a:t>日本三井物产</a:t>
            </a:r>
            <a:r>
              <a:rPr lang="zh-CN" altLang="en-GB" sz="1400" b="1">
                <a:latin typeface="+mn-lt"/>
              </a:rPr>
              <a:t>入股增资锦江低温</a:t>
            </a:r>
            <a:endParaRPr lang="en-GB" altLang="zh-CN" sz="1400" b="1">
              <a:latin typeface="+mn-lt"/>
            </a:endParaRPr>
          </a:p>
        </p:txBody>
      </p:sp>
      <p:sp>
        <p:nvSpPr>
          <p:cNvPr id="3" name="Rectangle 16"/>
          <p:cNvSpPr>
            <a:spLocks noChangeArrowheads="1"/>
          </p:cNvSpPr>
          <p:nvPr/>
        </p:nvSpPr>
        <p:spPr bwMode="gray">
          <a:xfrm>
            <a:off x="1857375" y="4501742"/>
            <a:ext cx="244157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342900" indent="-3429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93675" indent="-1920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>
              <a:buClr>
                <a:schemeClr val="tx2"/>
              </a:buClr>
              <a:buSzPct val="125000"/>
              <a:buFont typeface="Arial"/>
              <a:buChar char="▪"/>
            </a:pPr>
            <a:r>
              <a:rPr lang="en-US" altLang="zh-CN" sz="1400" b="0">
                <a:latin typeface="+mn-lt"/>
              </a:rPr>
              <a:t>2010年5</a:t>
            </a:r>
            <a:r>
              <a:rPr lang="zh-CN" altLang="en-US" sz="1400" b="0">
                <a:latin typeface="+mn-lt"/>
              </a:rPr>
              <a:t>月，</a:t>
            </a:r>
            <a:r>
              <a:rPr lang="zh-CN" altLang="zh-CN" sz="1400" b="0">
                <a:latin typeface="+mn-lt"/>
              </a:rPr>
              <a:t>三井物产</a:t>
            </a:r>
            <a:r>
              <a:rPr lang="zh-CN" altLang="en-US" sz="1400" b="0">
                <a:latin typeface="+mn-lt"/>
              </a:rPr>
              <a:t>出资近</a:t>
            </a:r>
            <a:r>
              <a:rPr lang="en-US" altLang="zh-CN" sz="1400" b="0">
                <a:latin typeface="+mn-lt"/>
              </a:rPr>
              <a:t>1.1</a:t>
            </a:r>
            <a:r>
              <a:rPr lang="zh-CN" altLang="en-US" sz="1400" b="0">
                <a:latin typeface="+mn-lt"/>
              </a:rPr>
              <a:t>亿元获得锦江低温</a:t>
            </a:r>
            <a:r>
              <a:rPr lang="en-US" altLang="zh-CN" sz="1400" b="0">
                <a:latin typeface="+mn-lt"/>
              </a:rPr>
              <a:t>49</a:t>
            </a:r>
            <a:r>
              <a:rPr lang="zh-CN" altLang="en-US" sz="1400" b="0">
                <a:latin typeface="+mn-lt"/>
              </a:rPr>
              <a:t>％股权</a:t>
            </a:r>
          </a:p>
        </p:txBody>
      </p:sp>
      <p:sp>
        <p:nvSpPr>
          <p:cNvPr id="5137" name="Line 26"/>
          <p:cNvSpPr>
            <a:spLocks noChangeShapeType="1"/>
          </p:cNvSpPr>
          <p:nvPr/>
        </p:nvSpPr>
        <p:spPr bwMode="gray">
          <a:xfrm>
            <a:off x="241300" y="3347594"/>
            <a:ext cx="4029075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400">
              <a:latin typeface="+mn-lt"/>
            </a:endParaRPr>
          </a:p>
        </p:txBody>
      </p:sp>
      <p:sp>
        <p:nvSpPr>
          <p:cNvPr id="4" name="Line 26"/>
          <p:cNvSpPr>
            <a:spLocks noChangeShapeType="1"/>
          </p:cNvSpPr>
          <p:nvPr/>
        </p:nvSpPr>
        <p:spPr bwMode="gray">
          <a:xfrm>
            <a:off x="241300" y="5262690"/>
            <a:ext cx="4029075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400">
              <a:latin typeface="+mn-lt"/>
            </a:endParaRPr>
          </a:p>
        </p:txBody>
      </p:sp>
      <p:sp>
        <p:nvSpPr>
          <p:cNvPr id="5" name="Line 26"/>
          <p:cNvSpPr>
            <a:spLocks noChangeShapeType="1"/>
          </p:cNvSpPr>
          <p:nvPr/>
        </p:nvSpPr>
        <p:spPr bwMode="gray">
          <a:xfrm>
            <a:off x="208367" y="4367148"/>
            <a:ext cx="4029075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400">
              <a:latin typeface="+mn-lt"/>
            </a:endParaRPr>
          </a:p>
        </p:txBody>
      </p:sp>
      <p:sp>
        <p:nvSpPr>
          <p:cNvPr id="6" name="Line 26"/>
          <p:cNvSpPr>
            <a:spLocks noChangeShapeType="1"/>
          </p:cNvSpPr>
          <p:nvPr/>
        </p:nvSpPr>
        <p:spPr bwMode="gray">
          <a:xfrm>
            <a:off x="234950" y="2379155"/>
            <a:ext cx="4029075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91440" bIns="91440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400">
              <a:latin typeface="+mn-lt"/>
            </a:endParaRPr>
          </a:p>
        </p:txBody>
      </p:sp>
      <p:sp>
        <p:nvSpPr>
          <p:cNvPr id="1727526" name="McK 5. Source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marL="609600" indent="-609600" algn="l" defTabSz="895350" rtl="0" fontAlgn="base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85813" indent="-142875" algn="l" defTabSz="895350" rtl="0" fontAlgn="base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36625" indent="-149225" algn="l" defTabSz="895350" rtl="0" fontAlgn="base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073150" indent="-134938" algn="l" defTabSz="895350" rtl="0" fontAlgn="base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223963" indent="-149225" algn="l" defTabSz="895350" rtl="0" fontAlgn="base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1681163" indent="-14922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138363" indent="-14922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2595563" indent="-14922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052763" indent="-14922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tabLst>
                <a:tab pos="612775"/>
              </a:tabLs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zh-CN" altLang="en-US" sz="1000" b="0">
                <a:solidFill>
                  <a:srgbClr val="000000"/>
                </a:solidFill>
                <a:latin typeface="+mn-lt"/>
              </a:rPr>
              <a:t>资料来源：文献检索</a:t>
            </a:r>
            <a:endParaRPr lang="en-US" altLang="zh-CN" sz="1000" b="0">
              <a:solidFill>
                <a:srgbClr val="000000"/>
              </a:solidFill>
              <a:latin typeface="+mn-lt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8248235" y="285750"/>
            <a:ext cx="489365" cy="212366"/>
            <a:chOff x="8248235" y="285750"/>
            <a:chExt cx="489365" cy="212366"/>
          </a:xfrm>
        </p:grpSpPr>
        <p:sp>
          <p:nvSpPr>
            <p:cNvPr id="42" name="StickerRectangle"/>
            <p:cNvSpPr>
              <a:spLocks noChangeArrowheads="1"/>
            </p:cNvSpPr>
            <p:nvPr/>
          </p:nvSpPr>
          <p:spPr bwMode="auto">
            <a:xfrm>
              <a:off x="8248235" y="285750"/>
              <a:ext cx="489365" cy="212366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27432" tIns="0" rIns="0" bIns="27432"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r" defTabSz="895350">
                <a:buClr>
                  <a:schemeClr val="tx2"/>
                </a:buClr>
              </a:pPr>
              <a:r>
                <a:rPr lang="zh-CN" altLang="en-US" sz="1200">
                  <a:solidFill>
                    <a:srgbClr val="808080"/>
                  </a:solidFill>
                  <a:latin typeface="+mn-lt"/>
                </a:rPr>
                <a:t>未详尽</a:t>
              </a:r>
            </a:p>
          </p:txBody>
        </p:sp>
        <p:cxnSp>
          <p:nvCxnSpPr>
            <p:cNvPr id="43" name="AutoShape 31"/>
            <p:cNvCxnSpPr>
              <a:cxnSpLocks noChangeShapeType="1"/>
              <a:stCxn id="42" idx="2"/>
              <a:endCxn id="42" idx="4"/>
            </p:cNvCxnSpPr>
            <p:nvPr/>
          </p:nvCxnSpPr>
          <p:spPr bwMode="auto">
            <a:xfrm flipH="1">
              <a:off x="8248235" y="285750"/>
              <a:ext cx="0" cy="212366"/>
            </a:xfrm>
            <a:prstGeom prst="straightConnector1">
              <a:avLst/>
            </a:prstGeom>
            <a:noFill/>
            <a:ln w="9525">
              <a:solidFill>
                <a:srgbClr val="80808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44" name="AutoShape 32"/>
            <p:cNvCxnSpPr>
              <a:cxnSpLocks noChangeShapeType="1"/>
              <a:stCxn id="42" idx="4"/>
              <a:endCxn id="42" idx="6"/>
            </p:cNvCxnSpPr>
            <p:nvPr/>
          </p:nvCxnSpPr>
          <p:spPr bwMode="auto">
            <a:xfrm>
              <a:off x="8248235" y="498116"/>
              <a:ext cx="489365" cy="0"/>
            </a:xfrm>
            <a:prstGeom prst="straightConnector1">
              <a:avLst/>
            </a:prstGeom>
            <a:noFill/>
            <a:ln w="25400">
              <a:solidFill>
                <a:srgbClr val="80808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  <p:sp>
        <p:nvSpPr>
          <p:cNvPr id="37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1</a:t>
            </a:r>
            <a:endParaRPr lang="en-US" sz="19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37639547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9" name="Object 48" hidden="1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think-cell 幻灯片" r:id="rId4" imgW="270" imgH="270" progId="TCLayout.ActiveDocument.1">
                  <p:embed/>
                </p:oleObj>
              </mc:Choice>
              <mc:Fallback>
                <p:oleObj name="think-cell 幻灯片" r:id="rId4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9063" y="230188"/>
            <a:ext cx="861853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338328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/>
              <a:t> 对于海航来说，冷链市场从现有需求的角度来看已经有非常好的切入机会（比如说城市配送中心和市内配送）</a:t>
            </a:r>
            <a:endParaRPr lang="en-US"/>
          </a:p>
        </p:txBody>
      </p:sp>
      <p:grpSp>
        <p:nvGrpSpPr>
          <p:cNvPr id="10" name="Group 9"/>
          <p:cNvGrpSpPr/>
          <p:nvPr>
            <p:custDataLst>
              <p:tags r:id="rId6"/>
            </p:custDataLst>
          </p:nvPr>
        </p:nvGrpSpPr>
        <p:grpSpPr>
          <a:xfrm>
            <a:off x="1740690" y="916138"/>
            <a:ext cx="1371600" cy="548559"/>
            <a:chOff x="1740690" y="916138"/>
            <a:chExt cx="1371600" cy="548559"/>
          </a:xfrm>
        </p:grpSpPr>
        <p:sp>
          <p:nvSpPr>
            <p:cNvPr id="4" name="Freeform 3"/>
            <p:cNvSpPr/>
            <p:nvPr>
              <p:custDataLst>
                <p:tags r:id="rId7"/>
              </p:custDataLst>
            </p:nvPr>
          </p:nvSpPr>
          <p:spPr>
            <a:xfrm>
              <a:off x="1740690" y="916138"/>
              <a:ext cx="1371600" cy="548559"/>
            </a:xfrm>
            <a:custGeom>
              <a:gdLst>
                <a:gd name="connsiteX0" fmla="*/ 0 w 1828800"/>
                <a:gd name="connsiteY0" fmla="*/ 0 h 914400"/>
                <a:gd name="connsiteX1" fmla="*/ 1697145 w 1828800"/>
                <a:gd name="connsiteY1" fmla="*/ 0 h 914400"/>
                <a:gd name="connsiteX2" fmla="*/ 1828800 w 1828800"/>
                <a:gd name="connsiteY2" fmla="*/ 457200 h 914400"/>
                <a:gd name="connsiteX3" fmla="*/ 1697145 w 1828800"/>
                <a:gd name="connsiteY3" fmla="*/ 914400 h 914400"/>
                <a:gd name="connsiteX4" fmla="*/ 0 w 1828800"/>
                <a:gd name="connsiteY4" fmla="*/ 914400 h 914400"/>
                <a:gd name="connsiteX5" fmla="*/ 0 w 1828800"/>
                <a:gd name="connsiteY5" fmla="*/ 457201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697145" y="0"/>
                  </a:lnTo>
                  <a:lnTo>
                    <a:pt x="1828800" y="457200"/>
                  </a:lnTo>
                  <a:lnTo>
                    <a:pt x="1697145" y="914400"/>
                  </a:lnTo>
                  <a:lnTo>
                    <a:pt x="0" y="914400"/>
                  </a:lnTo>
                  <a:lnTo>
                    <a:pt x="0" y="457201"/>
                  </a:lnTo>
                  <a:close/>
                </a:path>
              </a:pathLst>
            </a:custGeom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>
                <a:solidFill>
                  <a:schemeClr val="tx1"/>
                </a:solidFill>
              </a:endParaRPr>
            </a:p>
          </p:txBody>
        </p:sp>
        <p:sp>
          <p:nvSpPr>
            <p:cNvPr id="32" name="Rectangle 28"/>
            <p:cNvSpPr txBox="1"/>
            <p:nvPr>
              <p:custDataLst>
                <p:tags r:id="rId8"/>
              </p:custDataLst>
            </p:nvPr>
          </p:nvSpPr>
          <p:spPr>
            <a:xfrm>
              <a:off x="1804190" y="954232"/>
              <a:ext cx="1209359" cy="472371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/>
                <a:t>干线运输</a:t>
              </a:r>
              <a:endParaRPr lang="en-US" b="1"/>
            </a:p>
          </p:txBody>
        </p:sp>
      </p:grpSp>
      <p:grpSp>
        <p:nvGrpSpPr>
          <p:cNvPr id="12" name="Group 11"/>
          <p:cNvGrpSpPr/>
          <p:nvPr>
            <p:custDataLst>
              <p:tags r:id="rId9"/>
            </p:custDataLst>
          </p:nvPr>
        </p:nvGrpSpPr>
        <p:grpSpPr>
          <a:xfrm>
            <a:off x="3135240" y="916138"/>
            <a:ext cx="1440450" cy="548559"/>
            <a:chOff x="3181141" y="916138"/>
            <a:chExt cx="1440450" cy="548559"/>
          </a:xfrm>
        </p:grpSpPr>
        <p:sp>
          <p:nvSpPr>
            <p:cNvPr id="35" name="Freeform 34"/>
            <p:cNvSpPr/>
            <p:nvPr>
              <p:custDataLst>
                <p:tags r:id="rId10"/>
              </p:custDataLst>
            </p:nvPr>
          </p:nvSpPr>
          <p:spPr>
            <a:xfrm>
              <a:off x="3181141" y="916138"/>
              <a:ext cx="1440450" cy="548559"/>
            </a:xfrm>
            <a:custGeom>
              <a:gdLst>
                <a:gd name="connsiteX0" fmla="*/ 0 w 1828800"/>
                <a:gd name="connsiteY0" fmla="*/ 0 h 914400"/>
                <a:gd name="connsiteX1" fmla="*/ 1703438 w 1828800"/>
                <a:gd name="connsiteY1" fmla="*/ 0 h 914400"/>
                <a:gd name="connsiteX2" fmla="*/ 1828800 w 1828800"/>
                <a:gd name="connsiteY2" fmla="*/ 457200 h 914400"/>
                <a:gd name="connsiteX3" fmla="*/ 1703438 w 1828800"/>
                <a:gd name="connsiteY3" fmla="*/ 914400 h 914400"/>
                <a:gd name="connsiteX4" fmla="*/ 0 w 1828800"/>
                <a:gd name="connsiteY4" fmla="*/ 914400 h 914400"/>
                <a:gd name="connsiteX5" fmla="*/ 125362 w 1828800"/>
                <a:gd name="connsiteY5" fmla="*/ 457201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703438" y="0"/>
                  </a:lnTo>
                  <a:lnTo>
                    <a:pt x="1828800" y="457200"/>
                  </a:lnTo>
                  <a:lnTo>
                    <a:pt x="1703438" y="914400"/>
                  </a:lnTo>
                  <a:lnTo>
                    <a:pt x="0" y="914400"/>
                  </a:lnTo>
                  <a:lnTo>
                    <a:pt x="125362" y="457201"/>
                  </a:lnTo>
                  <a:close/>
                </a:path>
              </a:pathLst>
            </a:custGeom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>
                <a:solidFill>
                  <a:schemeClr val="tx1"/>
                </a:solidFill>
              </a:endParaRPr>
            </a:p>
          </p:txBody>
        </p:sp>
        <p:sp>
          <p:nvSpPr>
            <p:cNvPr id="36" name="Rectangle 28"/>
            <p:cNvSpPr txBox="1"/>
            <p:nvPr>
              <p:custDataLst>
                <p:tags r:id="rId11"/>
              </p:custDataLst>
            </p:nvPr>
          </p:nvSpPr>
          <p:spPr>
            <a:xfrm>
              <a:off x="3330682" y="954232"/>
              <a:ext cx="1192169" cy="472371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/>
                <a:t>冷库</a:t>
              </a:r>
              <a:endParaRPr lang="en-US" b="1"/>
            </a:p>
          </p:txBody>
        </p:sp>
      </p:grpSp>
      <p:grpSp>
        <p:nvGrpSpPr>
          <p:cNvPr id="14" name="Group 13"/>
          <p:cNvGrpSpPr/>
          <p:nvPr>
            <p:custDataLst>
              <p:tags r:id="rId12"/>
            </p:custDataLst>
          </p:nvPr>
        </p:nvGrpSpPr>
        <p:grpSpPr>
          <a:xfrm>
            <a:off x="4598640" y="916138"/>
            <a:ext cx="2557543" cy="548559"/>
            <a:chOff x="4621590" y="916138"/>
            <a:chExt cx="2557543" cy="548559"/>
          </a:xfrm>
        </p:grpSpPr>
        <p:sp>
          <p:nvSpPr>
            <p:cNvPr id="42" name="Freeform 41"/>
            <p:cNvSpPr/>
            <p:nvPr>
              <p:custDataLst>
                <p:tags r:id="rId13"/>
              </p:custDataLst>
            </p:nvPr>
          </p:nvSpPr>
          <p:spPr>
            <a:xfrm>
              <a:off x="4621590" y="916138"/>
              <a:ext cx="2557543" cy="548559"/>
            </a:xfrm>
            <a:custGeom>
              <a:gdLst>
                <a:gd name="connsiteX0" fmla="*/ 0 w 1828800"/>
                <a:gd name="connsiteY0" fmla="*/ 0 h 914400"/>
                <a:gd name="connsiteX1" fmla="*/ 1758195 w 1828800"/>
                <a:gd name="connsiteY1" fmla="*/ 0 h 914400"/>
                <a:gd name="connsiteX2" fmla="*/ 1828800 w 1828800"/>
                <a:gd name="connsiteY2" fmla="*/ 457200 h 914400"/>
                <a:gd name="connsiteX3" fmla="*/ 1758195 w 1828800"/>
                <a:gd name="connsiteY3" fmla="*/ 914400 h 914400"/>
                <a:gd name="connsiteX4" fmla="*/ 0 w 1828800"/>
                <a:gd name="connsiteY4" fmla="*/ 914400 h 914400"/>
                <a:gd name="connsiteX5" fmla="*/ 70605 w 1828800"/>
                <a:gd name="connsiteY5" fmla="*/ 457201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758195" y="0"/>
                  </a:lnTo>
                  <a:lnTo>
                    <a:pt x="1828800" y="457200"/>
                  </a:lnTo>
                  <a:lnTo>
                    <a:pt x="1758195" y="914400"/>
                  </a:lnTo>
                  <a:lnTo>
                    <a:pt x="0" y="914400"/>
                  </a:lnTo>
                  <a:lnTo>
                    <a:pt x="70605" y="457201"/>
                  </a:lnTo>
                  <a:close/>
                </a:path>
              </a:pathLst>
            </a:custGeom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>
                <a:solidFill>
                  <a:schemeClr val="tx1"/>
                </a:solidFill>
              </a:endParaRPr>
            </a:p>
          </p:txBody>
        </p:sp>
        <p:sp>
          <p:nvSpPr>
            <p:cNvPr id="43" name="Rectangle 28"/>
            <p:cNvSpPr txBox="1"/>
            <p:nvPr>
              <p:custDataLst>
                <p:tags r:id="rId14"/>
              </p:custDataLst>
            </p:nvPr>
          </p:nvSpPr>
          <p:spPr>
            <a:xfrm>
              <a:off x="4771130" y="954232"/>
              <a:ext cx="2309262" cy="472371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/>
                <a:t>城市配送中心</a:t>
              </a:r>
              <a:endParaRPr lang="en-US" b="1"/>
            </a:p>
          </p:txBody>
        </p:sp>
      </p:grpSp>
      <p:grpSp>
        <p:nvGrpSpPr>
          <p:cNvPr id="16" name="Group 15"/>
          <p:cNvGrpSpPr/>
          <p:nvPr>
            <p:custDataLst>
              <p:tags r:id="rId15"/>
            </p:custDataLst>
          </p:nvPr>
        </p:nvGrpSpPr>
        <p:grpSpPr>
          <a:xfrm>
            <a:off x="7179134" y="916138"/>
            <a:ext cx="1464370" cy="548559"/>
            <a:chOff x="7179134" y="916138"/>
            <a:chExt cx="1464370" cy="548559"/>
          </a:xfrm>
        </p:grpSpPr>
        <p:sp>
          <p:nvSpPr>
            <p:cNvPr id="46" name="Freeform 45"/>
            <p:cNvSpPr/>
            <p:nvPr>
              <p:custDataLst>
                <p:tags r:id="rId16"/>
              </p:custDataLst>
            </p:nvPr>
          </p:nvSpPr>
          <p:spPr>
            <a:xfrm>
              <a:off x="7179134" y="916138"/>
              <a:ext cx="1464370" cy="548559"/>
            </a:xfrm>
            <a:custGeom>
              <a:gdLst>
                <a:gd name="connsiteX0" fmla="*/ 0 w 1828800"/>
                <a:gd name="connsiteY0" fmla="*/ 0 h 914400"/>
                <a:gd name="connsiteX1" fmla="*/ 1705487 w 1828800"/>
                <a:gd name="connsiteY1" fmla="*/ 0 h 914400"/>
                <a:gd name="connsiteX2" fmla="*/ 1828800 w 1828800"/>
                <a:gd name="connsiteY2" fmla="*/ 457200 h 914400"/>
                <a:gd name="connsiteX3" fmla="*/ 1705487 w 1828800"/>
                <a:gd name="connsiteY3" fmla="*/ 914400 h 914400"/>
                <a:gd name="connsiteX4" fmla="*/ 0 w 1828800"/>
                <a:gd name="connsiteY4" fmla="*/ 914400 h 914400"/>
                <a:gd name="connsiteX5" fmla="*/ 123313 w 1828800"/>
                <a:gd name="connsiteY5" fmla="*/ 457201 h 9144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28800" h="914400">
                  <a:moveTo>
                    <a:pt x="0" y="0"/>
                  </a:moveTo>
                  <a:lnTo>
                    <a:pt x="1705487" y="0"/>
                  </a:lnTo>
                  <a:lnTo>
                    <a:pt x="1828800" y="457200"/>
                  </a:lnTo>
                  <a:lnTo>
                    <a:pt x="1705487" y="914400"/>
                  </a:lnTo>
                  <a:lnTo>
                    <a:pt x="0" y="914400"/>
                  </a:lnTo>
                  <a:lnTo>
                    <a:pt x="123313" y="457201"/>
                  </a:lnTo>
                  <a:close/>
                </a:path>
              </a:pathLst>
            </a:custGeom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err="1">
                <a:solidFill>
                  <a:schemeClr val="tx1"/>
                </a:solidFill>
              </a:endParaRPr>
            </a:p>
          </p:txBody>
        </p:sp>
        <p:sp>
          <p:nvSpPr>
            <p:cNvPr id="47" name="Rectangle 28"/>
            <p:cNvSpPr txBox="1"/>
            <p:nvPr>
              <p:custDataLst>
                <p:tags r:id="rId17"/>
              </p:custDataLst>
            </p:nvPr>
          </p:nvSpPr>
          <p:spPr>
            <a:xfrm>
              <a:off x="7328674" y="954232"/>
              <a:ext cx="1216089" cy="472371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0" tIns="0" rIns="0" bIns="0" numCol="1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lvl="0" indent="0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193675" lvl="1" indent="-19208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5000"/>
                <a:buFont typeface="Arial"/>
                <a:buChar char="▪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457200" lvl="2" indent="-261938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–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614363" lvl="3" indent="-1555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120000"/>
                <a:buFont typeface="Arial"/>
                <a:buChar char="▫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749808" lvl="4" indent="-130175" algn="l" defTabSz="895350" rtl="0" eaLnBrk="1" fontAlgn="base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749808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/>
                <a:t>市内配送</a:t>
              </a:r>
              <a:endParaRPr lang="en-US" b="1"/>
            </a:p>
          </p:txBody>
        </p:sp>
      </p:grpSp>
      <p:sp>
        <p:nvSpPr>
          <p:cNvPr id="16387" name="Rectangle 16386"/>
          <p:cNvSpPr/>
          <p:nvPr/>
        </p:nvSpPr>
        <p:spPr>
          <a:xfrm>
            <a:off x="1740691" y="1488575"/>
            <a:ext cx="1290541" cy="4081962"/>
          </a:xfrm>
          <a:prstGeom prst="rect">
            <a:avLst/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3181141" y="1488575"/>
            <a:ext cx="1290541" cy="4081962"/>
          </a:xfrm>
          <a:prstGeom prst="rect">
            <a:avLst/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72" name="Rectangle 71"/>
          <p:cNvSpPr/>
          <p:nvPr/>
        </p:nvSpPr>
        <p:spPr>
          <a:xfrm>
            <a:off x="4621591" y="1494892"/>
            <a:ext cx="2445956" cy="4081962"/>
          </a:xfrm>
          <a:prstGeom prst="rect">
            <a:avLst/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73" name="Rectangle 72"/>
          <p:cNvSpPr/>
          <p:nvPr/>
        </p:nvSpPr>
        <p:spPr>
          <a:xfrm>
            <a:off x="7217456" y="1488575"/>
            <a:ext cx="1290541" cy="4081962"/>
          </a:xfrm>
          <a:prstGeom prst="rect">
            <a:avLst/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93" name="Rectangle 92"/>
          <p:cNvSpPr/>
          <p:nvPr/>
        </p:nvSpPr>
        <p:spPr>
          <a:xfrm>
            <a:off x="1086360" y="1570365"/>
            <a:ext cx="7421637" cy="359365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104" name="Rectangle 47"/>
          <p:cNvSpPr txBox="1"/>
          <p:nvPr/>
        </p:nvSpPr>
        <p:spPr>
          <a:xfrm>
            <a:off x="1135524" y="1634631"/>
            <a:ext cx="591509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2013</a:t>
            </a:r>
            <a:endParaRPr lang="en-US"/>
          </a:p>
        </p:txBody>
      </p:sp>
      <p:sp>
        <p:nvSpPr>
          <p:cNvPr id="105" name="Rectangle 47"/>
          <p:cNvSpPr txBox="1"/>
          <p:nvPr/>
        </p:nvSpPr>
        <p:spPr>
          <a:xfrm>
            <a:off x="2341531" y="1634631"/>
            <a:ext cx="34144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/>
              <a:t>811</a:t>
            </a:r>
            <a:endParaRPr lang="en-US"/>
          </a:p>
        </p:txBody>
      </p:sp>
      <p:sp>
        <p:nvSpPr>
          <p:cNvPr id="106" name="Rectangle 47"/>
          <p:cNvSpPr txBox="1"/>
          <p:nvPr/>
        </p:nvSpPr>
        <p:spPr>
          <a:xfrm>
            <a:off x="3684745" y="1634631"/>
            <a:ext cx="34144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362</a:t>
            </a:r>
          </a:p>
        </p:txBody>
      </p:sp>
      <p:sp>
        <p:nvSpPr>
          <p:cNvPr id="107" name="Rectangle 47"/>
          <p:cNvSpPr txBox="1"/>
          <p:nvPr/>
        </p:nvSpPr>
        <p:spPr>
          <a:xfrm>
            <a:off x="5706691" y="1634631"/>
            <a:ext cx="34144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/>
              <a:t>107</a:t>
            </a:r>
          </a:p>
        </p:txBody>
      </p:sp>
      <p:sp>
        <p:nvSpPr>
          <p:cNvPr id="108" name="Rectangle 47"/>
          <p:cNvSpPr txBox="1"/>
          <p:nvPr/>
        </p:nvSpPr>
        <p:spPr>
          <a:xfrm>
            <a:off x="7605092" y="1634631"/>
            <a:ext cx="34144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407</a:t>
            </a:r>
          </a:p>
        </p:txBody>
      </p:sp>
      <p:sp>
        <p:nvSpPr>
          <p:cNvPr id="94" name="Rectangle 93"/>
          <p:cNvSpPr/>
          <p:nvPr/>
        </p:nvSpPr>
        <p:spPr>
          <a:xfrm>
            <a:off x="1086360" y="1990596"/>
            <a:ext cx="7421637" cy="359365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98" name="Rectangle 47"/>
          <p:cNvSpPr txBox="1"/>
          <p:nvPr/>
        </p:nvSpPr>
        <p:spPr>
          <a:xfrm>
            <a:off x="1135524" y="2054862"/>
            <a:ext cx="591509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2018</a:t>
            </a:r>
            <a:endParaRPr lang="en-US"/>
          </a:p>
        </p:txBody>
      </p:sp>
      <p:sp>
        <p:nvSpPr>
          <p:cNvPr id="99" name="Rectangle 47"/>
          <p:cNvSpPr txBox="1"/>
          <p:nvPr/>
        </p:nvSpPr>
        <p:spPr>
          <a:xfrm>
            <a:off x="2170009" y="2054862"/>
            <a:ext cx="512962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/>
              <a:t>1,269</a:t>
            </a:r>
            <a:endParaRPr lang="en-US"/>
          </a:p>
        </p:txBody>
      </p:sp>
      <p:sp>
        <p:nvSpPr>
          <p:cNvPr id="100" name="Rectangle 47"/>
          <p:cNvSpPr txBox="1"/>
          <p:nvPr/>
        </p:nvSpPr>
        <p:spPr>
          <a:xfrm>
            <a:off x="3684745" y="2054862"/>
            <a:ext cx="34144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/>
              <a:t>590</a:t>
            </a:r>
          </a:p>
        </p:txBody>
      </p:sp>
      <p:sp>
        <p:nvSpPr>
          <p:cNvPr id="101" name="Rectangle 47"/>
          <p:cNvSpPr txBox="1"/>
          <p:nvPr/>
        </p:nvSpPr>
        <p:spPr>
          <a:xfrm>
            <a:off x="5706691" y="2054862"/>
            <a:ext cx="34144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/>
              <a:t>174</a:t>
            </a:r>
          </a:p>
        </p:txBody>
      </p:sp>
      <p:sp>
        <p:nvSpPr>
          <p:cNvPr id="102" name="Rectangle 47"/>
          <p:cNvSpPr txBox="1"/>
          <p:nvPr/>
        </p:nvSpPr>
        <p:spPr>
          <a:xfrm>
            <a:off x="7605092" y="2054862"/>
            <a:ext cx="34144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716</a:t>
            </a:r>
          </a:p>
        </p:txBody>
      </p:sp>
      <p:sp>
        <p:nvSpPr>
          <p:cNvPr id="97" name="Rectangle 16391"/>
          <p:cNvSpPr txBox="1"/>
          <p:nvPr/>
        </p:nvSpPr>
        <p:spPr>
          <a:xfrm>
            <a:off x="119062" y="1570365"/>
            <a:ext cx="1092518" cy="49244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/>
              <a:t>市场规模</a:t>
            </a:r>
            <a:br>
              <a:rPr lang="en-US"/>
            </a:br>
            <a:r>
              <a:rPr lang="zh-CN" altLang="en-US">
                <a:solidFill>
                  <a:schemeClr val="accent6"/>
                </a:solidFill>
              </a:rPr>
              <a:t>亿人民币</a:t>
            </a:r>
            <a:endParaRPr lang="en-US" baseline="30000">
              <a:solidFill>
                <a:schemeClr val="accent6"/>
              </a:solidFill>
            </a:endParaRPr>
          </a:p>
        </p:txBody>
      </p:sp>
      <p:sp>
        <p:nvSpPr>
          <p:cNvPr id="110" name="Rectangle 47"/>
          <p:cNvSpPr txBox="1"/>
          <p:nvPr/>
        </p:nvSpPr>
        <p:spPr>
          <a:xfrm>
            <a:off x="2073028" y="3403083"/>
            <a:ext cx="706925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/>
              <a:t>10-15%</a:t>
            </a:r>
          </a:p>
        </p:txBody>
      </p:sp>
      <p:sp>
        <p:nvSpPr>
          <p:cNvPr id="111" name="Rectangle 47"/>
          <p:cNvSpPr txBox="1"/>
          <p:nvPr/>
        </p:nvSpPr>
        <p:spPr>
          <a:xfrm>
            <a:off x="3502003" y="3403083"/>
            <a:ext cx="706925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20-30</a:t>
            </a:r>
            <a:r>
              <a:rPr lang="en-US" b="1"/>
              <a:t>%</a:t>
            </a:r>
          </a:p>
        </p:txBody>
      </p:sp>
      <p:sp>
        <p:nvSpPr>
          <p:cNvPr id="113" name="Rectangle 47"/>
          <p:cNvSpPr txBox="1"/>
          <p:nvPr/>
        </p:nvSpPr>
        <p:spPr>
          <a:xfrm>
            <a:off x="5523949" y="3403083"/>
            <a:ext cx="706925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/>
              <a:t>20-25%</a:t>
            </a:r>
          </a:p>
        </p:txBody>
      </p:sp>
      <p:sp>
        <p:nvSpPr>
          <p:cNvPr id="114" name="Rectangle 47"/>
          <p:cNvSpPr txBox="1"/>
          <p:nvPr/>
        </p:nvSpPr>
        <p:spPr>
          <a:xfrm>
            <a:off x="7422350" y="3403083"/>
            <a:ext cx="706925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/>
              <a:t>15-20%</a:t>
            </a:r>
            <a:endParaRPr lang="en-US" b="1"/>
          </a:p>
        </p:txBody>
      </p:sp>
      <p:sp>
        <p:nvSpPr>
          <p:cNvPr id="115" name="Rectangle 16391"/>
          <p:cNvSpPr txBox="1"/>
          <p:nvPr/>
        </p:nvSpPr>
        <p:spPr>
          <a:xfrm>
            <a:off x="119062" y="3403083"/>
            <a:ext cx="1092518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/>
              <a:t>毛利率</a:t>
            </a:r>
            <a:endParaRPr lang="en-US" baseline="30000"/>
          </a:p>
        </p:txBody>
      </p:sp>
      <p:sp>
        <p:nvSpPr>
          <p:cNvPr id="116" name="Rectangle 47"/>
          <p:cNvSpPr txBox="1"/>
          <p:nvPr/>
        </p:nvSpPr>
        <p:spPr>
          <a:xfrm>
            <a:off x="1740690" y="3984770"/>
            <a:ext cx="1290541" cy="1477328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/>
              <a:t>市场极为分散，大量中小型冷藏运输企业仍以价格竞争</a:t>
            </a:r>
            <a:br>
              <a:rPr lang="en-US" altLang="zh-CN"/>
            </a:br>
            <a:r>
              <a:rPr lang="zh-CN" altLang="en-US"/>
              <a:t>为主</a:t>
            </a:r>
            <a:endParaRPr lang="en-US"/>
          </a:p>
        </p:txBody>
      </p:sp>
      <p:sp>
        <p:nvSpPr>
          <p:cNvPr id="117" name="Rectangle 47"/>
          <p:cNvSpPr txBox="1"/>
          <p:nvPr/>
        </p:nvSpPr>
        <p:spPr>
          <a:xfrm>
            <a:off x="3181141" y="3984770"/>
            <a:ext cx="1290541" cy="1723549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/>
              <a:t>趋向整合，出现全国性的大型冷库运营商如招商美冷，和大型单体库如武汉万吨</a:t>
            </a:r>
            <a:endParaRPr lang="en-US"/>
          </a:p>
        </p:txBody>
      </p:sp>
      <p:sp>
        <p:nvSpPr>
          <p:cNvPr id="119" name="Rectangle 47"/>
          <p:cNvSpPr txBox="1"/>
          <p:nvPr/>
        </p:nvSpPr>
        <p:spPr>
          <a:xfrm>
            <a:off x="4621591" y="3984770"/>
            <a:ext cx="2445956" cy="1969770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/>
              <a:t>相较大型冷库供给较少</a:t>
            </a:r>
            <a:endParaRPr lang="en-US" altLang="zh-CN"/>
          </a:p>
          <a:p>
            <a:pPr lvl="1"/>
            <a:r>
              <a:rPr lang="zh-CN" altLang="en-US"/>
              <a:t>在一线城市由于土地稀缺，供不应求</a:t>
            </a:r>
            <a:endParaRPr lang="en-US" altLang="zh-CN"/>
          </a:p>
          <a:p>
            <a:pPr lvl="1"/>
            <a:r>
              <a:rPr lang="zh-CN" altLang="en-US"/>
              <a:t>在二三线城市缺乏现代化的配送中心和运营商</a:t>
            </a:r>
            <a:endParaRPr lang="en-US" altLang="zh-CN"/>
          </a:p>
          <a:p>
            <a:pPr lvl="1"/>
            <a:r>
              <a:rPr lang="zh-CN" altLang="en-US"/>
              <a:t>部分大型零售商，如沃尔玛，开始开放其自建冷鲜配送中心作为第三方平台</a:t>
            </a:r>
            <a:endParaRPr lang="en-US"/>
          </a:p>
        </p:txBody>
      </p:sp>
      <p:sp>
        <p:nvSpPr>
          <p:cNvPr id="120" name="Rectangle 47"/>
          <p:cNvSpPr txBox="1"/>
          <p:nvPr/>
        </p:nvSpPr>
        <p:spPr>
          <a:xfrm>
            <a:off x="7217456" y="3984770"/>
            <a:ext cx="1290541" cy="1969770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/>
              <a:t>缺乏专业的市内配送服务商，供不应求，特别考虑生鲜电商的兴起，特别在二三线城市</a:t>
            </a:r>
            <a:endParaRPr lang="en-US" altLang="zh-CN"/>
          </a:p>
        </p:txBody>
      </p:sp>
      <p:sp>
        <p:nvSpPr>
          <p:cNvPr id="121" name="Rectangle 16391"/>
          <p:cNvSpPr txBox="1"/>
          <p:nvPr/>
        </p:nvSpPr>
        <p:spPr>
          <a:xfrm>
            <a:off x="119063" y="3984770"/>
            <a:ext cx="1092518" cy="49244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/>
              <a:t>竞争格局和供需情况</a:t>
            </a:r>
            <a:endParaRPr lang="en-US" baseline="30000"/>
          </a:p>
        </p:txBody>
      </p:sp>
      <p:sp>
        <p:nvSpPr>
          <p:cNvPr id="122" name="McK 5. Source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/>
              <a:t>资料来源：专家访谈；文献检索；小组分析</a:t>
            </a:r>
            <a:endParaRPr lang="en-US" altLang="zh-CN" sz="1000"/>
          </a:p>
        </p:txBody>
      </p:sp>
      <p:sp>
        <p:nvSpPr>
          <p:cNvPr id="123" name="Rectangle 47"/>
          <p:cNvSpPr txBox="1"/>
          <p:nvPr/>
        </p:nvSpPr>
        <p:spPr>
          <a:xfrm>
            <a:off x="2278212" y="2612367"/>
            <a:ext cx="296556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9</a:t>
            </a:r>
            <a:r>
              <a:rPr lang="en-US" b="1"/>
              <a:t>%</a:t>
            </a:r>
          </a:p>
        </p:txBody>
      </p:sp>
      <p:sp>
        <p:nvSpPr>
          <p:cNvPr id="124" name="Rectangle 47"/>
          <p:cNvSpPr txBox="1"/>
          <p:nvPr/>
        </p:nvSpPr>
        <p:spPr>
          <a:xfrm>
            <a:off x="3650280" y="2612367"/>
            <a:ext cx="41037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1</a:t>
            </a:r>
            <a:r>
              <a:rPr lang="en-US" b="1"/>
              <a:t>0%</a:t>
            </a:r>
          </a:p>
        </p:txBody>
      </p:sp>
      <p:sp>
        <p:nvSpPr>
          <p:cNvPr id="126" name="Rectangle 47"/>
          <p:cNvSpPr txBox="1"/>
          <p:nvPr/>
        </p:nvSpPr>
        <p:spPr>
          <a:xfrm>
            <a:off x="5672226" y="2612367"/>
            <a:ext cx="41037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10</a:t>
            </a:r>
            <a:r>
              <a:rPr lang="en-US" b="1"/>
              <a:t>%</a:t>
            </a:r>
          </a:p>
        </p:txBody>
      </p:sp>
      <p:sp>
        <p:nvSpPr>
          <p:cNvPr id="127" name="Rectangle 47"/>
          <p:cNvSpPr txBox="1"/>
          <p:nvPr/>
        </p:nvSpPr>
        <p:spPr>
          <a:xfrm>
            <a:off x="7570627" y="2612367"/>
            <a:ext cx="410370" cy="246221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/>
              <a:t>12%</a:t>
            </a:r>
          </a:p>
        </p:txBody>
      </p:sp>
      <p:sp>
        <p:nvSpPr>
          <p:cNvPr id="128" name="Rectangle 16391"/>
          <p:cNvSpPr txBox="1"/>
          <p:nvPr/>
        </p:nvSpPr>
        <p:spPr>
          <a:xfrm>
            <a:off x="119062" y="2612367"/>
            <a:ext cx="1092518" cy="492443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/>
              <a:t>市场增速</a:t>
            </a:r>
            <a:r>
              <a:rPr lang="en-US" altLang="zh-CN" b="1"/>
              <a:t>13-18</a:t>
            </a:r>
            <a:endParaRPr lang="en-US" baseline="30000"/>
          </a:p>
        </p:txBody>
      </p:sp>
      <p:sp>
        <p:nvSpPr>
          <p:cNvPr id="52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2</a:t>
            </a:r>
            <a:endParaRPr lang="en-US" sz="19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4728523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584775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338328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/>
              <a:t>长期来说，海航应该将打造冷链“生态圈”作为核心竞争优势，针对不同情境下的冷链需求差异，深耕细作</a:t>
            </a:r>
            <a:endParaRPr lang="en-US"/>
          </a:p>
        </p:txBody>
      </p:sp>
      <p:sp>
        <p:nvSpPr>
          <p:cNvPr id="5" name="5. Source"/>
          <p:cNvSpPr>
            <a:spLocks noChangeArrowheads="1"/>
          </p:cNvSpPr>
          <p:nvPr/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solidFill>
                  <a:srgbClr val="000000"/>
                </a:solidFill>
              </a:rPr>
              <a:t>资料来源：专家访谈；小组分析</a:t>
            </a:r>
          </a:p>
        </p:txBody>
      </p:sp>
      <p:sp>
        <p:nvSpPr>
          <p:cNvPr id="8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2</a:t>
            </a:r>
            <a:endParaRPr lang="en-US" sz="1900">
              <a:latin typeface="+mj-lt"/>
            </a:endParaRPr>
          </a:p>
        </p:txBody>
      </p:sp>
      <p:grpSp>
        <p:nvGrpSpPr>
          <p:cNvPr id="9" name="Group 3"/>
          <p:cNvGrpSpPr/>
          <p:nvPr>
            <p:custDataLst>
              <p:tags r:id="rId2"/>
            </p:custDataLst>
          </p:nvPr>
        </p:nvGrpSpPr>
        <p:grpSpPr>
          <a:xfrm>
            <a:off x="5621338" y="1669773"/>
            <a:ext cx="1690687" cy="558800"/>
            <a:chOff x="3541" y="1692"/>
            <a:chExt cx="1065" cy="352"/>
          </a:xfrm>
          <a:solidFill>
            <a:schemeClr val="accent2"/>
          </a:solidFill>
        </p:grpSpPr>
        <p:sp>
          <p:nvSpPr>
            <p:cNvPr id="10" name="Freeform 4"/>
            <p:cNvSpPr/>
            <p:nvPr>
              <p:custDataLst>
                <p:tags r:id="rId3"/>
              </p:custDataLst>
            </p:nvPr>
          </p:nvSpPr>
          <p:spPr bwMode="auto">
            <a:xfrm>
              <a:off x="3541" y="1692"/>
              <a:ext cx="1065" cy="352"/>
            </a:xfrm>
            <a:custGeom>
              <a:gdLst>
                <a:gd name="T0" fmla="*/ 0 w 1065"/>
                <a:gd name="T1" fmla="*/ 0 h 352"/>
                <a:gd name="T2" fmla="*/ 1002 w 1065"/>
                <a:gd name="T3" fmla="*/ 0 h 352"/>
                <a:gd name="T4" fmla="*/ 1065 w 1065"/>
                <a:gd name="T5" fmla="*/ 176 h 352"/>
                <a:gd name="T6" fmla="*/ 1002 w 1065"/>
                <a:gd name="T7" fmla="*/ 352 h 352"/>
                <a:gd name="T8" fmla="*/ 0 w 1065"/>
                <a:gd name="T9" fmla="*/ 352 h 352"/>
                <a:gd name="T10" fmla="*/ 63 w 1065"/>
                <a:gd name="T11" fmla="*/ 176 h 352"/>
                <a:gd name="T12" fmla="*/ 0 w 1065"/>
                <a:gd name="T13" fmla="*/ 0 h 3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65" h="352">
                  <a:moveTo>
                    <a:pt x="0" y="0"/>
                  </a:moveTo>
                  <a:lnTo>
                    <a:pt x="1002" y="0"/>
                  </a:lnTo>
                  <a:lnTo>
                    <a:pt x="1065" y="176"/>
                  </a:lnTo>
                  <a:lnTo>
                    <a:pt x="1002" y="352"/>
                  </a:lnTo>
                  <a:lnTo>
                    <a:pt x="0" y="352"/>
                  </a:lnTo>
                  <a:lnTo>
                    <a:pt x="63" y="176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9050" cap="flat" cmpd="sng">
              <a:solidFill>
                <a:schemeClr val="bg1"/>
              </a:solidFill>
              <a:prstDash val="solid"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200" b="1">
                <a:latin typeface="+mn-lt"/>
              </a:endParaRPr>
            </a:p>
          </p:txBody>
        </p:sp>
        <p:sp>
          <p:nvSpPr>
            <p:cNvPr id="11" name="Rectangle 5"/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3636" y="1712"/>
              <a:ext cx="906" cy="303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9050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3810" tIns="0" rIns="3810" bIns="0" anchor="ctr"/>
            <a:lstStyle>
              <a:defPPr>
                <a:defRPr lang="en-US"/>
              </a:defPPr>
              <a:lvl1pPr algn="l" defTabSz="895350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1pPr>
              <a:lvl2pPr marL="193675" indent="-192088" algn="l" defTabSz="895350" rtl="0" fontAlgn="base">
                <a:spcBef>
                  <a:spcPct val="0"/>
                </a:spcBef>
                <a:spcAft>
                  <a:spcPct val="0"/>
                </a:spcAft>
                <a:buSzPct val="125000"/>
                <a:buFont typeface="Arial"/>
                <a:buChar char="▪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2pPr>
              <a:lvl3pPr marL="457200" indent="-261938" algn="l" defTabSz="895350" rtl="0" fontAlgn="base">
                <a:spcBef>
                  <a:spcPct val="0"/>
                </a:spcBef>
                <a:spcAft>
                  <a:spcPct val="0"/>
                </a:spcAft>
                <a:buSzPct val="120000"/>
                <a:buFont typeface="Arial"/>
                <a:buChar char="–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3pPr>
              <a:lvl4pPr marL="614363" indent="-155575" algn="l" defTabSz="895350" rtl="0" fontAlgn="base">
                <a:spcBef>
                  <a:spcPct val="0"/>
                </a:spcBef>
                <a:spcAft>
                  <a:spcPct val="0"/>
                </a:spcAft>
                <a:buSzPct val="120000"/>
                <a:buFont typeface="Arial"/>
                <a:buChar char="▫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4pPr>
              <a:lvl5pPr marL="746125" indent="-130175" algn="l" defTabSz="895350" rtl="0" fontAlgn="base">
                <a:spcBef>
                  <a:spcPct val="0"/>
                </a:spcBef>
                <a:spcAft>
                  <a:spcPct val="0"/>
                </a:spcAft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5pPr>
              <a:lvl6pPr marL="12033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6pPr>
              <a:lvl7pPr marL="16605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7pPr>
              <a:lvl8pPr marL="21177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8pPr>
              <a:lvl9pPr marL="25749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9pPr>
            </a:lstStyle>
            <a:p>
              <a:r>
                <a:rPr lang="zh-CN" altLang="en-AU" sz="1200" b="1">
                  <a:solidFill>
                    <a:schemeClr val="bg1"/>
                  </a:solidFill>
                  <a:latin typeface="+mn-lt"/>
                  <a:ea typeface="+mn-ea"/>
                  <a:cs typeface="Arial"/>
                </a:rPr>
                <a:t>城市配送</a:t>
              </a:r>
            </a:p>
          </p:txBody>
        </p:sp>
      </p:grpSp>
      <p:sp>
        <p:nvSpPr>
          <p:cNvPr id="12" name="AutoShape 6"/>
          <p:cNvSpPr>
            <a:spLocks noChangeArrowheads="1"/>
          </p:cNvSpPr>
          <p:nvPr/>
        </p:nvSpPr>
        <p:spPr bwMode="auto">
          <a:xfrm>
            <a:off x="4211638" y="961748"/>
            <a:ext cx="1516317" cy="549275"/>
          </a:xfrm>
          <a:prstGeom prst="homePlate">
            <a:avLst>
              <a:gd name="adj" fmla="val 14592"/>
            </a:avLst>
          </a:prstGeom>
          <a:solidFill>
            <a:schemeClr val="accent2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 b="1">
              <a:latin typeface="+mn-lt"/>
            </a:endParaRPr>
          </a:p>
        </p:txBody>
      </p:sp>
      <p:sp>
        <p:nvSpPr>
          <p:cNvPr id="13" name="Rectangle 7"/>
          <p:cNvSpPr>
            <a:spLocks noChangeArrowheads="1"/>
          </p:cNvSpPr>
          <p:nvPr>
            <p:custDataLst>
              <p:tags r:id="rId5"/>
            </p:custDataLst>
          </p:nvPr>
        </p:nvSpPr>
        <p:spPr bwMode="gray">
          <a:xfrm>
            <a:off x="4297364" y="1009373"/>
            <a:ext cx="134278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45720" tIns="0" rIns="45720" bIns="0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1pPr>
            <a:lvl2pPr marL="133350" indent="-131763" algn="l" defTabSz="895350" rtl="0" fontAlgn="base">
              <a:spcBef>
                <a:spcPct val="0"/>
              </a:spcBef>
              <a:spcAft>
                <a:spcPct val="0"/>
              </a:spcAft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2pPr>
            <a:lvl3pPr marL="293688" indent="-158750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3pPr>
            <a:lvl4pPr marL="427038" indent="-131763" algn="l" defTabSz="895350" rtl="0" fontAlgn="base">
              <a:spcBef>
                <a:spcPct val="0"/>
              </a:spcBef>
              <a:spcAft>
                <a:spcPct val="0"/>
              </a:spcAft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4pPr>
            <a:lvl5pPr marL="587375" indent="-158750" algn="l" defTabSz="895350" rtl="0" fontAlgn="base">
              <a:spcBef>
                <a:spcPct val="0"/>
              </a:spcBef>
              <a:spcAft>
                <a:spcPct val="0"/>
              </a:spcAft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5pPr>
            <a:lvl6pPr marL="1044575" indent="-15875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6pPr>
            <a:lvl7pPr marL="1501775" indent="-15875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7pPr>
            <a:lvl8pPr marL="1958975" indent="-15875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8pPr>
            <a:lvl9pPr marL="2416175" indent="-158750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华文楷体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chemeClr val="bg1"/>
                </a:solidFill>
                <a:latin typeface="+mn-lt"/>
                <a:ea typeface="+mn-ea"/>
                <a:cs typeface="Arial"/>
              </a:rPr>
              <a:t>冷库投资开发</a:t>
            </a:r>
            <a:endParaRPr lang="zh-CN" altLang="en-AU" sz="1200" b="1">
              <a:solidFill>
                <a:schemeClr val="bg1"/>
              </a:solidFill>
              <a:latin typeface="+mn-lt"/>
              <a:ea typeface="+mn-ea"/>
              <a:cs typeface="Arial"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gray">
          <a:xfrm>
            <a:off x="163513" y="919021"/>
            <a:ext cx="8574087" cy="4995211"/>
          </a:xfrm>
          <a:prstGeom prst="rect">
            <a:avLst/>
          </a:prstGeom>
          <a:noFill/>
          <a:ln w="19050" algn="ctr">
            <a:solidFill>
              <a:schemeClr val="accent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50000"/>
                    </a:srgbClr>
                  </a:outerShdw>
                </a:effectLst>
              </a14:hiddenEffects>
            </a:ext>
          </a:extLst>
        </p:spPr>
        <p:txBody>
          <a:bodyPr lIns="91410" tIns="45705" rIns="91410" bIns="45705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buClrTx/>
            </a:pPr>
            <a:endParaRPr lang="ja-JP" altLang="en-US" sz="1200" b="0">
              <a:latin typeface="+mn-lt"/>
            </a:endParaRPr>
          </a:p>
        </p:txBody>
      </p:sp>
      <p:sp>
        <p:nvSpPr>
          <p:cNvPr id="15" name="Line 2622"/>
          <p:cNvSpPr>
            <a:spLocks noChangeShapeType="1"/>
          </p:cNvSpPr>
          <p:nvPr/>
        </p:nvSpPr>
        <p:spPr bwMode="gray">
          <a:xfrm rot="332341" flipV="1">
            <a:off x="6159500" y="4068486"/>
            <a:ext cx="1504950" cy="163512"/>
          </a:xfrm>
          <a:prstGeom prst="line">
            <a:avLst/>
          </a:prstGeom>
          <a:noFill/>
          <a:ln w="25400">
            <a:solidFill>
              <a:schemeClr val="accent6"/>
            </a:solidFill>
            <a:rou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6" name="Line 2623"/>
          <p:cNvSpPr>
            <a:spLocks noChangeShapeType="1"/>
          </p:cNvSpPr>
          <p:nvPr/>
        </p:nvSpPr>
        <p:spPr bwMode="gray">
          <a:xfrm rot="-1365002">
            <a:off x="6121400" y="3868461"/>
            <a:ext cx="1343025" cy="196850"/>
          </a:xfrm>
          <a:prstGeom prst="line">
            <a:avLst/>
          </a:prstGeom>
          <a:noFill/>
          <a:ln w="25400">
            <a:solidFill>
              <a:schemeClr val="accent6"/>
            </a:solidFill>
            <a:rou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7" name="Text Box 2628"/>
          <p:cNvSpPr txBox="1">
            <a:spLocks noChangeArrowheads="1"/>
          </p:cNvSpPr>
          <p:nvPr/>
        </p:nvSpPr>
        <p:spPr bwMode="gray">
          <a:xfrm>
            <a:off x="8023225" y="4079598"/>
            <a:ext cx="304800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个人</a:t>
            </a:r>
          </a:p>
        </p:txBody>
      </p:sp>
      <p:sp>
        <p:nvSpPr>
          <p:cNvPr id="18" name="Line 13"/>
          <p:cNvSpPr>
            <a:spLocks noChangeShapeType="1"/>
          </p:cNvSpPr>
          <p:nvPr/>
        </p:nvSpPr>
        <p:spPr bwMode="gray">
          <a:xfrm flipV="1">
            <a:off x="1014413" y="4112935"/>
            <a:ext cx="1489075" cy="0"/>
          </a:xfrm>
          <a:prstGeom prst="line">
            <a:avLst/>
          </a:prstGeom>
          <a:noFill/>
          <a:ln w="25400">
            <a:solidFill>
              <a:schemeClr val="accent6"/>
            </a:solidFill>
            <a:rou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19" name="Oval 14"/>
          <p:cNvSpPr>
            <a:spLocks noChangeArrowheads="1"/>
          </p:cNvSpPr>
          <p:nvPr/>
        </p:nvSpPr>
        <p:spPr bwMode="gray">
          <a:xfrm>
            <a:off x="4108450" y="879198"/>
            <a:ext cx="182563" cy="1825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3</a:t>
            </a:r>
            <a:endParaRPr lang="en-US" altLang="ja-JP" sz="1200" b="1">
              <a:latin typeface="+mn-lt"/>
              <a:cs typeface="Arial"/>
            </a:endParaRPr>
          </a:p>
        </p:txBody>
      </p:sp>
      <p:grpSp>
        <p:nvGrpSpPr>
          <p:cNvPr id="20" name="Group 16"/>
          <p:cNvGrpSpPr/>
          <p:nvPr/>
        </p:nvGrpSpPr>
        <p:grpSpPr>
          <a:xfrm>
            <a:off x="5314950" y="3743048"/>
            <a:ext cx="931863" cy="706438"/>
            <a:chOff x="3115" y="1235"/>
            <a:chExt cx="411" cy="321"/>
          </a:xfrm>
        </p:grpSpPr>
        <p:grpSp>
          <p:nvGrpSpPr>
            <p:cNvPr id="21" name="Group 17"/>
            <p:cNvGrpSpPr/>
            <p:nvPr>
              <p:custDataLst>
                <p:tags r:id="rId6"/>
              </p:custDataLst>
            </p:nvPr>
          </p:nvGrpSpPr>
          <p:grpSpPr>
            <a:xfrm>
              <a:off x="3115" y="1258"/>
              <a:ext cx="393" cy="298"/>
              <a:chOff x="2919" y="1222"/>
              <a:chExt cx="274" cy="208"/>
            </a:xfrm>
          </p:grpSpPr>
          <p:sp>
            <p:nvSpPr>
              <p:cNvPr id="23" name="Line 2460"/>
              <p:cNvSpPr>
                <a:spLocks noChangeShapeType="1"/>
              </p:cNvSpPr>
              <p:nvPr>
                <p:custDataLst>
                  <p:tags r:id="rId7"/>
                </p:custDataLst>
              </p:nvPr>
            </p:nvSpPr>
            <p:spPr bwMode="gray">
              <a:xfrm flipH="1" flipV="1">
                <a:off x="3158" y="1307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24" name="Freeform 2461"/>
              <p:cNvSpPr/>
              <p:nvPr>
                <p:custDataLst>
                  <p:tags r:id="rId8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" name="Freeform 2462"/>
              <p:cNvSpPr/>
              <p:nvPr>
                <p:custDataLst>
                  <p:tags r:id="rId9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" name="Freeform 2463"/>
              <p:cNvSpPr/>
              <p:nvPr>
                <p:custDataLst>
                  <p:tags r:id="rId10"/>
                </p:custDataLst>
              </p:nvPr>
            </p:nvSpPr>
            <p:spPr bwMode="gray">
              <a:xfrm>
                <a:off x="3142" y="1294"/>
                <a:ext cx="10" cy="19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" name="Freeform 2464"/>
              <p:cNvSpPr/>
              <p:nvPr>
                <p:custDataLst>
                  <p:tags r:id="rId11"/>
                </p:custDataLst>
              </p:nvPr>
            </p:nvSpPr>
            <p:spPr bwMode="gray">
              <a:xfrm>
                <a:off x="3179" y="1291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2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" name="Freeform 2465"/>
              <p:cNvSpPr/>
              <p:nvPr>
                <p:custDataLst>
                  <p:tags r:id="rId12"/>
                </p:custDataLst>
              </p:nvPr>
            </p:nvSpPr>
            <p:spPr bwMode="gray">
              <a:xfrm>
                <a:off x="3179" y="1293"/>
                <a:ext cx="10" cy="9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6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" name="Freeform 2466"/>
              <p:cNvSpPr/>
              <p:nvPr>
                <p:custDataLst>
                  <p:tags r:id="rId13"/>
                </p:custDataLst>
              </p:nvPr>
            </p:nvSpPr>
            <p:spPr bwMode="gray">
              <a:xfrm>
                <a:off x="3180" y="1294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" name="Freeform 2467"/>
              <p:cNvSpPr/>
              <p:nvPr>
                <p:custDataLst>
                  <p:tags r:id="rId14"/>
                </p:custDataLst>
              </p:nvPr>
            </p:nvSpPr>
            <p:spPr bwMode="gray">
              <a:xfrm>
                <a:off x="3175" y="1294"/>
                <a:ext cx="9" cy="9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2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" name="Freeform 2468"/>
              <p:cNvSpPr/>
              <p:nvPr>
                <p:custDataLst>
                  <p:tags r:id="rId15"/>
                </p:custDataLst>
              </p:nvPr>
            </p:nvSpPr>
            <p:spPr bwMode="gray">
              <a:xfrm>
                <a:off x="3176" y="129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0 w 17"/>
                  <a:gd name="T25" fmla="*/ 12 h 17"/>
                  <a:gd name="T26" fmla="*/ 13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" name="Freeform 2469"/>
              <p:cNvSpPr/>
              <p:nvPr>
                <p:custDataLst>
                  <p:tags r:id="rId16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" name="Freeform 2470"/>
              <p:cNvSpPr/>
              <p:nvPr>
                <p:custDataLst>
                  <p:tags r:id="rId17"/>
                </p:custDataLst>
              </p:nvPr>
            </p:nvSpPr>
            <p:spPr bwMode="gray">
              <a:xfrm>
                <a:off x="3180" y="1294"/>
                <a:ext cx="10" cy="8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4" name="Freeform 2471"/>
              <p:cNvSpPr/>
              <p:nvPr>
                <p:custDataLst>
                  <p:tags r:id="rId18"/>
                </p:custDataLst>
              </p:nvPr>
            </p:nvSpPr>
            <p:spPr bwMode="gray">
              <a:xfrm>
                <a:off x="3180" y="1294"/>
                <a:ext cx="12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5" name="Freeform 2472"/>
              <p:cNvSpPr/>
              <p:nvPr>
                <p:custDataLst>
                  <p:tags r:id="rId19"/>
                </p:custDataLst>
              </p:nvPr>
            </p:nvSpPr>
            <p:spPr bwMode="gray">
              <a:xfrm>
                <a:off x="3181" y="1294"/>
                <a:ext cx="12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6" name="Freeform 2473"/>
              <p:cNvSpPr/>
              <p:nvPr>
                <p:custDataLst>
                  <p:tags r:id="rId20"/>
                </p:custDataLst>
              </p:nvPr>
            </p:nvSpPr>
            <p:spPr bwMode="gray">
              <a:xfrm>
                <a:off x="3177" y="1295"/>
                <a:ext cx="10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7" name="Freeform 2474"/>
              <p:cNvSpPr/>
              <p:nvPr>
                <p:custDataLst>
                  <p:tags r:id="rId21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8" name="Freeform 2475"/>
              <p:cNvSpPr/>
              <p:nvPr>
                <p:custDataLst>
                  <p:tags r:id="rId22"/>
                </p:custDataLst>
              </p:nvPr>
            </p:nvSpPr>
            <p:spPr bwMode="gray">
              <a:xfrm>
                <a:off x="3179" y="1297"/>
                <a:ext cx="9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9" name="Freeform 2476"/>
              <p:cNvSpPr/>
              <p:nvPr>
                <p:custDataLst>
                  <p:tags r:id="rId23"/>
                </p:custDataLst>
              </p:nvPr>
            </p:nvSpPr>
            <p:spPr bwMode="gray">
              <a:xfrm>
                <a:off x="3142" y="1270"/>
                <a:ext cx="48" cy="31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0" name="Freeform 2477"/>
              <p:cNvSpPr/>
              <p:nvPr>
                <p:custDataLst>
                  <p:tags r:id="rId24"/>
                </p:custDataLst>
              </p:nvPr>
            </p:nvSpPr>
            <p:spPr bwMode="gray">
              <a:xfrm>
                <a:off x="3152" y="1276"/>
                <a:ext cx="38" cy="37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1" name="Line 2478"/>
              <p:cNvSpPr>
                <a:spLocks noChangeShapeType="1"/>
              </p:cNvSpPr>
              <p:nvPr>
                <p:custDataLst>
                  <p:tags r:id="rId25"/>
                </p:custDataLst>
              </p:nvPr>
            </p:nvSpPr>
            <p:spPr bwMode="gray">
              <a:xfrm flipH="1" flipV="1">
                <a:off x="3123" y="1285"/>
                <a:ext cx="0" cy="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42" name="Freeform 2479"/>
              <p:cNvSpPr/>
              <p:nvPr>
                <p:custDataLst>
                  <p:tags r:id="rId26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3" name="Freeform 2480"/>
              <p:cNvSpPr/>
              <p:nvPr>
                <p:custDataLst>
                  <p:tags r:id="rId27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4" name="Freeform 2481"/>
              <p:cNvSpPr/>
              <p:nvPr>
                <p:custDataLst>
                  <p:tags r:id="rId28"/>
                </p:custDataLst>
              </p:nvPr>
            </p:nvSpPr>
            <p:spPr bwMode="gray">
              <a:xfrm>
                <a:off x="3108" y="1271"/>
                <a:ext cx="10" cy="22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5" name="Freeform 2482"/>
              <p:cNvSpPr/>
              <p:nvPr>
                <p:custDataLst>
                  <p:tags r:id="rId29"/>
                </p:custDataLst>
              </p:nvPr>
            </p:nvSpPr>
            <p:spPr bwMode="gray">
              <a:xfrm>
                <a:off x="3146" y="1269"/>
                <a:ext cx="9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6" name="Freeform 2483"/>
              <p:cNvSpPr/>
              <p:nvPr>
                <p:custDataLst>
                  <p:tags r:id="rId30"/>
                </p:custDataLst>
              </p:nvPr>
            </p:nvSpPr>
            <p:spPr bwMode="gray">
              <a:xfrm>
                <a:off x="3146" y="1270"/>
                <a:ext cx="9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6 h 17"/>
                  <a:gd name="T20" fmla="*/ 5 w 17"/>
                  <a:gd name="T21" fmla="*/ 16 h 17"/>
                  <a:gd name="T22" fmla="*/ 8 w 17"/>
                  <a:gd name="T23" fmla="*/ 16 h 17"/>
                  <a:gd name="T24" fmla="*/ 13 w 17"/>
                  <a:gd name="T25" fmla="*/ 13 h 17"/>
                  <a:gd name="T26" fmla="*/ 16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7" name="Freeform 2484"/>
              <p:cNvSpPr/>
              <p:nvPr>
                <p:custDataLst>
                  <p:tags r:id="rId31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8" name="Freeform 2485"/>
              <p:cNvSpPr/>
              <p:nvPr>
                <p:custDataLst>
                  <p:tags r:id="rId32"/>
                </p:custDataLst>
              </p:nvPr>
            </p:nvSpPr>
            <p:spPr bwMode="gray">
              <a:xfrm>
                <a:off x="3142" y="1270"/>
                <a:ext cx="10" cy="11"/>
              </a:xfrm>
              <a:custGeom>
                <a:gdLst>
                  <a:gd name="T0" fmla="*/ 4 w 17"/>
                  <a:gd name="T1" fmla="*/ 14 h 17"/>
                  <a:gd name="T2" fmla="*/ 0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0 w 17"/>
                  <a:gd name="T9" fmla="*/ 3 h 17"/>
                  <a:gd name="T10" fmla="*/ 2 w 17"/>
                  <a:gd name="T11" fmla="*/ 1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2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49" name="Freeform 2486"/>
              <p:cNvSpPr/>
              <p:nvPr>
                <p:custDataLst>
                  <p:tags r:id="rId33"/>
                </p:custDataLst>
              </p:nvPr>
            </p:nvSpPr>
            <p:spPr bwMode="gray">
              <a:xfrm>
                <a:off x="3143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3 w 17"/>
                  <a:gd name="T25" fmla="*/ 12 h 17"/>
                  <a:gd name="T26" fmla="*/ 16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0" name="Freeform 2487"/>
              <p:cNvSpPr/>
              <p:nvPr>
                <p:custDataLst>
                  <p:tags r:id="rId34"/>
                </p:custDataLst>
              </p:nvPr>
            </p:nvSpPr>
            <p:spPr bwMode="gray">
              <a:xfrm>
                <a:off x="3144" y="1272"/>
                <a:ext cx="9" cy="12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1" name="Freeform 2488"/>
              <p:cNvSpPr/>
              <p:nvPr>
                <p:custDataLst>
                  <p:tags r:id="rId35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4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2" name="Freeform 2489"/>
              <p:cNvSpPr/>
              <p:nvPr>
                <p:custDataLst>
                  <p:tags r:id="rId36"/>
                </p:custDataLst>
              </p:nvPr>
            </p:nvSpPr>
            <p:spPr bwMode="gray">
              <a:xfrm>
                <a:off x="3149" y="1270"/>
                <a:ext cx="10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2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3" name="Freeform 2490"/>
              <p:cNvSpPr/>
              <p:nvPr>
                <p:custDataLst>
                  <p:tags r:id="rId37"/>
                </p:custDataLst>
              </p:nvPr>
            </p:nvSpPr>
            <p:spPr bwMode="gray">
              <a:xfrm>
                <a:off x="3150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4" name="Freeform 2491"/>
              <p:cNvSpPr/>
              <p:nvPr>
                <p:custDataLst>
                  <p:tags r:id="rId38"/>
                </p:custDataLst>
              </p:nvPr>
            </p:nvSpPr>
            <p:spPr bwMode="gray">
              <a:xfrm>
                <a:off x="3144" y="1272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5" name="Freeform 2492"/>
              <p:cNvSpPr/>
              <p:nvPr>
                <p:custDataLst>
                  <p:tags r:id="rId39"/>
                </p:custDataLst>
              </p:nvPr>
            </p:nvSpPr>
            <p:spPr bwMode="gray">
              <a:xfrm>
                <a:off x="3145" y="1272"/>
                <a:ext cx="9" cy="12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6" name="Freeform 2493"/>
              <p:cNvSpPr/>
              <p:nvPr>
                <p:custDataLst>
                  <p:tags r:id="rId40"/>
                </p:custDataLst>
              </p:nvPr>
            </p:nvSpPr>
            <p:spPr bwMode="gray">
              <a:xfrm>
                <a:off x="3146" y="1275"/>
                <a:ext cx="8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7" name="Freeform 2494"/>
              <p:cNvSpPr/>
              <p:nvPr>
                <p:custDataLst>
                  <p:tags r:id="rId41"/>
                </p:custDataLst>
              </p:nvPr>
            </p:nvSpPr>
            <p:spPr bwMode="gray">
              <a:xfrm>
                <a:off x="3108" y="1248"/>
                <a:ext cx="49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8" name="Freeform 2495"/>
              <p:cNvSpPr/>
              <p:nvPr>
                <p:custDataLst>
                  <p:tags r:id="rId42"/>
                </p:custDataLst>
              </p:nvPr>
            </p:nvSpPr>
            <p:spPr bwMode="gray">
              <a:xfrm>
                <a:off x="3117" y="1253"/>
                <a:ext cx="40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59" name="Freeform 2496"/>
              <p:cNvSpPr/>
              <p:nvPr>
                <p:custDataLst>
                  <p:tags r:id="rId43"/>
                </p:custDataLst>
              </p:nvPr>
            </p:nvSpPr>
            <p:spPr bwMode="gray">
              <a:xfrm>
                <a:off x="2946" y="1280"/>
                <a:ext cx="115" cy="113"/>
              </a:xfrm>
              <a:custGeom>
                <a:gdLst>
                  <a:gd name="T0" fmla="*/ 0 w 212"/>
                  <a:gd name="T1" fmla="*/ 61 h 184"/>
                  <a:gd name="T2" fmla="*/ 0 w 212"/>
                  <a:gd name="T3" fmla="*/ 0 h 184"/>
                  <a:gd name="T4" fmla="*/ 211 w 212"/>
                  <a:gd name="T5" fmla="*/ 121 h 184"/>
                  <a:gd name="T6" fmla="*/ 211 w 212"/>
                  <a:gd name="T7" fmla="*/ 183 h 184"/>
                  <a:gd name="T8" fmla="*/ 0 w 212"/>
                  <a:gd name="T9" fmla="*/ 61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0" name="Freeform 2497"/>
              <p:cNvSpPr/>
              <p:nvPr>
                <p:custDataLst>
                  <p:tags r:id="rId44"/>
                </p:custDataLst>
              </p:nvPr>
            </p:nvSpPr>
            <p:spPr bwMode="gray">
              <a:xfrm>
                <a:off x="2993" y="1222"/>
                <a:ext cx="160" cy="90"/>
              </a:xfrm>
              <a:custGeom>
                <a:gdLst>
                  <a:gd name="T0" fmla="*/ 85 w 297"/>
                  <a:gd name="T1" fmla="*/ 0 h 147"/>
                  <a:gd name="T2" fmla="*/ 296 w 297"/>
                  <a:gd name="T3" fmla="*/ 121 h 147"/>
                  <a:gd name="T4" fmla="*/ 211 w 297"/>
                  <a:gd name="T5" fmla="*/ 146 h 147"/>
                  <a:gd name="T6" fmla="*/ 0 w 297"/>
                  <a:gd name="T7" fmla="*/ 24 h 147"/>
                  <a:gd name="T8" fmla="*/ 85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1" name="Freeform 2498"/>
              <p:cNvSpPr/>
              <p:nvPr>
                <p:custDataLst>
                  <p:tags r:id="rId45"/>
                </p:custDataLst>
              </p:nvPr>
            </p:nvSpPr>
            <p:spPr bwMode="gray">
              <a:xfrm>
                <a:off x="2946" y="1237"/>
                <a:ext cx="161" cy="118"/>
              </a:xfrm>
              <a:custGeom>
                <a:gdLst>
                  <a:gd name="T0" fmla="*/ 84 w 296"/>
                  <a:gd name="T1" fmla="*/ 0 h 195"/>
                  <a:gd name="T2" fmla="*/ 0 w 296"/>
                  <a:gd name="T3" fmla="*/ 73 h 195"/>
                  <a:gd name="T4" fmla="*/ 211 w 296"/>
                  <a:gd name="T5" fmla="*/ 194 h 195"/>
                  <a:gd name="T6" fmla="*/ 295 w 296"/>
                  <a:gd name="T7" fmla="*/ 122 h 195"/>
                  <a:gd name="T8" fmla="*/ 84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2" name="Freeform 2499"/>
              <p:cNvSpPr/>
              <p:nvPr>
                <p:custDataLst>
                  <p:tags r:id="rId46"/>
                </p:custDataLst>
              </p:nvPr>
            </p:nvSpPr>
            <p:spPr bwMode="gray">
              <a:xfrm>
                <a:off x="2951" y="1296"/>
                <a:ext cx="8" cy="21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3" name="Freeform 2500"/>
              <p:cNvSpPr/>
              <p:nvPr>
                <p:custDataLst>
                  <p:tags r:id="rId47"/>
                </p:custDataLst>
              </p:nvPr>
            </p:nvSpPr>
            <p:spPr bwMode="gray">
              <a:xfrm>
                <a:off x="2951" y="1316"/>
                <a:ext cx="16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4" name="Freeform 2501"/>
              <p:cNvSpPr/>
              <p:nvPr>
                <p:custDataLst>
                  <p:tags r:id="rId48"/>
                </p:custDataLst>
              </p:nvPr>
            </p:nvSpPr>
            <p:spPr bwMode="gray">
              <a:xfrm>
                <a:off x="2954" y="1298"/>
                <a:ext cx="13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5" name="Freeform 2502"/>
              <p:cNvSpPr/>
              <p:nvPr>
                <p:custDataLst>
                  <p:tags r:id="rId49"/>
                </p:custDataLst>
              </p:nvPr>
            </p:nvSpPr>
            <p:spPr bwMode="gray">
              <a:xfrm>
                <a:off x="3060" y="1296"/>
                <a:ext cx="93" cy="97"/>
              </a:xfrm>
              <a:custGeom>
                <a:gdLst>
                  <a:gd name="T0" fmla="*/ 0 w 170"/>
                  <a:gd name="T1" fmla="*/ 159 h 160"/>
                  <a:gd name="T2" fmla="*/ 169 w 170"/>
                  <a:gd name="T3" fmla="*/ 61 h 160"/>
                  <a:gd name="T4" fmla="*/ 169 w 170"/>
                  <a:gd name="T5" fmla="*/ 0 h 160"/>
                  <a:gd name="T6" fmla="*/ 84 w 170"/>
                  <a:gd name="T7" fmla="*/ 25 h 160"/>
                  <a:gd name="T8" fmla="*/ 0 w 170"/>
                  <a:gd name="T9" fmla="*/ 97 h 160"/>
                  <a:gd name="T10" fmla="*/ 0 w 170"/>
                  <a:gd name="T11" fmla="*/ 159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6" name="Freeform 2503"/>
              <p:cNvSpPr/>
              <p:nvPr>
                <p:custDataLst>
                  <p:tags r:id="rId50"/>
                </p:custDataLst>
              </p:nvPr>
            </p:nvSpPr>
            <p:spPr bwMode="gray">
              <a:xfrm>
                <a:off x="2979" y="1313"/>
                <a:ext cx="7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7" name="Freeform 2504"/>
              <p:cNvSpPr/>
              <p:nvPr>
                <p:custDataLst>
                  <p:tags r:id="rId51"/>
                </p:custDataLst>
              </p:nvPr>
            </p:nvSpPr>
            <p:spPr bwMode="gray">
              <a:xfrm>
                <a:off x="2979" y="1332"/>
                <a:ext cx="14" cy="14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8" name="Freeform 2505"/>
              <p:cNvSpPr/>
              <p:nvPr>
                <p:custDataLst>
                  <p:tags r:id="rId52"/>
                </p:custDataLst>
              </p:nvPr>
            </p:nvSpPr>
            <p:spPr bwMode="gray">
              <a:xfrm>
                <a:off x="2981" y="1315"/>
                <a:ext cx="12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69" name="Freeform 2506"/>
              <p:cNvSpPr/>
              <p:nvPr>
                <p:custDataLst>
                  <p:tags r:id="rId53"/>
                </p:custDataLst>
              </p:nvPr>
            </p:nvSpPr>
            <p:spPr bwMode="gray">
              <a:xfrm>
                <a:off x="3003" y="1330"/>
                <a:ext cx="9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0" name="Freeform 2507"/>
              <p:cNvSpPr/>
              <p:nvPr>
                <p:custDataLst>
                  <p:tags r:id="rId54"/>
                </p:custDataLst>
              </p:nvPr>
            </p:nvSpPr>
            <p:spPr bwMode="gray">
              <a:xfrm>
                <a:off x="3003" y="1351"/>
                <a:ext cx="16" cy="10"/>
              </a:xfrm>
              <a:custGeom>
                <a:gdLst>
                  <a:gd name="T0" fmla="*/ 6 w 29"/>
                  <a:gd name="T1" fmla="*/ 0 h 19"/>
                  <a:gd name="T2" fmla="*/ 28 w 29"/>
                  <a:gd name="T3" fmla="*/ 12 h 19"/>
                  <a:gd name="T4" fmla="*/ 28 w 29"/>
                  <a:gd name="T5" fmla="*/ 18 h 19"/>
                  <a:gd name="T6" fmla="*/ 0 w 29"/>
                  <a:gd name="T7" fmla="*/ 3 h 19"/>
                  <a:gd name="T8" fmla="*/ 6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1" name="Freeform 2508"/>
              <p:cNvSpPr/>
              <p:nvPr>
                <p:custDataLst>
                  <p:tags r:id="rId55"/>
                </p:custDataLst>
              </p:nvPr>
            </p:nvSpPr>
            <p:spPr bwMode="gray">
              <a:xfrm>
                <a:off x="3006" y="1331"/>
                <a:ext cx="13" cy="27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2" name="Freeform 2509"/>
              <p:cNvSpPr/>
              <p:nvPr>
                <p:custDataLst>
                  <p:tags r:id="rId56"/>
                </p:custDataLst>
              </p:nvPr>
            </p:nvSpPr>
            <p:spPr bwMode="gray">
              <a:xfrm>
                <a:off x="3038" y="1352"/>
                <a:ext cx="9" cy="23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3" name="Freeform 2510"/>
              <p:cNvSpPr/>
              <p:nvPr>
                <p:custDataLst>
                  <p:tags r:id="rId57"/>
                </p:custDataLst>
              </p:nvPr>
            </p:nvSpPr>
            <p:spPr bwMode="gray">
              <a:xfrm>
                <a:off x="3038" y="1372"/>
                <a:ext cx="15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4" name="Freeform 2511"/>
              <p:cNvSpPr/>
              <p:nvPr>
                <p:custDataLst>
                  <p:tags r:id="rId58"/>
                </p:custDataLst>
              </p:nvPr>
            </p:nvSpPr>
            <p:spPr bwMode="gray">
              <a:xfrm>
                <a:off x="3041" y="1353"/>
                <a:ext cx="12" cy="26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5" name="Freeform 2512"/>
              <p:cNvSpPr/>
              <p:nvPr>
                <p:custDataLst>
                  <p:tags r:id="rId59"/>
                </p:custDataLst>
              </p:nvPr>
            </p:nvSpPr>
            <p:spPr bwMode="gray">
              <a:xfrm>
                <a:off x="2973" y="1257"/>
                <a:ext cx="28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1 h 41"/>
                  <a:gd name="T4" fmla="*/ 21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6" name="Freeform 2513"/>
              <p:cNvSpPr/>
              <p:nvPr>
                <p:custDataLst>
                  <p:tags r:id="rId60"/>
                </p:custDataLst>
              </p:nvPr>
            </p:nvSpPr>
            <p:spPr bwMode="gray">
              <a:xfrm>
                <a:off x="3006" y="1279"/>
                <a:ext cx="30" cy="26"/>
              </a:xfrm>
              <a:custGeom>
                <a:gdLst>
                  <a:gd name="T0" fmla="*/ 33 w 54"/>
                  <a:gd name="T1" fmla="*/ 0 h 42"/>
                  <a:gd name="T2" fmla="*/ 53 w 54"/>
                  <a:gd name="T3" fmla="*/ 12 h 42"/>
                  <a:gd name="T4" fmla="*/ 20 w 54"/>
                  <a:gd name="T5" fmla="*/ 41 h 42"/>
                  <a:gd name="T6" fmla="*/ 0 w 54"/>
                  <a:gd name="T7" fmla="*/ 29 h 42"/>
                  <a:gd name="T8" fmla="*/ 33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7" name="Freeform 2514"/>
              <p:cNvSpPr/>
              <p:nvPr>
                <p:custDataLst>
                  <p:tags r:id="rId61"/>
                </p:custDataLst>
              </p:nvPr>
            </p:nvSpPr>
            <p:spPr bwMode="gray">
              <a:xfrm>
                <a:off x="3047" y="1306"/>
                <a:ext cx="31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2 h 41"/>
                  <a:gd name="T4" fmla="*/ 20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8" name="Freeform 2515"/>
              <p:cNvSpPr/>
              <p:nvPr>
                <p:custDataLst>
                  <p:tags r:id="rId62"/>
                </p:custDataLst>
              </p:nvPr>
            </p:nvSpPr>
            <p:spPr bwMode="gray">
              <a:xfrm>
                <a:off x="3053" y="1255"/>
                <a:ext cx="33" cy="15"/>
              </a:xfrm>
              <a:custGeom>
                <a:gdLst>
                  <a:gd name="T0" fmla="*/ 39 w 61"/>
                  <a:gd name="T1" fmla="*/ 0 h 25"/>
                  <a:gd name="T2" fmla="*/ 60 w 61"/>
                  <a:gd name="T3" fmla="*/ 12 h 25"/>
                  <a:gd name="T4" fmla="*/ 21 w 61"/>
                  <a:gd name="T5" fmla="*/ 24 h 25"/>
                  <a:gd name="T6" fmla="*/ 0 w 61"/>
                  <a:gd name="T7" fmla="*/ 12 h 25"/>
                  <a:gd name="T8" fmla="*/ 39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79" name="Freeform 2516"/>
              <p:cNvSpPr/>
              <p:nvPr>
                <p:custDataLst>
                  <p:tags r:id="rId63"/>
                </p:custDataLst>
              </p:nvPr>
            </p:nvSpPr>
            <p:spPr bwMode="gray">
              <a:xfrm>
                <a:off x="3017" y="1234"/>
                <a:ext cx="34" cy="14"/>
              </a:xfrm>
              <a:custGeom>
                <a:gdLst>
                  <a:gd name="T0" fmla="*/ 39 w 61"/>
                  <a:gd name="T1" fmla="*/ 0 h 24"/>
                  <a:gd name="T2" fmla="*/ 60 w 61"/>
                  <a:gd name="T3" fmla="*/ 12 h 24"/>
                  <a:gd name="T4" fmla="*/ 21 w 61"/>
                  <a:gd name="T5" fmla="*/ 23 h 24"/>
                  <a:gd name="T6" fmla="*/ 0 w 61"/>
                  <a:gd name="T7" fmla="*/ 11 h 24"/>
                  <a:gd name="T8" fmla="*/ 39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0" name="Freeform 2517"/>
              <p:cNvSpPr/>
              <p:nvPr>
                <p:custDataLst>
                  <p:tags r:id="rId64"/>
                </p:custDataLst>
              </p:nvPr>
            </p:nvSpPr>
            <p:spPr bwMode="gray">
              <a:xfrm>
                <a:off x="3092" y="1281"/>
                <a:ext cx="32" cy="16"/>
              </a:xfrm>
              <a:custGeom>
                <a:gdLst>
                  <a:gd name="T0" fmla="*/ 38 w 60"/>
                  <a:gd name="T1" fmla="*/ 0 h 24"/>
                  <a:gd name="T2" fmla="*/ 59 w 60"/>
                  <a:gd name="T3" fmla="*/ 12 h 24"/>
                  <a:gd name="T4" fmla="*/ 20 w 60"/>
                  <a:gd name="T5" fmla="*/ 23 h 24"/>
                  <a:gd name="T6" fmla="*/ 0 w 60"/>
                  <a:gd name="T7" fmla="*/ 12 h 24"/>
                  <a:gd name="T8" fmla="*/ 38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1" name="Line 2518"/>
              <p:cNvSpPr>
                <a:spLocks noChangeShapeType="1"/>
              </p:cNvSpPr>
              <p:nvPr>
                <p:custDataLst>
                  <p:tags r:id="rId65"/>
                </p:custDataLst>
              </p:nvPr>
            </p:nvSpPr>
            <p:spPr bwMode="gray">
              <a:xfrm flipH="1" flipV="1">
                <a:off x="2986" y="1375"/>
                <a:ext cx="0" cy="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82" name="Freeform 2519"/>
              <p:cNvSpPr/>
              <p:nvPr>
                <p:custDataLst>
                  <p:tags r:id="rId66"/>
                </p:custDataLst>
              </p:nvPr>
            </p:nvSpPr>
            <p:spPr bwMode="gray">
              <a:xfrm>
                <a:off x="2986" y="1377"/>
                <a:ext cx="8" cy="11"/>
              </a:xfrm>
              <a:custGeom>
                <a:gdLst>
                  <a:gd name="T0" fmla="*/ 8 w 17"/>
                  <a:gd name="T1" fmla="*/ 16 h 17"/>
                  <a:gd name="T2" fmla="*/ 4 w 17"/>
                  <a:gd name="T3" fmla="*/ 16 h 17"/>
                  <a:gd name="T4" fmla="*/ 0 w 17"/>
                  <a:gd name="T5" fmla="*/ 10 h 17"/>
                  <a:gd name="T6" fmla="*/ 4 w 17"/>
                  <a:gd name="T7" fmla="*/ 5 h 17"/>
                  <a:gd name="T8" fmla="*/ 8 w 17"/>
                  <a:gd name="T9" fmla="*/ 0 h 17"/>
                  <a:gd name="T10" fmla="*/ 12 w 17"/>
                  <a:gd name="T11" fmla="*/ 0 h 17"/>
                  <a:gd name="T12" fmla="*/ 16 w 17"/>
                  <a:gd name="T13" fmla="*/ 5 h 17"/>
                  <a:gd name="T14" fmla="*/ 12 w 17"/>
                  <a:gd name="T15" fmla="*/ 10 h 17"/>
                  <a:gd name="T16" fmla="*/ 8 w 17"/>
                  <a:gd name="T17" fmla="*/ 1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3" name="Freeform 2520"/>
              <p:cNvSpPr/>
              <p:nvPr>
                <p:custDataLst>
                  <p:tags r:id="rId67"/>
                </p:custDataLst>
              </p:nvPr>
            </p:nvSpPr>
            <p:spPr bwMode="gray">
              <a:xfrm>
                <a:off x="2986" y="1377"/>
                <a:ext cx="9" cy="11"/>
              </a:xfrm>
              <a:custGeom>
                <a:gdLst>
                  <a:gd name="T0" fmla="*/ 10 w 17"/>
                  <a:gd name="T1" fmla="*/ 10 h 17"/>
                  <a:gd name="T2" fmla="*/ 16 w 17"/>
                  <a:gd name="T3" fmla="*/ 5 h 17"/>
                  <a:gd name="T4" fmla="*/ 10 w 17"/>
                  <a:gd name="T5" fmla="*/ 0 h 17"/>
                  <a:gd name="T6" fmla="*/ 5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0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4" name="Freeform 2521"/>
              <p:cNvSpPr/>
              <p:nvPr>
                <p:custDataLst>
                  <p:tags r:id="rId68"/>
                </p:custDataLst>
              </p:nvPr>
            </p:nvSpPr>
            <p:spPr bwMode="gray">
              <a:xfrm>
                <a:off x="2971" y="1361"/>
                <a:ext cx="10" cy="21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5" name="Freeform 2522"/>
              <p:cNvSpPr/>
              <p:nvPr>
                <p:custDataLst>
                  <p:tags r:id="rId69"/>
                </p:custDataLst>
              </p:nvPr>
            </p:nvSpPr>
            <p:spPr bwMode="gray">
              <a:xfrm>
                <a:off x="3007" y="1359"/>
                <a:ext cx="10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6" name="Freeform 2523"/>
              <p:cNvSpPr/>
              <p:nvPr>
                <p:custDataLst>
                  <p:tags r:id="rId70"/>
                </p:custDataLst>
              </p:nvPr>
            </p:nvSpPr>
            <p:spPr bwMode="gray">
              <a:xfrm>
                <a:off x="3008" y="135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7" name="Freeform 2524"/>
              <p:cNvSpPr/>
              <p:nvPr>
                <p:custDataLst>
                  <p:tags r:id="rId71"/>
                </p:custDataLst>
              </p:nvPr>
            </p:nvSpPr>
            <p:spPr bwMode="gray">
              <a:xfrm>
                <a:off x="3009" y="1360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8" name="Freeform 2525"/>
              <p:cNvSpPr/>
              <p:nvPr>
                <p:custDataLst>
                  <p:tags r:id="rId72"/>
                </p:custDataLst>
              </p:nvPr>
            </p:nvSpPr>
            <p:spPr bwMode="gray">
              <a:xfrm>
                <a:off x="3003" y="1361"/>
                <a:ext cx="9" cy="11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89" name="Freeform 2526"/>
              <p:cNvSpPr/>
              <p:nvPr>
                <p:custDataLst>
                  <p:tags r:id="rId73"/>
                </p:custDataLst>
              </p:nvPr>
            </p:nvSpPr>
            <p:spPr bwMode="gray">
              <a:xfrm>
                <a:off x="3004" y="1361"/>
                <a:ext cx="9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0" name="Freeform 2527"/>
              <p:cNvSpPr/>
              <p:nvPr>
                <p:custDataLst>
                  <p:tags r:id="rId74"/>
                </p:custDataLst>
              </p:nvPr>
            </p:nvSpPr>
            <p:spPr bwMode="gray">
              <a:xfrm>
                <a:off x="3006" y="1362"/>
                <a:ext cx="7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1" name="Freeform 2528"/>
              <p:cNvSpPr/>
              <p:nvPr>
                <p:custDataLst>
                  <p:tags r:id="rId75"/>
                </p:custDataLst>
              </p:nvPr>
            </p:nvSpPr>
            <p:spPr bwMode="gray">
              <a:xfrm>
                <a:off x="3009" y="1360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2" name="Freeform 2529"/>
              <p:cNvSpPr/>
              <p:nvPr>
                <p:custDataLst>
                  <p:tags r:id="rId76"/>
                </p:custDataLst>
              </p:nvPr>
            </p:nvSpPr>
            <p:spPr bwMode="gray">
              <a:xfrm>
                <a:off x="3010" y="1360"/>
                <a:ext cx="9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3" name="Freeform 2530"/>
              <p:cNvSpPr/>
              <p:nvPr>
                <p:custDataLst>
                  <p:tags r:id="rId77"/>
                </p:custDataLst>
              </p:nvPr>
            </p:nvSpPr>
            <p:spPr bwMode="gray">
              <a:xfrm>
                <a:off x="3011" y="1361"/>
                <a:ext cx="8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0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4" name="Freeform 2531"/>
              <p:cNvSpPr/>
              <p:nvPr>
                <p:custDataLst>
                  <p:tags r:id="rId78"/>
                </p:custDataLst>
              </p:nvPr>
            </p:nvSpPr>
            <p:spPr bwMode="gray">
              <a:xfrm>
                <a:off x="3006" y="1361"/>
                <a:ext cx="7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5" name="Freeform 2532"/>
              <p:cNvSpPr/>
              <p:nvPr>
                <p:custDataLst>
                  <p:tags r:id="rId79"/>
                </p:custDataLst>
              </p:nvPr>
            </p:nvSpPr>
            <p:spPr bwMode="gray">
              <a:xfrm>
                <a:off x="3006" y="1362"/>
                <a:ext cx="10" cy="11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6" name="Freeform 2533"/>
              <p:cNvSpPr/>
              <p:nvPr>
                <p:custDataLst>
                  <p:tags r:id="rId80"/>
                </p:custDataLst>
              </p:nvPr>
            </p:nvSpPr>
            <p:spPr bwMode="gray">
              <a:xfrm>
                <a:off x="3007" y="1364"/>
                <a:ext cx="9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6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7" name="Freeform 2534"/>
              <p:cNvSpPr/>
              <p:nvPr>
                <p:custDataLst>
                  <p:tags r:id="rId81"/>
                </p:custDataLst>
              </p:nvPr>
            </p:nvSpPr>
            <p:spPr bwMode="gray">
              <a:xfrm>
                <a:off x="2971" y="1338"/>
                <a:ext cx="47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8" name="Freeform 2535"/>
              <p:cNvSpPr/>
              <p:nvPr>
                <p:custDataLst>
                  <p:tags r:id="rId82"/>
                </p:custDataLst>
              </p:nvPr>
            </p:nvSpPr>
            <p:spPr bwMode="gray">
              <a:xfrm>
                <a:off x="2980" y="1344"/>
                <a:ext cx="38" cy="38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99" name="Line 2536"/>
              <p:cNvSpPr>
                <a:spLocks noChangeShapeType="1"/>
              </p:cNvSpPr>
              <p:nvPr>
                <p:custDataLst>
                  <p:tags r:id="rId83"/>
                </p:custDataLst>
              </p:nvPr>
            </p:nvSpPr>
            <p:spPr bwMode="gray">
              <a:xfrm flipH="1" flipV="1">
                <a:off x="2933" y="1340"/>
                <a:ext cx="0" cy="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100" name="Freeform 2537"/>
              <p:cNvSpPr/>
              <p:nvPr>
                <p:custDataLst>
                  <p:tags r:id="rId84"/>
                </p:custDataLst>
              </p:nvPr>
            </p:nvSpPr>
            <p:spPr bwMode="gray">
              <a:xfrm>
                <a:off x="2933" y="1346"/>
                <a:ext cx="9" cy="7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4 h 17"/>
                  <a:gd name="T16" fmla="*/ 16 w 17"/>
                  <a:gd name="T17" fmla="*/ 12 h 17"/>
                  <a:gd name="T18" fmla="*/ 10 w 17"/>
                  <a:gd name="T19" fmla="*/ 12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1" name="Freeform 2538"/>
              <p:cNvSpPr/>
              <p:nvPr>
                <p:custDataLst>
                  <p:tags r:id="rId85"/>
                </p:custDataLst>
              </p:nvPr>
            </p:nvSpPr>
            <p:spPr bwMode="gray">
              <a:xfrm>
                <a:off x="2933" y="1346"/>
                <a:ext cx="11" cy="7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8 w 17"/>
                  <a:gd name="T7" fmla="*/ 4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8 w 17"/>
                  <a:gd name="T15" fmla="*/ 12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2" name="Freeform 2539"/>
              <p:cNvSpPr/>
              <p:nvPr>
                <p:custDataLst>
                  <p:tags r:id="rId86"/>
                </p:custDataLst>
              </p:nvPr>
            </p:nvSpPr>
            <p:spPr bwMode="gray">
              <a:xfrm>
                <a:off x="2919" y="1328"/>
                <a:ext cx="10" cy="20"/>
              </a:xfrm>
              <a:custGeom>
                <a:gdLst>
                  <a:gd name="T0" fmla="*/ 18 w 19"/>
                  <a:gd name="T1" fmla="*/ 11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1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3" name="Freeform 2540"/>
              <p:cNvSpPr/>
              <p:nvPr>
                <p:custDataLst>
                  <p:tags r:id="rId87"/>
                </p:custDataLst>
              </p:nvPr>
            </p:nvSpPr>
            <p:spPr bwMode="gray">
              <a:xfrm>
                <a:off x="2955" y="1324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4" name="Freeform 2541"/>
              <p:cNvSpPr/>
              <p:nvPr>
                <p:custDataLst>
                  <p:tags r:id="rId88"/>
                </p:custDataLst>
              </p:nvPr>
            </p:nvSpPr>
            <p:spPr bwMode="gray">
              <a:xfrm>
                <a:off x="2956" y="1324"/>
                <a:ext cx="10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2 h 17"/>
                  <a:gd name="T12" fmla="*/ 5 w 17"/>
                  <a:gd name="T13" fmla="*/ 4 h 17"/>
                  <a:gd name="T14" fmla="*/ 2 w 17"/>
                  <a:gd name="T15" fmla="*/ 6 h 17"/>
                  <a:gd name="T16" fmla="*/ 0 w 17"/>
                  <a:gd name="T17" fmla="*/ 12 h 17"/>
                  <a:gd name="T18" fmla="*/ 2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3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5" name="Freeform 2542"/>
              <p:cNvSpPr/>
              <p:nvPr>
                <p:custDataLst>
                  <p:tags r:id="rId89"/>
                </p:custDataLst>
              </p:nvPr>
            </p:nvSpPr>
            <p:spPr bwMode="gray">
              <a:xfrm>
                <a:off x="2957" y="1326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6" name="Freeform 2543"/>
              <p:cNvSpPr/>
              <p:nvPr>
                <p:custDataLst>
                  <p:tags r:id="rId90"/>
                </p:custDataLst>
              </p:nvPr>
            </p:nvSpPr>
            <p:spPr bwMode="gray">
              <a:xfrm>
                <a:off x="2951" y="1326"/>
                <a:ext cx="10" cy="12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7" name="Freeform 2544"/>
              <p:cNvSpPr/>
              <p:nvPr>
                <p:custDataLst>
                  <p:tags r:id="rId91"/>
                </p:custDataLst>
              </p:nvPr>
            </p:nvSpPr>
            <p:spPr bwMode="gray">
              <a:xfrm>
                <a:off x="2951" y="1328"/>
                <a:ext cx="11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2 w 17"/>
                  <a:gd name="T9" fmla="*/ 0 h 17"/>
                  <a:gd name="T10" fmla="*/ 6 w 17"/>
                  <a:gd name="T11" fmla="*/ 2 h 17"/>
                  <a:gd name="T12" fmla="*/ 3 w 17"/>
                  <a:gd name="T13" fmla="*/ 4 h 17"/>
                  <a:gd name="T14" fmla="*/ 0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0 w 17"/>
                  <a:gd name="T21" fmla="*/ 16 h 17"/>
                  <a:gd name="T22" fmla="*/ 3 w 17"/>
                  <a:gd name="T23" fmla="*/ 16 h 17"/>
                  <a:gd name="T24" fmla="*/ 6 w 17"/>
                  <a:gd name="T25" fmla="*/ 16 h 17"/>
                  <a:gd name="T26" fmla="*/ 12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8" name="Freeform 2545"/>
              <p:cNvSpPr/>
              <p:nvPr>
                <p:custDataLst>
                  <p:tags r:id="rId92"/>
                </p:custDataLst>
              </p:nvPr>
            </p:nvSpPr>
            <p:spPr bwMode="gray">
              <a:xfrm>
                <a:off x="2953" y="1329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09" name="Freeform 2546"/>
              <p:cNvSpPr/>
              <p:nvPr>
                <p:custDataLst>
                  <p:tags r:id="rId93"/>
                </p:custDataLst>
              </p:nvPr>
            </p:nvSpPr>
            <p:spPr bwMode="gray">
              <a:xfrm>
                <a:off x="2957" y="1325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0" name="Freeform 2547"/>
              <p:cNvSpPr/>
              <p:nvPr>
                <p:custDataLst>
                  <p:tags r:id="rId94"/>
                </p:custDataLst>
              </p:nvPr>
            </p:nvSpPr>
            <p:spPr bwMode="gray">
              <a:xfrm>
                <a:off x="2958" y="1326"/>
                <a:ext cx="10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1" name="Freeform 2548"/>
              <p:cNvSpPr/>
              <p:nvPr>
                <p:custDataLst>
                  <p:tags r:id="rId95"/>
                </p:custDataLst>
              </p:nvPr>
            </p:nvSpPr>
            <p:spPr bwMode="gray">
              <a:xfrm>
                <a:off x="2958" y="1328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2" name="Freeform 2549"/>
              <p:cNvSpPr/>
              <p:nvPr>
                <p:custDataLst>
                  <p:tags r:id="rId96"/>
                </p:custDataLst>
              </p:nvPr>
            </p:nvSpPr>
            <p:spPr bwMode="gray">
              <a:xfrm>
                <a:off x="2953" y="1328"/>
                <a:ext cx="10" cy="11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3" name="Freeform 2550"/>
              <p:cNvSpPr/>
              <p:nvPr>
                <p:custDataLst>
                  <p:tags r:id="rId97"/>
                </p:custDataLst>
              </p:nvPr>
            </p:nvSpPr>
            <p:spPr bwMode="gray">
              <a:xfrm>
                <a:off x="2954" y="132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2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4" name="Freeform 2551"/>
              <p:cNvSpPr/>
              <p:nvPr>
                <p:custDataLst>
                  <p:tags r:id="rId98"/>
                </p:custDataLst>
              </p:nvPr>
            </p:nvSpPr>
            <p:spPr bwMode="gray">
              <a:xfrm>
                <a:off x="2955" y="1330"/>
                <a:ext cx="9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5" name="Freeform 2552"/>
              <p:cNvSpPr/>
              <p:nvPr>
                <p:custDataLst>
                  <p:tags r:id="rId99"/>
                </p:custDataLst>
              </p:nvPr>
            </p:nvSpPr>
            <p:spPr bwMode="gray">
              <a:xfrm>
                <a:off x="2919" y="1303"/>
                <a:ext cx="47" cy="31"/>
              </a:xfrm>
              <a:custGeom>
                <a:gdLst>
                  <a:gd name="T0" fmla="*/ 88 w 89"/>
                  <a:gd name="T1" fmla="*/ 10 h 52"/>
                  <a:gd name="T2" fmla="*/ 70 w 89"/>
                  <a:gd name="T3" fmla="*/ 0 h 52"/>
                  <a:gd name="T4" fmla="*/ 0 w 89"/>
                  <a:gd name="T5" fmla="*/ 40 h 52"/>
                  <a:gd name="T6" fmla="*/ 18 w 89"/>
                  <a:gd name="T7" fmla="*/ 51 h 52"/>
                  <a:gd name="T8" fmla="*/ 88 w 89"/>
                  <a:gd name="T9" fmla="*/ 1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6" name="Freeform 2553"/>
              <p:cNvSpPr/>
              <p:nvPr>
                <p:custDataLst>
                  <p:tags r:id="rId100"/>
                </p:custDataLst>
              </p:nvPr>
            </p:nvSpPr>
            <p:spPr bwMode="gray">
              <a:xfrm>
                <a:off x="2928" y="1308"/>
                <a:ext cx="38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1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7" name="Line 2554"/>
              <p:cNvSpPr>
                <a:spLocks noChangeShapeType="1"/>
              </p:cNvSpPr>
              <p:nvPr>
                <p:custDataLst>
                  <p:tags r:id="rId101"/>
                </p:custDataLst>
              </p:nvPr>
            </p:nvSpPr>
            <p:spPr bwMode="gray">
              <a:xfrm flipH="1" flipV="1">
                <a:off x="3017" y="1401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118" name="Freeform 2555"/>
              <p:cNvSpPr/>
              <p:nvPr>
                <p:custDataLst>
                  <p:tags r:id="rId102"/>
                </p:custDataLst>
              </p:nvPr>
            </p:nvSpPr>
            <p:spPr bwMode="gray">
              <a:xfrm>
                <a:off x="3016" y="1403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4 w 17"/>
                  <a:gd name="T9" fmla="*/ 0 h 17"/>
                  <a:gd name="T10" fmla="*/ 8 w 17"/>
                  <a:gd name="T11" fmla="*/ 0 h 17"/>
                  <a:gd name="T12" fmla="*/ 12 w 17"/>
                  <a:gd name="T13" fmla="*/ 0 h 17"/>
                  <a:gd name="T14" fmla="*/ 16 w 17"/>
                  <a:gd name="T15" fmla="*/ 4 h 17"/>
                  <a:gd name="T16" fmla="*/ 12 w 17"/>
                  <a:gd name="T17" fmla="*/ 8 h 17"/>
                  <a:gd name="T18" fmla="*/ 8 w 17"/>
                  <a:gd name="T19" fmla="*/ 12 h 17"/>
                  <a:gd name="T20" fmla="*/ 4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19" name="Freeform 2556"/>
              <p:cNvSpPr/>
              <p:nvPr>
                <p:custDataLst>
                  <p:tags r:id="rId103"/>
                </p:custDataLst>
              </p:nvPr>
            </p:nvSpPr>
            <p:spPr bwMode="gray">
              <a:xfrm>
                <a:off x="3017" y="1403"/>
                <a:ext cx="10" cy="10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0" name="Freeform 2557"/>
              <p:cNvSpPr/>
              <p:nvPr>
                <p:custDataLst>
                  <p:tags r:id="rId104"/>
                </p:custDataLst>
              </p:nvPr>
            </p:nvSpPr>
            <p:spPr bwMode="gray">
              <a:xfrm>
                <a:off x="3008" y="1403"/>
                <a:ext cx="10" cy="9"/>
              </a:xfrm>
              <a:custGeom>
                <a:gdLst>
                  <a:gd name="T0" fmla="*/ 5 w 17"/>
                  <a:gd name="T1" fmla="*/ 14 h 17"/>
                  <a:gd name="T2" fmla="*/ 1 w 17"/>
                  <a:gd name="T3" fmla="*/ 12 h 17"/>
                  <a:gd name="T4" fmla="*/ 1 w 17"/>
                  <a:gd name="T5" fmla="*/ 11 h 17"/>
                  <a:gd name="T6" fmla="*/ 0 w 17"/>
                  <a:gd name="T7" fmla="*/ 9 h 17"/>
                  <a:gd name="T8" fmla="*/ 1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6 h 17"/>
                  <a:gd name="T24" fmla="*/ 14 w 17"/>
                  <a:gd name="T25" fmla="*/ 8 h 17"/>
                  <a:gd name="T26" fmla="*/ 14 w 17"/>
                  <a:gd name="T27" fmla="*/ 11 h 17"/>
                  <a:gd name="T28" fmla="*/ 12 w 17"/>
                  <a:gd name="T29" fmla="*/ 12 h 17"/>
                  <a:gd name="T30" fmla="*/ 8 w 17"/>
                  <a:gd name="T31" fmla="*/ 14 h 17"/>
                  <a:gd name="T32" fmla="*/ 7 w 17"/>
                  <a:gd name="T33" fmla="*/ 16 h 17"/>
                  <a:gd name="T34" fmla="*/ 5 w 17"/>
                  <a:gd name="T35" fmla="*/ 14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1" name="Freeform 2558"/>
              <p:cNvSpPr/>
              <p:nvPr>
                <p:custDataLst>
                  <p:tags r:id="rId105"/>
                </p:custDataLst>
              </p:nvPr>
            </p:nvSpPr>
            <p:spPr bwMode="gray">
              <a:xfrm>
                <a:off x="3009" y="1403"/>
                <a:ext cx="10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7 h 17"/>
                  <a:gd name="T4" fmla="*/ 16 w 17"/>
                  <a:gd name="T5" fmla="*/ 5 h 17"/>
                  <a:gd name="T6" fmla="*/ 13 w 17"/>
                  <a:gd name="T7" fmla="*/ 1 h 17"/>
                  <a:gd name="T8" fmla="*/ 11 w 17"/>
                  <a:gd name="T9" fmla="*/ 0 h 17"/>
                  <a:gd name="T10" fmla="*/ 9 w 17"/>
                  <a:gd name="T11" fmla="*/ 1 h 17"/>
                  <a:gd name="T12" fmla="*/ 4 w 17"/>
                  <a:gd name="T13" fmla="*/ 3 h 17"/>
                  <a:gd name="T14" fmla="*/ 2 w 17"/>
                  <a:gd name="T15" fmla="*/ 5 h 17"/>
                  <a:gd name="T16" fmla="*/ 2 w 17"/>
                  <a:gd name="T17" fmla="*/ 8 h 17"/>
                  <a:gd name="T18" fmla="*/ 0 w 17"/>
                  <a:gd name="T19" fmla="*/ 10 h 17"/>
                  <a:gd name="T20" fmla="*/ 2 w 17"/>
                  <a:gd name="T21" fmla="*/ 14 h 17"/>
                  <a:gd name="T22" fmla="*/ 4 w 17"/>
                  <a:gd name="T23" fmla="*/ 16 h 17"/>
                  <a:gd name="T24" fmla="*/ 6 w 17"/>
                  <a:gd name="T25" fmla="*/ 14 h 17"/>
                  <a:gd name="T26" fmla="*/ 11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2" name="Freeform 2559"/>
              <p:cNvSpPr/>
              <p:nvPr>
                <p:custDataLst>
                  <p:tags r:id="rId106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3" name="Freeform 2560"/>
              <p:cNvSpPr/>
              <p:nvPr>
                <p:custDataLst>
                  <p:tags r:id="rId107"/>
                </p:custDataLst>
              </p:nvPr>
            </p:nvSpPr>
            <p:spPr bwMode="gray">
              <a:xfrm>
                <a:off x="3004" y="1405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4" name="Freeform 2561"/>
              <p:cNvSpPr/>
              <p:nvPr>
                <p:custDataLst>
                  <p:tags r:id="rId108"/>
                </p:custDataLst>
              </p:nvPr>
            </p:nvSpPr>
            <p:spPr bwMode="gray">
              <a:xfrm>
                <a:off x="3006" y="1405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5" name="Freeform 2562"/>
              <p:cNvSpPr/>
              <p:nvPr>
                <p:custDataLst>
                  <p:tags r:id="rId109"/>
                </p:custDataLst>
              </p:nvPr>
            </p:nvSpPr>
            <p:spPr bwMode="gray">
              <a:xfrm>
                <a:off x="3006" y="1408"/>
                <a:ext cx="10" cy="9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6" name="Freeform 2563"/>
              <p:cNvSpPr/>
              <p:nvPr>
                <p:custDataLst>
                  <p:tags r:id="rId110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1 h 17"/>
                  <a:gd name="T6" fmla="*/ 0 w 17"/>
                  <a:gd name="T7" fmla="*/ 9 h 17"/>
                  <a:gd name="T8" fmla="*/ 0 w 17"/>
                  <a:gd name="T9" fmla="*/ 8 h 17"/>
                  <a:gd name="T10" fmla="*/ 2 w 17"/>
                  <a:gd name="T11" fmla="*/ 4 h 17"/>
                  <a:gd name="T12" fmla="*/ 4 w 17"/>
                  <a:gd name="T13" fmla="*/ 3 h 17"/>
                  <a:gd name="T14" fmla="*/ 6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3 h 17"/>
                  <a:gd name="T24" fmla="*/ 16 w 17"/>
                  <a:gd name="T25" fmla="*/ 6 h 17"/>
                  <a:gd name="T26" fmla="*/ 16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4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7" name="Freeform 2564"/>
              <p:cNvSpPr/>
              <p:nvPr>
                <p:custDataLst>
                  <p:tags r:id="rId111"/>
                </p:custDataLst>
              </p:nvPr>
            </p:nvSpPr>
            <p:spPr bwMode="gray">
              <a:xfrm>
                <a:off x="3012" y="140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7 h 17"/>
                  <a:gd name="T4" fmla="*/ 16 w 17"/>
                  <a:gd name="T5" fmla="*/ 5 h 17"/>
                  <a:gd name="T6" fmla="*/ 16 w 17"/>
                  <a:gd name="T7" fmla="*/ 1 h 17"/>
                  <a:gd name="T8" fmla="*/ 13 w 17"/>
                  <a:gd name="T9" fmla="*/ 1 h 17"/>
                  <a:gd name="T10" fmla="*/ 10 w 17"/>
                  <a:gd name="T11" fmla="*/ 0 h 17"/>
                  <a:gd name="T12" fmla="*/ 8 w 17"/>
                  <a:gd name="T13" fmla="*/ 1 h 17"/>
                  <a:gd name="T14" fmla="*/ 5 w 17"/>
                  <a:gd name="T15" fmla="*/ 3 h 17"/>
                  <a:gd name="T16" fmla="*/ 2 w 17"/>
                  <a:gd name="T17" fmla="*/ 5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4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8" name="Freeform 2565"/>
              <p:cNvSpPr/>
              <p:nvPr>
                <p:custDataLst>
                  <p:tags r:id="rId112"/>
                </p:custDataLst>
              </p:nvPr>
            </p:nvSpPr>
            <p:spPr bwMode="gray">
              <a:xfrm>
                <a:off x="3012" y="1405"/>
                <a:ext cx="10" cy="10"/>
              </a:xfrm>
              <a:custGeom>
                <a:gdLst>
                  <a:gd name="T0" fmla="*/ 12 w 17"/>
                  <a:gd name="T1" fmla="*/ 8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2 h 17"/>
                  <a:gd name="T16" fmla="*/ 12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29" name="Freeform 2566"/>
              <p:cNvSpPr/>
              <p:nvPr>
                <p:custDataLst>
                  <p:tags r:id="rId113"/>
                </p:custDataLst>
              </p:nvPr>
            </p:nvSpPr>
            <p:spPr bwMode="gray">
              <a:xfrm>
                <a:off x="3006" y="1406"/>
                <a:ext cx="10" cy="11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3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0" name="Freeform 2567"/>
              <p:cNvSpPr/>
              <p:nvPr>
                <p:custDataLst>
                  <p:tags r:id="rId114"/>
                </p:custDataLst>
              </p:nvPr>
            </p:nvSpPr>
            <p:spPr bwMode="gray">
              <a:xfrm>
                <a:off x="3007" y="1408"/>
                <a:ext cx="10" cy="9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1" name="Freeform 2568"/>
              <p:cNvSpPr/>
              <p:nvPr>
                <p:custDataLst>
                  <p:tags r:id="rId115"/>
                </p:custDataLst>
              </p:nvPr>
            </p:nvSpPr>
            <p:spPr bwMode="gray">
              <a:xfrm>
                <a:off x="3008" y="1408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2" name="Freeform 2569"/>
              <p:cNvSpPr/>
              <p:nvPr>
                <p:custDataLst>
                  <p:tags r:id="rId116"/>
                </p:custDataLst>
              </p:nvPr>
            </p:nvSpPr>
            <p:spPr bwMode="gray">
              <a:xfrm>
                <a:off x="2992" y="1415"/>
                <a:ext cx="8" cy="12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3" name="Freeform 2570"/>
              <p:cNvSpPr/>
              <p:nvPr>
                <p:custDataLst>
                  <p:tags r:id="rId117"/>
                </p:custDataLst>
              </p:nvPr>
            </p:nvSpPr>
            <p:spPr bwMode="gray">
              <a:xfrm>
                <a:off x="2993" y="1417"/>
                <a:ext cx="8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4" name="Freeform 2571"/>
              <p:cNvSpPr/>
              <p:nvPr>
                <p:custDataLst>
                  <p:tags r:id="rId118"/>
                </p:custDataLst>
              </p:nvPr>
            </p:nvSpPr>
            <p:spPr bwMode="gray">
              <a:xfrm>
                <a:off x="2993" y="1419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5" name="Freeform 2572"/>
              <p:cNvSpPr/>
              <p:nvPr>
                <p:custDataLst>
                  <p:tags r:id="rId119"/>
                </p:custDataLst>
              </p:nvPr>
            </p:nvSpPr>
            <p:spPr bwMode="gray">
              <a:xfrm>
                <a:off x="3000" y="1384"/>
                <a:ext cx="11" cy="22"/>
              </a:xfrm>
              <a:custGeom>
                <a:gdLst>
                  <a:gd name="T0" fmla="*/ 19 w 20"/>
                  <a:gd name="T1" fmla="*/ 11 h 35"/>
                  <a:gd name="T2" fmla="*/ 0 w 20"/>
                  <a:gd name="T3" fmla="*/ 0 h 35"/>
                  <a:gd name="T4" fmla="*/ 0 w 20"/>
                  <a:gd name="T5" fmla="*/ 22 h 35"/>
                  <a:gd name="T6" fmla="*/ 19 w 20"/>
                  <a:gd name="T7" fmla="*/ 34 h 35"/>
                  <a:gd name="T8" fmla="*/ 19 w 20"/>
                  <a:gd name="T9" fmla="*/ 11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6" name="Freeform 2573"/>
              <p:cNvSpPr/>
              <p:nvPr>
                <p:custDataLst>
                  <p:tags r:id="rId120"/>
                </p:custDataLst>
              </p:nvPr>
            </p:nvSpPr>
            <p:spPr bwMode="gray">
              <a:xfrm>
                <a:off x="3041" y="1382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8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7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7" name="Freeform 2574"/>
              <p:cNvSpPr/>
              <p:nvPr>
                <p:custDataLst>
                  <p:tags r:id="rId121"/>
                </p:custDataLst>
              </p:nvPr>
            </p:nvSpPr>
            <p:spPr bwMode="gray">
              <a:xfrm>
                <a:off x="3043" y="1383"/>
                <a:ext cx="9" cy="9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6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8" name="Freeform 2575"/>
              <p:cNvSpPr/>
              <p:nvPr>
                <p:custDataLst>
                  <p:tags r:id="rId122"/>
                </p:custDataLst>
              </p:nvPr>
            </p:nvSpPr>
            <p:spPr bwMode="gray">
              <a:xfrm>
                <a:off x="3043" y="1384"/>
                <a:ext cx="10" cy="10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39" name="Freeform 2576"/>
              <p:cNvSpPr/>
              <p:nvPr>
                <p:custDataLst>
                  <p:tags r:id="rId123"/>
                </p:custDataLst>
              </p:nvPr>
            </p:nvSpPr>
            <p:spPr bwMode="gray">
              <a:xfrm>
                <a:off x="3037" y="1384"/>
                <a:ext cx="9" cy="10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5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0" name="Freeform 2577"/>
              <p:cNvSpPr/>
              <p:nvPr>
                <p:custDataLst>
                  <p:tags r:id="rId124"/>
                </p:custDataLst>
              </p:nvPr>
            </p:nvSpPr>
            <p:spPr bwMode="gray">
              <a:xfrm>
                <a:off x="3038" y="1384"/>
                <a:ext cx="9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1" name="Freeform 2578"/>
              <p:cNvSpPr/>
              <p:nvPr>
                <p:custDataLst>
                  <p:tags r:id="rId125"/>
                </p:custDataLst>
              </p:nvPr>
            </p:nvSpPr>
            <p:spPr bwMode="gray">
              <a:xfrm>
                <a:off x="3039" y="1386"/>
                <a:ext cx="9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2" name="Freeform 2579"/>
              <p:cNvSpPr/>
              <p:nvPr>
                <p:custDataLst>
                  <p:tags r:id="rId126"/>
                </p:custDataLst>
              </p:nvPr>
            </p:nvSpPr>
            <p:spPr bwMode="gray">
              <a:xfrm>
                <a:off x="3043" y="1383"/>
                <a:ext cx="10" cy="9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3" name="Freeform 2580"/>
              <p:cNvSpPr/>
              <p:nvPr>
                <p:custDataLst>
                  <p:tags r:id="rId127"/>
                </p:custDataLst>
              </p:nvPr>
            </p:nvSpPr>
            <p:spPr bwMode="gray">
              <a:xfrm>
                <a:off x="3044" y="1384"/>
                <a:ext cx="9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4" name="Freeform 2581"/>
              <p:cNvSpPr/>
              <p:nvPr>
                <p:custDataLst>
                  <p:tags r:id="rId128"/>
                </p:custDataLst>
              </p:nvPr>
            </p:nvSpPr>
            <p:spPr bwMode="gray">
              <a:xfrm>
                <a:off x="3045" y="1384"/>
                <a:ext cx="9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5" name="Freeform 2582"/>
              <p:cNvSpPr/>
              <p:nvPr>
                <p:custDataLst>
                  <p:tags r:id="rId129"/>
                </p:custDataLst>
              </p:nvPr>
            </p:nvSpPr>
            <p:spPr bwMode="gray">
              <a:xfrm>
                <a:off x="3039" y="1385"/>
                <a:ext cx="9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5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6" name="Freeform 2583"/>
              <p:cNvSpPr/>
              <p:nvPr>
                <p:custDataLst>
                  <p:tags r:id="rId130"/>
                </p:custDataLst>
              </p:nvPr>
            </p:nvSpPr>
            <p:spPr bwMode="gray">
              <a:xfrm>
                <a:off x="3039" y="1386"/>
                <a:ext cx="11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7" name="Freeform 2584"/>
              <p:cNvSpPr/>
              <p:nvPr>
                <p:custDataLst>
                  <p:tags r:id="rId131"/>
                </p:custDataLst>
              </p:nvPr>
            </p:nvSpPr>
            <p:spPr bwMode="gray">
              <a:xfrm>
                <a:off x="3041" y="1387"/>
                <a:ext cx="9" cy="12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8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8" name="Freeform 2585"/>
              <p:cNvSpPr/>
              <p:nvPr>
                <p:custDataLst>
                  <p:tags r:id="rId132"/>
                </p:custDataLst>
              </p:nvPr>
            </p:nvSpPr>
            <p:spPr bwMode="gray">
              <a:xfrm>
                <a:off x="3000" y="1359"/>
                <a:ext cx="53" cy="33"/>
              </a:xfrm>
              <a:custGeom>
                <a:gdLst>
                  <a:gd name="T0" fmla="*/ 94 w 95"/>
                  <a:gd name="T1" fmla="*/ 11 h 55"/>
                  <a:gd name="T2" fmla="*/ 75 w 95"/>
                  <a:gd name="T3" fmla="*/ 0 h 55"/>
                  <a:gd name="T4" fmla="*/ 0 w 95"/>
                  <a:gd name="T5" fmla="*/ 43 h 55"/>
                  <a:gd name="T6" fmla="*/ 19 w 95"/>
                  <a:gd name="T7" fmla="*/ 54 h 55"/>
                  <a:gd name="T8" fmla="*/ 94 w 95"/>
                  <a:gd name="T9" fmla="*/ 11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49" name="Freeform 2586"/>
              <p:cNvSpPr/>
              <p:nvPr>
                <p:custDataLst>
                  <p:tags r:id="rId133"/>
                </p:custDataLst>
              </p:nvPr>
            </p:nvSpPr>
            <p:spPr bwMode="gray">
              <a:xfrm>
                <a:off x="3010" y="1365"/>
                <a:ext cx="43" cy="41"/>
              </a:xfrm>
              <a:custGeom>
                <a:gdLst>
                  <a:gd name="T0" fmla="*/ 75 w 76"/>
                  <a:gd name="T1" fmla="*/ 0 h 67"/>
                  <a:gd name="T2" fmla="*/ 0 w 76"/>
                  <a:gd name="T3" fmla="*/ 43 h 67"/>
                  <a:gd name="T4" fmla="*/ 0 w 76"/>
                  <a:gd name="T5" fmla="*/ 66 h 67"/>
                  <a:gd name="T6" fmla="*/ 75 w 76"/>
                  <a:gd name="T7" fmla="*/ 22 h 67"/>
                  <a:gd name="T8" fmla="*/ 75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0" name="Freeform 2587"/>
              <p:cNvSpPr/>
              <p:nvPr>
                <p:custDataLst>
                  <p:tags r:id="rId134"/>
                </p:custDataLst>
              </p:nvPr>
            </p:nvSpPr>
            <p:spPr bwMode="gray">
              <a:xfrm>
                <a:off x="2984" y="1408"/>
                <a:ext cx="9" cy="11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9 h 17"/>
                  <a:gd name="T4" fmla="*/ 2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1" name="Freeform 2588"/>
              <p:cNvSpPr/>
              <p:nvPr>
                <p:custDataLst>
                  <p:tags r:id="rId135"/>
                </p:custDataLst>
              </p:nvPr>
            </p:nvSpPr>
            <p:spPr bwMode="gray">
              <a:xfrm>
                <a:off x="2983" y="1410"/>
                <a:ext cx="10" cy="11"/>
              </a:xfrm>
              <a:custGeom>
                <a:gdLst>
                  <a:gd name="T0" fmla="*/ 0 w 17"/>
                  <a:gd name="T1" fmla="*/ 11 h 17"/>
                  <a:gd name="T2" fmla="*/ 10 w 17"/>
                  <a:gd name="T3" fmla="*/ 16 h 17"/>
                  <a:gd name="T4" fmla="*/ 16 w 17"/>
                  <a:gd name="T5" fmla="*/ 4 h 17"/>
                  <a:gd name="T6" fmla="*/ 5 w 17"/>
                  <a:gd name="T7" fmla="*/ 0 h 17"/>
                  <a:gd name="T8" fmla="*/ 0 w 17"/>
                  <a:gd name="T9" fmla="*/ 11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2" name="Freeform 2589"/>
              <p:cNvSpPr/>
              <p:nvPr>
                <p:custDataLst>
                  <p:tags r:id="rId136"/>
                </p:custDataLst>
              </p:nvPr>
            </p:nvSpPr>
            <p:spPr bwMode="gray">
              <a:xfrm>
                <a:off x="2982" y="1414"/>
                <a:ext cx="9" cy="12"/>
              </a:xfrm>
              <a:custGeom>
                <a:gdLst>
                  <a:gd name="T0" fmla="*/ 0 w 17"/>
                  <a:gd name="T1" fmla="*/ 3 h 17"/>
                  <a:gd name="T2" fmla="*/ 6 w 17"/>
                  <a:gd name="T3" fmla="*/ 11 h 17"/>
                  <a:gd name="T4" fmla="*/ 16 w 17"/>
                  <a:gd name="T5" fmla="*/ 16 h 17"/>
                  <a:gd name="T6" fmla="*/ 16 w 17"/>
                  <a:gd name="T7" fmla="*/ 14 h 17"/>
                  <a:gd name="T8" fmla="*/ 7 w 17"/>
                  <a:gd name="T9" fmla="*/ 8 h 17"/>
                  <a:gd name="T10" fmla="*/ 0 w 17"/>
                  <a:gd name="T11" fmla="*/ 0 h 17"/>
                  <a:gd name="T12" fmla="*/ 0 w 17"/>
                  <a:gd name="T13" fmla="*/ 3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3" name="Freeform 2590"/>
              <p:cNvSpPr/>
              <p:nvPr>
                <p:custDataLst>
                  <p:tags r:id="rId137"/>
                </p:custDataLst>
              </p:nvPr>
            </p:nvSpPr>
            <p:spPr bwMode="gray">
              <a:xfrm>
                <a:off x="2999" y="1412"/>
                <a:ext cx="7" cy="10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12 h 17"/>
                  <a:gd name="T4" fmla="*/ 3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4" name="Freeform 2591"/>
              <p:cNvSpPr/>
              <p:nvPr>
                <p:custDataLst>
                  <p:tags r:id="rId138"/>
                </p:custDataLst>
              </p:nvPr>
            </p:nvSpPr>
            <p:spPr bwMode="gray">
              <a:xfrm>
                <a:off x="3000" y="1413"/>
                <a:ext cx="8" cy="10"/>
              </a:xfrm>
              <a:custGeom>
                <a:gdLst>
                  <a:gd name="T0" fmla="*/ 16 w 17"/>
                  <a:gd name="T1" fmla="*/ 4 h 17"/>
                  <a:gd name="T2" fmla="*/ 0 w 17"/>
                  <a:gd name="T3" fmla="*/ 16 h 17"/>
                  <a:gd name="T4" fmla="*/ 0 w 17"/>
                  <a:gd name="T5" fmla="*/ 12 h 17"/>
                  <a:gd name="T6" fmla="*/ 16 w 17"/>
                  <a:gd name="T7" fmla="*/ 0 h 17"/>
                  <a:gd name="T8" fmla="*/ 1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5" name="Freeform 2592"/>
              <p:cNvSpPr/>
              <p:nvPr>
                <p:custDataLst>
                  <p:tags r:id="rId139"/>
                </p:custDataLst>
              </p:nvPr>
            </p:nvSpPr>
            <p:spPr bwMode="gray">
              <a:xfrm>
                <a:off x="2999" y="1414"/>
                <a:ext cx="7" cy="12"/>
              </a:xfrm>
              <a:custGeom>
                <a:gdLst>
                  <a:gd name="T0" fmla="*/ 0 w 17"/>
                  <a:gd name="T1" fmla="*/ 8 h 17"/>
                  <a:gd name="T2" fmla="*/ 16 w 17"/>
                  <a:gd name="T3" fmla="*/ 16 h 17"/>
                  <a:gd name="T4" fmla="*/ 16 w 17"/>
                  <a:gd name="T5" fmla="*/ 8 h 17"/>
                  <a:gd name="T6" fmla="*/ 0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6" name="Freeform 2593"/>
              <p:cNvSpPr/>
              <p:nvPr>
                <p:custDataLst>
                  <p:tags r:id="rId140"/>
                </p:custDataLst>
              </p:nvPr>
            </p:nvSpPr>
            <p:spPr bwMode="gray">
              <a:xfrm>
                <a:off x="2993" y="1392"/>
                <a:ext cx="14" cy="11"/>
              </a:xfrm>
              <a:custGeom>
                <a:gdLst>
                  <a:gd name="T0" fmla="*/ 9 w 28"/>
                  <a:gd name="T1" fmla="*/ 0 h 17"/>
                  <a:gd name="T2" fmla="*/ 0 w 28"/>
                  <a:gd name="T3" fmla="*/ 6 h 17"/>
                  <a:gd name="T4" fmla="*/ 17 w 28"/>
                  <a:gd name="T5" fmla="*/ 16 h 17"/>
                  <a:gd name="T6" fmla="*/ 27 w 28"/>
                  <a:gd name="T7" fmla="*/ 10 h 17"/>
                  <a:gd name="T8" fmla="*/ 9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7" name="Freeform 2594"/>
              <p:cNvSpPr/>
              <p:nvPr>
                <p:custDataLst>
                  <p:tags r:id="rId141"/>
                </p:custDataLst>
              </p:nvPr>
            </p:nvSpPr>
            <p:spPr bwMode="gray">
              <a:xfrm>
                <a:off x="3001" y="1400"/>
                <a:ext cx="10" cy="14"/>
              </a:xfrm>
              <a:custGeom>
                <a:gdLst>
                  <a:gd name="T0" fmla="*/ 16 w 17"/>
                  <a:gd name="T1" fmla="*/ 20 h 27"/>
                  <a:gd name="T2" fmla="*/ 0 w 17"/>
                  <a:gd name="T3" fmla="*/ 26 h 27"/>
                  <a:gd name="T4" fmla="*/ 0 w 17"/>
                  <a:gd name="T5" fmla="*/ 6 h 27"/>
                  <a:gd name="T6" fmla="*/ 16 w 17"/>
                  <a:gd name="T7" fmla="*/ 0 h 27"/>
                  <a:gd name="T8" fmla="*/ 16 w 17"/>
                  <a:gd name="T9" fmla="*/ 2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8" name="Freeform 2595"/>
              <p:cNvSpPr/>
              <p:nvPr>
                <p:custDataLst>
                  <p:tags r:id="rId142"/>
                </p:custDataLst>
              </p:nvPr>
            </p:nvSpPr>
            <p:spPr bwMode="gray">
              <a:xfrm>
                <a:off x="2993" y="1397"/>
                <a:ext cx="9" cy="17"/>
              </a:xfrm>
              <a:custGeom>
                <a:gdLst>
                  <a:gd name="T0" fmla="*/ 0 w 18"/>
                  <a:gd name="T1" fmla="*/ 20 h 31"/>
                  <a:gd name="T2" fmla="*/ 17 w 18"/>
                  <a:gd name="T3" fmla="*/ 30 h 31"/>
                  <a:gd name="T4" fmla="*/ 17 w 18"/>
                  <a:gd name="T5" fmla="*/ 10 h 31"/>
                  <a:gd name="T6" fmla="*/ 0 w 18"/>
                  <a:gd name="T7" fmla="*/ 0 h 31"/>
                  <a:gd name="T8" fmla="*/ 0 w 18"/>
                  <a:gd name="T9" fmla="*/ 20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59" name="Freeform 2596"/>
              <p:cNvSpPr/>
              <p:nvPr>
                <p:custDataLst>
                  <p:tags r:id="rId143"/>
                </p:custDataLst>
              </p:nvPr>
            </p:nvSpPr>
            <p:spPr bwMode="gray">
              <a:xfrm>
                <a:off x="2991" y="1401"/>
                <a:ext cx="10" cy="8"/>
              </a:xfrm>
              <a:custGeom>
                <a:gdLst>
                  <a:gd name="T0" fmla="*/ 6 w 21"/>
                  <a:gd name="T1" fmla="*/ 0 h 17"/>
                  <a:gd name="T2" fmla="*/ 0 w 21"/>
                  <a:gd name="T3" fmla="*/ 4 h 17"/>
                  <a:gd name="T4" fmla="*/ 3 w 21"/>
                  <a:gd name="T5" fmla="*/ 13 h 17"/>
                  <a:gd name="T6" fmla="*/ 13 w 21"/>
                  <a:gd name="T7" fmla="*/ 16 h 17"/>
                  <a:gd name="T8" fmla="*/ 20 w 21"/>
                  <a:gd name="T9" fmla="*/ 10 h 17"/>
                  <a:gd name="T10" fmla="*/ 6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0" name="Freeform 2597"/>
              <p:cNvSpPr/>
              <p:nvPr>
                <p:custDataLst>
                  <p:tags r:id="rId144"/>
                </p:custDataLst>
              </p:nvPr>
            </p:nvSpPr>
            <p:spPr bwMode="gray">
              <a:xfrm>
                <a:off x="2997" y="1404"/>
                <a:ext cx="7" cy="14"/>
              </a:xfrm>
              <a:custGeom>
                <a:gdLst>
                  <a:gd name="T0" fmla="*/ 16 w 17"/>
                  <a:gd name="T1" fmla="*/ 16 h 23"/>
                  <a:gd name="T2" fmla="*/ 0 w 17"/>
                  <a:gd name="T3" fmla="*/ 22 h 23"/>
                  <a:gd name="T4" fmla="*/ 0 w 17"/>
                  <a:gd name="T5" fmla="*/ 10 h 23"/>
                  <a:gd name="T6" fmla="*/ 4 w 17"/>
                  <a:gd name="T7" fmla="*/ 4 h 23"/>
                  <a:gd name="T8" fmla="*/ 16 w 17"/>
                  <a:gd name="T9" fmla="*/ 0 h 23"/>
                  <a:gd name="T10" fmla="*/ 16 w 17"/>
                  <a:gd name="T11" fmla="*/ 16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1" name="Freeform 2598"/>
              <p:cNvSpPr/>
              <p:nvPr>
                <p:custDataLst>
                  <p:tags r:id="rId145"/>
                </p:custDataLst>
              </p:nvPr>
            </p:nvSpPr>
            <p:spPr bwMode="gray">
              <a:xfrm>
                <a:off x="2990" y="1410"/>
                <a:ext cx="9" cy="11"/>
              </a:xfrm>
              <a:custGeom>
                <a:gdLst>
                  <a:gd name="T0" fmla="*/ 16 w 17"/>
                  <a:gd name="T1" fmla="*/ 12 h 18"/>
                  <a:gd name="T2" fmla="*/ 14 w 17"/>
                  <a:gd name="T3" fmla="*/ 9 h 18"/>
                  <a:gd name="T4" fmla="*/ 6 w 17"/>
                  <a:gd name="T5" fmla="*/ 11 h 18"/>
                  <a:gd name="T6" fmla="*/ 1 w 17"/>
                  <a:gd name="T7" fmla="*/ 17 h 18"/>
                  <a:gd name="T8" fmla="*/ 0 w 17"/>
                  <a:gd name="T9" fmla="*/ 16 h 18"/>
                  <a:gd name="T10" fmla="*/ 2 w 17"/>
                  <a:gd name="T11" fmla="*/ 7 h 18"/>
                  <a:gd name="T12" fmla="*/ 16 w 17"/>
                  <a:gd name="T13" fmla="*/ 0 h 18"/>
                  <a:gd name="T14" fmla="*/ 16 w 17"/>
                  <a:gd name="T15" fmla="*/ 12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2" name="Freeform 2599"/>
              <p:cNvSpPr/>
              <p:nvPr>
                <p:custDataLst>
                  <p:tags r:id="rId146"/>
                </p:custDataLst>
              </p:nvPr>
            </p:nvSpPr>
            <p:spPr bwMode="gray">
              <a:xfrm>
                <a:off x="2984" y="1411"/>
                <a:ext cx="9" cy="11"/>
              </a:xfrm>
              <a:custGeom>
                <a:gdLst>
                  <a:gd name="T0" fmla="*/ 0 w 17"/>
                  <a:gd name="T1" fmla="*/ 11 h 17"/>
                  <a:gd name="T2" fmla="*/ 13 w 17"/>
                  <a:gd name="T3" fmla="*/ 16 h 17"/>
                  <a:gd name="T4" fmla="*/ 16 w 17"/>
                  <a:gd name="T5" fmla="*/ 5 h 17"/>
                  <a:gd name="T6" fmla="*/ 5 w 17"/>
                  <a:gd name="T7" fmla="*/ 3 h 17"/>
                  <a:gd name="T8" fmla="*/ 1 w 17"/>
                  <a:gd name="T9" fmla="*/ 0 h 17"/>
                  <a:gd name="T10" fmla="*/ 0 w 17"/>
                  <a:gd name="T11" fmla="*/ 11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3" name="Freeform 2600"/>
              <p:cNvSpPr/>
              <p:nvPr>
                <p:custDataLst>
                  <p:tags r:id="rId147"/>
                </p:custDataLst>
              </p:nvPr>
            </p:nvSpPr>
            <p:spPr bwMode="gray">
              <a:xfrm>
                <a:off x="2991" y="1413"/>
                <a:ext cx="9" cy="10"/>
              </a:xfrm>
              <a:custGeom>
                <a:gdLst>
                  <a:gd name="T0" fmla="*/ 13 w 17"/>
                  <a:gd name="T1" fmla="*/ 0 h 17"/>
                  <a:gd name="T2" fmla="*/ 0 w 17"/>
                  <a:gd name="T3" fmla="*/ 13 h 17"/>
                  <a:gd name="T4" fmla="*/ 5 w 17"/>
                  <a:gd name="T5" fmla="*/ 16 h 17"/>
                  <a:gd name="T6" fmla="*/ 16 w 17"/>
                  <a:gd name="T7" fmla="*/ 4 h 17"/>
                  <a:gd name="T8" fmla="*/ 13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4" name="Freeform 2601"/>
              <p:cNvSpPr/>
              <p:nvPr>
                <p:custDataLst>
                  <p:tags r:id="rId148"/>
                </p:custDataLst>
              </p:nvPr>
            </p:nvSpPr>
            <p:spPr bwMode="gray">
              <a:xfrm>
                <a:off x="2992" y="1414"/>
                <a:ext cx="8" cy="10"/>
              </a:xfrm>
              <a:custGeom>
                <a:gdLst>
                  <a:gd name="T0" fmla="*/ 16 w 17"/>
                  <a:gd name="T1" fmla="*/ 8 h 17"/>
                  <a:gd name="T2" fmla="*/ 13 w 17"/>
                  <a:gd name="T3" fmla="*/ 9 h 17"/>
                  <a:gd name="T4" fmla="*/ 11 w 17"/>
                  <a:gd name="T5" fmla="*/ 3 h 17"/>
                  <a:gd name="T6" fmla="*/ 4 w 17"/>
                  <a:gd name="T7" fmla="*/ 8 h 17"/>
                  <a:gd name="T8" fmla="*/ 2 w 17"/>
                  <a:gd name="T9" fmla="*/ 14 h 17"/>
                  <a:gd name="T10" fmla="*/ 0 w 17"/>
                  <a:gd name="T11" fmla="*/ 16 h 17"/>
                  <a:gd name="T12" fmla="*/ 2 w 17"/>
                  <a:gd name="T13" fmla="*/ 8 h 17"/>
                  <a:gd name="T14" fmla="*/ 14 w 17"/>
                  <a:gd name="T15" fmla="*/ 0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5" name="Freeform 2602"/>
              <p:cNvSpPr/>
              <p:nvPr>
                <p:custDataLst>
                  <p:tags r:id="rId149"/>
                </p:custDataLst>
              </p:nvPr>
            </p:nvSpPr>
            <p:spPr bwMode="gray">
              <a:xfrm>
                <a:off x="2990" y="1417"/>
                <a:ext cx="10" cy="10"/>
              </a:xfrm>
              <a:custGeom>
                <a:gdLst>
                  <a:gd name="T0" fmla="*/ 0 w 17"/>
                  <a:gd name="T1" fmla="*/ 13 h 17"/>
                  <a:gd name="T2" fmla="*/ 9 w 17"/>
                  <a:gd name="T3" fmla="*/ 16 h 17"/>
                  <a:gd name="T4" fmla="*/ 16 w 17"/>
                  <a:gd name="T5" fmla="*/ 2 h 17"/>
                  <a:gd name="T6" fmla="*/ 3 w 17"/>
                  <a:gd name="T7" fmla="*/ 0 h 17"/>
                  <a:gd name="T8" fmla="*/ 0 w 17"/>
                  <a:gd name="T9" fmla="*/ 1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6" name="Freeform 2603"/>
              <p:cNvSpPr/>
              <p:nvPr>
                <p:custDataLst>
                  <p:tags r:id="rId150"/>
                </p:custDataLst>
              </p:nvPr>
            </p:nvSpPr>
            <p:spPr bwMode="gray">
              <a:xfrm>
                <a:off x="2998" y="1405"/>
                <a:ext cx="8" cy="9"/>
              </a:xfrm>
              <a:custGeom>
                <a:gdLst>
                  <a:gd name="T0" fmla="*/ 13 w 17"/>
                  <a:gd name="T1" fmla="*/ 8 h 17"/>
                  <a:gd name="T2" fmla="*/ 0 w 17"/>
                  <a:gd name="T3" fmla="*/ 16 h 17"/>
                  <a:gd name="T4" fmla="*/ 4 w 17"/>
                  <a:gd name="T5" fmla="*/ 5 h 17"/>
                  <a:gd name="T6" fmla="*/ 16 w 17"/>
                  <a:gd name="T7" fmla="*/ 0 h 17"/>
                  <a:gd name="T8" fmla="*/ 13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7" name="Freeform 2604"/>
              <p:cNvSpPr/>
              <p:nvPr>
                <p:custDataLst>
                  <p:tags r:id="rId151"/>
                </p:custDataLst>
              </p:nvPr>
            </p:nvSpPr>
            <p:spPr bwMode="gray">
              <a:xfrm>
                <a:off x="2986" y="1409"/>
                <a:ext cx="11" cy="10"/>
              </a:xfrm>
              <a:custGeom>
                <a:gdLst>
                  <a:gd name="T0" fmla="*/ 0 w 19"/>
                  <a:gd name="T1" fmla="*/ 12 h 17"/>
                  <a:gd name="T2" fmla="*/ 7 w 19"/>
                  <a:gd name="T3" fmla="*/ 16 h 17"/>
                  <a:gd name="T4" fmla="*/ 18 w 19"/>
                  <a:gd name="T5" fmla="*/ 3 h 17"/>
                  <a:gd name="T6" fmla="*/ 8 w 19"/>
                  <a:gd name="T7" fmla="*/ 0 h 17"/>
                  <a:gd name="T8" fmla="*/ 0 w 19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8" name="Freeform 2605"/>
              <p:cNvSpPr/>
              <p:nvPr>
                <p:custDataLst>
                  <p:tags r:id="rId152"/>
                </p:custDataLst>
              </p:nvPr>
            </p:nvSpPr>
            <p:spPr bwMode="gray">
              <a:xfrm>
                <a:off x="2985" y="1405"/>
                <a:ext cx="9" cy="10"/>
              </a:xfrm>
              <a:custGeom>
                <a:gdLst>
                  <a:gd name="T0" fmla="*/ 16 w 17"/>
                  <a:gd name="T1" fmla="*/ 6 h 17"/>
                  <a:gd name="T2" fmla="*/ 13 w 17"/>
                  <a:gd name="T3" fmla="*/ 0 h 17"/>
                  <a:gd name="T4" fmla="*/ 0 w 17"/>
                  <a:gd name="T5" fmla="*/ 12 h 17"/>
                  <a:gd name="T6" fmla="*/ 4 w 17"/>
                  <a:gd name="T7" fmla="*/ 16 h 17"/>
                  <a:gd name="T8" fmla="*/ 16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69" name="Freeform 2606"/>
              <p:cNvSpPr/>
              <p:nvPr>
                <p:custDataLst>
                  <p:tags r:id="rId153"/>
                </p:custDataLst>
              </p:nvPr>
            </p:nvSpPr>
            <p:spPr bwMode="gray">
              <a:xfrm>
                <a:off x="2990" y="1401"/>
                <a:ext cx="10" cy="10"/>
              </a:xfrm>
              <a:custGeom>
                <a:gdLst>
                  <a:gd name="T0" fmla="*/ 16 w 17"/>
                  <a:gd name="T1" fmla="*/ 8 h 17"/>
                  <a:gd name="T2" fmla="*/ 6 w 17"/>
                  <a:gd name="T3" fmla="*/ 0 h 17"/>
                  <a:gd name="T4" fmla="*/ 0 w 17"/>
                  <a:gd name="T5" fmla="*/ 9 h 17"/>
                  <a:gd name="T6" fmla="*/ 6 w 17"/>
                  <a:gd name="T7" fmla="*/ 16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70" name="Freeform 2607"/>
              <p:cNvSpPr/>
              <p:nvPr>
                <p:custDataLst>
                  <p:tags r:id="rId154"/>
                </p:custDataLst>
              </p:nvPr>
            </p:nvSpPr>
            <p:spPr bwMode="gray">
              <a:xfrm>
                <a:off x="2991" y="1405"/>
                <a:ext cx="9" cy="9"/>
              </a:xfrm>
              <a:custGeom>
                <a:gdLst>
                  <a:gd name="T0" fmla="*/ 0 w 17"/>
                  <a:gd name="T1" fmla="*/ 12 h 17"/>
                  <a:gd name="T2" fmla="*/ 12 w 17"/>
                  <a:gd name="T3" fmla="*/ 16 h 17"/>
                  <a:gd name="T4" fmla="*/ 16 w 17"/>
                  <a:gd name="T5" fmla="*/ 4 h 17"/>
                  <a:gd name="T6" fmla="*/ 3 w 17"/>
                  <a:gd name="T7" fmla="*/ 0 h 17"/>
                  <a:gd name="T8" fmla="*/ 0 w 17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71" name="Freeform 2608"/>
              <p:cNvSpPr/>
              <p:nvPr>
                <p:custDataLst>
                  <p:tags r:id="rId155"/>
                </p:custDataLst>
              </p:nvPr>
            </p:nvSpPr>
            <p:spPr bwMode="gray">
              <a:xfrm>
                <a:off x="2982" y="1414"/>
                <a:ext cx="10" cy="10"/>
              </a:xfrm>
              <a:custGeom>
                <a:gdLst>
                  <a:gd name="T0" fmla="*/ 2 w 18"/>
                  <a:gd name="T1" fmla="*/ 0 h 17"/>
                  <a:gd name="T2" fmla="*/ 0 w 18"/>
                  <a:gd name="T3" fmla="*/ 1 h 17"/>
                  <a:gd name="T4" fmla="*/ 7 w 18"/>
                  <a:gd name="T5" fmla="*/ 9 h 17"/>
                  <a:gd name="T6" fmla="*/ 15 w 18"/>
                  <a:gd name="T7" fmla="*/ 16 h 17"/>
                  <a:gd name="T8" fmla="*/ 17 w 18"/>
                  <a:gd name="T9" fmla="*/ 14 h 17"/>
                  <a:gd name="T10" fmla="*/ 8 w 18"/>
                  <a:gd name="T11" fmla="*/ 8 h 17"/>
                  <a:gd name="T12" fmla="*/ 2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72" name="Freeform 2609"/>
              <p:cNvSpPr/>
              <p:nvPr>
                <p:custDataLst>
                  <p:tags r:id="rId156"/>
                </p:custDataLst>
              </p:nvPr>
            </p:nvSpPr>
            <p:spPr bwMode="gray">
              <a:xfrm>
                <a:off x="2990" y="1420"/>
                <a:ext cx="10" cy="10"/>
              </a:xfrm>
              <a:custGeom>
                <a:gdLst>
                  <a:gd name="T0" fmla="*/ 16 w 17"/>
                  <a:gd name="T1" fmla="*/ 8 h 17"/>
                  <a:gd name="T2" fmla="*/ 0 w 17"/>
                  <a:gd name="T3" fmla="*/ 16 h 17"/>
                  <a:gd name="T4" fmla="*/ 0 w 17"/>
                  <a:gd name="T5" fmla="*/ 8 h 17"/>
                  <a:gd name="T6" fmla="*/ 16 w 17"/>
                  <a:gd name="T7" fmla="*/ 0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73" name="Freeform 2610"/>
              <p:cNvSpPr/>
              <p:nvPr>
                <p:custDataLst>
                  <p:tags r:id="rId157"/>
                </p:custDataLst>
              </p:nvPr>
            </p:nvSpPr>
            <p:spPr bwMode="gray">
              <a:xfrm>
                <a:off x="2991" y="1417"/>
                <a:ext cx="9" cy="10"/>
              </a:xfrm>
              <a:custGeom>
                <a:gdLst>
                  <a:gd name="T0" fmla="*/ 0 w 17"/>
                  <a:gd name="T1" fmla="*/ 8 h 17"/>
                  <a:gd name="T2" fmla="*/ 12 w 17"/>
                  <a:gd name="T3" fmla="*/ 16 h 17"/>
                  <a:gd name="T4" fmla="*/ 16 w 17"/>
                  <a:gd name="T5" fmla="*/ 8 h 17"/>
                  <a:gd name="T6" fmla="*/ 4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74" name="Freeform 2611"/>
              <p:cNvSpPr/>
              <p:nvPr>
                <p:custDataLst>
                  <p:tags r:id="rId158"/>
                </p:custDataLst>
              </p:nvPr>
            </p:nvSpPr>
            <p:spPr bwMode="gray">
              <a:xfrm>
                <a:off x="2983" y="1411"/>
                <a:ext cx="10" cy="11"/>
              </a:xfrm>
              <a:custGeom>
                <a:gdLst>
                  <a:gd name="T0" fmla="*/ 0 w 17"/>
                  <a:gd name="T1" fmla="*/ 5 h 17"/>
                  <a:gd name="T2" fmla="*/ 16 w 17"/>
                  <a:gd name="T3" fmla="*/ 16 h 17"/>
                  <a:gd name="T4" fmla="*/ 16 w 17"/>
                  <a:gd name="T5" fmla="*/ 10 h 17"/>
                  <a:gd name="T6" fmla="*/ 8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</p:grpSp>
        <p:sp>
          <p:nvSpPr>
            <p:cNvPr id="22" name="Rectangle 170"/>
            <p:cNvSpPr>
              <a:spLocks noChangeArrowheads="1"/>
            </p:cNvSpPr>
            <p:nvPr>
              <p:custDataLst>
                <p:tags r:id="rId159"/>
              </p:custDataLst>
            </p:nvPr>
          </p:nvSpPr>
          <p:spPr bwMode="auto">
            <a:xfrm>
              <a:off x="3152" y="1235"/>
              <a:ext cx="374" cy="2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193675" indent="-19208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457200" indent="-26193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614363" indent="-1555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746125" indent="-1301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12033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16605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21177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25749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spcAft>
                  <a:spcPct val="50000"/>
                </a:spcAft>
              </a:pPr>
              <a:endParaRPr lang="en-US" sz="1200">
                <a:latin typeface="+mn-lt"/>
                <a:cs typeface="Arial"/>
              </a:endParaRPr>
            </a:p>
          </p:txBody>
        </p:sp>
      </p:grpSp>
      <p:sp>
        <p:nvSpPr>
          <p:cNvPr id="175" name="Text Box 2628"/>
          <p:cNvSpPr txBox="1">
            <a:spLocks noChangeArrowheads="1"/>
          </p:cNvSpPr>
          <p:nvPr/>
        </p:nvSpPr>
        <p:spPr bwMode="gray">
          <a:xfrm>
            <a:off x="7969250" y="4743662"/>
            <a:ext cx="461665" cy="166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大卖场</a:t>
            </a:r>
          </a:p>
        </p:txBody>
      </p:sp>
      <p:pic>
        <p:nvPicPr>
          <p:cNvPr id="176" name="Picture 370" descr="CG65E"/>
          <p:cNvPicPr>
            <a:picLocks noChangeArrowheads="1"/>
          </p:cNvPicPr>
          <p:nvPr/>
        </p:nvPicPr>
        <p:blipFill>
          <a:blip r:embed="rId16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7621588" y="3943073"/>
            <a:ext cx="395287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7" name="Text Box 2176"/>
          <p:cNvSpPr txBox="1">
            <a:spLocks noChangeArrowheads="1"/>
          </p:cNvSpPr>
          <p:nvPr/>
        </p:nvSpPr>
        <p:spPr bwMode="gray">
          <a:xfrm>
            <a:off x="327025" y="3468411"/>
            <a:ext cx="762000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蔬果批发商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78" name="Text Box 2176"/>
          <p:cNvSpPr txBox="1">
            <a:spLocks noChangeArrowheads="1"/>
          </p:cNvSpPr>
          <p:nvPr/>
        </p:nvSpPr>
        <p:spPr bwMode="gray">
          <a:xfrm>
            <a:off x="272809" y="4389161"/>
            <a:ext cx="870431" cy="166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食品制造商</a:t>
            </a:r>
            <a:r>
              <a:rPr lang="en-US" altLang="zh-CN" sz="1200" baseline="30000">
                <a:latin typeface="+mn-lt"/>
                <a:cs typeface="Arial"/>
              </a:rPr>
              <a:t>1</a:t>
            </a:r>
            <a:r>
              <a:rPr lang="en-US" altLang="zh-CN" sz="1200">
                <a:latin typeface="+mn-lt"/>
                <a:cs typeface="Arial"/>
              </a:rPr>
              <a:t> </a:t>
            </a:r>
            <a:endParaRPr lang="en-US" altLang="ja-JP" sz="1200">
              <a:latin typeface="+mn-lt"/>
              <a:cs typeface="Arial"/>
            </a:endParaRPr>
          </a:p>
        </p:txBody>
      </p:sp>
      <p:sp>
        <p:nvSpPr>
          <p:cNvPr id="179" name="Line 2621"/>
          <p:cNvSpPr>
            <a:spLocks noChangeShapeType="1"/>
          </p:cNvSpPr>
          <p:nvPr/>
        </p:nvSpPr>
        <p:spPr bwMode="gray">
          <a:xfrm rot="2474158" flipV="1">
            <a:off x="1105316" y="3307930"/>
            <a:ext cx="1391441" cy="524017"/>
          </a:xfrm>
          <a:prstGeom prst="line">
            <a:avLst/>
          </a:prstGeom>
          <a:noFill/>
          <a:ln w="25400">
            <a:solidFill>
              <a:schemeClr val="accent6"/>
            </a:solidFill>
            <a:rou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pic>
        <p:nvPicPr>
          <p:cNvPr id="180" name="Picture 176" descr="u=2308536749,2131741635&amp;fm=52&amp;gp=0"/>
          <p:cNvPicPr>
            <a:picLocks noChangeAspect="1" noChangeArrowheads="1"/>
          </p:cNvPicPr>
          <p:nvPr/>
        </p:nvPicPr>
        <p:blipFill>
          <a:blip r:embed="rId16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39875" y="3944661"/>
            <a:ext cx="693738" cy="43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1" name="Text Box 2612"/>
          <p:cNvSpPr txBox="1">
            <a:spLocks noChangeArrowheads="1"/>
          </p:cNvSpPr>
          <p:nvPr/>
        </p:nvSpPr>
        <p:spPr bwMode="gray">
          <a:xfrm>
            <a:off x="1498600" y="3770036"/>
            <a:ext cx="1065213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冷藏车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82" name="Text Box 2176"/>
          <p:cNvSpPr txBox="1">
            <a:spLocks noChangeArrowheads="1"/>
          </p:cNvSpPr>
          <p:nvPr/>
        </p:nvSpPr>
        <p:spPr bwMode="gray">
          <a:xfrm>
            <a:off x="463432" y="5355948"/>
            <a:ext cx="762000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医药供应商</a:t>
            </a:r>
            <a:endParaRPr lang="en-US" altLang="ja-JP" sz="1200">
              <a:latin typeface="+mn-lt"/>
              <a:cs typeface="Arial"/>
            </a:endParaRPr>
          </a:p>
        </p:txBody>
      </p:sp>
      <p:sp>
        <p:nvSpPr>
          <p:cNvPr id="183" name="Line 180"/>
          <p:cNvSpPr>
            <a:spLocks noChangeShapeType="1"/>
          </p:cNvSpPr>
          <p:nvPr/>
        </p:nvSpPr>
        <p:spPr bwMode="gray">
          <a:xfrm flipV="1">
            <a:off x="919336" y="4356535"/>
            <a:ext cx="1617662" cy="681038"/>
          </a:xfrm>
          <a:prstGeom prst="line">
            <a:avLst/>
          </a:prstGeom>
          <a:noFill/>
          <a:ln w="25400">
            <a:solidFill>
              <a:schemeClr val="accent6"/>
            </a:solidFill>
            <a:rou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pic>
        <p:nvPicPr>
          <p:cNvPr id="184" name="Picture 181" descr="u=4288267153,2715860439&amp;fm=52&amp;gp=0"/>
          <p:cNvPicPr>
            <a:picLocks noChangeAspect="1" noChangeArrowheads="1"/>
          </p:cNvPicPr>
          <p:nvPr/>
        </p:nvPicPr>
        <p:blipFill>
          <a:blip r:embed="rId16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35450" y="5136873"/>
            <a:ext cx="960438" cy="51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5" name="Text Box 2612"/>
          <p:cNvSpPr txBox="1">
            <a:spLocks noChangeArrowheads="1"/>
          </p:cNvSpPr>
          <p:nvPr/>
        </p:nvSpPr>
        <p:spPr bwMode="gray">
          <a:xfrm>
            <a:off x="4019550" y="4995586"/>
            <a:ext cx="609600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水路冷链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186" name="Text Box 2628"/>
          <p:cNvSpPr txBox="1">
            <a:spLocks noChangeArrowheads="1"/>
          </p:cNvSpPr>
          <p:nvPr/>
        </p:nvSpPr>
        <p:spPr bwMode="gray">
          <a:xfrm>
            <a:off x="8145463" y="3128686"/>
            <a:ext cx="304800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医院</a:t>
            </a:r>
          </a:p>
        </p:txBody>
      </p:sp>
      <p:grpSp>
        <p:nvGrpSpPr>
          <p:cNvPr id="187" name="Group 184"/>
          <p:cNvGrpSpPr/>
          <p:nvPr/>
        </p:nvGrpSpPr>
        <p:grpSpPr>
          <a:xfrm>
            <a:off x="2503488" y="3743048"/>
            <a:ext cx="931862" cy="706438"/>
            <a:chOff x="3115" y="1235"/>
            <a:chExt cx="411" cy="321"/>
          </a:xfrm>
        </p:grpSpPr>
        <p:grpSp>
          <p:nvGrpSpPr>
            <p:cNvPr id="188" name="Group 185"/>
            <p:cNvGrpSpPr/>
            <p:nvPr>
              <p:custDataLst>
                <p:tags r:id="rId163"/>
              </p:custDataLst>
            </p:nvPr>
          </p:nvGrpSpPr>
          <p:grpSpPr>
            <a:xfrm>
              <a:off x="3115" y="1258"/>
              <a:ext cx="393" cy="298"/>
              <a:chOff x="2919" y="1222"/>
              <a:chExt cx="274" cy="208"/>
            </a:xfrm>
          </p:grpSpPr>
          <p:sp>
            <p:nvSpPr>
              <p:cNvPr id="190" name="Line 2460"/>
              <p:cNvSpPr>
                <a:spLocks noChangeShapeType="1"/>
              </p:cNvSpPr>
              <p:nvPr>
                <p:custDataLst>
                  <p:tags r:id="rId164"/>
                </p:custDataLst>
              </p:nvPr>
            </p:nvSpPr>
            <p:spPr bwMode="gray">
              <a:xfrm flipH="1" flipV="1">
                <a:off x="3158" y="1307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191" name="Freeform 2461"/>
              <p:cNvSpPr/>
              <p:nvPr>
                <p:custDataLst>
                  <p:tags r:id="rId165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92" name="Freeform 2462"/>
              <p:cNvSpPr/>
              <p:nvPr>
                <p:custDataLst>
                  <p:tags r:id="rId166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93" name="Freeform 2463"/>
              <p:cNvSpPr/>
              <p:nvPr>
                <p:custDataLst>
                  <p:tags r:id="rId167"/>
                </p:custDataLst>
              </p:nvPr>
            </p:nvSpPr>
            <p:spPr bwMode="gray">
              <a:xfrm>
                <a:off x="3142" y="1294"/>
                <a:ext cx="10" cy="19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94" name="Freeform 2464"/>
              <p:cNvSpPr/>
              <p:nvPr>
                <p:custDataLst>
                  <p:tags r:id="rId168"/>
                </p:custDataLst>
              </p:nvPr>
            </p:nvSpPr>
            <p:spPr bwMode="gray">
              <a:xfrm>
                <a:off x="3179" y="1291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2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95" name="Freeform 2465"/>
              <p:cNvSpPr/>
              <p:nvPr>
                <p:custDataLst>
                  <p:tags r:id="rId169"/>
                </p:custDataLst>
              </p:nvPr>
            </p:nvSpPr>
            <p:spPr bwMode="gray">
              <a:xfrm>
                <a:off x="3179" y="1293"/>
                <a:ext cx="10" cy="9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6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96" name="Freeform 2466"/>
              <p:cNvSpPr/>
              <p:nvPr>
                <p:custDataLst>
                  <p:tags r:id="rId170"/>
                </p:custDataLst>
              </p:nvPr>
            </p:nvSpPr>
            <p:spPr bwMode="gray">
              <a:xfrm>
                <a:off x="3180" y="1294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97" name="Freeform 2467"/>
              <p:cNvSpPr/>
              <p:nvPr>
                <p:custDataLst>
                  <p:tags r:id="rId171"/>
                </p:custDataLst>
              </p:nvPr>
            </p:nvSpPr>
            <p:spPr bwMode="gray">
              <a:xfrm>
                <a:off x="3175" y="1294"/>
                <a:ext cx="9" cy="9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2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98" name="Freeform 2468"/>
              <p:cNvSpPr/>
              <p:nvPr>
                <p:custDataLst>
                  <p:tags r:id="rId172"/>
                </p:custDataLst>
              </p:nvPr>
            </p:nvSpPr>
            <p:spPr bwMode="gray">
              <a:xfrm>
                <a:off x="3176" y="129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0 w 17"/>
                  <a:gd name="T25" fmla="*/ 12 h 17"/>
                  <a:gd name="T26" fmla="*/ 13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199" name="Freeform 2469"/>
              <p:cNvSpPr/>
              <p:nvPr>
                <p:custDataLst>
                  <p:tags r:id="rId173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0" name="Freeform 2470"/>
              <p:cNvSpPr/>
              <p:nvPr>
                <p:custDataLst>
                  <p:tags r:id="rId174"/>
                </p:custDataLst>
              </p:nvPr>
            </p:nvSpPr>
            <p:spPr bwMode="gray">
              <a:xfrm>
                <a:off x="3180" y="1294"/>
                <a:ext cx="10" cy="8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1" name="Freeform 2471"/>
              <p:cNvSpPr/>
              <p:nvPr>
                <p:custDataLst>
                  <p:tags r:id="rId175"/>
                </p:custDataLst>
              </p:nvPr>
            </p:nvSpPr>
            <p:spPr bwMode="gray">
              <a:xfrm>
                <a:off x="3180" y="1294"/>
                <a:ext cx="12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2" name="Freeform 2472"/>
              <p:cNvSpPr/>
              <p:nvPr>
                <p:custDataLst>
                  <p:tags r:id="rId176"/>
                </p:custDataLst>
              </p:nvPr>
            </p:nvSpPr>
            <p:spPr bwMode="gray">
              <a:xfrm>
                <a:off x="3181" y="1294"/>
                <a:ext cx="12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3" name="Freeform 2473"/>
              <p:cNvSpPr/>
              <p:nvPr>
                <p:custDataLst>
                  <p:tags r:id="rId177"/>
                </p:custDataLst>
              </p:nvPr>
            </p:nvSpPr>
            <p:spPr bwMode="gray">
              <a:xfrm>
                <a:off x="3177" y="1295"/>
                <a:ext cx="10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4" name="Freeform 2474"/>
              <p:cNvSpPr/>
              <p:nvPr>
                <p:custDataLst>
                  <p:tags r:id="rId178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5" name="Freeform 2475"/>
              <p:cNvSpPr/>
              <p:nvPr>
                <p:custDataLst>
                  <p:tags r:id="rId179"/>
                </p:custDataLst>
              </p:nvPr>
            </p:nvSpPr>
            <p:spPr bwMode="gray">
              <a:xfrm>
                <a:off x="3179" y="1297"/>
                <a:ext cx="9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6" name="Freeform 2476"/>
              <p:cNvSpPr/>
              <p:nvPr>
                <p:custDataLst>
                  <p:tags r:id="rId180"/>
                </p:custDataLst>
              </p:nvPr>
            </p:nvSpPr>
            <p:spPr bwMode="gray">
              <a:xfrm>
                <a:off x="3142" y="1270"/>
                <a:ext cx="48" cy="31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7" name="Freeform 2477"/>
              <p:cNvSpPr/>
              <p:nvPr>
                <p:custDataLst>
                  <p:tags r:id="rId181"/>
                </p:custDataLst>
              </p:nvPr>
            </p:nvSpPr>
            <p:spPr bwMode="gray">
              <a:xfrm>
                <a:off x="3152" y="1276"/>
                <a:ext cx="38" cy="37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08" name="Line 2478"/>
              <p:cNvSpPr>
                <a:spLocks noChangeShapeType="1"/>
              </p:cNvSpPr>
              <p:nvPr>
                <p:custDataLst>
                  <p:tags r:id="rId182"/>
                </p:custDataLst>
              </p:nvPr>
            </p:nvSpPr>
            <p:spPr bwMode="gray">
              <a:xfrm flipH="1" flipV="1">
                <a:off x="3123" y="1285"/>
                <a:ext cx="0" cy="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209" name="Freeform 2479"/>
              <p:cNvSpPr/>
              <p:nvPr>
                <p:custDataLst>
                  <p:tags r:id="rId183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0" name="Freeform 2480"/>
              <p:cNvSpPr/>
              <p:nvPr>
                <p:custDataLst>
                  <p:tags r:id="rId184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1" name="Freeform 2481"/>
              <p:cNvSpPr/>
              <p:nvPr>
                <p:custDataLst>
                  <p:tags r:id="rId185"/>
                </p:custDataLst>
              </p:nvPr>
            </p:nvSpPr>
            <p:spPr bwMode="gray">
              <a:xfrm>
                <a:off x="3108" y="1271"/>
                <a:ext cx="10" cy="22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2" name="Freeform 2482"/>
              <p:cNvSpPr/>
              <p:nvPr>
                <p:custDataLst>
                  <p:tags r:id="rId186"/>
                </p:custDataLst>
              </p:nvPr>
            </p:nvSpPr>
            <p:spPr bwMode="gray">
              <a:xfrm>
                <a:off x="3146" y="1269"/>
                <a:ext cx="9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3" name="Freeform 2483"/>
              <p:cNvSpPr/>
              <p:nvPr>
                <p:custDataLst>
                  <p:tags r:id="rId187"/>
                </p:custDataLst>
              </p:nvPr>
            </p:nvSpPr>
            <p:spPr bwMode="gray">
              <a:xfrm>
                <a:off x="3146" y="1270"/>
                <a:ext cx="9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6 h 17"/>
                  <a:gd name="T20" fmla="*/ 5 w 17"/>
                  <a:gd name="T21" fmla="*/ 16 h 17"/>
                  <a:gd name="T22" fmla="*/ 8 w 17"/>
                  <a:gd name="T23" fmla="*/ 16 h 17"/>
                  <a:gd name="T24" fmla="*/ 13 w 17"/>
                  <a:gd name="T25" fmla="*/ 13 h 17"/>
                  <a:gd name="T26" fmla="*/ 16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4" name="Freeform 2484"/>
              <p:cNvSpPr/>
              <p:nvPr>
                <p:custDataLst>
                  <p:tags r:id="rId188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5" name="Freeform 2485"/>
              <p:cNvSpPr/>
              <p:nvPr>
                <p:custDataLst>
                  <p:tags r:id="rId189"/>
                </p:custDataLst>
              </p:nvPr>
            </p:nvSpPr>
            <p:spPr bwMode="gray">
              <a:xfrm>
                <a:off x="3142" y="1270"/>
                <a:ext cx="10" cy="11"/>
              </a:xfrm>
              <a:custGeom>
                <a:gdLst>
                  <a:gd name="T0" fmla="*/ 4 w 17"/>
                  <a:gd name="T1" fmla="*/ 14 h 17"/>
                  <a:gd name="T2" fmla="*/ 0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0 w 17"/>
                  <a:gd name="T9" fmla="*/ 3 h 17"/>
                  <a:gd name="T10" fmla="*/ 2 w 17"/>
                  <a:gd name="T11" fmla="*/ 1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2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6" name="Freeform 2486"/>
              <p:cNvSpPr/>
              <p:nvPr>
                <p:custDataLst>
                  <p:tags r:id="rId190"/>
                </p:custDataLst>
              </p:nvPr>
            </p:nvSpPr>
            <p:spPr bwMode="gray">
              <a:xfrm>
                <a:off x="3143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3 w 17"/>
                  <a:gd name="T25" fmla="*/ 12 h 17"/>
                  <a:gd name="T26" fmla="*/ 16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7" name="Freeform 2487"/>
              <p:cNvSpPr/>
              <p:nvPr>
                <p:custDataLst>
                  <p:tags r:id="rId191"/>
                </p:custDataLst>
              </p:nvPr>
            </p:nvSpPr>
            <p:spPr bwMode="gray">
              <a:xfrm>
                <a:off x="3144" y="1272"/>
                <a:ext cx="9" cy="12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8" name="Freeform 2488"/>
              <p:cNvSpPr/>
              <p:nvPr>
                <p:custDataLst>
                  <p:tags r:id="rId192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4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19" name="Freeform 2489"/>
              <p:cNvSpPr/>
              <p:nvPr>
                <p:custDataLst>
                  <p:tags r:id="rId193"/>
                </p:custDataLst>
              </p:nvPr>
            </p:nvSpPr>
            <p:spPr bwMode="gray">
              <a:xfrm>
                <a:off x="3149" y="1270"/>
                <a:ext cx="10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2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0" name="Freeform 2490"/>
              <p:cNvSpPr/>
              <p:nvPr>
                <p:custDataLst>
                  <p:tags r:id="rId194"/>
                </p:custDataLst>
              </p:nvPr>
            </p:nvSpPr>
            <p:spPr bwMode="gray">
              <a:xfrm>
                <a:off x="3150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1" name="Freeform 2491"/>
              <p:cNvSpPr/>
              <p:nvPr>
                <p:custDataLst>
                  <p:tags r:id="rId195"/>
                </p:custDataLst>
              </p:nvPr>
            </p:nvSpPr>
            <p:spPr bwMode="gray">
              <a:xfrm>
                <a:off x="3144" y="1272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2" name="Freeform 2492"/>
              <p:cNvSpPr/>
              <p:nvPr>
                <p:custDataLst>
                  <p:tags r:id="rId196"/>
                </p:custDataLst>
              </p:nvPr>
            </p:nvSpPr>
            <p:spPr bwMode="gray">
              <a:xfrm>
                <a:off x="3145" y="1272"/>
                <a:ext cx="9" cy="12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3" name="Freeform 2493"/>
              <p:cNvSpPr/>
              <p:nvPr>
                <p:custDataLst>
                  <p:tags r:id="rId197"/>
                </p:custDataLst>
              </p:nvPr>
            </p:nvSpPr>
            <p:spPr bwMode="gray">
              <a:xfrm>
                <a:off x="3146" y="1275"/>
                <a:ext cx="8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4" name="Freeform 2494"/>
              <p:cNvSpPr/>
              <p:nvPr>
                <p:custDataLst>
                  <p:tags r:id="rId198"/>
                </p:custDataLst>
              </p:nvPr>
            </p:nvSpPr>
            <p:spPr bwMode="gray">
              <a:xfrm>
                <a:off x="3108" y="1248"/>
                <a:ext cx="49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5" name="Freeform 2495"/>
              <p:cNvSpPr/>
              <p:nvPr>
                <p:custDataLst>
                  <p:tags r:id="rId199"/>
                </p:custDataLst>
              </p:nvPr>
            </p:nvSpPr>
            <p:spPr bwMode="gray">
              <a:xfrm>
                <a:off x="3117" y="1253"/>
                <a:ext cx="40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6" name="Freeform 2496"/>
              <p:cNvSpPr/>
              <p:nvPr>
                <p:custDataLst>
                  <p:tags r:id="rId200"/>
                </p:custDataLst>
              </p:nvPr>
            </p:nvSpPr>
            <p:spPr bwMode="gray">
              <a:xfrm>
                <a:off x="2946" y="1280"/>
                <a:ext cx="115" cy="113"/>
              </a:xfrm>
              <a:custGeom>
                <a:gdLst>
                  <a:gd name="T0" fmla="*/ 0 w 212"/>
                  <a:gd name="T1" fmla="*/ 61 h 184"/>
                  <a:gd name="T2" fmla="*/ 0 w 212"/>
                  <a:gd name="T3" fmla="*/ 0 h 184"/>
                  <a:gd name="T4" fmla="*/ 211 w 212"/>
                  <a:gd name="T5" fmla="*/ 121 h 184"/>
                  <a:gd name="T6" fmla="*/ 211 w 212"/>
                  <a:gd name="T7" fmla="*/ 183 h 184"/>
                  <a:gd name="T8" fmla="*/ 0 w 212"/>
                  <a:gd name="T9" fmla="*/ 61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7" name="Freeform 2497"/>
              <p:cNvSpPr/>
              <p:nvPr>
                <p:custDataLst>
                  <p:tags r:id="rId201"/>
                </p:custDataLst>
              </p:nvPr>
            </p:nvSpPr>
            <p:spPr bwMode="gray">
              <a:xfrm>
                <a:off x="2993" y="1222"/>
                <a:ext cx="160" cy="90"/>
              </a:xfrm>
              <a:custGeom>
                <a:gdLst>
                  <a:gd name="T0" fmla="*/ 85 w 297"/>
                  <a:gd name="T1" fmla="*/ 0 h 147"/>
                  <a:gd name="T2" fmla="*/ 296 w 297"/>
                  <a:gd name="T3" fmla="*/ 121 h 147"/>
                  <a:gd name="T4" fmla="*/ 211 w 297"/>
                  <a:gd name="T5" fmla="*/ 146 h 147"/>
                  <a:gd name="T6" fmla="*/ 0 w 297"/>
                  <a:gd name="T7" fmla="*/ 24 h 147"/>
                  <a:gd name="T8" fmla="*/ 85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rgbClr val="FF99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8" name="Freeform 2498"/>
              <p:cNvSpPr/>
              <p:nvPr>
                <p:custDataLst>
                  <p:tags r:id="rId202"/>
                </p:custDataLst>
              </p:nvPr>
            </p:nvSpPr>
            <p:spPr bwMode="gray">
              <a:xfrm>
                <a:off x="2946" y="1237"/>
                <a:ext cx="161" cy="118"/>
              </a:xfrm>
              <a:custGeom>
                <a:gdLst>
                  <a:gd name="T0" fmla="*/ 84 w 296"/>
                  <a:gd name="T1" fmla="*/ 0 h 195"/>
                  <a:gd name="T2" fmla="*/ 0 w 296"/>
                  <a:gd name="T3" fmla="*/ 73 h 195"/>
                  <a:gd name="T4" fmla="*/ 211 w 296"/>
                  <a:gd name="T5" fmla="*/ 194 h 195"/>
                  <a:gd name="T6" fmla="*/ 295 w 296"/>
                  <a:gd name="T7" fmla="*/ 122 h 195"/>
                  <a:gd name="T8" fmla="*/ 84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29" name="Freeform 2499"/>
              <p:cNvSpPr/>
              <p:nvPr>
                <p:custDataLst>
                  <p:tags r:id="rId203"/>
                </p:custDataLst>
              </p:nvPr>
            </p:nvSpPr>
            <p:spPr bwMode="gray">
              <a:xfrm>
                <a:off x="2951" y="1296"/>
                <a:ext cx="8" cy="21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0" name="Freeform 2500"/>
              <p:cNvSpPr/>
              <p:nvPr>
                <p:custDataLst>
                  <p:tags r:id="rId204"/>
                </p:custDataLst>
              </p:nvPr>
            </p:nvSpPr>
            <p:spPr bwMode="gray">
              <a:xfrm>
                <a:off x="2951" y="1316"/>
                <a:ext cx="16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1" name="Freeform 2501"/>
              <p:cNvSpPr/>
              <p:nvPr>
                <p:custDataLst>
                  <p:tags r:id="rId205"/>
                </p:custDataLst>
              </p:nvPr>
            </p:nvSpPr>
            <p:spPr bwMode="gray">
              <a:xfrm>
                <a:off x="2954" y="1298"/>
                <a:ext cx="13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2" name="Freeform 2502"/>
              <p:cNvSpPr/>
              <p:nvPr>
                <p:custDataLst>
                  <p:tags r:id="rId206"/>
                </p:custDataLst>
              </p:nvPr>
            </p:nvSpPr>
            <p:spPr bwMode="gray">
              <a:xfrm>
                <a:off x="3060" y="1296"/>
                <a:ext cx="93" cy="97"/>
              </a:xfrm>
              <a:custGeom>
                <a:gdLst>
                  <a:gd name="T0" fmla="*/ 0 w 170"/>
                  <a:gd name="T1" fmla="*/ 159 h 160"/>
                  <a:gd name="T2" fmla="*/ 169 w 170"/>
                  <a:gd name="T3" fmla="*/ 61 h 160"/>
                  <a:gd name="T4" fmla="*/ 169 w 170"/>
                  <a:gd name="T5" fmla="*/ 0 h 160"/>
                  <a:gd name="T6" fmla="*/ 84 w 170"/>
                  <a:gd name="T7" fmla="*/ 25 h 160"/>
                  <a:gd name="T8" fmla="*/ 0 w 170"/>
                  <a:gd name="T9" fmla="*/ 97 h 160"/>
                  <a:gd name="T10" fmla="*/ 0 w 170"/>
                  <a:gd name="T11" fmla="*/ 159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3" name="Freeform 2503"/>
              <p:cNvSpPr/>
              <p:nvPr>
                <p:custDataLst>
                  <p:tags r:id="rId207"/>
                </p:custDataLst>
              </p:nvPr>
            </p:nvSpPr>
            <p:spPr bwMode="gray">
              <a:xfrm>
                <a:off x="2979" y="1313"/>
                <a:ext cx="7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4" name="Freeform 2504"/>
              <p:cNvSpPr/>
              <p:nvPr>
                <p:custDataLst>
                  <p:tags r:id="rId208"/>
                </p:custDataLst>
              </p:nvPr>
            </p:nvSpPr>
            <p:spPr bwMode="gray">
              <a:xfrm>
                <a:off x="2979" y="1332"/>
                <a:ext cx="14" cy="14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5" name="Freeform 2505"/>
              <p:cNvSpPr/>
              <p:nvPr>
                <p:custDataLst>
                  <p:tags r:id="rId209"/>
                </p:custDataLst>
              </p:nvPr>
            </p:nvSpPr>
            <p:spPr bwMode="gray">
              <a:xfrm>
                <a:off x="2981" y="1315"/>
                <a:ext cx="12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6" name="Freeform 2506"/>
              <p:cNvSpPr/>
              <p:nvPr>
                <p:custDataLst>
                  <p:tags r:id="rId210"/>
                </p:custDataLst>
              </p:nvPr>
            </p:nvSpPr>
            <p:spPr bwMode="gray">
              <a:xfrm>
                <a:off x="3003" y="1330"/>
                <a:ext cx="9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7" name="Freeform 2507"/>
              <p:cNvSpPr/>
              <p:nvPr>
                <p:custDataLst>
                  <p:tags r:id="rId211"/>
                </p:custDataLst>
              </p:nvPr>
            </p:nvSpPr>
            <p:spPr bwMode="gray">
              <a:xfrm>
                <a:off x="3003" y="1351"/>
                <a:ext cx="16" cy="10"/>
              </a:xfrm>
              <a:custGeom>
                <a:gdLst>
                  <a:gd name="T0" fmla="*/ 6 w 29"/>
                  <a:gd name="T1" fmla="*/ 0 h 19"/>
                  <a:gd name="T2" fmla="*/ 28 w 29"/>
                  <a:gd name="T3" fmla="*/ 12 h 19"/>
                  <a:gd name="T4" fmla="*/ 28 w 29"/>
                  <a:gd name="T5" fmla="*/ 18 h 19"/>
                  <a:gd name="T6" fmla="*/ 0 w 29"/>
                  <a:gd name="T7" fmla="*/ 3 h 19"/>
                  <a:gd name="T8" fmla="*/ 6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8" name="Freeform 2508"/>
              <p:cNvSpPr/>
              <p:nvPr>
                <p:custDataLst>
                  <p:tags r:id="rId212"/>
                </p:custDataLst>
              </p:nvPr>
            </p:nvSpPr>
            <p:spPr bwMode="gray">
              <a:xfrm>
                <a:off x="3006" y="1331"/>
                <a:ext cx="13" cy="27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39" name="Freeform 2509"/>
              <p:cNvSpPr/>
              <p:nvPr>
                <p:custDataLst>
                  <p:tags r:id="rId213"/>
                </p:custDataLst>
              </p:nvPr>
            </p:nvSpPr>
            <p:spPr bwMode="gray">
              <a:xfrm>
                <a:off x="3038" y="1352"/>
                <a:ext cx="9" cy="23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0" name="Freeform 2510"/>
              <p:cNvSpPr/>
              <p:nvPr>
                <p:custDataLst>
                  <p:tags r:id="rId214"/>
                </p:custDataLst>
              </p:nvPr>
            </p:nvSpPr>
            <p:spPr bwMode="gray">
              <a:xfrm>
                <a:off x="3038" y="1372"/>
                <a:ext cx="15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1" name="Freeform 2511"/>
              <p:cNvSpPr/>
              <p:nvPr>
                <p:custDataLst>
                  <p:tags r:id="rId215"/>
                </p:custDataLst>
              </p:nvPr>
            </p:nvSpPr>
            <p:spPr bwMode="gray">
              <a:xfrm>
                <a:off x="3041" y="1353"/>
                <a:ext cx="12" cy="26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2" name="Freeform 2512"/>
              <p:cNvSpPr/>
              <p:nvPr>
                <p:custDataLst>
                  <p:tags r:id="rId216"/>
                </p:custDataLst>
              </p:nvPr>
            </p:nvSpPr>
            <p:spPr bwMode="gray">
              <a:xfrm>
                <a:off x="2973" y="1257"/>
                <a:ext cx="28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1 h 41"/>
                  <a:gd name="T4" fmla="*/ 21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3" name="Freeform 2513"/>
              <p:cNvSpPr/>
              <p:nvPr>
                <p:custDataLst>
                  <p:tags r:id="rId217"/>
                </p:custDataLst>
              </p:nvPr>
            </p:nvSpPr>
            <p:spPr bwMode="gray">
              <a:xfrm>
                <a:off x="3006" y="1279"/>
                <a:ext cx="30" cy="26"/>
              </a:xfrm>
              <a:custGeom>
                <a:gdLst>
                  <a:gd name="T0" fmla="*/ 33 w 54"/>
                  <a:gd name="T1" fmla="*/ 0 h 42"/>
                  <a:gd name="T2" fmla="*/ 53 w 54"/>
                  <a:gd name="T3" fmla="*/ 12 h 42"/>
                  <a:gd name="T4" fmla="*/ 20 w 54"/>
                  <a:gd name="T5" fmla="*/ 41 h 42"/>
                  <a:gd name="T6" fmla="*/ 0 w 54"/>
                  <a:gd name="T7" fmla="*/ 29 h 42"/>
                  <a:gd name="T8" fmla="*/ 33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4" name="Freeform 2514"/>
              <p:cNvSpPr/>
              <p:nvPr>
                <p:custDataLst>
                  <p:tags r:id="rId218"/>
                </p:custDataLst>
              </p:nvPr>
            </p:nvSpPr>
            <p:spPr bwMode="gray">
              <a:xfrm>
                <a:off x="3047" y="1306"/>
                <a:ext cx="31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2 h 41"/>
                  <a:gd name="T4" fmla="*/ 20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5" name="Freeform 2515"/>
              <p:cNvSpPr/>
              <p:nvPr>
                <p:custDataLst>
                  <p:tags r:id="rId219"/>
                </p:custDataLst>
              </p:nvPr>
            </p:nvSpPr>
            <p:spPr bwMode="gray">
              <a:xfrm>
                <a:off x="3053" y="1255"/>
                <a:ext cx="33" cy="15"/>
              </a:xfrm>
              <a:custGeom>
                <a:gdLst>
                  <a:gd name="T0" fmla="*/ 39 w 61"/>
                  <a:gd name="T1" fmla="*/ 0 h 25"/>
                  <a:gd name="T2" fmla="*/ 60 w 61"/>
                  <a:gd name="T3" fmla="*/ 12 h 25"/>
                  <a:gd name="T4" fmla="*/ 21 w 61"/>
                  <a:gd name="T5" fmla="*/ 24 h 25"/>
                  <a:gd name="T6" fmla="*/ 0 w 61"/>
                  <a:gd name="T7" fmla="*/ 12 h 25"/>
                  <a:gd name="T8" fmla="*/ 39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6" name="Freeform 2516"/>
              <p:cNvSpPr/>
              <p:nvPr>
                <p:custDataLst>
                  <p:tags r:id="rId220"/>
                </p:custDataLst>
              </p:nvPr>
            </p:nvSpPr>
            <p:spPr bwMode="gray">
              <a:xfrm>
                <a:off x="3017" y="1234"/>
                <a:ext cx="34" cy="14"/>
              </a:xfrm>
              <a:custGeom>
                <a:gdLst>
                  <a:gd name="T0" fmla="*/ 39 w 61"/>
                  <a:gd name="T1" fmla="*/ 0 h 24"/>
                  <a:gd name="T2" fmla="*/ 60 w 61"/>
                  <a:gd name="T3" fmla="*/ 12 h 24"/>
                  <a:gd name="T4" fmla="*/ 21 w 61"/>
                  <a:gd name="T5" fmla="*/ 23 h 24"/>
                  <a:gd name="T6" fmla="*/ 0 w 61"/>
                  <a:gd name="T7" fmla="*/ 11 h 24"/>
                  <a:gd name="T8" fmla="*/ 39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7" name="Freeform 2517"/>
              <p:cNvSpPr/>
              <p:nvPr>
                <p:custDataLst>
                  <p:tags r:id="rId221"/>
                </p:custDataLst>
              </p:nvPr>
            </p:nvSpPr>
            <p:spPr bwMode="gray">
              <a:xfrm>
                <a:off x="3092" y="1281"/>
                <a:ext cx="32" cy="16"/>
              </a:xfrm>
              <a:custGeom>
                <a:gdLst>
                  <a:gd name="T0" fmla="*/ 38 w 60"/>
                  <a:gd name="T1" fmla="*/ 0 h 24"/>
                  <a:gd name="T2" fmla="*/ 59 w 60"/>
                  <a:gd name="T3" fmla="*/ 12 h 24"/>
                  <a:gd name="T4" fmla="*/ 20 w 60"/>
                  <a:gd name="T5" fmla="*/ 23 h 24"/>
                  <a:gd name="T6" fmla="*/ 0 w 60"/>
                  <a:gd name="T7" fmla="*/ 12 h 24"/>
                  <a:gd name="T8" fmla="*/ 38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48" name="Line 2518"/>
              <p:cNvSpPr>
                <a:spLocks noChangeShapeType="1"/>
              </p:cNvSpPr>
              <p:nvPr>
                <p:custDataLst>
                  <p:tags r:id="rId222"/>
                </p:custDataLst>
              </p:nvPr>
            </p:nvSpPr>
            <p:spPr bwMode="gray">
              <a:xfrm flipH="1" flipV="1">
                <a:off x="2986" y="1375"/>
                <a:ext cx="0" cy="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249" name="Freeform 2519"/>
              <p:cNvSpPr/>
              <p:nvPr>
                <p:custDataLst>
                  <p:tags r:id="rId223"/>
                </p:custDataLst>
              </p:nvPr>
            </p:nvSpPr>
            <p:spPr bwMode="gray">
              <a:xfrm>
                <a:off x="2986" y="1377"/>
                <a:ext cx="8" cy="11"/>
              </a:xfrm>
              <a:custGeom>
                <a:gdLst>
                  <a:gd name="T0" fmla="*/ 8 w 17"/>
                  <a:gd name="T1" fmla="*/ 16 h 17"/>
                  <a:gd name="T2" fmla="*/ 4 w 17"/>
                  <a:gd name="T3" fmla="*/ 16 h 17"/>
                  <a:gd name="T4" fmla="*/ 0 w 17"/>
                  <a:gd name="T5" fmla="*/ 10 h 17"/>
                  <a:gd name="T6" fmla="*/ 4 w 17"/>
                  <a:gd name="T7" fmla="*/ 5 h 17"/>
                  <a:gd name="T8" fmla="*/ 8 w 17"/>
                  <a:gd name="T9" fmla="*/ 0 h 17"/>
                  <a:gd name="T10" fmla="*/ 12 w 17"/>
                  <a:gd name="T11" fmla="*/ 0 h 17"/>
                  <a:gd name="T12" fmla="*/ 16 w 17"/>
                  <a:gd name="T13" fmla="*/ 5 h 17"/>
                  <a:gd name="T14" fmla="*/ 12 w 17"/>
                  <a:gd name="T15" fmla="*/ 10 h 17"/>
                  <a:gd name="T16" fmla="*/ 8 w 17"/>
                  <a:gd name="T17" fmla="*/ 1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0" name="Freeform 2520"/>
              <p:cNvSpPr/>
              <p:nvPr>
                <p:custDataLst>
                  <p:tags r:id="rId224"/>
                </p:custDataLst>
              </p:nvPr>
            </p:nvSpPr>
            <p:spPr bwMode="gray">
              <a:xfrm>
                <a:off x="2986" y="1377"/>
                <a:ext cx="9" cy="11"/>
              </a:xfrm>
              <a:custGeom>
                <a:gdLst>
                  <a:gd name="T0" fmla="*/ 10 w 17"/>
                  <a:gd name="T1" fmla="*/ 10 h 17"/>
                  <a:gd name="T2" fmla="*/ 16 w 17"/>
                  <a:gd name="T3" fmla="*/ 5 h 17"/>
                  <a:gd name="T4" fmla="*/ 10 w 17"/>
                  <a:gd name="T5" fmla="*/ 0 h 17"/>
                  <a:gd name="T6" fmla="*/ 5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0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1" name="Freeform 2521"/>
              <p:cNvSpPr/>
              <p:nvPr>
                <p:custDataLst>
                  <p:tags r:id="rId225"/>
                </p:custDataLst>
              </p:nvPr>
            </p:nvSpPr>
            <p:spPr bwMode="gray">
              <a:xfrm>
                <a:off x="2971" y="1361"/>
                <a:ext cx="10" cy="21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2" name="Freeform 2522"/>
              <p:cNvSpPr/>
              <p:nvPr>
                <p:custDataLst>
                  <p:tags r:id="rId226"/>
                </p:custDataLst>
              </p:nvPr>
            </p:nvSpPr>
            <p:spPr bwMode="gray">
              <a:xfrm>
                <a:off x="3007" y="1359"/>
                <a:ext cx="10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3" name="Freeform 2523"/>
              <p:cNvSpPr/>
              <p:nvPr>
                <p:custDataLst>
                  <p:tags r:id="rId227"/>
                </p:custDataLst>
              </p:nvPr>
            </p:nvSpPr>
            <p:spPr bwMode="gray">
              <a:xfrm>
                <a:off x="3008" y="135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4" name="Freeform 2524"/>
              <p:cNvSpPr/>
              <p:nvPr>
                <p:custDataLst>
                  <p:tags r:id="rId228"/>
                </p:custDataLst>
              </p:nvPr>
            </p:nvSpPr>
            <p:spPr bwMode="gray">
              <a:xfrm>
                <a:off x="3009" y="1360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5" name="Freeform 2525"/>
              <p:cNvSpPr/>
              <p:nvPr>
                <p:custDataLst>
                  <p:tags r:id="rId229"/>
                </p:custDataLst>
              </p:nvPr>
            </p:nvSpPr>
            <p:spPr bwMode="gray">
              <a:xfrm>
                <a:off x="3003" y="1361"/>
                <a:ext cx="9" cy="11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6" name="Freeform 2526"/>
              <p:cNvSpPr/>
              <p:nvPr>
                <p:custDataLst>
                  <p:tags r:id="rId230"/>
                </p:custDataLst>
              </p:nvPr>
            </p:nvSpPr>
            <p:spPr bwMode="gray">
              <a:xfrm>
                <a:off x="3004" y="1361"/>
                <a:ext cx="9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7" name="Freeform 2527"/>
              <p:cNvSpPr/>
              <p:nvPr>
                <p:custDataLst>
                  <p:tags r:id="rId231"/>
                </p:custDataLst>
              </p:nvPr>
            </p:nvSpPr>
            <p:spPr bwMode="gray">
              <a:xfrm>
                <a:off x="3006" y="1362"/>
                <a:ext cx="7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8" name="Freeform 2528"/>
              <p:cNvSpPr/>
              <p:nvPr>
                <p:custDataLst>
                  <p:tags r:id="rId232"/>
                </p:custDataLst>
              </p:nvPr>
            </p:nvSpPr>
            <p:spPr bwMode="gray">
              <a:xfrm>
                <a:off x="3009" y="1360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59" name="Freeform 2529"/>
              <p:cNvSpPr/>
              <p:nvPr>
                <p:custDataLst>
                  <p:tags r:id="rId233"/>
                </p:custDataLst>
              </p:nvPr>
            </p:nvSpPr>
            <p:spPr bwMode="gray">
              <a:xfrm>
                <a:off x="3010" y="1360"/>
                <a:ext cx="9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0" name="Freeform 2530"/>
              <p:cNvSpPr/>
              <p:nvPr>
                <p:custDataLst>
                  <p:tags r:id="rId234"/>
                </p:custDataLst>
              </p:nvPr>
            </p:nvSpPr>
            <p:spPr bwMode="gray">
              <a:xfrm>
                <a:off x="3011" y="1361"/>
                <a:ext cx="8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0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1" name="Freeform 2531"/>
              <p:cNvSpPr/>
              <p:nvPr>
                <p:custDataLst>
                  <p:tags r:id="rId235"/>
                </p:custDataLst>
              </p:nvPr>
            </p:nvSpPr>
            <p:spPr bwMode="gray">
              <a:xfrm>
                <a:off x="3006" y="1361"/>
                <a:ext cx="7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2" name="Freeform 2532"/>
              <p:cNvSpPr/>
              <p:nvPr>
                <p:custDataLst>
                  <p:tags r:id="rId236"/>
                </p:custDataLst>
              </p:nvPr>
            </p:nvSpPr>
            <p:spPr bwMode="gray">
              <a:xfrm>
                <a:off x="3006" y="1362"/>
                <a:ext cx="10" cy="11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3" name="Freeform 2533"/>
              <p:cNvSpPr/>
              <p:nvPr>
                <p:custDataLst>
                  <p:tags r:id="rId237"/>
                </p:custDataLst>
              </p:nvPr>
            </p:nvSpPr>
            <p:spPr bwMode="gray">
              <a:xfrm>
                <a:off x="3007" y="1364"/>
                <a:ext cx="9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6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4" name="Freeform 2534"/>
              <p:cNvSpPr/>
              <p:nvPr>
                <p:custDataLst>
                  <p:tags r:id="rId238"/>
                </p:custDataLst>
              </p:nvPr>
            </p:nvSpPr>
            <p:spPr bwMode="gray">
              <a:xfrm>
                <a:off x="2971" y="1338"/>
                <a:ext cx="47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5" name="Freeform 2535"/>
              <p:cNvSpPr/>
              <p:nvPr>
                <p:custDataLst>
                  <p:tags r:id="rId239"/>
                </p:custDataLst>
              </p:nvPr>
            </p:nvSpPr>
            <p:spPr bwMode="gray">
              <a:xfrm>
                <a:off x="2980" y="1344"/>
                <a:ext cx="38" cy="38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6" name="Line 2536"/>
              <p:cNvSpPr>
                <a:spLocks noChangeShapeType="1"/>
              </p:cNvSpPr>
              <p:nvPr>
                <p:custDataLst>
                  <p:tags r:id="rId240"/>
                </p:custDataLst>
              </p:nvPr>
            </p:nvSpPr>
            <p:spPr bwMode="gray">
              <a:xfrm flipH="1" flipV="1">
                <a:off x="2933" y="1340"/>
                <a:ext cx="0" cy="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267" name="Freeform 2537"/>
              <p:cNvSpPr/>
              <p:nvPr>
                <p:custDataLst>
                  <p:tags r:id="rId241"/>
                </p:custDataLst>
              </p:nvPr>
            </p:nvSpPr>
            <p:spPr bwMode="gray">
              <a:xfrm>
                <a:off x="2933" y="1346"/>
                <a:ext cx="9" cy="7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4 h 17"/>
                  <a:gd name="T16" fmla="*/ 16 w 17"/>
                  <a:gd name="T17" fmla="*/ 12 h 17"/>
                  <a:gd name="T18" fmla="*/ 10 w 17"/>
                  <a:gd name="T19" fmla="*/ 12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8" name="Freeform 2538"/>
              <p:cNvSpPr/>
              <p:nvPr>
                <p:custDataLst>
                  <p:tags r:id="rId242"/>
                </p:custDataLst>
              </p:nvPr>
            </p:nvSpPr>
            <p:spPr bwMode="gray">
              <a:xfrm>
                <a:off x="2933" y="1346"/>
                <a:ext cx="11" cy="7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8 w 17"/>
                  <a:gd name="T7" fmla="*/ 4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8 w 17"/>
                  <a:gd name="T15" fmla="*/ 12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69" name="Freeform 2539"/>
              <p:cNvSpPr/>
              <p:nvPr>
                <p:custDataLst>
                  <p:tags r:id="rId243"/>
                </p:custDataLst>
              </p:nvPr>
            </p:nvSpPr>
            <p:spPr bwMode="gray">
              <a:xfrm>
                <a:off x="2919" y="1328"/>
                <a:ext cx="10" cy="20"/>
              </a:xfrm>
              <a:custGeom>
                <a:gdLst>
                  <a:gd name="T0" fmla="*/ 18 w 19"/>
                  <a:gd name="T1" fmla="*/ 11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1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0" name="Freeform 2540"/>
              <p:cNvSpPr/>
              <p:nvPr>
                <p:custDataLst>
                  <p:tags r:id="rId244"/>
                </p:custDataLst>
              </p:nvPr>
            </p:nvSpPr>
            <p:spPr bwMode="gray">
              <a:xfrm>
                <a:off x="2955" y="1324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1" name="Freeform 2541"/>
              <p:cNvSpPr/>
              <p:nvPr>
                <p:custDataLst>
                  <p:tags r:id="rId245"/>
                </p:custDataLst>
              </p:nvPr>
            </p:nvSpPr>
            <p:spPr bwMode="gray">
              <a:xfrm>
                <a:off x="2956" y="1324"/>
                <a:ext cx="10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2 h 17"/>
                  <a:gd name="T12" fmla="*/ 5 w 17"/>
                  <a:gd name="T13" fmla="*/ 4 h 17"/>
                  <a:gd name="T14" fmla="*/ 2 w 17"/>
                  <a:gd name="T15" fmla="*/ 6 h 17"/>
                  <a:gd name="T16" fmla="*/ 0 w 17"/>
                  <a:gd name="T17" fmla="*/ 12 h 17"/>
                  <a:gd name="T18" fmla="*/ 2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3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2" name="Freeform 2542"/>
              <p:cNvSpPr/>
              <p:nvPr>
                <p:custDataLst>
                  <p:tags r:id="rId246"/>
                </p:custDataLst>
              </p:nvPr>
            </p:nvSpPr>
            <p:spPr bwMode="gray">
              <a:xfrm>
                <a:off x="2957" y="1326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3" name="Freeform 2543"/>
              <p:cNvSpPr/>
              <p:nvPr>
                <p:custDataLst>
                  <p:tags r:id="rId247"/>
                </p:custDataLst>
              </p:nvPr>
            </p:nvSpPr>
            <p:spPr bwMode="gray">
              <a:xfrm>
                <a:off x="2951" y="1326"/>
                <a:ext cx="10" cy="12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4" name="Freeform 2544"/>
              <p:cNvSpPr/>
              <p:nvPr>
                <p:custDataLst>
                  <p:tags r:id="rId248"/>
                </p:custDataLst>
              </p:nvPr>
            </p:nvSpPr>
            <p:spPr bwMode="gray">
              <a:xfrm>
                <a:off x="2951" y="1328"/>
                <a:ext cx="11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2 w 17"/>
                  <a:gd name="T9" fmla="*/ 0 h 17"/>
                  <a:gd name="T10" fmla="*/ 6 w 17"/>
                  <a:gd name="T11" fmla="*/ 2 h 17"/>
                  <a:gd name="T12" fmla="*/ 3 w 17"/>
                  <a:gd name="T13" fmla="*/ 4 h 17"/>
                  <a:gd name="T14" fmla="*/ 0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0 w 17"/>
                  <a:gd name="T21" fmla="*/ 16 h 17"/>
                  <a:gd name="T22" fmla="*/ 3 w 17"/>
                  <a:gd name="T23" fmla="*/ 16 h 17"/>
                  <a:gd name="T24" fmla="*/ 6 w 17"/>
                  <a:gd name="T25" fmla="*/ 16 h 17"/>
                  <a:gd name="T26" fmla="*/ 12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5" name="Freeform 2545"/>
              <p:cNvSpPr/>
              <p:nvPr>
                <p:custDataLst>
                  <p:tags r:id="rId249"/>
                </p:custDataLst>
              </p:nvPr>
            </p:nvSpPr>
            <p:spPr bwMode="gray">
              <a:xfrm>
                <a:off x="2953" y="1329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6" name="Freeform 2546"/>
              <p:cNvSpPr/>
              <p:nvPr>
                <p:custDataLst>
                  <p:tags r:id="rId250"/>
                </p:custDataLst>
              </p:nvPr>
            </p:nvSpPr>
            <p:spPr bwMode="gray">
              <a:xfrm>
                <a:off x="2957" y="1325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7" name="Freeform 2547"/>
              <p:cNvSpPr/>
              <p:nvPr>
                <p:custDataLst>
                  <p:tags r:id="rId251"/>
                </p:custDataLst>
              </p:nvPr>
            </p:nvSpPr>
            <p:spPr bwMode="gray">
              <a:xfrm>
                <a:off x="2958" y="1326"/>
                <a:ext cx="10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8" name="Freeform 2548"/>
              <p:cNvSpPr/>
              <p:nvPr>
                <p:custDataLst>
                  <p:tags r:id="rId252"/>
                </p:custDataLst>
              </p:nvPr>
            </p:nvSpPr>
            <p:spPr bwMode="gray">
              <a:xfrm>
                <a:off x="2958" y="1328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79" name="Freeform 2549"/>
              <p:cNvSpPr/>
              <p:nvPr>
                <p:custDataLst>
                  <p:tags r:id="rId253"/>
                </p:custDataLst>
              </p:nvPr>
            </p:nvSpPr>
            <p:spPr bwMode="gray">
              <a:xfrm>
                <a:off x="2953" y="1328"/>
                <a:ext cx="10" cy="11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0" name="Freeform 2550"/>
              <p:cNvSpPr/>
              <p:nvPr>
                <p:custDataLst>
                  <p:tags r:id="rId254"/>
                </p:custDataLst>
              </p:nvPr>
            </p:nvSpPr>
            <p:spPr bwMode="gray">
              <a:xfrm>
                <a:off x="2954" y="132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2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1" name="Freeform 2551"/>
              <p:cNvSpPr/>
              <p:nvPr>
                <p:custDataLst>
                  <p:tags r:id="rId255"/>
                </p:custDataLst>
              </p:nvPr>
            </p:nvSpPr>
            <p:spPr bwMode="gray">
              <a:xfrm>
                <a:off x="2955" y="1330"/>
                <a:ext cx="9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2" name="Freeform 2552"/>
              <p:cNvSpPr/>
              <p:nvPr>
                <p:custDataLst>
                  <p:tags r:id="rId256"/>
                </p:custDataLst>
              </p:nvPr>
            </p:nvSpPr>
            <p:spPr bwMode="gray">
              <a:xfrm>
                <a:off x="2919" y="1303"/>
                <a:ext cx="47" cy="31"/>
              </a:xfrm>
              <a:custGeom>
                <a:gdLst>
                  <a:gd name="T0" fmla="*/ 88 w 89"/>
                  <a:gd name="T1" fmla="*/ 10 h 52"/>
                  <a:gd name="T2" fmla="*/ 70 w 89"/>
                  <a:gd name="T3" fmla="*/ 0 h 52"/>
                  <a:gd name="T4" fmla="*/ 0 w 89"/>
                  <a:gd name="T5" fmla="*/ 40 h 52"/>
                  <a:gd name="T6" fmla="*/ 18 w 89"/>
                  <a:gd name="T7" fmla="*/ 51 h 52"/>
                  <a:gd name="T8" fmla="*/ 88 w 89"/>
                  <a:gd name="T9" fmla="*/ 1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3" name="Freeform 2553"/>
              <p:cNvSpPr/>
              <p:nvPr>
                <p:custDataLst>
                  <p:tags r:id="rId257"/>
                </p:custDataLst>
              </p:nvPr>
            </p:nvSpPr>
            <p:spPr bwMode="gray">
              <a:xfrm>
                <a:off x="2928" y="1308"/>
                <a:ext cx="38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1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4" name="Line 2554"/>
              <p:cNvSpPr>
                <a:spLocks noChangeShapeType="1"/>
              </p:cNvSpPr>
              <p:nvPr>
                <p:custDataLst>
                  <p:tags r:id="rId258"/>
                </p:custDataLst>
              </p:nvPr>
            </p:nvSpPr>
            <p:spPr bwMode="gray">
              <a:xfrm flipH="1" flipV="1">
                <a:off x="3017" y="1401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lIns="19220" tIns="9610" rIns="19220" bIns="961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6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endParaRPr lang="en-US" sz="1200">
                  <a:latin typeface="+mn-lt"/>
                </a:endParaRPr>
              </a:p>
            </p:txBody>
          </p:sp>
          <p:sp>
            <p:nvSpPr>
              <p:cNvPr id="285" name="Freeform 2555"/>
              <p:cNvSpPr/>
              <p:nvPr>
                <p:custDataLst>
                  <p:tags r:id="rId259"/>
                </p:custDataLst>
              </p:nvPr>
            </p:nvSpPr>
            <p:spPr bwMode="gray">
              <a:xfrm>
                <a:off x="3016" y="1403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4 w 17"/>
                  <a:gd name="T9" fmla="*/ 0 h 17"/>
                  <a:gd name="T10" fmla="*/ 8 w 17"/>
                  <a:gd name="T11" fmla="*/ 0 h 17"/>
                  <a:gd name="T12" fmla="*/ 12 w 17"/>
                  <a:gd name="T13" fmla="*/ 0 h 17"/>
                  <a:gd name="T14" fmla="*/ 16 w 17"/>
                  <a:gd name="T15" fmla="*/ 4 h 17"/>
                  <a:gd name="T16" fmla="*/ 12 w 17"/>
                  <a:gd name="T17" fmla="*/ 8 h 17"/>
                  <a:gd name="T18" fmla="*/ 8 w 17"/>
                  <a:gd name="T19" fmla="*/ 12 h 17"/>
                  <a:gd name="T20" fmla="*/ 4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6" name="Freeform 2556"/>
              <p:cNvSpPr/>
              <p:nvPr>
                <p:custDataLst>
                  <p:tags r:id="rId260"/>
                </p:custDataLst>
              </p:nvPr>
            </p:nvSpPr>
            <p:spPr bwMode="gray">
              <a:xfrm>
                <a:off x="3017" y="1403"/>
                <a:ext cx="10" cy="10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7" name="Freeform 2557"/>
              <p:cNvSpPr/>
              <p:nvPr>
                <p:custDataLst>
                  <p:tags r:id="rId261"/>
                </p:custDataLst>
              </p:nvPr>
            </p:nvSpPr>
            <p:spPr bwMode="gray">
              <a:xfrm>
                <a:off x="3008" y="1403"/>
                <a:ext cx="10" cy="9"/>
              </a:xfrm>
              <a:custGeom>
                <a:gdLst>
                  <a:gd name="T0" fmla="*/ 5 w 17"/>
                  <a:gd name="T1" fmla="*/ 14 h 17"/>
                  <a:gd name="T2" fmla="*/ 1 w 17"/>
                  <a:gd name="T3" fmla="*/ 12 h 17"/>
                  <a:gd name="T4" fmla="*/ 1 w 17"/>
                  <a:gd name="T5" fmla="*/ 11 h 17"/>
                  <a:gd name="T6" fmla="*/ 0 w 17"/>
                  <a:gd name="T7" fmla="*/ 9 h 17"/>
                  <a:gd name="T8" fmla="*/ 1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6 h 17"/>
                  <a:gd name="T24" fmla="*/ 14 w 17"/>
                  <a:gd name="T25" fmla="*/ 8 h 17"/>
                  <a:gd name="T26" fmla="*/ 14 w 17"/>
                  <a:gd name="T27" fmla="*/ 11 h 17"/>
                  <a:gd name="T28" fmla="*/ 12 w 17"/>
                  <a:gd name="T29" fmla="*/ 12 h 17"/>
                  <a:gd name="T30" fmla="*/ 8 w 17"/>
                  <a:gd name="T31" fmla="*/ 14 h 17"/>
                  <a:gd name="T32" fmla="*/ 7 w 17"/>
                  <a:gd name="T33" fmla="*/ 16 h 17"/>
                  <a:gd name="T34" fmla="*/ 5 w 17"/>
                  <a:gd name="T35" fmla="*/ 14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8" name="Freeform 2558"/>
              <p:cNvSpPr/>
              <p:nvPr>
                <p:custDataLst>
                  <p:tags r:id="rId262"/>
                </p:custDataLst>
              </p:nvPr>
            </p:nvSpPr>
            <p:spPr bwMode="gray">
              <a:xfrm>
                <a:off x="3009" y="1403"/>
                <a:ext cx="10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7 h 17"/>
                  <a:gd name="T4" fmla="*/ 16 w 17"/>
                  <a:gd name="T5" fmla="*/ 5 h 17"/>
                  <a:gd name="T6" fmla="*/ 13 w 17"/>
                  <a:gd name="T7" fmla="*/ 1 h 17"/>
                  <a:gd name="T8" fmla="*/ 11 w 17"/>
                  <a:gd name="T9" fmla="*/ 0 h 17"/>
                  <a:gd name="T10" fmla="*/ 9 w 17"/>
                  <a:gd name="T11" fmla="*/ 1 h 17"/>
                  <a:gd name="T12" fmla="*/ 4 w 17"/>
                  <a:gd name="T13" fmla="*/ 3 h 17"/>
                  <a:gd name="T14" fmla="*/ 2 w 17"/>
                  <a:gd name="T15" fmla="*/ 5 h 17"/>
                  <a:gd name="T16" fmla="*/ 2 w 17"/>
                  <a:gd name="T17" fmla="*/ 8 h 17"/>
                  <a:gd name="T18" fmla="*/ 0 w 17"/>
                  <a:gd name="T19" fmla="*/ 10 h 17"/>
                  <a:gd name="T20" fmla="*/ 2 w 17"/>
                  <a:gd name="T21" fmla="*/ 14 h 17"/>
                  <a:gd name="T22" fmla="*/ 4 w 17"/>
                  <a:gd name="T23" fmla="*/ 16 h 17"/>
                  <a:gd name="T24" fmla="*/ 6 w 17"/>
                  <a:gd name="T25" fmla="*/ 14 h 17"/>
                  <a:gd name="T26" fmla="*/ 11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89" name="Freeform 2559"/>
              <p:cNvSpPr/>
              <p:nvPr>
                <p:custDataLst>
                  <p:tags r:id="rId263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0" name="Freeform 2560"/>
              <p:cNvSpPr/>
              <p:nvPr>
                <p:custDataLst>
                  <p:tags r:id="rId264"/>
                </p:custDataLst>
              </p:nvPr>
            </p:nvSpPr>
            <p:spPr bwMode="gray">
              <a:xfrm>
                <a:off x="3004" y="1405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1" name="Freeform 2561"/>
              <p:cNvSpPr/>
              <p:nvPr>
                <p:custDataLst>
                  <p:tags r:id="rId265"/>
                </p:custDataLst>
              </p:nvPr>
            </p:nvSpPr>
            <p:spPr bwMode="gray">
              <a:xfrm>
                <a:off x="3006" y="1405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2" name="Freeform 2562"/>
              <p:cNvSpPr/>
              <p:nvPr>
                <p:custDataLst>
                  <p:tags r:id="rId266"/>
                </p:custDataLst>
              </p:nvPr>
            </p:nvSpPr>
            <p:spPr bwMode="gray">
              <a:xfrm>
                <a:off x="3006" y="1408"/>
                <a:ext cx="10" cy="9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3" name="Freeform 2563"/>
              <p:cNvSpPr/>
              <p:nvPr>
                <p:custDataLst>
                  <p:tags r:id="rId267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1 h 17"/>
                  <a:gd name="T6" fmla="*/ 0 w 17"/>
                  <a:gd name="T7" fmla="*/ 9 h 17"/>
                  <a:gd name="T8" fmla="*/ 0 w 17"/>
                  <a:gd name="T9" fmla="*/ 8 h 17"/>
                  <a:gd name="T10" fmla="*/ 2 w 17"/>
                  <a:gd name="T11" fmla="*/ 4 h 17"/>
                  <a:gd name="T12" fmla="*/ 4 w 17"/>
                  <a:gd name="T13" fmla="*/ 3 h 17"/>
                  <a:gd name="T14" fmla="*/ 6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3 h 17"/>
                  <a:gd name="T24" fmla="*/ 16 w 17"/>
                  <a:gd name="T25" fmla="*/ 6 h 17"/>
                  <a:gd name="T26" fmla="*/ 16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4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4" name="Freeform 2564"/>
              <p:cNvSpPr/>
              <p:nvPr>
                <p:custDataLst>
                  <p:tags r:id="rId268"/>
                </p:custDataLst>
              </p:nvPr>
            </p:nvSpPr>
            <p:spPr bwMode="gray">
              <a:xfrm>
                <a:off x="3012" y="140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7 h 17"/>
                  <a:gd name="T4" fmla="*/ 16 w 17"/>
                  <a:gd name="T5" fmla="*/ 5 h 17"/>
                  <a:gd name="T6" fmla="*/ 16 w 17"/>
                  <a:gd name="T7" fmla="*/ 1 h 17"/>
                  <a:gd name="T8" fmla="*/ 13 w 17"/>
                  <a:gd name="T9" fmla="*/ 1 h 17"/>
                  <a:gd name="T10" fmla="*/ 10 w 17"/>
                  <a:gd name="T11" fmla="*/ 0 h 17"/>
                  <a:gd name="T12" fmla="*/ 8 w 17"/>
                  <a:gd name="T13" fmla="*/ 1 h 17"/>
                  <a:gd name="T14" fmla="*/ 5 w 17"/>
                  <a:gd name="T15" fmla="*/ 3 h 17"/>
                  <a:gd name="T16" fmla="*/ 2 w 17"/>
                  <a:gd name="T17" fmla="*/ 5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4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5" name="Freeform 2565"/>
              <p:cNvSpPr/>
              <p:nvPr>
                <p:custDataLst>
                  <p:tags r:id="rId269"/>
                </p:custDataLst>
              </p:nvPr>
            </p:nvSpPr>
            <p:spPr bwMode="gray">
              <a:xfrm>
                <a:off x="3012" y="1405"/>
                <a:ext cx="10" cy="10"/>
              </a:xfrm>
              <a:custGeom>
                <a:gdLst>
                  <a:gd name="T0" fmla="*/ 12 w 17"/>
                  <a:gd name="T1" fmla="*/ 8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2 h 17"/>
                  <a:gd name="T16" fmla="*/ 12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6" name="Freeform 2566"/>
              <p:cNvSpPr/>
              <p:nvPr>
                <p:custDataLst>
                  <p:tags r:id="rId270"/>
                </p:custDataLst>
              </p:nvPr>
            </p:nvSpPr>
            <p:spPr bwMode="gray">
              <a:xfrm>
                <a:off x="3006" y="1406"/>
                <a:ext cx="10" cy="11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3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7" name="Freeform 2567"/>
              <p:cNvSpPr/>
              <p:nvPr>
                <p:custDataLst>
                  <p:tags r:id="rId271"/>
                </p:custDataLst>
              </p:nvPr>
            </p:nvSpPr>
            <p:spPr bwMode="gray">
              <a:xfrm>
                <a:off x="3007" y="1408"/>
                <a:ext cx="10" cy="9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8" name="Freeform 2568"/>
              <p:cNvSpPr/>
              <p:nvPr>
                <p:custDataLst>
                  <p:tags r:id="rId272"/>
                </p:custDataLst>
              </p:nvPr>
            </p:nvSpPr>
            <p:spPr bwMode="gray">
              <a:xfrm>
                <a:off x="3008" y="1408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299" name="Freeform 2569"/>
              <p:cNvSpPr/>
              <p:nvPr>
                <p:custDataLst>
                  <p:tags r:id="rId273"/>
                </p:custDataLst>
              </p:nvPr>
            </p:nvSpPr>
            <p:spPr bwMode="gray">
              <a:xfrm>
                <a:off x="2992" y="1415"/>
                <a:ext cx="8" cy="12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0" name="Freeform 2570"/>
              <p:cNvSpPr/>
              <p:nvPr>
                <p:custDataLst>
                  <p:tags r:id="rId274"/>
                </p:custDataLst>
              </p:nvPr>
            </p:nvSpPr>
            <p:spPr bwMode="gray">
              <a:xfrm>
                <a:off x="2993" y="1417"/>
                <a:ext cx="8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1" name="Freeform 2571"/>
              <p:cNvSpPr/>
              <p:nvPr>
                <p:custDataLst>
                  <p:tags r:id="rId275"/>
                </p:custDataLst>
              </p:nvPr>
            </p:nvSpPr>
            <p:spPr bwMode="gray">
              <a:xfrm>
                <a:off x="2993" y="1419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2" name="Freeform 2572"/>
              <p:cNvSpPr/>
              <p:nvPr>
                <p:custDataLst>
                  <p:tags r:id="rId276"/>
                </p:custDataLst>
              </p:nvPr>
            </p:nvSpPr>
            <p:spPr bwMode="gray">
              <a:xfrm>
                <a:off x="3000" y="1384"/>
                <a:ext cx="11" cy="22"/>
              </a:xfrm>
              <a:custGeom>
                <a:gdLst>
                  <a:gd name="T0" fmla="*/ 19 w 20"/>
                  <a:gd name="T1" fmla="*/ 11 h 35"/>
                  <a:gd name="T2" fmla="*/ 0 w 20"/>
                  <a:gd name="T3" fmla="*/ 0 h 35"/>
                  <a:gd name="T4" fmla="*/ 0 w 20"/>
                  <a:gd name="T5" fmla="*/ 22 h 35"/>
                  <a:gd name="T6" fmla="*/ 19 w 20"/>
                  <a:gd name="T7" fmla="*/ 34 h 35"/>
                  <a:gd name="T8" fmla="*/ 19 w 20"/>
                  <a:gd name="T9" fmla="*/ 11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3" name="Freeform 2573"/>
              <p:cNvSpPr/>
              <p:nvPr>
                <p:custDataLst>
                  <p:tags r:id="rId277"/>
                </p:custDataLst>
              </p:nvPr>
            </p:nvSpPr>
            <p:spPr bwMode="gray">
              <a:xfrm>
                <a:off x="3041" y="1382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8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7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4" name="Freeform 2574"/>
              <p:cNvSpPr/>
              <p:nvPr>
                <p:custDataLst>
                  <p:tags r:id="rId278"/>
                </p:custDataLst>
              </p:nvPr>
            </p:nvSpPr>
            <p:spPr bwMode="gray">
              <a:xfrm>
                <a:off x="3043" y="1383"/>
                <a:ext cx="9" cy="9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6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5" name="Freeform 2575"/>
              <p:cNvSpPr/>
              <p:nvPr>
                <p:custDataLst>
                  <p:tags r:id="rId279"/>
                </p:custDataLst>
              </p:nvPr>
            </p:nvSpPr>
            <p:spPr bwMode="gray">
              <a:xfrm>
                <a:off x="3043" y="1384"/>
                <a:ext cx="10" cy="10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6" name="Freeform 2576"/>
              <p:cNvSpPr/>
              <p:nvPr>
                <p:custDataLst>
                  <p:tags r:id="rId280"/>
                </p:custDataLst>
              </p:nvPr>
            </p:nvSpPr>
            <p:spPr bwMode="gray">
              <a:xfrm>
                <a:off x="3037" y="1384"/>
                <a:ext cx="9" cy="10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5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7" name="Freeform 2577"/>
              <p:cNvSpPr/>
              <p:nvPr>
                <p:custDataLst>
                  <p:tags r:id="rId281"/>
                </p:custDataLst>
              </p:nvPr>
            </p:nvSpPr>
            <p:spPr bwMode="gray">
              <a:xfrm>
                <a:off x="3038" y="1384"/>
                <a:ext cx="9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8" name="Freeform 2578"/>
              <p:cNvSpPr/>
              <p:nvPr>
                <p:custDataLst>
                  <p:tags r:id="rId282"/>
                </p:custDataLst>
              </p:nvPr>
            </p:nvSpPr>
            <p:spPr bwMode="gray">
              <a:xfrm>
                <a:off x="3039" y="1386"/>
                <a:ext cx="9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09" name="Freeform 2579"/>
              <p:cNvSpPr/>
              <p:nvPr>
                <p:custDataLst>
                  <p:tags r:id="rId283"/>
                </p:custDataLst>
              </p:nvPr>
            </p:nvSpPr>
            <p:spPr bwMode="gray">
              <a:xfrm>
                <a:off x="3043" y="1383"/>
                <a:ext cx="10" cy="9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0" name="Freeform 2580"/>
              <p:cNvSpPr/>
              <p:nvPr>
                <p:custDataLst>
                  <p:tags r:id="rId284"/>
                </p:custDataLst>
              </p:nvPr>
            </p:nvSpPr>
            <p:spPr bwMode="gray">
              <a:xfrm>
                <a:off x="3044" y="1384"/>
                <a:ext cx="9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1" name="Freeform 2581"/>
              <p:cNvSpPr/>
              <p:nvPr>
                <p:custDataLst>
                  <p:tags r:id="rId285"/>
                </p:custDataLst>
              </p:nvPr>
            </p:nvSpPr>
            <p:spPr bwMode="gray">
              <a:xfrm>
                <a:off x="3045" y="1384"/>
                <a:ext cx="9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2" name="Freeform 2582"/>
              <p:cNvSpPr/>
              <p:nvPr>
                <p:custDataLst>
                  <p:tags r:id="rId286"/>
                </p:custDataLst>
              </p:nvPr>
            </p:nvSpPr>
            <p:spPr bwMode="gray">
              <a:xfrm>
                <a:off x="3039" y="1385"/>
                <a:ext cx="9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5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3" name="Freeform 2583"/>
              <p:cNvSpPr/>
              <p:nvPr>
                <p:custDataLst>
                  <p:tags r:id="rId287"/>
                </p:custDataLst>
              </p:nvPr>
            </p:nvSpPr>
            <p:spPr bwMode="gray">
              <a:xfrm>
                <a:off x="3039" y="1386"/>
                <a:ext cx="11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4" name="Freeform 2584"/>
              <p:cNvSpPr/>
              <p:nvPr>
                <p:custDataLst>
                  <p:tags r:id="rId288"/>
                </p:custDataLst>
              </p:nvPr>
            </p:nvSpPr>
            <p:spPr bwMode="gray">
              <a:xfrm>
                <a:off x="3041" y="1387"/>
                <a:ext cx="9" cy="12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8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5" name="Freeform 2585"/>
              <p:cNvSpPr/>
              <p:nvPr>
                <p:custDataLst>
                  <p:tags r:id="rId289"/>
                </p:custDataLst>
              </p:nvPr>
            </p:nvSpPr>
            <p:spPr bwMode="gray">
              <a:xfrm>
                <a:off x="3000" y="1359"/>
                <a:ext cx="53" cy="33"/>
              </a:xfrm>
              <a:custGeom>
                <a:gdLst>
                  <a:gd name="T0" fmla="*/ 94 w 95"/>
                  <a:gd name="T1" fmla="*/ 11 h 55"/>
                  <a:gd name="T2" fmla="*/ 75 w 95"/>
                  <a:gd name="T3" fmla="*/ 0 h 55"/>
                  <a:gd name="T4" fmla="*/ 0 w 95"/>
                  <a:gd name="T5" fmla="*/ 43 h 55"/>
                  <a:gd name="T6" fmla="*/ 19 w 95"/>
                  <a:gd name="T7" fmla="*/ 54 h 55"/>
                  <a:gd name="T8" fmla="*/ 94 w 95"/>
                  <a:gd name="T9" fmla="*/ 11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6" name="Freeform 2586"/>
              <p:cNvSpPr/>
              <p:nvPr>
                <p:custDataLst>
                  <p:tags r:id="rId290"/>
                </p:custDataLst>
              </p:nvPr>
            </p:nvSpPr>
            <p:spPr bwMode="gray">
              <a:xfrm>
                <a:off x="3010" y="1365"/>
                <a:ext cx="43" cy="41"/>
              </a:xfrm>
              <a:custGeom>
                <a:gdLst>
                  <a:gd name="T0" fmla="*/ 75 w 76"/>
                  <a:gd name="T1" fmla="*/ 0 h 67"/>
                  <a:gd name="T2" fmla="*/ 0 w 76"/>
                  <a:gd name="T3" fmla="*/ 43 h 67"/>
                  <a:gd name="T4" fmla="*/ 0 w 76"/>
                  <a:gd name="T5" fmla="*/ 66 h 67"/>
                  <a:gd name="T6" fmla="*/ 75 w 76"/>
                  <a:gd name="T7" fmla="*/ 22 h 67"/>
                  <a:gd name="T8" fmla="*/ 75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7" name="Freeform 2587"/>
              <p:cNvSpPr/>
              <p:nvPr>
                <p:custDataLst>
                  <p:tags r:id="rId291"/>
                </p:custDataLst>
              </p:nvPr>
            </p:nvSpPr>
            <p:spPr bwMode="gray">
              <a:xfrm>
                <a:off x="2984" y="1408"/>
                <a:ext cx="9" cy="11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9 h 17"/>
                  <a:gd name="T4" fmla="*/ 2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8" name="Freeform 2588"/>
              <p:cNvSpPr/>
              <p:nvPr>
                <p:custDataLst>
                  <p:tags r:id="rId292"/>
                </p:custDataLst>
              </p:nvPr>
            </p:nvSpPr>
            <p:spPr bwMode="gray">
              <a:xfrm>
                <a:off x="2983" y="1410"/>
                <a:ext cx="10" cy="11"/>
              </a:xfrm>
              <a:custGeom>
                <a:gdLst>
                  <a:gd name="T0" fmla="*/ 0 w 17"/>
                  <a:gd name="T1" fmla="*/ 11 h 17"/>
                  <a:gd name="T2" fmla="*/ 10 w 17"/>
                  <a:gd name="T3" fmla="*/ 16 h 17"/>
                  <a:gd name="T4" fmla="*/ 16 w 17"/>
                  <a:gd name="T5" fmla="*/ 4 h 17"/>
                  <a:gd name="T6" fmla="*/ 5 w 17"/>
                  <a:gd name="T7" fmla="*/ 0 h 17"/>
                  <a:gd name="T8" fmla="*/ 0 w 17"/>
                  <a:gd name="T9" fmla="*/ 11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19" name="Freeform 2589"/>
              <p:cNvSpPr/>
              <p:nvPr>
                <p:custDataLst>
                  <p:tags r:id="rId293"/>
                </p:custDataLst>
              </p:nvPr>
            </p:nvSpPr>
            <p:spPr bwMode="gray">
              <a:xfrm>
                <a:off x="2982" y="1414"/>
                <a:ext cx="9" cy="12"/>
              </a:xfrm>
              <a:custGeom>
                <a:gdLst>
                  <a:gd name="T0" fmla="*/ 0 w 17"/>
                  <a:gd name="T1" fmla="*/ 3 h 17"/>
                  <a:gd name="T2" fmla="*/ 6 w 17"/>
                  <a:gd name="T3" fmla="*/ 11 h 17"/>
                  <a:gd name="T4" fmla="*/ 16 w 17"/>
                  <a:gd name="T5" fmla="*/ 16 h 17"/>
                  <a:gd name="T6" fmla="*/ 16 w 17"/>
                  <a:gd name="T7" fmla="*/ 14 h 17"/>
                  <a:gd name="T8" fmla="*/ 7 w 17"/>
                  <a:gd name="T9" fmla="*/ 8 h 17"/>
                  <a:gd name="T10" fmla="*/ 0 w 17"/>
                  <a:gd name="T11" fmla="*/ 0 h 17"/>
                  <a:gd name="T12" fmla="*/ 0 w 17"/>
                  <a:gd name="T13" fmla="*/ 3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0" name="Freeform 2590"/>
              <p:cNvSpPr/>
              <p:nvPr>
                <p:custDataLst>
                  <p:tags r:id="rId294"/>
                </p:custDataLst>
              </p:nvPr>
            </p:nvSpPr>
            <p:spPr bwMode="gray">
              <a:xfrm>
                <a:off x="2999" y="1412"/>
                <a:ext cx="7" cy="10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12 h 17"/>
                  <a:gd name="T4" fmla="*/ 3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1" name="Freeform 2591"/>
              <p:cNvSpPr/>
              <p:nvPr>
                <p:custDataLst>
                  <p:tags r:id="rId295"/>
                </p:custDataLst>
              </p:nvPr>
            </p:nvSpPr>
            <p:spPr bwMode="gray">
              <a:xfrm>
                <a:off x="3000" y="1413"/>
                <a:ext cx="8" cy="10"/>
              </a:xfrm>
              <a:custGeom>
                <a:gdLst>
                  <a:gd name="T0" fmla="*/ 16 w 17"/>
                  <a:gd name="T1" fmla="*/ 4 h 17"/>
                  <a:gd name="T2" fmla="*/ 0 w 17"/>
                  <a:gd name="T3" fmla="*/ 16 h 17"/>
                  <a:gd name="T4" fmla="*/ 0 w 17"/>
                  <a:gd name="T5" fmla="*/ 12 h 17"/>
                  <a:gd name="T6" fmla="*/ 16 w 17"/>
                  <a:gd name="T7" fmla="*/ 0 h 17"/>
                  <a:gd name="T8" fmla="*/ 1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2" name="Freeform 2592"/>
              <p:cNvSpPr/>
              <p:nvPr>
                <p:custDataLst>
                  <p:tags r:id="rId296"/>
                </p:custDataLst>
              </p:nvPr>
            </p:nvSpPr>
            <p:spPr bwMode="gray">
              <a:xfrm>
                <a:off x="2999" y="1414"/>
                <a:ext cx="7" cy="12"/>
              </a:xfrm>
              <a:custGeom>
                <a:gdLst>
                  <a:gd name="T0" fmla="*/ 0 w 17"/>
                  <a:gd name="T1" fmla="*/ 8 h 17"/>
                  <a:gd name="T2" fmla="*/ 16 w 17"/>
                  <a:gd name="T3" fmla="*/ 16 h 17"/>
                  <a:gd name="T4" fmla="*/ 16 w 17"/>
                  <a:gd name="T5" fmla="*/ 8 h 17"/>
                  <a:gd name="T6" fmla="*/ 0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3" name="Freeform 2593"/>
              <p:cNvSpPr/>
              <p:nvPr>
                <p:custDataLst>
                  <p:tags r:id="rId297"/>
                </p:custDataLst>
              </p:nvPr>
            </p:nvSpPr>
            <p:spPr bwMode="gray">
              <a:xfrm>
                <a:off x="2993" y="1392"/>
                <a:ext cx="14" cy="11"/>
              </a:xfrm>
              <a:custGeom>
                <a:gdLst>
                  <a:gd name="T0" fmla="*/ 9 w 28"/>
                  <a:gd name="T1" fmla="*/ 0 h 17"/>
                  <a:gd name="T2" fmla="*/ 0 w 28"/>
                  <a:gd name="T3" fmla="*/ 6 h 17"/>
                  <a:gd name="T4" fmla="*/ 17 w 28"/>
                  <a:gd name="T5" fmla="*/ 16 h 17"/>
                  <a:gd name="T6" fmla="*/ 27 w 28"/>
                  <a:gd name="T7" fmla="*/ 10 h 17"/>
                  <a:gd name="T8" fmla="*/ 9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4" name="Freeform 2594"/>
              <p:cNvSpPr/>
              <p:nvPr>
                <p:custDataLst>
                  <p:tags r:id="rId298"/>
                </p:custDataLst>
              </p:nvPr>
            </p:nvSpPr>
            <p:spPr bwMode="gray">
              <a:xfrm>
                <a:off x="3001" y="1400"/>
                <a:ext cx="10" cy="14"/>
              </a:xfrm>
              <a:custGeom>
                <a:gdLst>
                  <a:gd name="T0" fmla="*/ 16 w 17"/>
                  <a:gd name="T1" fmla="*/ 20 h 27"/>
                  <a:gd name="T2" fmla="*/ 0 w 17"/>
                  <a:gd name="T3" fmla="*/ 26 h 27"/>
                  <a:gd name="T4" fmla="*/ 0 w 17"/>
                  <a:gd name="T5" fmla="*/ 6 h 27"/>
                  <a:gd name="T6" fmla="*/ 16 w 17"/>
                  <a:gd name="T7" fmla="*/ 0 h 27"/>
                  <a:gd name="T8" fmla="*/ 16 w 17"/>
                  <a:gd name="T9" fmla="*/ 2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5" name="Freeform 2595"/>
              <p:cNvSpPr/>
              <p:nvPr>
                <p:custDataLst>
                  <p:tags r:id="rId299"/>
                </p:custDataLst>
              </p:nvPr>
            </p:nvSpPr>
            <p:spPr bwMode="gray">
              <a:xfrm>
                <a:off x="2993" y="1397"/>
                <a:ext cx="9" cy="17"/>
              </a:xfrm>
              <a:custGeom>
                <a:gdLst>
                  <a:gd name="T0" fmla="*/ 0 w 18"/>
                  <a:gd name="T1" fmla="*/ 20 h 31"/>
                  <a:gd name="T2" fmla="*/ 17 w 18"/>
                  <a:gd name="T3" fmla="*/ 30 h 31"/>
                  <a:gd name="T4" fmla="*/ 17 w 18"/>
                  <a:gd name="T5" fmla="*/ 10 h 31"/>
                  <a:gd name="T6" fmla="*/ 0 w 18"/>
                  <a:gd name="T7" fmla="*/ 0 h 31"/>
                  <a:gd name="T8" fmla="*/ 0 w 18"/>
                  <a:gd name="T9" fmla="*/ 20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6" name="Freeform 2596"/>
              <p:cNvSpPr/>
              <p:nvPr>
                <p:custDataLst>
                  <p:tags r:id="rId300"/>
                </p:custDataLst>
              </p:nvPr>
            </p:nvSpPr>
            <p:spPr bwMode="gray">
              <a:xfrm>
                <a:off x="2991" y="1401"/>
                <a:ext cx="10" cy="8"/>
              </a:xfrm>
              <a:custGeom>
                <a:gdLst>
                  <a:gd name="T0" fmla="*/ 6 w 21"/>
                  <a:gd name="T1" fmla="*/ 0 h 17"/>
                  <a:gd name="T2" fmla="*/ 0 w 21"/>
                  <a:gd name="T3" fmla="*/ 4 h 17"/>
                  <a:gd name="T4" fmla="*/ 3 w 21"/>
                  <a:gd name="T5" fmla="*/ 13 h 17"/>
                  <a:gd name="T6" fmla="*/ 13 w 21"/>
                  <a:gd name="T7" fmla="*/ 16 h 17"/>
                  <a:gd name="T8" fmla="*/ 20 w 21"/>
                  <a:gd name="T9" fmla="*/ 10 h 17"/>
                  <a:gd name="T10" fmla="*/ 6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7" name="Freeform 2597"/>
              <p:cNvSpPr/>
              <p:nvPr>
                <p:custDataLst>
                  <p:tags r:id="rId301"/>
                </p:custDataLst>
              </p:nvPr>
            </p:nvSpPr>
            <p:spPr bwMode="gray">
              <a:xfrm>
                <a:off x="2997" y="1404"/>
                <a:ext cx="7" cy="14"/>
              </a:xfrm>
              <a:custGeom>
                <a:gdLst>
                  <a:gd name="T0" fmla="*/ 16 w 17"/>
                  <a:gd name="T1" fmla="*/ 16 h 23"/>
                  <a:gd name="T2" fmla="*/ 0 w 17"/>
                  <a:gd name="T3" fmla="*/ 22 h 23"/>
                  <a:gd name="T4" fmla="*/ 0 w 17"/>
                  <a:gd name="T5" fmla="*/ 10 h 23"/>
                  <a:gd name="T6" fmla="*/ 4 w 17"/>
                  <a:gd name="T7" fmla="*/ 4 h 23"/>
                  <a:gd name="T8" fmla="*/ 16 w 17"/>
                  <a:gd name="T9" fmla="*/ 0 h 23"/>
                  <a:gd name="T10" fmla="*/ 16 w 17"/>
                  <a:gd name="T11" fmla="*/ 16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8" name="Freeform 2598"/>
              <p:cNvSpPr/>
              <p:nvPr>
                <p:custDataLst>
                  <p:tags r:id="rId302"/>
                </p:custDataLst>
              </p:nvPr>
            </p:nvSpPr>
            <p:spPr bwMode="gray">
              <a:xfrm>
                <a:off x="2990" y="1410"/>
                <a:ext cx="9" cy="11"/>
              </a:xfrm>
              <a:custGeom>
                <a:gdLst>
                  <a:gd name="T0" fmla="*/ 16 w 17"/>
                  <a:gd name="T1" fmla="*/ 12 h 18"/>
                  <a:gd name="T2" fmla="*/ 14 w 17"/>
                  <a:gd name="T3" fmla="*/ 9 h 18"/>
                  <a:gd name="T4" fmla="*/ 6 w 17"/>
                  <a:gd name="T5" fmla="*/ 11 h 18"/>
                  <a:gd name="T6" fmla="*/ 1 w 17"/>
                  <a:gd name="T7" fmla="*/ 17 h 18"/>
                  <a:gd name="T8" fmla="*/ 0 w 17"/>
                  <a:gd name="T9" fmla="*/ 16 h 18"/>
                  <a:gd name="T10" fmla="*/ 2 w 17"/>
                  <a:gd name="T11" fmla="*/ 7 h 18"/>
                  <a:gd name="T12" fmla="*/ 16 w 17"/>
                  <a:gd name="T13" fmla="*/ 0 h 18"/>
                  <a:gd name="T14" fmla="*/ 16 w 17"/>
                  <a:gd name="T15" fmla="*/ 12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29" name="Freeform 2599"/>
              <p:cNvSpPr/>
              <p:nvPr>
                <p:custDataLst>
                  <p:tags r:id="rId303"/>
                </p:custDataLst>
              </p:nvPr>
            </p:nvSpPr>
            <p:spPr bwMode="gray">
              <a:xfrm>
                <a:off x="2984" y="1411"/>
                <a:ext cx="9" cy="11"/>
              </a:xfrm>
              <a:custGeom>
                <a:gdLst>
                  <a:gd name="T0" fmla="*/ 0 w 17"/>
                  <a:gd name="T1" fmla="*/ 11 h 17"/>
                  <a:gd name="T2" fmla="*/ 13 w 17"/>
                  <a:gd name="T3" fmla="*/ 16 h 17"/>
                  <a:gd name="T4" fmla="*/ 16 w 17"/>
                  <a:gd name="T5" fmla="*/ 5 h 17"/>
                  <a:gd name="T6" fmla="*/ 5 w 17"/>
                  <a:gd name="T7" fmla="*/ 3 h 17"/>
                  <a:gd name="T8" fmla="*/ 1 w 17"/>
                  <a:gd name="T9" fmla="*/ 0 h 17"/>
                  <a:gd name="T10" fmla="*/ 0 w 17"/>
                  <a:gd name="T11" fmla="*/ 11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0" name="Freeform 2600"/>
              <p:cNvSpPr/>
              <p:nvPr>
                <p:custDataLst>
                  <p:tags r:id="rId304"/>
                </p:custDataLst>
              </p:nvPr>
            </p:nvSpPr>
            <p:spPr bwMode="gray">
              <a:xfrm>
                <a:off x="2991" y="1413"/>
                <a:ext cx="9" cy="10"/>
              </a:xfrm>
              <a:custGeom>
                <a:gdLst>
                  <a:gd name="T0" fmla="*/ 13 w 17"/>
                  <a:gd name="T1" fmla="*/ 0 h 17"/>
                  <a:gd name="T2" fmla="*/ 0 w 17"/>
                  <a:gd name="T3" fmla="*/ 13 h 17"/>
                  <a:gd name="T4" fmla="*/ 5 w 17"/>
                  <a:gd name="T5" fmla="*/ 16 h 17"/>
                  <a:gd name="T6" fmla="*/ 16 w 17"/>
                  <a:gd name="T7" fmla="*/ 4 h 17"/>
                  <a:gd name="T8" fmla="*/ 13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1" name="Freeform 2601"/>
              <p:cNvSpPr/>
              <p:nvPr>
                <p:custDataLst>
                  <p:tags r:id="rId305"/>
                </p:custDataLst>
              </p:nvPr>
            </p:nvSpPr>
            <p:spPr bwMode="gray">
              <a:xfrm>
                <a:off x="2992" y="1414"/>
                <a:ext cx="8" cy="10"/>
              </a:xfrm>
              <a:custGeom>
                <a:gdLst>
                  <a:gd name="T0" fmla="*/ 16 w 17"/>
                  <a:gd name="T1" fmla="*/ 8 h 17"/>
                  <a:gd name="T2" fmla="*/ 13 w 17"/>
                  <a:gd name="T3" fmla="*/ 9 h 17"/>
                  <a:gd name="T4" fmla="*/ 11 w 17"/>
                  <a:gd name="T5" fmla="*/ 3 h 17"/>
                  <a:gd name="T6" fmla="*/ 4 w 17"/>
                  <a:gd name="T7" fmla="*/ 8 h 17"/>
                  <a:gd name="T8" fmla="*/ 2 w 17"/>
                  <a:gd name="T9" fmla="*/ 14 h 17"/>
                  <a:gd name="T10" fmla="*/ 0 w 17"/>
                  <a:gd name="T11" fmla="*/ 16 h 17"/>
                  <a:gd name="T12" fmla="*/ 2 w 17"/>
                  <a:gd name="T13" fmla="*/ 8 h 17"/>
                  <a:gd name="T14" fmla="*/ 14 w 17"/>
                  <a:gd name="T15" fmla="*/ 0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2" name="Freeform 2602"/>
              <p:cNvSpPr/>
              <p:nvPr>
                <p:custDataLst>
                  <p:tags r:id="rId306"/>
                </p:custDataLst>
              </p:nvPr>
            </p:nvSpPr>
            <p:spPr bwMode="gray">
              <a:xfrm>
                <a:off x="2990" y="1417"/>
                <a:ext cx="10" cy="10"/>
              </a:xfrm>
              <a:custGeom>
                <a:gdLst>
                  <a:gd name="T0" fmla="*/ 0 w 17"/>
                  <a:gd name="T1" fmla="*/ 13 h 17"/>
                  <a:gd name="T2" fmla="*/ 9 w 17"/>
                  <a:gd name="T3" fmla="*/ 16 h 17"/>
                  <a:gd name="T4" fmla="*/ 16 w 17"/>
                  <a:gd name="T5" fmla="*/ 2 h 17"/>
                  <a:gd name="T6" fmla="*/ 3 w 17"/>
                  <a:gd name="T7" fmla="*/ 0 h 17"/>
                  <a:gd name="T8" fmla="*/ 0 w 17"/>
                  <a:gd name="T9" fmla="*/ 1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3" name="Freeform 2603"/>
              <p:cNvSpPr/>
              <p:nvPr>
                <p:custDataLst>
                  <p:tags r:id="rId307"/>
                </p:custDataLst>
              </p:nvPr>
            </p:nvSpPr>
            <p:spPr bwMode="gray">
              <a:xfrm>
                <a:off x="2998" y="1405"/>
                <a:ext cx="8" cy="9"/>
              </a:xfrm>
              <a:custGeom>
                <a:gdLst>
                  <a:gd name="T0" fmla="*/ 13 w 17"/>
                  <a:gd name="T1" fmla="*/ 8 h 17"/>
                  <a:gd name="T2" fmla="*/ 0 w 17"/>
                  <a:gd name="T3" fmla="*/ 16 h 17"/>
                  <a:gd name="T4" fmla="*/ 4 w 17"/>
                  <a:gd name="T5" fmla="*/ 5 h 17"/>
                  <a:gd name="T6" fmla="*/ 16 w 17"/>
                  <a:gd name="T7" fmla="*/ 0 h 17"/>
                  <a:gd name="T8" fmla="*/ 13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4" name="Freeform 2604"/>
              <p:cNvSpPr/>
              <p:nvPr>
                <p:custDataLst>
                  <p:tags r:id="rId308"/>
                </p:custDataLst>
              </p:nvPr>
            </p:nvSpPr>
            <p:spPr bwMode="gray">
              <a:xfrm>
                <a:off x="2986" y="1409"/>
                <a:ext cx="11" cy="10"/>
              </a:xfrm>
              <a:custGeom>
                <a:gdLst>
                  <a:gd name="T0" fmla="*/ 0 w 19"/>
                  <a:gd name="T1" fmla="*/ 12 h 17"/>
                  <a:gd name="T2" fmla="*/ 7 w 19"/>
                  <a:gd name="T3" fmla="*/ 16 h 17"/>
                  <a:gd name="T4" fmla="*/ 18 w 19"/>
                  <a:gd name="T5" fmla="*/ 3 h 17"/>
                  <a:gd name="T6" fmla="*/ 8 w 19"/>
                  <a:gd name="T7" fmla="*/ 0 h 17"/>
                  <a:gd name="T8" fmla="*/ 0 w 19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5" name="Freeform 2605"/>
              <p:cNvSpPr/>
              <p:nvPr>
                <p:custDataLst>
                  <p:tags r:id="rId309"/>
                </p:custDataLst>
              </p:nvPr>
            </p:nvSpPr>
            <p:spPr bwMode="gray">
              <a:xfrm>
                <a:off x="2985" y="1405"/>
                <a:ext cx="9" cy="10"/>
              </a:xfrm>
              <a:custGeom>
                <a:gdLst>
                  <a:gd name="T0" fmla="*/ 16 w 17"/>
                  <a:gd name="T1" fmla="*/ 6 h 17"/>
                  <a:gd name="T2" fmla="*/ 13 w 17"/>
                  <a:gd name="T3" fmla="*/ 0 h 17"/>
                  <a:gd name="T4" fmla="*/ 0 w 17"/>
                  <a:gd name="T5" fmla="*/ 12 h 17"/>
                  <a:gd name="T6" fmla="*/ 4 w 17"/>
                  <a:gd name="T7" fmla="*/ 16 h 17"/>
                  <a:gd name="T8" fmla="*/ 16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6" name="Freeform 2606"/>
              <p:cNvSpPr/>
              <p:nvPr>
                <p:custDataLst>
                  <p:tags r:id="rId310"/>
                </p:custDataLst>
              </p:nvPr>
            </p:nvSpPr>
            <p:spPr bwMode="gray">
              <a:xfrm>
                <a:off x="2990" y="1401"/>
                <a:ext cx="10" cy="10"/>
              </a:xfrm>
              <a:custGeom>
                <a:gdLst>
                  <a:gd name="T0" fmla="*/ 16 w 17"/>
                  <a:gd name="T1" fmla="*/ 8 h 17"/>
                  <a:gd name="T2" fmla="*/ 6 w 17"/>
                  <a:gd name="T3" fmla="*/ 0 h 17"/>
                  <a:gd name="T4" fmla="*/ 0 w 17"/>
                  <a:gd name="T5" fmla="*/ 9 h 17"/>
                  <a:gd name="T6" fmla="*/ 6 w 17"/>
                  <a:gd name="T7" fmla="*/ 16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7" name="Freeform 2607"/>
              <p:cNvSpPr/>
              <p:nvPr>
                <p:custDataLst>
                  <p:tags r:id="rId311"/>
                </p:custDataLst>
              </p:nvPr>
            </p:nvSpPr>
            <p:spPr bwMode="gray">
              <a:xfrm>
                <a:off x="2991" y="1405"/>
                <a:ext cx="9" cy="9"/>
              </a:xfrm>
              <a:custGeom>
                <a:gdLst>
                  <a:gd name="T0" fmla="*/ 0 w 17"/>
                  <a:gd name="T1" fmla="*/ 12 h 17"/>
                  <a:gd name="T2" fmla="*/ 12 w 17"/>
                  <a:gd name="T3" fmla="*/ 16 h 17"/>
                  <a:gd name="T4" fmla="*/ 16 w 17"/>
                  <a:gd name="T5" fmla="*/ 4 h 17"/>
                  <a:gd name="T6" fmla="*/ 3 w 17"/>
                  <a:gd name="T7" fmla="*/ 0 h 17"/>
                  <a:gd name="T8" fmla="*/ 0 w 17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8" name="Freeform 2608"/>
              <p:cNvSpPr/>
              <p:nvPr>
                <p:custDataLst>
                  <p:tags r:id="rId312"/>
                </p:custDataLst>
              </p:nvPr>
            </p:nvSpPr>
            <p:spPr bwMode="gray">
              <a:xfrm>
                <a:off x="2982" y="1414"/>
                <a:ext cx="10" cy="10"/>
              </a:xfrm>
              <a:custGeom>
                <a:gdLst>
                  <a:gd name="T0" fmla="*/ 2 w 18"/>
                  <a:gd name="T1" fmla="*/ 0 h 17"/>
                  <a:gd name="T2" fmla="*/ 0 w 18"/>
                  <a:gd name="T3" fmla="*/ 1 h 17"/>
                  <a:gd name="T4" fmla="*/ 7 w 18"/>
                  <a:gd name="T5" fmla="*/ 9 h 17"/>
                  <a:gd name="T6" fmla="*/ 15 w 18"/>
                  <a:gd name="T7" fmla="*/ 16 h 17"/>
                  <a:gd name="T8" fmla="*/ 17 w 18"/>
                  <a:gd name="T9" fmla="*/ 14 h 17"/>
                  <a:gd name="T10" fmla="*/ 8 w 18"/>
                  <a:gd name="T11" fmla="*/ 8 h 17"/>
                  <a:gd name="T12" fmla="*/ 2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39" name="Freeform 2609"/>
              <p:cNvSpPr/>
              <p:nvPr>
                <p:custDataLst>
                  <p:tags r:id="rId313"/>
                </p:custDataLst>
              </p:nvPr>
            </p:nvSpPr>
            <p:spPr bwMode="gray">
              <a:xfrm>
                <a:off x="2990" y="1420"/>
                <a:ext cx="10" cy="10"/>
              </a:xfrm>
              <a:custGeom>
                <a:gdLst>
                  <a:gd name="T0" fmla="*/ 16 w 17"/>
                  <a:gd name="T1" fmla="*/ 8 h 17"/>
                  <a:gd name="T2" fmla="*/ 0 w 17"/>
                  <a:gd name="T3" fmla="*/ 16 h 17"/>
                  <a:gd name="T4" fmla="*/ 0 w 17"/>
                  <a:gd name="T5" fmla="*/ 8 h 17"/>
                  <a:gd name="T6" fmla="*/ 16 w 17"/>
                  <a:gd name="T7" fmla="*/ 0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40" name="Freeform 2610"/>
              <p:cNvSpPr/>
              <p:nvPr>
                <p:custDataLst>
                  <p:tags r:id="rId314"/>
                </p:custDataLst>
              </p:nvPr>
            </p:nvSpPr>
            <p:spPr bwMode="gray">
              <a:xfrm>
                <a:off x="2991" y="1417"/>
                <a:ext cx="9" cy="10"/>
              </a:xfrm>
              <a:custGeom>
                <a:gdLst>
                  <a:gd name="T0" fmla="*/ 0 w 17"/>
                  <a:gd name="T1" fmla="*/ 8 h 17"/>
                  <a:gd name="T2" fmla="*/ 12 w 17"/>
                  <a:gd name="T3" fmla="*/ 16 h 17"/>
                  <a:gd name="T4" fmla="*/ 16 w 17"/>
                  <a:gd name="T5" fmla="*/ 8 h 17"/>
                  <a:gd name="T6" fmla="*/ 4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  <p:sp>
            <p:nvSpPr>
              <p:cNvPr id="341" name="Freeform 2611"/>
              <p:cNvSpPr/>
              <p:nvPr>
                <p:custDataLst>
                  <p:tags r:id="rId315"/>
                </p:custDataLst>
              </p:nvPr>
            </p:nvSpPr>
            <p:spPr bwMode="gray">
              <a:xfrm>
                <a:off x="2983" y="1411"/>
                <a:ext cx="10" cy="11"/>
              </a:xfrm>
              <a:custGeom>
                <a:gdLst>
                  <a:gd name="T0" fmla="*/ 0 w 17"/>
                  <a:gd name="T1" fmla="*/ 5 h 17"/>
                  <a:gd name="T2" fmla="*/ 16 w 17"/>
                  <a:gd name="T3" fmla="*/ 16 h 17"/>
                  <a:gd name="T4" fmla="*/ 16 w 17"/>
                  <a:gd name="T5" fmla="*/ 10 h 17"/>
                  <a:gd name="T6" fmla="*/ 8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lIns="19212" tIns="9606" rIns="19212" bIns="9606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1pPr>
                <a:lvl2pPr marL="742950" indent="-28575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2pPr>
                <a:lvl3pPr marL="11430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3pPr>
                <a:lvl4pPr marL="1595438" indent="-223838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4pPr>
                <a:lvl5pPr marL="2057400" indent="-228600" algn="l" rtl="0" fontAlgn="base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eaLnBrk="0" hangingPunct="0">
                  <a:buClrTx/>
                  <a:buFont typeface="Wingdings" pitchFamily="2" charset="2"/>
                  <a:buChar char="§"/>
                </a:pPr>
                <a:endParaRPr lang="en-US" altLang="ja-JP" sz="1200">
                  <a:solidFill>
                    <a:srgbClr val="000066"/>
                  </a:solidFill>
                  <a:latin typeface="+mn-lt"/>
                  <a:cs typeface="Arial"/>
                </a:endParaRPr>
              </a:p>
            </p:txBody>
          </p:sp>
        </p:grpSp>
        <p:sp>
          <p:nvSpPr>
            <p:cNvPr id="189" name="Rectangle 338"/>
            <p:cNvSpPr>
              <a:spLocks noChangeArrowheads="1"/>
            </p:cNvSpPr>
            <p:nvPr>
              <p:custDataLst>
                <p:tags r:id="rId316"/>
              </p:custDataLst>
            </p:nvPr>
          </p:nvSpPr>
          <p:spPr bwMode="auto">
            <a:xfrm>
              <a:off x="3152" y="1235"/>
              <a:ext cx="374" cy="2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193675" indent="-19208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457200" indent="-261938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614363" indent="-1555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746125" indent="-130175" algn="l" defTabSz="89535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12033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16605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21177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25749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spcAft>
                  <a:spcPct val="50000"/>
                </a:spcAft>
              </a:pPr>
              <a:endParaRPr lang="en-US" sz="1200">
                <a:latin typeface="+mn-lt"/>
                <a:cs typeface="Arial"/>
              </a:endParaRPr>
            </a:p>
          </p:txBody>
        </p:sp>
      </p:grpSp>
      <p:sp>
        <p:nvSpPr>
          <p:cNvPr id="342" name="Arc 339"/>
          <p:cNvSpPr/>
          <p:nvPr/>
        </p:nvSpPr>
        <p:spPr bwMode="auto">
          <a:xfrm flipH="1">
            <a:off x="3222625" y="2895323"/>
            <a:ext cx="2252663" cy="890588"/>
          </a:xfrm>
          <a:custGeom>
            <a:gdLst>
              <a:gd name="G0" fmla="+- 21600 0 0"/>
              <a:gd name="G1" fmla="+- 21600 0 0"/>
              <a:gd name="G2" fmla="+- 21600 0 0"/>
              <a:gd name="T0" fmla="*/ 4 w 43200"/>
              <a:gd name="T1" fmla="*/ 22033 h 22033"/>
              <a:gd name="T2" fmla="*/ 43200 w 43200"/>
              <a:gd name="T3" fmla="*/ 21600 h 22033"/>
              <a:gd name="T4" fmla="*/ 21600 w 43200"/>
              <a:gd name="T5" fmla="*/ 21600 h 220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200" h="22033" fill="none" extrusionOk="0">
                <a:moveTo>
                  <a:pt x="4" y="22032"/>
                </a:moveTo>
                <a:cubicBezTo>
                  <a:pt x="1" y="21888"/>
                  <a:pt x="0" y="21744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33529" y="-1"/>
                  <a:pt x="43199" y="9670"/>
                  <a:pt x="43200" y="21599"/>
                </a:cubicBezTo>
              </a:path>
              <a:path w="43200" h="22033" stroke="0" extrusionOk="0">
                <a:moveTo>
                  <a:pt x="4" y="22032"/>
                </a:moveTo>
                <a:cubicBezTo>
                  <a:pt x="1" y="21888"/>
                  <a:pt x="0" y="21744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33529" y="-1"/>
                  <a:pt x="43199" y="9670"/>
                  <a:pt x="43200" y="21599"/>
                </a:cubicBezTo>
                <a:lnTo>
                  <a:pt x="21600" y="21600"/>
                </a:lnTo>
                <a:close/>
              </a:path>
            </a:pathLst>
          </a:custGeom>
          <a:noFill/>
          <a:ln w="28575">
            <a:solidFill>
              <a:schemeClr val="accent6"/>
            </a:solidFill>
            <a:prstDash val="sysDot"/>
            <a:round/>
            <a:head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343" name="Text Box 2612"/>
          <p:cNvSpPr txBox="1">
            <a:spLocks noChangeArrowheads="1"/>
          </p:cNvSpPr>
          <p:nvPr/>
        </p:nvSpPr>
        <p:spPr bwMode="gray">
          <a:xfrm>
            <a:off x="5511800" y="3474761"/>
            <a:ext cx="1103313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冷链配送中心</a:t>
            </a:r>
            <a:endParaRPr lang="en-US" altLang="zh-CN" sz="1200">
              <a:latin typeface="+mn-lt"/>
              <a:cs typeface="Arial"/>
            </a:endParaRPr>
          </a:p>
        </p:txBody>
      </p:sp>
      <p:sp>
        <p:nvSpPr>
          <p:cNvPr id="344" name="Text Box 2612"/>
          <p:cNvSpPr txBox="1">
            <a:spLocks noChangeArrowheads="1"/>
          </p:cNvSpPr>
          <p:nvPr/>
        </p:nvSpPr>
        <p:spPr bwMode="gray">
          <a:xfrm>
            <a:off x="2558944" y="3393930"/>
            <a:ext cx="731838" cy="33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冷链存储中心</a:t>
            </a:r>
          </a:p>
        </p:txBody>
      </p:sp>
      <p:sp>
        <p:nvSpPr>
          <p:cNvPr id="345" name="Text Box 2612"/>
          <p:cNvSpPr txBox="1">
            <a:spLocks noChangeArrowheads="1"/>
          </p:cNvSpPr>
          <p:nvPr/>
        </p:nvSpPr>
        <p:spPr bwMode="gray">
          <a:xfrm>
            <a:off x="4019550" y="3463648"/>
            <a:ext cx="609600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公路冷链</a:t>
            </a:r>
            <a:endParaRPr lang="en-US" altLang="zh-CN" sz="1200">
              <a:latin typeface="+mn-lt"/>
              <a:cs typeface="Arial"/>
            </a:endParaRPr>
          </a:p>
        </p:txBody>
      </p:sp>
      <p:pic>
        <p:nvPicPr>
          <p:cNvPr id="346" name="Picture 343" descr="u=2308536749,2131741635&amp;fm=52&amp;gp=0"/>
          <p:cNvPicPr>
            <a:picLocks noChangeAspect="1" noChangeArrowheads="1"/>
          </p:cNvPicPr>
          <p:nvPr/>
        </p:nvPicPr>
        <p:blipFill>
          <a:blip r:embed="rId16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7150" y="3892273"/>
            <a:ext cx="695325" cy="43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7" name="Text Box 2612"/>
          <p:cNvSpPr txBox="1">
            <a:spLocks noChangeArrowheads="1"/>
          </p:cNvSpPr>
          <p:nvPr/>
        </p:nvSpPr>
        <p:spPr bwMode="gray">
          <a:xfrm>
            <a:off x="6454775" y="3692248"/>
            <a:ext cx="588963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冷藏车</a:t>
            </a:r>
            <a:endParaRPr lang="en-US" altLang="zh-CN" sz="1200">
              <a:latin typeface="+mn-lt"/>
              <a:cs typeface="Arial"/>
            </a:endParaRPr>
          </a:p>
        </p:txBody>
      </p:sp>
      <p:pic>
        <p:nvPicPr>
          <p:cNvPr id="348" name="Picture 346" descr="u=1547918583,2231871647&amp;fm=15&amp;gp=0"/>
          <p:cNvPicPr>
            <a:picLocks noChangeAspect="1" noChangeArrowheads="1"/>
          </p:cNvPicPr>
          <p:nvPr/>
        </p:nvPicPr>
        <p:blipFill>
          <a:blip r:embed="rId3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00463" y="5243236"/>
            <a:ext cx="547687" cy="39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9" name="Arc 347"/>
          <p:cNvSpPr/>
          <p:nvPr/>
        </p:nvSpPr>
        <p:spPr bwMode="auto">
          <a:xfrm flipH="1">
            <a:off x="3222625" y="3422373"/>
            <a:ext cx="2252663" cy="534988"/>
          </a:xfrm>
          <a:custGeom>
            <a:gdLst>
              <a:gd name="G0" fmla="+- 21600 0 0"/>
              <a:gd name="G1" fmla="+- 21600 0 0"/>
              <a:gd name="G2" fmla="+- 21600 0 0"/>
              <a:gd name="T0" fmla="*/ 4 w 43200"/>
              <a:gd name="T1" fmla="*/ 22033 h 22033"/>
              <a:gd name="T2" fmla="*/ 43200 w 43200"/>
              <a:gd name="T3" fmla="*/ 21600 h 22033"/>
              <a:gd name="T4" fmla="*/ 21600 w 43200"/>
              <a:gd name="T5" fmla="*/ 21600 h 220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200" h="22033" fill="none" extrusionOk="0">
                <a:moveTo>
                  <a:pt x="4" y="22032"/>
                </a:moveTo>
                <a:cubicBezTo>
                  <a:pt x="1" y="21888"/>
                  <a:pt x="0" y="21744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33529" y="-1"/>
                  <a:pt x="43199" y="9670"/>
                  <a:pt x="43200" y="21599"/>
                </a:cubicBezTo>
              </a:path>
              <a:path w="43200" h="22033" stroke="0" extrusionOk="0">
                <a:moveTo>
                  <a:pt x="4" y="22032"/>
                </a:moveTo>
                <a:cubicBezTo>
                  <a:pt x="1" y="21888"/>
                  <a:pt x="0" y="21744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33529" y="-1"/>
                  <a:pt x="43199" y="9670"/>
                  <a:pt x="43200" y="21599"/>
                </a:cubicBezTo>
                <a:lnTo>
                  <a:pt x="21600" y="21600"/>
                </a:lnTo>
                <a:close/>
              </a:path>
            </a:pathLst>
          </a:custGeom>
          <a:noFill/>
          <a:ln w="28575">
            <a:solidFill>
              <a:schemeClr val="accent6"/>
            </a:solidFill>
            <a:prstDash val="sysDot"/>
            <a:round/>
            <a:head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350" name="Arc 348"/>
          <p:cNvSpPr/>
          <p:nvPr/>
        </p:nvSpPr>
        <p:spPr bwMode="auto">
          <a:xfrm flipH="1" flipV="1">
            <a:off x="3222625" y="4055786"/>
            <a:ext cx="2252663" cy="889000"/>
          </a:xfrm>
          <a:custGeom>
            <a:gdLst>
              <a:gd name="G0" fmla="+- 21600 0 0"/>
              <a:gd name="G1" fmla="+- 21600 0 0"/>
              <a:gd name="G2" fmla="+- 21600 0 0"/>
              <a:gd name="T0" fmla="*/ 4 w 43200"/>
              <a:gd name="T1" fmla="*/ 22033 h 22033"/>
              <a:gd name="T2" fmla="*/ 43200 w 43200"/>
              <a:gd name="T3" fmla="*/ 21600 h 22033"/>
              <a:gd name="T4" fmla="*/ 21600 w 43200"/>
              <a:gd name="T5" fmla="*/ 21600 h 220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200" h="22033" fill="none" extrusionOk="0">
                <a:moveTo>
                  <a:pt x="4" y="22032"/>
                </a:moveTo>
                <a:cubicBezTo>
                  <a:pt x="1" y="21888"/>
                  <a:pt x="0" y="21744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33529" y="-1"/>
                  <a:pt x="43199" y="9670"/>
                  <a:pt x="43200" y="21599"/>
                </a:cubicBezTo>
              </a:path>
              <a:path w="43200" h="22033" stroke="0" extrusionOk="0">
                <a:moveTo>
                  <a:pt x="4" y="22032"/>
                </a:moveTo>
                <a:cubicBezTo>
                  <a:pt x="1" y="21888"/>
                  <a:pt x="0" y="21744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33529" y="-1"/>
                  <a:pt x="43199" y="9670"/>
                  <a:pt x="43200" y="21599"/>
                </a:cubicBezTo>
                <a:lnTo>
                  <a:pt x="21600" y="21600"/>
                </a:lnTo>
                <a:close/>
              </a:path>
            </a:pathLst>
          </a:custGeom>
          <a:noFill/>
          <a:ln w="28575">
            <a:solidFill>
              <a:schemeClr val="accent6"/>
            </a:solidFill>
            <a:prstDash val="sysDot"/>
            <a:round/>
            <a:head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351" name="Arc 349"/>
          <p:cNvSpPr/>
          <p:nvPr/>
        </p:nvSpPr>
        <p:spPr bwMode="auto">
          <a:xfrm flipH="1" flipV="1">
            <a:off x="3222625" y="4028798"/>
            <a:ext cx="2252663" cy="534988"/>
          </a:xfrm>
          <a:custGeom>
            <a:gdLst>
              <a:gd name="G0" fmla="+- 21600 0 0"/>
              <a:gd name="G1" fmla="+- 21600 0 0"/>
              <a:gd name="G2" fmla="+- 21600 0 0"/>
              <a:gd name="T0" fmla="*/ 4 w 43200"/>
              <a:gd name="T1" fmla="*/ 22033 h 22033"/>
              <a:gd name="T2" fmla="*/ 43200 w 43200"/>
              <a:gd name="T3" fmla="*/ 21600 h 22033"/>
              <a:gd name="T4" fmla="*/ 21600 w 43200"/>
              <a:gd name="T5" fmla="*/ 21600 h 220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200" h="22033" fill="none" extrusionOk="0">
                <a:moveTo>
                  <a:pt x="4" y="22032"/>
                </a:moveTo>
                <a:cubicBezTo>
                  <a:pt x="1" y="21888"/>
                  <a:pt x="0" y="21744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33529" y="-1"/>
                  <a:pt x="43199" y="9670"/>
                  <a:pt x="43200" y="21599"/>
                </a:cubicBezTo>
              </a:path>
              <a:path w="43200" h="22033" stroke="0" extrusionOk="0">
                <a:moveTo>
                  <a:pt x="4" y="22032"/>
                </a:moveTo>
                <a:cubicBezTo>
                  <a:pt x="1" y="21888"/>
                  <a:pt x="0" y="21744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33529" y="-1"/>
                  <a:pt x="43199" y="9670"/>
                  <a:pt x="43200" y="21599"/>
                </a:cubicBezTo>
                <a:lnTo>
                  <a:pt x="21600" y="21600"/>
                </a:lnTo>
                <a:close/>
              </a:path>
            </a:pathLst>
          </a:custGeom>
          <a:noFill/>
          <a:ln w="28575">
            <a:solidFill>
              <a:schemeClr val="accent6"/>
            </a:solidFill>
            <a:prstDash val="sysDot"/>
            <a:round/>
            <a:head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pic>
        <p:nvPicPr>
          <p:cNvPr id="352" name="Picture 350" descr="u=3884644033,2266277600&amp;fm=52&amp;gp=0"/>
          <p:cNvPicPr>
            <a:picLocks noChangeAspect="1" noChangeArrowheads="1"/>
          </p:cNvPicPr>
          <p:nvPr/>
        </p:nvPicPr>
        <p:blipFill>
          <a:blip r:embed="rId3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44950" y="4371698"/>
            <a:ext cx="609600" cy="40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3" name="Text Box 2612"/>
          <p:cNvSpPr txBox="1">
            <a:spLocks noChangeArrowheads="1"/>
          </p:cNvSpPr>
          <p:nvPr/>
        </p:nvSpPr>
        <p:spPr bwMode="gray">
          <a:xfrm>
            <a:off x="4019550" y="4166911"/>
            <a:ext cx="609600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铁路冷链</a:t>
            </a:r>
          </a:p>
        </p:txBody>
      </p:sp>
      <p:sp>
        <p:nvSpPr>
          <p:cNvPr id="354" name="Text Box 2612"/>
          <p:cNvSpPr txBox="1">
            <a:spLocks noChangeArrowheads="1"/>
          </p:cNvSpPr>
          <p:nvPr/>
        </p:nvSpPr>
        <p:spPr bwMode="gray">
          <a:xfrm>
            <a:off x="4019550" y="2700061"/>
            <a:ext cx="609600" cy="16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航空冷链</a:t>
            </a:r>
          </a:p>
        </p:txBody>
      </p:sp>
      <p:sp>
        <p:nvSpPr>
          <p:cNvPr id="355" name="Arc 353"/>
          <p:cNvSpPr/>
          <p:nvPr/>
        </p:nvSpPr>
        <p:spPr bwMode="auto">
          <a:xfrm rot="15052486" flipH="1" flipV="1">
            <a:off x="7645697" y="3963726"/>
            <a:ext cx="684065" cy="688113"/>
          </a:xfrm>
          <a:custGeom>
            <a:gdLst>
              <a:gd name="G0" fmla="+- 0 0 0"/>
              <a:gd name="G1" fmla="+- 17990 0 0"/>
              <a:gd name="G2" fmla="+- 21600 0 0"/>
              <a:gd name="T0" fmla="*/ 11955 w 21600"/>
              <a:gd name="T1" fmla="*/ 0 h 17990"/>
              <a:gd name="T2" fmla="*/ 21600 w 21600"/>
              <a:gd name="T3" fmla="*/ 17990 h 17990"/>
              <a:gd name="T4" fmla="*/ 0 w 21600"/>
              <a:gd name="T5" fmla="*/ 17990 h 179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17990" fill="none" extrusionOk="0">
                <a:moveTo>
                  <a:pt x="11954" y="0"/>
                </a:moveTo>
                <a:cubicBezTo>
                  <a:pt x="17979" y="4003"/>
                  <a:pt x="21600" y="10756"/>
                  <a:pt x="21600" y="17990"/>
                </a:cubicBezTo>
              </a:path>
              <a:path w="21600" h="17990" stroke="0" extrusionOk="0">
                <a:moveTo>
                  <a:pt x="11954" y="0"/>
                </a:moveTo>
                <a:cubicBezTo>
                  <a:pt x="17979" y="4003"/>
                  <a:pt x="21600" y="10756"/>
                  <a:pt x="21600" y="17990"/>
                </a:cubicBezTo>
                <a:lnTo>
                  <a:pt x="0" y="17990"/>
                </a:lnTo>
                <a:close/>
              </a:path>
            </a:pathLst>
          </a:custGeom>
          <a:noFill/>
          <a:ln w="28575">
            <a:solidFill>
              <a:schemeClr val="accent6"/>
            </a:solidFill>
            <a:round/>
            <a:head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pic>
        <p:nvPicPr>
          <p:cNvPr id="356" name="Picture 354" descr="MH900438706"/>
          <p:cNvPicPr>
            <a:picLocks noChangeAspect="1" noChangeArrowheads="1"/>
          </p:cNvPicPr>
          <p:nvPr/>
        </p:nvPicPr>
        <p:blipFill>
          <a:blip r:embed="rId3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88225" y="2971523"/>
            <a:ext cx="512763" cy="6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7" name="Picture 355" descr="MH900202614"/>
          <p:cNvPicPr>
            <a:picLocks noChangeAspect="1" noChangeArrowheads="1"/>
          </p:cNvPicPr>
          <p:nvPr/>
        </p:nvPicPr>
        <p:blipFill>
          <a:blip r:embed="rId3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7003" y="4524099"/>
            <a:ext cx="631825" cy="38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" name="Picture 356" descr="MH900177958"/>
          <p:cNvPicPr>
            <a:picLocks noChangeAspect="1" noChangeArrowheads="1"/>
          </p:cNvPicPr>
          <p:nvPr/>
        </p:nvPicPr>
        <p:blipFill>
          <a:blip r:embed="rId3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3375" y="2755623"/>
            <a:ext cx="692150" cy="64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9" name="Arc 357"/>
          <p:cNvSpPr/>
          <p:nvPr/>
        </p:nvSpPr>
        <p:spPr bwMode="auto">
          <a:xfrm rot="6547514" flipH="1">
            <a:off x="7745412" y="3784324"/>
            <a:ext cx="720725" cy="450850"/>
          </a:xfrm>
          <a:custGeom>
            <a:gdLst>
              <a:gd name="G0" fmla="+- 0 0 0"/>
              <a:gd name="G1" fmla="+- 17990 0 0"/>
              <a:gd name="G2" fmla="+- 21600 0 0"/>
              <a:gd name="T0" fmla="*/ 11955 w 21600"/>
              <a:gd name="T1" fmla="*/ 0 h 17990"/>
              <a:gd name="T2" fmla="*/ 21600 w 21600"/>
              <a:gd name="T3" fmla="*/ 17990 h 17990"/>
              <a:gd name="T4" fmla="*/ 0 w 21600"/>
              <a:gd name="T5" fmla="*/ 17990 h 179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17990" fill="none" extrusionOk="0">
                <a:moveTo>
                  <a:pt x="11954" y="0"/>
                </a:moveTo>
                <a:cubicBezTo>
                  <a:pt x="17979" y="4003"/>
                  <a:pt x="21600" y="10756"/>
                  <a:pt x="21600" y="17990"/>
                </a:cubicBezTo>
              </a:path>
              <a:path w="21600" h="17990" stroke="0" extrusionOk="0">
                <a:moveTo>
                  <a:pt x="11954" y="0"/>
                </a:moveTo>
                <a:cubicBezTo>
                  <a:pt x="17979" y="4003"/>
                  <a:pt x="21600" y="10756"/>
                  <a:pt x="21600" y="17990"/>
                </a:cubicBezTo>
                <a:lnTo>
                  <a:pt x="0" y="17990"/>
                </a:lnTo>
                <a:close/>
              </a:path>
            </a:pathLst>
          </a:custGeom>
          <a:noFill/>
          <a:ln w="28575">
            <a:solidFill>
              <a:schemeClr val="accent6"/>
            </a:solidFill>
            <a:round/>
            <a:head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sp>
        <p:nvSpPr>
          <p:cNvPr id="360" name="Line 2621"/>
          <p:cNvSpPr>
            <a:spLocks noChangeShapeType="1"/>
          </p:cNvSpPr>
          <p:nvPr/>
        </p:nvSpPr>
        <p:spPr bwMode="gray">
          <a:xfrm rot="2474158" flipV="1">
            <a:off x="6130383" y="4379701"/>
            <a:ext cx="912694" cy="157540"/>
          </a:xfrm>
          <a:prstGeom prst="line">
            <a:avLst/>
          </a:prstGeom>
          <a:noFill/>
          <a:ln w="25400">
            <a:solidFill>
              <a:schemeClr val="accent6"/>
            </a:solidFill>
            <a:rou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200">
              <a:latin typeface="+mn-lt"/>
            </a:endParaRPr>
          </a:p>
        </p:txBody>
      </p:sp>
      <p:pic>
        <p:nvPicPr>
          <p:cNvPr id="361" name="Picture 359" descr="MH900367416"/>
          <p:cNvPicPr>
            <a:picLocks noChangeAspect="1" noChangeArrowheads="1"/>
          </p:cNvPicPr>
          <p:nvPr/>
        </p:nvPicPr>
        <p:blipFill>
          <a:blip r:embed="rId3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94150" y="2971523"/>
            <a:ext cx="709613" cy="37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2" name="Picture 360" descr="u=1343558223,559406100&amp;fm=52&amp;gp=0"/>
          <p:cNvPicPr>
            <a:picLocks noChangeArrowheads="1"/>
          </p:cNvPicPr>
          <p:nvPr/>
        </p:nvPicPr>
        <p:blipFill>
          <a:blip r:embed="rId3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75150" y="3681136"/>
            <a:ext cx="609600" cy="40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3" name="Picture 361" descr="u=1547918583,2231871647&amp;fm=15&amp;gp=0"/>
          <p:cNvPicPr>
            <a:picLocks noChangeAspect="1" noChangeArrowheads="1"/>
          </p:cNvPicPr>
          <p:nvPr/>
        </p:nvPicPr>
        <p:blipFill>
          <a:blip r:embed="rId3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51263" y="3693836"/>
            <a:ext cx="547687" cy="39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4" name="Group 363"/>
          <p:cNvGrpSpPr/>
          <p:nvPr/>
        </p:nvGrpSpPr>
        <p:grpSpPr>
          <a:xfrm>
            <a:off x="327025" y="3671611"/>
            <a:ext cx="687388" cy="654050"/>
            <a:chOff x="272" y="2127"/>
            <a:chExt cx="285" cy="271"/>
          </a:xfrm>
        </p:grpSpPr>
        <p:sp>
          <p:nvSpPr>
            <p:cNvPr id="365" name="AutoShape 2065"/>
            <p:cNvSpPr>
              <a:spLocks noChangeAspect="1" noChangeArrowheads="1" noTextEdit="1"/>
            </p:cNvSpPr>
            <p:nvPr>
              <p:custDataLst>
                <p:tags r:id="rId324"/>
              </p:custDataLst>
            </p:nvPr>
          </p:nvSpPr>
          <p:spPr bwMode="gray">
            <a:xfrm>
              <a:off x="272" y="2127"/>
              <a:ext cx="285" cy="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200">
                <a:latin typeface="+mn-lt"/>
              </a:endParaRPr>
            </a:p>
          </p:txBody>
        </p:sp>
        <p:sp>
          <p:nvSpPr>
            <p:cNvPr id="366" name="Freeform 2066"/>
            <p:cNvSpPr/>
            <p:nvPr>
              <p:custDataLst>
                <p:tags r:id="rId325"/>
              </p:custDataLst>
            </p:nvPr>
          </p:nvSpPr>
          <p:spPr bwMode="gray">
            <a:xfrm>
              <a:off x="427" y="2130"/>
              <a:ext cx="44" cy="134"/>
            </a:xfrm>
            <a:custGeom>
              <a:gdLst>
                <a:gd name="T0" fmla="*/ 0 w 99"/>
                <a:gd name="T1" fmla="*/ 289 h 303"/>
                <a:gd name="T2" fmla="*/ 24 w 99"/>
                <a:gd name="T3" fmla="*/ 3 h 303"/>
                <a:gd name="T4" fmla="*/ 45 w 99"/>
                <a:gd name="T5" fmla="*/ 0 h 303"/>
                <a:gd name="T6" fmla="*/ 64 w 99"/>
                <a:gd name="T7" fmla="*/ 3 h 303"/>
                <a:gd name="T8" fmla="*/ 99 w 99"/>
                <a:gd name="T9" fmla="*/ 289 h 303"/>
                <a:gd name="T10" fmla="*/ 95 w 99"/>
                <a:gd name="T11" fmla="*/ 292 h 303"/>
                <a:gd name="T12" fmla="*/ 90 w 99"/>
                <a:gd name="T13" fmla="*/ 294 h 303"/>
                <a:gd name="T14" fmla="*/ 85 w 99"/>
                <a:gd name="T15" fmla="*/ 297 h 303"/>
                <a:gd name="T16" fmla="*/ 76 w 99"/>
                <a:gd name="T17" fmla="*/ 298 h 303"/>
                <a:gd name="T18" fmla="*/ 69 w 99"/>
                <a:gd name="T19" fmla="*/ 302 h 303"/>
                <a:gd name="T20" fmla="*/ 57 w 99"/>
                <a:gd name="T21" fmla="*/ 303 h 303"/>
                <a:gd name="T22" fmla="*/ 52 w 99"/>
                <a:gd name="T23" fmla="*/ 303 h 303"/>
                <a:gd name="T24" fmla="*/ 47 w 99"/>
                <a:gd name="T25" fmla="*/ 303 h 303"/>
                <a:gd name="T26" fmla="*/ 40 w 99"/>
                <a:gd name="T27" fmla="*/ 303 h 303"/>
                <a:gd name="T28" fmla="*/ 33 w 99"/>
                <a:gd name="T29" fmla="*/ 303 h 303"/>
                <a:gd name="T30" fmla="*/ 29 w 99"/>
                <a:gd name="T31" fmla="*/ 302 h 303"/>
                <a:gd name="T32" fmla="*/ 24 w 99"/>
                <a:gd name="T33" fmla="*/ 302 h 303"/>
                <a:gd name="T34" fmla="*/ 19 w 99"/>
                <a:gd name="T35" fmla="*/ 300 h 303"/>
                <a:gd name="T36" fmla="*/ 14 w 99"/>
                <a:gd name="T37" fmla="*/ 298 h 303"/>
                <a:gd name="T38" fmla="*/ 7 w 99"/>
                <a:gd name="T39" fmla="*/ 297 h 303"/>
                <a:gd name="T40" fmla="*/ 3 w 99"/>
                <a:gd name="T41" fmla="*/ 294 h 303"/>
                <a:gd name="T42" fmla="*/ 3 w 99"/>
                <a:gd name="T43" fmla="*/ 292 h 303"/>
                <a:gd name="T44" fmla="*/ 0 w 99"/>
                <a:gd name="T45" fmla="*/ 289 h 303"/>
                <a:gd name="T46" fmla="*/ 0 w 99"/>
                <a:gd name="T47" fmla="*/ 289 h 30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99"/>
                <a:gd name="T73" fmla="*/ 0 h 303"/>
                <a:gd name="T74" fmla="*/ 99 w 99"/>
                <a:gd name="T75" fmla="*/ 303 h 303"/>
              </a:gdLst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99" h="303">
                  <a:moveTo>
                    <a:pt x="0" y="289"/>
                  </a:moveTo>
                  <a:lnTo>
                    <a:pt x="24" y="3"/>
                  </a:lnTo>
                  <a:lnTo>
                    <a:pt x="45" y="0"/>
                  </a:lnTo>
                  <a:lnTo>
                    <a:pt x="64" y="3"/>
                  </a:lnTo>
                  <a:lnTo>
                    <a:pt x="99" y="289"/>
                  </a:lnTo>
                  <a:lnTo>
                    <a:pt x="95" y="292"/>
                  </a:lnTo>
                  <a:lnTo>
                    <a:pt x="90" y="294"/>
                  </a:lnTo>
                  <a:lnTo>
                    <a:pt x="85" y="297"/>
                  </a:lnTo>
                  <a:lnTo>
                    <a:pt x="76" y="298"/>
                  </a:lnTo>
                  <a:lnTo>
                    <a:pt x="69" y="302"/>
                  </a:lnTo>
                  <a:lnTo>
                    <a:pt x="57" y="303"/>
                  </a:lnTo>
                  <a:lnTo>
                    <a:pt x="52" y="303"/>
                  </a:lnTo>
                  <a:lnTo>
                    <a:pt x="47" y="303"/>
                  </a:lnTo>
                  <a:lnTo>
                    <a:pt x="40" y="303"/>
                  </a:lnTo>
                  <a:lnTo>
                    <a:pt x="33" y="303"/>
                  </a:lnTo>
                  <a:lnTo>
                    <a:pt x="29" y="302"/>
                  </a:lnTo>
                  <a:lnTo>
                    <a:pt x="24" y="302"/>
                  </a:lnTo>
                  <a:lnTo>
                    <a:pt x="19" y="300"/>
                  </a:lnTo>
                  <a:lnTo>
                    <a:pt x="14" y="298"/>
                  </a:lnTo>
                  <a:lnTo>
                    <a:pt x="7" y="297"/>
                  </a:lnTo>
                  <a:lnTo>
                    <a:pt x="3" y="294"/>
                  </a:lnTo>
                  <a:lnTo>
                    <a:pt x="3" y="292"/>
                  </a:lnTo>
                  <a:lnTo>
                    <a:pt x="0" y="289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67" name="Freeform 2067"/>
            <p:cNvSpPr/>
            <p:nvPr>
              <p:custDataLst>
                <p:tags r:id="rId326"/>
              </p:custDataLst>
            </p:nvPr>
          </p:nvSpPr>
          <p:spPr bwMode="gray">
            <a:xfrm>
              <a:off x="470" y="2147"/>
              <a:ext cx="43" cy="135"/>
            </a:xfrm>
            <a:custGeom>
              <a:gdLst>
                <a:gd name="T0" fmla="*/ 0 w 96"/>
                <a:gd name="T1" fmla="*/ 288 h 303"/>
                <a:gd name="T2" fmla="*/ 23 w 96"/>
                <a:gd name="T3" fmla="*/ 3 h 303"/>
                <a:gd name="T4" fmla="*/ 45 w 96"/>
                <a:gd name="T5" fmla="*/ 0 h 303"/>
                <a:gd name="T6" fmla="*/ 63 w 96"/>
                <a:gd name="T7" fmla="*/ 3 h 303"/>
                <a:gd name="T8" fmla="*/ 96 w 96"/>
                <a:gd name="T9" fmla="*/ 288 h 303"/>
                <a:gd name="T10" fmla="*/ 92 w 96"/>
                <a:gd name="T11" fmla="*/ 290 h 303"/>
                <a:gd name="T12" fmla="*/ 87 w 96"/>
                <a:gd name="T13" fmla="*/ 293 h 303"/>
                <a:gd name="T14" fmla="*/ 80 w 96"/>
                <a:gd name="T15" fmla="*/ 295 h 303"/>
                <a:gd name="T16" fmla="*/ 73 w 96"/>
                <a:gd name="T17" fmla="*/ 298 h 303"/>
                <a:gd name="T18" fmla="*/ 66 w 96"/>
                <a:gd name="T19" fmla="*/ 300 h 303"/>
                <a:gd name="T20" fmla="*/ 56 w 96"/>
                <a:gd name="T21" fmla="*/ 303 h 303"/>
                <a:gd name="T22" fmla="*/ 52 w 96"/>
                <a:gd name="T23" fmla="*/ 303 h 303"/>
                <a:gd name="T24" fmla="*/ 47 w 96"/>
                <a:gd name="T25" fmla="*/ 303 h 303"/>
                <a:gd name="T26" fmla="*/ 37 w 96"/>
                <a:gd name="T27" fmla="*/ 303 h 303"/>
                <a:gd name="T28" fmla="*/ 33 w 96"/>
                <a:gd name="T29" fmla="*/ 303 h 303"/>
                <a:gd name="T30" fmla="*/ 26 w 96"/>
                <a:gd name="T31" fmla="*/ 301 h 303"/>
                <a:gd name="T32" fmla="*/ 23 w 96"/>
                <a:gd name="T33" fmla="*/ 300 h 303"/>
                <a:gd name="T34" fmla="*/ 19 w 96"/>
                <a:gd name="T35" fmla="*/ 300 h 303"/>
                <a:gd name="T36" fmla="*/ 14 w 96"/>
                <a:gd name="T37" fmla="*/ 298 h 303"/>
                <a:gd name="T38" fmla="*/ 9 w 96"/>
                <a:gd name="T39" fmla="*/ 295 h 303"/>
                <a:gd name="T40" fmla="*/ 4 w 96"/>
                <a:gd name="T41" fmla="*/ 293 h 303"/>
                <a:gd name="T42" fmla="*/ 2 w 96"/>
                <a:gd name="T43" fmla="*/ 290 h 303"/>
                <a:gd name="T44" fmla="*/ 0 w 96"/>
                <a:gd name="T45" fmla="*/ 288 h 303"/>
                <a:gd name="T46" fmla="*/ 0 w 96"/>
                <a:gd name="T47" fmla="*/ 288 h 30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96"/>
                <a:gd name="T73" fmla="*/ 0 h 303"/>
                <a:gd name="T74" fmla="*/ 96 w 96"/>
                <a:gd name="T75" fmla="*/ 303 h 303"/>
              </a:gdLst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96" h="303">
                  <a:moveTo>
                    <a:pt x="0" y="288"/>
                  </a:moveTo>
                  <a:lnTo>
                    <a:pt x="23" y="3"/>
                  </a:lnTo>
                  <a:lnTo>
                    <a:pt x="45" y="0"/>
                  </a:lnTo>
                  <a:lnTo>
                    <a:pt x="63" y="3"/>
                  </a:lnTo>
                  <a:lnTo>
                    <a:pt x="96" y="288"/>
                  </a:lnTo>
                  <a:lnTo>
                    <a:pt x="92" y="290"/>
                  </a:lnTo>
                  <a:lnTo>
                    <a:pt x="87" y="293"/>
                  </a:lnTo>
                  <a:lnTo>
                    <a:pt x="80" y="295"/>
                  </a:lnTo>
                  <a:lnTo>
                    <a:pt x="73" y="298"/>
                  </a:lnTo>
                  <a:lnTo>
                    <a:pt x="66" y="300"/>
                  </a:lnTo>
                  <a:lnTo>
                    <a:pt x="56" y="303"/>
                  </a:lnTo>
                  <a:lnTo>
                    <a:pt x="52" y="303"/>
                  </a:lnTo>
                  <a:lnTo>
                    <a:pt x="47" y="303"/>
                  </a:lnTo>
                  <a:lnTo>
                    <a:pt x="37" y="303"/>
                  </a:lnTo>
                  <a:lnTo>
                    <a:pt x="33" y="303"/>
                  </a:lnTo>
                  <a:lnTo>
                    <a:pt x="26" y="301"/>
                  </a:lnTo>
                  <a:lnTo>
                    <a:pt x="23" y="300"/>
                  </a:lnTo>
                  <a:lnTo>
                    <a:pt x="19" y="300"/>
                  </a:lnTo>
                  <a:lnTo>
                    <a:pt x="14" y="298"/>
                  </a:lnTo>
                  <a:lnTo>
                    <a:pt x="9" y="295"/>
                  </a:lnTo>
                  <a:lnTo>
                    <a:pt x="4" y="293"/>
                  </a:lnTo>
                  <a:lnTo>
                    <a:pt x="2" y="29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68" name="Freeform 2068"/>
            <p:cNvSpPr/>
            <p:nvPr>
              <p:custDataLst>
                <p:tags r:id="rId327"/>
              </p:custDataLst>
            </p:nvPr>
          </p:nvSpPr>
          <p:spPr bwMode="gray">
            <a:xfrm>
              <a:off x="489" y="2147"/>
              <a:ext cx="24" cy="135"/>
            </a:xfrm>
            <a:custGeom>
              <a:gdLst>
                <a:gd name="T0" fmla="*/ 9 w 51"/>
                <a:gd name="T1" fmla="*/ 303 h 303"/>
                <a:gd name="T2" fmla="*/ 16 w 51"/>
                <a:gd name="T3" fmla="*/ 303 h 303"/>
                <a:gd name="T4" fmla="*/ 21 w 51"/>
                <a:gd name="T5" fmla="*/ 301 h 303"/>
                <a:gd name="T6" fmla="*/ 28 w 51"/>
                <a:gd name="T7" fmla="*/ 301 h 303"/>
                <a:gd name="T8" fmla="*/ 30 w 51"/>
                <a:gd name="T9" fmla="*/ 300 h 303"/>
                <a:gd name="T10" fmla="*/ 37 w 51"/>
                <a:gd name="T11" fmla="*/ 298 h 303"/>
                <a:gd name="T12" fmla="*/ 40 w 51"/>
                <a:gd name="T13" fmla="*/ 296 h 303"/>
                <a:gd name="T14" fmla="*/ 44 w 51"/>
                <a:gd name="T15" fmla="*/ 295 h 303"/>
                <a:gd name="T16" fmla="*/ 47 w 51"/>
                <a:gd name="T17" fmla="*/ 293 h 303"/>
                <a:gd name="T18" fmla="*/ 49 w 51"/>
                <a:gd name="T19" fmla="*/ 290 h 303"/>
                <a:gd name="T20" fmla="*/ 51 w 51"/>
                <a:gd name="T21" fmla="*/ 288 h 303"/>
                <a:gd name="T22" fmla="*/ 18 w 51"/>
                <a:gd name="T23" fmla="*/ 3 h 303"/>
                <a:gd name="T24" fmla="*/ 0 w 51"/>
                <a:gd name="T25" fmla="*/ 0 h 303"/>
                <a:gd name="T26" fmla="*/ 0 w 51"/>
                <a:gd name="T27" fmla="*/ 303 h 303"/>
                <a:gd name="T28" fmla="*/ 9 w 51"/>
                <a:gd name="T29" fmla="*/ 303 h 30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51"/>
                <a:gd name="T46" fmla="*/ 0 h 303"/>
                <a:gd name="T47" fmla="*/ 51 w 51"/>
                <a:gd name="T48" fmla="*/ 303 h 303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51" h="303">
                  <a:moveTo>
                    <a:pt x="9" y="303"/>
                  </a:moveTo>
                  <a:lnTo>
                    <a:pt x="16" y="303"/>
                  </a:lnTo>
                  <a:lnTo>
                    <a:pt x="21" y="301"/>
                  </a:lnTo>
                  <a:lnTo>
                    <a:pt x="28" y="301"/>
                  </a:lnTo>
                  <a:lnTo>
                    <a:pt x="30" y="300"/>
                  </a:lnTo>
                  <a:lnTo>
                    <a:pt x="37" y="298"/>
                  </a:lnTo>
                  <a:lnTo>
                    <a:pt x="40" y="296"/>
                  </a:lnTo>
                  <a:lnTo>
                    <a:pt x="44" y="295"/>
                  </a:lnTo>
                  <a:lnTo>
                    <a:pt x="47" y="293"/>
                  </a:lnTo>
                  <a:lnTo>
                    <a:pt x="49" y="290"/>
                  </a:lnTo>
                  <a:lnTo>
                    <a:pt x="51" y="288"/>
                  </a:lnTo>
                  <a:lnTo>
                    <a:pt x="18" y="3"/>
                  </a:lnTo>
                  <a:lnTo>
                    <a:pt x="0" y="0"/>
                  </a:lnTo>
                  <a:lnTo>
                    <a:pt x="0" y="303"/>
                  </a:lnTo>
                  <a:lnTo>
                    <a:pt x="9" y="303"/>
                  </a:lnTo>
                  <a:close/>
                </a:path>
              </a:pathLst>
            </a:custGeom>
            <a:solidFill>
              <a:srgbClr val="99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69" name="Freeform 2069"/>
            <p:cNvSpPr/>
            <p:nvPr>
              <p:custDataLst>
                <p:tags r:id="rId328"/>
              </p:custDataLst>
            </p:nvPr>
          </p:nvSpPr>
          <p:spPr bwMode="gray">
            <a:xfrm>
              <a:off x="448" y="2130"/>
              <a:ext cx="23" cy="134"/>
            </a:xfrm>
            <a:custGeom>
              <a:gdLst>
                <a:gd name="T0" fmla="*/ 12 w 54"/>
                <a:gd name="T1" fmla="*/ 303 h 303"/>
                <a:gd name="T2" fmla="*/ 17 w 54"/>
                <a:gd name="T3" fmla="*/ 303 h 303"/>
                <a:gd name="T4" fmla="*/ 24 w 54"/>
                <a:gd name="T5" fmla="*/ 302 h 303"/>
                <a:gd name="T6" fmla="*/ 28 w 54"/>
                <a:gd name="T7" fmla="*/ 302 h 303"/>
                <a:gd name="T8" fmla="*/ 33 w 54"/>
                <a:gd name="T9" fmla="*/ 300 h 303"/>
                <a:gd name="T10" fmla="*/ 40 w 54"/>
                <a:gd name="T11" fmla="*/ 298 h 303"/>
                <a:gd name="T12" fmla="*/ 43 w 54"/>
                <a:gd name="T13" fmla="*/ 297 h 303"/>
                <a:gd name="T14" fmla="*/ 45 w 54"/>
                <a:gd name="T15" fmla="*/ 295 h 303"/>
                <a:gd name="T16" fmla="*/ 50 w 54"/>
                <a:gd name="T17" fmla="*/ 294 h 303"/>
                <a:gd name="T18" fmla="*/ 52 w 54"/>
                <a:gd name="T19" fmla="*/ 292 h 303"/>
                <a:gd name="T20" fmla="*/ 54 w 54"/>
                <a:gd name="T21" fmla="*/ 289 h 303"/>
                <a:gd name="T22" fmla="*/ 19 w 54"/>
                <a:gd name="T23" fmla="*/ 3 h 303"/>
                <a:gd name="T24" fmla="*/ 0 w 54"/>
                <a:gd name="T25" fmla="*/ 0 h 303"/>
                <a:gd name="T26" fmla="*/ 0 w 54"/>
                <a:gd name="T27" fmla="*/ 303 h 303"/>
                <a:gd name="T28" fmla="*/ 12 w 54"/>
                <a:gd name="T29" fmla="*/ 303 h 30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54"/>
                <a:gd name="T46" fmla="*/ 0 h 303"/>
                <a:gd name="T47" fmla="*/ 54 w 54"/>
                <a:gd name="T48" fmla="*/ 303 h 303"/>
              </a:gdLst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54" h="303">
                  <a:moveTo>
                    <a:pt x="12" y="303"/>
                  </a:moveTo>
                  <a:lnTo>
                    <a:pt x="17" y="303"/>
                  </a:lnTo>
                  <a:lnTo>
                    <a:pt x="24" y="302"/>
                  </a:lnTo>
                  <a:lnTo>
                    <a:pt x="28" y="302"/>
                  </a:lnTo>
                  <a:lnTo>
                    <a:pt x="33" y="300"/>
                  </a:lnTo>
                  <a:lnTo>
                    <a:pt x="40" y="298"/>
                  </a:lnTo>
                  <a:lnTo>
                    <a:pt x="43" y="297"/>
                  </a:lnTo>
                  <a:lnTo>
                    <a:pt x="45" y="295"/>
                  </a:lnTo>
                  <a:lnTo>
                    <a:pt x="50" y="294"/>
                  </a:lnTo>
                  <a:lnTo>
                    <a:pt x="52" y="292"/>
                  </a:lnTo>
                  <a:lnTo>
                    <a:pt x="54" y="289"/>
                  </a:lnTo>
                  <a:lnTo>
                    <a:pt x="19" y="3"/>
                  </a:lnTo>
                  <a:lnTo>
                    <a:pt x="0" y="0"/>
                  </a:lnTo>
                  <a:lnTo>
                    <a:pt x="0" y="303"/>
                  </a:lnTo>
                  <a:lnTo>
                    <a:pt x="12" y="303"/>
                  </a:lnTo>
                  <a:close/>
                </a:path>
              </a:pathLst>
            </a:custGeom>
            <a:solidFill>
              <a:srgbClr val="996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0" name="Freeform 2070"/>
            <p:cNvSpPr/>
            <p:nvPr>
              <p:custDataLst>
                <p:tags r:id="rId329"/>
              </p:custDataLst>
            </p:nvPr>
          </p:nvSpPr>
          <p:spPr bwMode="gray">
            <a:xfrm>
              <a:off x="427" y="2275"/>
              <a:ext cx="127" cy="95"/>
            </a:xfrm>
            <a:custGeom>
              <a:gdLst>
                <a:gd name="T0" fmla="*/ 286 w 286"/>
                <a:gd name="T1" fmla="*/ 0 h 211"/>
                <a:gd name="T2" fmla="*/ 0 w 286"/>
                <a:gd name="T3" fmla="*/ 112 h 211"/>
                <a:gd name="T4" fmla="*/ 0 w 286"/>
                <a:gd name="T5" fmla="*/ 211 h 211"/>
                <a:gd name="T6" fmla="*/ 286 w 286"/>
                <a:gd name="T7" fmla="*/ 97 h 211"/>
                <a:gd name="T8" fmla="*/ 286 w 286"/>
                <a:gd name="T9" fmla="*/ 0 h 21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6"/>
                <a:gd name="T16" fmla="*/ 0 h 211"/>
                <a:gd name="T17" fmla="*/ 286 w 286"/>
                <a:gd name="T18" fmla="*/ 211 h 21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6" h="211">
                  <a:moveTo>
                    <a:pt x="286" y="0"/>
                  </a:moveTo>
                  <a:lnTo>
                    <a:pt x="0" y="112"/>
                  </a:lnTo>
                  <a:lnTo>
                    <a:pt x="0" y="211"/>
                  </a:lnTo>
                  <a:lnTo>
                    <a:pt x="286" y="97"/>
                  </a:lnTo>
                  <a:lnTo>
                    <a:pt x="286" y="0"/>
                  </a:lnTo>
                  <a:close/>
                </a:path>
              </a:pathLst>
            </a:custGeom>
            <a:solidFill>
              <a:srgbClr val="8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1" name="Freeform 2071"/>
            <p:cNvSpPr/>
            <p:nvPr>
              <p:custDataLst>
                <p:tags r:id="rId330"/>
              </p:custDataLst>
            </p:nvPr>
          </p:nvSpPr>
          <p:spPr bwMode="gray">
            <a:xfrm>
              <a:off x="273" y="2263"/>
              <a:ext cx="154" cy="107"/>
            </a:xfrm>
            <a:custGeom>
              <a:gdLst>
                <a:gd name="T0" fmla="*/ 0 w 349"/>
                <a:gd name="T1" fmla="*/ 0 h 238"/>
                <a:gd name="T2" fmla="*/ 349 w 349"/>
                <a:gd name="T3" fmla="*/ 139 h 238"/>
                <a:gd name="T4" fmla="*/ 349 w 349"/>
                <a:gd name="T5" fmla="*/ 238 h 238"/>
                <a:gd name="T6" fmla="*/ 0 w 349"/>
                <a:gd name="T7" fmla="*/ 100 h 238"/>
                <a:gd name="T8" fmla="*/ 0 w 349"/>
                <a:gd name="T9" fmla="*/ 0 h 2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49"/>
                <a:gd name="T16" fmla="*/ 0 h 238"/>
                <a:gd name="T17" fmla="*/ 349 w 349"/>
                <a:gd name="T18" fmla="*/ 238 h 2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49" h="238">
                  <a:moveTo>
                    <a:pt x="0" y="0"/>
                  </a:moveTo>
                  <a:lnTo>
                    <a:pt x="349" y="139"/>
                  </a:lnTo>
                  <a:lnTo>
                    <a:pt x="349" y="238"/>
                  </a:lnTo>
                  <a:lnTo>
                    <a:pt x="0" y="1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2" name="Freeform 2072"/>
            <p:cNvSpPr/>
            <p:nvPr>
              <p:custDataLst>
                <p:tags r:id="rId331"/>
              </p:custDataLst>
            </p:nvPr>
          </p:nvSpPr>
          <p:spPr bwMode="gray">
            <a:xfrm>
              <a:off x="273" y="2212"/>
              <a:ext cx="281" cy="114"/>
            </a:xfrm>
            <a:custGeom>
              <a:gdLst>
                <a:gd name="T0" fmla="*/ 635 w 635"/>
                <a:gd name="T1" fmla="*/ 139 h 253"/>
                <a:gd name="T2" fmla="*/ 347 w 635"/>
                <a:gd name="T3" fmla="*/ 253 h 253"/>
                <a:gd name="T4" fmla="*/ 0 w 635"/>
                <a:gd name="T5" fmla="*/ 114 h 253"/>
                <a:gd name="T6" fmla="*/ 288 w 635"/>
                <a:gd name="T7" fmla="*/ 0 h 253"/>
                <a:gd name="T8" fmla="*/ 635 w 635"/>
                <a:gd name="T9" fmla="*/ 139 h 25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35"/>
                <a:gd name="T16" fmla="*/ 0 h 253"/>
                <a:gd name="T17" fmla="*/ 635 w 635"/>
                <a:gd name="T18" fmla="*/ 253 h 25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35" h="253">
                  <a:moveTo>
                    <a:pt x="635" y="139"/>
                  </a:moveTo>
                  <a:lnTo>
                    <a:pt x="347" y="253"/>
                  </a:lnTo>
                  <a:lnTo>
                    <a:pt x="0" y="114"/>
                  </a:lnTo>
                  <a:lnTo>
                    <a:pt x="288" y="0"/>
                  </a:lnTo>
                  <a:lnTo>
                    <a:pt x="635" y="139"/>
                  </a:lnTo>
                  <a:close/>
                </a:path>
              </a:pathLst>
            </a:custGeom>
            <a:solidFill>
              <a:srgbClr val="C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3" name="Oval 2073"/>
            <p:cNvSpPr>
              <a:spLocks noChangeArrowheads="1"/>
            </p:cNvSpPr>
            <p:nvPr>
              <p:custDataLst>
                <p:tags r:id="rId332"/>
              </p:custDataLst>
            </p:nvPr>
          </p:nvSpPr>
          <p:spPr bwMode="gray">
            <a:xfrm>
              <a:off x="439" y="2128"/>
              <a:ext cx="19" cy="8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4" name="Freeform 2074"/>
            <p:cNvSpPr/>
            <p:nvPr>
              <p:custDataLst>
                <p:tags r:id="rId333"/>
              </p:custDataLst>
            </p:nvPr>
          </p:nvSpPr>
          <p:spPr bwMode="gray">
            <a:xfrm>
              <a:off x="370" y="2252"/>
              <a:ext cx="152" cy="51"/>
            </a:xfrm>
            <a:custGeom>
              <a:gdLst>
                <a:gd name="T0" fmla="*/ 286 w 343"/>
                <a:gd name="T1" fmla="*/ 0 h 114"/>
                <a:gd name="T2" fmla="*/ 0 w 343"/>
                <a:gd name="T3" fmla="*/ 114 h 114"/>
                <a:gd name="T4" fmla="*/ 111 w 343"/>
                <a:gd name="T5" fmla="*/ 114 h 114"/>
                <a:gd name="T6" fmla="*/ 343 w 343"/>
                <a:gd name="T7" fmla="*/ 22 h 114"/>
                <a:gd name="T8" fmla="*/ 286 w 343"/>
                <a:gd name="T9" fmla="*/ 0 h 11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43"/>
                <a:gd name="T16" fmla="*/ 0 h 114"/>
                <a:gd name="T17" fmla="*/ 343 w 343"/>
                <a:gd name="T18" fmla="*/ 114 h 11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43" h="114">
                  <a:moveTo>
                    <a:pt x="286" y="0"/>
                  </a:moveTo>
                  <a:lnTo>
                    <a:pt x="0" y="114"/>
                  </a:lnTo>
                  <a:lnTo>
                    <a:pt x="111" y="114"/>
                  </a:lnTo>
                  <a:lnTo>
                    <a:pt x="343" y="22"/>
                  </a:lnTo>
                  <a:lnTo>
                    <a:pt x="286" y="0"/>
                  </a:lnTo>
                  <a:close/>
                </a:path>
              </a:pathLst>
            </a:cu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5" name="Freeform 2075"/>
            <p:cNvSpPr/>
            <p:nvPr>
              <p:custDataLst>
                <p:tags r:id="rId334"/>
              </p:custDataLst>
            </p:nvPr>
          </p:nvSpPr>
          <p:spPr bwMode="gray">
            <a:xfrm>
              <a:off x="329" y="2269"/>
              <a:ext cx="41" cy="34"/>
            </a:xfrm>
            <a:custGeom>
              <a:gdLst>
                <a:gd name="T0" fmla="*/ 92 w 92"/>
                <a:gd name="T1" fmla="*/ 0 h 75"/>
                <a:gd name="T2" fmla="*/ 92 w 92"/>
                <a:gd name="T3" fmla="*/ 75 h 75"/>
                <a:gd name="T4" fmla="*/ 0 w 92"/>
                <a:gd name="T5" fmla="*/ 40 h 75"/>
                <a:gd name="T6" fmla="*/ 92 w 92"/>
                <a:gd name="T7" fmla="*/ 0 h 7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92"/>
                <a:gd name="T13" fmla="*/ 0 h 75"/>
                <a:gd name="T14" fmla="*/ 92 w 92"/>
                <a:gd name="T15" fmla="*/ 75 h 75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92" h="75">
                  <a:moveTo>
                    <a:pt x="92" y="0"/>
                  </a:moveTo>
                  <a:lnTo>
                    <a:pt x="92" y="75"/>
                  </a:lnTo>
                  <a:lnTo>
                    <a:pt x="0" y="40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6" name="Freeform 2076"/>
            <p:cNvSpPr/>
            <p:nvPr>
              <p:custDataLst>
                <p:tags r:id="rId335"/>
              </p:custDataLst>
            </p:nvPr>
          </p:nvSpPr>
          <p:spPr bwMode="gray">
            <a:xfrm>
              <a:off x="438" y="2326"/>
              <a:ext cx="22" cy="32"/>
            </a:xfrm>
            <a:custGeom>
              <a:gdLst>
                <a:gd name="T0" fmla="*/ 50 w 50"/>
                <a:gd name="T1" fmla="*/ 0 h 69"/>
                <a:gd name="T2" fmla="*/ 0 w 50"/>
                <a:gd name="T3" fmla="*/ 20 h 69"/>
                <a:gd name="T4" fmla="*/ 0 w 50"/>
                <a:gd name="T5" fmla="*/ 69 h 69"/>
                <a:gd name="T6" fmla="*/ 50 w 50"/>
                <a:gd name="T7" fmla="*/ 49 h 69"/>
                <a:gd name="T8" fmla="*/ 50 w 50"/>
                <a:gd name="T9" fmla="*/ 0 h 6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0"/>
                <a:gd name="T16" fmla="*/ 0 h 69"/>
                <a:gd name="T17" fmla="*/ 50 w 50"/>
                <a:gd name="T18" fmla="*/ 69 h 6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0" h="69">
                  <a:moveTo>
                    <a:pt x="50" y="0"/>
                  </a:moveTo>
                  <a:lnTo>
                    <a:pt x="0" y="20"/>
                  </a:lnTo>
                  <a:lnTo>
                    <a:pt x="0" y="69"/>
                  </a:lnTo>
                  <a:lnTo>
                    <a:pt x="50" y="49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7" name="Freeform 2077"/>
            <p:cNvSpPr/>
            <p:nvPr>
              <p:custDataLst>
                <p:tags r:id="rId336"/>
              </p:custDataLst>
            </p:nvPr>
          </p:nvSpPr>
          <p:spPr bwMode="gray">
            <a:xfrm>
              <a:off x="460" y="2325"/>
              <a:ext cx="5" cy="26"/>
            </a:xfrm>
            <a:custGeom>
              <a:gdLst>
                <a:gd name="T0" fmla="*/ 9 w 9"/>
                <a:gd name="T1" fmla="*/ 0 h 59"/>
                <a:gd name="T2" fmla="*/ 0 w 9"/>
                <a:gd name="T3" fmla="*/ 5 h 59"/>
                <a:gd name="T4" fmla="*/ 0 w 9"/>
                <a:gd name="T5" fmla="*/ 54 h 59"/>
                <a:gd name="T6" fmla="*/ 9 w 9"/>
                <a:gd name="T7" fmla="*/ 59 h 59"/>
                <a:gd name="T8" fmla="*/ 9 w 9"/>
                <a:gd name="T9" fmla="*/ 0 h 5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"/>
                <a:gd name="T16" fmla="*/ 0 h 59"/>
                <a:gd name="T17" fmla="*/ 9 w 9"/>
                <a:gd name="T18" fmla="*/ 59 h 5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" h="59">
                  <a:moveTo>
                    <a:pt x="9" y="0"/>
                  </a:moveTo>
                  <a:lnTo>
                    <a:pt x="0" y="5"/>
                  </a:lnTo>
                  <a:lnTo>
                    <a:pt x="0" y="54"/>
                  </a:lnTo>
                  <a:lnTo>
                    <a:pt x="9" y="59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C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8" name="Freeform 2078"/>
            <p:cNvSpPr/>
            <p:nvPr>
              <p:custDataLst>
                <p:tags r:id="rId337"/>
              </p:custDataLst>
            </p:nvPr>
          </p:nvSpPr>
          <p:spPr bwMode="gray">
            <a:xfrm>
              <a:off x="438" y="2349"/>
              <a:ext cx="27" cy="12"/>
            </a:xfrm>
            <a:custGeom>
              <a:gdLst>
                <a:gd name="T0" fmla="*/ 50 w 59"/>
                <a:gd name="T1" fmla="*/ 0 h 28"/>
                <a:gd name="T2" fmla="*/ 0 w 59"/>
                <a:gd name="T3" fmla="*/ 20 h 28"/>
                <a:gd name="T4" fmla="*/ 0 w 59"/>
                <a:gd name="T5" fmla="*/ 28 h 28"/>
                <a:gd name="T6" fmla="*/ 59 w 59"/>
                <a:gd name="T7" fmla="*/ 5 h 28"/>
                <a:gd name="T8" fmla="*/ 50 w 59"/>
                <a:gd name="T9" fmla="*/ 0 h 2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9"/>
                <a:gd name="T16" fmla="*/ 0 h 28"/>
                <a:gd name="T17" fmla="*/ 59 w 59"/>
                <a:gd name="T18" fmla="*/ 28 h 2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9" h="28">
                  <a:moveTo>
                    <a:pt x="50" y="0"/>
                  </a:moveTo>
                  <a:lnTo>
                    <a:pt x="0" y="20"/>
                  </a:lnTo>
                  <a:lnTo>
                    <a:pt x="0" y="28"/>
                  </a:lnTo>
                  <a:lnTo>
                    <a:pt x="59" y="5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FC67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79" name="Freeform 2079"/>
            <p:cNvSpPr/>
            <p:nvPr>
              <p:custDataLst>
                <p:tags r:id="rId338"/>
              </p:custDataLst>
            </p:nvPr>
          </p:nvSpPr>
          <p:spPr bwMode="gray">
            <a:xfrm>
              <a:off x="287" y="2315"/>
              <a:ext cx="75" cy="50"/>
            </a:xfrm>
            <a:custGeom>
              <a:gdLst>
                <a:gd name="T0" fmla="*/ 0 w 170"/>
                <a:gd name="T1" fmla="*/ 0 h 113"/>
                <a:gd name="T2" fmla="*/ 170 w 170"/>
                <a:gd name="T3" fmla="*/ 65 h 113"/>
                <a:gd name="T4" fmla="*/ 170 w 170"/>
                <a:gd name="T5" fmla="*/ 113 h 113"/>
                <a:gd name="T6" fmla="*/ 0 w 170"/>
                <a:gd name="T7" fmla="*/ 47 h 113"/>
                <a:gd name="T8" fmla="*/ 0 w 170"/>
                <a:gd name="T9" fmla="*/ 0 h 11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0"/>
                <a:gd name="T16" fmla="*/ 0 h 113"/>
                <a:gd name="T17" fmla="*/ 170 w 170"/>
                <a:gd name="T18" fmla="*/ 113 h 11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0" h="113">
                  <a:moveTo>
                    <a:pt x="0" y="0"/>
                  </a:moveTo>
                  <a:lnTo>
                    <a:pt x="170" y="65"/>
                  </a:lnTo>
                  <a:lnTo>
                    <a:pt x="170" y="113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0" name="Freeform 2080"/>
            <p:cNvSpPr/>
            <p:nvPr>
              <p:custDataLst>
                <p:tags r:id="rId339"/>
              </p:custDataLst>
            </p:nvPr>
          </p:nvSpPr>
          <p:spPr bwMode="gray">
            <a:xfrm>
              <a:off x="362" y="2334"/>
              <a:ext cx="26" cy="31"/>
            </a:xfrm>
            <a:custGeom>
              <a:gdLst>
                <a:gd name="T0" fmla="*/ 59 w 59"/>
                <a:gd name="T1" fmla="*/ 0 h 70"/>
                <a:gd name="T2" fmla="*/ 0 w 59"/>
                <a:gd name="T3" fmla="*/ 24 h 70"/>
                <a:gd name="T4" fmla="*/ 0 w 59"/>
                <a:gd name="T5" fmla="*/ 70 h 70"/>
                <a:gd name="T6" fmla="*/ 59 w 59"/>
                <a:gd name="T7" fmla="*/ 45 h 70"/>
                <a:gd name="T8" fmla="*/ 59 w 59"/>
                <a:gd name="T9" fmla="*/ 0 h 7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9"/>
                <a:gd name="T16" fmla="*/ 0 h 70"/>
                <a:gd name="T17" fmla="*/ 59 w 59"/>
                <a:gd name="T18" fmla="*/ 70 h 7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9" h="70">
                  <a:moveTo>
                    <a:pt x="59" y="0"/>
                  </a:moveTo>
                  <a:lnTo>
                    <a:pt x="0" y="24"/>
                  </a:lnTo>
                  <a:lnTo>
                    <a:pt x="0" y="70"/>
                  </a:lnTo>
                  <a:lnTo>
                    <a:pt x="59" y="45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1" name="Freeform 2081"/>
            <p:cNvSpPr/>
            <p:nvPr>
              <p:custDataLst>
                <p:tags r:id="rId340"/>
              </p:custDataLst>
            </p:nvPr>
          </p:nvSpPr>
          <p:spPr bwMode="gray">
            <a:xfrm>
              <a:off x="287" y="2303"/>
              <a:ext cx="101" cy="41"/>
            </a:xfrm>
            <a:custGeom>
              <a:gdLst>
                <a:gd name="T0" fmla="*/ 229 w 229"/>
                <a:gd name="T1" fmla="*/ 67 h 89"/>
                <a:gd name="T2" fmla="*/ 168 w 229"/>
                <a:gd name="T3" fmla="*/ 89 h 89"/>
                <a:gd name="T4" fmla="*/ 0 w 229"/>
                <a:gd name="T5" fmla="*/ 24 h 89"/>
                <a:gd name="T6" fmla="*/ 62 w 229"/>
                <a:gd name="T7" fmla="*/ 0 h 89"/>
                <a:gd name="T8" fmla="*/ 229 w 229"/>
                <a:gd name="T9" fmla="*/ 67 h 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9"/>
                <a:gd name="T16" fmla="*/ 0 h 89"/>
                <a:gd name="T17" fmla="*/ 229 w 229"/>
                <a:gd name="T18" fmla="*/ 89 h 8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9" h="89">
                  <a:moveTo>
                    <a:pt x="229" y="67"/>
                  </a:moveTo>
                  <a:lnTo>
                    <a:pt x="168" y="89"/>
                  </a:lnTo>
                  <a:lnTo>
                    <a:pt x="0" y="24"/>
                  </a:lnTo>
                  <a:lnTo>
                    <a:pt x="62" y="0"/>
                  </a:lnTo>
                  <a:lnTo>
                    <a:pt x="229" y="67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2" name="Freeform 2082"/>
            <p:cNvSpPr/>
            <p:nvPr>
              <p:custDataLst>
                <p:tags r:id="rId341"/>
              </p:custDataLst>
            </p:nvPr>
          </p:nvSpPr>
          <p:spPr bwMode="gray">
            <a:xfrm>
              <a:off x="349" y="2345"/>
              <a:ext cx="6" cy="9"/>
            </a:xfrm>
            <a:custGeom>
              <a:gdLst>
                <a:gd name="T0" fmla="*/ 15 w 15"/>
                <a:gd name="T1" fmla="*/ 21 h 21"/>
                <a:gd name="T2" fmla="*/ 0 w 15"/>
                <a:gd name="T3" fmla="*/ 16 h 21"/>
                <a:gd name="T4" fmla="*/ 0 w 15"/>
                <a:gd name="T5" fmla="*/ 0 h 21"/>
                <a:gd name="T6" fmla="*/ 15 w 15"/>
                <a:gd name="T7" fmla="*/ 7 h 21"/>
                <a:gd name="T8" fmla="*/ 15 w 15"/>
                <a:gd name="T9" fmla="*/ 21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"/>
                <a:gd name="T16" fmla="*/ 0 h 21"/>
                <a:gd name="T17" fmla="*/ 15 w 15"/>
                <a:gd name="T18" fmla="*/ 21 h 2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" h="21">
                  <a:moveTo>
                    <a:pt x="15" y="21"/>
                  </a:moveTo>
                  <a:lnTo>
                    <a:pt x="0" y="16"/>
                  </a:lnTo>
                  <a:lnTo>
                    <a:pt x="0" y="0"/>
                  </a:lnTo>
                  <a:lnTo>
                    <a:pt x="15" y="7"/>
                  </a:lnTo>
                  <a:lnTo>
                    <a:pt x="15" y="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3" name="Freeform 2083"/>
            <p:cNvSpPr/>
            <p:nvPr>
              <p:custDataLst>
                <p:tags r:id="rId342"/>
              </p:custDataLst>
            </p:nvPr>
          </p:nvSpPr>
          <p:spPr bwMode="gray">
            <a:xfrm>
              <a:off x="347" y="2344"/>
              <a:ext cx="2" cy="8"/>
            </a:xfrm>
            <a:custGeom>
              <a:gdLst>
                <a:gd name="T0" fmla="*/ 0 w 4"/>
                <a:gd name="T1" fmla="*/ 18 h 18"/>
                <a:gd name="T2" fmla="*/ 4 w 4"/>
                <a:gd name="T3" fmla="*/ 17 h 18"/>
                <a:gd name="T4" fmla="*/ 4 w 4"/>
                <a:gd name="T5" fmla="*/ 2 h 18"/>
                <a:gd name="T6" fmla="*/ 0 w 4"/>
                <a:gd name="T7" fmla="*/ 0 h 18"/>
                <a:gd name="T8" fmla="*/ 0 w 4"/>
                <a:gd name="T9" fmla="*/ 18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"/>
                <a:gd name="T16" fmla="*/ 0 h 18"/>
                <a:gd name="T17" fmla="*/ 4 w 4"/>
                <a:gd name="T18" fmla="*/ 18 h 1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" h="18">
                  <a:moveTo>
                    <a:pt x="0" y="18"/>
                  </a:moveTo>
                  <a:lnTo>
                    <a:pt x="4" y="17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4" name="Freeform 2084"/>
            <p:cNvSpPr/>
            <p:nvPr>
              <p:custDataLst>
                <p:tags r:id="rId343"/>
              </p:custDataLst>
            </p:nvPr>
          </p:nvSpPr>
          <p:spPr bwMode="gray">
            <a:xfrm>
              <a:off x="347" y="2352"/>
              <a:ext cx="8" cy="4"/>
            </a:xfrm>
            <a:custGeom>
              <a:gdLst>
                <a:gd name="T0" fmla="*/ 0 w 19"/>
                <a:gd name="T1" fmla="*/ 1 h 9"/>
                <a:gd name="T2" fmla="*/ 4 w 19"/>
                <a:gd name="T3" fmla="*/ 0 h 9"/>
                <a:gd name="T4" fmla="*/ 19 w 19"/>
                <a:gd name="T5" fmla="*/ 6 h 9"/>
                <a:gd name="T6" fmla="*/ 19 w 19"/>
                <a:gd name="T7" fmla="*/ 9 h 9"/>
                <a:gd name="T8" fmla="*/ 0 w 19"/>
                <a:gd name="T9" fmla="*/ 1 h 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9"/>
                <a:gd name="T17" fmla="*/ 19 w 19"/>
                <a:gd name="T18" fmla="*/ 9 h 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9">
                  <a:moveTo>
                    <a:pt x="0" y="1"/>
                  </a:moveTo>
                  <a:lnTo>
                    <a:pt x="4" y="0"/>
                  </a:lnTo>
                  <a:lnTo>
                    <a:pt x="19" y="6"/>
                  </a:lnTo>
                  <a:lnTo>
                    <a:pt x="19" y="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5" name="Freeform 2085"/>
            <p:cNvSpPr/>
            <p:nvPr>
              <p:custDataLst>
                <p:tags r:id="rId344"/>
              </p:custDataLst>
            </p:nvPr>
          </p:nvSpPr>
          <p:spPr bwMode="gray">
            <a:xfrm>
              <a:off x="349" y="2349"/>
              <a:ext cx="6" cy="2"/>
            </a:xfrm>
            <a:custGeom>
              <a:gdLst>
                <a:gd name="T0" fmla="*/ 15 w 15"/>
                <a:gd name="T1" fmla="*/ 6 h 6"/>
                <a:gd name="T2" fmla="*/ 0 w 15"/>
                <a:gd name="T3" fmla="*/ 1 h 6"/>
                <a:gd name="T4" fmla="*/ 0 w 15"/>
                <a:gd name="T5" fmla="*/ 0 h 6"/>
                <a:gd name="T6" fmla="*/ 15 w 15"/>
                <a:gd name="T7" fmla="*/ 4 h 6"/>
                <a:gd name="T8" fmla="*/ 15 w 15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"/>
                <a:gd name="T16" fmla="*/ 0 h 6"/>
                <a:gd name="T17" fmla="*/ 15 w 15"/>
                <a:gd name="T18" fmla="*/ 6 h 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" h="6">
                  <a:moveTo>
                    <a:pt x="15" y="6"/>
                  </a:moveTo>
                  <a:lnTo>
                    <a:pt x="0" y="1"/>
                  </a:lnTo>
                  <a:lnTo>
                    <a:pt x="0" y="0"/>
                  </a:lnTo>
                  <a:lnTo>
                    <a:pt x="15" y="4"/>
                  </a:lnTo>
                  <a:lnTo>
                    <a:pt x="15" y="6"/>
                  </a:lnTo>
                  <a:close/>
                </a:path>
              </a:pathLst>
            </a:cu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6" name="Freeform 2086"/>
            <p:cNvSpPr/>
            <p:nvPr>
              <p:custDataLst>
                <p:tags r:id="rId345"/>
              </p:custDataLst>
            </p:nvPr>
          </p:nvSpPr>
          <p:spPr bwMode="gray">
            <a:xfrm>
              <a:off x="352" y="2346"/>
              <a:ext cx="1" cy="7"/>
            </a:xfrm>
            <a:custGeom>
              <a:gdLst>
                <a:gd name="T0" fmla="*/ 3 w 3"/>
                <a:gd name="T1" fmla="*/ 15 h 15"/>
                <a:gd name="T2" fmla="*/ 0 w 3"/>
                <a:gd name="T3" fmla="*/ 13 h 15"/>
                <a:gd name="T4" fmla="*/ 0 w 3"/>
                <a:gd name="T5" fmla="*/ 0 h 15"/>
                <a:gd name="T6" fmla="*/ 3 w 3"/>
                <a:gd name="T7" fmla="*/ 0 h 15"/>
                <a:gd name="T8" fmla="*/ 3 w 3"/>
                <a:gd name="T9" fmla="*/ 15 h 1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"/>
                <a:gd name="T16" fmla="*/ 0 h 15"/>
                <a:gd name="T17" fmla="*/ 3 w 3"/>
                <a:gd name="T18" fmla="*/ 15 h 1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" h="15">
                  <a:moveTo>
                    <a:pt x="3" y="15"/>
                  </a:moveTo>
                  <a:lnTo>
                    <a:pt x="0" y="13"/>
                  </a:lnTo>
                  <a:lnTo>
                    <a:pt x="0" y="0"/>
                  </a:lnTo>
                  <a:lnTo>
                    <a:pt x="3" y="0"/>
                  </a:lnTo>
                  <a:lnTo>
                    <a:pt x="3" y="15"/>
                  </a:lnTo>
                  <a:close/>
                </a:path>
              </a:pathLst>
            </a:cu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7" name="Freeform 2087"/>
            <p:cNvSpPr/>
            <p:nvPr>
              <p:custDataLst>
                <p:tags r:id="rId346"/>
              </p:custDataLst>
            </p:nvPr>
          </p:nvSpPr>
          <p:spPr bwMode="gray">
            <a:xfrm>
              <a:off x="335" y="2341"/>
              <a:ext cx="6" cy="8"/>
            </a:xfrm>
            <a:custGeom>
              <a:gdLst>
                <a:gd name="T0" fmla="*/ 14 w 14"/>
                <a:gd name="T1" fmla="*/ 19 h 19"/>
                <a:gd name="T2" fmla="*/ 0 w 14"/>
                <a:gd name="T3" fmla="*/ 14 h 19"/>
                <a:gd name="T4" fmla="*/ 0 w 14"/>
                <a:gd name="T5" fmla="*/ 0 h 19"/>
                <a:gd name="T6" fmla="*/ 14 w 14"/>
                <a:gd name="T7" fmla="*/ 4 h 19"/>
                <a:gd name="T8" fmla="*/ 14 w 14"/>
                <a:gd name="T9" fmla="*/ 1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"/>
                <a:gd name="T16" fmla="*/ 0 h 19"/>
                <a:gd name="T17" fmla="*/ 14 w 14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" h="19">
                  <a:moveTo>
                    <a:pt x="14" y="19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4" y="4"/>
                  </a:lnTo>
                  <a:lnTo>
                    <a:pt x="1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8" name="Freeform 2088"/>
            <p:cNvSpPr/>
            <p:nvPr>
              <p:custDataLst>
                <p:tags r:id="rId347"/>
              </p:custDataLst>
            </p:nvPr>
          </p:nvSpPr>
          <p:spPr bwMode="gray">
            <a:xfrm>
              <a:off x="333" y="2340"/>
              <a:ext cx="2" cy="7"/>
            </a:xfrm>
            <a:custGeom>
              <a:gdLst>
                <a:gd name="T0" fmla="*/ 0 w 5"/>
                <a:gd name="T1" fmla="*/ 18 h 18"/>
                <a:gd name="T2" fmla="*/ 5 w 5"/>
                <a:gd name="T3" fmla="*/ 16 h 18"/>
                <a:gd name="T4" fmla="*/ 5 w 5"/>
                <a:gd name="T5" fmla="*/ 2 h 18"/>
                <a:gd name="T6" fmla="*/ 0 w 5"/>
                <a:gd name="T7" fmla="*/ 0 h 18"/>
                <a:gd name="T8" fmla="*/ 0 w 5"/>
                <a:gd name="T9" fmla="*/ 18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"/>
                <a:gd name="T16" fmla="*/ 0 h 18"/>
                <a:gd name="T17" fmla="*/ 5 w 5"/>
                <a:gd name="T18" fmla="*/ 18 h 1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" h="18">
                  <a:moveTo>
                    <a:pt x="0" y="18"/>
                  </a:moveTo>
                  <a:lnTo>
                    <a:pt x="5" y="16"/>
                  </a:lnTo>
                  <a:lnTo>
                    <a:pt x="5" y="2"/>
                  </a:lnTo>
                  <a:lnTo>
                    <a:pt x="0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89" name="Freeform 2089"/>
            <p:cNvSpPr/>
            <p:nvPr>
              <p:custDataLst>
                <p:tags r:id="rId348"/>
              </p:custDataLst>
            </p:nvPr>
          </p:nvSpPr>
          <p:spPr bwMode="gray">
            <a:xfrm>
              <a:off x="333" y="2346"/>
              <a:ext cx="8" cy="5"/>
            </a:xfrm>
            <a:custGeom>
              <a:gdLst>
                <a:gd name="T0" fmla="*/ 0 w 19"/>
                <a:gd name="T1" fmla="*/ 2 h 10"/>
                <a:gd name="T2" fmla="*/ 5 w 19"/>
                <a:gd name="T3" fmla="*/ 0 h 10"/>
                <a:gd name="T4" fmla="*/ 19 w 19"/>
                <a:gd name="T5" fmla="*/ 7 h 10"/>
                <a:gd name="T6" fmla="*/ 19 w 19"/>
                <a:gd name="T7" fmla="*/ 10 h 10"/>
                <a:gd name="T8" fmla="*/ 0 w 19"/>
                <a:gd name="T9" fmla="*/ 2 h 1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0"/>
                <a:gd name="T17" fmla="*/ 19 w 19"/>
                <a:gd name="T18" fmla="*/ 10 h 1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0">
                  <a:moveTo>
                    <a:pt x="0" y="2"/>
                  </a:moveTo>
                  <a:lnTo>
                    <a:pt x="5" y="0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0" name="Freeform 2090"/>
            <p:cNvSpPr/>
            <p:nvPr>
              <p:custDataLst>
                <p:tags r:id="rId349"/>
              </p:custDataLst>
            </p:nvPr>
          </p:nvSpPr>
          <p:spPr bwMode="gray">
            <a:xfrm>
              <a:off x="335" y="2343"/>
              <a:ext cx="6" cy="3"/>
            </a:xfrm>
            <a:custGeom>
              <a:gdLst>
                <a:gd name="T0" fmla="*/ 14 w 14"/>
                <a:gd name="T1" fmla="*/ 7 h 7"/>
                <a:gd name="T2" fmla="*/ 0 w 14"/>
                <a:gd name="T3" fmla="*/ 2 h 7"/>
                <a:gd name="T4" fmla="*/ 0 w 14"/>
                <a:gd name="T5" fmla="*/ 0 h 7"/>
                <a:gd name="T6" fmla="*/ 14 w 14"/>
                <a:gd name="T7" fmla="*/ 5 h 7"/>
                <a:gd name="T8" fmla="*/ 14 w 14"/>
                <a:gd name="T9" fmla="*/ 7 h 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"/>
                <a:gd name="T16" fmla="*/ 0 h 7"/>
                <a:gd name="T17" fmla="*/ 14 w 14"/>
                <a:gd name="T18" fmla="*/ 7 h 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" h="7">
                  <a:moveTo>
                    <a:pt x="14" y="7"/>
                  </a:moveTo>
                  <a:lnTo>
                    <a:pt x="0" y="2"/>
                  </a:lnTo>
                  <a:lnTo>
                    <a:pt x="0" y="0"/>
                  </a:lnTo>
                  <a:lnTo>
                    <a:pt x="14" y="5"/>
                  </a:lnTo>
                  <a:lnTo>
                    <a:pt x="14" y="7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1" name="Rectangle 2091"/>
            <p:cNvSpPr>
              <a:spLocks noChangeArrowheads="1"/>
            </p:cNvSpPr>
            <p:nvPr>
              <p:custDataLst>
                <p:tags r:id="rId350"/>
              </p:custDataLst>
            </p:nvPr>
          </p:nvSpPr>
          <p:spPr bwMode="gray">
            <a:xfrm>
              <a:off x="337" y="2341"/>
              <a:ext cx="1" cy="8"/>
            </a:xfrm>
            <a:prstGeom prst="rect">
              <a:avLst/>
            </a:pr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2" name="Freeform 2092"/>
            <p:cNvSpPr/>
            <p:nvPr>
              <p:custDataLst>
                <p:tags r:id="rId351"/>
              </p:custDataLst>
            </p:nvPr>
          </p:nvSpPr>
          <p:spPr bwMode="gray">
            <a:xfrm>
              <a:off x="321" y="2334"/>
              <a:ext cx="7" cy="16"/>
            </a:xfrm>
            <a:custGeom>
              <a:gdLst>
                <a:gd name="T0" fmla="*/ 15 w 15"/>
                <a:gd name="T1" fmla="*/ 34 h 34"/>
                <a:gd name="T2" fmla="*/ 0 w 15"/>
                <a:gd name="T3" fmla="*/ 30 h 34"/>
                <a:gd name="T4" fmla="*/ 0 w 15"/>
                <a:gd name="T5" fmla="*/ 0 h 34"/>
                <a:gd name="T6" fmla="*/ 15 w 15"/>
                <a:gd name="T7" fmla="*/ 5 h 34"/>
                <a:gd name="T8" fmla="*/ 15 w 15"/>
                <a:gd name="T9" fmla="*/ 34 h 3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"/>
                <a:gd name="T16" fmla="*/ 0 h 34"/>
                <a:gd name="T17" fmla="*/ 15 w 15"/>
                <a:gd name="T18" fmla="*/ 34 h 3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" h="34">
                  <a:moveTo>
                    <a:pt x="15" y="34"/>
                  </a:moveTo>
                  <a:lnTo>
                    <a:pt x="0" y="30"/>
                  </a:lnTo>
                  <a:lnTo>
                    <a:pt x="0" y="0"/>
                  </a:lnTo>
                  <a:lnTo>
                    <a:pt x="15" y="5"/>
                  </a:lnTo>
                  <a:lnTo>
                    <a:pt x="15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3" name="Freeform 2093"/>
            <p:cNvSpPr/>
            <p:nvPr>
              <p:custDataLst>
                <p:tags r:id="rId352"/>
              </p:custDataLst>
            </p:nvPr>
          </p:nvSpPr>
          <p:spPr bwMode="gray">
            <a:xfrm>
              <a:off x="319" y="2334"/>
              <a:ext cx="2" cy="15"/>
            </a:xfrm>
            <a:custGeom>
              <a:gdLst>
                <a:gd name="T0" fmla="*/ 0 w 4"/>
                <a:gd name="T1" fmla="*/ 32 h 32"/>
                <a:gd name="T2" fmla="*/ 4 w 4"/>
                <a:gd name="T3" fmla="*/ 31 h 32"/>
                <a:gd name="T4" fmla="*/ 4 w 4"/>
                <a:gd name="T5" fmla="*/ 1 h 32"/>
                <a:gd name="T6" fmla="*/ 0 w 4"/>
                <a:gd name="T7" fmla="*/ 0 h 32"/>
                <a:gd name="T8" fmla="*/ 0 w 4"/>
                <a:gd name="T9" fmla="*/ 32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"/>
                <a:gd name="T16" fmla="*/ 0 h 32"/>
                <a:gd name="T17" fmla="*/ 4 w 4"/>
                <a:gd name="T18" fmla="*/ 32 h 32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" h="32">
                  <a:moveTo>
                    <a:pt x="0" y="32"/>
                  </a:moveTo>
                  <a:lnTo>
                    <a:pt x="4" y="31"/>
                  </a:lnTo>
                  <a:lnTo>
                    <a:pt x="4" y="1"/>
                  </a:lnTo>
                  <a:lnTo>
                    <a:pt x="0" y="0"/>
                  </a:lnTo>
                  <a:lnTo>
                    <a:pt x="0" y="32"/>
                  </a:lnTo>
                  <a:close/>
                </a:path>
              </a:pathLst>
            </a:cu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4" name="Freeform 2094"/>
            <p:cNvSpPr/>
            <p:nvPr>
              <p:custDataLst>
                <p:tags r:id="rId353"/>
              </p:custDataLst>
            </p:nvPr>
          </p:nvSpPr>
          <p:spPr bwMode="gray">
            <a:xfrm>
              <a:off x="319" y="2349"/>
              <a:ext cx="9" cy="3"/>
            </a:xfrm>
            <a:custGeom>
              <a:gdLst>
                <a:gd name="T0" fmla="*/ 0 w 19"/>
                <a:gd name="T1" fmla="*/ 1 h 8"/>
                <a:gd name="T2" fmla="*/ 4 w 19"/>
                <a:gd name="T3" fmla="*/ 0 h 8"/>
                <a:gd name="T4" fmla="*/ 19 w 19"/>
                <a:gd name="T5" fmla="*/ 4 h 8"/>
                <a:gd name="T6" fmla="*/ 19 w 19"/>
                <a:gd name="T7" fmla="*/ 8 h 8"/>
                <a:gd name="T8" fmla="*/ 0 w 19"/>
                <a:gd name="T9" fmla="*/ 1 h 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8"/>
                <a:gd name="T17" fmla="*/ 19 w 19"/>
                <a:gd name="T18" fmla="*/ 8 h 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8">
                  <a:moveTo>
                    <a:pt x="0" y="1"/>
                  </a:moveTo>
                  <a:lnTo>
                    <a:pt x="4" y="0"/>
                  </a:lnTo>
                  <a:lnTo>
                    <a:pt x="19" y="4"/>
                  </a:lnTo>
                  <a:lnTo>
                    <a:pt x="19" y="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5" name="Freeform 2095"/>
            <p:cNvSpPr/>
            <p:nvPr>
              <p:custDataLst>
                <p:tags r:id="rId354"/>
              </p:custDataLst>
            </p:nvPr>
          </p:nvSpPr>
          <p:spPr bwMode="gray">
            <a:xfrm>
              <a:off x="321" y="2337"/>
              <a:ext cx="7" cy="4"/>
            </a:xfrm>
            <a:custGeom>
              <a:gdLst>
                <a:gd name="T0" fmla="*/ 15 w 15"/>
                <a:gd name="T1" fmla="*/ 8 h 8"/>
                <a:gd name="T2" fmla="*/ 0 w 15"/>
                <a:gd name="T3" fmla="*/ 2 h 8"/>
                <a:gd name="T4" fmla="*/ 0 w 15"/>
                <a:gd name="T5" fmla="*/ 0 h 8"/>
                <a:gd name="T6" fmla="*/ 15 w 15"/>
                <a:gd name="T7" fmla="*/ 7 h 8"/>
                <a:gd name="T8" fmla="*/ 15 w 15"/>
                <a:gd name="T9" fmla="*/ 8 h 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5"/>
                <a:gd name="T16" fmla="*/ 0 h 8"/>
                <a:gd name="T17" fmla="*/ 15 w 15"/>
                <a:gd name="T18" fmla="*/ 8 h 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5" h="8">
                  <a:moveTo>
                    <a:pt x="15" y="8"/>
                  </a:moveTo>
                  <a:lnTo>
                    <a:pt x="0" y="2"/>
                  </a:lnTo>
                  <a:lnTo>
                    <a:pt x="0" y="0"/>
                  </a:lnTo>
                  <a:lnTo>
                    <a:pt x="15" y="7"/>
                  </a:lnTo>
                  <a:lnTo>
                    <a:pt x="15" y="8"/>
                  </a:lnTo>
                  <a:close/>
                </a:path>
              </a:pathLst>
            </a:cu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6" name="Freeform 2096"/>
            <p:cNvSpPr/>
            <p:nvPr>
              <p:custDataLst>
                <p:tags r:id="rId355"/>
              </p:custDataLst>
            </p:nvPr>
          </p:nvSpPr>
          <p:spPr bwMode="gray">
            <a:xfrm>
              <a:off x="309" y="2329"/>
              <a:ext cx="5" cy="9"/>
            </a:xfrm>
            <a:custGeom>
              <a:gdLst>
                <a:gd name="T0" fmla="*/ 12 w 12"/>
                <a:gd name="T1" fmla="*/ 19 h 19"/>
                <a:gd name="T2" fmla="*/ 0 w 12"/>
                <a:gd name="T3" fmla="*/ 14 h 19"/>
                <a:gd name="T4" fmla="*/ 0 w 12"/>
                <a:gd name="T5" fmla="*/ 0 h 19"/>
                <a:gd name="T6" fmla="*/ 12 w 12"/>
                <a:gd name="T7" fmla="*/ 5 h 19"/>
                <a:gd name="T8" fmla="*/ 12 w 12"/>
                <a:gd name="T9" fmla="*/ 19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"/>
                <a:gd name="T16" fmla="*/ 0 h 19"/>
                <a:gd name="T17" fmla="*/ 12 w 12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" h="19">
                  <a:moveTo>
                    <a:pt x="12" y="19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2" y="5"/>
                  </a:lnTo>
                  <a:lnTo>
                    <a:pt x="12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7" name="Freeform 2097"/>
            <p:cNvSpPr/>
            <p:nvPr>
              <p:custDataLst>
                <p:tags r:id="rId356"/>
              </p:custDataLst>
            </p:nvPr>
          </p:nvSpPr>
          <p:spPr bwMode="gray">
            <a:xfrm>
              <a:off x="307" y="2328"/>
              <a:ext cx="2" cy="9"/>
            </a:xfrm>
            <a:custGeom>
              <a:gdLst>
                <a:gd name="T0" fmla="*/ 0 w 5"/>
                <a:gd name="T1" fmla="*/ 18 h 18"/>
                <a:gd name="T2" fmla="*/ 5 w 5"/>
                <a:gd name="T3" fmla="*/ 16 h 18"/>
                <a:gd name="T4" fmla="*/ 5 w 5"/>
                <a:gd name="T5" fmla="*/ 2 h 18"/>
                <a:gd name="T6" fmla="*/ 0 w 5"/>
                <a:gd name="T7" fmla="*/ 0 h 18"/>
                <a:gd name="T8" fmla="*/ 0 w 5"/>
                <a:gd name="T9" fmla="*/ 18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"/>
                <a:gd name="T16" fmla="*/ 0 h 18"/>
                <a:gd name="T17" fmla="*/ 5 w 5"/>
                <a:gd name="T18" fmla="*/ 18 h 1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" h="18">
                  <a:moveTo>
                    <a:pt x="0" y="18"/>
                  </a:moveTo>
                  <a:lnTo>
                    <a:pt x="5" y="16"/>
                  </a:lnTo>
                  <a:lnTo>
                    <a:pt x="5" y="2"/>
                  </a:lnTo>
                  <a:lnTo>
                    <a:pt x="0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8" name="Freeform 2098"/>
            <p:cNvSpPr/>
            <p:nvPr>
              <p:custDataLst>
                <p:tags r:id="rId357"/>
              </p:custDataLst>
            </p:nvPr>
          </p:nvSpPr>
          <p:spPr bwMode="gray">
            <a:xfrm>
              <a:off x="307" y="2336"/>
              <a:ext cx="7" cy="5"/>
            </a:xfrm>
            <a:custGeom>
              <a:gdLst>
                <a:gd name="T0" fmla="*/ 0 w 17"/>
                <a:gd name="T1" fmla="*/ 2 h 9"/>
                <a:gd name="T2" fmla="*/ 5 w 17"/>
                <a:gd name="T3" fmla="*/ 0 h 9"/>
                <a:gd name="T4" fmla="*/ 17 w 17"/>
                <a:gd name="T5" fmla="*/ 5 h 9"/>
                <a:gd name="T6" fmla="*/ 17 w 17"/>
                <a:gd name="T7" fmla="*/ 9 h 9"/>
                <a:gd name="T8" fmla="*/ 0 w 17"/>
                <a:gd name="T9" fmla="*/ 2 h 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7"/>
                <a:gd name="T16" fmla="*/ 0 h 9"/>
                <a:gd name="T17" fmla="*/ 17 w 17"/>
                <a:gd name="T18" fmla="*/ 9 h 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7" h="9">
                  <a:moveTo>
                    <a:pt x="0" y="2"/>
                  </a:moveTo>
                  <a:lnTo>
                    <a:pt x="5" y="0"/>
                  </a:lnTo>
                  <a:lnTo>
                    <a:pt x="17" y="5"/>
                  </a:lnTo>
                  <a:lnTo>
                    <a:pt x="17" y="9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399" name="Freeform 2099"/>
            <p:cNvSpPr/>
            <p:nvPr>
              <p:custDataLst>
                <p:tags r:id="rId358"/>
              </p:custDataLst>
            </p:nvPr>
          </p:nvSpPr>
          <p:spPr bwMode="gray">
            <a:xfrm>
              <a:off x="309" y="2333"/>
              <a:ext cx="5" cy="1"/>
            </a:xfrm>
            <a:custGeom>
              <a:gdLst>
                <a:gd name="T0" fmla="*/ 12 w 12"/>
                <a:gd name="T1" fmla="*/ 6 h 6"/>
                <a:gd name="T2" fmla="*/ 0 w 12"/>
                <a:gd name="T3" fmla="*/ 1 h 6"/>
                <a:gd name="T4" fmla="*/ 0 w 12"/>
                <a:gd name="T5" fmla="*/ 0 h 6"/>
                <a:gd name="T6" fmla="*/ 12 w 12"/>
                <a:gd name="T7" fmla="*/ 5 h 6"/>
                <a:gd name="T8" fmla="*/ 12 w 12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"/>
                <a:gd name="T16" fmla="*/ 0 h 6"/>
                <a:gd name="T17" fmla="*/ 12 w 12"/>
                <a:gd name="T18" fmla="*/ 6 h 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" h="6">
                  <a:moveTo>
                    <a:pt x="12" y="6"/>
                  </a:moveTo>
                  <a:lnTo>
                    <a:pt x="0" y="1"/>
                  </a:lnTo>
                  <a:lnTo>
                    <a:pt x="0" y="0"/>
                  </a:lnTo>
                  <a:lnTo>
                    <a:pt x="12" y="5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0" name="Freeform 2100"/>
            <p:cNvSpPr/>
            <p:nvPr>
              <p:custDataLst>
                <p:tags r:id="rId359"/>
              </p:custDataLst>
            </p:nvPr>
          </p:nvSpPr>
          <p:spPr bwMode="gray">
            <a:xfrm>
              <a:off x="311" y="2330"/>
              <a:ext cx="1" cy="7"/>
            </a:xfrm>
            <a:custGeom>
              <a:gdLst>
                <a:gd name="T0" fmla="*/ 2 w 2"/>
                <a:gd name="T1" fmla="*/ 17 h 17"/>
                <a:gd name="T2" fmla="*/ 0 w 2"/>
                <a:gd name="T3" fmla="*/ 15 h 17"/>
                <a:gd name="T4" fmla="*/ 0 w 2"/>
                <a:gd name="T5" fmla="*/ 0 h 17"/>
                <a:gd name="T6" fmla="*/ 2 w 2"/>
                <a:gd name="T7" fmla="*/ 0 h 17"/>
                <a:gd name="T8" fmla="*/ 2 w 2"/>
                <a:gd name="T9" fmla="*/ 17 h 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"/>
                <a:gd name="T16" fmla="*/ 0 h 17"/>
                <a:gd name="T17" fmla="*/ 2 w 2"/>
                <a:gd name="T18" fmla="*/ 17 h 1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" h="17">
                  <a:moveTo>
                    <a:pt x="2" y="17"/>
                  </a:moveTo>
                  <a:lnTo>
                    <a:pt x="0" y="15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17"/>
                  </a:lnTo>
                  <a:close/>
                </a:path>
              </a:pathLst>
            </a:cu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1" name="Freeform 2101"/>
            <p:cNvSpPr/>
            <p:nvPr>
              <p:custDataLst>
                <p:tags r:id="rId360"/>
              </p:custDataLst>
            </p:nvPr>
          </p:nvSpPr>
          <p:spPr bwMode="gray">
            <a:xfrm>
              <a:off x="297" y="2325"/>
              <a:ext cx="4" cy="9"/>
            </a:xfrm>
            <a:custGeom>
              <a:gdLst>
                <a:gd name="T0" fmla="*/ 14 w 14"/>
                <a:gd name="T1" fmla="*/ 20 h 20"/>
                <a:gd name="T2" fmla="*/ 0 w 14"/>
                <a:gd name="T3" fmla="*/ 15 h 20"/>
                <a:gd name="T4" fmla="*/ 0 w 14"/>
                <a:gd name="T5" fmla="*/ 0 h 20"/>
                <a:gd name="T6" fmla="*/ 14 w 14"/>
                <a:gd name="T7" fmla="*/ 5 h 20"/>
                <a:gd name="T8" fmla="*/ 14 w 14"/>
                <a:gd name="T9" fmla="*/ 20 h 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"/>
                <a:gd name="T16" fmla="*/ 0 h 20"/>
                <a:gd name="T17" fmla="*/ 14 w 14"/>
                <a:gd name="T18" fmla="*/ 20 h 2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" h="20">
                  <a:moveTo>
                    <a:pt x="14" y="20"/>
                  </a:moveTo>
                  <a:lnTo>
                    <a:pt x="0" y="15"/>
                  </a:lnTo>
                  <a:lnTo>
                    <a:pt x="0" y="0"/>
                  </a:lnTo>
                  <a:lnTo>
                    <a:pt x="14" y="5"/>
                  </a:lnTo>
                  <a:lnTo>
                    <a:pt x="1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2" name="Freeform 2102"/>
            <p:cNvSpPr/>
            <p:nvPr>
              <p:custDataLst>
                <p:tags r:id="rId361"/>
              </p:custDataLst>
            </p:nvPr>
          </p:nvSpPr>
          <p:spPr bwMode="gray">
            <a:xfrm>
              <a:off x="294" y="2323"/>
              <a:ext cx="3" cy="9"/>
            </a:xfrm>
            <a:custGeom>
              <a:gdLst>
                <a:gd name="T0" fmla="*/ 0 w 4"/>
                <a:gd name="T1" fmla="*/ 18 h 18"/>
                <a:gd name="T2" fmla="*/ 4 w 4"/>
                <a:gd name="T3" fmla="*/ 16 h 18"/>
                <a:gd name="T4" fmla="*/ 4 w 4"/>
                <a:gd name="T5" fmla="*/ 2 h 18"/>
                <a:gd name="T6" fmla="*/ 0 w 4"/>
                <a:gd name="T7" fmla="*/ 0 h 18"/>
                <a:gd name="T8" fmla="*/ 0 w 4"/>
                <a:gd name="T9" fmla="*/ 18 h 1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"/>
                <a:gd name="T16" fmla="*/ 0 h 18"/>
                <a:gd name="T17" fmla="*/ 4 w 4"/>
                <a:gd name="T18" fmla="*/ 18 h 1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" h="18">
                  <a:moveTo>
                    <a:pt x="0" y="18"/>
                  </a:moveTo>
                  <a:lnTo>
                    <a:pt x="4" y="16"/>
                  </a:lnTo>
                  <a:lnTo>
                    <a:pt x="4" y="2"/>
                  </a:lnTo>
                  <a:lnTo>
                    <a:pt x="0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FF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3" name="Freeform 2103"/>
            <p:cNvSpPr/>
            <p:nvPr>
              <p:custDataLst>
                <p:tags r:id="rId362"/>
              </p:custDataLst>
            </p:nvPr>
          </p:nvSpPr>
          <p:spPr bwMode="gray">
            <a:xfrm>
              <a:off x="294" y="2330"/>
              <a:ext cx="7" cy="4"/>
            </a:xfrm>
            <a:custGeom>
              <a:gdLst>
                <a:gd name="T0" fmla="*/ 0 w 18"/>
                <a:gd name="T1" fmla="*/ 2 h 10"/>
                <a:gd name="T2" fmla="*/ 4 w 18"/>
                <a:gd name="T3" fmla="*/ 0 h 10"/>
                <a:gd name="T4" fmla="*/ 18 w 18"/>
                <a:gd name="T5" fmla="*/ 7 h 10"/>
                <a:gd name="T6" fmla="*/ 18 w 18"/>
                <a:gd name="T7" fmla="*/ 10 h 10"/>
                <a:gd name="T8" fmla="*/ 0 w 18"/>
                <a:gd name="T9" fmla="*/ 2 h 1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"/>
                <a:gd name="T16" fmla="*/ 0 h 10"/>
                <a:gd name="T17" fmla="*/ 18 w 18"/>
                <a:gd name="T18" fmla="*/ 10 h 1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" h="10">
                  <a:moveTo>
                    <a:pt x="0" y="2"/>
                  </a:moveTo>
                  <a:lnTo>
                    <a:pt x="4" y="0"/>
                  </a:lnTo>
                  <a:lnTo>
                    <a:pt x="18" y="7"/>
                  </a:lnTo>
                  <a:lnTo>
                    <a:pt x="18" y="1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4" name="Freeform 2104"/>
            <p:cNvSpPr/>
            <p:nvPr>
              <p:custDataLst>
                <p:tags r:id="rId363"/>
              </p:custDataLst>
            </p:nvPr>
          </p:nvSpPr>
          <p:spPr bwMode="gray">
            <a:xfrm>
              <a:off x="297" y="2326"/>
              <a:ext cx="4" cy="3"/>
            </a:xfrm>
            <a:custGeom>
              <a:gdLst>
                <a:gd name="T0" fmla="*/ 14 w 14"/>
                <a:gd name="T1" fmla="*/ 7 h 7"/>
                <a:gd name="T2" fmla="*/ 0 w 14"/>
                <a:gd name="T3" fmla="*/ 2 h 7"/>
                <a:gd name="T4" fmla="*/ 0 w 14"/>
                <a:gd name="T5" fmla="*/ 0 h 7"/>
                <a:gd name="T6" fmla="*/ 14 w 14"/>
                <a:gd name="T7" fmla="*/ 5 h 7"/>
                <a:gd name="T8" fmla="*/ 14 w 14"/>
                <a:gd name="T9" fmla="*/ 7 h 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4"/>
                <a:gd name="T16" fmla="*/ 0 h 7"/>
                <a:gd name="T17" fmla="*/ 14 w 14"/>
                <a:gd name="T18" fmla="*/ 7 h 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4" h="7">
                  <a:moveTo>
                    <a:pt x="14" y="7"/>
                  </a:moveTo>
                  <a:lnTo>
                    <a:pt x="0" y="2"/>
                  </a:lnTo>
                  <a:lnTo>
                    <a:pt x="0" y="0"/>
                  </a:lnTo>
                  <a:lnTo>
                    <a:pt x="14" y="5"/>
                  </a:lnTo>
                  <a:lnTo>
                    <a:pt x="14" y="7"/>
                  </a:lnTo>
                  <a:close/>
                </a:path>
              </a:pathLst>
            </a:cu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5" name="Rectangle 2105"/>
            <p:cNvSpPr>
              <a:spLocks noChangeArrowheads="1"/>
            </p:cNvSpPr>
            <p:nvPr>
              <p:custDataLst>
                <p:tags r:id="rId364"/>
              </p:custDataLst>
            </p:nvPr>
          </p:nvSpPr>
          <p:spPr bwMode="gray">
            <a:xfrm flipH="1">
              <a:off x="300" y="2326"/>
              <a:ext cx="0" cy="7"/>
            </a:xfrm>
            <a:prstGeom prst="rect">
              <a:avLst/>
            </a:prstGeom>
            <a:solidFill>
              <a:srgbClr val="FF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6" name="Freeform 2106"/>
            <p:cNvSpPr/>
            <p:nvPr>
              <p:custDataLst>
                <p:tags r:id="rId365"/>
              </p:custDataLst>
            </p:nvPr>
          </p:nvSpPr>
          <p:spPr bwMode="gray">
            <a:xfrm>
              <a:off x="299" y="2308"/>
              <a:ext cx="80" cy="33"/>
            </a:xfrm>
            <a:custGeom>
              <a:gdLst>
                <a:gd name="T0" fmla="*/ 184 w 184"/>
                <a:gd name="T1" fmla="*/ 54 h 73"/>
                <a:gd name="T2" fmla="*/ 135 w 184"/>
                <a:gd name="T3" fmla="*/ 73 h 73"/>
                <a:gd name="T4" fmla="*/ 0 w 184"/>
                <a:gd name="T5" fmla="*/ 19 h 73"/>
                <a:gd name="T6" fmla="*/ 47 w 184"/>
                <a:gd name="T7" fmla="*/ 0 h 73"/>
                <a:gd name="T8" fmla="*/ 184 w 184"/>
                <a:gd name="T9" fmla="*/ 54 h 7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4"/>
                <a:gd name="T16" fmla="*/ 0 h 73"/>
                <a:gd name="T17" fmla="*/ 184 w 184"/>
                <a:gd name="T18" fmla="*/ 73 h 73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4" h="73">
                  <a:moveTo>
                    <a:pt x="184" y="54"/>
                  </a:moveTo>
                  <a:lnTo>
                    <a:pt x="135" y="73"/>
                  </a:lnTo>
                  <a:lnTo>
                    <a:pt x="0" y="19"/>
                  </a:lnTo>
                  <a:lnTo>
                    <a:pt x="47" y="0"/>
                  </a:lnTo>
                  <a:lnTo>
                    <a:pt x="184" y="54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7" name="Freeform 2107"/>
            <p:cNvSpPr/>
            <p:nvPr>
              <p:custDataLst>
                <p:tags r:id="rId366"/>
              </p:custDataLst>
            </p:nvPr>
          </p:nvSpPr>
          <p:spPr bwMode="gray">
            <a:xfrm>
              <a:off x="314" y="2229"/>
              <a:ext cx="153" cy="52"/>
            </a:xfrm>
            <a:custGeom>
              <a:gdLst>
                <a:gd name="T0" fmla="*/ 288 w 342"/>
                <a:gd name="T1" fmla="*/ 0 h 114"/>
                <a:gd name="T2" fmla="*/ 0 w 342"/>
                <a:gd name="T3" fmla="*/ 114 h 114"/>
                <a:gd name="T4" fmla="*/ 111 w 342"/>
                <a:gd name="T5" fmla="*/ 114 h 114"/>
                <a:gd name="T6" fmla="*/ 342 w 342"/>
                <a:gd name="T7" fmla="*/ 23 h 114"/>
                <a:gd name="T8" fmla="*/ 288 w 342"/>
                <a:gd name="T9" fmla="*/ 0 h 11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42"/>
                <a:gd name="T16" fmla="*/ 0 h 114"/>
                <a:gd name="T17" fmla="*/ 342 w 342"/>
                <a:gd name="T18" fmla="*/ 114 h 11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42" h="114">
                  <a:moveTo>
                    <a:pt x="288" y="0"/>
                  </a:moveTo>
                  <a:lnTo>
                    <a:pt x="0" y="114"/>
                  </a:lnTo>
                  <a:lnTo>
                    <a:pt x="111" y="114"/>
                  </a:lnTo>
                  <a:lnTo>
                    <a:pt x="342" y="23"/>
                  </a:lnTo>
                  <a:lnTo>
                    <a:pt x="288" y="0"/>
                  </a:lnTo>
                  <a:close/>
                </a:path>
              </a:pathLst>
            </a:custGeom>
            <a:solidFill>
              <a:srgbClr val="8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8" name="Freeform 2108"/>
            <p:cNvSpPr/>
            <p:nvPr>
              <p:custDataLst>
                <p:tags r:id="rId367"/>
              </p:custDataLst>
            </p:nvPr>
          </p:nvSpPr>
          <p:spPr bwMode="gray">
            <a:xfrm>
              <a:off x="370" y="2252"/>
              <a:ext cx="152" cy="51"/>
            </a:xfrm>
            <a:custGeom>
              <a:gdLst>
                <a:gd name="T0" fmla="*/ 286 w 343"/>
                <a:gd name="T1" fmla="*/ 0 h 114"/>
                <a:gd name="T2" fmla="*/ 0 w 343"/>
                <a:gd name="T3" fmla="*/ 114 h 114"/>
                <a:gd name="T4" fmla="*/ 111 w 343"/>
                <a:gd name="T5" fmla="*/ 114 h 114"/>
                <a:gd name="T6" fmla="*/ 343 w 343"/>
                <a:gd name="T7" fmla="*/ 22 h 114"/>
                <a:gd name="T8" fmla="*/ 286 w 343"/>
                <a:gd name="T9" fmla="*/ 0 h 11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43"/>
                <a:gd name="T16" fmla="*/ 0 h 114"/>
                <a:gd name="T17" fmla="*/ 343 w 343"/>
                <a:gd name="T18" fmla="*/ 114 h 114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43" h="114">
                  <a:moveTo>
                    <a:pt x="286" y="0"/>
                  </a:moveTo>
                  <a:lnTo>
                    <a:pt x="0" y="114"/>
                  </a:lnTo>
                  <a:lnTo>
                    <a:pt x="111" y="114"/>
                  </a:lnTo>
                  <a:lnTo>
                    <a:pt x="343" y="22"/>
                  </a:lnTo>
                  <a:lnTo>
                    <a:pt x="286" y="0"/>
                  </a:lnTo>
                  <a:close/>
                </a:path>
              </a:pathLst>
            </a:custGeom>
            <a:solidFill>
              <a:srgbClr val="8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09" name="Freeform 2109"/>
            <p:cNvSpPr/>
            <p:nvPr>
              <p:custDataLst>
                <p:tags r:id="rId368"/>
              </p:custDataLst>
            </p:nvPr>
          </p:nvSpPr>
          <p:spPr bwMode="gray">
            <a:xfrm>
              <a:off x="478" y="2310"/>
              <a:ext cx="22" cy="31"/>
            </a:xfrm>
            <a:custGeom>
              <a:gdLst>
                <a:gd name="T0" fmla="*/ 49 w 49"/>
                <a:gd name="T1" fmla="*/ 0 h 68"/>
                <a:gd name="T2" fmla="*/ 0 w 49"/>
                <a:gd name="T3" fmla="*/ 19 h 68"/>
                <a:gd name="T4" fmla="*/ 0 w 49"/>
                <a:gd name="T5" fmla="*/ 68 h 68"/>
                <a:gd name="T6" fmla="*/ 49 w 49"/>
                <a:gd name="T7" fmla="*/ 49 h 68"/>
                <a:gd name="T8" fmla="*/ 49 w 49"/>
                <a:gd name="T9" fmla="*/ 0 h 6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"/>
                <a:gd name="T16" fmla="*/ 0 h 68"/>
                <a:gd name="T17" fmla="*/ 49 w 49"/>
                <a:gd name="T18" fmla="*/ 68 h 6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" h="68">
                  <a:moveTo>
                    <a:pt x="49" y="0"/>
                  </a:moveTo>
                  <a:lnTo>
                    <a:pt x="0" y="19"/>
                  </a:lnTo>
                  <a:lnTo>
                    <a:pt x="0" y="68"/>
                  </a:lnTo>
                  <a:lnTo>
                    <a:pt x="49" y="49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0" name="Freeform 2110"/>
            <p:cNvSpPr/>
            <p:nvPr>
              <p:custDataLst>
                <p:tags r:id="rId369"/>
              </p:custDataLst>
            </p:nvPr>
          </p:nvSpPr>
          <p:spPr bwMode="gray">
            <a:xfrm>
              <a:off x="500" y="2308"/>
              <a:ext cx="4" cy="26"/>
            </a:xfrm>
            <a:custGeom>
              <a:gdLst>
                <a:gd name="T0" fmla="*/ 10 w 10"/>
                <a:gd name="T1" fmla="*/ 0 h 59"/>
                <a:gd name="T2" fmla="*/ 0 w 10"/>
                <a:gd name="T3" fmla="*/ 5 h 59"/>
                <a:gd name="T4" fmla="*/ 0 w 10"/>
                <a:gd name="T5" fmla="*/ 54 h 59"/>
                <a:gd name="T6" fmla="*/ 10 w 10"/>
                <a:gd name="T7" fmla="*/ 59 h 59"/>
                <a:gd name="T8" fmla="*/ 10 w 10"/>
                <a:gd name="T9" fmla="*/ 0 h 5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0"/>
                <a:gd name="T16" fmla="*/ 0 h 59"/>
                <a:gd name="T17" fmla="*/ 10 w 10"/>
                <a:gd name="T18" fmla="*/ 59 h 5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0" h="59">
                  <a:moveTo>
                    <a:pt x="10" y="0"/>
                  </a:moveTo>
                  <a:lnTo>
                    <a:pt x="0" y="5"/>
                  </a:lnTo>
                  <a:lnTo>
                    <a:pt x="0" y="54"/>
                  </a:lnTo>
                  <a:lnTo>
                    <a:pt x="10" y="59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C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1" name="Freeform 2111"/>
            <p:cNvSpPr/>
            <p:nvPr>
              <p:custDataLst>
                <p:tags r:id="rId370"/>
              </p:custDataLst>
            </p:nvPr>
          </p:nvSpPr>
          <p:spPr bwMode="gray">
            <a:xfrm>
              <a:off x="478" y="2333"/>
              <a:ext cx="26" cy="11"/>
            </a:xfrm>
            <a:custGeom>
              <a:gdLst>
                <a:gd name="T0" fmla="*/ 49 w 59"/>
                <a:gd name="T1" fmla="*/ 0 h 27"/>
                <a:gd name="T2" fmla="*/ 0 w 59"/>
                <a:gd name="T3" fmla="*/ 19 h 27"/>
                <a:gd name="T4" fmla="*/ 0 w 59"/>
                <a:gd name="T5" fmla="*/ 27 h 27"/>
                <a:gd name="T6" fmla="*/ 59 w 59"/>
                <a:gd name="T7" fmla="*/ 5 h 27"/>
                <a:gd name="T8" fmla="*/ 49 w 59"/>
                <a:gd name="T9" fmla="*/ 0 h 2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9"/>
                <a:gd name="T16" fmla="*/ 0 h 27"/>
                <a:gd name="T17" fmla="*/ 59 w 59"/>
                <a:gd name="T18" fmla="*/ 27 h 2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9" h="27">
                  <a:moveTo>
                    <a:pt x="49" y="0"/>
                  </a:moveTo>
                  <a:lnTo>
                    <a:pt x="0" y="19"/>
                  </a:lnTo>
                  <a:lnTo>
                    <a:pt x="0" y="27"/>
                  </a:lnTo>
                  <a:lnTo>
                    <a:pt x="59" y="5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C67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2" name="Freeform 2112"/>
            <p:cNvSpPr/>
            <p:nvPr>
              <p:custDataLst>
                <p:tags r:id="rId371"/>
              </p:custDataLst>
            </p:nvPr>
          </p:nvSpPr>
          <p:spPr bwMode="gray">
            <a:xfrm>
              <a:off x="520" y="2294"/>
              <a:ext cx="20" cy="30"/>
            </a:xfrm>
            <a:custGeom>
              <a:gdLst>
                <a:gd name="T0" fmla="*/ 49 w 49"/>
                <a:gd name="T1" fmla="*/ 0 h 67"/>
                <a:gd name="T2" fmla="*/ 0 w 49"/>
                <a:gd name="T3" fmla="*/ 18 h 67"/>
                <a:gd name="T4" fmla="*/ 0 w 49"/>
                <a:gd name="T5" fmla="*/ 67 h 67"/>
                <a:gd name="T6" fmla="*/ 49 w 49"/>
                <a:gd name="T7" fmla="*/ 47 h 67"/>
                <a:gd name="T8" fmla="*/ 49 w 49"/>
                <a:gd name="T9" fmla="*/ 0 h 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"/>
                <a:gd name="T16" fmla="*/ 0 h 67"/>
                <a:gd name="T17" fmla="*/ 49 w 49"/>
                <a:gd name="T18" fmla="*/ 67 h 6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" h="67">
                  <a:moveTo>
                    <a:pt x="49" y="0"/>
                  </a:moveTo>
                  <a:lnTo>
                    <a:pt x="0" y="18"/>
                  </a:lnTo>
                  <a:lnTo>
                    <a:pt x="0" y="67"/>
                  </a:lnTo>
                  <a:lnTo>
                    <a:pt x="49" y="47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3" name="Freeform 2113"/>
            <p:cNvSpPr/>
            <p:nvPr>
              <p:custDataLst>
                <p:tags r:id="rId372"/>
              </p:custDataLst>
            </p:nvPr>
          </p:nvSpPr>
          <p:spPr bwMode="gray">
            <a:xfrm>
              <a:off x="540" y="2292"/>
              <a:ext cx="6" cy="25"/>
            </a:xfrm>
            <a:custGeom>
              <a:gdLst>
                <a:gd name="T0" fmla="*/ 12 w 12"/>
                <a:gd name="T1" fmla="*/ 0 h 57"/>
                <a:gd name="T2" fmla="*/ 0 w 12"/>
                <a:gd name="T3" fmla="*/ 5 h 57"/>
                <a:gd name="T4" fmla="*/ 0 w 12"/>
                <a:gd name="T5" fmla="*/ 52 h 57"/>
                <a:gd name="T6" fmla="*/ 12 w 12"/>
                <a:gd name="T7" fmla="*/ 57 h 57"/>
                <a:gd name="T8" fmla="*/ 12 w 12"/>
                <a:gd name="T9" fmla="*/ 0 h 5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2"/>
                <a:gd name="T16" fmla="*/ 0 h 57"/>
                <a:gd name="T17" fmla="*/ 12 w 12"/>
                <a:gd name="T18" fmla="*/ 57 h 5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2" h="57">
                  <a:moveTo>
                    <a:pt x="12" y="0"/>
                  </a:moveTo>
                  <a:lnTo>
                    <a:pt x="0" y="5"/>
                  </a:lnTo>
                  <a:lnTo>
                    <a:pt x="0" y="52"/>
                  </a:lnTo>
                  <a:lnTo>
                    <a:pt x="12" y="57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C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4" name="Freeform 2114"/>
            <p:cNvSpPr/>
            <p:nvPr>
              <p:custDataLst>
                <p:tags r:id="rId373"/>
              </p:custDataLst>
            </p:nvPr>
          </p:nvSpPr>
          <p:spPr bwMode="gray">
            <a:xfrm>
              <a:off x="520" y="2315"/>
              <a:ext cx="26" cy="13"/>
            </a:xfrm>
            <a:custGeom>
              <a:gdLst>
                <a:gd name="T0" fmla="*/ 52 w 61"/>
                <a:gd name="T1" fmla="*/ 0 h 30"/>
                <a:gd name="T2" fmla="*/ 0 w 61"/>
                <a:gd name="T3" fmla="*/ 20 h 30"/>
                <a:gd name="T4" fmla="*/ 0 w 61"/>
                <a:gd name="T5" fmla="*/ 30 h 30"/>
                <a:gd name="T6" fmla="*/ 61 w 61"/>
                <a:gd name="T7" fmla="*/ 5 h 30"/>
                <a:gd name="T8" fmla="*/ 52 w 61"/>
                <a:gd name="T9" fmla="*/ 0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1"/>
                <a:gd name="T16" fmla="*/ 0 h 30"/>
                <a:gd name="T17" fmla="*/ 61 w 61"/>
                <a:gd name="T18" fmla="*/ 30 h 3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1" h="30">
                  <a:moveTo>
                    <a:pt x="52" y="0"/>
                  </a:moveTo>
                  <a:lnTo>
                    <a:pt x="0" y="20"/>
                  </a:lnTo>
                  <a:lnTo>
                    <a:pt x="0" y="30"/>
                  </a:lnTo>
                  <a:lnTo>
                    <a:pt x="61" y="5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FC67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5" name="Oval 2115"/>
            <p:cNvSpPr>
              <a:spLocks noChangeArrowheads="1"/>
            </p:cNvSpPr>
            <p:nvPr>
              <p:custDataLst>
                <p:tags r:id="rId374"/>
              </p:custDataLst>
            </p:nvPr>
          </p:nvSpPr>
          <p:spPr bwMode="gray">
            <a:xfrm>
              <a:off x="480" y="2145"/>
              <a:ext cx="20" cy="6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6" name="Freeform 2116"/>
            <p:cNvSpPr/>
            <p:nvPr>
              <p:custDataLst>
                <p:tags r:id="rId375"/>
              </p:custDataLst>
            </p:nvPr>
          </p:nvSpPr>
          <p:spPr bwMode="gray">
            <a:xfrm>
              <a:off x="273" y="2246"/>
              <a:ext cx="41" cy="35"/>
            </a:xfrm>
            <a:custGeom>
              <a:gdLst>
                <a:gd name="T0" fmla="*/ 92 w 92"/>
                <a:gd name="T1" fmla="*/ 0 h 77"/>
                <a:gd name="T2" fmla="*/ 92 w 92"/>
                <a:gd name="T3" fmla="*/ 77 h 77"/>
                <a:gd name="T4" fmla="*/ 0 w 92"/>
                <a:gd name="T5" fmla="*/ 39 h 77"/>
                <a:gd name="T6" fmla="*/ 92 w 92"/>
                <a:gd name="T7" fmla="*/ 0 h 77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92"/>
                <a:gd name="T13" fmla="*/ 0 h 77"/>
                <a:gd name="T14" fmla="*/ 92 w 92"/>
                <a:gd name="T15" fmla="*/ 77 h 77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92" h="77">
                  <a:moveTo>
                    <a:pt x="92" y="0"/>
                  </a:moveTo>
                  <a:lnTo>
                    <a:pt x="92" y="77"/>
                  </a:lnTo>
                  <a:lnTo>
                    <a:pt x="0" y="39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7" name="Freeform 2117"/>
            <p:cNvSpPr/>
            <p:nvPr>
              <p:custDataLst>
                <p:tags r:id="rId376"/>
              </p:custDataLst>
            </p:nvPr>
          </p:nvSpPr>
          <p:spPr bwMode="gray">
            <a:xfrm>
              <a:off x="314" y="2195"/>
              <a:ext cx="127" cy="86"/>
            </a:xfrm>
            <a:custGeom>
              <a:gdLst>
                <a:gd name="T0" fmla="*/ 288 w 288"/>
                <a:gd name="T1" fmla="*/ 75 h 191"/>
                <a:gd name="T2" fmla="*/ 0 w 288"/>
                <a:gd name="T3" fmla="*/ 191 h 191"/>
                <a:gd name="T4" fmla="*/ 0 w 288"/>
                <a:gd name="T5" fmla="*/ 114 h 191"/>
                <a:gd name="T6" fmla="*/ 288 w 288"/>
                <a:gd name="T7" fmla="*/ 0 h 191"/>
                <a:gd name="T8" fmla="*/ 288 w 288"/>
                <a:gd name="T9" fmla="*/ 75 h 19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8"/>
                <a:gd name="T16" fmla="*/ 0 h 191"/>
                <a:gd name="T17" fmla="*/ 288 w 288"/>
                <a:gd name="T18" fmla="*/ 191 h 191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8" h="191">
                  <a:moveTo>
                    <a:pt x="288" y="75"/>
                  </a:moveTo>
                  <a:lnTo>
                    <a:pt x="0" y="191"/>
                  </a:lnTo>
                  <a:lnTo>
                    <a:pt x="0" y="114"/>
                  </a:lnTo>
                  <a:lnTo>
                    <a:pt x="288" y="0"/>
                  </a:lnTo>
                  <a:lnTo>
                    <a:pt x="288" y="7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8" name="Freeform 2118"/>
            <p:cNvSpPr/>
            <p:nvPr>
              <p:custDataLst>
                <p:tags r:id="rId377"/>
              </p:custDataLst>
            </p:nvPr>
          </p:nvSpPr>
          <p:spPr bwMode="gray">
            <a:xfrm>
              <a:off x="329" y="2269"/>
              <a:ext cx="41" cy="34"/>
            </a:xfrm>
            <a:custGeom>
              <a:gdLst>
                <a:gd name="T0" fmla="*/ 92 w 92"/>
                <a:gd name="T1" fmla="*/ 0 h 75"/>
                <a:gd name="T2" fmla="*/ 92 w 92"/>
                <a:gd name="T3" fmla="*/ 75 h 75"/>
                <a:gd name="T4" fmla="*/ 0 w 92"/>
                <a:gd name="T5" fmla="*/ 40 h 75"/>
                <a:gd name="T6" fmla="*/ 92 w 92"/>
                <a:gd name="T7" fmla="*/ 0 h 7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92"/>
                <a:gd name="T13" fmla="*/ 0 h 75"/>
                <a:gd name="T14" fmla="*/ 92 w 92"/>
                <a:gd name="T15" fmla="*/ 75 h 75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92" h="75">
                  <a:moveTo>
                    <a:pt x="92" y="0"/>
                  </a:moveTo>
                  <a:lnTo>
                    <a:pt x="92" y="75"/>
                  </a:lnTo>
                  <a:lnTo>
                    <a:pt x="0" y="40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19" name="Freeform 2119"/>
            <p:cNvSpPr/>
            <p:nvPr>
              <p:custDataLst>
                <p:tags r:id="rId378"/>
              </p:custDataLst>
            </p:nvPr>
          </p:nvSpPr>
          <p:spPr bwMode="gray">
            <a:xfrm>
              <a:off x="370" y="2218"/>
              <a:ext cx="127" cy="85"/>
            </a:xfrm>
            <a:custGeom>
              <a:gdLst>
                <a:gd name="T0" fmla="*/ 288 w 288"/>
                <a:gd name="T1" fmla="*/ 75 h 189"/>
                <a:gd name="T2" fmla="*/ 0 w 288"/>
                <a:gd name="T3" fmla="*/ 189 h 189"/>
                <a:gd name="T4" fmla="*/ 0 w 288"/>
                <a:gd name="T5" fmla="*/ 114 h 189"/>
                <a:gd name="T6" fmla="*/ 288 w 288"/>
                <a:gd name="T7" fmla="*/ 0 h 189"/>
                <a:gd name="T8" fmla="*/ 288 w 288"/>
                <a:gd name="T9" fmla="*/ 75 h 1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8"/>
                <a:gd name="T16" fmla="*/ 0 h 189"/>
                <a:gd name="T17" fmla="*/ 288 w 288"/>
                <a:gd name="T18" fmla="*/ 189 h 18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8" h="189">
                  <a:moveTo>
                    <a:pt x="288" y="75"/>
                  </a:moveTo>
                  <a:lnTo>
                    <a:pt x="0" y="189"/>
                  </a:lnTo>
                  <a:lnTo>
                    <a:pt x="0" y="114"/>
                  </a:lnTo>
                  <a:lnTo>
                    <a:pt x="288" y="0"/>
                  </a:lnTo>
                  <a:lnTo>
                    <a:pt x="288" y="7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0" name="Freeform 2120"/>
            <p:cNvSpPr/>
            <p:nvPr>
              <p:custDataLst>
                <p:tags r:id="rId379"/>
              </p:custDataLst>
            </p:nvPr>
          </p:nvSpPr>
          <p:spPr bwMode="gray">
            <a:xfrm>
              <a:off x="387" y="2292"/>
              <a:ext cx="40" cy="34"/>
            </a:xfrm>
            <a:custGeom>
              <a:gdLst>
                <a:gd name="T0" fmla="*/ 92 w 92"/>
                <a:gd name="T1" fmla="*/ 0 h 75"/>
                <a:gd name="T2" fmla="*/ 92 w 92"/>
                <a:gd name="T3" fmla="*/ 75 h 75"/>
                <a:gd name="T4" fmla="*/ 0 w 92"/>
                <a:gd name="T5" fmla="*/ 39 h 75"/>
                <a:gd name="T6" fmla="*/ 92 w 92"/>
                <a:gd name="T7" fmla="*/ 0 h 7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92"/>
                <a:gd name="T13" fmla="*/ 0 h 75"/>
                <a:gd name="T14" fmla="*/ 92 w 92"/>
                <a:gd name="T15" fmla="*/ 75 h 75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92" h="75">
                  <a:moveTo>
                    <a:pt x="92" y="0"/>
                  </a:moveTo>
                  <a:lnTo>
                    <a:pt x="92" y="75"/>
                  </a:lnTo>
                  <a:lnTo>
                    <a:pt x="0" y="39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B3B3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1" name="Freeform 2121"/>
            <p:cNvSpPr/>
            <p:nvPr>
              <p:custDataLst>
                <p:tags r:id="rId380"/>
              </p:custDataLst>
            </p:nvPr>
          </p:nvSpPr>
          <p:spPr bwMode="gray">
            <a:xfrm>
              <a:off x="427" y="2241"/>
              <a:ext cx="127" cy="85"/>
            </a:xfrm>
            <a:custGeom>
              <a:gdLst>
                <a:gd name="T0" fmla="*/ 286 w 286"/>
                <a:gd name="T1" fmla="*/ 75 h 189"/>
                <a:gd name="T2" fmla="*/ 0 w 286"/>
                <a:gd name="T3" fmla="*/ 189 h 189"/>
                <a:gd name="T4" fmla="*/ 0 w 286"/>
                <a:gd name="T5" fmla="*/ 114 h 189"/>
                <a:gd name="T6" fmla="*/ 286 w 286"/>
                <a:gd name="T7" fmla="*/ 0 h 189"/>
                <a:gd name="T8" fmla="*/ 286 w 286"/>
                <a:gd name="T9" fmla="*/ 75 h 1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6"/>
                <a:gd name="T16" fmla="*/ 0 h 189"/>
                <a:gd name="T17" fmla="*/ 286 w 286"/>
                <a:gd name="T18" fmla="*/ 189 h 18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6" h="189">
                  <a:moveTo>
                    <a:pt x="286" y="75"/>
                  </a:moveTo>
                  <a:lnTo>
                    <a:pt x="0" y="189"/>
                  </a:lnTo>
                  <a:lnTo>
                    <a:pt x="0" y="114"/>
                  </a:lnTo>
                  <a:lnTo>
                    <a:pt x="286" y="0"/>
                  </a:lnTo>
                  <a:lnTo>
                    <a:pt x="286" y="75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2" name="Freeform 2122"/>
            <p:cNvSpPr/>
            <p:nvPr>
              <p:custDataLst>
                <p:tags r:id="rId381"/>
              </p:custDataLst>
            </p:nvPr>
          </p:nvSpPr>
          <p:spPr bwMode="gray">
            <a:xfrm>
              <a:off x="374" y="2281"/>
              <a:ext cx="12" cy="17"/>
            </a:xfrm>
            <a:custGeom>
              <a:gdLst>
                <a:gd name="T0" fmla="*/ 23 w 23"/>
                <a:gd name="T1" fmla="*/ 28 h 38"/>
                <a:gd name="T2" fmla="*/ 23 w 23"/>
                <a:gd name="T3" fmla="*/ 0 h 38"/>
                <a:gd name="T4" fmla="*/ 0 w 23"/>
                <a:gd name="T5" fmla="*/ 10 h 38"/>
                <a:gd name="T6" fmla="*/ 0 w 23"/>
                <a:gd name="T7" fmla="*/ 38 h 38"/>
                <a:gd name="T8" fmla="*/ 23 w 23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8"/>
                <a:gd name="T17" fmla="*/ 23 w 23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8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3" name="Freeform 2123"/>
            <p:cNvSpPr/>
            <p:nvPr>
              <p:custDataLst>
                <p:tags r:id="rId382"/>
              </p:custDataLst>
            </p:nvPr>
          </p:nvSpPr>
          <p:spPr bwMode="gray">
            <a:xfrm>
              <a:off x="374" y="2266"/>
              <a:ext cx="12" cy="16"/>
            </a:xfrm>
            <a:custGeom>
              <a:gdLst>
                <a:gd name="T0" fmla="*/ 23 w 23"/>
                <a:gd name="T1" fmla="*/ 26 h 36"/>
                <a:gd name="T2" fmla="*/ 23 w 23"/>
                <a:gd name="T3" fmla="*/ 0 h 36"/>
                <a:gd name="T4" fmla="*/ 0 w 23"/>
                <a:gd name="T5" fmla="*/ 8 h 36"/>
                <a:gd name="T6" fmla="*/ 0 w 23"/>
                <a:gd name="T7" fmla="*/ 36 h 36"/>
                <a:gd name="T8" fmla="*/ 23 w 23"/>
                <a:gd name="T9" fmla="*/ 26 h 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6"/>
                <a:gd name="T17" fmla="*/ 23 w 23"/>
                <a:gd name="T18" fmla="*/ 36 h 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6">
                  <a:moveTo>
                    <a:pt x="23" y="26"/>
                  </a:moveTo>
                  <a:lnTo>
                    <a:pt x="23" y="0"/>
                  </a:lnTo>
                  <a:lnTo>
                    <a:pt x="0" y="8"/>
                  </a:lnTo>
                  <a:lnTo>
                    <a:pt x="0" y="36"/>
                  </a:lnTo>
                  <a:lnTo>
                    <a:pt x="23" y="26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4" name="Freeform 2124"/>
            <p:cNvSpPr/>
            <p:nvPr>
              <p:custDataLst>
                <p:tags r:id="rId383"/>
              </p:custDataLst>
            </p:nvPr>
          </p:nvSpPr>
          <p:spPr bwMode="gray">
            <a:xfrm>
              <a:off x="388" y="2276"/>
              <a:ext cx="11" cy="17"/>
            </a:xfrm>
            <a:custGeom>
              <a:gdLst>
                <a:gd name="T0" fmla="*/ 24 w 24"/>
                <a:gd name="T1" fmla="*/ 27 h 37"/>
                <a:gd name="T2" fmla="*/ 24 w 24"/>
                <a:gd name="T3" fmla="*/ 0 h 37"/>
                <a:gd name="T4" fmla="*/ 0 w 24"/>
                <a:gd name="T5" fmla="*/ 10 h 37"/>
                <a:gd name="T6" fmla="*/ 0 w 24"/>
                <a:gd name="T7" fmla="*/ 37 h 37"/>
                <a:gd name="T8" fmla="*/ 24 w 24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7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4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5" name="Freeform 2125"/>
            <p:cNvSpPr/>
            <p:nvPr>
              <p:custDataLst>
                <p:tags r:id="rId384"/>
              </p:custDataLst>
            </p:nvPr>
          </p:nvSpPr>
          <p:spPr bwMode="gray">
            <a:xfrm>
              <a:off x="388" y="2261"/>
              <a:ext cx="11" cy="17"/>
            </a:xfrm>
            <a:custGeom>
              <a:gdLst>
                <a:gd name="T0" fmla="*/ 24 w 24"/>
                <a:gd name="T1" fmla="*/ 28 h 37"/>
                <a:gd name="T2" fmla="*/ 24 w 24"/>
                <a:gd name="T3" fmla="*/ 0 h 37"/>
                <a:gd name="T4" fmla="*/ 0 w 24"/>
                <a:gd name="T5" fmla="*/ 10 h 37"/>
                <a:gd name="T6" fmla="*/ 0 w 24"/>
                <a:gd name="T7" fmla="*/ 37 h 37"/>
                <a:gd name="T8" fmla="*/ 24 w 24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6" name="Freeform 2126"/>
            <p:cNvSpPr/>
            <p:nvPr>
              <p:custDataLst>
                <p:tags r:id="rId385"/>
              </p:custDataLst>
            </p:nvPr>
          </p:nvSpPr>
          <p:spPr bwMode="gray">
            <a:xfrm>
              <a:off x="403" y="2271"/>
              <a:ext cx="11" cy="17"/>
            </a:xfrm>
            <a:custGeom>
              <a:gdLst>
                <a:gd name="T0" fmla="*/ 24 w 24"/>
                <a:gd name="T1" fmla="*/ 27 h 37"/>
                <a:gd name="T2" fmla="*/ 24 w 24"/>
                <a:gd name="T3" fmla="*/ 0 h 37"/>
                <a:gd name="T4" fmla="*/ 0 w 24"/>
                <a:gd name="T5" fmla="*/ 10 h 37"/>
                <a:gd name="T6" fmla="*/ 0 w 24"/>
                <a:gd name="T7" fmla="*/ 37 h 37"/>
                <a:gd name="T8" fmla="*/ 24 w 24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7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4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7" name="Freeform 2127"/>
            <p:cNvSpPr/>
            <p:nvPr>
              <p:custDataLst>
                <p:tags r:id="rId386"/>
              </p:custDataLst>
            </p:nvPr>
          </p:nvSpPr>
          <p:spPr bwMode="gray">
            <a:xfrm>
              <a:off x="403" y="2256"/>
              <a:ext cx="11" cy="17"/>
            </a:xfrm>
            <a:custGeom>
              <a:gdLst>
                <a:gd name="T0" fmla="*/ 24 w 24"/>
                <a:gd name="T1" fmla="*/ 27 h 37"/>
                <a:gd name="T2" fmla="*/ 24 w 24"/>
                <a:gd name="T3" fmla="*/ 0 h 37"/>
                <a:gd name="T4" fmla="*/ 0 w 24"/>
                <a:gd name="T5" fmla="*/ 9 h 37"/>
                <a:gd name="T6" fmla="*/ 0 w 24"/>
                <a:gd name="T7" fmla="*/ 37 h 37"/>
                <a:gd name="T8" fmla="*/ 24 w 24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7"/>
                  </a:moveTo>
                  <a:lnTo>
                    <a:pt x="24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4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8" name="Freeform 2128"/>
            <p:cNvSpPr/>
            <p:nvPr>
              <p:custDataLst>
                <p:tags r:id="rId387"/>
              </p:custDataLst>
            </p:nvPr>
          </p:nvSpPr>
          <p:spPr bwMode="gray">
            <a:xfrm>
              <a:off x="415" y="2264"/>
              <a:ext cx="11" cy="18"/>
            </a:xfrm>
            <a:custGeom>
              <a:gdLst>
                <a:gd name="T0" fmla="*/ 23 w 23"/>
                <a:gd name="T1" fmla="*/ 28 h 38"/>
                <a:gd name="T2" fmla="*/ 23 w 23"/>
                <a:gd name="T3" fmla="*/ 0 h 38"/>
                <a:gd name="T4" fmla="*/ 0 w 23"/>
                <a:gd name="T5" fmla="*/ 10 h 38"/>
                <a:gd name="T6" fmla="*/ 0 w 23"/>
                <a:gd name="T7" fmla="*/ 38 h 38"/>
                <a:gd name="T8" fmla="*/ 23 w 23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8"/>
                <a:gd name="T17" fmla="*/ 23 w 23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8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29" name="Freeform 2129"/>
            <p:cNvSpPr/>
            <p:nvPr>
              <p:custDataLst>
                <p:tags r:id="rId388"/>
              </p:custDataLst>
            </p:nvPr>
          </p:nvSpPr>
          <p:spPr bwMode="gray">
            <a:xfrm>
              <a:off x="415" y="2249"/>
              <a:ext cx="11" cy="18"/>
            </a:xfrm>
            <a:custGeom>
              <a:gdLst>
                <a:gd name="T0" fmla="*/ 23 w 23"/>
                <a:gd name="T1" fmla="*/ 30 h 40"/>
                <a:gd name="T2" fmla="*/ 23 w 23"/>
                <a:gd name="T3" fmla="*/ 0 h 40"/>
                <a:gd name="T4" fmla="*/ 0 w 23"/>
                <a:gd name="T5" fmla="*/ 10 h 40"/>
                <a:gd name="T6" fmla="*/ 0 w 23"/>
                <a:gd name="T7" fmla="*/ 40 h 40"/>
                <a:gd name="T8" fmla="*/ 23 w 23"/>
                <a:gd name="T9" fmla="*/ 30 h 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40"/>
                <a:gd name="T17" fmla="*/ 23 w 23"/>
                <a:gd name="T18" fmla="*/ 40 h 4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40">
                  <a:moveTo>
                    <a:pt x="23" y="30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40"/>
                  </a:lnTo>
                  <a:lnTo>
                    <a:pt x="23" y="30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0" name="Freeform 2130"/>
            <p:cNvSpPr/>
            <p:nvPr>
              <p:custDataLst>
                <p:tags r:id="rId389"/>
              </p:custDataLst>
            </p:nvPr>
          </p:nvSpPr>
          <p:spPr bwMode="gray">
            <a:xfrm>
              <a:off x="427" y="2261"/>
              <a:ext cx="12" cy="17"/>
            </a:xfrm>
            <a:custGeom>
              <a:gdLst>
                <a:gd name="T0" fmla="*/ 24 w 24"/>
                <a:gd name="T1" fmla="*/ 28 h 37"/>
                <a:gd name="T2" fmla="*/ 24 w 24"/>
                <a:gd name="T3" fmla="*/ 0 h 37"/>
                <a:gd name="T4" fmla="*/ 0 w 24"/>
                <a:gd name="T5" fmla="*/ 10 h 37"/>
                <a:gd name="T6" fmla="*/ 0 w 24"/>
                <a:gd name="T7" fmla="*/ 37 h 37"/>
                <a:gd name="T8" fmla="*/ 24 w 24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1" name="Freeform 2131"/>
            <p:cNvSpPr/>
            <p:nvPr>
              <p:custDataLst>
                <p:tags r:id="rId390"/>
              </p:custDataLst>
            </p:nvPr>
          </p:nvSpPr>
          <p:spPr bwMode="gray">
            <a:xfrm>
              <a:off x="427" y="2244"/>
              <a:ext cx="12" cy="18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2" name="Freeform 2132"/>
            <p:cNvSpPr/>
            <p:nvPr>
              <p:custDataLst>
                <p:tags r:id="rId391"/>
              </p:custDataLst>
            </p:nvPr>
          </p:nvSpPr>
          <p:spPr bwMode="gray">
            <a:xfrm>
              <a:off x="441" y="2255"/>
              <a:ext cx="11" cy="18"/>
            </a:xfrm>
            <a:custGeom>
              <a:gdLst>
                <a:gd name="T0" fmla="*/ 24 w 24"/>
                <a:gd name="T1" fmla="*/ 29 h 39"/>
                <a:gd name="T2" fmla="*/ 24 w 24"/>
                <a:gd name="T3" fmla="*/ 0 h 39"/>
                <a:gd name="T4" fmla="*/ 0 w 24"/>
                <a:gd name="T5" fmla="*/ 10 h 39"/>
                <a:gd name="T6" fmla="*/ 0 w 24"/>
                <a:gd name="T7" fmla="*/ 39 h 39"/>
                <a:gd name="T8" fmla="*/ 24 w 24"/>
                <a:gd name="T9" fmla="*/ 29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9"/>
                <a:gd name="T17" fmla="*/ 24 w 24"/>
                <a:gd name="T18" fmla="*/ 39 h 3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9">
                  <a:moveTo>
                    <a:pt x="24" y="29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9"/>
                  </a:lnTo>
                  <a:lnTo>
                    <a:pt x="24" y="29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3" name="Freeform 2133"/>
            <p:cNvSpPr/>
            <p:nvPr>
              <p:custDataLst>
                <p:tags r:id="rId392"/>
              </p:custDataLst>
            </p:nvPr>
          </p:nvSpPr>
          <p:spPr bwMode="gray">
            <a:xfrm>
              <a:off x="441" y="2239"/>
              <a:ext cx="11" cy="17"/>
            </a:xfrm>
            <a:custGeom>
              <a:gdLst>
                <a:gd name="T0" fmla="*/ 24 w 24"/>
                <a:gd name="T1" fmla="*/ 27 h 37"/>
                <a:gd name="T2" fmla="*/ 24 w 24"/>
                <a:gd name="T3" fmla="*/ 0 h 37"/>
                <a:gd name="T4" fmla="*/ 0 w 24"/>
                <a:gd name="T5" fmla="*/ 9 h 37"/>
                <a:gd name="T6" fmla="*/ 0 w 24"/>
                <a:gd name="T7" fmla="*/ 37 h 37"/>
                <a:gd name="T8" fmla="*/ 24 w 24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7"/>
                  </a:moveTo>
                  <a:lnTo>
                    <a:pt x="24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4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4" name="Freeform 2134"/>
            <p:cNvSpPr/>
            <p:nvPr>
              <p:custDataLst>
                <p:tags r:id="rId393"/>
              </p:custDataLst>
            </p:nvPr>
          </p:nvSpPr>
          <p:spPr bwMode="gray">
            <a:xfrm>
              <a:off x="454" y="2249"/>
              <a:ext cx="13" cy="17"/>
            </a:xfrm>
            <a:custGeom>
              <a:gdLst>
                <a:gd name="T0" fmla="*/ 23 w 23"/>
                <a:gd name="T1" fmla="*/ 28 h 38"/>
                <a:gd name="T2" fmla="*/ 23 w 23"/>
                <a:gd name="T3" fmla="*/ 0 h 38"/>
                <a:gd name="T4" fmla="*/ 0 w 23"/>
                <a:gd name="T5" fmla="*/ 10 h 38"/>
                <a:gd name="T6" fmla="*/ 0 w 23"/>
                <a:gd name="T7" fmla="*/ 38 h 38"/>
                <a:gd name="T8" fmla="*/ 23 w 23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8"/>
                <a:gd name="T17" fmla="*/ 23 w 23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8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5" name="Freeform 2135"/>
            <p:cNvSpPr/>
            <p:nvPr>
              <p:custDataLst>
                <p:tags r:id="rId394"/>
              </p:custDataLst>
            </p:nvPr>
          </p:nvSpPr>
          <p:spPr bwMode="gray">
            <a:xfrm>
              <a:off x="454" y="2235"/>
              <a:ext cx="13" cy="15"/>
            </a:xfrm>
            <a:custGeom>
              <a:gdLst>
                <a:gd name="T0" fmla="*/ 23 w 23"/>
                <a:gd name="T1" fmla="*/ 28 h 38"/>
                <a:gd name="T2" fmla="*/ 23 w 23"/>
                <a:gd name="T3" fmla="*/ 0 h 38"/>
                <a:gd name="T4" fmla="*/ 0 w 23"/>
                <a:gd name="T5" fmla="*/ 10 h 38"/>
                <a:gd name="T6" fmla="*/ 0 w 23"/>
                <a:gd name="T7" fmla="*/ 38 h 38"/>
                <a:gd name="T8" fmla="*/ 23 w 23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8"/>
                <a:gd name="T17" fmla="*/ 23 w 23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8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6" name="Freeform 2136"/>
            <p:cNvSpPr/>
            <p:nvPr>
              <p:custDataLst>
                <p:tags r:id="rId395"/>
              </p:custDataLst>
            </p:nvPr>
          </p:nvSpPr>
          <p:spPr bwMode="gray">
            <a:xfrm>
              <a:off x="469" y="2244"/>
              <a:ext cx="10" cy="18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7" name="Freeform 2137"/>
            <p:cNvSpPr/>
            <p:nvPr>
              <p:custDataLst>
                <p:tags r:id="rId396"/>
              </p:custDataLst>
            </p:nvPr>
          </p:nvSpPr>
          <p:spPr bwMode="gray">
            <a:xfrm>
              <a:off x="469" y="2228"/>
              <a:ext cx="10" cy="17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8" name="Freeform 2138"/>
            <p:cNvSpPr/>
            <p:nvPr>
              <p:custDataLst>
                <p:tags r:id="rId397"/>
              </p:custDataLst>
            </p:nvPr>
          </p:nvSpPr>
          <p:spPr bwMode="gray">
            <a:xfrm>
              <a:off x="480" y="2239"/>
              <a:ext cx="12" cy="17"/>
            </a:xfrm>
            <a:custGeom>
              <a:gdLst>
                <a:gd name="T0" fmla="*/ 23 w 23"/>
                <a:gd name="T1" fmla="*/ 26 h 36"/>
                <a:gd name="T2" fmla="*/ 23 w 23"/>
                <a:gd name="T3" fmla="*/ 0 h 36"/>
                <a:gd name="T4" fmla="*/ 0 w 23"/>
                <a:gd name="T5" fmla="*/ 8 h 36"/>
                <a:gd name="T6" fmla="*/ 0 w 23"/>
                <a:gd name="T7" fmla="*/ 36 h 36"/>
                <a:gd name="T8" fmla="*/ 23 w 23"/>
                <a:gd name="T9" fmla="*/ 26 h 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6"/>
                <a:gd name="T17" fmla="*/ 23 w 23"/>
                <a:gd name="T18" fmla="*/ 36 h 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6">
                  <a:moveTo>
                    <a:pt x="23" y="26"/>
                  </a:moveTo>
                  <a:lnTo>
                    <a:pt x="23" y="0"/>
                  </a:lnTo>
                  <a:lnTo>
                    <a:pt x="0" y="8"/>
                  </a:lnTo>
                  <a:lnTo>
                    <a:pt x="0" y="36"/>
                  </a:lnTo>
                  <a:lnTo>
                    <a:pt x="23" y="26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39" name="Freeform 2139"/>
            <p:cNvSpPr/>
            <p:nvPr>
              <p:custDataLst>
                <p:tags r:id="rId398"/>
              </p:custDataLst>
            </p:nvPr>
          </p:nvSpPr>
          <p:spPr bwMode="gray">
            <a:xfrm>
              <a:off x="480" y="2223"/>
              <a:ext cx="12" cy="17"/>
            </a:xfrm>
            <a:custGeom>
              <a:gdLst>
                <a:gd name="T0" fmla="*/ 23 w 23"/>
                <a:gd name="T1" fmla="*/ 28 h 37"/>
                <a:gd name="T2" fmla="*/ 23 w 23"/>
                <a:gd name="T3" fmla="*/ 0 h 37"/>
                <a:gd name="T4" fmla="*/ 0 w 23"/>
                <a:gd name="T5" fmla="*/ 10 h 37"/>
                <a:gd name="T6" fmla="*/ 0 w 23"/>
                <a:gd name="T7" fmla="*/ 37 h 37"/>
                <a:gd name="T8" fmla="*/ 23 w 23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7"/>
                <a:gd name="T17" fmla="*/ 23 w 23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7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0" name="Freeform 2140"/>
            <p:cNvSpPr/>
            <p:nvPr>
              <p:custDataLst>
                <p:tags r:id="rId399"/>
              </p:custDataLst>
            </p:nvPr>
          </p:nvSpPr>
          <p:spPr bwMode="gray">
            <a:xfrm>
              <a:off x="319" y="2258"/>
              <a:ext cx="9" cy="17"/>
            </a:xfrm>
            <a:custGeom>
              <a:gdLst>
                <a:gd name="T0" fmla="*/ 21 w 21"/>
                <a:gd name="T1" fmla="*/ 27 h 37"/>
                <a:gd name="T2" fmla="*/ 21 w 21"/>
                <a:gd name="T3" fmla="*/ 0 h 37"/>
                <a:gd name="T4" fmla="*/ 0 w 21"/>
                <a:gd name="T5" fmla="*/ 9 h 37"/>
                <a:gd name="T6" fmla="*/ 0 w 21"/>
                <a:gd name="T7" fmla="*/ 37 h 37"/>
                <a:gd name="T8" fmla="*/ 21 w 21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37"/>
                <a:gd name="T17" fmla="*/ 21 w 21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37">
                  <a:moveTo>
                    <a:pt x="21" y="27"/>
                  </a:moveTo>
                  <a:lnTo>
                    <a:pt x="21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1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1" name="Freeform 2141"/>
            <p:cNvSpPr/>
            <p:nvPr>
              <p:custDataLst>
                <p:tags r:id="rId400"/>
              </p:custDataLst>
            </p:nvPr>
          </p:nvSpPr>
          <p:spPr bwMode="gray">
            <a:xfrm>
              <a:off x="319" y="2243"/>
              <a:ext cx="9" cy="18"/>
            </a:xfrm>
            <a:custGeom>
              <a:gdLst>
                <a:gd name="T0" fmla="*/ 21 w 21"/>
                <a:gd name="T1" fmla="*/ 28 h 38"/>
                <a:gd name="T2" fmla="*/ 21 w 21"/>
                <a:gd name="T3" fmla="*/ 0 h 38"/>
                <a:gd name="T4" fmla="*/ 0 w 21"/>
                <a:gd name="T5" fmla="*/ 10 h 38"/>
                <a:gd name="T6" fmla="*/ 0 w 21"/>
                <a:gd name="T7" fmla="*/ 38 h 38"/>
                <a:gd name="T8" fmla="*/ 21 w 21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38"/>
                <a:gd name="T17" fmla="*/ 21 w 21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38">
                  <a:moveTo>
                    <a:pt x="21" y="28"/>
                  </a:moveTo>
                  <a:lnTo>
                    <a:pt x="21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1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2" name="Freeform 2142"/>
            <p:cNvSpPr/>
            <p:nvPr>
              <p:custDataLst>
                <p:tags r:id="rId401"/>
              </p:custDataLst>
            </p:nvPr>
          </p:nvSpPr>
          <p:spPr bwMode="gray">
            <a:xfrm>
              <a:off x="333" y="2254"/>
              <a:ext cx="10" cy="17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3" name="Freeform 2143"/>
            <p:cNvSpPr/>
            <p:nvPr>
              <p:custDataLst>
                <p:tags r:id="rId402"/>
              </p:custDataLst>
            </p:nvPr>
          </p:nvSpPr>
          <p:spPr bwMode="gray">
            <a:xfrm>
              <a:off x="333" y="2237"/>
              <a:ext cx="10" cy="18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4" name="Freeform 2144"/>
            <p:cNvSpPr/>
            <p:nvPr>
              <p:custDataLst>
                <p:tags r:id="rId403"/>
              </p:custDataLst>
            </p:nvPr>
          </p:nvSpPr>
          <p:spPr bwMode="gray">
            <a:xfrm>
              <a:off x="347" y="2249"/>
              <a:ext cx="9" cy="15"/>
            </a:xfrm>
            <a:custGeom>
              <a:gdLst>
                <a:gd name="T0" fmla="*/ 23 w 23"/>
                <a:gd name="T1" fmla="*/ 26 h 36"/>
                <a:gd name="T2" fmla="*/ 23 w 23"/>
                <a:gd name="T3" fmla="*/ 0 h 36"/>
                <a:gd name="T4" fmla="*/ 0 w 23"/>
                <a:gd name="T5" fmla="*/ 8 h 36"/>
                <a:gd name="T6" fmla="*/ 0 w 23"/>
                <a:gd name="T7" fmla="*/ 36 h 36"/>
                <a:gd name="T8" fmla="*/ 23 w 23"/>
                <a:gd name="T9" fmla="*/ 26 h 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6"/>
                <a:gd name="T17" fmla="*/ 23 w 23"/>
                <a:gd name="T18" fmla="*/ 36 h 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6">
                  <a:moveTo>
                    <a:pt x="23" y="26"/>
                  </a:moveTo>
                  <a:lnTo>
                    <a:pt x="23" y="0"/>
                  </a:lnTo>
                  <a:lnTo>
                    <a:pt x="0" y="8"/>
                  </a:lnTo>
                  <a:lnTo>
                    <a:pt x="0" y="36"/>
                  </a:lnTo>
                  <a:lnTo>
                    <a:pt x="23" y="26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5" name="Freeform 2145"/>
            <p:cNvSpPr/>
            <p:nvPr>
              <p:custDataLst>
                <p:tags r:id="rId404"/>
              </p:custDataLst>
            </p:nvPr>
          </p:nvSpPr>
          <p:spPr bwMode="gray">
            <a:xfrm>
              <a:off x="347" y="2232"/>
              <a:ext cx="9" cy="17"/>
            </a:xfrm>
            <a:custGeom>
              <a:gdLst>
                <a:gd name="T0" fmla="*/ 23 w 23"/>
                <a:gd name="T1" fmla="*/ 28 h 37"/>
                <a:gd name="T2" fmla="*/ 23 w 23"/>
                <a:gd name="T3" fmla="*/ 0 h 37"/>
                <a:gd name="T4" fmla="*/ 0 w 23"/>
                <a:gd name="T5" fmla="*/ 10 h 37"/>
                <a:gd name="T6" fmla="*/ 0 w 23"/>
                <a:gd name="T7" fmla="*/ 37 h 37"/>
                <a:gd name="T8" fmla="*/ 23 w 23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7"/>
                <a:gd name="T17" fmla="*/ 23 w 23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7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6" name="Freeform 2146"/>
            <p:cNvSpPr/>
            <p:nvPr>
              <p:custDataLst>
                <p:tags r:id="rId405"/>
              </p:custDataLst>
            </p:nvPr>
          </p:nvSpPr>
          <p:spPr bwMode="gray">
            <a:xfrm>
              <a:off x="360" y="2243"/>
              <a:ext cx="10" cy="17"/>
            </a:xfrm>
            <a:custGeom>
              <a:gdLst>
                <a:gd name="T0" fmla="*/ 24 w 24"/>
                <a:gd name="T1" fmla="*/ 28 h 37"/>
                <a:gd name="T2" fmla="*/ 24 w 24"/>
                <a:gd name="T3" fmla="*/ 0 h 37"/>
                <a:gd name="T4" fmla="*/ 0 w 24"/>
                <a:gd name="T5" fmla="*/ 10 h 37"/>
                <a:gd name="T6" fmla="*/ 0 w 24"/>
                <a:gd name="T7" fmla="*/ 37 h 37"/>
                <a:gd name="T8" fmla="*/ 24 w 24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7" name="Freeform 2147"/>
            <p:cNvSpPr/>
            <p:nvPr>
              <p:custDataLst>
                <p:tags r:id="rId406"/>
              </p:custDataLst>
            </p:nvPr>
          </p:nvSpPr>
          <p:spPr bwMode="gray">
            <a:xfrm>
              <a:off x="360" y="2227"/>
              <a:ext cx="10" cy="16"/>
            </a:xfrm>
            <a:custGeom>
              <a:gdLst>
                <a:gd name="T0" fmla="*/ 24 w 24"/>
                <a:gd name="T1" fmla="*/ 26 h 35"/>
                <a:gd name="T2" fmla="*/ 24 w 24"/>
                <a:gd name="T3" fmla="*/ 0 h 35"/>
                <a:gd name="T4" fmla="*/ 0 w 24"/>
                <a:gd name="T5" fmla="*/ 8 h 35"/>
                <a:gd name="T6" fmla="*/ 0 w 24"/>
                <a:gd name="T7" fmla="*/ 35 h 35"/>
                <a:gd name="T8" fmla="*/ 24 w 24"/>
                <a:gd name="T9" fmla="*/ 26 h 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5"/>
                <a:gd name="T17" fmla="*/ 24 w 24"/>
                <a:gd name="T18" fmla="*/ 35 h 35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5">
                  <a:moveTo>
                    <a:pt x="24" y="26"/>
                  </a:moveTo>
                  <a:lnTo>
                    <a:pt x="24" y="0"/>
                  </a:lnTo>
                  <a:lnTo>
                    <a:pt x="0" y="8"/>
                  </a:lnTo>
                  <a:lnTo>
                    <a:pt x="0" y="35"/>
                  </a:lnTo>
                  <a:lnTo>
                    <a:pt x="24" y="26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8" name="Freeform 2148"/>
            <p:cNvSpPr/>
            <p:nvPr>
              <p:custDataLst>
                <p:tags r:id="rId407"/>
              </p:custDataLst>
            </p:nvPr>
          </p:nvSpPr>
          <p:spPr bwMode="gray">
            <a:xfrm>
              <a:off x="373" y="2237"/>
              <a:ext cx="8" cy="18"/>
            </a:xfrm>
            <a:custGeom>
              <a:gdLst>
                <a:gd name="T0" fmla="*/ 21 w 21"/>
                <a:gd name="T1" fmla="*/ 28 h 38"/>
                <a:gd name="T2" fmla="*/ 21 w 21"/>
                <a:gd name="T3" fmla="*/ 0 h 38"/>
                <a:gd name="T4" fmla="*/ 0 w 21"/>
                <a:gd name="T5" fmla="*/ 10 h 38"/>
                <a:gd name="T6" fmla="*/ 0 w 21"/>
                <a:gd name="T7" fmla="*/ 38 h 38"/>
                <a:gd name="T8" fmla="*/ 21 w 21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38"/>
                <a:gd name="T17" fmla="*/ 21 w 21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38">
                  <a:moveTo>
                    <a:pt x="21" y="28"/>
                  </a:moveTo>
                  <a:lnTo>
                    <a:pt x="21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1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49" name="Freeform 2149"/>
            <p:cNvSpPr/>
            <p:nvPr>
              <p:custDataLst>
                <p:tags r:id="rId408"/>
              </p:custDataLst>
            </p:nvPr>
          </p:nvSpPr>
          <p:spPr bwMode="gray">
            <a:xfrm>
              <a:off x="373" y="2221"/>
              <a:ext cx="8" cy="17"/>
            </a:xfrm>
            <a:custGeom>
              <a:gdLst>
                <a:gd name="T0" fmla="*/ 21 w 21"/>
                <a:gd name="T1" fmla="*/ 27 h 37"/>
                <a:gd name="T2" fmla="*/ 21 w 21"/>
                <a:gd name="T3" fmla="*/ 0 h 37"/>
                <a:gd name="T4" fmla="*/ 0 w 21"/>
                <a:gd name="T5" fmla="*/ 9 h 37"/>
                <a:gd name="T6" fmla="*/ 0 w 21"/>
                <a:gd name="T7" fmla="*/ 37 h 37"/>
                <a:gd name="T8" fmla="*/ 21 w 21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37"/>
                <a:gd name="T17" fmla="*/ 21 w 21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37">
                  <a:moveTo>
                    <a:pt x="21" y="27"/>
                  </a:moveTo>
                  <a:lnTo>
                    <a:pt x="21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1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0" name="Freeform 2150"/>
            <p:cNvSpPr/>
            <p:nvPr>
              <p:custDataLst>
                <p:tags r:id="rId409"/>
              </p:custDataLst>
            </p:nvPr>
          </p:nvSpPr>
          <p:spPr bwMode="gray">
            <a:xfrm>
              <a:off x="386" y="2232"/>
              <a:ext cx="10" cy="17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1" name="Freeform 2151"/>
            <p:cNvSpPr/>
            <p:nvPr>
              <p:custDataLst>
                <p:tags r:id="rId410"/>
              </p:custDataLst>
            </p:nvPr>
          </p:nvSpPr>
          <p:spPr bwMode="gray">
            <a:xfrm>
              <a:off x="386" y="2217"/>
              <a:ext cx="10" cy="17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2" name="Freeform 2152"/>
            <p:cNvSpPr/>
            <p:nvPr>
              <p:custDataLst>
                <p:tags r:id="rId411"/>
              </p:custDataLst>
            </p:nvPr>
          </p:nvSpPr>
          <p:spPr bwMode="gray">
            <a:xfrm>
              <a:off x="399" y="2227"/>
              <a:ext cx="12" cy="16"/>
            </a:xfrm>
            <a:custGeom>
              <a:gdLst>
                <a:gd name="T0" fmla="*/ 24 w 24"/>
                <a:gd name="T1" fmla="*/ 28 h 37"/>
                <a:gd name="T2" fmla="*/ 24 w 24"/>
                <a:gd name="T3" fmla="*/ 0 h 37"/>
                <a:gd name="T4" fmla="*/ 0 w 24"/>
                <a:gd name="T5" fmla="*/ 10 h 37"/>
                <a:gd name="T6" fmla="*/ 0 w 24"/>
                <a:gd name="T7" fmla="*/ 37 h 37"/>
                <a:gd name="T8" fmla="*/ 24 w 24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3" name="Freeform 2153"/>
            <p:cNvSpPr/>
            <p:nvPr>
              <p:custDataLst>
                <p:tags r:id="rId412"/>
              </p:custDataLst>
            </p:nvPr>
          </p:nvSpPr>
          <p:spPr bwMode="gray">
            <a:xfrm>
              <a:off x="399" y="2212"/>
              <a:ext cx="12" cy="16"/>
            </a:xfrm>
            <a:custGeom>
              <a:gdLst>
                <a:gd name="T0" fmla="*/ 24 w 24"/>
                <a:gd name="T1" fmla="*/ 27 h 37"/>
                <a:gd name="T2" fmla="*/ 24 w 24"/>
                <a:gd name="T3" fmla="*/ 0 h 37"/>
                <a:gd name="T4" fmla="*/ 0 w 24"/>
                <a:gd name="T5" fmla="*/ 9 h 37"/>
                <a:gd name="T6" fmla="*/ 0 w 24"/>
                <a:gd name="T7" fmla="*/ 37 h 37"/>
                <a:gd name="T8" fmla="*/ 24 w 24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7"/>
                  </a:moveTo>
                  <a:lnTo>
                    <a:pt x="24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4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4" name="Freeform 2154"/>
            <p:cNvSpPr/>
            <p:nvPr>
              <p:custDataLst>
                <p:tags r:id="rId413"/>
              </p:custDataLst>
            </p:nvPr>
          </p:nvSpPr>
          <p:spPr bwMode="gray">
            <a:xfrm>
              <a:off x="414" y="2221"/>
              <a:ext cx="8" cy="17"/>
            </a:xfrm>
            <a:custGeom>
              <a:gdLst>
                <a:gd name="T0" fmla="*/ 23 w 23"/>
                <a:gd name="T1" fmla="*/ 27 h 37"/>
                <a:gd name="T2" fmla="*/ 23 w 23"/>
                <a:gd name="T3" fmla="*/ 0 h 37"/>
                <a:gd name="T4" fmla="*/ 0 w 23"/>
                <a:gd name="T5" fmla="*/ 9 h 37"/>
                <a:gd name="T6" fmla="*/ 0 w 23"/>
                <a:gd name="T7" fmla="*/ 37 h 37"/>
                <a:gd name="T8" fmla="*/ 23 w 23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7"/>
                <a:gd name="T17" fmla="*/ 23 w 23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7">
                  <a:moveTo>
                    <a:pt x="23" y="27"/>
                  </a:moveTo>
                  <a:lnTo>
                    <a:pt x="23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3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5" name="Freeform 2155"/>
            <p:cNvSpPr/>
            <p:nvPr>
              <p:custDataLst>
                <p:tags r:id="rId414"/>
              </p:custDataLst>
            </p:nvPr>
          </p:nvSpPr>
          <p:spPr bwMode="gray">
            <a:xfrm>
              <a:off x="414" y="2205"/>
              <a:ext cx="8" cy="17"/>
            </a:xfrm>
            <a:custGeom>
              <a:gdLst>
                <a:gd name="T0" fmla="*/ 23 w 23"/>
                <a:gd name="T1" fmla="*/ 27 h 37"/>
                <a:gd name="T2" fmla="*/ 23 w 23"/>
                <a:gd name="T3" fmla="*/ 0 h 37"/>
                <a:gd name="T4" fmla="*/ 0 w 23"/>
                <a:gd name="T5" fmla="*/ 9 h 37"/>
                <a:gd name="T6" fmla="*/ 0 w 23"/>
                <a:gd name="T7" fmla="*/ 37 h 37"/>
                <a:gd name="T8" fmla="*/ 23 w 23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7"/>
                <a:gd name="T17" fmla="*/ 23 w 23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7">
                  <a:moveTo>
                    <a:pt x="23" y="27"/>
                  </a:moveTo>
                  <a:lnTo>
                    <a:pt x="23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3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6" name="Freeform 2156"/>
            <p:cNvSpPr/>
            <p:nvPr>
              <p:custDataLst>
                <p:tags r:id="rId415"/>
              </p:custDataLst>
            </p:nvPr>
          </p:nvSpPr>
          <p:spPr bwMode="gray">
            <a:xfrm>
              <a:off x="426" y="2216"/>
              <a:ext cx="10" cy="18"/>
            </a:xfrm>
            <a:custGeom>
              <a:gdLst>
                <a:gd name="T0" fmla="*/ 24 w 24"/>
                <a:gd name="T1" fmla="*/ 30 h 40"/>
                <a:gd name="T2" fmla="*/ 24 w 24"/>
                <a:gd name="T3" fmla="*/ 0 h 40"/>
                <a:gd name="T4" fmla="*/ 0 w 24"/>
                <a:gd name="T5" fmla="*/ 10 h 40"/>
                <a:gd name="T6" fmla="*/ 0 w 24"/>
                <a:gd name="T7" fmla="*/ 40 h 40"/>
                <a:gd name="T8" fmla="*/ 24 w 24"/>
                <a:gd name="T9" fmla="*/ 30 h 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40"/>
                <a:gd name="T17" fmla="*/ 24 w 24"/>
                <a:gd name="T18" fmla="*/ 40 h 40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40">
                  <a:moveTo>
                    <a:pt x="24" y="30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40"/>
                  </a:lnTo>
                  <a:lnTo>
                    <a:pt x="24" y="30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7" name="Freeform 2157"/>
            <p:cNvSpPr/>
            <p:nvPr>
              <p:custDataLst>
                <p:tags r:id="rId416"/>
              </p:custDataLst>
            </p:nvPr>
          </p:nvSpPr>
          <p:spPr bwMode="gray">
            <a:xfrm>
              <a:off x="426" y="2201"/>
              <a:ext cx="10" cy="17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8" name="Freeform 2158"/>
            <p:cNvSpPr/>
            <p:nvPr>
              <p:custDataLst>
                <p:tags r:id="rId417"/>
              </p:custDataLst>
            </p:nvPr>
          </p:nvSpPr>
          <p:spPr bwMode="gray">
            <a:xfrm>
              <a:off x="433" y="2305"/>
              <a:ext cx="9" cy="15"/>
            </a:xfrm>
            <a:custGeom>
              <a:gdLst>
                <a:gd name="T0" fmla="*/ 23 w 23"/>
                <a:gd name="T1" fmla="*/ 28 h 38"/>
                <a:gd name="T2" fmla="*/ 23 w 23"/>
                <a:gd name="T3" fmla="*/ 0 h 38"/>
                <a:gd name="T4" fmla="*/ 0 w 23"/>
                <a:gd name="T5" fmla="*/ 10 h 38"/>
                <a:gd name="T6" fmla="*/ 0 w 23"/>
                <a:gd name="T7" fmla="*/ 38 h 38"/>
                <a:gd name="T8" fmla="*/ 23 w 23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8"/>
                <a:gd name="T17" fmla="*/ 23 w 23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8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59" name="Freeform 2159"/>
            <p:cNvSpPr/>
            <p:nvPr>
              <p:custDataLst>
                <p:tags r:id="rId418"/>
              </p:custDataLst>
            </p:nvPr>
          </p:nvSpPr>
          <p:spPr bwMode="gray">
            <a:xfrm>
              <a:off x="433" y="2289"/>
              <a:ext cx="9" cy="18"/>
            </a:xfrm>
            <a:custGeom>
              <a:gdLst>
                <a:gd name="T0" fmla="*/ 23 w 23"/>
                <a:gd name="T1" fmla="*/ 28 h 38"/>
                <a:gd name="T2" fmla="*/ 23 w 23"/>
                <a:gd name="T3" fmla="*/ 0 h 38"/>
                <a:gd name="T4" fmla="*/ 0 w 23"/>
                <a:gd name="T5" fmla="*/ 10 h 38"/>
                <a:gd name="T6" fmla="*/ 0 w 23"/>
                <a:gd name="T7" fmla="*/ 38 h 38"/>
                <a:gd name="T8" fmla="*/ 23 w 23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8"/>
                <a:gd name="T17" fmla="*/ 23 w 23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8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0" name="Freeform 2160"/>
            <p:cNvSpPr/>
            <p:nvPr>
              <p:custDataLst>
                <p:tags r:id="rId419"/>
              </p:custDataLst>
            </p:nvPr>
          </p:nvSpPr>
          <p:spPr bwMode="gray">
            <a:xfrm>
              <a:off x="444" y="2300"/>
              <a:ext cx="10" cy="17"/>
            </a:xfrm>
            <a:custGeom>
              <a:gdLst>
                <a:gd name="T0" fmla="*/ 24 w 24"/>
                <a:gd name="T1" fmla="*/ 28 h 37"/>
                <a:gd name="T2" fmla="*/ 24 w 24"/>
                <a:gd name="T3" fmla="*/ 0 h 37"/>
                <a:gd name="T4" fmla="*/ 0 w 24"/>
                <a:gd name="T5" fmla="*/ 10 h 37"/>
                <a:gd name="T6" fmla="*/ 0 w 24"/>
                <a:gd name="T7" fmla="*/ 37 h 37"/>
                <a:gd name="T8" fmla="*/ 24 w 24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1" name="Freeform 2161"/>
            <p:cNvSpPr/>
            <p:nvPr>
              <p:custDataLst>
                <p:tags r:id="rId420"/>
              </p:custDataLst>
            </p:nvPr>
          </p:nvSpPr>
          <p:spPr bwMode="gray">
            <a:xfrm>
              <a:off x="444" y="2283"/>
              <a:ext cx="10" cy="18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2" name="Freeform 2162"/>
            <p:cNvSpPr/>
            <p:nvPr>
              <p:custDataLst>
                <p:tags r:id="rId421"/>
              </p:custDataLst>
            </p:nvPr>
          </p:nvSpPr>
          <p:spPr bwMode="gray">
            <a:xfrm>
              <a:off x="460" y="2294"/>
              <a:ext cx="9" cy="17"/>
            </a:xfrm>
            <a:custGeom>
              <a:gdLst>
                <a:gd name="T0" fmla="*/ 23 w 23"/>
                <a:gd name="T1" fmla="*/ 29 h 39"/>
                <a:gd name="T2" fmla="*/ 23 w 23"/>
                <a:gd name="T3" fmla="*/ 0 h 39"/>
                <a:gd name="T4" fmla="*/ 0 w 23"/>
                <a:gd name="T5" fmla="*/ 10 h 39"/>
                <a:gd name="T6" fmla="*/ 0 w 23"/>
                <a:gd name="T7" fmla="*/ 39 h 39"/>
                <a:gd name="T8" fmla="*/ 23 w 23"/>
                <a:gd name="T9" fmla="*/ 29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9"/>
                <a:gd name="T17" fmla="*/ 23 w 23"/>
                <a:gd name="T18" fmla="*/ 39 h 3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9">
                  <a:moveTo>
                    <a:pt x="23" y="29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9"/>
                  </a:lnTo>
                  <a:lnTo>
                    <a:pt x="23" y="29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3" name="Freeform 2163"/>
            <p:cNvSpPr/>
            <p:nvPr>
              <p:custDataLst>
                <p:tags r:id="rId422"/>
              </p:custDataLst>
            </p:nvPr>
          </p:nvSpPr>
          <p:spPr bwMode="gray">
            <a:xfrm>
              <a:off x="460" y="2279"/>
              <a:ext cx="9" cy="17"/>
            </a:xfrm>
            <a:custGeom>
              <a:gdLst>
                <a:gd name="T0" fmla="*/ 23 w 23"/>
                <a:gd name="T1" fmla="*/ 27 h 37"/>
                <a:gd name="T2" fmla="*/ 23 w 23"/>
                <a:gd name="T3" fmla="*/ 0 h 37"/>
                <a:gd name="T4" fmla="*/ 0 w 23"/>
                <a:gd name="T5" fmla="*/ 9 h 37"/>
                <a:gd name="T6" fmla="*/ 0 w 23"/>
                <a:gd name="T7" fmla="*/ 37 h 37"/>
                <a:gd name="T8" fmla="*/ 23 w 23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7"/>
                <a:gd name="T17" fmla="*/ 23 w 23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7">
                  <a:moveTo>
                    <a:pt x="23" y="27"/>
                  </a:moveTo>
                  <a:lnTo>
                    <a:pt x="23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3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4" name="Freeform 2164"/>
            <p:cNvSpPr/>
            <p:nvPr>
              <p:custDataLst>
                <p:tags r:id="rId423"/>
              </p:custDataLst>
            </p:nvPr>
          </p:nvSpPr>
          <p:spPr bwMode="gray">
            <a:xfrm>
              <a:off x="471" y="2288"/>
              <a:ext cx="10" cy="18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5" name="Freeform 2165"/>
            <p:cNvSpPr/>
            <p:nvPr>
              <p:custDataLst>
                <p:tags r:id="rId424"/>
              </p:custDataLst>
            </p:nvPr>
          </p:nvSpPr>
          <p:spPr bwMode="gray">
            <a:xfrm>
              <a:off x="471" y="2273"/>
              <a:ext cx="10" cy="17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6" name="Freeform 2166"/>
            <p:cNvSpPr/>
            <p:nvPr>
              <p:custDataLst>
                <p:tags r:id="rId425"/>
              </p:custDataLst>
            </p:nvPr>
          </p:nvSpPr>
          <p:spPr bwMode="gray">
            <a:xfrm>
              <a:off x="485" y="2283"/>
              <a:ext cx="10" cy="18"/>
            </a:xfrm>
            <a:custGeom>
              <a:gdLst>
                <a:gd name="T0" fmla="*/ 24 w 24"/>
                <a:gd name="T1" fmla="*/ 28 h 38"/>
                <a:gd name="T2" fmla="*/ 24 w 24"/>
                <a:gd name="T3" fmla="*/ 0 h 38"/>
                <a:gd name="T4" fmla="*/ 0 w 24"/>
                <a:gd name="T5" fmla="*/ 10 h 38"/>
                <a:gd name="T6" fmla="*/ 0 w 24"/>
                <a:gd name="T7" fmla="*/ 38 h 38"/>
                <a:gd name="T8" fmla="*/ 24 w 24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8"/>
                <a:gd name="T17" fmla="*/ 24 w 24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8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7" name="Freeform 2167"/>
            <p:cNvSpPr/>
            <p:nvPr>
              <p:custDataLst>
                <p:tags r:id="rId426"/>
              </p:custDataLst>
            </p:nvPr>
          </p:nvSpPr>
          <p:spPr bwMode="gray">
            <a:xfrm>
              <a:off x="485" y="2269"/>
              <a:ext cx="10" cy="15"/>
            </a:xfrm>
            <a:custGeom>
              <a:gdLst>
                <a:gd name="T0" fmla="*/ 24 w 24"/>
                <a:gd name="T1" fmla="*/ 26 h 36"/>
                <a:gd name="T2" fmla="*/ 24 w 24"/>
                <a:gd name="T3" fmla="*/ 0 h 36"/>
                <a:gd name="T4" fmla="*/ 0 w 24"/>
                <a:gd name="T5" fmla="*/ 8 h 36"/>
                <a:gd name="T6" fmla="*/ 0 w 24"/>
                <a:gd name="T7" fmla="*/ 36 h 36"/>
                <a:gd name="T8" fmla="*/ 24 w 24"/>
                <a:gd name="T9" fmla="*/ 26 h 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6"/>
                <a:gd name="T17" fmla="*/ 24 w 24"/>
                <a:gd name="T18" fmla="*/ 36 h 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6">
                  <a:moveTo>
                    <a:pt x="24" y="26"/>
                  </a:moveTo>
                  <a:lnTo>
                    <a:pt x="24" y="0"/>
                  </a:lnTo>
                  <a:lnTo>
                    <a:pt x="0" y="8"/>
                  </a:lnTo>
                  <a:lnTo>
                    <a:pt x="0" y="36"/>
                  </a:lnTo>
                  <a:lnTo>
                    <a:pt x="24" y="26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8" name="Freeform 2168"/>
            <p:cNvSpPr/>
            <p:nvPr>
              <p:custDataLst>
                <p:tags r:id="rId427"/>
              </p:custDataLst>
            </p:nvPr>
          </p:nvSpPr>
          <p:spPr bwMode="gray">
            <a:xfrm>
              <a:off x="500" y="2279"/>
              <a:ext cx="7" cy="17"/>
            </a:xfrm>
            <a:custGeom>
              <a:gdLst>
                <a:gd name="T0" fmla="*/ 21 w 21"/>
                <a:gd name="T1" fmla="*/ 27 h 37"/>
                <a:gd name="T2" fmla="*/ 21 w 21"/>
                <a:gd name="T3" fmla="*/ 0 h 37"/>
                <a:gd name="T4" fmla="*/ 0 w 21"/>
                <a:gd name="T5" fmla="*/ 9 h 37"/>
                <a:gd name="T6" fmla="*/ 0 w 21"/>
                <a:gd name="T7" fmla="*/ 37 h 37"/>
                <a:gd name="T8" fmla="*/ 21 w 21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37"/>
                <a:gd name="T17" fmla="*/ 21 w 21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37">
                  <a:moveTo>
                    <a:pt x="21" y="27"/>
                  </a:moveTo>
                  <a:lnTo>
                    <a:pt x="21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1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69" name="Freeform 2169"/>
            <p:cNvSpPr/>
            <p:nvPr>
              <p:custDataLst>
                <p:tags r:id="rId428"/>
              </p:custDataLst>
            </p:nvPr>
          </p:nvSpPr>
          <p:spPr bwMode="gray">
            <a:xfrm>
              <a:off x="500" y="2263"/>
              <a:ext cx="7" cy="17"/>
            </a:xfrm>
            <a:custGeom>
              <a:gdLst>
                <a:gd name="T0" fmla="*/ 21 w 21"/>
                <a:gd name="T1" fmla="*/ 28 h 37"/>
                <a:gd name="T2" fmla="*/ 21 w 21"/>
                <a:gd name="T3" fmla="*/ 0 h 37"/>
                <a:gd name="T4" fmla="*/ 0 w 21"/>
                <a:gd name="T5" fmla="*/ 10 h 37"/>
                <a:gd name="T6" fmla="*/ 0 w 21"/>
                <a:gd name="T7" fmla="*/ 37 h 37"/>
                <a:gd name="T8" fmla="*/ 21 w 21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1"/>
                <a:gd name="T16" fmla="*/ 0 h 37"/>
                <a:gd name="T17" fmla="*/ 21 w 21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1" h="37">
                  <a:moveTo>
                    <a:pt x="21" y="28"/>
                  </a:moveTo>
                  <a:lnTo>
                    <a:pt x="21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1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70" name="Freeform 2170"/>
            <p:cNvSpPr/>
            <p:nvPr>
              <p:custDataLst>
                <p:tags r:id="rId429"/>
              </p:custDataLst>
            </p:nvPr>
          </p:nvSpPr>
          <p:spPr bwMode="gray">
            <a:xfrm>
              <a:off x="513" y="2273"/>
              <a:ext cx="9" cy="16"/>
            </a:xfrm>
            <a:custGeom>
              <a:gdLst>
                <a:gd name="T0" fmla="*/ 22 w 22"/>
                <a:gd name="T1" fmla="*/ 27 h 37"/>
                <a:gd name="T2" fmla="*/ 22 w 22"/>
                <a:gd name="T3" fmla="*/ 0 h 37"/>
                <a:gd name="T4" fmla="*/ 0 w 22"/>
                <a:gd name="T5" fmla="*/ 9 h 37"/>
                <a:gd name="T6" fmla="*/ 0 w 22"/>
                <a:gd name="T7" fmla="*/ 37 h 37"/>
                <a:gd name="T8" fmla="*/ 22 w 22"/>
                <a:gd name="T9" fmla="*/ 27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37"/>
                <a:gd name="T17" fmla="*/ 22 w 22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37">
                  <a:moveTo>
                    <a:pt x="22" y="27"/>
                  </a:moveTo>
                  <a:lnTo>
                    <a:pt x="22" y="0"/>
                  </a:lnTo>
                  <a:lnTo>
                    <a:pt x="0" y="9"/>
                  </a:lnTo>
                  <a:lnTo>
                    <a:pt x="0" y="37"/>
                  </a:lnTo>
                  <a:lnTo>
                    <a:pt x="22" y="27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71" name="Freeform 2171"/>
            <p:cNvSpPr/>
            <p:nvPr>
              <p:custDataLst>
                <p:tags r:id="rId430"/>
              </p:custDataLst>
            </p:nvPr>
          </p:nvSpPr>
          <p:spPr bwMode="gray">
            <a:xfrm>
              <a:off x="513" y="2257"/>
              <a:ext cx="9" cy="17"/>
            </a:xfrm>
            <a:custGeom>
              <a:gdLst>
                <a:gd name="T0" fmla="*/ 22 w 22"/>
                <a:gd name="T1" fmla="*/ 28 h 38"/>
                <a:gd name="T2" fmla="*/ 22 w 22"/>
                <a:gd name="T3" fmla="*/ 0 h 38"/>
                <a:gd name="T4" fmla="*/ 0 w 22"/>
                <a:gd name="T5" fmla="*/ 10 h 38"/>
                <a:gd name="T6" fmla="*/ 0 w 22"/>
                <a:gd name="T7" fmla="*/ 38 h 38"/>
                <a:gd name="T8" fmla="*/ 22 w 22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2"/>
                <a:gd name="T16" fmla="*/ 0 h 38"/>
                <a:gd name="T17" fmla="*/ 22 w 22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2" h="38">
                  <a:moveTo>
                    <a:pt x="22" y="28"/>
                  </a:moveTo>
                  <a:lnTo>
                    <a:pt x="22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2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72" name="Freeform 2172"/>
            <p:cNvSpPr/>
            <p:nvPr>
              <p:custDataLst>
                <p:tags r:id="rId431"/>
              </p:custDataLst>
            </p:nvPr>
          </p:nvSpPr>
          <p:spPr bwMode="gray">
            <a:xfrm>
              <a:off x="527" y="2267"/>
              <a:ext cx="7" cy="17"/>
            </a:xfrm>
            <a:custGeom>
              <a:gdLst>
                <a:gd name="T0" fmla="*/ 23 w 23"/>
                <a:gd name="T1" fmla="*/ 28 h 38"/>
                <a:gd name="T2" fmla="*/ 23 w 23"/>
                <a:gd name="T3" fmla="*/ 0 h 38"/>
                <a:gd name="T4" fmla="*/ 0 w 23"/>
                <a:gd name="T5" fmla="*/ 10 h 38"/>
                <a:gd name="T6" fmla="*/ 0 w 23"/>
                <a:gd name="T7" fmla="*/ 38 h 38"/>
                <a:gd name="T8" fmla="*/ 23 w 23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8"/>
                <a:gd name="T17" fmla="*/ 23 w 23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8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73" name="Freeform 2173"/>
            <p:cNvSpPr/>
            <p:nvPr>
              <p:custDataLst>
                <p:tags r:id="rId432"/>
              </p:custDataLst>
            </p:nvPr>
          </p:nvSpPr>
          <p:spPr bwMode="gray">
            <a:xfrm>
              <a:off x="527" y="2252"/>
              <a:ext cx="7" cy="17"/>
            </a:xfrm>
            <a:custGeom>
              <a:gdLst>
                <a:gd name="T0" fmla="*/ 23 w 23"/>
                <a:gd name="T1" fmla="*/ 28 h 38"/>
                <a:gd name="T2" fmla="*/ 23 w 23"/>
                <a:gd name="T3" fmla="*/ 0 h 38"/>
                <a:gd name="T4" fmla="*/ 0 w 23"/>
                <a:gd name="T5" fmla="*/ 10 h 38"/>
                <a:gd name="T6" fmla="*/ 0 w 23"/>
                <a:gd name="T7" fmla="*/ 38 h 38"/>
                <a:gd name="T8" fmla="*/ 23 w 23"/>
                <a:gd name="T9" fmla="*/ 28 h 3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"/>
                <a:gd name="T16" fmla="*/ 0 h 38"/>
                <a:gd name="T17" fmla="*/ 23 w 23"/>
                <a:gd name="T18" fmla="*/ 38 h 38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" h="38">
                  <a:moveTo>
                    <a:pt x="23" y="28"/>
                  </a:moveTo>
                  <a:lnTo>
                    <a:pt x="23" y="0"/>
                  </a:lnTo>
                  <a:lnTo>
                    <a:pt x="0" y="10"/>
                  </a:lnTo>
                  <a:lnTo>
                    <a:pt x="0" y="38"/>
                  </a:lnTo>
                  <a:lnTo>
                    <a:pt x="23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74" name="Freeform 2174"/>
            <p:cNvSpPr/>
            <p:nvPr>
              <p:custDataLst>
                <p:tags r:id="rId433"/>
              </p:custDataLst>
            </p:nvPr>
          </p:nvSpPr>
          <p:spPr bwMode="gray">
            <a:xfrm>
              <a:off x="538" y="2263"/>
              <a:ext cx="10" cy="16"/>
            </a:xfrm>
            <a:custGeom>
              <a:gdLst>
                <a:gd name="T0" fmla="*/ 24 w 24"/>
                <a:gd name="T1" fmla="*/ 26 h 36"/>
                <a:gd name="T2" fmla="*/ 24 w 24"/>
                <a:gd name="T3" fmla="*/ 0 h 36"/>
                <a:gd name="T4" fmla="*/ 0 w 24"/>
                <a:gd name="T5" fmla="*/ 8 h 36"/>
                <a:gd name="T6" fmla="*/ 0 w 24"/>
                <a:gd name="T7" fmla="*/ 36 h 36"/>
                <a:gd name="T8" fmla="*/ 24 w 24"/>
                <a:gd name="T9" fmla="*/ 26 h 3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6"/>
                <a:gd name="T17" fmla="*/ 24 w 24"/>
                <a:gd name="T18" fmla="*/ 36 h 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6">
                  <a:moveTo>
                    <a:pt x="24" y="26"/>
                  </a:moveTo>
                  <a:lnTo>
                    <a:pt x="24" y="0"/>
                  </a:lnTo>
                  <a:lnTo>
                    <a:pt x="0" y="8"/>
                  </a:lnTo>
                  <a:lnTo>
                    <a:pt x="0" y="36"/>
                  </a:lnTo>
                  <a:lnTo>
                    <a:pt x="24" y="26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  <p:sp>
          <p:nvSpPr>
            <p:cNvPr id="475" name="Freeform 2175"/>
            <p:cNvSpPr/>
            <p:nvPr>
              <p:custDataLst>
                <p:tags r:id="rId434"/>
              </p:custDataLst>
            </p:nvPr>
          </p:nvSpPr>
          <p:spPr bwMode="gray">
            <a:xfrm>
              <a:off x="538" y="2247"/>
              <a:ext cx="10" cy="16"/>
            </a:xfrm>
            <a:custGeom>
              <a:gdLst>
                <a:gd name="T0" fmla="*/ 24 w 24"/>
                <a:gd name="T1" fmla="*/ 28 h 37"/>
                <a:gd name="T2" fmla="*/ 24 w 24"/>
                <a:gd name="T3" fmla="*/ 0 h 37"/>
                <a:gd name="T4" fmla="*/ 0 w 24"/>
                <a:gd name="T5" fmla="*/ 10 h 37"/>
                <a:gd name="T6" fmla="*/ 0 w 24"/>
                <a:gd name="T7" fmla="*/ 37 h 37"/>
                <a:gd name="T8" fmla="*/ 24 w 24"/>
                <a:gd name="T9" fmla="*/ 28 h 3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"/>
                <a:gd name="T16" fmla="*/ 0 h 37"/>
                <a:gd name="T17" fmla="*/ 24 w 24"/>
                <a:gd name="T18" fmla="*/ 37 h 37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" h="37">
                  <a:moveTo>
                    <a:pt x="24" y="28"/>
                  </a:moveTo>
                  <a:lnTo>
                    <a:pt x="24" y="0"/>
                  </a:lnTo>
                  <a:lnTo>
                    <a:pt x="0" y="10"/>
                  </a:lnTo>
                  <a:lnTo>
                    <a:pt x="0" y="37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CEE1E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91401" tIns="45700" rIns="91401" bIns="4570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595438" indent="-223838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eaLnBrk="0" hangingPunct="0">
                <a:buClrTx/>
                <a:buFont typeface="Wingdings" pitchFamily="2" charset="2"/>
                <a:buChar char="§"/>
              </a:pPr>
              <a:endParaRPr lang="en-US" altLang="ja-JP" sz="1200">
                <a:solidFill>
                  <a:srgbClr val="000066"/>
                </a:solidFill>
                <a:latin typeface="+mn-lt"/>
                <a:cs typeface="Arial"/>
              </a:endParaRPr>
            </a:p>
          </p:txBody>
        </p:sp>
      </p:grpSp>
      <p:sp>
        <p:nvSpPr>
          <p:cNvPr id="476" name="McK 4. Footnote"/>
          <p:cNvSpPr txBox="1">
            <a:spLocks noChangeArrowheads="1"/>
          </p:cNvSpPr>
          <p:nvPr>
            <p:custDataLst>
              <p:tags r:id="rId435"/>
            </p:custDataLst>
          </p:nvPr>
        </p:nvSpPr>
        <p:spPr bwMode="auto">
          <a:xfrm>
            <a:off x="119063" y="6084452"/>
            <a:ext cx="8548687" cy="13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104775" indent="-1047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10318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217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40493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en-US" altLang="zh-CN" sz="900" b="0">
                <a:latin typeface="Arial" pitchFamily="34" charset="0"/>
              </a:rPr>
              <a:t>1 </a:t>
            </a:r>
            <a:r>
              <a:rPr lang="zh-CN" altLang="en-US" sz="900" b="0">
                <a:latin typeface="Arial" pitchFamily="34" charset="0"/>
              </a:rPr>
              <a:t>含肉类、水产品、速冻食品、冷饮等食品制造商</a:t>
            </a:r>
          </a:p>
        </p:txBody>
      </p:sp>
      <p:grpSp>
        <p:nvGrpSpPr>
          <p:cNvPr id="477" name="Group 481"/>
          <p:cNvGrpSpPr/>
          <p:nvPr>
            <p:custDataLst>
              <p:tags r:id="rId436"/>
            </p:custDataLst>
          </p:nvPr>
        </p:nvGrpSpPr>
        <p:grpSpPr>
          <a:xfrm>
            <a:off x="4227513" y="1669773"/>
            <a:ext cx="1509712" cy="558800"/>
            <a:chOff x="2611" y="1168"/>
            <a:chExt cx="951" cy="352"/>
          </a:xfrm>
          <a:solidFill>
            <a:schemeClr val="accent2"/>
          </a:solidFill>
        </p:grpSpPr>
        <p:sp>
          <p:nvSpPr>
            <p:cNvPr id="478" name="Freeform 482"/>
            <p:cNvSpPr/>
            <p:nvPr>
              <p:custDataLst>
                <p:tags r:id="rId437"/>
              </p:custDataLst>
            </p:nvPr>
          </p:nvSpPr>
          <p:spPr bwMode="auto">
            <a:xfrm>
              <a:off x="2611" y="1168"/>
              <a:ext cx="951" cy="352"/>
            </a:xfrm>
            <a:custGeom>
              <a:gdLst>
                <a:gd name="T0" fmla="*/ 0 w 951"/>
                <a:gd name="T1" fmla="*/ 0 h 352"/>
                <a:gd name="T2" fmla="*/ 888 w 951"/>
                <a:gd name="T3" fmla="*/ 0 h 352"/>
                <a:gd name="T4" fmla="*/ 951 w 951"/>
                <a:gd name="T5" fmla="*/ 176 h 352"/>
                <a:gd name="T6" fmla="*/ 888 w 951"/>
                <a:gd name="T7" fmla="*/ 352 h 352"/>
                <a:gd name="T8" fmla="*/ 0 w 951"/>
                <a:gd name="T9" fmla="*/ 352 h 352"/>
                <a:gd name="T10" fmla="*/ 63 w 951"/>
                <a:gd name="T11" fmla="*/ 176 h 352"/>
                <a:gd name="T12" fmla="*/ 0 w 951"/>
                <a:gd name="T13" fmla="*/ 0 h 3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51" h="352">
                  <a:moveTo>
                    <a:pt x="0" y="0"/>
                  </a:moveTo>
                  <a:lnTo>
                    <a:pt x="888" y="0"/>
                  </a:lnTo>
                  <a:lnTo>
                    <a:pt x="951" y="176"/>
                  </a:lnTo>
                  <a:lnTo>
                    <a:pt x="888" y="352"/>
                  </a:lnTo>
                  <a:lnTo>
                    <a:pt x="0" y="352"/>
                  </a:lnTo>
                  <a:lnTo>
                    <a:pt x="63" y="176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9050" cap="flat" cmpd="sng">
              <a:solidFill>
                <a:schemeClr val="bg1"/>
              </a:solidFill>
              <a:prstDash val="solid"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200" b="1">
                <a:latin typeface="+mn-lt"/>
              </a:endParaRPr>
            </a:p>
          </p:txBody>
        </p:sp>
        <p:sp>
          <p:nvSpPr>
            <p:cNvPr id="479" name="Rectangle 483"/>
            <p:cNvSpPr>
              <a:spLocks noChangeArrowheads="1"/>
            </p:cNvSpPr>
            <p:nvPr>
              <p:custDataLst>
                <p:tags r:id="rId438"/>
              </p:custDataLst>
            </p:nvPr>
          </p:nvSpPr>
          <p:spPr bwMode="auto">
            <a:xfrm>
              <a:off x="2706" y="1188"/>
              <a:ext cx="792" cy="303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9050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3810" tIns="0" rIns="3810" bIns="0" anchor="ctr"/>
            <a:lstStyle>
              <a:defPPr>
                <a:defRPr lang="en-US"/>
              </a:defPPr>
              <a:lvl1pPr algn="l" defTabSz="895350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1pPr>
              <a:lvl2pPr marL="193675" indent="-192088" algn="l" defTabSz="895350" rtl="0" fontAlgn="base">
                <a:spcBef>
                  <a:spcPct val="0"/>
                </a:spcBef>
                <a:spcAft>
                  <a:spcPct val="0"/>
                </a:spcAft>
                <a:buSzPct val="125000"/>
                <a:buFont typeface="Arial"/>
                <a:buChar char="▪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2pPr>
              <a:lvl3pPr marL="457200" indent="-261938" algn="l" defTabSz="895350" rtl="0" fontAlgn="base">
                <a:spcBef>
                  <a:spcPct val="0"/>
                </a:spcBef>
                <a:spcAft>
                  <a:spcPct val="0"/>
                </a:spcAft>
                <a:buSzPct val="120000"/>
                <a:buFont typeface="Arial"/>
                <a:buChar char="–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3pPr>
              <a:lvl4pPr marL="614363" indent="-155575" algn="l" defTabSz="895350" rtl="0" fontAlgn="base">
                <a:spcBef>
                  <a:spcPct val="0"/>
                </a:spcBef>
                <a:spcAft>
                  <a:spcPct val="0"/>
                </a:spcAft>
                <a:buSzPct val="120000"/>
                <a:buFont typeface="Arial"/>
                <a:buChar char="▫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4pPr>
              <a:lvl5pPr marL="746125" indent="-130175" algn="l" defTabSz="895350" rtl="0" fontAlgn="base">
                <a:spcBef>
                  <a:spcPct val="0"/>
                </a:spcBef>
                <a:spcAft>
                  <a:spcPct val="0"/>
                </a:spcAft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5pPr>
              <a:lvl6pPr marL="12033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6pPr>
              <a:lvl7pPr marL="16605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7pPr>
              <a:lvl8pPr marL="21177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8pPr>
              <a:lvl9pPr marL="25749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9pPr>
            </a:lstStyle>
            <a:p>
              <a:r>
                <a:rPr lang="zh-CN" altLang="en-AU" sz="1200" b="1">
                  <a:solidFill>
                    <a:schemeClr val="bg1"/>
                  </a:solidFill>
                  <a:latin typeface="+mn-lt"/>
                  <a:ea typeface="+mn-ea"/>
                  <a:cs typeface="Arial"/>
                </a:rPr>
                <a:t>冷库运营</a:t>
              </a:r>
            </a:p>
          </p:txBody>
        </p:sp>
      </p:grpSp>
      <p:grpSp>
        <p:nvGrpSpPr>
          <p:cNvPr id="480" name="Group 484"/>
          <p:cNvGrpSpPr/>
          <p:nvPr>
            <p:custDataLst>
              <p:tags r:id="rId439"/>
            </p:custDataLst>
          </p:nvPr>
        </p:nvGrpSpPr>
        <p:grpSpPr>
          <a:xfrm>
            <a:off x="2765425" y="1669773"/>
            <a:ext cx="1576388" cy="558800"/>
            <a:chOff x="1680" y="1168"/>
            <a:chExt cx="993" cy="352"/>
          </a:xfrm>
          <a:solidFill>
            <a:schemeClr val="accent2"/>
          </a:solidFill>
        </p:grpSpPr>
        <p:sp>
          <p:nvSpPr>
            <p:cNvPr id="481" name="Freeform 485"/>
            <p:cNvSpPr/>
            <p:nvPr>
              <p:custDataLst>
                <p:tags r:id="rId440"/>
              </p:custDataLst>
            </p:nvPr>
          </p:nvSpPr>
          <p:spPr bwMode="auto">
            <a:xfrm>
              <a:off x="1680" y="1168"/>
              <a:ext cx="993" cy="352"/>
            </a:xfrm>
            <a:custGeom>
              <a:gdLst>
                <a:gd name="T0" fmla="*/ 0 w 993"/>
                <a:gd name="T1" fmla="*/ 0 h 352"/>
                <a:gd name="T2" fmla="*/ 930 w 993"/>
                <a:gd name="T3" fmla="*/ 0 h 352"/>
                <a:gd name="T4" fmla="*/ 993 w 993"/>
                <a:gd name="T5" fmla="*/ 176 h 352"/>
                <a:gd name="T6" fmla="*/ 930 w 993"/>
                <a:gd name="T7" fmla="*/ 352 h 352"/>
                <a:gd name="T8" fmla="*/ 0 w 993"/>
                <a:gd name="T9" fmla="*/ 352 h 352"/>
                <a:gd name="T10" fmla="*/ 63 w 993"/>
                <a:gd name="T11" fmla="*/ 176 h 352"/>
                <a:gd name="T12" fmla="*/ 0 w 993"/>
                <a:gd name="T13" fmla="*/ 0 h 3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93" h="352">
                  <a:moveTo>
                    <a:pt x="0" y="0"/>
                  </a:moveTo>
                  <a:lnTo>
                    <a:pt x="930" y="0"/>
                  </a:lnTo>
                  <a:lnTo>
                    <a:pt x="993" y="176"/>
                  </a:lnTo>
                  <a:lnTo>
                    <a:pt x="930" y="352"/>
                  </a:lnTo>
                  <a:lnTo>
                    <a:pt x="0" y="352"/>
                  </a:lnTo>
                  <a:lnTo>
                    <a:pt x="63" y="176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9050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200" b="1">
                <a:latin typeface="+mn-lt"/>
              </a:endParaRPr>
            </a:p>
          </p:txBody>
        </p:sp>
        <p:sp>
          <p:nvSpPr>
            <p:cNvPr id="482" name="Rectangle 486"/>
            <p:cNvSpPr>
              <a:spLocks noChangeArrowheads="1"/>
            </p:cNvSpPr>
            <p:nvPr>
              <p:custDataLst>
                <p:tags r:id="rId441"/>
              </p:custDataLst>
            </p:nvPr>
          </p:nvSpPr>
          <p:spPr bwMode="auto">
            <a:xfrm>
              <a:off x="1775" y="1188"/>
              <a:ext cx="834" cy="303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9050" algn="ctr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defTabSz="895350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1pPr>
              <a:lvl2pPr marL="193675" indent="-192088" algn="l" defTabSz="895350" rtl="0" fontAlgn="base">
                <a:spcBef>
                  <a:spcPct val="0"/>
                </a:spcBef>
                <a:spcAft>
                  <a:spcPct val="0"/>
                </a:spcAft>
                <a:buSzPct val="125000"/>
                <a:buFont typeface="Arial"/>
                <a:buChar char="▪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2pPr>
              <a:lvl3pPr marL="457200" indent="-261938" algn="l" defTabSz="895350" rtl="0" fontAlgn="base">
                <a:spcBef>
                  <a:spcPct val="0"/>
                </a:spcBef>
                <a:spcAft>
                  <a:spcPct val="0"/>
                </a:spcAft>
                <a:buSzPct val="120000"/>
                <a:buFont typeface="Arial"/>
                <a:buChar char="–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3pPr>
              <a:lvl4pPr marL="614363" indent="-155575" algn="l" defTabSz="895350" rtl="0" fontAlgn="base">
                <a:spcBef>
                  <a:spcPct val="0"/>
                </a:spcBef>
                <a:spcAft>
                  <a:spcPct val="0"/>
                </a:spcAft>
                <a:buSzPct val="120000"/>
                <a:buFont typeface="Arial"/>
                <a:buChar char="▫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4pPr>
              <a:lvl5pPr marL="746125" indent="-130175" algn="l" defTabSz="895350" rtl="0" fontAlgn="base">
                <a:spcBef>
                  <a:spcPct val="0"/>
                </a:spcBef>
                <a:spcAft>
                  <a:spcPct val="0"/>
                </a:spcAft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5pPr>
              <a:lvl6pPr marL="12033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6pPr>
              <a:lvl7pPr marL="16605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7pPr>
              <a:lvl8pPr marL="21177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8pPr>
              <a:lvl9pPr marL="25749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9pPr>
            </a:lstStyle>
            <a:p>
              <a:r>
                <a:rPr lang="zh-CN" altLang="en-AU" sz="1200" b="1">
                  <a:solidFill>
                    <a:schemeClr val="bg1"/>
                  </a:solidFill>
                  <a:latin typeface="+mn-lt"/>
                  <a:ea typeface="+mn-ea"/>
                  <a:cs typeface="Arial"/>
                </a:rPr>
                <a:t>干线运输</a:t>
              </a:r>
            </a:p>
          </p:txBody>
        </p:sp>
      </p:grpSp>
      <p:grpSp>
        <p:nvGrpSpPr>
          <p:cNvPr id="483" name="Group 487"/>
          <p:cNvGrpSpPr/>
          <p:nvPr>
            <p:custDataLst>
              <p:tags r:id="rId442"/>
            </p:custDataLst>
          </p:nvPr>
        </p:nvGrpSpPr>
        <p:grpSpPr>
          <a:xfrm>
            <a:off x="1189038" y="1669773"/>
            <a:ext cx="1690687" cy="558800"/>
            <a:chOff x="749" y="1589"/>
            <a:chExt cx="1065" cy="352"/>
          </a:xfrm>
          <a:solidFill>
            <a:schemeClr val="accent2"/>
          </a:solidFill>
        </p:grpSpPr>
        <p:sp>
          <p:nvSpPr>
            <p:cNvPr id="484" name="Freeform 488"/>
            <p:cNvSpPr/>
            <p:nvPr>
              <p:custDataLst>
                <p:tags r:id="rId443"/>
              </p:custDataLst>
            </p:nvPr>
          </p:nvSpPr>
          <p:spPr bwMode="auto">
            <a:xfrm>
              <a:off x="749" y="1589"/>
              <a:ext cx="1065" cy="352"/>
            </a:xfrm>
            <a:custGeom>
              <a:gdLst>
                <a:gd name="T0" fmla="*/ 0 w 1065"/>
                <a:gd name="T1" fmla="*/ 0 h 352"/>
                <a:gd name="T2" fmla="*/ 1002 w 1065"/>
                <a:gd name="T3" fmla="*/ 0 h 352"/>
                <a:gd name="T4" fmla="*/ 1065 w 1065"/>
                <a:gd name="T5" fmla="*/ 176 h 352"/>
                <a:gd name="T6" fmla="*/ 1002 w 1065"/>
                <a:gd name="T7" fmla="*/ 352 h 352"/>
                <a:gd name="T8" fmla="*/ 0 w 1065"/>
                <a:gd name="T9" fmla="*/ 352 h 352"/>
                <a:gd name="T10" fmla="*/ 0 w 1065"/>
                <a:gd name="T11" fmla="*/ 176 h 352"/>
                <a:gd name="T12" fmla="*/ 0 w 1065"/>
                <a:gd name="T13" fmla="*/ 0 h 3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65" h="352">
                  <a:moveTo>
                    <a:pt x="0" y="0"/>
                  </a:moveTo>
                  <a:lnTo>
                    <a:pt x="1002" y="0"/>
                  </a:lnTo>
                  <a:lnTo>
                    <a:pt x="1065" y="176"/>
                  </a:lnTo>
                  <a:lnTo>
                    <a:pt x="1002" y="352"/>
                  </a:lnTo>
                  <a:lnTo>
                    <a:pt x="0" y="352"/>
                  </a:lnTo>
                  <a:lnTo>
                    <a:pt x="0" y="176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19050" cap="flat" cmpd="sng">
              <a:solidFill>
                <a:schemeClr val="bg1"/>
              </a:solidFill>
              <a:prstDash val="solid"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600" kern="1200">
                  <a:solidFill>
                    <a:schemeClr val="tx1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en-US" sz="1200" b="1">
                <a:latin typeface="+mn-lt"/>
              </a:endParaRPr>
            </a:p>
          </p:txBody>
        </p:sp>
        <p:sp>
          <p:nvSpPr>
            <p:cNvPr id="485" name="Rectangle 489"/>
            <p:cNvSpPr>
              <a:spLocks noChangeArrowheads="1"/>
            </p:cNvSpPr>
            <p:nvPr>
              <p:custDataLst>
                <p:tags r:id="rId444"/>
              </p:custDataLst>
            </p:nvPr>
          </p:nvSpPr>
          <p:spPr bwMode="auto">
            <a:xfrm>
              <a:off x="781" y="1609"/>
              <a:ext cx="970" cy="303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9050">
                  <a:solidFill>
                    <a:schemeClr val="bg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3810" tIns="0" rIns="3810" bIns="0" anchor="ctr"/>
            <a:lstStyle>
              <a:defPPr>
                <a:defRPr lang="en-US"/>
              </a:defPPr>
              <a:lvl1pPr algn="l" defTabSz="895350" rtl="0" fontAlgn="base">
                <a:spcBef>
                  <a:spcPct val="0"/>
                </a:spcBef>
                <a:spcAft>
                  <a:spcPct val="0"/>
                </a:spcAft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1pPr>
              <a:lvl2pPr marL="193675" indent="-192088" algn="l" defTabSz="895350" rtl="0" fontAlgn="base">
                <a:spcBef>
                  <a:spcPct val="0"/>
                </a:spcBef>
                <a:spcAft>
                  <a:spcPct val="0"/>
                </a:spcAft>
                <a:buSzPct val="125000"/>
                <a:buFont typeface="Arial"/>
                <a:buChar char="▪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2pPr>
              <a:lvl3pPr marL="457200" indent="-261938" algn="l" defTabSz="895350" rtl="0" fontAlgn="base">
                <a:spcBef>
                  <a:spcPct val="0"/>
                </a:spcBef>
                <a:spcAft>
                  <a:spcPct val="0"/>
                </a:spcAft>
                <a:buSzPct val="120000"/>
                <a:buFont typeface="Arial"/>
                <a:buChar char="–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3pPr>
              <a:lvl4pPr marL="614363" indent="-155575" algn="l" defTabSz="895350" rtl="0" fontAlgn="base">
                <a:spcBef>
                  <a:spcPct val="0"/>
                </a:spcBef>
                <a:spcAft>
                  <a:spcPct val="0"/>
                </a:spcAft>
                <a:buSzPct val="120000"/>
                <a:buFont typeface="Arial"/>
                <a:buChar char="▫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4pPr>
              <a:lvl5pPr marL="746125" indent="-130175" algn="l" defTabSz="895350" rtl="0" fontAlgn="base">
                <a:spcBef>
                  <a:spcPct val="0"/>
                </a:spcBef>
                <a:spcAft>
                  <a:spcPct val="0"/>
                </a:spcAft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5pPr>
              <a:lvl6pPr marL="12033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6pPr>
              <a:lvl7pPr marL="16605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7pPr>
              <a:lvl8pPr marL="21177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8pPr>
              <a:lvl9pPr marL="2574925" indent="-130175" algn="l" defTabSz="895350" rtl="0" eaLnBrk="1" fontAlgn="base" latinLnBrk="0" hangingPunct="1">
                <a:spcBef>
                  <a:spcPct val="0"/>
                </a:spcBef>
                <a:spcAft>
                  <a:spcPct val="0"/>
                </a:spcAft>
                <a:buClr>
                  <a:schemeClr val="tx2"/>
                </a:buClr>
                <a:buSzPct val="89000"/>
                <a:buFont typeface="Arial"/>
                <a:buChar char="-"/>
                <a:defRPr sz="1600" kern="1200">
                  <a:solidFill>
                    <a:schemeClr val="tx1"/>
                  </a:solidFill>
                  <a:latin typeface="Arial"/>
                  <a:ea typeface="华文楷体" pitchFamily="2" charset="-122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chemeClr val="bg1"/>
                  </a:solidFill>
                  <a:latin typeface="+mn-lt"/>
                  <a:ea typeface="+mn-ea"/>
                  <a:cs typeface="Arial"/>
                </a:rPr>
                <a:t>冷藏装备设计和</a:t>
              </a:r>
              <a:r>
                <a:rPr lang="zh-CN" altLang="en-AU" sz="1200" b="1">
                  <a:solidFill>
                    <a:schemeClr val="bg1"/>
                  </a:solidFill>
                  <a:latin typeface="+mn-lt"/>
                  <a:ea typeface="+mn-ea"/>
                  <a:cs typeface="Arial"/>
                </a:rPr>
                <a:t>制造</a:t>
              </a:r>
            </a:p>
          </p:txBody>
        </p:sp>
      </p:grpSp>
      <p:sp>
        <p:nvSpPr>
          <p:cNvPr id="486" name="Oval 490"/>
          <p:cNvSpPr>
            <a:spLocks noChangeArrowheads="1"/>
          </p:cNvSpPr>
          <p:nvPr/>
        </p:nvSpPr>
        <p:spPr bwMode="gray">
          <a:xfrm>
            <a:off x="1111249" y="1576111"/>
            <a:ext cx="182880" cy="1825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1</a:t>
            </a:r>
            <a:endParaRPr lang="en-US" altLang="ja-JP" sz="1200" b="1">
              <a:latin typeface="+mn-lt"/>
              <a:cs typeface="Arial"/>
            </a:endParaRPr>
          </a:p>
        </p:txBody>
      </p:sp>
      <p:sp>
        <p:nvSpPr>
          <p:cNvPr id="487" name="Oval 491"/>
          <p:cNvSpPr>
            <a:spLocks noChangeArrowheads="1"/>
          </p:cNvSpPr>
          <p:nvPr/>
        </p:nvSpPr>
        <p:spPr bwMode="gray">
          <a:xfrm>
            <a:off x="2765424" y="1557061"/>
            <a:ext cx="182880" cy="1825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2</a:t>
            </a:r>
            <a:endParaRPr lang="en-US" altLang="ja-JP" sz="1200" b="1">
              <a:latin typeface="+mn-lt"/>
              <a:cs typeface="Arial"/>
            </a:endParaRPr>
          </a:p>
        </p:txBody>
      </p:sp>
      <p:sp>
        <p:nvSpPr>
          <p:cNvPr id="488" name="Oval 492"/>
          <p:cNvSpPr>
            <a:spLocks noChangeArrowheads="1"/>
          </p:cNvSpPr>
          <p:nvPr/>
        </p:nvSpPr>
        <p:spPr bwMode="gray">
          <a:xfrm>
            <a:off x="5621338" y="1557061"/>
            <a:ext cx="182880" cy="1825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5</a:t>
            </a:r>
            <a:endParaRPr lang="en-US" altLang="ja-JP" sz="1200" b="1">
              <a:latin typeface="+mn-lt"/>
              <a:cs typeface="Arial"/>
            </a:endParaRPr>
          </a:p>
        </p:txBody>
      </p:sp>
      <p:sp>
        <p:nvSpPr>
          <p:cNvPr id="489" name="Oval 493"/>
          <p:cNvSpPr>
            <a:spLocks noChangeArrowheads="1"/>
          </p:cNvSpPr>
          <p:nvPr/>
        </p:nvSpPr>
        <p:spPr bwMode="gray">
          <a:xfrm>
            <a:off x="4227513" y="1557061"/>
            <a:ext cx="182880" cy="1825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4</a:t>
            </a:r>
            <a:endParaRPr lang="en-US" altLang="ja-JP" sz="1200" b="1">
              <a:latin typeface="+mn-lt"/>
              <a:cs typeface="Arial"/>
            </a:endParaRPr>
          </a:p>
        </p:txBody>
      </p:sp>
      <p:sp>
        <p:nvSpPr>
          <p:cNvPr id="490" name="Rectangle 2"/>
          <p:cNvSpPr txBox="1"/>
          <p:nvPr/>
        </p:nvSpPr>
        <p:spPr>
          <a:xfrm>
            <a:off x="1211199" y="2266832"/>
            <a:ext cx="1308550" cy="73866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200"/>
              <a:t>冷藏车生产</a:t>
            </a:r>
            <a:endParaRPr lang="en-US" altLang="zh-CN" sz="1200"/>
          </a:p>
          <a:p>
            <a:pPr lvl="1"/>
            <a:r>
              <a:rPr lang="zh-CN" altLang="en-US" sz="1200"/>
              <a:t>冷机制造</a:t>
            </a:r>
            <a:endParaRPr lang="en-US" altLang="zh-CN" sz="1200"/>
          </a:p>
          <a:p>
            <a:pPr lvl="1"/>
            <a:r>
              <a:rPr lang="zh-CN" altLang="en-US" sz="1200"/>
              <a:t>冷藏容器设计制造、保温技术</a:t>
            </a:r>
          </a:p>
        </p:txBody>
      </p:sp>
      <p:sp>
        <p:nvSpPr>
          <p:cNvPr id="491" name="Rectangle 2"/>
          <p:cNvSpPr txBox="1"/>
          <p:nvPr/>
        </p:nvSpPr>
        <p:spPr>
          <a:xfrm>
            <a:off x="4297364" y="2266832"/>
            <a:ext cx="1308550" cy="369332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200"/>
              <a:t>存储中心</a:t>
            </a:r>
            <a:endParaRPr lang="en-US" altLang="zh-CN" sz="1200"/>
          </a:p>
          <a:p>
            <a:pPr lvl="1"/>
            <a:r>
              <a:rPr lang="zh-CN" altLang="en-US" sz="1200"/>
              <a:t>城市内配送中心</a:t>
            </a:r>
          </a:p>
        </p:txBody>
      </p:sp>
      <p:sp>
        <p:nvSpPr>
          <p:cNvPr id="492" name="Rectangle 2"/>
          <p:cNvSpPr txBox="1"/>
          <p:nvPr/>
        </p:nvSpPr>
        <p:spPr>
          <a:xfrm>
            <a:off x="5756589" y="2266832"/>
            <a:ext cx="1308550" cy="369332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200"/>
              <a:t>市内配送</a:t>
            </a:r>
            <a:endParaRPr lang="en-US" altLang="zh-CN" sz="1200"/>
          </a:p>
          <a:p>
            <a:pPr lvl="1"/>
            <a:r>
              <a:rPr lang="zh-CN" altLang="en-US" sz="1200"/>
              <a:t>冷藏快递</a:t>
            </a:r>
          </a:p>
        </p:txBody>
      </p:sp>
      <p:sp>
        <p:nvSpPr>
          <p:cNvPr id="493" name="Text Box 2628"/>
          <p:cNvSpPr txBox="1">
            <a:spLocks noChangeArrowheads="1"/>
          </p:cNvSpPr>
          <p:nvPr/>
        </p:nvSpPr>
        <p:spPr bwMode="gray">
          <a:xfrm>
            <a:off x="7969250" y="5153237"/>
            <a:ext cx="461665" cy="166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便利店</a:t>
            </a:r>
          </a:p>
        </p:txBody>
      </p:sp>
      <p:sp>
        <p:nvSpPr>
          <p:cNvPr id="494" name="Text Box 2628"/>
          <p:cNvSpPr txBox="1">
            <a:spLocks noChangeArrowheads="1"/>
          </p:cNvSpPr>
          <p:nvPr/>
        </p:nvSpPr>
        <p:spPr bwMode="gray">
          <a:xfrm>
            <a:off x="7969250" y="5574718"/>
            <a:ext cx="615553" cy="166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0" tIns="0" rIns="0" bIns="0" anchor="b">
            <a:spAutoFit/>
          </a:bodyPr>
          <a:lstStyle>
            <a:defPPr>
              <a:defRPr lang="en-US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595438" indent="-223838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defTabSz="912813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10000"/>
              </a:spcBef>
              <a:buClrTx/>
              <a:buSzPct val="80000"/>
              <a:buFont typeface="Wingdings" pitchFamily="2" charset="2"/>
              <a:buNone/>
            </a:pPr>
            <a:r>
              <a:rPr lang="zh-CN" altLang="en-US" sz="1200">
                <a:latin typeface="+mn-lt"/>
                <a:cs typeface="Arial"/>
              </a:rPr>
              <a:t>生鲜电商</a:t>
            </a:r>
          </a:p>
        </p:txBody>
      </p:sp>
      <p:sp>
        <p:nvSpPr>
          <p:cNvPr id="495" name="Oval 490"/>
          <p:cNvSpPr>
            <a:spLocks noChangeArrowheads="1"/>
          </p:cNvSpPr>
          <p:nvPr/>
        </p:nvSpPr>
        <p:spPr bwMode="gray">
          <a:xfrm>
            <a:off x="219174" y="5319436"/>
            <a:ext cx="192087" cy="192086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A</a:t>
            </a:r>
            <a:endParaRPr lang="en-US" altLang="ja-JP" sz="1200" b="1">
              <a:latin typeface="+mn-lt"/>
              <a:cs typeface="Arial"/>
            </a:endParaRPr>
          </a:p>
        </p:txBody>
      </p:sp>
      <p:sp>
        <p:nvSpPr>
          <p:cNvPr id="496" name="Oval 490"/>
          <p:cNvSpPr>
            <a:spLocks noChangeArrowheads="1"/>
          </p:cNvSpPr>
          <p:nvPr/>
        </p:nvSpPr>
        <p:spPr bwMode="gray">
          <a:xfrm>
            <a:off x="7750690" y="4767779"/>
            <a:ext cx="192087" cy="192086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B</a:t>
            </a:r>
            <a:endParaRPr lang="en-US" altLang="ja-JP" sz="1200" b="1">
              <a:latin typeface="+mn-lt"/>
              <a:cs typeface="Arial"/>
            </a:endParaRPr>
          </a:p>
        </p:txBody>
      </p:sp>
      <p:sp>
        <p:nvSpPr>
          <p:cNvPr id="497" name="Oval 490"/>
          <p:cNvSpPr>
            <a:spLocks noChangeArrowheads="1"/>
          </p:cNvSpPr>
          <p:nvPr/>
        </p:nvSpPr>
        <p:spPr bwMode="gray">
          <a:xfrm>
            <a:off x="7750690" y="5136873"/>
            <a:ext cx="192087" cy="192086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C</a:t>
            </a:r>
            <a:endParaRPr lang="en-US" altLang="ja-JP" sz="1200" b="1">
              <a:latin typeface="+mn-lt"/>
              <a:cs typeface="Arial"/>
            </a:endParaRPr>
          </a:p>
        </p:txBody>
      </p:sp>
      <p:sp>
        <p:nvSpPr>
          <p:cNvPr id="498" name="Oval 490"/>
          <p:cNvSpPr>
            <a:spLocks noChangeArrowheads="1"/>
          </p:cNvSpPr>
          <p:nvPr/>
        </p:nvSpPr>
        <p:spPr bwMode="gray">
          <a:xfrm>
            <a:off x="7750690" y="5574718"/>
            <a:ext cx="192087" cy="192086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bg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9592" tIns="44797" rIns="89592" bIns="44797" anchor="ctr"/>
          <a:lstStyle>
            <a:defPPr>
              <a:defRPr lang="en-US"/>
            </a:defPPr>
            <a:lvl1pPr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47675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895350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44613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792288" algn="l" defTabSz="89535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494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066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1638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21088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buClr>
                <a:schemeClr val="tx2"/>
              </a:buClr>
            </a:pPr>
            <a:r>
              <a:rPr lang="en-US" altLang="zh-CN" sz="1200" b="1">
                <a:latin typeface="+mn-lt"/>
                <a:cs typeface="Arial"/>
              </a:rPr>
              <a:t>D</a:t>
            </a:r>
            <a:endParaRPr lang="en-US" altLang="ja-JP" sz="1200" b="1">
              <a:latin typeface="+mn-lt"/>
              <a:cs typeface="Arial"/>
            </a:endParaRPr>
          </a:p>
        </p:txBody>
      </p:sp>
      <p:pic>
        <p:nvPicPr>
          <p:cNvPr id="499" name="Picture 178" descr="u=1024777190,1038573927&amp;fm=52&amp;gp=0"/>
          <p:cNvPicPr>
            <a:picLocks noChangeAspect="1" noChangeArrowheads="1"/>
          </p:cNvPicPr>
          <p:nvPr/>
        </p:nvPicPr>
        <p:blipFill>
          <a:blip r:embed="rId4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903" y="4665386"/>
            <a:ext cx="439738" cy="66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7155725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9" name="Object 18" hidden="1"/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think-cell 幻灯片" r:id="rId3" imgW="270" imgH="270" progId="TCLayout.ActiveDocument.1">
                  <p:embed/>
                </p:oleObj>
              </mc:Choice>
              <mc:Fallback>
                <p:oleObj name="think-cell 幻灯片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" name="Rectangle 39"/>
          <p:cNvSpPr/>
          <p:nvPr/>
        </p:nvSpPr>
        <p:spPr>
          <a:xfrm>
            <a:off x="171450" y="641887"/>
            <a:ext cx="8566149" cy="5142688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1400" err="1">
              <a:solidFill>
                <a:schemeClr val="tx1"/>
              </a:solidFill>
            </a:endParaRPr>
          </a:p>
        </p:txBody>
      </p:sp>
      <p:cxnSp>
        <p:nvCxnSpPr>
          <p:cNvPr id="31" name="AutoShape 10"/>
          <p:cNvCxnSpPr>
            <a:cxnSpLocks noChangeShapeType="1"/>
            <a:stCxn id="8" idx="3"/>
            <a:endCxn id="17" idx="1"/>
          </p:cNvCxnSpPr>
          <p:nvPr/>
        </p:nvCxnSpPr>
        <p:spPr bwMode="gray">
          <a:xfrm flipV="1">
            <a:off x="1539753" y="1695053"/>
            <a:ext cx="1758797" cy="27679"/>
          </a:xfrm>
          <a:prstGeom prst="straightConnector1">
            <a:avLst/>
          </a:prstGeom>
          <a:noFill/>
          <a:ln w="28575">
            <a:solidFill>
              <a:schemeClr val="accent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" name="Rectangle 26"/>
          <p:cNvSpPr>
            <a:spLocks noChangeArrowheads="1"/>
          </p:cNvSpPr>
          <p:nvPr/>
        </p:nvSpPr>
        <p:spPr bwMode="gray">
          <a:xfrm>
            <a:off x="7313237" y="751310"/>
            <a:ext cx="1298504" cy="1724877"/>
          </a:xfrm>
          <a:prstGeom prst="rect">
            <a:avLst/>
          </a:prstGeom>
          <a:solidFill>
            <a:schemeClr val="bg1"/>
          </a:solidFill>
          <a:ln w="19050">
            <a:solidFill>
              <a:srgbClr val="DDDDDD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buClrTx/>
            </a:pPr>
            <a:endParaRPr lang="en-AU" altLang="zh-CN" sz="1400" b="0">
              <a:latin typeface="+mn-lt"/>
            </a:endParaRPr>
          </a:p>
        </p:txBody>
      </p:sp>
      <p:sp>
        <p:nvSpPr>
          <p:cNvPr id="17" name="Rectangle 21"/>
          <p:cNvSpPr>
            <a:spLocks noChangeArrowheads="1"/>
          </p:cNvSpPr>
          <p:nvPr/>
        </p:nvSpPr>
        <p:spPr bwMode="gray">
          <a:xfrm>
            <a:off x="3298550" y="1245127"/>
            <a:ext cx="1043106" cy="899852"/>
          </a:xfrm>
          <a:prstGeom prst="rect">
            <a:avLst/>
          </a:prstGeom>
          <a:solidFill>
            <a:schemeClr val="bg1"/>
          </a:solidFill>
          <a:ln w="19050">
            <a:solidFill>
              <a:srgbClr val="DDDDDD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buClrTx/>
            </a:pPr>
            <a:endParaRPr lang="en-AU" altLang="zh-CN" sz="1400" b="0">
              <a:latin typeface="+mn-lt"/>
            </a:endParaRPr>
          </a:p>
        </p:txBody>
      </p:sp>
      <p:sp>
        <p:nvSpPr>
          <p:cNvPr id="18" name="Rectangle 22"/>
          <p:cNvSpPr>
            <a:spLocks noChangeArrowheads="1"/>
          </p:cNvSpPr>
          <p:nvPr/>
        </p:nvSpPr>
        <p:spPr bwMode="gray">
          <a:xfrm>
            <a:off x="3298550" y="1245127"/>
            <a:ext cx="1043106" cy="36086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</a:ln>
          <a:effectLst/>
        </p:spPr>
        <p:txBody>
          <a:bodyPr wrap="none" lIns="72009" tIns="72009" rIns="72009" bIns="72009" anchor="ctr" anchorCtr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buClrTx/>
            </a:pPr>
            <a:r>
              <a:rPr lang="zh-CN" altLang="en-US" sz="1400" b="1">
                <a:latin typeface="+mn-lt"/>
                <a:cs typeface="Arial"/>
              </a:rPr>
              <a:t>一级分销商</a:t>
            </a:r>
            <a:endParaRPr lang="en-US" altLang="zh-CN" sz="1400" b="1">
              <a:latin typeface="+mn-lt"/>
              <a:cs typeface="Arial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63" y="230188"/>
            <a:ext cx="8618537" cy="292388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338328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zh-CN" altLang="en-US"/>
              <a:t>情境一：医药冷链运量虽小，但对温度监控严格，各类设施须符合</a:t>
            </a:r>
            <a:r>
              <a:rPr lang="en-US" altLang="zh-CN" err="1"/>
              <a:t>GSP</a:t>
            </a:r>
            <a:r>
              <a:rPr lang="zh-CN" altLang="en-US"/>
              <a:t>标准</a:t>
            </a:r>
            <a:endParaRPr lang="en-US"/>
          </a:p>
        </p:txBody>
      </p:sp>
      <p:sp>
        <p:nvSpPr>
          <p:cNvPr id="5" name="McK 5. Source"/>
          <p:cNvSpPr>
            <a:spLocks noChangeArrowheads="1"/>
          </p:cNvSpPr>
          <p:nvPr/>
        </p:nvSpPr>
        <p:spPr bwMode="auto">
          <a:xfrm>
            <a:off x="119063" y="6435725"/>
            <a:ext cx="6862762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marL="609600" indent="-609600" defTabSz="895350">
              <a:tabLst>
                <a:tab pos="612775"/>
              </a:tabLst>
            </a:pPr>
            <a:r>
              <a:rPr lang="zh-CN" altLang="en-US" sz="1000">
                <a:solidFill>
                  <a:srgbClr val="000000"/>
                </a:solidFill>
              </a:rPr>
              <a:t>资料来源：麦肯锡分析</a:t>
            </a:r>
            <a:endParaRPr lang="en-US" altLang="zh-CN" sz="1000">
              <a:solidFill>
                <a:srgbClr val="000000"/>
              </a:solidFill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gray">
          <a:xfrm>
            <a:off x="531691" y="1272806"/>
            <a:ext cx="1008062" cy="899852"/>
          </a:xfrm>
          <a:prstGeom prst="rect">
            <a:avLst/>
          </a:prstGeom>
          <a:solidFill>
            <a:schemeClr val="bg1"/>
          </a:solidFill>
          <a:ln w="19050">
            <a:solidFill>
              <a:srgbClr val="DDDDDD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buClrTx/>
            </a:pPr>
            <a:endParaRPr lang="en-AU" altLang="zh-CN" sz="1400" b="0">
              <a:latin typeface="+mn-lt"/>
            </a:endParaRPr>
          </a:p>
        </p:txBody>
      </p:sp>
      <p:sp>
        <p:nvSpPr>
          <p:cNvPr id="9" name="Rectangle 22"/>
          <p:cNvSpPr>
            <a:spLocks noChangeArrowheads="1"/>
          </p:cNvSpPr>
          <p:nvPr/>
        </p:nvSpPr>
        <p:spPr bwMode="gray">
          <a:xfrm>
            <a:off x="531691" y="1272806"/>
            <a:ext cx="1008062" cy="36010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</a:ln>
          <a:effectLst/>
        </p:spPr>
        <p:txBody>
          <a:bodyPr wrap="square" lIns="72009" tIns="72009" rIns="72009" bIns="72009" anchor="ctr" anchorCtr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buClrTx/>
            </a:pPr>
            <a:r>
              <a:rPr lang="zh-CN" altLang="en-US" sz="1400" b="1">
                <a:latin typeface="+mn-lt"/>
                <a:cs typeface="Arial"/>
              </a:rPr>
              <a:t>药厂</a:t>
            </a:r>
            <a:endParaRPr lang="en-US" altLang="zh-CN" sz="1400" b="1">
              <a:latin typeface="+mn-lt"/>
              <a:cs typeface="Arial"/>
            </a:endParaRPr>
          </a:p>
        </p:txBody>
      </p:sp>
      <p:pic>
        <p:nvPicPr>
          <p:cNvPr id="10" name="Picture 23" descr="Drugstore icon">
            <a:hlinkClick r:id="rId6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730128" y="1583696"/>
            <a:ext cx="596900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val 40"/>
          <p:cNvSpPr>
            <a:spLocks noChangeArrowheads="1"/>
          </p:cNvSpPr>
          <p:nvPr>
            <p:custDataLst>
              <p:tags r:id="rId7"/>
            </p:custDataLst>
          </p:nvPr>
        </p:nvSpPr>
        <p:spPr bwMode="gray">
          <a:xfrm>
            <a:off x="1697608" y="1417316"/>
            <a:ext cx="585788" cy="584200"/>
          </a:xfrm>
          <a:prstGeom prst="ellipse">
            <a:avLst/>
          </a:prstGeom>
          <a:solidFill>
            <a:schemeClr val="accent1"/>
          </a:solidFill>
          <a:ln w="19050">
            <a:noFill/>
            <a:round/>
          </a:ln>
          <a:effectLst>
            <a:prstShdw prst="shdw17" dist="17961" dir="2700000">
              <a:srgbClr val="999999"/>
            </a:prstShdw>
          </a:effec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1400" b="1"/>
              <a:t>前端</a:t>
            </a:r>
            <a:endParaRPr lang="en-US" altLang="zh-CN" sz="1400" b="1"/>
          </a:p>
          <a:p>
            <a:pPr algn="ctr" eaLnBrk="1" hangingPunct="1"/>
            <a:r>
              <a:rPr lang="zh-CN" altLang="en-US" sz="1400" b="1"/>
              <a:t>仓储</a:t>
            </a:r>
            <a:endParaRPr lang="en-US" altLang="zh-CN" sz="1400" b="1"/>
          </a:p>
        </p:txBody>
      </p:sp>
      <p:sp>
        <p:nvSpPr>
          <p:cNvPr id="14" name="Oval 40"/>
          <p:cNvSpPr>
            <a:spLocks noChangeArrowheads="1"/>
          </p:cNvSpPr>
          <p:nvPr>
            <p:custDataLst>
              <p:tags r:id="rId8"/>
            </p:custDataLst>
          </p:nvPr>
        </p:nvSpPr>
        <p:spPr bwMode="gray">
          <a:xfrm>
            <a:off x="2464912" y="1417316"/>
            <a:ext cx="585788" cy="584200"/>
          </a:xfrm>
          <a:prstGeom prst="ellipse">
            <a:avLst/>
          </a:prstGeom>
          <a:solidFill>
            <a:schemeClr val="accent1"/>
          </a:solidFill>
          <a:ln w="19050">
            <a:noFill/>
            <a:round/>
          </a:ln>
          <a:effectLst>
            <a:prstShdw prst="shdw17" dist="17961" dir="2700000">
              <a:srgbClr val="999999"/>
            </a:prstShdw>
          </a:effec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1400" b="1"/>
              <a:t>干线</a:t>
            </a:r>
            <a:endParaRPr lang="en-US" altLang="zh-CN" sz="1400" b="1"/>
          </a:p>
          <a:p>
            <a:pPr algn="ctr" eaLnBrk="1" hangingPunct="1"/>
            <a:r>
              <a:rPr lang="zh-CN" altLang="en-US" sz="1400" b="1"/>
              <a:t>运输</a:t>
            </a:r>
            <a:endParaRPr lang="en-US" altLang="zh-CN" sz="1400" b="1"/>
          </a:p>
        </p:txBody>
      </p:sp>
      <p:pic>
        <p:nvPicPr>
          <p:cNvPr id="16" name="Picture 25" descr="Lorry icon">
            <a:hlinkClick r:id="rId10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3508134" y="1590413"/>
            <a:ext cx="533080" cy="533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7526646" y="1137908"/>
            <a:ext cx="280988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8" descr="19306">
            <a:hlinkClick r:id="rId13"/>
          </p:cNvPr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EFFFF"/>
              </a:clrFrom>
              <a:clrTo>
                <a:srgbClr val="FE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3" t="4198" r="8888" b="6543"/>
          <a:stretch>
            <a:fillRect/>
          </a:stretch>
        </p:blipFill>
        <p:spPr bwMode="gray">
          <a:xfrm>
            <a:off x="7452519" y="1603980"/>
            <a:ext cx="374650" cy="29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Rectangle 21"/>
          <p:cNvSpPr>
            <a:spLocks noChangeArrowheads="1"/>
          </p:cNvSpPr>
          <p:nvPr/>
        </p:nvSpPr>
        <p:spPr bwMode="gray">
          <a:xfrm>
            <a:off x="4596268" y="1245127"/>
            <a:ext cx="1043106" cy="899852"/>
          </a:xfrm>
          <a:prstGeom prst="rect">
            <a:avLst/>
          </a:prstGeom>
          <a:solidFill>
            <a:schemeClr val="bg1"/>
          </a:solidFill>
          <a:ln w="19050">
            <a:solidFill>
              <a:srgbClr val="DDDDDD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buClrTx/>
            </a:pPr>
            <a:endParaRPr lang="en-AU" altLang="zh-CN" sz="1400" b="0">
              <a:latin typeface="+mn-lt"/>
            </a:endParaRPr>
          </a:p>
        </p:txBody>
      </p:sp>
      <p:sp>
        <p:nvSpPr>
          <p:cNvPr id="23" name="Rectangle 22"/>
          <p:cNvSpPr>
            <a:spLocks noChangeArrowheads="1"/>
          </p:cNvSpPr>
          <p:nvPr/>
        </p:nvSpPr>
        <p:spPr bwMode="gray">
          <a:xfrm>
            <a:off x="4596268" y="1245127"/>
            <a:ext cx="1043106" cy="36086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</a:ln>
          <a:effectLst/>
        </p:spPr>
        <p:txBody>
          <a:bodyPr wrap="none" lIns="72009" tIns="72009" rIns="72009" bIns="72009" anchor="ctr" anchorCtr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buClrTx/>
            </a:pPr>
            <a:r>
              <a:rPr lang="zh-CN" altLang="en-US" sz="1400" b="1">
                <a:latin typeface="+mn-lt"/>
                <a:cs typeface="Arial"/>
              </a:rPr>
              <a:t>二级分销商</a:t>
            </a:r>
            <a:endParaRPr lang="en-US" altLang="zh-CN" sz="1400" b="1">
              <a:latin typeface="+mn-lt"/>
              <a:cs typeface="Arial"/>
            </a:endParaRPr>
          </a:p>
        </p:txBody>
      </p:sp>
      <p:pic>
        <p:nvPicPr>
          <p:cNvPr id="25" name="Picture 28" descr="Truck_Yellow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4913473" y="1501035"/>
            <a:ext cx="607878" cy="605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32" descr="doctor icon">
            <a:hlinkClick r:id="rId16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gray">
          <a:xfrm>
            <a:off x="7400748" y="1988825"/>
            <a:ext cx="487363" cy="48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Rectangle 27"/>
          <p:cNvSpPr>
            <a:spLocks noChangeArrowheads="1"/>
          </p:cNvSpPr>
          <p:nvPr/>
        </p:nvSpPr>
        <p:spPr bwMode="gray">
          <a:xfrm>
            <a:off x="7313237" y="751311"/>
            <a:ext cx="1298504" cy="2758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</a:ln>
          <a:effectLst/>
        </p:spPr>
        <p:txBody>
          <a:bodyPr wrap="square" lIns="72009" tIns="72009" rIns="72009" bIns="72009" anchor="ctr" anchorCtr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eaLnBrk="1" hangingPunct="1">
              <a:buClrTx/>
            </a:pPr>
            <a:r>
              <a:rPr lang="zh-CN" altLang="en-US" sz="1400" b="1">
                <a:latin typeface="+mn-lt"/>
                <a:cs typeface="Arial"/>
              </a:rPr>
              <a:t>终端用户</a:t>
            </a:r>
            <a:endParaRPr lang="en-US" altLang="zh-CN" sz="1400" b="1">
              <a:latin typeface="+mn-lt"/>
              <a:cs typeface="Arial"/>
            </a:endParaRPr>
          </a:p>
        </p:txBody>
      </p:sp>
      <p:sp>
        <p:nvSpPr>
          <p:cNvPr id="3" name="Rectangle 3"/>
          <p:cNvSpPr txBox="1"/>
          <p:nvPr/>
        </p:nvSpPr>
        <p:spPr>
          <a:xfrm>
            <a:off x="7962489" y="1191114"/>
            <a:ext cx="558268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医院</a:t>
            </a:r>
            <a:endParaRPr lang="en-US" sz="1400"/>
          </a:p>
        </p:txBody>
      </p:sp>
      <p:sp>
        <p:nvSpPr>
          <p:cNvPr id="29" name="Rectangle 3"/>
          <p:cNvSpPr txBox="1"/>
          <p:nvPr/>
        </p:nvSpPr>
        <p:spPr>
          <a:xfrm>
            <a:off x="7962489" y="1672287"/>
            <a:ext cx="558268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药店</a:t>
            </a:r>
            <a:endParaRPr lang="en-US" sz="1400"/>
          </a:p>
        </p:txBody>
      </p:sp>
      <p:sp>
        <p:nvSpPr>
          <p:cNvPr id="30" name="Rectangle 3"/>
          <p:cNvSpPr txBox="1"/>
          <p:nvPr/>
        </p:nvSpPr>
        <p:spPr>
          <a:xfrm>
            <a:off x="7962489" y="2085088"/>
            <a:ext cx="558268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患者</a:t>
            </a:r>
            <a:endParaRPr lang="en-US" sz="1400"/>
          </a:p>
        </p:txBody>
      </p:sp>
      <p:cxnSp>
        <p:nvCxnSpPr>
          <p:cNvPr id="32" name="AutoShape 10"/>
          <p:cNvCxnSpPr>
            <a:cxnSpLocks noChangeShapeType="1"/>
          </p:cNvCxnSpPr>
          <p:nvPr/>
        </p:nvCxnSpPr>
        <p:spPr bwMode="gray">
          <a:xfrm flipV="1">
            <a:off x="5678915" y="1695436"/>
            <a:ext cx="1619649" cy="27296"/>
          </a:xfrm>
          <a:prstGeom prst="straightConnector1">
            <a:avLst/>
          </a:prstGeom>
          <a:noFill/>
          <a:ln w="28575">
            <a:solidFill>
              <a:schemeClr val="accent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3" name="Oval 40"/>
          <p:cNvSpPr>
            <a:spLocks noChangeArrowheads="1"/>
          </p:cNvSpPr>
          <p:nvPr>
            <p:custDataLst>
              <p:tags r:id="rId17"/>
            </p:custDataLst>
          </p:nvPr>
        </p:nvSpPr>
        <p:spPr bwMode="gray">
          <a:xfrm>
            <a:off x="5797229" y="1417316"/>
            <a:ext cx="585788" cy="584200"/>
          </a:xfrm>
          <a:prstGeom prst="ellipse">
            <a:avLst/>
          </a:prstGeom>
          <a:solidFill>
            <a:schemeClr val="accent1"/>
          </a:solidFill>
          <a:ln w="19050">
            <a:noFill/>
            <a:round/>
          </a:ln>
          <a:effectLst>
            <a:prstShdw prst="shdw17" dist="17961" dir="2700000">
              <a:srgbClr val="999999"/>
            </a:prstShdw>
          </a:effec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1400" b="1"/>
              <a:t>后端</a:t>
            </a:r>
            <a:endParaRPr lang="en-US" altLang="zh-CN" sz="1400" b="1"/>
          </a:p>
          <a:p>
            <a:pPr algn="ctr" eaLnBrk="1" hangingPunct="1"/>
            <a:r>
              <a:rPr lang="zh-CN" altLang="en-US" sz="1400" b="1"/>
              <a:t>仓储</a:t>
            </a:r>
            <a:endParaRPr lang="en-US" altLang="zh-CN" sz="1400" b="1"/>
          </a:p>
        </p:txBody>
      </p:sp>
      <p:sp>
        <p:nvSpPr>
          <p:cNvPr id="35" name="Oval 40"/>
          <p:cNvSpPr>
            <a:spLocks noChangeArrowheads="1"/>
          </p:cNvSpPr>
          <p:nvPr>
            <p:custDataLst>
              <p:tags r:id="rId18"/>
            </p:custDataLst>
          </p:nvPr>
        </p:nvSpPr>
        <p:spPr bwMode="gray">
          <a:xfrm>
            <a:off x="6445048" y="1417316"/>
            <a:ext cx="585788" cy="584200"/>
          </a:xfrm>
          <a:prstGeom prst="ellipse">
            <a:avLst/>
          </a:prstGeom>
          <a:solidFill>
            <a:schemeClr val="accent1"/>
          </a:solidFill>
          <a:ln w="19050">
            <a:noFill/>
            <a:round/>
          </a:ln>
          <a:effectLst>
            <a:prstShdw prst="shdw17" dist="17961" dir="2700000">
              <a:srgbClr val="999999"/>
            </a:prstShdw>
          </a:effec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1400" b="1"/>
              <a:t>末端</a:t>
            </a:r>
            <a:endParaRPr lang="en-US" altLang="zh-CN" sz="1400" b="1"/>
          </a:p>
          <a:p>
            <a:pPr algn="ctr" eaLnBrk="1" hangingPunct="1"/>
            <a:r>
              <a:rPr lang="zh-CN" altLang="en-US" sz="1400" b="1"/>
              <a:t>配送</a:t>
            </a:r>
            <a:endParaRPr lang="en-US" altLang="zh-CN" sz="1400" b="1"/>
          </a:p>
        </p:txBody>
      </p:sp>
      <p:cxnSp>
        <p:nvCxnSpPr>
          <p:cNvPr id="37" name="AutoShape 10"/>
          <p:cNvCxnSpPr>
            <a:cxnSpLocks noChangeShapeType="1"/>
            <a:stCxn id="17" idx="3"/>
            <a:endCxn id="22" idx="1"/>
          </p:cNvCxnSpPr>
          <p:nvPr/>
        </p:nvCxnSpPr>
        <p:spPr bwMode="gray">
          <a:xfrm>
            <a:off x="4341656" y="1695053"/>
            <a:ext cx="254612" cy="0"/>
          </a:xfrm>
          <a:prstGeom prst="straightConnector1">
            <a:avLst/>
          </a:prstGeom>
          <a:noFill/>
          <a:ln w="28575">
            <a:solidFill>
              <a:schemeClr val="accent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8" name="Line 13"/>
          <p:cNvSpPr>
            <a:spLocks noChangeShapeType="1"/>
          </p:cNvSpPr>
          <p:nvPr/>
        </p:nvSpPr>
        <p:spPr bwMode="gray">
          <a:xfrm>
            <a:off x="1150154" y="2579459"/>
            <a:ext cx="7489825" cy="0"/>
          </a:xfrm>
          <a:prstGeom prst="line">
            <a:avLst/>
          </a:prstGeom>
          <a:noFill/>
          <a:ln w="28575">
            <a:solidFill>
              <a:schemeClr val="accent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400">
              <a:latin typeface="+mn-lt"/>
            </a:endParaRPr>
          </a:p>
        </p:txBody>
      </p:sp>
      <p:sp>
        <p:nvSpPr>
          <p:cNvPr id="39" name="Line 14"/>
          <p:cNvSpPr>
            <a:spLocks noChangeShapeType="1"/>
          </p:cNvSpPr>
          <p:nvPr/>
        </p:nvSpPr>
        <p:spPr bwMode="gray">
          <a:xfrm>
            <a:off x="1150154" y="3250192"/>
            <a:ext cx="7489825" cy="0"/>
          </a:xfrm>
          <a:prstGeom prst="line">
            <a:avLst/>
          </a:prstGeom>
          <a:noFill/>
          <a:ln w="19050">
            <a:solidFill>
              <a:srgbClr val="808080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600" kern="1200">
                <a:solidFill>
                  <a:schemeClr val="tx1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en-US" sz="1400">
              <a:latin typeface="+mn-lt"/>
            </a:endParaRPr>
          </a:p>
        </p:txBody>
      </p:sp>
      <p:sp>
        <p:nvSpPr>
          <p:cNvPr id="41" name="Rectangle 3"/>
          <p:cNvSpPr txBox="1"/>
          <p:nvPr/>
        </p:nvSpPr>
        <p:spPr>
          <a:xfrm>
            <a:off x="312193" y="2715215"/>
            <a:ext cx="611999" cy="43088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/>
              <a:t>主要物流环节</a:t>
            </a:r>
            <a:endParaRPr lang="en-US" sz="1400" b="1"/>
          </a:p>
        </p:txBody>
      </p:sp>
      <p:sp>
        <p:nvSpPr>
          <p:cNvPr id="42" name="Rectangle 3"/>
          <p:cNvSpPr txBox="1"/>
          <p:nvPr/>
        </p:nvSpPr>
        <p:spPr>
          <a:xfrm>
            <a:off x="1150154" y="2715215"/>
            <a:ext cx="961393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前端仓储</a:t>
            </a:r>
            <a:endParaRPr lang="en-US" sz="1400"/>
          </a:p>
        </p:txBody>
      </p:sp>
      <p:sp>
        <p:nvSpPr>
          <p:cNvPr id="43" name="Rectangle 3"/>
          <p:cNvSpPr txBox="1"/>
          <p:nvPr/>
        </p:nvSpPr>
        <p:spPr>
          <a:xfrm>
            <a:off x="312193" y="3354282"/>
            <a:ext cx="611999" cy="430887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/>
              <a:t>物流服务需求</a:t>
            </a:r>
            <a:endParaRPr lang="en-US" sz="1400" b="1"/>
          </a:p>
        </p:txBody>
      </p:sp>
      <p:sp>
        <p:nvSpPr>
          <p:cNvPr id="44" name="Rectangle 3"/>
          <p:cNvSpPr txBox="1"/>
          <p:nvPr/>
        </p:nvSpPr>
        <p:spPr>
          <a:xfrm>
            <a:off x="1150154" y="3354282"/>
            <a:ext cx="2068884" cy="1292662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/>
              <a:t>仓库须临近药企各地生产基地</a:t>
            </a:r>
            <a:endParaRPr lang="en-US" altLang="zh-CN" sz="1400"/>
          </a:p>
          <a:p>
            <a:pPr lvl="1"/>
            <a:r>
              <a:rPr lang="zh-CN" altLang="en-US" sz="1400"/>
              <a:t>较为频繁的跨库调货</a:t>
            </a:r>
            <a:endParaRPr lang="en-US" altLang="zh-CN" sz="1400"/>
          </a:p>
          <a:p>
            <a:pPr lvl="1"/>
            <a:r>
              <a:rPr lang="zh-CN" altLang="en-US" sz="1400"/>
              <a:t>仓库符合</a:t>
            </a:r>
            <a:r>
              <a:rPr lang="en-US" altLang="zh-CN" sz="1400" err="1"/>
              <a:t>GSP</a:t>
            </a:r>
            <a:r>
              <a:rPr lang="zh-CN" altLang="en-US" sz="1400"/>
              <a:t>标准</a:t>
            </a:r>
            <a:endParaRPr lang="en-US" altLang="zh-CN" sz="1400"/>
          </a:p>
          <a:p>
            <a:pPr lvl="1"/>
            <a:r>
              <a:rPr lang="zh-CN" altLang="en-US" sz="1400"/>
              <a:t>冷库具有严格温度控制</a:t>
            </a:r>
            <a:endParaRPr lang="en-US" altLang="zh-CN" sz="1400"/>
          </a:p>
          <a:p>
            <a:pPr lvl="1"/>
            <a:r>
              <a:rPr lang="zh-CN" altLang="en-US" sz="1400"/>
              <a:t>提供增值服务，如包装</a:t>
            </a:r>
            <a:endParaRPr lang="en-US" sz="1400"/>
          </a:p>
        </p:txBody>
      </p:sp>
      <p:sp>
        <p:nvSpPr>
          <p:cNvPr id="47" name="TextBox 48"/>
          <p:cNvSpPr txBox="1"/>
          <p:nvPr>
            <p:custDataLst>
              <p:tags r:id="rId19"/>
            </p:custDataLst>
          </p:nvPr>
        </p:nvSpPr>
        <p:spPr>
          <a:xfrm>
            <a:off x="606287" y="5340267"/>
            <a:ext cx="7792277" cy="800219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</a:ln>
          <a:effectLst/>
        </p:spPr>
        <p:txBody>
          <a:bodyPr vert="horz" wrap="square" lIns="76200" tIns="76200" rIns="76200" bIns="7620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lt1"/>
              </a:buClr>
            </a:pPr>
            <a:r>
              <a:rPr lang="zh-CN" altLang="en-US" sz="1400" b="1">
                <a:solidFill>
                  <a:schemeClr val="lt1"/>
                </a:solidFill>
              </a:rPr>
              <a:t>对冷链要求较高的药品</a:t>
            </a:r>
            <a:endParaRPr lang="en-US" altLang="zh-CN" sz="1400" b="1">
              <a:solidFill>
                <a:schemeClr val="lt1"/>
              </a:solidFill>
            </a:endParaRPr>
          </a:p>
          <a:p>
            <a:pPr lvl="1">
              <a:buClr>
                <a:schemeClr val="lt1"/>
              </a:buClr>
            </a:pPr>
            <a:r>
              <a:rPr lang="zh-CN" altLang="en-US" sz="1400" b="1">
                <a:solidFill>
                  <a:schemeClr val="lt1"/>
                </a:solidFill>
              </a:rPr>
              <a:t>外资专利药、特种药，如生物制剂、胰岛素等，多销往大城市三甲医院</a:t>
            </a:r>
            <a:endParaRPr lang="en-US" altLang="zh-CN" sz="1400" b="1">
              <a:solidFill>
                <a:schemeClr val="lt1"/>
              </a:solidFill>
            </a:endParaRPr>
          </a:p>
          <a:p>
            <a:pPr lvl="1">
              <a:buClr>
                <a:schemeClr val="lt1"/>
              </a:buClr>
            </a:pPr>
            <a:r>
              <a:rPr lang="zh-CN" altLang="en-US" sz="1400" b="1">
                <a:solidFill>
                  <a:schemeClr val="lt1"/>
                </a:solidFill>
              </a:rPr>
              <a:t>临床试验试剂，需求集中在前十五大城市，对时效性要求更高，</a:t>
            </a:r>
            <a:r>
              <a:rPr lang="en-US" altLang="zh-CN" sz="1400" b="1">
                <a:solidFill>
                  <a:schemeClr val="lt1"/>
                </a:solidFill>
              </a:rPr>
              <a:t>1-2</a:t>
            </a:r>
            <a:r>
              <a:rPr lang="zh-CN" altLang="en-US" sz="1400" b="1">
                <a:solidFill>
                  <a:schemeClr val="lt1"/>
                </a:solidFill>
              </a:rPr>
              <a:t>天完成干线运输，运量较小</a:t>
            </a:r>
            <a:endParaRPr lang="en-US" sz="1400" b="1">
              <a:solidFill>
                <a:schemeClr val="lt1"/>
              </a:solidFill>
            </a:endParaRPr>
          </a:p>
        </p:txBody>
      </p:sp>
      <p:sp>
        <p:nvSpPr>
          <p:cNvPr id="51" name="Rectangle 3"/>
          <p:cNvSpPr txBox="1"/>
          <p:nvPr/>
        </p:nvSpPr>
        <p:spPr>
          <a:xfrm>
            <a:off x="3344770" y="2715215"/>
            <a:ext cx="961393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干线运输</a:t>
            </a:r>
            <a:endParaRPr lang="en-US" sz="1400"/>
          </a:p>
        </p:txBody>
      </p:sp>
      <p:sp>
        <p:nvSpPr>
          <p:cNvPr id="52" name="Rectangle 3"/>
          <p:cNvSpPr txBox="1"/>
          <p:nvPr/>
        </p:nvSpPr>
        <p:spPr>
          <a:xfrm>
            <a:off x="3344770" y="3354282"/>
            <a:ext cx="1764945" cy="150810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/>
              <a:t>空运和陆运为主</a:t>
            </a:r>
            <a:endParaRPr lang="en-US" altLang="zh-CN" sz="1400"/>
          </a:p>
          <a:p>
            <a:pPr lvl="1"/>
            <a:r>
              <a:rPr lang="zh-CN" altLang="en-US" sz="1400"/>
              <a:t>严格温度控制</a:t>
            </a:r>
            <a:r>
              <a:rPr lang="en-US" altLang="zh-CN" sz="1400"/>
              <a:t>-</a:t>
            </a:r>
            <a:r>
              <a:rPr lang="zh-CN" altLang="en-US" sz="1400"/>
              <a:t>运输过程中采用干冰或保温箱等装备，符合</a:t>
            </a:r>
            <a:r>
              <a:rPr lang="en-US" altLang="zh-CN" sz="1400" err="1"/>
              <a:t>GSP</a:t>
            </a:r>
            <a:r>
              <a:rPr lang="zh-CN" altLang="en-US" sz="1400"/>
              <a:t>标准</a:t>
            </a:r>
            <a:endParaRPr lang="en-US" altLang="zh-CN" sz="1400"/>
          </a:p>
          <a:p>
            <a:pPr lvl="1"/>
            <a:r>
              <a:rPr lang="zh-CN" altLang="en-US" sz="1400"/>
              <a:t>空运需要危险品运输许可</a:t>
            </a:r>
            <a:endParaRPr lang="en-US" altLang="zh-CN" sz="1400"/>
          </a:p>
        </p:txBody>
      </p:sp>
      <p:sp>
        <p:nvSpPr>
          <p:cNvPr id="53" name="Rectangle 3"/>
          <p:cNvSpPr txBox="1"/>
          <p:nvPr/>
        </p:nvSpPr>
        <p:spPr>
          <a:xfrm>
            <a:off x="5235447" y="2715215"/>
            <a:ext cx="961393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后端仓储</a:t>
            </a:r>
            <a:endParaRPr lang="en-US" sz="1400"/>
          </a:p>
        </p:txBody>
      </p:sp>
      <p:sp>
        <p:nvSpPr>
          <p:cNvPr id="54" name="Rectangle 3"/>
          <p:cNvSpPr txBox="1"/>
          <p:nvPr/>
        </p:nvSpPr>
        <p:spPr>
          <a:xfrm>
            <a:off x="5235447" y="3354282"/>
            <a:ext cx="1376960" cy="1508105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/>
              <a:t>在大城市市域拥有集中式</a:t>
            </a:r>
            <a:br>
              <a:rPr lang="en-US" altLang="zh-CN" sz="1400"/>
            </a:br>
            <a:r>
              <a:rPr lang="zh-CN" altLang="en-US" sz="1400"/>
              <a:t>冷库</a:t>
            </a:r>
            <a:endParaRPr lang="en-US" altLang="zh-CN" sz="1400"/>
          </a:p>
          <a:p>
            <a:pPr lvl="1"/>
            <a:r>
              <a:rPr lang="zh-CN" altLang="en-US" sz="1400"/>
              <a:t>仓库符合</a:t>
            </a:r>
            <a:r>
              <a:rPr lang="en-US" altLang="zh-CN" sz="1400" err="1"/>
              <a:t>GSP</a:t>
            </a:r>
            <a:r>
              <a:rPr lang="zh-CN" altLang="en-US" sz="1400"/>
              <a:t>标准</a:t>
            </a:r>
            <a:endParaRPr lang="en-US" altLang="zh-CN" sz="1400"/>
          </a:p>
          <a:p>
            <a:pPr lvl="1"/>
            <a:r>
              <a:rPr lang="zh-CN" altLang="en-US" sz="1400"/>
              <a:t>冷库具有严格温度控制</a:t>
            </a:r>
            <a:endParaRPr lang="en-US" altLang="zh-CN" sz="1400"/>
          </a:p>
        </p:txBody>
      </p:sp>
      <p:sp>
        <p:nvSpPr>
          <p:cNvPr id="55" name="Rectangle 3"/>
          <p:cNvSpPr txBox="1"/>
          <p:nvPr/>
        </p:nvSpPr>
        <p:spPr>
          <a:xfrm>
            <a:off x="6738139" y="2715215"/>
            <a:ext cx="961393" cy="215444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末端配送</a:t>
            </a:r>
            <a:endParaRPr lang="en-US" sz="1400"/>
          </a:p>
        </p:txBody>
      </p:sp>
      <p:sp>
        <p:nvSpPr>
          <p:cNvPr id="56" name="Rectangle 3"/>
          <p:cNvSpPr txBox="1"/>
          <p:nvPr/>
        </p:nvSpPr>
        <p:spPr>
          <a:xfrm>
            <a:off x="6738139" y="3354282"/>
            <a:ext cx="1900070" cy="1938992"/>
          </a:xfrm>
          <a:prstGeom prst="rect">
            <a:avLst/>
          </a:prstGeom>
          <a:noFill/>
          <a:ln w="9525">
            <a:noFill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lvl="0" indent="0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lvl="1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lvl="2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lvl="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lvl="4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400"/>
              <a:t>需要近百人的配送队伍，大城市配置</a:t>
            </a:r>
            <a:r>
              <a:rPr lang="en-US" altLang="zh-CN" sz="1400"/>
              <a:t>3-4</a:t>
            </a:r>
            <a:r>
              <a:rPr lang="zh-CN" altLang="en-US" sz="1400"/>
              <a:t>人，小城市配置</a:t>
            </a:r>
            <a:r>
              <a:rPr lang="en-US" altLang="zh-CN" sz="1400"/>
              <a:t>1-2</a:t>
            </a:r>
            <a:r>
              <a:rPr lang="zh-CN" altLang="en-US" sz="1400"/>
              <a:t>人</a:t>
            </a:r>
            <a:endParaRPr lang="en-US" altLang="zh-CN" sz="1400"/>
          </a:p>
          <a:p>
            <a:pPr lvl="1"/>
            <a:r>
              <a:rPr lang="zh-CN" altLang="en-US" sz="1400"/>
              <a:t>多为外包，控制外包商质量</a:t>
            </a:r>
            <a:endParaRPr lang="en-US" altLang="zh-CN" sz="1400"/>
          </a:p>
          <a:p>
            <a:pPr lvl="1"/>
            <a:r>
              <a:rPr lang="zh-CN" altLang="en-US" sz="1400"/>
              <a:t>专人配送，全程监控温度变化，熟知包装技术、药品批号和操作程序</a:t>
            </a:r>
            <a:endParaRPr lang="en-US" altLang="zh-CN" sz="1400"/>
          </a:p>
        </p:txBody>
      </p:sp>
      <p:sp>
        <p:nvSpPr>
          <p:cNvPr id="49" name="TextBox 1"/>
          <p:cNvSpPr txBox="1">
            <a:spLocks noChangeArrowheads="1"/>
          </p:cNvSpPr>
          <p:nvPr/>
        </p:nvSpPr>
        <p:spPr bwMode="auto">
          <a:xfrm>
            <a:off x="119063" y="229968"/>
            <a:ext cx="292608" cy="292608"/>
          </a:xfrm>
          <a:prstGeom prst="ellipse">
            <a:avLst/>
          </a:prstGeom>
          <a:solidFill>
            <a:schemeClr val="accent1"/>
          </a:solidFill>
          <a:ln w="19050">
            <a:solidFill>
              <a:schemeClr val="bg1"/>
            </a:solidFill>
            <a:miter lim="800000"/>
          </a:ln>
          <a:effectLst/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indent="0" algn="ctr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rgbClr val="66307C"/>
              </a:buClr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3675" indent="-19208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61938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14363" indent="-1555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49808" indent="-130175" algn="l" defTabSz="895350" rtl="0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749808" indent="-130175" algn="l" defTabSz="895350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900">
                <a:latin typeface="+mj-lt"/>
              </a:rPr>
              <a:t>A</a:t>
            </a:r>
            <a:endParaRPr lang="en-US" sz="190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8158157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691438" cy="54514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https://d.book118.com/017135200002006026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p14RTaAjHyEygaBEjBnBUjg"/>
</p:tagLst>
</file>

<file path=ppt/tags/tag3.xml><?xml version="1.0" encoding="utf-8"?>
<p:tagLst xmlns:p="http://schemas.openxmlformats.org/presentationml/2006/main">
  <p:tag name="NAME" val="Logo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NAME" val="Logo"/>
</p:tagLst>
</file>

<file path=ppt/tags/tag6.xml><?xml version="1.0" encoding="utf-8"?>
<p:tagLst xmlns:p="http://schemas.openxmlformats.org/presentationml/2006/main">
  <p:tag name="THINKCELLSHAPEDONOTDELETE" val="thinkcellActiveDocDoNotDelete"/>
</p:tagLst>
</file>

<file path=ppt/tags/tag7.xml><?xml version="1.0" encoding="utf-8"?>
<p:tagLst xmlns:p="http://schemas.openxmlformats.org/presentationml/2006/main">
  <p:tag name="LLEFT" val=" 210.125"/>
  <p:tag name="LTOP" val=" 469.875"/>
  <p:tag name="NAME" val="McK Disclaimer"/>
  <p:tag name="RESIZE" val="Yes"/>
  <p:tag name="THINKCELLSHAPEDONOTDELETE" val="pSu6mSlkifkyF2F_.W9FBng"/>
</p:tagLst>
</file>

<file path=ppt/tags/tag8.xml><?xml version="1.0" encoding="utf-8"?>
<p:tagLst xmlns:p="http://schemas.openxmlformats.org/presentationml/2006/main">
  <p:tag name="THINKCELLSHAPEDONOTDELETE" val="p_MUJGI4uAUiOZxeKrBh5MA"/>
</p:tagLst>
</file>

<file path=ppt/tags/tag9.xml><?xml version="1.0" encoding="utf-8"?>
<p:tagLst xmlns:p="http://schemas.openxmlformats.org/presentationml/2006/main">
  <p:tag name="THINKCELLSHAPEDONOTDELETE" val="p5YrnmbwNQU6tTa_sarD7FQ"/>
</p:tagLst>
</file>

<file path=ppt/tags/tag10.xml><?xml version="1.0" encoding="utf-8"?>
<p:tagLst xmlns:p="http://schemas.openxmlformats.org/presentationml/2006/main">
  <p:tag name="THINKCELLSHAPEDONOTDELETE" val="thinkcellActiveDocDoNotDelete"/>
</p:tagLst>
</file>

<file path=ppt/tags/tag11.xml><?xml version="1.0" encoding="utf-8"?>
<p:tagLst xmlns:p="http://schemas.openxmlformats.org/presentationml/2006/main">
  <p:tag name="NAME" val="Oval"/>
</p:tagLst>
</file>

<file path=ppt/tags/tag12.xml><?xml version="1.0" encoding="utf-8"?>
<p:tagLst xmlns:p="http://schemas.openxmlformats.org/presentationml/2006/main">
  <p:tag name="NAME" val="Oval"/>
</p:tagLst>
</file>

<file path=ppt/tags/tag13.xml><?xml version="1.0" encoding="utf-8"?>
<p:tagLst xmlns:p="http://schemas.openxmlformats.org/presentationml/2006/main">
  <p:tag name="NAME" val="Oval"/>
</p:tagLst>
</file>

<file path=ppt/tags/tag14.xml><?xml version="1.0" encoding="utf-8"?>
<p:tagLst xmlns:p="http://schemas.openxmlformats.org/presentationml/2006/main">
  <p:tag name="THINKCELLSHAPEDONOTDELETE" val="thinkcellActiveDocDoNotDelete"/>
</p:tagLst>
</file>

<file path=ppt/tags/tag15.xml><?xml version="1.0" encoding="utf-8"?>
<p:tagLst xmlns:p="http://schemas.openxmlformats.org/presentationml/2006/main">
  <p:tag name="THINKCELLSHAPEDONOTDELETE" val="tuay.bfYIlEie64x1d4g_VQ"/>
</p:tagLst>
</file>

<file path=ppt/tags/tag16.xml><?xml version="1.0" encoding="utf-8"?>
<p:tagLst xmlns:p="http://schemas.openxmlformats.org/presentationml/2006/main">
  <p:tag name="THINKCELLSHAPEDONOTDELETE" val="tPvnuVfmj6UChpIYxio.icA"/>
</p:tagLst>
</file>

<file path=ppt/tags/tag17.xml><?xml version="1.0" encoding="utf-8"?>
<p:tagLst xmlns:p="http://schemas.openxmlformats.org/presentationml/2006/main">
  <p:tag name="THINKCELLSHAPEDONOTDELETE" val="tXTFe4ueQ4k6.bdV.BQhuZw"/>
</p:tagLst>
</file>

<file path=ppt/tags/tag18.xml><?xml version="1.0" encoding="utf-8"?>
<p:tagLst xmlns:p="http://schemas.openxmlformats.org/presentationml/2006/main">
  <p:tag name="THINKCELLSHAPEDONOTDELETE" val="t3zazgHlXxUa8eg8rBOF25A"/>
</p:tagLst>
</file>

<file path=ppt/tags/tag19.xml><?xml version="1.0" encoding="utf-8"?>
<p:tagLst xmlns:p="http://schemas.openxmlformats.org/presentationml/2006/main">
  <p:tag name="THINKCELLSHAPEDONOTDELETE" val="t7aZGWCYYj0ONJ_IW398Hxw"/>
</p:tagLst>
</file>

<file path=ppt/tags/tag20.xml><?xml version="1.0" encoding="utf-8"?>
<p:tagLst xmlns:p="http://schemas.openxmlformats.org/presentationml/2006/main">
  <p:tag name="THINKCELLSHAPEDONOTDELETE" val="t6JaNtqTGrkqJHj8.LTZYgw"/>
</p:tagLst>
</file>

<file path=ppt/tags/tag21.xml><?xml version="1.0" encoding="utf-8"?>
<p:tagLst xmlns:p="http://schemas.openxmlformats.org/presentationml/2006/main">
  <p:tag name="THINKCELLSHAPEDONOTDELETE" val="tXnZNmd4IX0WTMFNgJAG8aA"/>
</p:tagLst>
</file>

<file path=ppt/tags/tag22.xml><?xml version="1.0" encoding="utf-8"?>
<p:tagLst xmlns:p="http://schemas.openxmlformats.org/presentationml/2006/main">
  <p:tag name="THINKCELLSHAPEDONOTDELETE" val="tOdPkfwbtxUyFjRJ2iEwLeg"/>
</p:tagLst>
</file>

<file path=ppt/tags/tag23.xml><?xml version="1.0" encoding="utf-8"?>
<p:tagLst xmlns:p="http://schemas.openxmlformats.org/presentationml/2006/main">
  <p:tag name="THINKCELLSHAPEDONOTDELETE" val="tp1IVZVZVY02NXb.nUQfi5Q"/>
</p:tagLst>
</file>

<file path=ppt/tags/tag24.xml><?xml version="1.0" encoding="utf-8"?>
<p:tagLst xmlns:p="http://schemas.openxmlformats.org/presentationml/2006/main">
  <p:tag name="THINKCELLSHAPEDONOTDELETE" val="tyuOa3pDEYkKJJ.F9n_mRhg"/>
</p:tagLst>
</file>

<file path=ppt/tags/tag25.xml><?xml version="1.0" encoding="utf-8"?>
<p:tagLst xmlns:p="http://schemas.openxmlformats.org/presentationml/2006/main">
  <p:tag name="THINKCELLSHAPEDONOTDELETE" val="t4yevmGwsSkuvMlL2FtOuTQ"/>
</p:tagLst>
</file>

<file path=ppt/tags/tag26.xml><?xml version="1.0" encoding="utf-8"?>
<p:tagLst xmlns:p="http://schemas.openxmlformats.org/presentationml/2006/main">
  <p:tag name="THINKCELLSHAPEDONOTDELETE" val="tNMhhLv8z1EOR_6ZYJ8eO3A"/>
</p:tagLst>
</file>

<file path=ppt/tags/tag27.xml><?xml version="1.0" encoding="utf-8"?>
<p:tagLst xmlns:p="http://schemas.openxmlformats.org/presentationml/2006/main">
  <p:tag name="THINKCELLSHAPEDONOTDELETE" val="tvwbBgAONLkyP6danQALkeA"/>
</p:tagLst>
</file>

<file path=ppt/tags/tag28.xml><?xml version="1.0" encoding="utf-8"?>
<p:tagLst xmlns:p="http://schemas.openxmlformats.org/presentationml/2006/main">
  <p:tag name="THINKCELLSHAPEDONOTDELETE" val="tMaRJcb7eX0qXIfS4MpGktw"/>
</p:tagLst>
</file>

<file path=ppt/tags/tag29.xml><?xml version="1.0" encoding="utf-8"?>
<p:tagLst xmlns:p="http://schemas.openxmlformats.org/presentationml/2006/main">
  <p:tag name="THINKCELLSHAPEDONOTDELETE" val="to_P2N9blcUWLAIy7GObW4w"/>
</p:tagLst>
</file>

<file path=ppt/tags/tag30.xml><?xml version="1.0" encoding="utf-8"?>
<p:tagLst xmlns:p="http://schemas.openxmlformats.org/presentationml/2006/main">
  <p:tag name="THINKCELLSHAPEDONOTDELETE" val="tXgQUz7iFP0i3MP9j.sIUcQ"/>
</p:tagLst>
</file>

<file path=ppt/tags/tag31.xml><?xml version="1.0" encoding="utf-8"?>
<p:tagLst xmlns:p="http://schemas.openxmlformats.org/presentationml/2006/main">
  <p:tag name="THINKCELLSHAPEDONOTDELETE" val="t.oGLff8TvUmdOi.6hBiVew"/>
</p:tagLst>
</file>

<file path=ppt/tags/tag32.xml><?xml version="1.0" encoding="utf-8"?>
<p:tagLst xmlns:p="http://schemas.openxmlformats.org/presentationml/2006/main">
  <p:tag name="THINKCELLSHAPEDONOTDELETE" val="tTSLDZO9JRkSd5Kp2wQ5gXw"/>
</p:tagLst>
</file>

<file path=ppt/tags/tag33.xml><?xml version="1.0" encoding="utf-8"?>
<p:tagLst xmlns:p="http://schemas.openxmlformats.org/presentationml/2006/main">
  <p:tag name="THINKCELLSHAPEDONOTDELETE" val="tDaoCJaIPiEmcCf3pNqTC_g"/>
</p:tagLst>
</file>

<file path=ppt/tags/tag34.xml><?xml version="1.0" encoding="utf-8"?>
<p:tagLst xmlns:p="http://schemas.openxmlformats.org/presentationml/2006/main">
  <p:tag name="THINKCELLSHAPEDONOTDELETE" val="t7R9rKpvp9EKIF.uuquoreQ"/>
</p:tagLst>
</file>

<file path=ppt/tags/tag35.xml><?xml version="1.0" encoding="utf-8"?>
<p:tagLst xmlns:p="http://schemas.openxmlformats.org/presentationml/2006/main">
  <p:tag name="THINKCELLSHAPEDONOTDELETE" val="t0YfFr_jHSEOdCmJseZQQ8g"/>
</p:tagLst>
</file>

<file path=ppt/tags/tag36.xml><?xml version="1.0" encoding="utf-8"?>
<p:tagLst xmlns:p="http://schemas.openxmlformats.org/presentationml/2006/main">
  <p:tag name="THINKCELLSHAPEDONOTDELETE" val="tomIkatGW7U.hrwZJJ0GHuQ"/>
</p:tagLst>
</file>

<file path=ppt/tags/tag37.xml><?xml version="1.0" encoding="utf-8"?>
<p:tagLst xmlns:p="http://schemas.openxmlformats.org/presentationml/2006/main">
  <p:tag name="THINKCELLSHAPEDONOTDELETE" val="tMyAF2.J120WdlC5Eu4bojw"/>
</p:tagLst>
</file>

<file path=ppt/tags/tag38.xml><?xml version="1.0" encoding="utf-8"?>
<p:tagLst xmlns:p="http://schemas.openxmlformats.org/presentationml/2006/main">
  <p:tag name="THINKCELLSHAPEDONOTDELETE" val="tmwQLEmT7okaikvBrycKAxw"/>
</p:tagLst>
</file>

<file path=ppt/tags/tag39.xml><?xml version="1.0" encoding="utf-8"?>
<p:tagLst xmlns:p="http://schemas.openxmlformats.org/presentationml/2006/main">
  <p:tag name="THINKCELLSHAPEDONOTDELETE" val="tdKT6IBVIPEebfFsaObzZCw"/>
</p:tagLst>
</file>

<file path=ppt/tags/tag40.xml><?xml version="1.0" encoding="utf-8"?>
<p:tagLst xmlns:p="http://schemas.openxmlformats.org/presentationml/2006/main">
  <p:tag name="THINKCELLSHAPEDONOTDELETE" val="t3epM47Fbl0K1xVVyletmQw"/>
</p:tagLst>
</file>

<file path=ppt/tags/tag41.xml><?xml version="1.0" encoding="utf-8"?>
<p:tagLst xmlns:p="http://schemas.openxmlformats.org/presentationml/2006/main">
  <p:tag name="THINKCELLSHAPEDONOTDELETE" val="tKg6_ijURw0mHrhF4EXtlKA"/>
</p:tagLst>
</file>

<file path=ppt/tags/tag42.xml><?xml version="1.0" encoding="utf-8"?>
<p:tagLst xmlns:p="http://schemas.openxmlformats.org/presentationml/2006/main">
  <p:tag name="THINKCELLSHAPEDONOTDELETE" val="tsIBZyrvgAkKynLqGbmvF7g"/>
</p:tagLst>
</file>

<file path=ppt/tags/tag43.xml><?xml version="1.0" encoding="utf-8"?>
<p:tagLst xmlns:p="http://schemas.openxmlformats.org/presentationml/2006/main">
  <p:tag name="THINKCELLSHAPEDONOTDELETE" val="tKDSiop2s70aPy_TfYGtI3g"/>
</p:tagLst>
</file>

<file path=ppt/tags/tag44.xml><?xml version="1.0" encoding="utf-8"?>
<p:tagLst xmlns:p="http://schemas.openxmlformats.org/presentationml/2006/main">
  <p:tag name="THINKCELLSHAPEDONOTDELETE" val="teHWcxI3NiEaWeqfQi_puXg"/>
</p:tagLst>
</file>

<file path=ppt/tags/tag45.xml><?xml version="1.0" encoding="utf-8"?>
<p:tagLst xmlns:p="http://schemas.openxmlformats.org/presentationml/2006/main">
  <p:tag name="THINKCELLSHAPEDONOTDELETE" val="t49KigM_sk0.lyJ8Wlq39UA"/>
</p:tagLst>
</file>

<file path=ppt/tags/tag46.xml><?xml version="1.0" encoding="utf-8"?>
<p:tagLst xmlns:p="http://schemas.openxmlformats.org/presentationml/2006/main">
  <p:tag name="THINKCELLSHAPEDONOTDELETE" val="tM.Mfj556AUuFyanLhgm5UQ"/>
</p:tagLst>
</file>

<file path=ppt/tags/tag47.xml><?xml version="1.0" encoding="utf-8"?>
<p:tagLst xmlns:p="http://schemas.openxmlformats.org/presentationml/2006/main">
  <p:tag name="THINKCELLSHAPEDONOTDELETE" val="tkKIv_7V_kU.P0i.c_Quw8A"/>
</p:tagLst>
</file>

<file path=ppt/tags/tag48.xml><?xml version="1.0" encoding="utf-8"?>
<p:tagLst xmlns:p="http://schemas.openxmlformats.org/presentationml/2006/main">
  <p:tag name="THINKCELLSHAPEDONOTDELETE" val="thinkcellActiveDocDoNotDelete"/>
</p:tagLst>
</file>

<file path=ppt/tags/tag49.xml><?xml version="1.0" encoding="utf-8"?>
<p:tagLst xmlns:p="http://schemas.openxmlformats.org/presentationml/2006/main">
  <p:tag name="THINKCELLSHAPEDONOTDELETE" val="t8nVXBBvpoES_6WEeIsXoJw"/>
</p:tagLst>
</file>

<file path=ppt/tags/tag50.xml><?xml version="1.0" encoding="utf-8"?>
<p:tagLst xmlns:p="http://schemas.openxmlformats.org/presentationml/2006/main">
  <p:tag name="RESIZE" val="Yes"/>
</p:tagLst>
</file>

<file path=ppt/tags/tag51.xml><?xml version="1.0" encoding="utf-8"?>
<p:tagLst xmlns:p="http://schemas.openxmlformats.org/presentationml/2006/main">
  <p:tag name="RESIZE" val="Yes"/>
</p:tagLst>
</file>

<file path=ppt/tags/tag52.xml><?xml version="1.0" encoding="utf-8"?>
<p:tagLst xmlns:p="http://schemas.openxmlformats.org/presentationml/2006/main">
  <p:tag name="NAME" val="DirArrow"/>
</p:tagLst>
</file>

<file path=ppt/tags/tag53.xml><?xml version="1.0" encoding="utf-8"?>
<p:tagLst xmlns:p="http://schemas.openxmlformats.org/presentationml/2006/main">
  <p:tag name="THINKCELLSHAPEDONOTDELETE" val="tnC9TK5jZU0eTkTmkmXu9WQ"/>
</p:tagLst>
</file>

<file path=ppt/tags/tag54.xml><?xml version="1.0" encoding="utf-8"?>
<p:tagLst xmlns:p="http://schemas.openxmlformats.org/presentationml/2006/main">
  <p:tag name="THINKCELLSHAPEDONOTDELETE" val="tEPCokxx5VE2cUYc.Ra4kyg"/>
</p:tagLst>
</file>

<file path=ppt/tags/tag55.xml><?xml version="1.0" encoding="utf-8"?>
<p:tagLst xmlns:p="http://schemas.openxmlformats.org/presentationml/2006/main">
  <p:tag name="THINKCELLSHAPEDONOTDELETE" val="tovOZxWG_UUyLpSGomQ2BXw"/>
</p:tagLst>
</file>

<file path=ppt/tags/tag56.xml><?xml version="1.0" encoding="utf-8"?>
<p:tagLst xmlns:p="http://schemas.openxmlformats.org/presentationml/2006/main">
  <p:tag name="THINKCELLSHAPEDONOTDELETE" val="tX.IKoZJZ30qQrRy3OwYGfQ"/>
</p:tagLst>
</file>

<file path=ppt/tags/tag57.xml><?xml version="1.0" encoding="utf-8"?>
<p:tagLst xmlns:p="http://schemas.openxmlformats.org/presentationml/2006/main">
  <p:tag name="THINKCELLSHAPEDONOTDELETE" val="to.LA4Ar91ES9FCyC2qaJXg"/>
</p:tagLst>
</file>

<file path=ppt/tags/tag58.xml><?xml version="1.0" encoding="utf-8"?>
<p:tagLst xmlns:p="http://schemas.openxmlformats.org/presentationml/2006/main">
  <p:tag name="THINKCELLSHAPEDONOTDELETE" val="tsb_a9pdc1Eyd58Tf9coBrQ"/>
</p:tagLst>
</file>

<file path=ppt/tags/tag59.xml><?xml version="1.0" encoding="utf-8"?>
<p:tagLst xmlns:p="http://schemas.openxmlformats.org/presentationml/2006/main">
  <p:tag name="THINKCELLSHAPEDONOTDELETE" val="tvrHw2OsyuEa4zpj4RIeDkg"/>
</p:tagLst>
</file>

<file path=ppt/tags/tag60.xml><?xml version="1.0" encoding="utf-8"?>
<p:tagLst xmlns:p="http://schemas.openxmlformats.org/presentationml/2006/main">
  <p:tag name="THINKCELLSHAPEDONOTDELETE" val="tyAAkKOwnW0eeb9jZQ.UEjQ"/>
</p:tagLst>
</file>

<file path=ppt/tags/tag61.xml><?xml version="1.0" encoding="utf-8"?>
<p:tagLst xmlns:p="http://schemas.openxmlformats.org/presentationml/2006/main">
  <p:tag name="THINKCELLSHAPEDONOTDELETE" val="teAnAZWAnCEiexLHr4py00Q"/>
</p:tagLst>
</file>

<file path=ppt/tags/tag62.xml><?xml version="1.0" encoding="utf-8"?>
<p:tagLst xmlns:p="http://schemas.openxmlformats.org/presentationml/2006/main">
  <p:tag name="THINKCELLSHAPEDONOTDELETE" val="tDXafSHyiC0muUaSQPY0t1w"/>
</p:tagLst>
</file>

<file path=ppt/tags/tag63.xml><?xml version="1.0" encoding="utf-8"?>
<p:tagLst xmlns:p="http://schemas.openxmlformats.org/presentationml/2006/main">
  <p:tag name="THINKCELLSHAPEDONOTDELETE" val="tSVyCAaYD10eJiYKiKRqzwA"/>
</p:tagLst>
</file>

<file path=ppt/tags/tag64.xml><?xml version="1.0" encoding="utf-8"?>
<p:tagLst xmlns:p="http://schemas.openxmlformats.org/presentationml/2006/main">
  <p:tag name="THINKCELLSHAPEDONOTDELETE" val="t26z.xAHa6E6jrn6wyPcavQ"/>
</p:tagLst>
</file>

<file path=ppt/tags/tag65.xml><?xml version="1.0" encoding="utf-8"?>
<p:tagLst xmlns:p="http://schemas.openxmlformats.org/presentationml/2006/main">
  <p:tag name="THINKCELLSHAPEDONOTDELETE" val="tlN5XMiFjV024c_1XahrTCw"/>
</p:tagLst>
</file>

<file path=ppt/tags/tag66.xml><?xml version="1.0" encoding="utf-8"?>
<p:tagLst xmlns:p="http://schemas.openxmlformats.org/presentationml/2006/main">
  <p:tag name="THINKCELLSHAPEDONOTDELETE" val="t9ZC4_UAmq0KBFQUeIBZ1Iw"/>
</p:tagLst>
</file>

<file path=ppt/tags/tag67.xml><?xml version="1.0" encoding="utf-8"?>
<p:tagLst xmlns:p="http://schemas.openxmlformats.org/presentationml/2006/main">
  <p:tag name="THINKCELLSHAPEDONOTDELETE" val="ttC9mlHHxQkiNQYbi1KqL6A"/>
</p:tagLst>
</file>

<file path=ppt/tags/tag68.xml><?xml version="1.0" encoding="utf-8"?>
<p:tagLst xmlns:p="http://schemas.openxmlformats.org/presentationml/2006/main">
  <p:tag name="THINKCELLSHAPEDONOTDELETE" val="tNe4jUOm.8kyuk3pBRV7wQA"/>
</p:tagLst>
</file>

<file path=ppt/tags/tag69.xml><?xml version="1.0" encoding="utf-8"?>
<p:tagLst xmlns:p="http://schemas.openxmlformats.org/presentationml/2006/main">
  <p:tag name="THINKCELLSHAPEDONOTDELETE" val="tSaTq9qJfy0.fQbK_ZHBnRw"/>
</p:tagLst>
</file>

<file path=ppt/tags/tag70.xml><?xml version="1.0" encoding="utf-8"?>
<p:tagLst xmlns:p="http://schemas.openxmlformats.org/presentationml/2006/main">
  <p:tag name="THINKCELLSHAPEDONOTDELETE" val="tuOYbqunahkCdhBWO1SjmOw"/>
</p:tagLst>
</file>

<file path=ppt/tags/tag71.xml><?xml version="1.0" encoding="utf-8"?>
<p:tagLst xmlns:p="http://schemas.openxmlformats.org/presentationml/2006/main">
  <p:tag name="THINKCELLSHAPEDONOTDELETE" val="tLQ63QIawKUKFcWq53MwZTw"/>
</p:tagLst>
</file>

<file path=ppt/tags/tag72.xml><?xml version="1.0" encoding="utf-8"?>
<p:tagLst xmlns:p="http://schemas.openxmlformats.org/presentationml/2006/main">
  <p:tag name="THINKCELLSHAPEDONOTDELETE" val="t9OzcXYnY.Uq3KAjDnjaCUQ"/>
</p:tagLst>
</file>

<file path=ppt/tags/tag73.xml><?xml version="1.0" encoding="utf-8"?>
<p:tagLst xmlns:p="http://schemas.openxmlformats.org/presentationml/2006/main">
  <p:tag name="THINKCELLSHAPEDONOTDELETE" val="t2UlxPgprrEKDatPvX5KDEA"/>
</p:tagLst>
</file>

<file path=ppt/tags/tag74.xml><?xml version="1.0" encoding="utf-8"?>
<p:tagLst xmlns:p="http://schemas.openxmlformats.org/presentationml/2006/main">
  <p:tag name="THINKCELLSHAPEDONOTDELETE" val="tbxyS95VAQEi2u84IKkMbzg"/>
</p:tagLst>
</file>

<file path=ppt/tags/tag75.xml><?xml version="1.0" encoding="utf-8"?>
<p:tagLst xmlns:p="http://schemas.openxmlformats.org/presentationml/2006/main">
  <p:tag name="THINKCELLSHAPEDONOTDELETE" val="tYZxhcrHmtUmjMS8sfRnydQ"/>
</p:tagLst>
</file>

<file path=ppt/tags/tag76.xml><?xml version="1.0" encoding="utf-8"?>
<p:tagLst xmlns:p="http://schemas.openxmlformats.org/presentationml/2006/main">
  <p:tag name="THINKCELLSHAPEDONOTDELETE" val="tqAB6fyGEZUGf5258zXIQKA"/>
</p:tagLst>
</file>

<file path=ppt/tags/tag77.xml><?xml version="1.0" encoding="utf-8"?>
<p:tagLst xmlns:p="http://schemas.openxmlformats.org/presentationml/2006/main">
  <p:tag name="THINKCELLSHAPEDONOTDELETE" val="thatOqn6jqE6OGwdvU5NfTQ"/>
</p:tagLst>
</file>

<file path=ppt/tags/tag78.xml><?xml version="1.0" encoding="utf-8"?>
<p:tagLst xmlns:p="http://schemas.openxmlformats.org/presentationml/2006/main">
  <p:tag name="THINKCELLSHAPEDONOTDELETE" val="t7T9WdMrSe06dsq9WniLASw"/>
</p:tagLst>
</file>

<file path=ppt/tags/tag79.xml><?xml version="1.0" encoding="utf-8"?>
<p:tagLst xmlns:p="http://schemas.openxmlformats.org/presentationml/2006/main">
  <p:tag name="THINKCELLSHAPEDONOTDELETE" val="tAEkxIVGLu0GXWXZdS73bVw"/>
</p:tagLst>
</file>

<file path=ppt/tags/tag80.xml><?xml version="1.0" encoding="utf-8"?>
<p:tagLst xmlns:p="http://schemas.openxmlformats.org/presentationml/2006/main">
  <p:tag name="THINKCELLSHAPEDONOTDELETE" val="tuo1LGdbn7kK5VZUmTEjw8Q"/>
</p:tagLst>
</file>

<file path=ppt/tags/tag81.xml><?xml version="1.0" encoding="utf-8"?>
<p:tagLst xmlns:p="http://schemas.openxmlformats.org/presentationml/2006/main">
  <p:tag name="THINKCELLSHAPEDONOTDELETE" val="tqTiEVj7qG0q_ad0PzSvJfg"/>
</p:tagLst>
</file>

<file path=ppt/tags/tag82.xml><?xml version="1.0" encoding="utf-8"?>
<p:tagLst xmlns:p="http://schemas.openxmlformats.org/presentationml/2006/main">
  <p:tag name="THINKCELLSHAPEDONOTDELETE" val="tZhCYD_l2Lk2aaLUl7kAc5w"/>
</p:tagLst>
</file>

<file path=ppt/tags/tag83.xml><?xml version="1.0" encoding="utf-8"?>
<p:tagLst xmlns:p="http://schemas.openxmlformats.org/presentationml/2006/main">
  <p:tag name="THINKCELLSHAPEDONOTDELETE" val="tD7LqY1xSOEe98nyitLjUEg"/>
</p:tagLst>
</file>

<file path=ppt/tags/tag84.xml><?xml version="1.0" encoding="utf-8"?>
<p:tagLst xmlns:p="http://schemas.openxmlformats.org/presentationml/2006/main">
  <p:tag name="THINKCELLSHAPEDONOTDELETE" val="tYQGR0i0G00.c8MCQjh7tKA"/>
</p:tagLst>
</file>

<file path=ppt/tags/tag85.xml><?xml version="1.0" encoding="utf-8"?>
<p:tagLst xmlns:p="http://schemas.openxmlformats.org/presentationml/2006/main">
  <p:tag name="THINKCELLSHAPEDONOTDELETE" val="tP2h2.qtCLESZ5EXEOVzHwg"/>
</p:tagLst>
</file>

<file path=ppt/tags/tag86.xml><?xml version="1.0" encoding="utf-8"?>
<p:tagLst xmlns:p="http://schemas.openxmlformats.org/presentationml/2006/main">
  <p:tag name="THINKCELLSHAPEDONOTDELETE" val="tbuCJu0sD1US5vcHM5s8rNQ"/>
</p:tagLst>
</file>

<file path=ppt/tags/tag87.xml><?xml version="1.0" encoding="utf-8"?>
<p:tagLst xmlns:p="http://schemas.openxmlformats.org/presentationml/2006/main">
  <p:tag name="THINKCELLSHAPEDONOTDELETE" val="tn9pSRK_QvECuYAO0qTyNCw"/>
</p:tagLst>
</file>

<file path=ppt/tags/tag88.xml><?xml version="1.0" encoding="utf-8"?>
<p:tagLst xmlns:p="http://schemas.openxmlformats.org/presentationml/2006/main">
  <p:tag name="THINKCELLSHAPEDONOTDELETE" val="thinkcellActiveDocDoNotDelete"/>
</p:tagLst>
</file>

<file path=ppt/tags/tag89.xml><?xml version="1.0" encoding="utf-8"?>
<p:tagLst xmlns:p="http://schemas.openxmlformats.org/presentationml/2006/main">
  <p:tag name="RESIZE" val="Yes"/>
</p:tagLst>
</file>

<file path=ppt/tags/tag90.xml><?xml version="1.0" encoding="utf-8"?>
<p:tagLst xmlns:p="http://schemas.openxmlformats.org/presentationml/2006/main">
  <p:tag name="RESIZE" val="Yes"/>
</p:tagLst>
</file>

<file path=ppt/tags/tag91.xml><?xml version="1.0" encoding="utf-8"?>
<p:tagLst xmlns:p="http://schemas.openxmlformats.org/presentationml/2006/main">
  <p:tag name="NAME" val="Moon"/>
</p:tagLst>
</file>

<file path=ppt/tags/tag92.xml><?xml version="1.0" encoding="utf-8"?>
<p:tagLst xmlns:p="http://schemas.openxmlformats.org/presentationml/2006/main">
  <p:tag name="NAME" val="MoonShape"/>
</p:tagLst>
</file>

<file path=ppt/tags/tag93.xml><?xml version="1.0" encoding="utf-8"?>
<p:tagLst xmlns:p="http://schemas.openxmlformats.org/presentationml/2006/main">
  <p:tag name="ANGLE" val="5"/>
  <p:tag name="NAME" val="MoonHalfShape"/>
</p:tagLst>
</file>

<file path=ppt/tags/tag94.xml><?xml version="1.0" encoding="utf-8"?>
<p:tagLst xmlns:p="http://schemas.openxmlformats.org/presentationml/2006/main">
  <p:tag name="THINKCELLSHAPEDONOTDELETE" val="pRvhFGaD0qkm6craWVWf2jg"/>
</p:tagLst>
</file>

<file path=ppt/tags/tag95.xml><?xml version="1.0" encoding="utf-8"?>
<p:tagLst xmlns:p="http://schemas.openxmlformats.org/presentationml/2006/main">
  <p:tag name="NAME" val="Moon"/>
</p:tagLst>
</file>

<file path=ppt/tags/tag96.xml><?xml version="1.0" encoding="utf-8"?>
<p:tagLst xmlns:p="http://schemas.openxmlformats.org/presentationml/2006/main">
  <p:tag name="NAME" val="MoonShape"/>
</p:tagLst>
</file>

<file path=ppt/tags/tag97.xml><?xml version="1.0" encoding="utf-8"?>
<p:tagLst xmlns:p="http://schemas.openxmlformats.org/presentationml/2006/main">
  <p:tag name="ANGLE" val="1"/>
  <p:tag name="NAME" val="MoonHalfShape"/>
</p:tagLst>
</file>

<file path=ppt/tags/tag98.xml><?xml version="1.0" encoding="utf-8"?>
<p:tagLst xmlns:p="http://schemas.openxmlformats.org/presentationml/2006/main">
  <p:tag name="THINKCELLSHAPEDONOTDELETE" val="pRvhFGaD0qkm6craWVWf2jg"/>
</p:tagLst>
</file>

<file path=ppt/tags/tag99.xml><?xml version="1.0" encoding="utf-8"?>
<p:tagLst xmlns:p="http://schemas.openxmlformats.org/presentationml/2006/main">
  <p:tag name="RESIZE" val="Yes"/>
</p:tagLst>
</file>

<file path=ppt/tags/tag100.xml><?xml version="1.0" encoding="utf-8"?>
<p:tagLst xmlns:p="http://schemas.openxmlformats.org/presentationml/2006/main">
  <p:tag name="NAME" val="MoonShape"/>
</p:tagLst>
</file>

<file path=ppt/tags/tag101.xml><?xml version="1.0" encoding="utf-8"?>
<p:tagLst xmlns:p="http://schemas.openxmlformats.org/presentationml/2006/main">
  <p:tag name="ANGLE" val="4"/>
  <p:tag name="NAME" val="MoonHalfShape"/>
</p:tagLst>
</file>

<file path=ppt/tags/tag102.xml><?xml version="1.0" encoding="utf-8"?>
<p:tagLst xmlns:p="http://schemas.openxmlformats.org/presentationml/2006/main">
  <p:tag name="NAME" val="MoonShape"/>
</p:tagLst>
</file>

<file path=ppt/tags/tag103.xml><?xml version="1.0" encoding="utf-8"?>
<p:tagLst xmlns:p="http://schemas.openxmlformats.org/presentationml/2006/main">
  <p:tag name="ANGLE" val="4"/>
  <p:tag name="NAME" val="MoonHalfShape"/>
</p:tagLst>
</file>

<file path=ppt/tags/tag104.xml><?xml version="1.0" encoding="utf-8"?>
<p:tagLst xmlns:p="http://schemas.openxmlformats.org/presentationml/2006/main">
  <p:tag name="NAME" val="MoonShape"/>
</p:tagLst>
</file>

<file path=ppt/tags/tag105.xml><?xml version="1.0" encoding="utf-8"?>
<p:tagLst xmlns:p="http://schemas.openxmlformats.org/presentationml/2006/main">
  <p:tag name="ANGLE" val="4"/>
  <p:tag name="NAME" val="MoonHalfShape"/>
</p:tagLst>
</file>

<file path=ppt/tags/tag106.xml><?xml version="1.0" encoding="utf-8"?>
<p:tagLst xmlns:p="http://schemas.openxmlformats.org/presentationml/2006/main">
  <p:tag name="NAME" val="MoonShape"/>
</p:tagLst>
</file>

<file path=ppt/tags/tag107.xml><?xml version="1.0" encoding="utf-8"?>
<p:tagLst xmlns:p="http://schemas.openxmlformats.org/presentationml/2006/main">
  <p:tag name="ANGLE" val="5"/>
  <p:tag name="NAME" val="MoonHalfShape"/>
</p:tagLst>
</file>

<file path=ppt/tags/tag108.xml><?xml version="1.0" encoding="utf-8"?>
<p:tagLst xmlns:p="http://schemas.openxmlformats.org/presentationml/2006/main">
  <p:tag name="NAME" val="MoonShape"/>
</p:tagLst>
</file>

<file path=ppt/tags/tag109.xml><?xml version="1.0" encoding="utf-8"?>
<p:tagLst xmlns:p="http://schemas.openxmlformats.org/presentationml/2006/main">
  <p:tag name="ANGLE" val="3"/>
  <p:tag name="NAME" val="MoonHalfShape"/>
</p:tagLst>
</file>

<file path=ppt/tags/tag110.xml><?xml version="1.0" encoding="utf-8"?>
<p:tagLst xmlns:p="http://schemas.openxmlformats.org/presentationml/2006/main">
  <p:tag name="NAME" val="MoonShape"/>
</p:tagLst>
</file>

<file path=ppt/tags/tag111.xml><?xml version="1.0" encoding="utf-8"?>
<p:tagLst xmlns:p="http://schemas.openxmlformats.org/presentationml/2006/main">
  <p:tag name="ANGLE" val="3"/>
  <p:tag name="NAME" val="MoonHalfShape"/>
</p:tagLst>
</file>

<file path=ppt/tags/tag112.xml><?xml version="1.0" encoding="utf-8"?>
<p:tagLst xmlns:p="http://schemas.openxmlformats.org/presentationml/2006/main">
  <p:tag name="NAME" val="MoonShape"/>
</p:tagLst>
</file>

<file path=ppt/tags/tag113.xml><?xml version="1.0" encoding="utf-8"?>
<p:tagLst xmlns:p="http://schemas.openxmlformats.org/presentationml/2006/main">
  <p:tag name="ANGLE" val="5"/>
  <p:tag name="NAME" val="MoonHalfShape"/>
</p:tagLst>
</file>

<file path=ppt/tags/tag114.xml><?xml version="1.0" encoding="utf-8"?>
<p:tagLst xmlns:p="http://schemas.openxmlformats.org/presentationml/2006/main">
  <p:tag name="NAME" val="MoonShape"/>
</p:tagLst>
</file>

<file path=ppt/tags/tag115.xml><?xml version="1.0" encoding="utf-8"?>
<p:tagLst xmlns:p="http://schemas.openxmlformats.org/presentationml/2006/main">
  <p:tag name="ANGLE" val="3"/>
  <p:tag name="NAME" val="MoonHalfShape"/>
</p:tagLst>
</file>

<file path=ppt/tags/tag116.xml><?xml version="1.0" encoding="utf-8"?>
<p:tagLst xmlns:p="http://schemas.openxmlformats.org/presentationml/2006/main">
  <p:tag name="NAME" val="MoonShape"/>
</p:tagLst>
</file>

<file path=ppt/tags/tag117.xml><?xml version="1.0" encoding="utf-8"?>
<p:tagLst xmlns:p="http://schemas.openxmlformats.org/presentationml/2006/main">
  <p:tag name="ANGLE" val="4"/>
  <p:tag name="NAME" val="MoonHalfShape"/>
</p:tagLst>
</file>

<file path=ppt/tags/tag118.xml><?xml version="1.0" encoding="utf-8"?>
<p:tagLst xmlns:p="http://schemas.openxmlformats.org/presentationml/2006/main">
  <p:tag name="NAME" val="MoonShape"/>
</p:tagLst>
</file>

<file path=ppt/tags/tag119.xml><?xml version="1.0" encoding="utf-8"?>
<p:tagLst xmlns:p="http://schemas.openxmlformats.org/presentationml/2006/main">
  <p:tag name="ANGLE" val="3"/>
  <p:tag name="NAME" val="MoonHalfShape"/>
</p:tagLst>
</file>

<file path=ppt/tags/tag120.xml><?xml version="1.0" encoding="utf-8"?>
<p:tagLst xmlns:p="http://schemas.openxmlformats.org/presentationml/2006/main">
  <p:tag name="NAME" val="MoonShape"/>
</p:tagLst>
</file>

<file path=ppt/tags/tag121.xml><?xml version="1.0" encoding="utf-8"?>
<p:tagLst xmlns:p="http://schemas.openxmlformats.org/presentationml/2006/main">
  <p:tag name="ANGLE" val="5"/>
  <p:tag name="NAME" val="MoonHalfShape"/>
</p:tagLst>
</file>

<file path=ppt/tags/tag122.xml><?xml version="1.0" encoding="utf-8"?>
<p:tagLst xmlns:p="http://schemas.openxmlformats.org/presentationml/2006/main">
  <p:tag name="NAME" val="MoonShape"/>
</p:tagLst>
</file>

<file path=ppt/tags/tag123.xml><?xml version="1.0" encoding="utf-8"?>
<p:tagLst xmlns:p="http://schemas.openxmlformats.org/presentationml/2006/main">
  <p:tag name="ANGLE" val="2"/>
  <p:tag name="NAME" val="MoonHalfShape"/>
</p:tagLst>
</file>

<file path=ppt/tags/tag124.xml><?xml version="1.0" encoding="utf-8"?>
<p:tagLst xmlns:p="http://schemas.openxmlformats.org/presentationml/2006/main">
  <p:tag name="NAME" val="MoonShape"/>
</p:tagLst>
</file>

<file path=ppt/tags/tag125.xml><?xml version="1.0" encoding="utf-8"?>
<p:tagLst xmlns:p="http://schemas.openxmlformats.org/presentationml/2006/main">
  <p:tag name="ANGLE" val="2"/>
  <p:tag name="NAME" val="MoonHalfShape"/>
</p:tagLst>
</file>

<file path=ppt/tags/tag126.xml><?xml version="1.0" encoding="utf-8"?>
<p:tagLst xmlns:p="http://schemas.openxmlformats.org/presentationml/2006/main">
  <p:tag name="NAME" val="MoonShape"/>
</p:tagLst>
</file>

<file path=ppt/tags/tag127.xml><?xml version="1.0" encoding="utf-8"?>
<p:tagLst xmlns:p="http://schemas.openxmlformats.org/presentationml/2006/main">
  <p:tag name="ANGLE" val="5"/>
  <p:tag name="NAME" val="MoonHalfShape"/>
</p:tagLst>
</file>

<file path=ppt/tags/tag128.xml><?xml version="1.0" encoding="utf-8"?>
<p:tagLst xmlns:p="http://schemas.openxmlformats.org/presentationml/2006/main">
  <p:tag name="NAME" val="MoonShape"/>
</p:tagLst>
</file>

<file path=ppt/tags/tag129.xml><?xml version="1.0" encoding="utf-8"?>
<p:tagLst xmlns:p="http://schemas.openxmlformats.org/presentationml/2006/main">
  <p:tag name="ANGLE" val="3"/>
  <p:tag name="NAME" val="MoonHalfShape"/>
</p:tagLst>
</file>

<file path=ppt/tags/tag130.xml><?xml version="1.0" encoding="utf-8"?>
<p:tagLst xmlns:p="http://schemas.openxmlformats.org/presentationml/2006/main">
  <p:tag name="NAME" val="MoonShape"/>
</p:tagLst>
</file>

<file path=ppt/tags/tag131.xml><?xml version="1.0" encoding="utf-8"?>
<p:tagLst xmlns:p="http://schemas.openxmlformats.org/presentationml/2006/main">
  <p:tag name="ANGLE" val="3"/>
  <p:tag name="NAME" val="MoonHalfShape"/>
</p:tagLst>
</file>

<file path=ppt/tags/tag132.xml><?xml version="1.0" encoding="utf-8"?>
<p:tagLst xmlns:p="http://schemas.openxmlformats.org/presentationml/2006/main">
  <p:tag name="NAME" val="Bracket"/>
</p:tagLst>
</file>

<file path=ppt/tags/tag133.xml><?xml version="1.0" encoding="utf-8"?>
<p:tagLst xmlns:p="http://schemas.openxmlformats.org/presentationml/2006/main">
  <p:tag name="NAME" val="MoonShape"/>
</p:tagLst>
</file>

<file path=ppt/tags/tag134.xml><?xml version="1.0" encoding="utf-8"?>
<p:tagLst xmlns:p="http://schemas.openxmlformats.org/presentationml/2006/main">
  <p:tag name="ANGLE" val="3"/>
  <p:tag name="NAME" val="MoonHalfShape"/>
</p:tagLst>
</file>

<file path=ppt/tags/tag135.xml><?xml version="1.0" encoding="utf-8"?>
<p:tagLst xmlns:p="http://schemas.openxmlformats.org/presentationml/2006/main">
  <p:tag name="NAME" val="MoonShape"/>
</p:tagLst>
</file>

<file path=ppt/tags/tag136.xml><?xml version="1.0" encoding="utf-8"?>
<p:tagLst xmlns:p="http://schemas.openxmlformats.org/presentationml/2006/main">
  <p:tag name="ANGLE" val="5"/>
  <p:tag name="NAME" val="MoonHalfShape"/>
</p:tagLst>
</file>

<file path=ppt/tags/tag137.xml><?xml version="1.0" encoding="utf-8"?>
<p:tagLst xmlns:p="http://schemas.openxmlformats.org/presentationml/2006/main">
  <p:tag name="THINKCELLSHAPEDONOTDELETE" val="thinkcellActiveDocDoNotDelete"/>
</p:tagLst>
</file>

<file path=ppt/tags/tag138.xml><?xml version="1.0" encoding="utf-8"?>
<p:tagLst xmlns:p="http://schemas.openxmlformats.org/presentationml/2006/main">
  <p:tag name="THINKCELLSHAPEDONOTDELETE" val="tU_KXk_6L2EWWX9W3T9LuEg"/>
</p:tagLst>
</file>

<file path=ppt/tags/tag139.xml><?xml version="1.0" encoding="utf-8"?>
<p:tagLst xmlns:p="http://schemas.openxmlformats.org/presentationml/2006/main">
  <p:tag name="RESIZE" val="Yes"/>
</p:tagLst>
</file>

<file path=ppt/tags/tag140.xml><?xml version="1.0" encoding="utf-8"?>
<p:tagLst xmlns:p="http://schemas.openxmlformats.org/presentationml/2006/main">
  <p:tag name="RESIZE" val="Yes"/>
</p:tagLst>
</file>

<file path=ppt/tags/tag141.xml><?xml version="1.0" encoding="utf-8"?>
<p:tagLst xmlns:p="http://schemas.openxmlformats.org/presentationml/2006/main">
  <p:tag name="THINKCELLSHAPEDONOTDELETE" val="tCMovcdTbLkuVuERgV.YmFg"/>
</p:tagLst>
</file>

<file path=ppt/tags/tag142.xml><?xml version="1.0" encoding="utf-8"?>
<p:tagLst xmlns:p="http://schemas.openxmlformats.org/presentationml/2006/main">
  <p:tag name="THINKCELLSHAPEDONOTDELETE" val="tcUcmOekUu06.yXCfeRJXMw"/>
</p:tagLst>
</file>

<file path=ppt/tags/tag143.xml><?xml version="1.0" encoding="utf-8"?>
<p:tagLst xmlns:p="http://schemas.openxmlformats.org/presentationml/2006/main">
  <p:tag name="THINKCELLSHAPEDONOTDELETE" val="teVOXr0fs9027PxbVcJS86w"/>
</p:tagLst>
</file>

<file path=ppt/tags/tag144.xml><?xml version="1.0" encoding="utf-8"?>
<p:tagLst xmlns:p="http://schemas.openxmlformats.org/presentationml/2006/main">
  <p:tag name="THINKCELLSHAPEDONOTDELETE" val="t3ytF7JLYLkW5z8_8faw4Lg"/>
</p:tagLst>
</file>

<file path=ppt/tags/tag145.xml><?xml version="1.0" encoding="utf-8"?>
<p:tagLst xmlns:p="http://schemas.openxmlformats.org/presentationml/2006/main">
  <p:tag name="THINKCELLSHAPEDONOTDELETE" val="tDZ4PzBYD_EmhvTwSE3jdjw"/>
</p:tagLst>
</file>

<file path=ppt/tags/tag146.xml><?xml version="1.0" encoding="utf-8"?>
<p:tagLst xmlns:p="http://schemas.openxmlformats.org/presentationml/2006/main">
  <p:tag name="THINKCELLSHAPEDONOTDELETE" val="t7v5NXC29JUSRVr2_xpl9LQ"/>
</p:tagLst>
</file>

<file path=ppt/tags/tag147.xml><?xml version="1.0" encoding="utf-8"?>
<p:tagLst xmlns:p="http://schemas.openxmlformats.org/presentationml/2006/main">
  <p:tag name="THINKCELLSHAPEDONOTDELETE" val="tuWZEtWd2.0al9hoMAXaoyg"/>
</p:tagLst>
</file>

<file path=ppt/tags/tag148.xml><?xml version="1.0" encoding="utf-8"?>
<p:tagLst xmlns:p="http://schemas.openxmlformats.org/presentationml/2006/main">
  <p:tag name="THINKCELLSHAPEDONOTDELETE" val="ti12FGsCxZ0.eqdtQpCpziQ"/>
</p:tagLst>
</file>

<file path=ppt/tags/tag149.xml><?xml version="1.0" encoding="utf-8"?>
<p:tagLst xmlns:p="http://schemas.openxmlformats.org/presentationml/2006/main">
  <p:tag name="THINKCELLSHAPEDONOTDELETE" val="t8f7JCd2Im0iHYV.5pmLZ6g"/>
</p:tagLst>
</file>

<file path=ppt/tags/tag150.xml><?xml version="1.0" encoding="utf-8"?>
<p:tagLst xmlns:p="http://schemas.openxmlformats.org/presentationml/2006/main">
  <p:tag name="THINKCELLSHAPEDONOTDELETE" val="twS9dUcdWA0KzYW9M6bAtkQ"/>
</p:tagLst>
</file>

<file path=ppt/tags/tag151.xml><?xml version="1.0" encoding="utf-8"?>
<p:tagLst xmlns:p="http://schemas.openxmlformats.org/presentationml/2006/main">
  <p:tag name="THINKCELLSHAPEDONOTDELETE" val="tM2WjEAYXOkiCg0u6PbH7hQ"/>
</p:tagLst>
</file>

<file path=ppt/tags/tag152.xml><?xml version="1.0" encoding="utf-8"?>
<p:tagLst xmlns:p="http://schemas.openxmlformats.org/presentationml/2006/main">
  <p:tag name="THINKCELLSHAPEDONOTDELETE" val="tuqy_D9t0ZEGYaK5wCQt2Ag"/>
</p:tagLst>
</file>

<file path=ppt/tags/tag153.xml><?xml version="1.0" encoding="utf-8"?>
<p:tagLst xmlns:p="http://schemas.openxmlformats.org/presentationml/2006/main">
  <p:tag name="THINKCELLSHAPEDONOTDELETE" val="t_WJDhUZcqE2owzqSrkZL0A"/>
</p:tagLst>
</file>

<file path=ppt/tags/tag154.xml><?xml version="1.0" encoding="utf-8"?>
<p:tagLst xmlns:p="http://schemas.openxmlformats.org/presentationml/2006/main">
  <p:tag name="THINKCELLSHAPEDONOTDELETE" val="tW48ihgR50kGM_p7SgXlqHw"/>
</p:tagLst>
</file>

<file path=ppt/tags/tag155.xml><?xml version="1.0" encoding="utf-8"?>
<p:tagLst xmlns:p="http://schemas.openxmlformats.org/presentationml/2006/main">
  <p:tag name="THINKCELLSHAPEDONOTDELETE" val="tVdZrIZmy5kq6bG2PSOw1uw"/>
</p:tagLst>
</file>

<file path=ppt/tags/tag156.xml><?xml version="1.0" encoding="utf-8"?>
<p:tagLst xmlns:p="http://schemas.openxmlformats.org/presentationml/2006/main">
  <p:tag name="THINKCELLSHAPEDONOTDELETE" val="tMKyI5Rl780mgRAC_ScEC1g"/>
</p:tagLst>
</file>

<file path=ppt/tags/tag157.xml><?xml version="1.0" encoding="utf-8"?>
<p:tagLst xmlns:p="http://schemas.openxmlformats.org/presentationml/2006/main">
  <p:tag name="THINKCELLSHAPEDONOTDELETE" val="teMRgMQe6Skm147gJSAsMjA"/>
</p:tagLst>
</file>

<file path=ppt/tags/tag158.xml><?xml version="1.0" encoding="utf-8"?>
<p:tagLst xmlns:p="http://schemas.openxmlformats.org/presentationml/2006/main">
  <p:tag name="NAME" val="RoundedRectangleText"/>
</p:tagLst>
</file>

<file path=ppt/tags/tag159.xml><?xml version="1.0" encoding="utf-8"?>
<p:tagLst xmlns:p="http://schemas.openxmlformats.org/presentationml/2006/main">
  <p:tag name="THINKCELLSHAPEDONOTDELETE" val="thinkcellActiveDocDoNotDelete"/>
</p:tagLst>
</file>

<file path=ppt/tags/tag160.xml><?xml version="1.0" encoding="utf-8"?>
<p:tagLst xmlns:p="http://schemas.openxmlformats.org/presentationml/2006/main">
  <p:tag name="THINKCELLSHAPEDONOTDELETE" val="tDUL9_qODnE.8d.VUu6RW0w"/>
</p:tagLst>
</file>

<file path=ppt/tags/tag161.xml><?xml version="1.0" encoding="utf-8"?>
<p:tagLst xmlns:p="http://schemas.openxmlformats.org/presentationml/2006/main">
  <p:tag name="NAME" val="RoundedRectangleText"/>
</p:tagLst>
</file>

<file path=ppt/tags/tag162.xml><?xml version="1.0" encoding="utf-8"?>
<p:tagLst xmlns:p="http://schemas.openxmlformats.org/presentationml/2006/main">
  <p:tag name="THINKCELLSHAPEDONOTDELETE" val="t4IuOY6UMLkaJV.zkKCsk.w"/>
</p:tagLst>
</file>

<file path=ppt/tags/tag163.xml><?xml version="1.0" encoding="utf-8"?>
<p:tagLst xmlns:p="http://schemas.openxmlformats.org/presentationml/2006/main">
  <p:tag name="NAME" val="DirArrow"/>
</p:tagLst>
</file>

<file path=ppt/tags/tag164.xml><?xml version="1.0" encoding="utf-8"?>
<p:tagLst xmlns:p="http://schemas.openxmlformats.org/presentationml/2006/main">
  <p:tag name="RESIZE" val="Yes"/>
</p:tagLst>
</file>

<file path=ppt/tags/tag165.xml><?xml version="1.0" encoding="utf-8"?>
<p:tagLst xmlns:p="http://schemas.openxmlformats.org/presentationml/2006/main">
  <p:tag name="THINKCELLSHAPEDONOTDELETE" val="plV7GyGlNo0GDBwLvqUWAkQ"/>
</p:tagLst>
</file>

<file path=ppt/tags/tag166.xml><?xml version="1.0" encoding="utf-8"?>
<p:tagLst xmlns:p="http://schemas.openxmlformats.org/presentationml/2006/main">
  <p:tag name="THINKCELLSHAPEDONOTDELETE" val="pvHXx9O_0BkCZbLN9Pbbcww"/>
</p:tagLst>
</file>

<file path=ppt/tags/tag167.xml><?xml version="1.0" encoding="utf-8"?>
<p:tagLst xmlns:p="http://schemas.openxmlformats.org/presentationml/2006/main">
  <p:tag name="THINKCELLSHAPEDONOTDELETE" val="psFWMvRFdYEKANh4LEHD4cg"/>
</p:tagLst>
</file>

<file path=ppt/tags/tag168.xml><?xml version="1.0" encoding="utf-8"?>
<p:tagLst xmlns:p="http://schemas.openxmlformats.org/presentationml/2006/main">
  <p:tag name="THINKCELLSHAPEDONOTDELETE" val="poeNTYIkNjkmjBgu8hgLwqA"/>
</p:tagLst>
</file>

<file path=ppt/tags/tag169.xml><?xml version="1.0" encoding="utf-8"?>
<p:tagLst xmlns:p="http://schemas.openxmlformats.org/presentationml/2006/main">
  <p:tag name="THINKCELLSHAPEDONOTDELETE" val="p64IboadSckGybSLmQ9hsLQ"/>
</p:tagLst>
</file>

<file path=ppt/tags/tag170.xml><?xml version="1.0" encoding="utf-8"?>
<p:tagLst xmlns:p="http://schemas.openxmlformats.org/presentationml/2006/main">
  <p:tag name="THINKCELLSHAPEDONOTDELETE" val="pj00dfDL37UOeM7PkAqRy_w"/>
</p:tagLst>
</file>

<file path=ppt/tags/tag171.xml><?xml version="1.0" encoding="utf-8"?>
<p:tagLst xmlns:p="http://schemas.openxmlformats.org/presentationml/2006/main">
  <p:tag name="THINKCELLSHAPEDONOTDELETE" val="p64IboadSckGybSLmQ9hsLQ"/>
</p:tagLst>
</file>

<file path=ppt/tags/tag172.xml><?xml version="1.0" encoding="utf-8"?>
<p:tagLst xmlns:p="http://schemas.openxmlformats.org/presentationml/2006/main">
  <p:tag name="NAME" val="RectangleShape"/>
</p:tagLst>
</file>

<file path=ppt/tags/tag173.xml><?xml version="1.0" encoding="utf-8"?>
<p:tagLst xmlns:p="http://schemas.openxmlformats.org/presentationml/2006/main">
  <p:tag name="RESIZE" val="Yes"/>
</p:tagLst>
</file>

<file path=ppt/tags/tag174.xml><?xml version="1.0" encoding="utf-8"?>
<p:tagLst xmlns:p="http://schemas.openxmlformats.org/presentationml/2006/main">
  <p:tag name="RESIZE" val="Yes"/>
</p:tagLst>
</file>

<file path=ppt/tags/tag175.xml><?xml version="1.0" encoding="utf-8"?>
<p:tagLst xmlns:p="http://schemas.openxmlformats.org/presentationml/2006/main">
  <p:tag name="NAME" val="RectangleShape"/>
</p:tagLst>
</file>

<file path=ppt/tags/tag176.xml><?xml version="1.0" encoding="utf-8"?>
<p:tagLst xmlns:p="http://schemas.openxmlformats.org/presentationml/2006/main">
  <p:tag name="NAME" val="RectangleShape"/>
</p:tagLst>
</file>

<file path=ppt/tags/tag177.xml><?xml version="1.0" encoding="utf-8"?>
<p:tagLst xmlns:p="http://schemas.openxmlformats.org/presentationml/2006/main">
  <p:tag name="THINKCELLSHAPEDONOTDELETE" val="thinkcellActiveDocDoNotDelete"/>
</p:tagLst>
</file>

<file path=ppt/tags/tag178.xml><?xml version="1.0" encoding="utf-8"?>
<p:tagLst xmlns:p="http://schemas.openxmlformats.org/presentationml/2006/main">
  <p:tag name="RESIZE" val="Yes"/>
</p:tagLst>
</file>

<file path=ppt/tags/tag179.xml><?xml version="1.0" encoding="utf-8"?>
<p:tagLst xmlns:p="http://schemas.openxmlformats.org/presentationml/2006/main">
  <p:tag name="RESIZE" val="Yes"/>
</p:tagLst>
</file>

<file path=ppt/tags/tag180.xml><?xml version="1.0" encoding="utf-8"?>
<p:tagLst xmlns:p="http://schemas.openxmlformats.org/presentationml/2006/main">
  <p:tag name="THINKCELLSHAPEDONOTDELETE" val="thinkcellActiveDocDoNotDelete"/>
</p:tagLst>
</file>

<file path=ppt/tags/tag181.xml><?xml version="1.0" encoding="utf-8"?>
<p:tagLst xmlns:p="http://schemas.openxmlformats.org/presentationml/2006/main">
  <p:tag name="NAME" val="SingleBoat"/>
</p:tagLst>
</file>

<file path=ppt/tags/tag182.xml><?xml version="1.0" encoding="utf-8"?>
<p:tagLst xmlns:p="http://schemas.openxmlformats.org/presentationml/2006/main">
  <p:tag name="NAME" val="SingleBoatShape"/>
</p:tagLst>
</file>

<file path=ppt/tags/tag183.xml><?xml version="1.0" encoding="utf-8"?>
<p:tagLst xmlns:p="http://schemas.openxmlformats.org/presentationml/2006/main">
  <p:tag name="NAME" val="SingleBoatText"/>
</p:tagLst>
</file>

<file path=ppt/tags/tag184.xml><?xml version="1.0" encoding="utf-8"?>
<p:tagLst xmlns:p="http://schemas.openxmlformats.org/presentationml/2006/main">
  <p:tag name="NAME" val="SingleBoat"/>
</p:tagLst>
</file>

<file path=ppt/tags/tag185.xml><?xml version="1.0" encoding="utf-8"?>
<p:tagLst xmlns:p="http://schemas.openxmlformats.org/presentationml/2006/main">
  <p:tag name="NAME" val="SingleBoatShape"/>
</p:tagLst>
</file>

<file path=ppt/tags/tag186.xml><?xml version="1.0" encoding="utf-8"?>
<p:tagLst xmlns:p="http://schemas.openxmlformats.org/presentationml/2006/main">
  <p:tag name="NAME" val="SingleBoatText"/>
</p:tagLst>
</file>

<file path=ppt/tags/tag187.xml><?xml version="1.0" encoding="utf-8"?>
<p:tagLst xmlns:p="http://schemas.openxmlformats.org/presentationml/2006/main">
  <p:tag name="NAME" val="SingleBoat"/>
</p:tagLst>
</file>

<file path=ppt/tags/tag188.xml><?xml version="1.0" encoding="utf-8"?>
<p:tagLst xmlns:p="http://schemas.openxmlformats.org/presentationml/2006/main">
  <p:tag name="NAME" val="SingleBoatShape"/>
</p:tagLst>
</file>

<file path=ppt/tags/tag189.xml><?xml version="1.0" encoding="utf-8"?>
<p:tagLst xmlns:p="http://schemas.openxmlformats.org/presentationml/2006/main">
  <p:tag name="NAME" val="SingleBoatText"/>
</p:tagLst>
</file>

<file path=ppt/tags/tag190.xml><?xml version="1.0" encoding="utf-8"?>
<p:tagLst xmlns:p="http://schemas.openxmlformats.org/presentationml/2006/main">
  <p:tag name="NAME" val="SingleBoat"/>
</p:tagLst>
</file>

<file path=ppt/tags/tag191.xml><?xml version="1.0" encoding="utf-8"?>
<p:tagLst xmlns:p="http://schemas.openxmlformats.org/presentationml/2006/main">
  <p:tag name="NAME" val="SingleBoatShape"/>
</p:tagLst>
</file>

<file path=ppt/tags/tag192.xml><?xml version="1.0" encoding="utf-8"?>
<p:tagLst xmlns:p="http://schemas.openxmlformats.org/presentationml/2006/main">
  <p:tag name="NAME" val="SingleBoatText"/>
</p:tagLst>
</file>

<file path=ppt/tags/tag193.xml><?xml version="1.0" encoding="utf-8"?>
<p:tagLst xmlns:p="http://schemas.openxmlformats.org/presentationml/2006/main">
  <p:tag name="RESIZE" val="Yes"/>
</p:tagLst>
</file>

<file path=ppt/tags/tag194.xml><?xml version="1.0" encoding="utf-8"?>
<p:tagLst xmlns:p="http://schemas.openxmlformats.org/presentationml/2006/main">
  <p:tag name="NAME" val="SingleBoat"/>
</p:tagLst>
</file>

<file path=ppt/tags/tag195.xml><?xml version="1.0" encoding="utf-8"?>
<p:tagLst xmlns:p="http://schemas.openxmlformats.org/presentationml/2006/main">
  <p:tag name="NAME" val="SingleBoatShape"/>
</p:tagLst>
</file>

<file path=ppt/tags/tag196.xml><?xml version="1.0" encoding="utf-8"?>
<p:tagLst xmlns:p="http://schemas.openxmlformats.org/presentationml/2006/main">
  <p:tag name="NAME" val="SingleBoatText"/>
</p:tagLst>
</file>

<file path=ppt/tags/tag197.xml><?xml version="1.0" encoding="utf-8"?>
<p:tagLst xmlns:p="http://schemas.openxmlformats.org/presentationml/2006/main">
  <p:tag name="NAME" val="SingleBoatText"/>
</p:tagLst>
</file>

<file path=ppt/tags/tag198.xml><?xml version="1.0" encoding="utf-8"?>
<p:tagLst xmlns:p="http://schemas.openxmlformats.org/presentationml/2006/main">
  <p:tag name="THINKCELLSHAPEDONOTDELETE" val="pmZLQ7xOkSUi5Yi.1OzlAIA"/>
</p:tagLst>
</file>

<file path=ppt/tags/tag199.xml><?xml version="1.0" encoding="utf-8"?>
<p:tagLst xmlns:p="http://schemas.openxmlformats.org/presentationml/2006/main">
  <p:tag name="THINKCELLSHAPEDONOTDELETE" val="pdw3zkN4lZUafxniGcbBZnQ"/>
</p:tagLst>
</file>

<file path=ppt/tags/tag200.xml><?xml version="1.0" encoding="utf-8"?>
<p:tagLst xmlns:p="http://schemas.openxmlformats.org/presentationml/2006/main">
  <p:tag name="THINKCELLSHAPEDONOTDELETE" val="pShtIBdjInUqsXR5_7avI7Q"/>
</p:tagLst>
</file>

<file path=ppt/tags/tag201.xml><?xml version="1.0" encoding="utf-8"?>
<p:tagLst xmlns:p="http://schemas.openxmlformats.org/presentationml/2006/main">
  <p:tag name="THINKCELLSHAPEDONOTDELETE" val="pU_q2gZt5rkiuqAsoOWFoMA"/>
</p:tagLst>
</file>

<file path=ppt/tags/tag202.xml><?xml version="1.0" encoding="utf-8"?>
<p:tagLst xmlns:p="http://schemas.openxmlformats.org/presentationml/2006/main">
  <p:tag name="THINKCELLSHAPEDONOTDELETE" val="pyuLAGfeJMECIEaW1tRicGw"/>
</p:tagLst>
</file>

<file path=ppt/tags/tag203.xml><?xml version="1.0" encoding="utf-8"?>
<p:tagLst xmlns:p="http://schemas.openxmlformats.org/presentationml/2006/main">
  <p:tag name="THINKCELLSHAPEDONOTDELETE" val="po7BPwJA2BEODkRb2loVJpg"/>
</p:tagLst>
</file>

<file path=ppt/tags/tag204.xml><?xml version="1.0" encoding="utf-8"?>
<p:tagLst xmlns:p="http://schemas.openxmlformats.org/presentationml/2006/main">
  <p:tag name="THINKCELLSHAPEDONOTDELETE" val="p.3YSkiIh4E2FdZD4AM34.w"/>
</p:tagLst>
</file>

<file path=ppt/tags/tag205.xml><?xml version="1.0" encoding="utf-8"?>
<p:tagLst xmlns:p="http://schemas.openxmlformats.org/presentationml/2006/main">
  <p:tag name="THINKCELLSHAPEDONOTDELETE" val="p8eGf4SD2aU2yxL1ijSa9yQ"/>
</p:tagLst>
</file>

<file path=ppt/tags/tag206.xml><?xml version="1.0" encoding="utf-8"?>
<p:tagLst xmlns:p="http://schemas.openxmlformats.org/presentationml/2006/main">
  <p:tag name="THINKCELLSHAPEDONOTDELETE" val="p4glf6zjfsEGDE7TUdA2UVw"/>
</p:tagLst>
</file>

<file path=ppt/tags/tag207.xml><?xml version="1.0" encoding="utf-8"?>
<p:tagLst xmlns:p="http://schemas.openxmlformats.org/presentationml/2006/main">
  <p:tag name="THINKCELLSHAPEDONOTDELETE" val="pgBTlAnYAAkuf8FDf4Yc8XQ"/>
</p:tagLst>
</file>

<file path=ppt/tags/tag208.xml><?xml version="1.0" encoding="utf-8"?>
<p:tagLst xmlns:p="http://schemas.openxmlformats.org/presentationml/2006/main">
  <p:tag name="THINKCELLSHAPEDONOTDELETE" val="p97JPTODTRUGUyyZetv_MZA"/>
</p:tagLst>
</file>

<file path=ppt/tags/tag209.xml><?xml version="1.0" encoding="utf-8"?>
<p:tagLst xmlns:p="http://schemas.openxmlformats.org/presentationml/2006/main">
  <p:tag name="THINKCELLSHAPEDONOTDELETE" val="p2JkO_Jw7XEOoYPgiUASyrQ"/>
</p:tagLst>
</file>

<file path=ppt/tags/tag210.xml><?xml version="1.0" encoding="utf-8"?>
<p:tagLst xmlns:p="http://schemas.openxmlformats.org/presentationml/2006/main">
  <p:tag name="THINKCELLSHAPEDONOTDELETE" val="pwDwLC8dLy0GK6J7vLcOrRQ"/>
</p:tagLst>
</file>

<file path=ppt/tags/tag211.xml><?xml version="1.0" encoding="utf-8"?>
<p:tagLst xmlns:p="http://schemas.openxmlformats.org/presentationml/2006/main">
  <p:tag name="THINKCELLSHAPEDONOTDELETE" val="phVHpvFVRU0ennCzu1pFzxw"/>
</p:tagLst>
</file>

<file path=ppt/tags/tag212.xml><?xml version="1.0" encoding="utf-8"?>
<p:tagLst xmlns:p="http://schemas.openxmlformats.org/presentationml/2006/main">
  <p:tag name="THINKCELLSHAPEDONOTDELETE" val="pHufScJ3Su0.uZ43nXWEKsw"/>
</p:tagLst>
</file>

<file path=ppt/tags/tag213.xml><?xml version="1.0" encoding="utf-8"?>
<p:tagLst xmlns:p="http://schemas.openxmlformats.org/presentationml/2006/main">
  <p:tag name="THINKCELLSHAPEDONOTDELETE" val="pl9EQ3fSRf0uiBPiJd3tWjw"/>
</p:tagLst>
</file>

<file path=ppt/tags/tag214.xml><?xml version="1.0" encoding="utf-8"?>
<p:tagLst xmlns:p="http://schemas.openxmlformats.org/presentationml/2006/main">
  <p:tag name="THINKCELLSHAPEDONOTDELETE" val="pRn98kX2NR0Cg6F50OVgJAQ"/>
</p:tagLst>
</file>

<file path=ppt/tags/tag215.xml><?xml version="1.0" encoding="utf-8"?>
<p:tagLst xmlns:p="http://schemas.openxmlformats.org/presentationml/2006/main">
  <p:tag name="THINKCELLSHAPEDONOTDELETE" val="pQ1eQwGeG8kac3l3VtHh54w"/>
</p:tagLst>
</file>

<file path=ppt/tags/tag216.xml><?xml version="1.0" encoding="utf-8"?>
<p:tagLst xmlns:p="http://schemas.openxmlformats.org/presentationml/2006/main">
  <p:tag name="THINKCELLSHAPEDONOTDELETE" val="p1YRUnwyo.0i8fRL.0VRGUA"/>
</p:tagLst>
</file>

<file path=ppt/tags/tag217.xml><?xml version="1.0" encoding="utf-8"?>
<p:tagLst xmlns:p="http://schemas.openxmlformats.org/presentationml/2006/main">
  <p:tag name="THINKCELLSHAPEDONOTDELETE" val="pXWMaCKG3.kK8fhvNho_PDg"/>
</p:tagLst>
</file>

<file path=ppt/tags/tag218.xml><?xml version="1.0" encoding="utf-8"?>
<p:tagLst xmlns:p="http://schemas.openxmlformats.org/presentationml/2006/main">
  <p:tag name="THINKCELLSHAPEDONOTDELETE" val="pFQszBQxn7UOcI_0RRS1uFw"/>
</p:tagLst>
</file>

<file path=ppt/tags/tag219.xml><?xml version="1.0" encoding="utf-8"?>
<p:tagLst xmlns:p="http://schemas.openxmlformats.org/presentationml/2006/main">
  <p:tag name="THINKCELLSHAPEDONOTDELETE" val="pVIuIWEDZ9UuY6umD1bB1NQ"/>
</p:tagLst>
</file>

<file path=ppt/tags/tag220.xml><?xml version="1.0" encoding="utf-8"?>
<p:tagLst xmlns:p="http://schemas.openxmlformats.org/presentationml/2006/main">
  <p:tag name="THINKCELLSHAPEDONOTDELETE" val="poyeQLeY6L02.hMUPehdHkw"/>
</p:tagLst>
</file>

<file path=ppt/tags/tag221.xml><?xml version="1.0" encoding="utf-8"?>
<p:tagLst xmlns:p="http://schemas.openxmlformats.org/presentationml/2006/main">
  <p:tag name="THINKCELLSHAPEDONOTDELETE" val="p.pqNQOPwdk.gLybxiEXLQA"/>
</p:tagLst>
</file>

<file path=ppt/tags/tag222.xml><?xml version="1.0" encoding="utf-8"?>
<p:tagLst xmlns:p="http://schemas.openxmlformats.org/presentationml/2006/main">
  <p:tag name="THINKCELLSHAPEDONOTDELETE" val="pHy6ogB8eN0WxKVB4Hlxv8g"/>
</p:tagLst>
</file>

<file path=ppt/tags/tag223.xml><?xml version="1.0" encoding="utf-8"?>
<p:tagLst xmlns:p="http://schemas.openxmlformats.org/presentationml/2006/main">
  <p:tag name="THINKCELLSHAPEDONOTDELETE" val="pnnrqtcfIgUOkppNCcsp72g"/>
</p:tagLst>
</file>

<file path=ppt/tags/tag224.xml><?xml version="1.0" encoding="utf-8"?>
<p:tagLst xmlns:p="http://schemas.openxmlformats.org/presentationml/2006/main">
  <p:tag name="THINKCELLSHAPEDONOTDELETE" val="pEeJB00uDJUixy16rHqcr3Q"/>
</p:tagLst>
</file>

<file path=ppt/tags/tag225.xml><?xml version="1.0" encoding="utf-8"?>
<p:tagLst xmlns:p="http://schemas.openxmlformats.org/presentationml/2006/main">
  <p:tag name="THINKCELLSHAPEDONOTDELETE" val="pRzUgyaiKxkmkLYCWtiq.qQ"/>
</p:tagLst>
</file>

<file path=ppt/tags/tag226.xml><?xml version="1.0" encoding="utf-8"?>
<p:tagLst xmlns:p="http://schemas.openxmlformats.org/presentationml/2006/main">
  <p:tag name="THINKCELLSHAPEDONOTDELETE" val="plVciwQO7v0y2Oqg1kuocsA"/>
</p:tagLst>
</file>

<file path=ppt/tags/tag227.xml><?xml version="1.0" encoding="utf-8"?>
<p:tagLst xmlns:p="http://schemas.openxmlformats.org/presentationml/2006/main">
  <p:tag name="THINKCELLSHAPEDONOTDELETE" val="pGhq_GUSTvEeGKeCJt7KMww"/>
</p:tagLst>
</file>

<file path=ppt/tags/tag228.xml><?xml version="1.0" encoding="utf-8"?>
<p:tagLst xmlns:p="http://schemas.openxmlformats.org/presentationml/2006/main">
  <p:tag name="THINKCELLSHAPEDONOTDELETE" val="pjnd3Z.SJy0y1FzDQyrivCQ"/>
</p:tagLst>
</file>

<file path=ppt/tags/tag229.xml><?xml version="1.0" encoding="utf-8"?>
<p:tagLst xmlns:p="http://schemas.openxmlformats.org/presentationml/2006/main">
  <p:tag name="THINKCELLSHAPEDONOTDELETE" val="p7rB_mMTQyUyAZEBk5uooSg"/>
</p:tagLst>
</file>

<file path=ppt/tags/tag230.xml><?xml version="1.0" encoding="utf-8"?>
<p:tagLst xmlns:p="http://schemas.openxmlformats.org/presentationml/2006/main">
  <p:tag name="THINKCELLSHAPEDONOTDELETE" val="pa0XsLKpyO0aRX8RbUHLQiw"/>
</p:tagLst>
</file>

<file path=ppt/tags/tag231.xml><?xml version="1.0" encoding="utf-8"?>
<p:tagLst xmlns:p="http://schemas.openxmlformats.org/presentationml/2006/main">
  <p:tag name="THINKCELLSHAPEDONOTDELETE" val="p0vAhqfP6vUae8WV3MRREVQ"/>
</p:tagLst>
</file>

<file path=ppt/tags/tag232.xml><?xml version="1.0" encoding="utf-8"?>
<p:tagLst xmlns:p="http://schemas.openxmlformats.org/presentationml/2006/main">
  <p:tag name="THINKCELLSHAPEDONOTDELETE" val="puw9x80YDUEeCBT8SCYgp5Q"/>
</p:tagLst>
</file>

<file path=ppt/tags/tag233.xml><?xml version="1.0" encoding="utf-8"?>
<p:tagLst xmlns:p="http://schemas.openxmlformats.org/presentationml/2006/main">
  <p:tag name="THINKCELLSHAPEDONOTDELETE" val="pn0QQ3V.WH0agPQgQ22hSgg"/>
</p:tagLst>
</file>

<file path=ppt/tags/tag234.xml><?xml version="1.0" encoding="utf-8"?>
<p:tagLst xmlns:p="http://schemas.openxmlformats.org/presentationml/2006/main">
  <p:tag name="THINKCELLSHAPEDONOTDELETE" val="paWPh1DLCpEC_sWk7hLNZCQ"/>
</p:tagLst>
</file>

<file path=ppt/tags/tag235.xml><?xml version="1.0" encoding="utf-8"?>
<p:tagLst xmlns:p="http://schemas.openxmlformats.org/presentationml/2006/main">
  <p:tag name="THINKCELLSHAPEDONOTDELETE" val="p6zJryJYwDkqjjSAR62va1g"/>
</p:tagLst>
</file>

<file path=ppt/tags/tag236.xml><?xml version="1.0" encoding="utf-8"?>
<p:tagLst xmlns:p="http://schemas.openxmlformats.org/presentationml/2006/main">
  <p:tag name="THINKCELLSHAPEDONOTDELETE" val="pdsX.Q.DrFUe5EpzXYFe1Sw"/>
</p:tagLst>
</file>

<file path=ppt/tags/tag237.xml><?xml version="1.0" encoding="utf-8"?>
<p:tagLst xmlns:p="http://schemas.openxmlformats.org/presentationml/2006/main">
  <p:tag name="THINKCELLSHAPEDONOTDELETE" val="pJvh3j3RetEybu2DVb_1JTw"/>
</p:tagLst>
</file>

<file path=ppt/tags/tag238.xml><?xml version="1.0" encoding="utf-8"?>
<p:tagLst xmlns:p="http://schemas.openxmlformats.org/presentationml/2006/main">
  <p:tag name="THINKCELLSHAPEDONOTDELETE" val="pgMCo8AarwkmFEtKjpFT6yA"/>
</p:tagLst>
</file>

<file path=ppt/tags/tag239.xml><?xml version="1.0" encoding="utf-8"?>
<p:tagLst xmlns:p="http://schemas.openxmlformats.org/presentationml/2006/main">
  <p:tag name="THINKCELLSHAPEDONOTDELETE" val="psuzuZeWc406FrT1OBrOe1Q"/>
</p:tagLst>
</file>

<file path=ppt/tags/tag240.xml><?xml version="1.0" encoding="utf-8"?>
<p:tagLst xmlns:p="http://schemas.openxmlformats.org/presentationml/2006/main">
  <p:tag name="THINKCELLSHAPEDONOTDELETE" val="pYrv3aRPs0kmyLFJCkQtUHg"/>
</p:tagLst>
</file>

<file path=ppt/tags/tag241.xml><?xml version="1.0" encoding="utf-8"?>
<p:tagLst xmlns:p="http://schemas.openxmlformats.org/presentationml/2006/main">
  <p:tag name="THINKCELLSHAPEDONOTDELETE" val="poumCa5MBnU6yVHCDzqhvnA"/>
</p:tagLst>
</file>

<file path=ppt/tags/tag242.xml><?xml version="1.0" encoding="utf-8"?>
<p:tagLst xmlns:p="http://schemas.openxmlformats.org/presentationml/2006/main">
  <p:tag name="THINKCELLSHAPEDONOTDELETE" val="pQ.nolDZia0SkC8ESlkOSPA"/>
</p:tagLst>
</file>

<file path=ppt/tags/tag243.xml><?xml version="1.0" encoding="utf-8"?>
<p:tagLst xmlns:p="http://schemas.openxmlformats.org/presentationml/2006/main">
  <p:tag name="THINKCELLSHAPEDONOTDELETE" val="pun4ovdeLuUKxL1UW.owLVw"/>
</p:tagLst>
</file>

<file path=ppt/tags/tag244.xml><?xml version="1.0" encoding="utf-8"?>
<p:tagLst xmlns:p="http://schemas.openxmlformats.org/presentationml/2006/main">
  <p:tag name="THINKCELLSHAPEDONOTDELETE" val="pOeSWPCe16ECEFC3uZckg4w"/>
</p:tagLst>
</file>

<file path=ppt/tags/tag245.xml><?xml version="1.0" encoding="utf-8"?>
<p:tagLst xmlns:p="http://schemas.openxmlformats.org/presentationml/2006/main">
  <p:tag name="THINKCELLSHAPEDONOTDELETE" val="pcRz..vIvAkmPnKwgLuk3Rw"/>
</p:tagLst>
</file>

<file path=ppt/tags/tag246.xml><?xml version="1.0" encoding="utf-8"?>
<p:tagLst xmlns:p="http://schemas.openxmlformats.org/presentationml/2006/main">
  <p:tag name="THINKCELLSHAPEDONOTDELETE" val="pbGvieIZZakGwUfIVJ7Y4Mg"/>
</p:tagLst>
</file>

<file path=ppt/tags/tag247.xml><?xml version="1.0" encoding="utf-8"?>
<p:tagLst xmlns:p="http://schemas.openxmlformats.org/presentationml/2006/main">
  <p:tag name="THINKCELLSHAPEDONOTDELETE" val="pDhPut8j3PkupGnmA6zFyRQ"/>
</p:tagLst>
</file>

<file path=ppt/tags/tag248.xml><?xml version="1.0" encoding="utf-8"?>
<p:tagLst xmlns:p="http://schemas.openxmlformats.org/presentationml/2006/main">
  <p:tag name="THINKCELLSHAPEDONOTDELETE" val="p_C0M6SdEiE27Rrxn8kHShg"/>
</p:tagLst>
</file>

<file path=ppt/tags/tag249.xml><?xml version="1.0" encoding="utf-8"?>
<p:tagLst xmlns:p="http://schemas.openxmlformats.org/presentationml/2006/main">
  <p:tag name="THINKCELLSHAPEDONOTDELETE" val="pEb3wtlolpkqz30RyCeV2DA"/>
</p:tagLst>
</file>

<file path=ppt/tags/tag250.xml><?xml version="1.0" encoding="utf-8"?>
<p:tagLst xmlns:p="http://schemas.openxmlformats.org/presentationml/2006/main">
  <p:tag name="THINKCELLSHAPEDONOTDELETE" val="piu5rhQ3BKUKHzRak3vbsZw"/>
</p:tagLst>
</file>

<file path=ppt/tags/tag251.xml><?xml version="1.0" encoding="utf-8"?>
<p:tagLst xmlns:p="http://schemas.openxmlformats.org/presentationml/2006/main">
  <p:tag name="THINKCELLSHAPEDONOTDELETE" val="pKu4xjXcgVESG2cpY1bKJJg"/>
</p:tagLst>
</file>

<file path=ppt/tags/tag252.xml><?xml version="1.0" encoding="utf-8"?>
<p:tagLst xmlns:p="http://schemas.openxmlformats.org/presentationml/2006/main">
  <p:tag name="THINKCELLSHAPEDONOTDELETE" val="pN9ZeRhObMkiKubR6ieKvUg"/>
</p:tagLst>
</file>

<file path=ppt/tags/tag253.xml><?xml version="1.0" encoding="utf-8"?>
<p:tagLst xmlns:p="http://schemas.openxmlformats.org/presentationml/2006/main">
  <p:tag name="THINKCELLSHAPEDONOTDELETE" val="p2fM2.KlyK0OiHn66U4O4SA"/>
</p:tagLst>
</file>

<file path=ppt/tags/tag254.xml><?xml version="1.0" encoding="utf-8"?>
<p:tagLst xmlns:p="http://schemas.openxmlformats.org/presentationml/2006/main">
  <p:tag name="THINKCELLSHAPEDONOTDELETE" val="pGmpAXcB_F0.kNEC6vWor.w"/>
</p:tagLst>
</file>

<file path=ppt/tags/tag255.xml><?xml version="1.0" encoding="utf-8"?>
<p:tagLst xmlns:p="http://schemas.openxmlformats.org/presentationml/2006/main">
  <p:tag name="THINKCELLSHAPEDONOTDELETE" val="pUQs_qg5YqkCXuShPArr5QA"/>
</p:tagLst>
</file>

<file path=ppt/tags/tag256.xml><?xml version="1.0" encoding="utf-8"?>
<p:tagLst xmlns:p="http://schemas.openxmlformats.org/presentationml/2006/main">
  <p:tag name="THINKCELLSHAPEDONOTDELETE" val="pc5pkBsTjbEiqMcJ4ku_8Jw"/>
</p:tagLst>
</file>

<file path=ppt/tags/tag257.xml><?xml version="1.0" encoding="utf-8"?>
<p:tagLst xmlns:p="http://schemas.openxmlformats.org/presentationml/2006/main">
  <p:tag name="THINKCELLSHAPEDONOTDELETE" val="pEPpSyo_eyEaRnv5aNFtZcQ"/>
</p:tagLst>
</file>

<file path=ppt/tags/tag258.xml><?xml version="1.0" encoding="utf-8"?>
<p:tagLst xmlns:p="http://schemas.openxmlformats.org/presentationml/2006/main">
  <p:tag name="THINKCELLSHAPEDONOTDELETE" val="p48_Gi7jeLUWo6yvNknEw8A"/>
</p:tagLst>
</file>

<file path=ppt/tags/tag259.xml><?xml version="1.0" encoding="utf-8"?>
<p:tagLst xmlns:p="http://schemas.openxmlformats.org/presentationml/2006/main">
  <p:tag name="THINKCELLSHAPEDONOTDELETE" val="pIQDunE.fykOcSYI7k4oq3Q"/>
</p:tagLst>
</file>

<file path=ppt/tags/tag260.xml><?xml version="1.0" encoding="utf-8"?>
<p:tagLst xmlns:p="http://schemas.openxmlformats.org/presentationml/2006/main">
  <p:tag name="THINKCELLSHAPEDONOTDELETE" val="pcGEc6q0RZEuZSCqI8_ziwQ"/>
</p:tagLst>
</file>

<file path=ppt/tags/tag261.xml><?xml version="1.0" encoding="utf-8"?>
<p:tagLst xmlns:p="http://schemas.openxmlformats.org/presentationml/2006/main">
  <p:tag name="THINKCELLSHAPEDONOTDELETE" val="p20zLSNxONEmsz7OmjSrnjg"/>
</p:tagLst>
</file>

<file path=ppt/tags/tag262.xml><?xml version="1.0" encoding="utf-8"?>
<p:tagLst xmlns:p="http://schemas.openxmlformats.org/presentationml/2006/main">
  <p:tag name="THINKCELLSHAPEDONOTDELETE" val="pvc65xiFJTUidmYbyT7RPww"/>
</p:tagLst>
</file>

<file path=ppt/tags/tag263.xml><?xml version="1.0" encoding="utf-8"?>
<p:tagLst xmlns:p="http://schemas.openxmlformats.org/presentationml/2006/main">
  <p:tag name="THINKCELLSHAPEDONOTDELETE" val="pzGc94cv_10OX2tMncXMhqg"/>
</p:tagLst>
</file>

<file path=ppt/tags/tag264.xml><?xml version="1.0" encoding="utf-8"?>
<p:tagLst xmlns:p="http://schemas.openxmlformats.org/presentationml/2006/main">
  <p:tag name="THINKCELLSHAPEDONOTDELETE" val="pyIhSLEPmekaKX5HITiMwmA"/>
</p:tagLst>
</file>

<file path=ppt/tags/tag265.xml><?xml version="1.0" encoding="utf-8"?>
<p:tagLst xmlns:p="http://schemas.openxmlformats.org/presentationml/2006/main">
  <p:tag name="THINKCELLSHAPEDONOTDELETE" val="pIK4DF_WJrEqazpi0OmDjEQ"/>
</p:tagLst>
</file>

<file path=ppt/tags/tag266.xml><?xml version="1.0" encoding="utf-8"?>
<p:tagLst xmlns:p="http://schemas.openxmlformats.org/presentationml/2006/main">
  <p:tag name="THINKCELLSHAPEDONOTDELETE" val="pJtWv5fBXt0e50zJrPUj2Hw"/>
</p:tagLst>
</file>

<file path=ppt/tags/tag267.xml><?xml version="1.0" encoding="utf-8"?>
<p:tagLst xmlns:p="http://schemas.openxmlformats.org/presentationml/2006/main">
  <p:tag name="THINKCELLSHAPEDONOTDELETE" val="pDw3vFy2kk0W2NpD07GWkcA"/>
</p:tagLst>
</file>

<file path=ppt/tags/tag268.xml><?xml version="1.0" encoding="utf-8"?>
<p:tagLst xmlns:p="http://schemas.openxmlformats.org/presentationml/2006/main">
  <p:tag name="THINKCELLSHAPEDONOTDELETE" val="pfgAwEmS9sUmgSZNl_i4obA"/>
</p:tagLst>
</file>

<file path=ppt/tags/tag269.xml><?xml version="1.0" encoding="utf-8"?>
<p:tagLst xmlns:p="http://schemas.openxmlformats.org/presentationml/2006/main">
  <p:tag name="THINKCELLSHAPEDONOTDELETE" val="pYf1Z3rRssEmC8D494.8Mrw"/>
</p:tagLst>
</file>

<file path=ppt/tags/tag270.xml><?xml version="1.0" encoding="utf-8"?>
<p:tagLst xmlns:p="http://schemas.openxmlformats.org/presentationml/2006/main">
  <p:tag name="THINKCELLSHAPEDONOTDELETE" val="pmCSX1juouUupJXw.2IlxLQ"/>
</p:tagLst>
</file>

<file path=ppt/tags/tag271.xml><?xml version="1.0" encoding="utf-8"?>
<p:tagLst xmlns:p="http://schemas.openxmlformats.org/presentationml/2006/main">
  <p:tag name="THINKCELLSHAPEDONOTDELETE" val="pLuOaZWmt.kS1gMhfS0ll_g"/>
</p:tagLst>
</file>

<file path=ppt/tags/tag272.xml><?xml version="1.0" encoding="utf-8"?>
<p:tagLst xmlns:p="http://schemas.openxmlformats.org/presentationml/2006/main">
  <p:tag name="THINKCELLSHAPEDONOTDELETE" val="pKEqOg7JyuE.nXGlfj6Ldgg"/>
</p:tagLst>
</file>

<file path=ppt/tags/tag273.xml><?xml version="1.0" encoding="utf-8"?>
<p:tagLst xmlns:p="http://schemas.openxmlformats.org/presentationml/2006/main">
  <p:tag name="THINKCELLSHAPEDONOTDELETE" val="p0yBFUYawKECLjez17DOMTQ"/>
</p:tagLst>
</file>

<file path=ppt/tags/tag274.xml><?xml version="1.0" encoding="utf-8"?>
<p:tagLst xmlns:p="http://schemas.openxmlformats.org/presentationml/2006/main">
  <p:tag name="THINKCELLSHAPEDONOTDELETE" val="pa5HK6KCNQUqlSbf_OINWRA"/>
</p:tagLst>
</file>

<file path=ppt/tags/tag275.xml><?xml version="1.0" encoding="utf-8"?>
<p:tagLst xmlns:p="http://schemas.openxmlformats.org/presentationml/2006/main">
  <p:tag name="THINKCELLSHAPEDONOTDELETE" val="pMDHLAd_AJUmC0yORq_ceXA"/>
</p:tagLst>
</file>

<file path=ppt/tags/tag276.xml><?xml version="1.0" encoding="utf-8"?>
<p:tagLst xmlns:p="http://schemas.openxmlformats.org/presentationml/2006/main">
  <p:tag name="THINKCELLSHAPEDONOTDELETE" val="pc3NwkUkBL02uhGHVEh59RQ"/>
</p:tagLst>
</file>

<file path=ppt/tags/tag277.xml><?xml version="1.0" encoding="utf-8"?>
<p:tagLst xmlns:p="http://schemas.openxmlformats.org/presentationml/2006/main">
  <p:tag name="THINKCELLSHAPEDONOTDELETE" val="pvFtIAeDniU._ouaDH4XUrQ"/>
</p:tagLst>
</file>

<file path=ppt/tags/tag278.xml><?xml version="1.0" encoding="utf-8"?>
<p:tagLst xmlns:p="http://schemas.openxmlformats.org/presentationml/2006/main">
  <p:tag name="THINKCELLSHAPEDONOTDELETE" val="pJOTHNtP1ZUGnr5YD3vzYNQ"/>
</p:tagLst>
</file>

<file path=ppt/tags/tag279.xml><?xml version="1.0" encoding="utf-8"?>
<p:tagLst xmlns:p="http://schemas.openxmlformats.org/presentationml/2006/main">
  <p:tag name="THINKCELLSHAPEDONOTDELETE" val="pgSw5gBWEwUq6gGIi9LnNUQ"/>
</p:tagLst>
</file>

<file path=ppt/tags/tag280.xml><?xml version="1.0" encoding="utf-8"?>
<p:tagLst xmlns:p="http://schemas.openxmlformats.org/presentationml/2006/main">
  <p:tag name="THINKCELLSHAPEDONOTDELETE" val="pcckRhiGwNkKoodkiqD7TfA"/>
</p:tagLst>
</file>

<file path=ppt/tags/tag281.xml><?xml version="1.0" encoding="utf-8"?>
<p:tagLst xmlns:p="http://schemas.openxmlformats.org/presentationml/2006/main">
  <p:tag name="THINKCELLSHAPEDONOTDELETE" val="pC1GQi_QK3k29rZQtsDo._A"/>
</p:tagLst>
</file>

<file path=ppt/tags/tag282.xml><?xml version="1.0" encoding="utf-8"?>
<p:tagLst xmlns:p="http://schemas.openxmlformats.org/presentationml/2006/main">
  <p:tag name="THINKCELLSHAPEDONOTDELETE" val="p1dI53HHuT0iWyERJtbUWUg"/>
</p:tagLst>
</file>

<file path=ppt/tags/tag283.xml><?xml version="1.0" encoding="utf-8"?>
<p:tagLst xmlns:p="http://schemas.openxmlformats.org/presentationml/2006/main">
  <p:tag name="THINKCELLSHAPEDONOTDELETE" val="pVfzqzoe_pUiRyFQwkTNU4g"/>
</p:tagLst>
</file>

<file path=ppt/tags/tag284.xml><?xml version="1.0" encoding="utf-8"?>
<p:tagLst xmlns:p="http://schemas.openxmlformats.org/presentationml/2006/main">
  <p:tag name="THINKCELLSHAPEDONOTDELETE" val="pHSWzljmtUE.qXLS9ACcu5A"/>
</p:tagLst>
</file>

<file path=ppt/tags/tag285.xml><?xml version="1.0" encoding="utf-8"?>
<p:tagLst xmlns:p="http://schemas.openxmlformats.org/presentationml/2006/main">
  <p:tag name="THINKCELLSHAPEDONOTDELETE" val="ptS2M8UbHS0yoBN2n_0JrAg"/>
</p:tagLst>
</file>

<file path=ppt/tags/tag286.xml><?xml version="1.0" encoding="utf-8"?>
<p:tagLst xmlns:p="http://schemas.openxmlformats.org/presentationml/2006/main">
  <p:tag name="THINKCELLSHAPEDONOTDELETE" val="p9xJ0WRrYyE2YM_czJ3jkVA"/>
</p:tagLst>
</file>

<file path=ppt/tags/tag287.xml><?xml version="1.0" encoding="utf-8"?>
<p:tagLst xmlns:p="http://schemas.openxmlformats.org/presentationml/2006/main">
  <p:tag name="THINKCELLSHAPEDONOTDELETE" val="ptBar5p9O6kirD2czS69cHA"/>
</p:tagLst>
</file>

<file path=ppt/tags/tag288.xml><?xml version="1.0" encoding="utf-8"?>
<p:tagLst xmlns:p="http://schemas.openxmlformats.org/presentationml/2006/main">
  <p:tag name="THINKCELLSHAPEDONOTDELETE" val="pyCDaQXpIb0G3.XoIvROheA"/>
</p:tagLst>
</file>

<file path=ppt/tags/tag289.xml><?xml version="1.0" encoding="utf-8"?>
<p:tagLst xmlns:p="http://schemas.openxmlformats.org/presentationml/2006/main">
  <p:tag name="THINKCELLSHAPEDONOTDELETE" val="purYakPXJyEqqTeDIbYSjlQ"/>
</p:tagLst>
</file>

<file path=ppt/tags/tag290.xml><?xml version="1.0" encoding="utf-8"?>
<p:tagLst xmlns:p="http://schemas.openxmlformats.org/presentationml/2006/main">
  <p:tag name="THINKCELLSHAPEDONOTDELETE" val="pUzLnYVBhh0iUntZp0qv17A"/>
</p:tagLst>
</file>

<file path=ppt/tags/tag291.xml><?xml version="1.0" encoding="utf-8"?>
<p:tagLst xmlns:p="http://schemas.openxmlformats.org/presentationml/2006/main">
  <p:tag name="THINKCELLSHAPEDONOTDELETE" val="pmf9bzqqMbEqqkwJcX8DaiQ"/>
</p:tagLst>
</file>

<file path=ppt/tags/tag292.xml><?xml version="1.0" encoding="utf-8"?>
<p:tagLst xmlns:p="http://schemas.openxmlformats.org/presentationml/2006/main">
  <p:tag name="THINKCELLSHAPEDONOTDELETE" val="pKf8Bl8OQn0SzOyf_tN9s6Q"/>
</p:tagLst>
</file>

<file path=ppt/tags/tag293.xml><?xml version="1.0" encoding="utf-8"?>
<p:tagLst xmlns:p="http://schemas.openxmlformats.org/presentationml/2006/main">
  <p:tag name="THINKCELLSHAPEDONOTDELETE" val="p6mBXKZ_WjUOJLLqg9aZAcw"/>
</p:tagLst>
</file>

<file path=ppt/tags/tag294.xml><?xml version="1.0" encoding="utf-8"?>
<p:tagLst xmlns:p="http://schemas.openxmlformats.org/presentationml/2006/main">
  <p:tag name="THINKCELLSHAPEDONOTDELETE" val="pV3DwiIm9Ok.5j4zFASQLRA"/>
</p:tagLst>
</file>

<file path=ppt/tags/tag295.xml><?xml version="1.0" encoding="utf-8"?>
<p:tagLst xmlns:p="http://schemas.openxmlformats.org/presentationml/2006/main">
  <p:tag name="THINKCELLSHAPEDONOTDELETE" val="pgXWBzTmZdEmy028Y_pbNpA"/>
</p:tagLst>
</file>

<file path=ppt/tags/tag296.xml><?xml version="1.0" encoding="utf-8"?>
<p:tagLst xmlns:p="http://schemas.openxmlformats.org/presentationml/2006/main">
  <p:tag name="THINKCELLSHAPEDONOTDELETE" val="pCnWjK2EI.U6PyYR_RNkmTg"/>
</p:tagLst>
</file>

<file path=ppt/tags/tag297.xml><?xml version="1.0" encoding="utf-8"?>
<p:tagLst xmlns:p="http://schemas.openxmlformats.org/presentationml/2006/main">
  <p:tag name="THINKCELLSHAPEDONOTDELETE" val="pH_Z8aUJMXEipgIaLYc1W6A"/>
</p:tagLst>
</file>

<file path=ppt/tags/tag298.xml><?xml version="1.0" encoding="utf-8"?>
<p:tagLst xmlns:p="http://schemas.openxmlformats.org/presentationml/2006/main">
  <p:tag name="THINKCELLSHAPEDONOTDELETE" val="pqPn2rN4DV0ishYjAcGdSmQ"/>
</p:tagLst>
</file>

<file path=ppt/tags/tag299.xml><?xml version="1.0" encoding="utf-8"?>
<p:tagLst xmlns:p="http://schemas.openxmlformats.org/presentationml/2006/main">
  <p:tag name="THINKCELLSHAPEDONOTDELETE" val="pMT.2aflalEC00GfcPYcvrg"/>
</p:tagLst>
</file>

<file path=ppt/tags/tag300.xml><?xml version="1.0" encoding="utf-8"?>
<p:tagLst xmlns:p="http://schemas.openxmlformats.org/presentationml/2006/main">
  <p:tag name="THINKCELLSHAPEDONOTDELETE" val="pCtB6Dddk6USQwWU1dz1jaw"/>
</p:tagLst>
</file>

<file path=ppt/tags/tag301.xml><?xml version="1.0" encoding="utf-8"?>
<p:tagLst xmlns:p="http://schemas.openxmlformats.org/presentationml/2006/main">
  <p:tag name="THINKCELLSHAPEDONOTDELETE" val="pBuwzP8QkI0WtrPkdzg8NOg"/>
</p:tagLst>
</file>

<file path=ppt/tags/tag302.xml><?xml version="1.0" encoding="utf-8"?>
<p:tagLst xmlns:p="http://schemas.openxmlformats.org/presentationml/2006/main">
  <p:tag name="THINKCELLSHAPEDONOTDELETE" val="pEY9mSc6hDECrcLHeYr5WDQ"/>
</p:tagLst>
</file>

<file path=ppt/tags/tag303.xml><?xml version="1.0" encoding="utf-8"?>
<p:tagLst xmlns:p="http://schemas.openxmlformats.org/presentationml/2006/main">
  <p:tag name="THINKCELLSHAPEDONOTDELETE" val="p5mVdkTUYJki1kXSvurCX0g"/>
</p:tagLst>
</file>

<file path=ppt/tags/tag304.xml><?xml version="1.0" encoding="utf-8"?>
<p:tagLst xmlns:p="http://schemas.openxmlformats.org/presentationml/2006/main">
  <p:tag name="THINKCELLSHAPEDONOTDELETE" val="pwp4By_KnUUylg28NkrwqDQ"/>
</p:tagLst>
</file>

<file path=ppt/tags/tag305.xml><?xml version="1.0" encoding="utf-8"?>
<p:tagLst xmlns:p="http://schemas.openxmlformats.org/presentationml/2006/main">
  <p:tag name="THINKCELLSHAPEDONOTDELETE" val="pTPSuLTDgBU.T0GI499wOqA"/>
</p:tagLst>
</file>

<file path=ppt/tags/tag306.xml><?xml version="1.0" encoding="utf-8"?>
<p:tagLst xmlns:p="http://schemas.openxmlformats.org/presentationml/2006/main">
  <p:tag name="THINKCELLSHAPEDONOTDELETE" val="pHg_al8RxgEmzxDX21dcAxw"/>
</p:tagLst>
</file>

<file path=ppt/tags/tag307.xml><?xml version="1.0" encoding="utf-8"?>
<p:tagLst xmlns:p="http://schemas.openxmlformats.org/presentationml/2006/main">
  <p:tag name="THINKCELLSHAPEDONOTDELETE" val="pBJ9t7yEFtkSAZLtY4IHJeg"/>
</p:tagLst>
</file>

<file path=ppt/tags/tag308.xml><?xml version="1.0" encoding="utf-8"?>
<p:tagLst xmlns:p="http://schemas.openxmlformats.org/presentationml/2006/main">
  <p:tag name="THINKCELLSHAPEDONOTDELETE" val="pzhMYOp65G0CfaYZE8m6dIg"/>
</p:tagLst>
</file>

<file path=ppt/tags/tag309.xml><?xml version="1.0" encoding="utf-8"?>
<p:tagLst xmlns:p="http://schemas.openxmlformats.org/presentationml/2006/main">
  <p:tag name="THINKCELLSHAPEDONOTDELETE" val="p5SJV4PsNUUKKp17lT4kbRA"/>
</p:tagLst>
</file>

<file path=ppt/tags/tag310.xml><?xml version="1.0" encoding="utf-8"?>
<p:tagLst xmlns:p="http://schemas.openxmlformats.org/presentationml/2006/main">
  <p:tag name="THINKCELLSHAPEDONOTDELETE" val="prWAJYWsnq0uhr51B6Rv7hA"/>
</p:tagLst>
</file>

<file path=ppt/tags/tag311.xml><?xml version="1.0" encoding="utf-8"?>
<p:tagLst xmlns:p="http://schemas.openxmlformats.org/presentationml/2006/main">
  <p:tag name="THINKCELLSHAPEDONOTDELETE" val="prMAwcgnPSkyz.kbqOokccA"/>
</p:tagLst>
</file>

<file path=ppt/tags/tag312.xml><?xml version="1.0" encoding="utf-8"?>
<p:tagLst xmlns:p="http://schemas.openxmlformats.org/presentationml/2006/main">
  <p:tag name="THINKCELLSHAPEDONOTDELETE" val="p2zWedWpfuE2R68Vo5pwEbg"/>
</p:tagLst>
</file>

<file path=ppt/tags/tag313.xml><?xml version="1.0" encoding="utf-8"?>
<p:tagLst xmlns:p="http://schemas.openxmlformats.org/presentationml/2006/main">
  <p:tag name="THINKCELLSHAPEDONOTDELETE" val="pv7La_rupIkWNikIsOx5YTQ"/>
</p:tagLst>
</file>

<file path=ppt/tags/tag314.xml><?xml version="1.0" encoding="utf-8"?>
<p:tagLst xmlns:p="http://schemas.openxmlformats.org/presentationml/2006/main">
  <p:tag name="THINKCELLSHAPEDONOTDELETE" val="pvZv3U05.rEmUykd3Jk3P0A"/>
</p:tagLst>
</file>

<file path=ppt/tags/tag315.xml><?xml version="1.0" encoding="utf-8"?>
<p:tagLst xmlns:p="http://schemas.openxmlformats.org/presentationml/2006/main">
  <p:tag name="THINKCELLSHAPEDONOTDELETE" val="paj2JFzcXdEOcm2MoaQhNpw"/>
</p:tagLst>
</file>

<file path=ppt/tags/tag316.xml><?xml version="1.0" encoding="utf-8"?>
<p:tagLst xmlns:p="http://schemas.openxmlformats.org/presentationml/2006/main">
  <p:tag name="THINKCELLSHAPEDONOTDELETE" val="pwmJ7fnUANkCnlWQsqSnMcQ"/>
</p:tagLst>
</file>

<file path=ppt/tags/tag317.xml><?xml version="1.0" encoding="utf-8"?>
<p:tagLst xmlns:p="http://schemas.openxmlformats.org/presentationml/2006/main">
  <p:tag name="THINKCELLSHAPEDONOTDELETE" val="poeXbDVu6Hkurbh4dbdg5FQ"/>
</p:tagLst>
</file>

<file path=ppt/tags/tag318.xml><?xml version="1.0" encoding="utf-8"?>
<p:tagLst xmlns:p="http://schemas.openxmlformats.org/presentationml/2006/main">
  <p:tag name="THINKCELLSHAPEDONOTDELETE" val="pPVeMvPcJFkCcHs0HxCnJKQ"/>
</p:tagLst>
</file>

<file path=ppt/tags/tag319.xml><?xml version="1.0" encoding="utf-8"?>
<p:tagLst xmlns:p="http://schemas.openxmlformats.org/presentationml/2006/main">
  <p:tag name="THINKCELLSHAPEDONOTDELETE" val="p8e1a4jzSA028z7CkWs6Rqw"/>
</p:tagLst>
</file>

<file path=ppt/tags/tag320.xml><?xml version="1.0" encoding="utf-8"?>
<p:tagLst xmlns:p="http://schemas.openxmlformats.org/presentationml/2006/main">
  <p:tag name="THINKCELLSHAPEDONOTDELETE" val="p4zTERrg7r0ePBw9VcJGC2w"/>
</p:tagLst>
</file>

<file path=ppt/tags/tag321.xml><?xml version="1.0" encoding="utf-8"?>
<p:tagLst xmlns:p="http://schemas.openxmlformats.org/presentationml/2006/main">
  <p:tag name="THINKCELLSHAPEDONOTDELETE" val="pEYOvEgrJjkK8CUBNuU2I3w"/>
</p:tagLst>
</file>

<file path=ppt/tags/tag322.xml><?xml version="1.0" encoding="utf-8"?>
<p:tagLst xmlns:p="http://schemas.openxmlformats.org/presentationml/2006/main">
  <p:tag name="THINKCELLSHAPEDONOTDELETE" val="pcuKxAXWAyES2cDBFJfGWtg"/>
</p:tagLst>
</file>

<file path=ppt/tags/tag323.xml><?xml version="1.0" encoding="utf-8"?>
<p:tagLst xmlns:p="http://schemas.openxmlformats.org/presentationml/2006/main">
  <p:tag name="THINKCELLSHAPEDONOTDELETE" val="pCjLQRoGoQUGpdcqlrBYUcA"/>
</p:tagLst>
</file>

<file path=ppt/tags/tag324.xml><?xml version="1.0" encoding="utf-8"?>
<p:tagLst xmlns:p="http://schemas.openxmlformats.org/presentationml/2006/main">
  <p:tag name="THINKCELLSHAPEDONOTDELETE" val="p0SGfdKwEPky.HoRJc4TEUA"/>
</p:tagLst>
</file>

<file path=ppt/tags/tag325.xml><?xml version="1.0" encoding="utf-8"?>
<p:tagLst xmlns:p="http://schemas.openxmlformats.org/presentationml/2006/main">
  <p:tag name="THINKCELLSHAPEDONOTDELETE" val="pKpLJRMd_HkW0_.lbImT0oA"/>
</p:tagLst>
</file>

<file path=ppt/tags/tag326.xml><?xml version="1.0" encoding="utf-8"?>
<p:tagLst xmlns:p="http://schemas.openxmlformats.org/presentationml/2006/main">
  <p:tag name="THINKCELLSHAPEDONOTDELETE" val="pjB.195GAhU25XgtdfkZ0Uw"/>
</p:tagLst>
</file>

<file path=ppt/tags/tag327.xml><?xml version="1.0" encoding="utf-8"?>
<p:tagLst xmlns:p="http://schemas.openxmlformats.org/presentationml/2006/main">
  <p:tag name="THINKCELLSHAPEDONOTDELETE" val="pf0bRqq7V.kaHLtk3OHeO1w"/>
</p:tagLst>
</file>

<file path=ppt/tags/tag328.xml><?xml version="1.0" encoding="utf-8"?>
<p:tagLst xmlns:p="http://schemas.openxmlformats.org/presentationml/2006/main">
  <p:tag name="THINKCELLSHAPEDONOTDELETE" val="p2I.x8UOwP0aIG_wHpnOo8w"/>
</p:tagLst>
</file>

<file path=ppt/tags/tag329.xml><?xml version="1.0" encoding="utf-8"?>
<p:tagLst xmlns:p="http://schemas.openxmlformats.org/presentationml/2006/main">
  <p:tag name="THINKCELLSHAPEDONOTDELETE" val="p7GXgDvYgHUGZ3dIald132Q"/>
</p:tagLst>
</file>

<file path=ppt/tags/tag330.xml><?xml version="1.0" encoding="utf-8"?>
<p:tagLst xmlns:p="http://schemas.openxmlformats.org/presentationml/2006/main">
  <p:tag name="THINKCELLSHAPEDONOTDELETE" val="pK1RCGm1Hn0yp1fvj08orew"/>
</p:tagLst>
</file>

<file path=ppt/tags/tag331.xml><?xml version="1.0" encoding="utf-8"?>
<p:tagLst xmlns:p="http://schemas.openxmlformats.org/presentationml/2006/main">
  <p:tag name="THINKCELLSHAPEDONOTDELETE" val="pvleLnok0g0a7JtT8GURdbg"/>
</p:tagLst>
</file>

<file path=ppt/tags/tag332.xml><?xml version="1.0" encoding="utf-8"?>
<p:tagLst xmlns:p="http://schemas.openxmlformats.org/presentationml/2006/main">
  <p:tag name="THINKCELLSHAPEDONOTDELETE" val="p378zv1WWMUejfsuxwYEPVg"/>
</p:tagLst>
</file>

<file path=ppt/tags/tag333.xml><?xml version="1.0" encoding="utf-8"?>
<p:tagLst xmlns:p="http://schemas.openxmlformats.org/presentationml/2006/main">
  <p:tag name="THINKCELLSHAPEDONOTDELETE" val="ptAcdrRCafUmLtV1wq4NSsQ"/>
</p:tagLst>
</file>

<file path=ppt/tags/tag334.xml><?xml version="1.0" encoding="utf-8"?>
<p:tagLst xmlns:p="http://schemas.openxmlformats.org/presentationml/2006/main">
  <p:tag name="THINKCELLSHAPEDONOTDELETE" val="p.ZALB9Y6pU2vXj9BR7jykg"/>
</p:tagLst>
</file>

<file path=ppt/tags/tag335.xml><?xml version="1.0" encoding="utf-8"?>
<p:tagLst xmlns:p="http://schemas.openxmlformats.org/presentationml/2006/main">
  <p:tag name="THINKCELLSHAPEDONOTDELETE" val="peud7EyOKpEig2Ov0LU0l7A"/>
</p:tagLst>
</file>

<file path=ppt/tags/tag336.xml><?xml version="1.0" encoding="utf-8"?>
<p:tagLst xmlns:p="http://schemas.openxmlformats.org/presentationml/2006/main">
  <p:tag name="THINKCELLSHAPEDONOTDELETE" val="p6Gq8A7qpjUG.0ctxTZD8fQ"/>
</p:tagLst>
</file>

<file path=ppt/tags/tag337.xml><?xml version="1.0" encoding="utf-8"?>
<p:tagLst xmlns:p="http://schemas.openxmlformats.org/presentationml/2006/main">
  <p:tag name="THINKCELLSHAPEDONOTDELETE" val="pFukLuHKOYUyULt_6vYZKnw"/>
</p:tagLst>
</file>

<file path=ppt/tags/tag338.xml><?xml version="1.0" encoding="utf-8"?>
<p:tagLst xmlns:p="http://schemas.openxmlformats.org/presentationml/2006/main">
  <p:tag name="THINKCELLSHAPEDONOTDELETE" val="p.PbKj6vOv0a4RSUe4jkNyQ"/>
</p:tagLst>
</file>

<file path=ppt/tags/tag339.xml><?xml version="1.0" encoding="utf-8"?>
<p:tagLst xmlns:p="http://schemas.openxmlformats.org/presentationml/2006/main">
  <p:tag name="THINKCELLSHAPEDONOTDELETE" val="pRV3vEslsGEunv82VxDzfBQ"/>
</p:tagLst>
</file>

<file path=ppt/tags/tag340.xml><?xml version="1.0" encoding="utf-8"?>
<p:tagLst xmlns:p="http://schemas.openxmlformats.org/presentationml/2006/main">
  <p:tag name="THINKCELLSHAPEDONOTDELETE" val="p6_XgS.GzSUKN4qrdpSiclg"/>
</p:tagLst>
</file>

<file path=ppt/tags/tag341.xml><?xml version="1.0" encoding="utf-8"?>
<p:tagLst xmlns:p="http://schemas.openxmlformats.org/presentationml/2006/main">
  <p:tag name="THINKCELLSHAPEDONOTDELETE" val="pFxgb20rvLUCeRhPwBLdn0w"/>
</p:tagLst>
</file>

<file path=ppt/tags/tag342.xml><?xml version="1.0" encoding="utf-8"?>
<p:tagLst xmlns:p="http://schemas.openxmlformats.org/presentationml/2006/main">
  <p:tag name="THINKCELLSHAPEDONOTDELETE" val="pQFB8uEtaB02WH9l9rO2BeA"/>
</p:tagLst>
</file>

<file path=ppt/tags/tag343.xml><?xml version="1.0" encoding="utf-8"?>
<p:tagLst xmlns:p="http://schemas.openxmlformats.org/presentationml/2006/main">
  <p:tag name="THINKCELLSHAPEDONOTDELETE" val="pfHGt0zEUlEW23JaxoX0Q.g"/>
</p:tagLst>
</file>

<file path=ppt/tags/tag344.xml><?xml version="1.0" encoding="utf-8"?>
<p:tagLst xmlns:p="http://schemas.openxmlformats.org/presentationml/2006/main">
  <p:tag name="THINKCELLSHAPEDONOTDELETE" val="p8UXm6w7DYkqlyRuOttYIAw"/>
</p:tagLst>
</file>

<file path=ppt/tags/tag345.xml><?xml version="1.0" encoding="utf-8"?>
<p:tagLst xmlns:p="http://schemas.openxmlformats.org/presentationml/2006/main">
  <p:tag name="THINKCELLSHAPEDONOTDELETE" val="pFNzawGTZGUu..gV6rkWXqQ"/>
</p:tagLst>
</file>

<file path=ppt/tags/tag346.xml><?xml version="1.0" encoding="utf-8"?>
<p:tagLst xmlns:p="http://schemas.openxmlformats.org/presentationml/2006/main">
  <p:tag name="THINKCELLSHAPEDONOTDELETE" val="pR3x3E0mF10eZPr5.QvG1Zw"/>
</p:tagLst>
</file>

<file path=ppt/tags/tag347.xml><?xml version="1.0" encoding="utf-8"?>
<p:tagLst xmlns:p="http://schemas.openxmlformats.org/presentationml/2006/main">
  <p:tag name="THINKCELLSHAPEDONOTDELETE" val="pzTaIxX8380SasFkSn7l3qA"/>
</p:tagLst>
</file>

<file path=ppt/tags/tag348.xml><?xml version="1.0" encoding="utf-8"?>
<p:tagLst xmlns:p="http://schemas.openxmlformats.org/presentationml/2006/main">
  <p:tag name="THINKCELLSHAPEDONOTDELETE" val="pBSdl8_f570qFjKmYmBnuIw"/>
</p:tagLst>
</file>

<file path=ppt/tags/tag349.xml><?xml version="1.0" encoding="utf-8"?>
<p:tagLst xmlns:p="http://schemas.openxmlformats.org/presentationml/2006/main">
  <p:tag name="THINKCELLSHAPEDONOTDELETE" val="paR_ksFkYdEGuaMEZd94lFQ"/>
</p:tagLst>
</file>

<file path=ppt/tags/tag350.xml><?xml version="1.0" encoding="utf-8"?>
<p:tagLst xmlns:p="http://schemas.openxmlformats.org/presentationml/2006/main">
  <p:tag name="THINKCELLSHAPEDONOTDELETE" val="pHJlAntiWGkO6s.L7aPITZQ"/>
</p:tagLst>
</file>

<file path=ppt/tags/tag351.xml><?xml version="1.0" encoding="utf-8"?>
<p:tagLst xmlns:p="http://schemas.openxmlformats.org/presentationml/2006/main">
  <p:tag name="THINKCELLSHAPEDONOTDELETE" val="p1kRi3sJFhEuWzBXbdak69A"/>
</p:tagLst>
</file>

<file path=ppt/tags/tag352.xml><?xml version="1.0" encoding="utf-8"?>
<p:tagLst xmlns:p="http://schemas.openxmlformats.org/presentationml/2006/main">
  <p:tag name="THINKCELLSHAPEDONOTDELETE" val="pmZLQ7xOkSUi5Yi.1OzlAIA"/>
</p:tagLst>
</file>

<file path=ppt/tags/tag353.xml><?xml version="1.0" encoding="utf-8"?>
<p:tagLst xmlns:p="http://schemas.openxmlformats.org/presentationml/2006/main">
  <p:tag name="THINKCELLSHAPEDONOTDELETE" val="pdw3zkN4lZUafxniGcbBZnQ"/>
</p:tagLst>
</file>

<file path=ppt/tags/tag354.xml><?xml version="1.0" encoding="utf-8"?>
<p:tagLst xmlns:p="http://schemas.openxmlformats.org/presentationml/2006/main">
  <p:tag name="THINKCELLSHAPEDONOTDELETE" val="pShtIBdjInUqsXR5_7avI7Q"/>
</p:tagLst>
</file>

<file path=ppt/tags/tag355.xml><?xml version="1.0" encoding="utf-8"?>
<p:tagLst xmlns:p="http://schemas.openxmlformats.org/presentationml/2006/main">
  <p:tag name="THINKCELLSHAPEDONOTDELETE" val="pU_q2gZt5rkiuqAsoOWFoMA"/>
</p:tagLst>
</file>

<file path=ppt/tags/tag356.xml><?xml version="1.0" encoding="utf-8"?>
<p:tagLst xmlns:p="http://schemas.openxmlformats.org/presentationml/2006/main">
  <p:tag name="THINKCELLSHAPEDONOTDELETE" val="pyuLAGfeJMECIEaW1tRicGw"/>
</p:tagLst>
</file>

<file path=ppt/tags/tag357.xml><?xml version="1.0" encoding="utf-8"?>
<p:tagLst xmlns:p="http://schemas.openxmlformats.org/presentationml/2006/main">
  <p:tag name="THINKCELLSHAPEDONOTDELETE" val="po7BPwJA2BEODkRb2loVJpg"/>
</p:tagLst>
</file>

<file path=ppt/tags/tag358.xml><?xml version="1.0" encoding="utf-8"?>
<p:tagLst xmlns:p="http://schemas.openxmlformats.org/presentationml/2006/main">
  <p:tag name="THINKCELLSHAPEDONOTDELETE" val="p.3YSkiIh4E2FdZD4AM34.w"/>
</p:tagLst>
</file>

<file path=ppt/tags/tag359.xml><?xml version="1.0" encoding="utf-8"?>
<p:tagLst xmlns:p="http://schemas.openxmlformats.org/presentationml/2006/main">
  <p:tag name="THINKCELLSHAPEDONOTDELETE" val="p8eGf4SD2aU2yxL1ijSa9yQ"/>
</p:tagLst>
</file>

<file path=ppt/tags/tag360.xml><?xml version="1.0" encoding="utf-8"?>
<p:tagLst xmlns:p="http://schemas.openxmlformats.org/presentationml/2006/main">
  <p:tag name="THINKCELLSHAPEDONOTDELETE" val="p4glf6zjfsEGDE7TUdA2UVw"/>
</p:tagLst>
</file>

<file path=ppt/tags/tag361.xml><?xml version="1.0" encoding="utf-8"?>
<p:tagLst xmlns:p="http://schemas.openxmlformats.org/presentationml/2006/main">
  <p:tag name="THINKCELLSHAPEDONOTDELETE" val="pgBTlAnYAAkuf8FDf4Yc8XQ"/>
</p:tagLst>
</file>

<file path=ppt/tags/tag362.xml><?xml version="1.0" encoding="utf-8"?>
<p:tagLst xmlns:p="http://schemas.openxmlformats.org/presentationml/2006/main">
  <p:tag name="THINKCELLSHAPEDONOTDELETE" val="p97JPTODTRUGUyyZetv_MZA"/>
</p:tagLst>
</file>

<file path=ppt/tags/tag363.xml><?xml version="1.0" encoding="utf-8"?>
<p:tagLst xmlns:p="http://schemas.openxmlformats.org/presentationml/2006/main">
  <p:tag name="THINKCELLSHAPEDONOTDELETE" val="p2JkO_Jw7XEOoYPgiUASyrQ"/>
</p:tagLst>
</file>

<file path=ppt/tags/tag364.xml><?xml version="1.0" encoding="utf-8"?>
<p:tagLst xmlns:p="http://schemas.openxmlformats.org/presentationml/2006/main">
  <p:tag name="THINKCELLSHAPEDONOTDELETE" val="pwDwLC8dLy0GK6J7vLcOrRQ"/>
</p:tagLst>
</file>

<file path=ppt/tags/tag365.xml><?xml version="1.0" encoding="utf-8"?>
<p:tagLst xmlns:p="http://schemas.openxmlformats.org/presentationml/2006/main">
  <p:tag name="THINKCELLSHAPEDONOTDELETE" val="phVHpvFVRU0ennCzu1pFzxw"/>
</p:tagLst>
</file>

<file path=ppt/tags/tag366.xml><?xml version="1.0" encoding="utf-8"?>
<p:tagLst xmlns:p="http://schemas.openxmlformats.org/presentationml/2006/main">
  <p:tag name="THINKCELLSHAPEDONOTDELETE" val="pHufScJ3Su0.uZ43nXWEKsw"/>
</p:tagLst>
</file>

<file path=ppt/tags/tag367.xml><?xml version="1.0" encoding="utf-8"?>
<p:tagLst xmlns:p="http://schemas.openxmlformats.org/presentationml/2006/main">
  <p:tag name="THINKCELLSHAPEDONOTDELETE" val="pl9EQ3fSRf0uiBPiJd3tWjw"/>
</p:tagLst>
</file>

<file path=ppt/tags/tag368.xml><?xml version="1.0" encoding="utf-8"?>
<p:tagLst xmlns:p="http://schemas.openxmlformats.org/presentationml/2006/main">
  <p:tag name="THINKCELLSHAPEDONOTDELETE" val="pRn98kX2NR0Cg6F50OVgJAQ"/>
</p:tagLst>
</file>

<file path=ppt/tags/tag369.xml><?xml version="1.0" encoding="utf-8"?>
<p:tagLst xmlns:p="http://schemas.openxmlformats.org/presentationml/2006/main">
  <p:tag name="THINKCELLSHAPEDONOTDELETE" val="pQ1eQwGeG8kac3l3VtHh54w"/>
</p:tagLst>
</file>

<file path=ppt/tags/tag370.xml><?xml version="1.0" encoding="utf-8"?>
<p:tagLst xmlns:p="http://schemas.openxmlformats.org/presentationml/2006/main">
  <p:tag name="THINKCELLSHAPEDONOTDELETE" val="p1YRUnwyo.0i8fRL.0VRGUA"/>
</p:tagLst>
</file>

<file path=ppt/tags/tag371.xml><?xml version="1.0" encoding="utf-8"?>
<p:tagLst xmlns:p="http://schemas.openxmlformats.org/presentationml/2006/main">
  <p:tag name="THINKCELLSHAPEDONOTDELETE" val="pXWMaCKG3.kK8fhvNho_PDg"/>
</p:tagLst>
</file>

<file path=ppt/tags/tag372.xml><?xml version="1.0" encoding="utf-8"?>
<p:tagLst xmlns:p="http://schemas.openxmlformats.org/presentationml/2006/main">
  <p:tag name="THINKCELLSHAPEDONOTDELETE" val="pFQszBQxn7UOcI_0RRS1uFw"/>
</p:tagLst>
</file>

<file path=ppt/tags/tag373.xml><?xml version="1.0" encoding="utf-8"?>
<p:tagLst xmlns:p="http://schemas.openxmlformats.org/presentationml/2006/main">
  <p:tag name="THINKCELLSHAPEDONOTDELETE" val="pVIuIWEDZ9UuY6umD1bB1NQ"/>
</p:tagLst>
</file>

<file path=ppt/tags/tag374.xml><?xml version="1.0" encoding="utf-8"?>
<p:tagLst xmlns:p="http://schemas.openxmlformats.org/presentationml/2006/main">
  <p:tag name="THINKCELLSHAPEDONOTDELETE" val="poyeQLeY6L02.hMUPehdHkw"/>
</p:tagLst>
</file>

<file path=ppt/tags/tag375.xml><?xml version="1.0" encoding="utf-8"?>
<p:tagLst xmlns:p="http://schemas.openxmlformats.org/presentationml/2006/main">
  <p:tag name="THINKCELLSHAPEDONOTDELETE" val="p.pqNQOPwdk.gLybxiEXLQA"/>
</p:tagLst>
</file>

<file path=ppt/tags/tag376.xml><?xml version="1.0" encoding="utf-8"?>
<p:tagLst xmlns:p="http://schemas.openxmlformats.org/presentationml/2006/main">
  <p:tag name="THINKCELLSHAPEDONOTDELETE" val="pHy6ogB8eN0WxKVB4Hlxv8g"/>
</p:tagLst>
</file>

<file path=ppt/tags/tag377.xml><?xml version="1.0" encoding="utf-8"?>
<p:tagLst xmlns:p="http://schemas.openxmlformats.org/presentationml/2006/main">
  <p:tag name="THINKCELLSHAPEDONOTDELETE" val="pnnrqtcfIgUOkppNCcsp72g"/>
</p:tagLst>
</file>

<file path=ppt/tags/tag378.xml><?xml version="1.0" encoding="utf-8"?>
<p:tagLst xmlns:p="http://schemas.openxmlformats.org/presentationml/2006/main">
  <p:tag name="THINKCELLSHAPEDONOTDELETE" val="pEeJB00uDJUixy16rHqcr3Q"/>
</p:tagLst>
</file>

<file path=ppt/tags/tag379.xml><?xml version="1.0" encoding="utf-8"?>
<p:tagLst xmlns:p="http://schemas.openxmlformats.org/presentationml/2006/main">
  <p:tag name="THINKCELLSHAPEDONOTDELETE" val="pRzUgyaiKxkmkLYCWtiq.qQ"/>
</p:tagLst>
</file>

<file path=ppt/tags/tag380.xml><?xml version="1.0" encoding="utf-8"?>
<p:tagLst xmlns:p="http://schemas.openxmlformats.org/presentationml/2006/main">
  <p:tag name="THINKCELLSHAPEDONOTDELETE" val="plVciwQO7v0y2Oqg1kuocsA"/>
</p:tagLst>
</file>

<file path=ppt/tags/tag381.xml><?xml version="1.0" encoding="utf-8"?>
<p:tagLst xmlns:p="http://schemas.openxmlformats.org/presentationml/2006/main">
  <p:tag name="THINKCELLSHAPEDONOTDELETE" val="pGhq_GUSTvEeGKeCJt7KMww"/>
</p:tagLst>
</file>

<file path=ppt/tags/tag382.xml><?xml version="1.0" encoding="utf-8"?>
<p:tagLst xmlns:p="http://schemas.openxmlformats.org/presentationml/2006/main">
  <p:tag name="THINKCELLSHAPEDONOTDELETE" val="pjnd3Z.SJy0y1FzDQyrivCQ"/>
</p:tagLst>
</file>

<file path=ppt/tags/tag383.xml><?xml version="1.0" encoding="utf-8"?>
<p:tagLst xmlns:p="http://schemas.openxmlformats.org/presentationml/2006/main">
  <p:tag name="THINKCELLSHAPEDONOTDELETE" val="p7rB_mMTQyUyAZEBk5uooSg"/>
</p:tagLst>
</file>

<file path=ppt/tags/tag384.xml><?xml version="1.0" encoding="utf-8"?>
<p:tagLst xmlns:p="http://schemas.openxmlformats.org/presentationml/2006/main">
  <p:tag name="THINKCELLSHAPEDONOTDELETE" val="pa0XsLKpyO0aRX8RbUHLQiw"/>
</p:tagLst>
</file>

<file path=ppt/tags/tag385.xml><?xml version="1.0" encoding="utf-8"?>
<p:tagLst xmlns:p="http://schemas.openxmlformats.org/presentationml/2006/main">
  <p:tag name="THINKCELLSHAPEDONOTDELETE" val="p0vAhqfP6vUae8WV3MRREVQ"/>
</p:tagLst>
</file>

<file path=ppt/tags/tag386.xml><?xml version="1.0" encoding="utf-8"?>
<p:tagLst xmlns:p="http://schemas.openxmlformats.org/presentationml/2006/main">
  <p:tag name="THINKCELLSHAPEDONOTDELETE" val="puw9x80YDUEeCBT8SCYgp5Q"/>
</p:tagLst>
</file>

<file path=ppt/tags/tag387.xml><?xml version="1.0" encoding="utf-8"?>
<p:tagLst xmlns:p="http://schemas.openxmlformats.org/presentationml/2006/main">
  <p:tag name="THINKCELLSHAPEDONOTDELETE" val="pn0QQ3V.WH0agPQgQ22hSgg"/>
</p:tagLst>
</file>

<file path=ppt/tags/tag388.xml><?xml version="1.0" encoding="utf-8"?>
<p:tagLst xmlns:p="http://schemas.openxmlformats.org/presentationml/2006/main">
  <p:tag name="THINKCELLSHAPEDONOTDELETE" val="paWPh1DLCpEC_sWk7hLNZCQ"/>
</p:tagLst>
</file>

<file path=ppt/tags/tag389.xml><?xml version="1.0" encoding="utf-8"?>
<p:tagLst xmlns:p="http://schemas.openxmlformats.org/presentationml/2006/main">
  <p:tag name="THINKCELLSHAPEDONOTDELETE" val="p6zJryJYwDkqjjSAR62va1g"/>
</p:tagLst>
</file>

<file path=ppt/tags/tag390.xml><?xml version="1.0" encoding="utf-8"?>
<p:tagLst xmlns:p="http://schemas.openxmlformats.org/presentationml/2006/main">
  <p:tag name="THINKCELLSHAPEDONOTDELETE" val="pdsX.Q.DrFUe5EpzXYFe1Sw"/>
</p:tagLst>
</file>

<file path=ppt/tags/tag391.xml><?xml version="1.0" encoding="utf-8"?>
<p:tagLst xmlns:p="http://schemas.openxmlformats.org/presentationml/2006/main">
  <p:tag name="THINKCELLSHAPEDONOTDELETE" val="pJvh3j3RetEybu2DVb_1JTw"/>
</p:tagLst>
</file>

<file path=ppt/tags/tag392.xml><?xml version="1.0" encoding="utf-8"?>
<p:tagLst xmlns:p="http://schemas.openxmlformats.org/presentationml/2006/main">
  <p:tag name="THINKCELLSHAPEDONOTDELETE" val="pgMCo8AarwkmFEtKjpFT6yA"/>
</p:tagLst>
</file>

<file path=ppt/tags/tag393.xml><?xml version="1.0" encoding="utf-8"?>
<p:tagLst xmlns:p="http://schemas.openxmlformats.org/presentationml/2006/main">
  <p:tag name="THINKCELLSHAPEDONOTDELETE" val="psuzuZeWc406FrT1OBrOe1Q"/>
</p:tagLst>
</file>

<file path=ppt/tags/tag394.xml><?xml version="1.0" encoding="utf-8"?>
<p:tagLst xmlns:p="http://schemas.openxmlformats.org/presentationml/2006/main">
  <p:tag name="THINKCELLSHAPEDONOTDELETE" val="pYrv3aRPs0kmyLFJCkQtUHg"/>
</p:tagLst>
</file>

<file path=ppt/tags/tag395.xml><?xml version="1.0" encoding="utf-8"?>
<p:tagLst xmlns:p="http://schemas.openxmlformats.org/presentationml/2006/main">
  <p:tag name="THINKCELLSHAPEDONOTDELETE" val="poumCa5MBnU6yVHCDzqhvnA"/>
</p:tagLst>
</file>

<file path=ppt/tags/tag396.xml><?xml version="1.0" encoding="utf-8"?>
<p:tagLst xmlns:p="http://schemas.openxmlformats.org/presentationml/2006/main">
  <p:tag name="THINKCELLSHAPEDONOTDELETE" val="pQ.nolDZia0SkC8ESlkOSPA"/>
</p:tagLst>
</file>

<file path=ppt/tags/tag397.xml><?xml version="1.0" encoding="utf-8"?>
<p:tagLst xmlns:p="http://schemas.openxmlformats.org/presentationml/2006/main">
  <p:tag name="THINKCELLSHAPEDONOTDELETE" val="pun4ovdeLuUKxL1UW.owLVw"/>
</p:tagLst>
</file>

<file path=ppt/tags/tag398.xml><?xml version="1.0" encoding="utf-8"?>
<p:tagLst xmlns:p="http://schemas.openxmlformats.org/presentationml/2006/main">
  <p:tag name="THINKCELLSHAPEDONOTDELETE" val="pOeSWPCe16ECEFC3uZckg4w"/>
</p:tagLst>
</file>

<file path=ppt/tags/tag399.xml><?xml version="1.0" encoding="utf-8"?>
<p:tagLst xmlns:p="http://schemas.openxmlformats.org/presentationml/2006/main">
  <p:tag name="THINKCELLSHAPEDONOTDELETE" val="pcRz..vIvAkmPnKwgLuk3Rw"/>
</p:tagLst>
</file>

<file path=ppt/tags/tag400.xml><?xml version="1.0" encoding="utf-8"?>
<p:tagLst xmlns:p="http://schemas.openxmlformats.org/presentationml/2006/main">
  <p:tag name="THINKCELLSHAPEDONOTDELETE" val="pbGvieIZZakGwUfIVJ7Y4Mg"/>
</p:tagLst>
</file>

<file path=ppt/tags/tag401.xml><?xml version="1.0" encoding="utf-8"?>
<p:tagLst xmlns:p="http://schemas.openxmlformats.org/presentationml/2006/main">
  <p:tag name="THINKCELLSHAPEDONOTDELETE" val="pDhPut8j3PkupGnmA6zFyRQ"/>
</p:tagLst>
</file>

<file path=ppt/tags/tag402.xml><?xml version="1.0" encoding="utf-8"?>
<p:tagLst xmlns:p="http://schemas.openxmlformats.org/presentationml/2006/main">
  <p:tag name="THINKCELLSHAPEDONOTDELETE" val="p_C0M6SdEiE27Rrxn8kHShg"/>
</p:tagLst>
</file>

<file path=ppt/tags/tag403.xml><?xml version="1.0" encoding="utf-8"?>
<p:tagLst xmlns:p="http://schemas.openxmlformats.org/presentationml/2006/main">
  <p:tag name="THINKCELLSHAPEDONOTDELETE" val="pEb3wtlolpkqz30RyCeV2DA"/>
</p:tagLst>
</file>

<file path=ppt/tags/tag404.xml><?xml version="1.0" encoding="utf-8"?>
<p:tagLst xmlns:p="http://schemas.openxmlformats.org/presentationml/2006/main">
  <p:tag name="THINKCELLSHAPEDONOTDELETE" val="piu5rhQ3BKUKHzRak3vbsZw"/>
</p:tagLst>
</file>

<file path=ppt/tags/tag405.xml><?xml version="1.0" encoding="utf-8"?>
<p:tagLst xmlns:p="http://schemas.openxmlformats.org/presentationml/2006/main">
  <p:tag name="THINKCELLSHAPEDONOTDELETE" val="pKu4xjXcgVESG2cpY1bKJJg"/>
</p:tagLst>
</file>

<file path=ppt/tags/tag406.xml><?xml version="1.0" encoding="utf-8"?>
<p:tagLst xmlns:p="http://schemas.openxmlformats.org/presentationml/2006/main">
  <p:tag name="THINKCELLSHAPEDONOTDELETE" val="pN9ZeRhObMkiKubR6ieKvUg"/>
</p:tagLst>
</file>

<file path=ppt/tags/tag407.xml><?xml version="1.0" encoding="utf-8"?>
<p:tagLst xmlns:p="http://schemas.openxmlformats.org/presentationml/2006/main">
  <p:tag name="THINKCELLSHAPEDONOTDELETE" val="p2fM2.KlyK0OiHn66U4O4SA"/>
</p:tagLst>
</file>

<file path=ppt/tags/tag408.xml><?xml version="1.0" encoding="utf-8"?>
<p:tagLst xmlns:p="http://schemas.openxmlformats.org/presentationml/2006/main">
  <p:tag name="THINKCELLSHAPEDONOTDELETE" val="pGmpAXcB_F0.kNEC6vWor.w"/>
</p:tagLst>
</file>

<file path=ppt/tags/tag409.xml><?xml version="1.0" encoding="utf-8"?>
<p:tagLst xmlns:p="http://schemas.openxmlformats.org/presentationml/2006/main">
  <p:tag name="THINKCELLSHAPEDONOTDELETE" val="pUQs_qg5YqkCXuShPArr5QA"/>
</p:tagLst>
</file>

<file path=ppt/tags/tag410.xml><?xml version="1.0" encoding="utf-8"?>
<p:tagLst xmlns:p="http://schemas.openxmlformats.org/presentationml/2006/main">
  <p:tag name="THINKCELLSHAPEDONOTDELETE" val="pc5pkBsTjbEiqMcJ4ku_8Jw"/>
</p:tagLst>
</file>

<file path=ppt/tags/tag411.xml><?xml version="1.0" encoding="utf-8"?>
<p:tagLst xmlns:p="http://schemas.openxmlformats.org/presentationml/2006/main">
  <p:tag name="THINKCELLSHAPEDONOTDELETE" val="pEPpSyo_eyEaRnv5aNFtZcQ"/>
</p:tagLst>
</file>

<file path=ppt/tags/tag412.xml><?xml version="1.0" encoding="utf-8"?>
<p:tagLst xmlns:p="http://schemas.openxmlformats.org/presentationml/2006/main">
  <p:tag name="THINKCELLSHAPEDONOTDELETE" val="p48_Gi7jeLUWo6yvNknEw8A"/>
</p:tagLst>
</file>

<file path=ppt/tags/tag413.xml><?xml version="1.0" encoding="utf-8"?>
<p:tagLst xmlns:p="http://schemas.openxmlformats.org/presentationml/2006/main">
  <p:tag name="THINKCELLSHAPEDONOTDELETE" val="pIQDunE.fykOcSYI7k4oq3Q"/>
</p:tagLst>
</file>

<file path=ppt/tags/tag414.xml><?xml version="1.0" encoding="utf-8"?>
<p:tagLst xmlns:p="http://schemas.openxmlformats.org/presentationml/2006/main">
  <p:tag name="THINKCELLSHAPEDONOTDELETE" val="pcGEc6q0RZEuZSCqI8_ziwQ"/>
</p:tagLst>
</file>

<file path=ppt/tags/tag415.xml><?xml version="1.0" encoding="utf-8"?>
<p:tagLst xmlns:p="http://schemas.openxmlformats.org/presentationml/2006/main">
  <p:tag name="THINKCELLSHAPEDONOTDELETE" val="p20zLSNxONEmsz7OmjSrnjg"/>
</p:tagLst>
</file>

<file path=ppt/tags/tag416.xml><?xml version="1.0" encoding="utf-8"?>
<p:tagLst xmlns:p="http://schemas.openxmlformats.org/presentationml/2006/main">
  <p:tag name="THINKCELLSHAPEDONOTDELETE" val="pvc65xiFJTUidmYbyT7RPww"/>
</p:tagLst>
</file>

<file path=ppt/tags/tag417.xml><?xml version="1.0" encoding="utf-8"?>
<p:tagLst xmlns:p="http://schemas.openxmlformats.org/presentationml/2006/main">
  <p:tag name="THINKCELLSHAPEDONOTDELETE" val="pzGc94cv_10OX2tMncXMhqg"/>
</p:tagLst>
</file>

<file path=ppt/tags/tag418.xml><?xml version="1.0" encoding="utf-8"?>
<p:tagLst xmlns:p="http://schemas.openxmlformats.org/presentationml/2006/main">
  <p:tag name="THINKCELLSHAPEDONOTDELETE" val="pyIhSLEPmekaKX5HITiMwmA"/>
</p:tagLst>
</file>

<file path=ppt/tags/tag419.xml><?xml version="1.0" encoding="utf-8"?>
<p:tagLst xmlns:p="http://schemas.openxmlformats.org/presentationml/2006/main">
  <p:tag name="THINKCELLSHAPEDONOTDELETE" val="pIK4DF_WJrEqazpi0OmDjEQ"/>
</p:tagLst>
</file>

<file path=ppt/tags/tag420.xml><?xml version="1.0" encoding="utf-8"?>
<p:tagLst xmlns:p="http://schemas.openxmlformats.org/presentationml/2006/main">
  <p:tag name="THINKCELLSHAPEDONOTDELETE" val="pJtWv5fBXt0e50zJrPUj2Hw"/>
</p:tagLst>
</file>

<file path=ppt/tags/tag421.xml><?xml version="1.0" encoding="utf-8"?>
<p:tagLst xmlns:p="http://schemas.openxmlformats.org/presentationml/2006/main">
  <p:tag name="THINKCELLSHAPEDONOTDELETE" val="pDw3vFy2kk0W2NpD07GWkcA"/>
</p:tagLst>
</file>

<file path=ppt/tags/tag422.xml><?xml version="1.0" encoding="utf-8"?>
<p:tagLst xmlns:p="http://schemas.openxmlformats.org/presentationml/2006/main">
  <p:tag name="THINKCELLSHAPEDONOTDELETE" val="pfgAwEmS9sUmgSZNl_i4obA"/>
</p:tagLst>
</file>

<file path=ppt/tags/tag423.xml><?xml version="1.0" encoding="utf-8"?>
<p:tagLst xmlns:p="http://schemas.openxmlformats.org/presentationml/2006/main">
  <p:tag name="THINKCELLSHAPEDONOTDELETE" val="pYf1Z3rRssEmC8D494.8Mrw"/>
</p:tagLst>
</file>

<file path=ppt/tags/tag424.xml><?xml version="1.0" encoding="utf-8"?>
<p:tagLst xmlns:p="http://schemas.openxmlformats.org/presentationml/2006/main">
  <p:tag name="THINKCELLSHAPEDONOTDELETE" val="pmCSX1juouUupJXw.2IlxLQ"/>
</p:tagLst>
</file>

<file path=ppt/tags/tag425.xml><?xml version="1.0" encoding="utf-8"?>
<p:tagLst xmlns:p="http://schemas.openxmlformats.org/presentationml/2006/main">
  <p:tag name="THINKCELLSHAPEDONOTDELETE" val="pLuOaZWmt.kS1gMhfS0ll_g"/>
</p:tagLst>
</file>

<file path=ppt/tags/tag426.xml><?xml version="1.0" encoding="utf-8"?>
<p:tagLst xmlns:p="http://schemas.openxmlformats.org/presentationml/2006/main">
  <p:tag name="THINKCELLSHAPEDONOTDELETE" val="pKEqOg7JyuE.nXGlfj6Ldgg"/>
</p:tagLst>
</file>

<file path=ppt/tags/tag427.xml><?xml version="1.0" encoding="utf-8"?>
<p:tagLst xmlns:p="http://schemas.openxmlformats.org/presentationml/2006/main">
  <p:tag name="THINKCELLSHAPEDONOTDELETE" val="p0yBFUYawKECLjez17DOMTQ"/>
</p:tagLst>
</file>

<file path=ppt/tags/tag428.xml><?xml version="1.0" encoding="utf-8"?>
<p:tagLst xmlns:p="http://schemas.openxmlformats.org/presentationml/2006/main">
  <p:tag name="THINKCELLSHAPEDONOTDELETE" val="pa5HK6KCNQUqlSbf_OINWRA"/>
</p:tagLst>
</file>

<file path=ppt/tags/tag429.xml><?xml version="1.0" encoding="utf-8"?>
<p:tagLst xmlns:p="http://schemas.openxmlformats.org/presentationml/2006/main">
  <p:tag name="THINKCELLSHAPEDONOTDELETE" val="pMDHLAd_AJUmC0yORq_ceXA"/>
</p:tagLst>
</file>

<file path=ppt/tags/tag430.xml><?xml version="1.0" encoding="utf-8"?>
<p:tagLst xmlns:p="http://schemas.openxmlformats.org/presentationml/2006/main">
  <p:tag name="THINKCELLSHAPEDONOTDELETE" val="pc3NwkUkBL02uhGHVEh59RQ"/>
</p:tagLst>
</file>

<file path=ppt/tags/tag431.xml><?xml version="1.0" encoding="utf-8"?>
<p:tagLst xmlns:p="http://schemas.openxmlformats.org/presentationml/2006/main">
  <p:tag name="THINKCELLSHAPEDONOTDELETE" val="pvFtIAeDniU._ouaDH4XUrQ"/>
</p:tagLst>
</file>

<file path=ppt/tags/tag432.xml><?xml version="1.0" encoding="utf-8"?>
<p:tagLst xmlns:p="http://schemas.openxmlformats.org/presentationml/2006/main">
  <p:tag name="THINKCELLSHAPEDONOTDELETE" val="pJOTHNtP1ZUGnr5YD3vzYNQ"/>
</p:tagLst>
</file>

<file path=ppt/tags/tag433.xml><?xml version="1.0" encoding="utf-8"?>
<p:tagLst xmlns:p="http://schemas.openxmlformats.org/presentationml/2006/main">
  <p:tag name="THINKCELLSHAPEDONOTDELETE" val="pgSw5gBWEwUq6gGIi9LnNUQ"/>
</p:tagLst>
</file>

<file path=ppt/tags/tag434.xml><?xml version="1.0" encoding="utf-8"?>
<p:tagLst xmlns:p="http://schemas.openxmlformats.org/presentationml/2006/main">
  <p:tag name="THINKCELLSHAPEDONOTDELETE" val="pcckRhiGwNkKoodkiqD7TfA"/>
</p:tagLst>
</file>

<file path=ppt/tags/tag435.xml><?xml version="1.0" encoding="utf-8"?>
<p:tagLst xmlns:p="http://schemas.openxmlformats.org/presentationml/2006/main">
  <p:tag name="THINKCELLSHAPEDONOTDELETE" val="pC1GQi_QK3k29rZQtsDo._A"/>
</p:tagLst>
</file>

<file path=ppt/tags/tag436.xml><?xml version="1.0" encoding="utf-8"?>
<p:tagLst xmlns:p="http://schemas.openxmlformats.org/presentationml/2006/main">
  <p:tag name="THINKCELLSHAPEDONOTDELETE" val="p1dI53HHuT0iWyERJtbUWUg"/>
</p:tagLst>
</file>

<file path=ppt/tags/tag437.xml><?xml version="1.0" encoding="utf-8"?>
<p:tagLst xmlns:p="http://schemas.openxmlformats.org/presentationml/2006/main">
  <p:tag name="THINKCELLSHAPEDONOTDELETE" val="pVfzqzoe_pUiRyFQwkTNU4g"/>
</p:tagLst>
</file>

<file path=ppt/tags/tag438.xml><?xml version="1.0" encoding="utf-8"?>
<p:tagLst xmlns:p="http://schemas.openxmlformats.org/presentationml/2006/main">
  <p:tag name="THINKCELLSHAPEDONOTDELETE" val="pHSWzljmtUE.qXLS9ACcu5A"/>
</p:tagLst>
</file>

<file path=ppt/tags/tag439.xml><?xml version="1.0" encoding="utf-8"?>
<p:tagLst xmlns:p="http://schemas.openxmlformats.org/presentationml/2006/main">
  <p:tag name="THINKCELLSHAPEDONOTDELETE" val="ptS2M8UbHS0yoBN2n_0JrAg"/>
</p:tagLst>
</file>

<file path=ppt/tags/tag440.xml><?xml version="1.0" encoding="utf-8"?>
<p:tagLst xmlns:p="http://schemas.openxmlformats.org/presentationml/2006/main">
  <p:tag name="THINKCELLSHAPEDONOTDELETE" val="p9xJ0WRrYyE2YM_czJ3jkVA"/>
</p:tagLst>
</file>

<file path=ppt/tags/tag441.xml><?xml version="1.0" encoding="utf-8"?>
<p:tagLst xmlns:p="http://schemas.openxmlformats.org/presentationml/2006/main">
  <p:tag name="THINKCELLSHAPEDONOTDELETE" val="ptBar5p9O6kirD2czS69cHA"/>
</p:tagLst>
</file>

<file path=ppt/tags/tag442.xml><?xml version="1.0" encoding="utf-8"?>
<p:tagLst xmlns:p="http://schemas.openxmlformats.org/presentationml/2006/main">
  <p:tag name="THINKCELLSHAPEDONOTDELETE" val="pyCDaQXpIb0G3.XoIvROheA"/>
</p:tagLst>
</file>

<file path=ppt/tags/tag443.xml><?xml version="1.0" encoding="utf-8"?>
<p:tagLst xmlns:p="http://schemas.openxmlformats.org/presentationml/2006/main">
  <p:tag name="THINKCELLSHAPEDONOTDELETE" val="purYakPXJyEqqTeDIbYSjlQ"/>
</p:tagLst>
</file>

<file path=ppt/tags/tag444.xml><?xml version="1.0" encoding="utf-8"?>
<p:tagLst xmlns:p="http://schemas.openxmlformats.org/presentationml/2006/main">
  <p:tag name="THINKCELLSHAPEDONOTDELETE" val="pUzLnYVBhh0iUntZp0qv17A"/>
</p:tagLst>
</file>

<file path=ppt/tags/tag445.xml><?xml version="1.0" encoding="utf-8"?>
<p:tagLst xmlns:p="http://schemas.openxmlformats.org/presentationml/2006/main">
  <p:tag name="THINKCELLSHAPEDONOTDELETE" val="pmf9bzqqMbEqqkwJcX8DaiQ"/>
</p:tagLst>
</file>

<file path=ppt/tags/tag446.xml><?xml version="1.0" encoding="utf-8"?>
<p:tagLst xmlns:p="http://schemas.openxmlformats.org/presentationml/2006/main">
  <p:tag name="THINKCELLSHAPEDONOTDELETE" val="pKf8Bl8OQn0SzOyf_tN9s6Q"/>
</p:tagLst>
</file>

<file path=ppt/tags/tag447.xml><?xml version="1.0" encoding="utf-8"?>
<p:tagLst xmlns:p="http://schemas.openxmlformats.org/presentationml/2006/main">
  <p:tag name="THINKCELLSHAPEDONOTDELETE" val="p6mBXKZ_WjUOJLLqg9aZAcw"/>
</p:tagLst>
</file>

<file path=ppt/tags/tag448.xml><?xml version="1.0" encoding="utf-8"?>
<p:tagLst xmlns:p="http://schemas.openxmlformats.org/presentationml/2006/main">
  <p:tag name="THINKCELLSHAPEDONOTDELETE" val="pV3DwiIm9Ok.5j4zFASQLRA"/>
</p:tagLst>
</file>

<file path=ppt/tags/tag449.xml><?xml version="1.0" encoding="utf-8"?>
<p:tagLst xmlns:p="http://schemas.openxmlformats.org/presentationml/2006/main">
  <p:tag name="THINKCELLSHAPEDONOTDELETE" val="pgXWBzTmZdEmy028Y_pbNpA"/>
</p:tagLst>
</file>

<file path=ppt/tags/tag450.xml><?xml version="1.0" encoding="utf-8"?>
<p:tagLst xmlns:p="http://schemas.openxmlformats.org/presentationml/2006/main">
  <p:tag name="THINKCELLSHAPEDONOTDELETE" val="pCnWjK2EI.U6PyYR_RNkmTg"/>
</p:tagLst>
</file>

<file path=ppt/tags/tag451.xml><?xml version="1.0" encoding="utf-8"?>
<p:tagLst xmlns:p="http://schemas.openxmlformats.org/presentationml/2006/main">
  <p:tag name="THINKCELLSHAPEDONOTDELETE" val="pH_Z8aUJMXEipgIaLYc1W6A"/>
</p:tagLst>
</file>

<file path=ppt/tags/tag452.xml><?xml version="1.0" encoding="utf-8"?>
<p:tagLst xmlns:p="http://schemas.openxmlformats.org/presentationml/2006/main">
  <p:tag name="THINKCELLSHAPEDONOTDELETE" val="pqPn2rN4DV0ishYjAcGdSmQ"/>
</p:tagLst>
</file>

<file path=ppt/tags/tag453.xml><?xml version="1.0" encoding="utf-8"?>
<p:tagLst xmlns:p="http://schemas.openxmlformats.org/presentationml/2006/main">
  <p:tag name="THINKCELLSHAPEDONOTDELETE" val="pMT.2aflalEC00GfcPYcvrg"/>
</p:tagLst>
</file>

<file path=ppt/tags/tag454.xml><?xml version="1.0" encoding="utf-8"?>
<p:tagLst xmlns:p="http://schemas.openxmlformats.org/presentationml/2006/main">
  <p:tag name="THINKCELLSHAPEDONOTDELETE" val="pCtB6Dddk6USQwWU1dz1jaw"/>
</p:tagLst>
</file>

<file path=ppt/tags/tag455.xml><?xml version="1.0" encoding="utf-8"?>
<p:tagLst xmlns:p="http://schemas.openxmlformats.org/presentationml/2006/main">
  <p:tag name="THINKCELLSHAPEDONOTDELETE" val="pBuwzP8QkI0WtrPkdzg8NOg"/>
</p:tagLst>
</file>

<file path=ppt/tags/tag456.xml><?xml version="1.0" encoding="utf-8"?>
<p:tagLst xmlns:p="http://schemas.openxmlformats.org/presentationml/2006/main">
  <p:tag name="THINKCELLSHAPEDONOTDELETE" val="pEY9mSc6hDECrcLHeYr5WDQ"/>
</p:tagLst>
</file>

<file path=ppt/tags/tag457.xml><?xml version="1.0" encoding="utf-8"?>
<p:tagLst xmlns:p="http://schemas.openxmlformats.org/presentationml/2006/main">
  <p:tag name="THINKCELLSHAPEDONOTDELETE" val="p5mVdkTUYJki1kXSvurCX0g"/>
</p:tagLst>
</file>

<file path=ppt/tags/tag458.xml><?xml version="1.0" encoding="utf-8"?>
<p:tagLst xmlns:p="http://schemas.openxmlformats.org/presentationml/2006/main">
  <p:tag name="THINKCELLSHAPEDONOTDELETE" val="pwp4By_KnUUylg28NkrwqDQ"/>
</p:tagLst>
</file>

<file path=ppt/tags/tag459.xml><?xml version="1.0" encoding="utf-8"?>
<p:tagLst xmlns:p="http://schemas.openxmlformats.org/presentationml/2006/main">
  <p:tag name="THINKCELLSHAPEDONOTDELETE" val="pTPSuLTDgBU.T0GI499wOqA"/>
</p:tagLst>
</file>

<file path=ppt/tags/tag460.xml><?xml version="1.0" encoding="utf-8"?>
<p:tagLst xmlns:p="http://schemas.openxmlformats.org/presentationml/2006/main">
  <p:tag name="THINKCELLSHAPEDONOTDELETE" val="pHg_al8RxgEmzxDX21dcAxw"/>
</p:tagLst>
</file>

<file path=ppt/tags/tag461.xml><?xml version="1.0" encoding="utf-8"?>
<p:tagLst xmlns:p="http://schemas.openxmlformats.org/presentationml/2006/main">
  <p:tag name="THINKCELLSHAPEDONOTDELETE" val="pBJ9t7yEFtkSAZLtY4IHJeg"/>
</p:tagLst>
</file>

<file path=ppt/tags/tag462.xml><?xml version="1.0" encoding="utf-8"?>
<p:tagLst xmlns:p="http://schemas.openxmlformats.org/presentationml/2006/main">
  <p:tag name="THINKCELLSHAPEDONOTDELETE" val="pzhMYOp65G0CfaYZE8m6dIg"/>
</p:tagLst>
</file>

<file path=ppt/tags/tag463.xml><?xml version="1.0" encoding="utf-8"?>
<p:tagLst xmlns:p="http://schemas.openxmlformats.org/presentationml/2006/main">
  <p:tag name="THINKCELLSHAPEDONOTDELETE" val="p5SJV4PsNUUKKp17lT4kbRA"/>
</p:tagLst>
</file>

<file path=ppt/tags/tag464.xml><?xml version="1.0" encoding="utf-8"?>
<p:tagLst xmlns:p="http://schemas.openxmlformats.org/presentationml/2006/main">
  <p:tag name="THINKCELLSHAPEDONOTDELETE" val="prWAJYWsnq0uhr51B6Rv7hA"/>
</p:tagLst>
</file>

<file path=ppt/tags/tag465.xml><?xml version="1.0" encoding="utf-8"?>
<p:tagLst xmlns:p="http://schemas.openxmlformats.org/presentationml/2006/main">
  <p:tag name="THINKCELLSHAPEDONOTDELETE" val="prMAwcgnPSkyz.kbqOokccA"/>
</p:tagLst>
</file>

<file path=ppt/tags/tag466.xml><?xml version="1.0" encoding="utf-8"?>
<p:tagLst xmlns:p="http://schemas.openxmlformats.org/presentationml/2006/main">
  <p:tag name="THINKCELLSHAPEDONOTDELETE" val="p2zWedWpfuE2R68Vo5pwEbg"/>
</p:tagLst>
</file>

<file path=ppt/tags/tag467.xml><?xml version="1.0" encoding="utf-8"?>
<p:tagLst xmlns:p="http://schemas.openxmlformats.org/presentationml/2006/main">
  <p:tag name="THINKCELLSHAPEDONOTDELETE" val="pv7La_rupIkWNikIsOx5YTQ"/>
</p:tagLst>
</file>

<file path=ppt/tags/tag468.xml><?xml version="1.0" encoding="utf-8"?>
<p:tagLst xmlns:p="http://schemas.openxmlformats.org/presentationml/2006/main">
  <p:tag name="THINKCELLSHAPEDONOTDELETE" val="pvZv3U05.rEmUykd3Jk3P0A"/>
</p:tagLst>
</file>

<file path=ppt/tags/tag469.xml><?xml version="1.0" encoding="utf-8"?>
<p:tagLst xmlns:p="http://schemas.openxmlformats.org/presentationml/2006/main">
  <p:tag name="THINKCELLSHAPEDONOTDELETE" val="paj2JFzcXdEOcm2MoaQhNpw"/>
</p:tagLst>
</file>

<file path=ppt/tags/tag470.xml><?xml version="1.0" encoding="utf-8"?>
<p:tagLst xmlns:p="http://schemas.openxmlformats.org/presentationml/2006/main">
  <p:tag name="THINKCELLSHAPEDONOTDELETE" val="pwmJ7fnUANkCnlWQsqSnMcQ"/>
</p:tagLst>
</file>

<file path=ppt/tags/tag471.xml><?xml version="1.0" encoding="utf-8"?>
<p:tagLst xmlns:p="http://schemas.openxmlformats.org/presentationml/2006/main">
  <p:tag name="THINKCELLSHAPEDONOTDELETE" val="poeXbDVu6Hkurbh4dbdg5FQ"/>
</p:tagLst>
</file>

<file path=ppt/tags/tag472.xml><?xml version="1.0" encoding="utf-8"?>
<p:tagLst xmlns:p="http://schemas.openxmlformats.org/presentationml/2006/main">
  <p:tag name="THINKCELLSHAPEDONOTDELETE" val="pPVeMvPcJFkCcHs0HxCnJKQ"/>
</p:tagLst>
</file>

<file path=ppt/tags/tag473.xml><?xml version="1.0" encoding="utf-8"?>
<p:tagLst xmlns:p="http://schemas.openxmlformats.org/presentationml/2006/main">
  <p:tag name="THINKCELLSHAPEDONOTDELETE" val="p8e1a4jzSA028z7CkWs6Rqw"/>
</p:tagLst>
</file>

<file path=ppt/tags/tag474.xml><?xml version="1.0" encoding="utf-8"?>
<p:tagLst xmlns:p="http://schemas.openxmlformats.org/presentationml/2006/main">
  <p:tag name="THINKCELLSHAPEDONOTDELETE" val="p4zTERrg7r0ePBw9VcJGC2w"/>
</p:tagLst>
</file>

<file path=ppt/tags/tag475.xml><?xml version="1.0" encoding="utf-8"?>
<p:tagLst xmlns:p="http://schemas.openxmlformats.org/presentationml/2006/main">
  <p:tag name="THINKCELLSHAPEDONOTDELETE" val="pEYOvEgrJjkK8CUBNuU2I3w"/>
</p:tagLst>
</file>

<file path=ppt/tags/tag476.xml><?xml version="1.0" encoding="utf-8"?>
<p:tagLst xmlns:p="http://schemas.openxmlformats.org/presentationml/2006/main">
  <p:tag name="THINKCELLSHAPEDONOTDELETE" val="pcuKxAXWAyES2cDBFJfGWtg"/>
</p:tagLst>
</file>

<file path=ppt/tags/tag477.xml><?xml version="1.0" encoding="utf-8"?>
<p:tagLst xmlns:p="http://schemas.openxmlformats.org/presentationml/2006/main">
  <p:tag name="THINKCELLSHAPEDONOTDELETE" val="pCjLQRoGoQUGpdcqlrBYUcA"/>
</p:tagLst>
</file>

<file path=ppt/tags/tag478.xml><?xml version="1.0" encoding="utf-8"?>
<p:tagLst xmlns:p="http://schemas.openxmlformats.org/presentationml/2006/main">
  <p:tag name="THINKCELLSHAPEDONOTDELETE" val="p0SGfdKwEPky.HoRJc4TEUA"/>
</p:tagLst>
</file>

<file path=ppt/tags/tag479.xml><?xml version="1.0" encoding="utf-8"?>
<p:tagLst xmlns:p="http://schemas.openxmlformats.org/presentationml/2006/main">
  <p:tag name="THINKCELLSHAPEDONOTDELETE" val="pKpLJRMd_HkW0_.lbImT0oA"/>
</p:tagLst>
</file>

<file path=ppt/tags/tag480.xml><?xml version="1.0" encoding="utf-8"?>
<p:tagLst xmlns:p="http://schemas.openxmlformats.org/presentationml/2006/main">
  <p:tag name="THINKCELLSHAPEDONOTDELETE" val="pjB.195GAhU25XgtdfkZ0Uw"/>
</p:tagLst>
</file>

<file path=ppt/tags/tag481.xml><?xml version="1.0" encoding="utf-8"?>
<p:tagLst xmlns:p="http://schemas.openxmlformats.org/presentationml/2006/main">
  <p:tag name="THINKCELLSHAPEDONOTDELETE" val="pf0bRqq7V.kaHLtk3OHeO1w"/>
</p:tagLst>
</file>

<file path=ppt/tags/tag482.xml><?xml version="1.0" encoding="utf-8"?>
<p:tagLst xmlns:p="http://schemas.openxmlformats.org/presentationml/2006/main">
  <p:tag name="THINKCELLSHAPEDONOTDELETE" val="p2I.x8UOwP0aIG_wHpnOo8w"/>
</p:tagLst>
</file>

<file path=ppt/tags/tag483.xml><?xml version="1.0" encoding="utf-8"?>
<p:tagLst xmlns:p="http://schemas.openxmlformats.org/presentationml/2006/main">
  <p:tag name="THINKCELLSHAPEDONOTDELETE" val="p7GXgDvYgHUGZ3dIald132Q"/>
</p:tagLst>
</file>

<file path=ppt/tags/tag484.xml><?xml version="1.0" encoding="utf-8"?>
<p:tagLst xmlns:p="http://schemas.openxmlformats.org/presentationml/2006/main">
  <p:tag name="THINKCELLSHAPEDONOTDELETE" val="pK1RCGm1Hn0yp1fvj08orew"/>
</p:tagLst>
</file>

<file path=ppt/tags/tag485.xml><?xml version="1.0" encoding="utf-8"?>
<p:tagLst xmlns:p="http://schemas.openxmlformats.org/presentationml/2006/main">
  <p:tag name="THINKCELLSHAPEDONOTDELETE" val="pvleLnok0g0a7JtT8GURdbg"/>
</p:tagLst>
</file>

<file path=ppt/tags/tag486.xml><?xml version="1.0" encoding="utf-8"?>
<p:tagLst xmlns:p="http://schemas.openxmlformats.org/presentationml/2006/main">
  <p:tag name="THINKCELLSHAPEDONOTDELETE" val="p378zv1WWMUejfsuxwYEPVg"/>
</p:tagLst>
</file>

<file path=ppt/tags/tag487.xml><?xml version="1.0" encoding="utf-8"?>
<p:tagLst xmlns:p="http://schemas.openxmlformats.org/presentationml/2006/main">
  <p:tag name="THINKCELLSHAPEDONOTDELETE" val="ptAcdrRCafUmLtV1wq4NSsQ"/>
</p:tagLst>
</file>

<file path=ppt/tags/tag488.xml><?xml version="1.0" encoding="utf-8"?>
<p:tagLst xmlns:p="http://schemas.openxmlformats.org/presentationml/2006/main">
  <p:tag name="THINKCELLSHAPEDONOTDELETE" val="p.ZALB9Y6pU2vXj9BR7jykg"/>
</p:tagLst>
</file>

<file path=ppt/tags/tag489.xml><?xml version="1.0" encoding="utf-8"?>
<p:tagLst xmlns:p="http://schemas.openxmlformats.org/presentationml/2006/main">
  <p:tag name="THINKCELLSHAPEDONOTDELETE" val="peud7EyOKpEig2Ov0LU0l7A"/>
</p:tagLst>
</file>

<file path=ppt/tags/tag490.xml><?xml version="1.0" encoding="utf-8"?>
<p:tagLst xmlns:p="http://schemas.openxmlformats.org/presentationml/2006/main">
  <p:tag name="THINKCELLSHAPEDONOTDELETE" val="p6Gq8A7qpjUG.0ctxTZD8fQ"/>
</p:tagLst>
</file>

<file path=ppt/tags/tag491.xml><?xml version="1.0" encoding="utf-8"?>
<p:tagLst xmlns:p="http://schemas.openxmlformats.org/presentationml/2006/main">
  <p:tag name="THINKCELLSHAPEDONOTDELETE" val="pFukLuHKOYUyULt_6vYZKnw"/>
</p:tagLst>
</file>

<file path=ppt/tags/tag492.xml><?xml version="1.0" encoding="utf-8"?>
<p:tagLst xmlns:p="http://schemas.openxmlformats.org/presentationml/2006/main">
  <p:tag name="THINKCELLSHAPEDONOTDELETE" val="p.PbKj6vOv0a4RSUe4jkNyQ"/>
</p:tagLst>
</file>

<file path=ppt/tags/tag493.xml><?xml version="1.0" encoding="utf-8"?>
<p:tagLst xmlns:p="http://schemas.openxmlformats.org/presentationml/2006/main">
  <p:tag name="THINKCELLSHAPEDONOTDELETE" val="pRV3vEslsGEunv82VxDzfBQ"/>
</p:tagLst>
</file>

<file path=ppt/tags/tag494.xml><?xml version="1.0" encoding="utf-8"?>
<p:tagLst xmlns:p="http://schemas.openxmlformats.org/presentationml/2006/main">
  <p:tag name="THINKCELLSHAPEDONOTDELETE" val="p6_XgS.GzSUKN4qrdpSiclg"/>
</p:tagLst>
</file>

<file path=ppt/tags/tag495.xml><?xml version="1.0" encoding="utf-8"?>
<p:tagLst xmlns:p="http://schemas.openxmlformats.org/presentationml/2006/main">
  <p:tag name="THINKCELLSHAPEDONOTDELETE" val="pFxgb20rvLUCeRhPwBLdn0w"/>
</p:tagLst>
</file>

<file path=ppt/tags/tag496.xml><?xml version="1.0" encoding="utf-8"?>
<p:tagLst xmlns:p="http://schemas.openxmlformats.org/presentationml/2006/main">
  <p:tag name="THINKCELLSHAPEDONOTDELETE" val="pQFB8uEtaB02WH9l9rO2BeA"/>
</p:tagLst>
</file>

<file path=ppt/tags/tag497.xml><?xml version="1.0" encoding="utf-8"?>
<p:tagLst xmlns:p="http://schemas.openxmlformats.org/presentationml/2006/main">
  <p:tag name="THINKCELLSHAPEDONOTDELETE" val="pfHGt0zEUlEW23JaxoX0Q.g"/>
</p:tagLst>
</file>

<file path=ppt/tags/tag498.xml><?xml version="1.0" encoding="utf-8"?>
<p:tagLst xmlns:p="http://schemas.openxmlformats.org/presentationml/2006/main">
  <p:tag name="THINKCELLSHAPEDONOTDELETE" val="p8UXm6w7DYkqlyRuOttYIAw"/>
</p:tagLst>
</file>

<file path=ppt/tags/tag499.xml><?xml version="1.0" encoding="utf-8"?>
<p:tagLst xmlns:p="http://schemas.openxmlformats.org/presentationml/2006/main">
  <p:tag name="THINKCELLSHAPEDONOTDELETE" val="pFNzawGTZGUu..gV6rkWXqQ"/>
</p:tagLst>
</file>

<file path=ppt/tags/tag500.xml><?xml version="1.0" encoding="utf-8"?>
<p:tagLst xmlns:p="http://schemas.openxmlformats.org/presentationml/2006/main">
  <p:tag name="THINKCELLSHAPEDONOTDELETE" val="pR3x3E0mF10eZPr5.QvG1Zw"/>
</p:tagLst>
</file>

<file path=ppt/tags/tag501.xml><?xml version="1.0" encoding="utf-8"?>
<p:tagLst xmlns:p="http://schemas.openxmlformats.org/presentationml/2006/main">
  <p:tag name="THINKCELLSHAPEDONOTDELETE" val="pzTaIxX8380SasFkSn7l3qA"/>
</p:tagLst>
</file>

<file path=ppt/tags/tag502.xml><?xml version="1.0" encoding="utf-8"?>
<p:tagLst xmlns:p="http://schemas.openxmlformats.org/presentationml/2006/main">
  <p:tag name="THINKCELLSHAPEDONOTDELETE" val="pBSdl8_f570qFjKmYmBnuIw"/>
</p:tagLst>
</file>

<file path=ppt/tags/tag503.xml><?xml version="1.0" encoding="utf-8"?>
<p:tagLst xmlns:p="http://schemas.openxmlformats.org/presentationml/2006/main">
  <p:tag name="THINKCELLSHAPEDONOTDELETE" val="paR_ksFkYdEGuaMEZd94lFQ"/>
</p:tagLst>
</file>

<file path=ppt/tags/tag504.xml><?xml version="1.0" encoding="utf-8"?>
<p:tagLst xmlns:p="http://schemas.openxmlformats.org/presentationml/2006/main">
  <p:tag name="THINKCELLSHAPEDONOTDELETE" val="pHJlAntiWGkO6s.L7aPITZQ"/>
</p:tagLst>
</file>

<file path=ppt/tags/tag505.xml><?xml version="1.0" encoding="utf-8"?>
<p:tagLst xmlns:p="http://schemas.openxmlformats.org/presentationml/2006/main">
  <p:tag name="THINKCELLSHAPEDONOTDELETE" val="p1kRi3sJFhEuWzBXbdak69A"/>
</p:tagLst>
</file>

<file path=ppt/tags/tag506.xml><?xml version="1.0" encoding="utf-8"?>
<p:tagLst xmlns:p="http://schemas.openxmlformats.org/presentationml/2006/main">
  <p:tag name="THINKCELLSHAPEDONOTDELETE" val="pI3LI66GfGEuxcxEFvHecFw"/>
</p:tagLst>
</file>

<file path=ppt/tags/tag507.xml><?xml version="1.0" encoding="utf-8"?>
<p:tagLst xmlns:p="http://schemas.openxmlformats.org/presentationml/2006/main">
  <p:tag name="THINKCELLSHAPEDONOTDELETE" val="pG2z1kXOPW020YfdsxB06jA"/>
</p:tagLst>
</file>

<file path=ppt/tags/tag508.xml><?xml version="1.0" encoding="utf-8"?>
<p:tagLst xmlns:p="http://schemas.openxmlformats.org/presentationml/2006/main">
  <p:tag name="THINKCELLSHAPEDONOTDELETE" val="pLjdC1gnf_UCNXoFOeio3Xg"/>
</p:tagLst>
</file>

<file path=ppt/tags/tag509.xml><?xml version="1.0" encoding="utf-8"?>
<p:tagLst xmlns:p="http://schemas.openxmlformats.org/presentationml/2006/main">
  <p:tag name="THINKCELLSHAPEDONOTDELETE" val="p2FigvNYwT0qYq5vCCxcuQg"/>
</p:tagLst>
</file>

<file path=ppt/tags/tag510.xml><?xml version="1.0" encoding="utf-8"?>
<p:tagLst xmlns:p="http://schemas.openxmlformats.org/presentationml/2006/main">
  <p:tag name="THINKCELLSHAPEDONOTDELETE" val="pdSTeeb5Q10ao8mjWanZdEw"/>
</p:tagLst>
</file>

<file path=ppt/tags/tag511.xml><?xml version="1.0" encoding="utf-8"?>
<p:tagLst xmlns:p="http://schemas.openxmlformats.org/presentationml/2006/main">
  <p:tag name="THINKCELLSHAPEDONOTDELETE" val="pvhc0Ypq7rUKuLx0_6FXRjQ"/>
</p:tagLst>
</file>

<file path=ppt/tags/tag512.xml><?xml version="1.0" encoding="utf-8"?>
<p:tagLst xmlns:p="http://schemas.openxmlformats.org/presentationml/2006/main">
  <p:tag name="THINKCELLSHAPEDONOTDELETE" val="pJKJqS806BkuQ3Iqfc48ZKw"/>
</p:tagLst>
</file>

<file path=ppt/tags/tag513.xml><?xml version="1.0" encoding="utf-8"?>
<p:tagLst xmlns:p="http://schemas.openxmlformats.org/presentationml/2006/main">
  <p:tag name="THINKCELLSHAPEDONOTDELETE" val="p.3uSwLyYUkqfRp1W9AHT8Q"/>
</p:tagLst>
</file>

<file path=ppt/tags/tag514.xml><?xml version="1.0" encoding="utf-8"?>
<p:tagLst xmlns:p="http://schemas.openxmlformats.org/presentationml/2006/main">
  <p:tag name="THINKCELLSHAPEDONOTDELETE" val="pIEIZ4RLyXUOER5x4dBmjbQ"/>
</p:tagLst>
</file>

<file path=ppt/tags/tag515.xml><?xml version="1.0" encoding="utf-8"?>
<p:tagLst xmlns:p="http://schemas.openxmlformats.org/presentationml/2006/main">
  <p:tag name="THINKCELLSHAPEDONOTDELETE" val="p.lXi79pugE2MwmYXv5D_6g"/>
</p:tagLst>
</file>

<file path=ppt/tags/tag516.xml><?xml version="1.0" encoding="utf-8"?>
<p:tagLst xmlns:p="http://schemas.openxmlformats.org/presentationml/2006/main">
  <p:tag name="THINKCELLSHAPEDONOTDELETE" val="pEcnggnmOaUqc4ok2SVAWNA"/>
</p:tagLst>
</file>

<file path=ppt/tags/tag517.xml><?xml version="1.0" encoding="utf-8"?>
<p:tagLst xmlns:p="http://schemas.openxmlformats.org/presentationml/2006/main">
  <p:tag name="THINKCELLSHAPEDONOTDELETE" val="pIgnc9V8xQUufxwPSkoO.dg"/>
</p:tagLst>
</file>

<file path=ppt/tags/tag518.xml><?xml version="1.0" encoding="utf-8"?>
<p:tagLst xmlns:p="http://schemas.openxmlformats.org/presentationml/2006/main">
  <p:tag name="THINKCELLSHAPEDONOTDELETE" val="plw0mJgSni0eMXQvP8L_RxA"/>
</p:tagLst>
</file>

<file path=ppt/tags/tag519.xml><?xml version="1.0" encoding="utf-8"?>
<p:tagLst xmlns:p="http://schemas.openxmlformats.org/presentationml/2006/main">
  <p:tag name="THINKCELLSHAPEDONOTDELETE" val="piTmzFKiyf0GrD_nzRjLADA"/>
</p:tagLst>
</file>

<file path=ppt/tags/tag520.xml><?xml version="1.0" encoding="utf-8"?>
<p:tagLst xmlns:p="http://schemas.openxmlformats.org/presentationml/2006/main">
  <p:tag name="THINKCELLSHAPEDONOTDELETE" val="pr4QjeU63jUmv60u5.4LfWg"/>
</p:tagLst>
</file>

<file path=ppt/tags/tag521.xml><?xml version="1.0" encoding="utf-8"?>
<p:tagLst xmlns:p="http://schemas.openxmlformats.org/presentationml/2006/main">
  <p:tag name="THINKCELLSHAPEDONOTDELETE" val="p_BU9omckCUKR.Pn3w2TGsA"/>
</p:tagLst>
</file>

<file path=ppt/tags/tag522.xml><?xml version="1.0" encoding="utf-8"?>
<p:tagLst xmlns:p="http://schemas.openxmlformats.org/presentationml/2006/main">
  <p:tag name="THINKCELLSHAPEDONOTDELETE" val="p0mrnqpOkcUio6FcuwtVMHA"/>
</p:tagLst>
</file>

<file path=ppt/tags/tag523.xml><?xml version="1.0" encoding="utf-8"?>
<p:tagLst xmlns:p="http://schemas.openxmlformats.org/presentationml/2006/main">
  <p:tag name="THINKCELLSHAPEDONOTDELETE" val="pZUxWUeOPQ0Obto.K6W.9JQ"/>
</p:tagLst>
</file>

<file path=ppt/tags/tag524.xml><?xml version="1.0" encoding="utf-8"?>
<p:tagLst xmlns:p="http://schemas.openxmlformats.org/presentationml/2006/main">
  <p:tag name="THINKCELLSHAPEDONOTDELETE" val="p_KIYKaZcCk.1d.Ry7M.cOg"/>
</p:tagLst>
</file>

<file path=ppt/tags/tag525.xml><?xml version="1.0" encoding="utf-8"?>
<p:tagLst xmlns:p="http://schemas.openxmlformats.org/presentationml/2006/main">
  <p:tag name="THINKCELLSHAPEDONOTDELETE" val="pu598n9jdYUOKqUvnJHqC9A"/>
</p:tagLst>
</file>

<file path=ppt/tags/tag526.xml><?xml version="1.0" encoding="utf-8"?>
<p:tagLst xmlns:p="http://schemas.openxmlformats.org/presentationml/2006/main">
  <p:tag name="THINKCELLSHAPEDONOTDELETE" val="pO4AdekieT0WSVO43eGxkWw"/>
</p:tagLst>
</file>

<file path=ppt/tags/tag527.xml><?xml version="1.0" encoding="utf-8"?>
<p:tagLst xmlns:p="http://schemas.openxmlformats.org/presentationml/2006/main">
  <p:tag name="THINKCELLSHAPEDONOTDELETE" val="pHLwvt1UMQ0i.8FSGHT2W9w"/>
</p:tagLst>
</file>

<file path=ppt/tags/tag528.xml><?xml version="1.0" encoding="utf-8"?>
<p:tagLst xmlns:p="http://schemas.openxmlformats.org/presentationml/2006/main">
  <p:tag name="THINKCELLSHAPEDONOTDELETE" val="pc3ktw6LDNUuEV5nXwQ8BNA"/>
</p:tagLst>
</file>

<file path=ppt/tags/tag529.xml><?xml version="1.0" encoding="utf-8"?>
<p:tagLst xmlns:p="http://schemas.openxmlformats.org/presentationml/2006/main">
  <p:tag name="THINKCELLSHAPEDONOTDELETE" val="psiZ11tlrY0CZPf7oGnofgw"/>
</p:tagLst>
</file>

<file path=ppt/tags/tag530.xml><?xml version="1.0" encoding="utf-8"?>
<p:tagLst xmlns:p="http://schemas.openxmlformats.org/presentationml/2006/main">
  <p:tag name="THINKCELLSHAPEDONOTDELETE" val="ptd352tl8H0aln9NE8ejpTw"/>
</p:tagLst>
</file>

<file path=ppt/tags/tag531.xml><?xml version="1.0" encoding="utf-8"?>
<p:tagLst xmlns:p="http://schemas.openxmlformats.org/presentationml/2006/main">
  <p:tag name="THINKCELLSHAPEDONOTDELETE" val="pdvdeNtz5bEeD5sU8lg9Jig"/>
</p:tagLst>
</file>

<file path=ppt/tags/tag532.xml><?xml version="1.0" encoding="utf-8"?>
<p:tagLst xmlns:p="http://schemas.openxmlformats.org/presentationml/2006/main">
  <p:tag name="THINKCELLSHAPEDONOTDELETE" val="pE6tnVcRD3E.kyNNVH038nw"/>
</p:tagLst>
</file>

<file path=ppt/tags/tag533.xml><?xml version="1.0" encoding="utf-8"?>
<p:tagLst xmlns:p="http://schemas.openxmlformats.org/presentationml/2006/main">
  <p:tag name="THINKCELLSHAPEDONOTDELETE" val="p6Pa0g3NovEue2Pjb2wf2Sg"/>
</p:tagLst>
</file>

<file path=ppt/tags/tag534.xml><?xml version="1.0" encoding="utf-8"?>
<p:tagLst xmlns:p="http://schemas.openxmlformats.org/presentationml/2006/main">
  <p:tag name="THINKCELLSHAPEDONOTDELETE" val="p41zLLjYSG0ae625Mfk32dg"/>
</p:tagLst>
</file>

<file path=ppt/tags/tag535.xml><?xml version="1.0" encoding="utf-8"?>
<p:tagLst xmlns:p="http://schemas.openxmlformats.org/presentationml/2006/main">
  <p:tag name="THINKCELLSHAPEDONOTDELETE" val="pMrOdOEbl9kq.KqFf_dIYIQ"/>
</p:tagLst>
</file>

<file path=ppt/tags/tag536.xml><?xml version="1.0" encoding="utf-8"?>
<p:tagLst xmlns:p="http://schemas.openxmlformats.org/presentationml/2006/main">
  <p:tag name="THINKCELLSHAPEDONOTDELETE" val="px0Hl_MkWdEyTP9vPujOEcA"/>
</p:tagLst>
</file>

<file path=ppt/tags/tag537.xml><?xml version="1.0" encoding="utf-8"?>
<p:tagLst xmlns:p="http://schemas.openxmlformats.org/presentationml/2006/main">
  <p:tag name="THINKCELLSHAPEDONOTDELETE" val="pf0poGQ2ud06elEgX0JHB6w"/>
</p:tagLst>
</file>

<file path=ppt/tags/tag538.xml><?xml version="1.0" encoding="utf-8"?>
<p:tagLst xmlns:p="http://schemas.openxmlformats.org/presentationml/2006/main">
  <p:tag name="THINKCELLSHAPEDONOTDELETE" val="pkdcNdSR7w0C3ihNeaXi0Mw"/>
</p:tagLst>
</file>

<file path=ppt/tags/tag539.xml><?xml version="1.0" encoding="utf-8"?>
<p:tagLst xmlns:p="http://schemas.openxmlformats.org/presentationml/2006/main">
  <p:tag name="THINKCELLSHAPEDONOTDELETE" val="pEgmNMRSNWU2YjSQyat7bQA"/>
</p:tagLst>
</file>

<file path=ppt/tags/tag540.xml><?xml version="1.0" encoding="utf-8"?>
<p:tagLst xmlns:p="http://schemas.openxmlformats.org/presentationml/2006/main">
  <p:tag name="THINKCELLSHAPEDONOTDELETE" val="p_uUDb_vuYUqLZ1g00VGREg"/>
</p:tagLst>
</file>

<file path=ppt/tags/tag541.xml><?xml version="1.0" encoding="utf-8"?>
<p:tagLst xmlns:p="http://schemas.openxmlformats.org/presentationml/2006/main">
  <p:tag name="THINKCELLSHAPEDONOTDELETE" val="pyg6cTFBYOkaNe9Ofs8.3hA"/>
</p:tagLst>
</file>

<file path=ppt/tags/tag542.xml><?xml version="1.0" encoding="utf-8"?>
<p:tagLst xmlns:p="http://schemas.openxmlformats.org/presentationml/2006/main">
  <p:tag name="THINKCELLSHAPEDONOTDELETE" val="pIRrT.Jne90K7kuQgCMhK1g"/>
</p:tagLst>
</file>

<file path=ppt/tags/tag543.xml><?xml version="1.0" encoding="utf-8"?>
<p:tagLst xmlns:p="http://schemas.openxmlformats.org/presentationml/2006/main">
  <p:tag name="THINKCELLSHAPEDONOTDELETE" val="pZET1prfLgUmLzS0scBGvVQ"/>
</p:tagLst>
</file>

<file path=ppt/tags/tag544.xml><?xml version="1.0" encoding="utf-8"?>
<p:tagLst xmlns:p="http://schemas.openxmlformats.org/presentationml/2006/main">
  <p:tag name="THINKCELLSHAPEDONOTDELETE" val="p1ccTjd6JukOHHIwcCX1C8Q"/>
</p:tagLst>
</file>

<file path=ppt/tags/tag545.xml><?xml version="1.0" encoding="utf-8"?>
<p:tagLst xmlns:p="http://schemas.openxmlformats.org/presentationml/2006/main">
  <p:tag name="THINKCELLSHAPEDONOTDELETE" val="pxxYEzmkbgEWZ.JO74Knxxw"/>
</p:tagLst>
</file>

<file path=ppt/tags/tag546.xml><?xml version="1.0" encoding="utf-8"?>
<p:tagLst xmlns:p="http://schemas.openxmlformats.org/presentationml/2006/main">
  <p:tag name="THINKCELLSHAPEDONOTDELETE" val="p4teg8kJMwUSQFLazlRzYog"/>
</p:tagLst>
</file>

<file path=ppt/tags/tag547.xml><?xml version="1.0" encoding="utf-8"?>
<p:tagLst xmlns:p="http://schemas.openxmlformats.org/presentationml/2006/main">
  <p:tag name="THINKCELLSHAPEDONOTDELETE" val="piq_tAxtaYUiY8oIXNZTCAQ"/>
</p:tagLst>
</file>

<file path=ppt/tags/tag548.xml><?xml version="1.0" encoding="utf-8"?>
<p:tagLst xmlns:p="http://schemas.openxmlformats.org/presentationml/2006/main">
  <p:tag name="THINKCELLSHAPEDONOTDELETE" val="p4.9Mi_A8kkGe73TDlGt4Vg"/>
</p:tagLst>
</file>

<file path=ppt/tags/tag549.xml><?xml version="1.0" encoding="utf-8"?>
<p:tagLst xmlns:p="http://schemas.openxmlformats.org/presentationml/2006/main">
  <p:tag name="THINKCELLSHAPEDONOTDELETE" val="p.pOnVB_M7EC_EfKJ7jADYA"/>
</p:tagLst>
</file>

<file path=ppt/tags/tag550.xml><?xml version="1.0" encoding="utf-8"?>
<p:tagLst xmlns:p="http://schemas.openxmlformats.org/presentationml/2006/main">
  <p:tag name="THINKCELLSHAPEDONOTDELETE" val="p6HS3q_hsQUqO1SuqkFJfKQ"/>
</p:tagLst>
</file>

<file path=ppt/tags/tag551.xml><?xml version="1.0" encoding="utf-8"?>
<p:tagLst xmlns:p="http://schemas.openxmlformats.org/presentationml/2006/main">
  <p:tag name="THINKCELLSHAPEDONOTDELETE" val="pZW4Z_sM94Ey71oQtLS1TVA"/>
</p:tagLst>
</file>

<file path=ppt/tags/tag552.xml><?xml version="1.0" encoding="utf-8"?>
<p:tagLst xmlns:p="http://schemas.openxmlformats.org/presentationml/2006/main">
  <p:tag name="THINKCELLSHAPEDONOTDELETE" val="pN6S3GXuppE6o1etKVSblZw"/>
</p:tagLst>
</file>

<file path=ppt/tags/tag553.xml><?xml version="1.0" encoding="utf-8"?>
<p:tagLst xmlns:p="http://schemas.openxmlformats.org/presentationml/2006/main">
  <p:tag name="THINKCELLSHAPEDONOTDELETE" val="pR2pg4B1CGkeRElsKvUaQ9A"/>
</p:tagLst>
</file>

<file path=ppt/tags/tag554.xml><?xml version="1.0" encoding="utf-8"?>
<p:tagLst xmlns:p="http://schemas.openxmlformats.org/presentationml/2006/main">
  <p:tag name="THINKCELLSHAPEDONOTDELETE" val="p_tU6n1vlZUCXkv..rOnX9w"/>
</p:tagLst>
</file>

<file path=ppt/tags/tag555.xml><?xml version="1.0" encoding="utf-8"?>
<p:tagLst xmlns:p="http://schemas.openxmlformats.org/presentationml/2006/main">
  <p:tag name="THINKCELLSHAPEDONOTDELETE" val="poQ40FJjw80C4IC4hUeJY_w"/>
</p:tagLst>
</file>

<file path=ppt/tags/tag556.xml><?xml version="1.0" encoding="utf-8"?>
<p:tagLst xmlns:p="http://schemas.openxmlformats.org/presentationml/2006/main">
  <p:tag name="THINKCELLSHAPEDONOTDELETE" val="pxnPml5dPE0Sh8gFLitbcHw"/>
</p:tagLst>
</file>

<file path=ppt/tags/tag557.xml><?xml version="1.0" encoding="utf-8"?>
<p:tagLst xmlns:p="http://schemas.openxmlformats.org/presentationml/2006/main">
  <p:tag name="THINKCELLSHAPEDONOTDELETE" val="p6Af9oN5oyEWfkB1A42EuQg"/>
</p:tagLst>
</file>

<file path=ppt/tags/tag558.xml><?xml version="1.0" encoding="utf-8"?>
<p:tagLst xmlns:p="http://schemas.openxmlformats.org/presentationml/2006/main">
  <p:tag name="THINKCELLSHAPEDONOTDELETE" val="pGHCkYUfmpkeNp2Lu7w8i4Q"/>
</p:tagLst>
</file>

<file path=ppt/tags/tag559.xml><?xml version="1.0" encoding="utf-8"?>
<p:tagLst xmlns:p="http://schemas.openxmlformats.org/presentationml/2006/main">
  <p:tag name="THINKCELLSHAPEDONOTDELETE" val="pqf0Te90HfUmSQyOuS4eCXw"/>
</p:tagLst>
</file>

<file path=ppt/tags/tag560.xml><?xml version="1.0" encoding="utf-8"?>
<p:tagLst xmlns:p="http://schemas.openxmlformats.org/presentationml/2006/main">
  <p:tag name="THINKCELLSHAPEDONOTDELETE" val="p_Bkho_iue0Gf1SIput6FFw"/>
</p:tagLst>
</file>

<file path=ppt/tags/tag561.xml><?xml version="1.0" encoding="utf-8"?>
<p:tagLst xmlns:p="http://schemas.openxmlformats.org/presentationml/2006/main">
  <p:tag name="THINKCELLSHAPEDONOTDELETE" val="psVd2l8KT6UmbzfYKKusz0A"/>
</p:tagLst>
</file>

<file path=ppt/tags/tag562.xml><?xml version="1.0" encoding="utf-8"?>
<p:tagLst xmlns:p="http://schemas.openxmlformats.org/presentationml/2006/main">
  <p:tag name="THINKCELLSHAPEDONOTDELETE" val="p9WrL04COvEuKl714HzHhXQ"/>
</p:tagLst>
</file>

<file path=ppt/tags/tag563.xml><?xml version="1.0" encoding="utf-8"?>
<p:tagLst xmlns:p="http://schemas.openxmlformats.org/presentationml/2006/main">
  <p:tag name="THINKCELLSHAPEDONOTDELETE" val="pE1rZ3yQN0kaV31.KE53_mw"/>
</p:tagLst>
</file>

<file path=ppt/tags/tag564.xml><?xml version="1.0" encoding="utf-8"?>
<p:tagLst xmlns:p="http://schemas.openxmlformats.org/presentationml/2006/main">
  <p:tag name="THINKCELLSHAPEDONOTDELETE" val="pd_hty5wgKUCH46JiiKQbsA"/>
</p:tagLst>
</file>

<file path=ppt/tags/tag565.xml><?xml version="1.0" encoding="utf-8"?>
<p:tagLst xmlns:p="http://schemas.openxmlformats.org/presentationml/2006/main">
  <p:tag name="THINKCELLSHAPEDONOTDELETE" val="pUN.PHXArl0CLzfJM0Vjjrg"/>
</p:tagLst>
</file>

<file path=ppt/tags/tag566.xml><?xml version="1.0" encoding="utf-8"?>
<p:tagLst xmlns:p="http://schemas.openxmlformats.org/presentationml/2006/main">
  <p:tag name="THINKCELLSHAPEDONOTDELETE" val="p9uEueBw_3EixRiuL1dzgYA"/>
</p:tagLst>
</file>

<file path=ppt/tags/tag567.xml><?xml version="1.0" encoding="utf-8"?>
<p:tagLst xmlns:p="http://schemas.openxmlformats.org/presentationml/2006/main">
  <p:tag name="THINKCELLSHAPEDONOTDELETE" val="pZ_N5YJqvskuWmOGHDR7d.w"/>
</p:tagLst>
</file>

<file path=ppt/tags/tag568.xml><?xml version="1.0" encoding="utf-8"?>
<p:tagLst xmlns:p="http://schemas.openxmlformats.org/presentationml/2006/main">
  <p:tag name="THINKCELLSHAPEDONOTDELETE" val="pi3ovmoCoXk29P_szcnibaA"/>
</p:tagLst>
</file>

<file path=ppt/tags/tag569.xml><?xml version="1.0" encoding="utf-8"?>
<p:tagLst xmlns:p="http://schemas.openxmlformats.org/presentationml/2006/main">
  <p:tag name="THINKCELLSHAPEDONOTDELETE" val="poDaBQb_3DUuDIxCaIeDT1A"/>
</p:tagLst>
</file>

<file path=ppt/tags/tag570.xml><?xml version="1.0" encoding="utf-8"?>
<p:tagLst xmlns:p="http://schemas.openxmlformats.org/presentationml/2006/main">
  <p:tag name="THINKCELLSHAPEDONOTDELETE" val="pp4E8.U1e60e5jc1timu4dQ"/>
</p:tagLst>
</file>

<file path=ppt/tags/tag571.xml><?xml version="1.0" encoding="utf-8"?>
<p:tagLst xmlns:p="http://schemas.openxmlformats.org/presentationml/2006/main">
  <p:tag name="THINKCELLSHAPEDONOTDELETE" val="plzBQlQiSuUO68i.BSta4GQ"/>
</p:tagLst>
</file>

<file path=ppt/tags/tag572.xml><?xml version="1.0" encoding="utf-8"?>
<p:tagLst xmlns:p="http://schemas.openxmlformats.org/presentationml/2006/main">
  <p:tag name="THINKCELLSHAPEDONOTDELETE" val="px_6cHbJovkiUUKxy0C.N9A"/>
</p:tagLst>
</file>

<file path=ppt/tags/tag573.xml><?xml version="1.0" encoding="utf-8"?>
<p:tagLst xmlns:p="http://schemas.openxmlformats.org/presentationml/2006/main">
  <p:tag name="THINKCELLSHAPEDONOTDELETE" val="puEMOTY8hPE.FQQARGyIGXQ"/>
</p:tagLst>
</file>

<file path=ppt/tags/tag574.xml><?xml version="1.0" encoding="utf-8"?>
<p:tagLst xmlns:p="http://schemas.openxmlformats.org/presentationml/2006/main">
  <p:tag name="THINKCELLSHAPEDONOTDELETE" val="ptzwT6KcyZkitkU.pmGzIGg"/>
</p:tagLst>
</file>

<file path=ppt/tags/tag575.xml><?xml version="1.0" encoding="utf-8"?>
<p:tagLst xmlns:p="http://schemas.openxmlformats.org/presentationml/2006/main">
  <p:tag name="THINKCELLSHAPEDONOTDELETE" val="pIbiab0t3OUC22GAjJc5bMA"/>
</p:tagLst>
</file>

<file path=ppt/tags/tag576.xml><?xml version="1.0" encoding="utf-8"?>
<p:tagLst xmlns:p="http://schemas.openxmlformats.org/presentationml/2006/main">
  <p:tag name="THINKCELLSHAPEDONOTDELETE" val="pXZ5tct.daE2titZ.1toa1A"/>
</p:tagLst>
</file>

<file path=ppt/tags/tag577.xml><?xml version="1.0" encoding="utf-8"?>
<p:tagLst xmlns:p="http://schemas.openxmlformats.org/presentationml/2006/main">
  <p:tag name="THINKCELLSHAPEDONOTDELETE" val="pGucizrVOME6HqZmsrn2d0A"/>
</p:tagLst>
</file>

<file path=ppt/tags/tag578.xml><?xml version="1.0" encoding="utf-8"?>
<p:tagLst xmlns:p="http://schemas.openxmlformats.org/presentationml/2006/main">
  <p:tag name="THINKCELLSHAPEDONOTDELETE" val="pJj1LMkcyL0.mgOSWtwsZ5Q"/>
</p:tagLst>
</file>

<file path=ppt/tags/tag579.xml><?xml version="1.0" encoding="utf-8"?>
<p:tagLst xmlns:p="http://schemas.openxmlformats.org/presentationml/2006/main">
  <p:tag name="THINKCELLSHAPEDONOTDELETE" val="pbnYwt4OJbU6S9URad5ECvQ"/>
</p:tagLst>
</file>

<file path=ppt/tags/tag580.xml><?xml version="1.0" encoding="utf-8"?>
<p:tagLst xmlns:p="http://schemas.openxmlformats.org/presentationml/2006/main">
  <p:tag name="THINKCELLSHAPEDONOTDELETE" val="p6iaiHuS7jECOhl9p1plozg"/>
</p:tagLst>
</file>

<file path=ppt/tags/tag581.xml><?xml version="1.0" encoding="utf-8"?>
<p:tagLst xmlns:p="http://schemas.openxmlformats.org/presentationml/2006/main">
  <p:tag name="THINKCELLSHAPEDONOTDELETE" val="pO8x.3SrzK0q.lLWt6DvOcw"/>
</p:tagLst>
</file>

<file path=ppt/tags/tag582.xml><?xml version="1.0" encoding="utf-8"?>
<p:tagLst xmlns:p="http://schemas.openxmlformats.org/presentationml/2006/main">
  <p:tag name="THINKCELLSHAPEDONOTDELETE" val="pNu0jB3qSw0qanYHIpDw5MA"/>
</p:tagLst>
</file>

<file path=ppt/tags/tag583.xml><?xml version="1.0" encoding="utf-8"?>
<p:tagLst xmlns:p="http://schemas.openxmlformats.org/presentationml/2006/main">
  <p:tag name="THINKCELLSHAPEDONOTDELETE" val="pMgAppv7WEE.bgNJ_MUNlxw"/>
</p:tagLst>
</file>

<file path=ppt/tags/tag584.xml><?xml version="1.0" encoding="utf-8"?>
<p:tagLst xmlns:p="http://schemas.openxmlformats.org/presentationml/2006/main">
  <p:tag name="THINKCELLSHAPEDONOTDELETE" val="p0TiwvGxvh0iQ1T5FkT_xkQ"/>
</p:tagLst>
</file>

<file path=ppt/tags/tag585.xml><?xml version="1.0" encoding="utf-8"?>
<p:tagLst xmlns:p="http://schemas.openxmlformats.org/presentationml/2006/main">
  <p:tag name="THINKCELLSHAPEDONOTDELETE" val="p42r3F0oMIUqKKrLA0yLViw"/>
</p:tagLst>
</file>

<file path=ppt/tags/tag586.xml><?xml version="1.0" encoding="utf-8"?>
<p:tagLst xmlns:p="http://schemas.openxmlformats.org/presentationml/2006/main">
  <p:tag name="THINKCELLSHAPEDONOTDELETE" val="pWwtNUoPQIUO2C_gT_4HkWg"/>
</p:tagLst>
</file>

<file path=ppt/tags/tag587.xml><?xml version="1.0" encoding="utf-8"?>
<p:tagLst xmlns:p="http://schemas.openxmlformats.org/presentationml/2006/main">
  <p:tag name="THINKCELLSHAPEDONOTDELETE" val="pzlutOYrGD02q2ESJewl54g"/>
</p:tagLst>
</file>

<file path=ppt/tags/tag588.xml><?xml version="1.0" encoding="utf-8"?>
<p:tagLst xmlns:p="http://schemas.openxmlformats.org/presentationml/2006/main">
  <p:tag name="THINKCELLSHAPEDONOTDELETE" val="ppChDZ5GU90umM4CzpMe6pw"/>
</p:tagLst>
</file>

<file path=ppt/tags/tag589.xml><?xml version="1.0" encoding="utf-8"?>
<p:tagLst xmlns:p="http://schemas.openxmlformats.org/presentationml/2006/main">
  <p:tag name="THINKCELLSHAPEDONOTDELETE" val="p0w0y6.FdeEGxLsDy1Fp8ag"/>
</p:tagLst>
</file>

<file path=ppt/tags/tag590.xml><?xml version="1.0" encoding="utf-8"?>
<p:tagLst xmlns:p="http://schemas.openxmlformats.org/presentationml/2006/main">
  <p:tag name="THINKCELLSHAPEDONOTDELETE" val="pRiECD7ZPbE2AP5KOOAgcJw"/>
</p:tagLst>
</file>

<file path=ppt/tags/tag591.xml><?xml version="1.0" encoding="utf-8"?>
<p:tagLst xmlns:p="http://schemas.openxmlformats.org/presentationml/2006/main">
  <p:tag name="THINKCELLSHAPEDONOTDELETE" val="phljF9b3NN0.nvnG0NTeCTQ"/>
</p:tagLst>
</file>

<file path=ppt/tags/tag592.xml><?xml version="1.0" encoding="utf-8"?>
<p:tagLst xmlns:p="http://schemas.openxmlformats.org/presentationml/2006/main">
  <p:tag name="THINKCELLSHAPEDONOTDELETE" val="pmk7v2tamKk6ix0r57QygbA"/>
</p:tagLst>
</file>

<file path=ppt/tags/tag593.xml><?xml version="1.0" encoding="utf-8"?>
<p:tagLst xmlns:p="http://schemas.openxmlformats.org/presentationml/2006/main">
  <p:tag name="THINKCELLSHAPEDONOTDELETE" val="pLY9t2RPmMkGhyCuyyudmBg"/>
</p:tagLst>
</file>

<file path=ppt/tags/tag594.xml><?xml version="1.0" encoding="utf-8"?>
<p:tagLst xmlns:p="http://schemas.openxmlformats.org/presentationml/2006/main">
  <p:tag name="THINKCELLSHAPEDONOTDELETE" val="pJANj7Yeed0KRTq7EB3IS8A"/>
</p:tagLst>
</file>

<file path=ppt/tags/tag595.xml><?xml version="1.0" encoding="utf-8"?>
<p:tagLst xmlns:p="http://schemas.openxmlformats.org/presentationml/2006/main">
  <p:tag name="THINKCELLSHAPEDONOTDELETE" val="p10P59HB2s0Ctq546DpYeUQ"/>
</p:tagLst>
</file>

<file path=ppt/tags/tag596.xml><?xml version="1.0" encoding="utf-8"?>
<p:tagLst xmlns:p="http://schemas.openxmlformats.org/presentationml/2006/main">
  <p:tag name="THINKCELLSHAPEDONOTDELETE" val="p58oDCj_wXUCnGrrrYiVmCg"/>
</p:tagLst>
</file>

<file path=ppt/tags/tag597.xml><?xml version="1.0" encoding="utf-8"?>
<p:tagLst xmlns:p="http://schemas.openxmlformats.org/presentationml/2006/main">
  <p:tag name="THINKCELLSHAPEDONOTDELETE" val="psvrtF13VPESx2yGydTJgCw"/>
</p:tagLst>
</file>

<file path=ppt/tags/tag598.xml><?xml version="1.0" encoding="utf-8"?>
<p:tagLst xmlns:p="http://schemas.openxmlformats.org/presentationml/2006/main">
  <p:tag name="THINKCELLSHAPEDONOTDELETE" val="pr_C85i5150Wx4pge4tvX4A"/>
</p:tagLst>
</file>

<file path=ppt/tags/tag599.xml><?xml version="1.0" encoding="utf-8"?>
<p:tagLst xmlns:p="http://schemas.openxmlformats.org/presentationml/2006/main">
  <p:tag name="THINKCELLSHAPEDONOTDELETE" val="phUODW7k630moqHlDNnM2hA"/>
</p:tagLst>
</file>

<file path=ppt/tags/tag600.xml><?xml version="1.0" encoding="utf-8"?>
<p:tagLst xmlns:p="http://schemas.openxmlformats.org/presentationml/2006/main">
  <p:tag name="THINKCELLSHAPEDONOTDELETE" val="pqF84vcdZHEOAlk9HagYWSQ"/>
</p:tagLst>
</file>

<file path=ppt/tags/tag601.xml><?xml version="1.0" encoding="utf-8"?>
<p:tagLst xmlns:p="http://schemas.openxmlformats.org/presentationml/2006/main">
  <p:tag name="THINKCELLSHAPEDONOTDELETE" val="proYGCL7ISUCAj5.mSl2HZQ"/>
</p:tagLst>
</file>

<file path=ppt/tags/tag602.xml><?xml version="1.0" encoding="utf-8"?>
<p:tagLst xmlns:p="http://schemas.openxmlformats.org/presentationml/2006/main">
  <p:tag name="THINKCELLSHAPEDONOTDELETE" val="pDl0rid0RDE6Kc2sJp5TqpQ"/>
</p:tagLst>
</file>

<file path=ppt/tags/tag603.xml><?xml version="1.0" encoding="utf-8"?>
<p:tagLst xmlns:p="http://schemas.openxmlformats.org/presentationml/2006/main">
  <p:tag name="THINKCELLSHAPEDONOTDELETE" val="pPYRHw1i.z0WPXpI84slnXg"/>
</p:tagLst>
</file>

<file path=ppt/tags/tag604.xml><?xml version="1.0" encoding="utf-8"?>
<p:tagLst xmlns:p="http://schemas.openxmlformats.org/presentationml/2006/main">
  <p:tag name="THINKCELLSHAPEDONOTDELETE" val="pPzzDqu1lmk6UHx84VgVPJA"/>
</p:tagLst>
</file>

<file path=ppt/tags/tag605.xml><?xml version="1.0" encoding="utf-8"?>
<p:tagLst xmlns:p="http://schemas.openxmlformats.org/presentationml/2006/main">
  <p:tag name="THINKCELLSHAPEDONOTDELETE" val="piL6Y9Y1SA0abbL0UoXtO7w"/>
</p:tagLst>
</file>

<file path=ppt/tags/tag606.xml><?xml version="1.0" encoding="utf-8"?>
<p:tagLst xmlns:p="http://schemas.openxmlformats.org/presentationml/2006/main">
  <p:tag name="THINKCELLSHAPEDONOTDELETE" val="pOxA_.1Ndxka._nbLd3O1LA"/>
</p:tagLst>
</file>

<file path=ppt/tags/tag607.xml><?xml version="1.0" encoding="utf-8"?>
<p:tagLst xmlns:p="http://schemas.openxmlformats.org/presentationml/2006/main">
  <p:tag name="THINKCELLSHAPEDONOTDELETE" val="pLphPtmxVJUW.INO44SBjmA"/>
</p:tagLst>
</file>

<file path=ppt/tags/tag608.xml><?xml version="1.0" encoding="utf-8"?>
<p:tagLst xmlns:p="http://schemas.openxmlformats.org/presentationml/2006/main">
  <p:tag name="THINKCELLSHAPEDONOTDELETE" val="peoKPtawpO0a1dQBZY6gcvg"/>
</p:tagLst>
</file>

<file path=ppt/tags/tag609.xml><?xml version="1.0" encoding="utf-8"?>
<p:tagLst xmlns:p="http://schemas.openxmlformats.org/presentationml/2006/main">
  <p:tag name="THINKCELLSHAPEDONOTDELETE" val="pDn8owsNNR0KyhHeI3.vghQ"/>
</p:tagLst>
</file>

<file path=ppt/tags/tag610.xml><?xml version="1.0" encoding="utf-8"?>
<p:tagLst xmlns:p="http://schemas.openxmlformats.org/presentationml/2006/main">
  <p:tag name="THINKCELLSHAPEDONOTDELETE" val="pEDujnhcS7E6YdzCgc.AMMw"/>
</p:tagLst>
</file>

<file path=ppt/tags/tag611.xml><?xml version="1.0" encoding="utf-8"?>
<p:tagLst xmlns:p="http://schemas.openxmlformats.org/presentationml/2006/main">
  <p:tag name="THINKCELLSHAPEDONOTDELETE" val="pStyV47HpQkytmNk9frovtw"/>
</p:tagLst>
</file>

<file path=ppt/tags/tag612.xml><?xml version="1.0" encoding="utf-8"?>
<p:tagLst xmlns:p="http://schemas.openxmlformats.org/presentationml/2006/main">
  <p:tag name="THINKCELLSHAPEDONOTDELETE" val="pFbZSnVrlGU2vHnw57fIkOQ"/>
</p:tagLst>
</file>

<file path=ppt/tags/tag613.xml><?xml version="1.0" encoding="utf-8"?>
<p:tagLst xmlns:p="http://schemas.openxmlformats.org/presentationml/2006/main">
  <p:tag name="THINKCELLSHAPEDONOTDELETE" val="p3e.Z9igq5kuxgMqVCHSf_g"/>
</p:tagLst>
</file>

<file path=ppt/tags/tag614.xml><?xml version="1.0" encoding="utf-8"?>
<p:tagLst xmlns:p="http://schemas.openxmlformats.org/presentationml/2006/main">
  <p:tag name="THINKCELLSHAPEDONOTDELETE" val="pUK5_K2CkIkusuqwH_EWrBQ"/>
</p:tagLst>
</file>

<file path=ppt/tags/tag615.xml><?xml version="1.0" encoding="utf-8"?>
<p:tagLst xmlns:p="http://schemas.openxmlformats.org/presentationml/2006/main">
  <p:tag name="THINKCELLSHAPEDONOTDELETE" val="pyE4wK9zgCkmz1YjLk2uOeA"/>
</p:tagLst>
</file>

<file path=ppt/tags/tag616.xml><?xml version="1.0" encoding="utf-8"?>
<p:tagLst xmlns:p="http://schemas.openxmlformats.org/presentationml/2006/main">
  <p:tag name="THINKCELLSHAPEDONOTDELETE" val="pI8RG_eusBU.xq4NbGx_h5w"/>
</p:tagLst>
</file>

<file path=ppt/tags/tag617.xml><?xml version="1.0" encoding="utf-8"?>
<p:tagLst xmlns:p="http://schemas.openxmlformats.org/presentationml/2006/main">
  <p:tag name="RESIZE" val="Yes"/>
</p:tagLst>
</file>

<file path=ppt/tags/tag618.xml><?xml version="1.0" encoding="utf-8"?>
<p:tagLst xmlns:p="http://schemas.openxmlformats.org/presentationml/2006/main">
  <p:tag name="NAME" val="SingleBoat"/>
</p:tagLst>
</file>

<file path=ppt/tags/tag619.xml><?xml version="1.0" encoding="utf-8"?>
<p:tagLst xmlns:p="http://schemas.openxmlformats.org/presentationml/2006/main">
  <p:tag name="NAME" val="SingleBoatShape"/>
</p:tagLst>
</file>

<file path=ppt/tags/tag620.xml><?xml version="1.0" encoding="utf-8"?>
<p:tagLst xmlns:p="http://schemas.openxmlformats.org/presentationml/2006/main">
  <p:tag name="NAME" val="SingleBoatText"/>
</p:tagLst>
</file>

<file path=ppt/tags/tag621.xml><?xml version="1.0" encoding="utf-8"?>
<p:tagLst xmlns:p="http://schemas.openxmlformats.org/presentationml/2006/main">
  <p:tag name="NAME" val="SingleBoat"/>
</p:tagLst>
</file>

<file path=ppt/tags/tag622.xml><?xml version="1.0" encoding="utf-8"?>
<p:tagLst xmlns:p="http://schemas.openxmlformats.org/presentationml/2006/main">
  <p:tag name="NAME" val="SingleBoatShape"/>
</p:tagLst>
</file>

<file path=ppt/tags/tag623.xml><?xml version="1.0" encoding="utf-8"?>
<p:tagLst xmlns:p="http://schemas.openxmlformats.org/presentationml/2006/main">
  <p:tag name="NAME" val="SingleBoatText"/>
</p:tagLst>
</file>

<file path=ppt/tags/tag624.xml><?xml version="1.0" encoding="utf-8"?>
<p:tagLst xmlns:p="http://schemas.openxmlformats.org/presentationml/2006/main">
  <p:tag name="NAME" val="SingleBoat"/>
</p:tagLst>
</file>

<file path=ppt/tags/tag625.xml><?xml version="1.0" encoding="utf-8"?>
<p:tagLst xmlns:p="http://schemas.openxmlformats.org/presentationml/2006/main">
  <p:tag name="NAME" val="SingleBoatShape"/>
</p:tagLst>
</file>

<file path=ppt/tags/tag626.xml><?xml version="1.0" encoding="utf-8"?>
<p:tagLst xmlns:p="http://schemas.openxmlformats.org/presentationml/2006/main">
  <p:tag name="NAME" val="SingleBoatText"/>
</p:tagLst>
</file>

<file path=ppt/tags/tag627.xml><?xml version="1.0" encoding="utf-8"?>
<p:tagLst xmlns:p="http://schemas.openxmlformats.org/presentationml/2006/main">
  <p:tag name="THINKCELLSHAPEDONOTDELETE" val="thinkcellActiveDocDoNotDelete"/>
</p:tagLst>
</file>

<file path=ppt/tags/tag628.xml><?xml version="1.0" encoding="utf-8"?>
<p:tagLst xmlns:p="http://schemas.openxmlformats.org/presentationml/2006/main">
  <p:tag name="NAME" val="OvalShape"/>
</p:tagLst>
</file>

<file path=ppt/tags/tag629.xml><?xml version="1.0" encoding="utf-8"?>
<p:tagLst xmlns:p="http://schemas.openxmlformats.org/presentationml/2006/main">
  <p:tag name="NAME" val="OvalShape"/>
</p:tagLst>
</file>

<file path=ppt/tags/tag630.xml><?xml version="1.0" encoding="utf-8"?>
<p:tagLst xmlns:p="http://schemas.openxmlformats.org/presentationml/2006/main">
  <p:tag name="NAME" val="OvalShape"/>
</p:tagLst>
</file>

<file path=ppt/tags/tag631.xml><?xml version="1.0" encoding="utf-8"?>
<p:tagLst xmlns:p="http://schemas.openxmlformats.org/presentationml/2006/main">
  <p:tag name="NAME" val="OvalShape"/>
</p:tagLst>
</file>

<file path=ppt/tags/tag632.xml><?xml version="1.0" encoding="utf-8"?>
<p:tagLst xmlns:p="http://schemas.openxmlformats.org/presentationml/2006/main">
  <p:tag name="NAME" val="Rectangle"/>
</p:tagLst>
</file>

<file path=ppt/tags/tag6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Firm Format - Chinese (PRC)">
  <a:themeElements>
    <a:clrScheme name="Firm Format 2">
      <a:dk1>
        <a:srgbClr val="000000"/>
      </a:dk1>
      <a:lt1>
        <a:srgbClr val="FFFFFF"/>
      </a:lt1>
      <a:dk2>
        <a:srgbClr val="002960"/>
      </a:dk2>
      <a:lt2>
        <a:srgbClr val="FFFFFF"/>
      </a:lt2>
      <a:accent1>
        <a:srgbClr val="C7E0FB"/>
      </a:accent1>
      <a:accent2>
        <a:srgbClr val="91B0FF"/>
      </a:accent2>
      <a:accent3>
        <a:srgbClr val="0066CC"/>
      </a:accent3>
      <a:accent4>
        <a:srgbClr val="002960"/>
      </a:accent4>
      <a:accent5>
        <a:srgbClr val="FF6600"/>
      </a:accent5>
      <a:accent6>
        <a:srgbClr val="808080"/>
      </a:accent6>
      <a:hlink>
        <a:srgbClr val="0066CC"/>
      </a:hlink>
      <a:folHlink>
        <a:srgbClr val="002960"/>
      </a:folHlink>
    </a:clrScheme>
    <a:fontScheme name="GCO-Sim">
      <a:majorFont>
        <a:latin typeface="Arial"/>
        <a:ea typeface="楷体"/>
        <a:cs typeface="Arial"/>
      </a:majorFont>
      <a:minorFont>
        <a:latin typeface="Arial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 w="9525">
          <a:solidFill>
            <a:schemeClr val="accent6"/>
          </a:solidFill>
        </a:ln>
      </a:spPr>
      <a:bodyPr rtlCol="0" anchor="ctr"/>
      <a:lstStyle>
        <a:defPPr algn="ctr">
          <a:defRPr dirty="0" err="1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6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Firm Format 1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D0D0D0"/>
        </a:accent2>
        <a:accent3>
          <a:srgbClr val="909090"/>
        </a:accent3>
        <a:accent4>
          <a:srgbClr val="606060"/>
        </a:accent4>
        <a:accent5>
          <a:srgbClr val="FF6600"/>
        </a:accent5>
        <a:accent6>
          <a:srgbClr val="808080"/>
        </a:accent6>
        <a:hlink>
          <a:srgbClr val="909090"/>
        </a:hlink>
        <a:folHlink>
          <a:srgbClr val="6060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m Format 2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91B0FF"/>
        </a:accent2>
        <a:accent3>
          <a:srgbClr val="0066CC"/>
        </a:accent3>
        <a:accent4>
          <a:srgbClr val="002960"/>
        </a:accent4>
        <a:accent5>
          <a:srgbClr val="FF6600"/>
        </a:accent5>
        <a:accent6>
          <a:srgbClr val="808080"/>
        </a:accent6>
        <a:hlink>
          <a:srgbClr val="0066CC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Firm Format 3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C7C293"/>
        </a:accent2>
        <a:accent3>
          <a:srgbClr val="50A2A0"/>
        </a:accent3>
        <a:accent4>
          <a:srgbClr val="002960"/>
        </a:accent4>
        <a:accent5>
          <a:srgbClr val="FF6600"/>
        </a:accent5>
        <a:accent6>
          <a:srgbClr val="808080"/>
        </a:accent6>
        <a:hlink>
          <a:srgbClr val="50A2A0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Firm Format - Chinese (PRC).potx" id="{248A74ED-ED4C-4840-AAD9-FD180642B9F4}" vid="{1D9D1161-3B4B-4CD8-AE3C-08CD03C3F618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000000"/>
      </a:lt2>
      <a:accent1>
        <a:srgbClr val="FFFFFF"/>
      </a:accent1>
      <a:accent2>
        <a:srgbClr val="D0D0D0"/>
      </a:accent2>
      <a:accent3>
        <a:srgbClr val="FFFFFF"/>
      </a:accent3>
      <a:accent4>
        <a:srgbClr val="000000"/>
      </a:accent4>
      <a:accent5>
        <a:srgbClr val="FFFFFF"/>
      </a:accent5>
      <a:accent6>
        <a:srgbClr val="BCBCBC"/>
      </a:accent6>
      <a:hlink>
        <a:srgbClr val="909090"/>
      </a:hlink>
      <a:folHlink>
        <a:srgbClr val="0000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449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楷体</vt:lpstr>
      <vt:lpstr>华文楷体</vt:lpstr>
      <vt:lpstr>Wingdings</vt:lpstr>
      <vt:lpstr>Office Theme</vt:lpstr>
      <vt:lpstr>冷链物流业务战略发展机遇研讨</vt:lpstr>
      <vt:lpstr>核心观点</vt:lpstr>
      <vt:lpstr>冷链整体来说是物流行业中很有吸引力的细分市场之一</vt:lpstr>
      <vt:lpstr>冷链价值链的各环节都有很大的潜能</vt:lpstr>
      <vt:lpstr>当然，这个市场也存在很大的不确定因素，末端的需求结构有可能发生很大的变化（如大卖场是否会受到电商的冲击）</vt:lpstr>
      <vt:lpstr>从竞争的角度来看，也没有真正处于领先地位的运营商（冷库为例）</vt:lpstr>
      <vt:lpstr>冷藏运输也不例外</vt:lpstr>
      <vt:lpstr>不仅规模小，冷链服务商的整体服务能力也很有限</vt:lpstr>
      <vt:lpstr>我们认为长期来看，冷链行业会经历一个整合时期（这一趋势已经开始）</vt:lpstr>
      <vt:lpstr> 对于海航来说，冷链市场从现有需求的角度来看已经有非常好的切入机会（比如说城市配送中心和市内配送）</vt:lpstr>
      <vt:lpstr>长期来说，海航应该将打造冷链“生态圈”作为核心竞争优势，针对不同情境下的冷链需求差异，深耕细作</vt:lpstr>
      <vt:lpstr>情境一：医药冷链运量虽小，但对温度监控严格，各类设施须符合GSP标准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2024-08-30T20:11:41.387</cp:lastPrinted>
  <dcterms:created xsi:type="dcterms:W3CDTF">2024-08-30T12:11:41Z</dcterms:created>
  <dcterms:modified xsi:type="dcterms:W3CDTF">2024-08-30T12:11:46Z</dcterms:modified>
</cp:coreProperties>
</file>