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91138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02DE2F95-51CD-4C6F-B496-056873689491}" type="header">
              <a:rPr sz="1200"/>
              <a:t>*</a:t>
            </a:fld>
            <a:endParaRPr sz="1200"/>
          </a:p>
        </p:txBody>
      </p:sp>
      <p:sp>
        <p:nvSpPr>
          <p:cNvPr id="91139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4ABFDB8B-1F41-4DB1-956C-3563AE92CFDE}" type="datetime1">
              <a:rPr sz="1200"/>
              <a:t>*</a:t>
            </a:fld>
            <a:endParaRPr sz="1200"/>
          </a:p>
        </p:txBody>
      </p:sp>
      <p:sp>
        <p:nvSpPr>
          <p:cNvPr id="91140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91141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91142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C558D219-EAE1-4255-92C2-68BA807EFC0A}" type="footer">
              <a:rPr sz="1200"/>
              <a:t>*</a:t>
            </a:fld>
            <a:endParaRPr sz="1200"/>
          </a:p>
        </p:txBody>
      </p:sp>
      <p:sp>
        <p:nvSpPr>
          <p:cNvPr id="91143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492A26B2-A31E-44FB-838B-0DD936D94613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 护士执业资格考试辅导</a:t>
            </a:r>
          </a:p>
          <a:p/>
          <a:p>
            <a:r>
              <a:t>一、题型：A1、A2、A3/A4型题</a:t>
            </a:r>
          </a:p>
          <a:p>
            <a:r>
              <a:t>二、题量：120～160 题。</a:t>
            </a:r>
          </a:p>
          <a:p>
            <a:r>
              <a:t>三、内容：1、护理任务：</a:t>
            </a:r>
            <a:br/>
            <a:r>
              <a:t>　　        2、知识模块： </a:t>
            </a:r>
            <a:br/>
            <a:r>
              <a:t>　　        3、常见疾病：</a:t>
            </a:r>
          </a:p>
          <a:p>
            <a:r>
              <a:t>    每道试题能够包含以上三个方面，即以常见疾病</a:t>
            </a:r>
          </a:p>
          <a:p>
            <a:r>
              <a:t>为背景，利用所学知识完成某一特定护理任务。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三、考评内容：包含三个方面。</a:t>
            </a:r>
          </a:p>
          <a:p>
            <a:r>
              <a:t>（一）护理任务：①照护及满足患者基本需求；</a:t>
            </a:r>
          </a:p>
          <a:p>
            <a:r>
              <a:t>②与帮助治疗相关任务；③沟通及协调活动；</a:t>
            </a:r>
          </a:p>
          <a:p>
            <a:r>
              <a:t>④评定/评价活动；⑤确保患者安全；⑥健康指导； </a:t>
            </a:r>
          </a:p>
          <a:p>
            <a:r>
              <a:t>⑦伦理/法律活动。</a:t>
            </a:r>
          </a:p>
          <a:p>
            <a:r>
              <a:t>（二）知识模块： ①护理工作需要医学基础知识； ②护理专业知识和技能； ③护理相关社会人文知识。</a:t>
            </a:r>
          </a:p>
          <a:p>
            <a:r>
              <a:t>（三）常见疾病：循环、消化、呼吸、泌尿生殖系统疾病，传染性疾病，皮肤疾病，妊娠、分娩和产褥期疾病，新生儿疾病，损伤和中毒，肌肉骨骼系统和结缔组织疾病，肿瘤，血液、造血器官及免疫疾病，内分泌、营养及代谢疾病，神经系统疾病和精神障碍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每道试题能够包含以上三个方面，即以常见疾病为背景，利用所学知识完成某一特定护理任务。</a:t>
            </a:r>
          </a:p>
          <a:p>
            <a:r>
              <a:t>患者，男，78 岁，患原发性高血压 26 年，并发心力衰竭入 院。医嘱口服地高辛。护士给患者应用地高辛前，首先应评定内容是：</a:t>
            </a:r>
            <a:br/>
            <a:r>
              <a:t>A。心率、心律     B、24 小时尿量</a:t>
            </a:r>
            <a:br/>
            <a:r>
              <a:t>C、呼吸频率        D、血压        E、水肿程度</a:t>
            </a:r>
            <a:br/>
            <a:r>
              <a:t>　本题考查针对高血压合并心力衰竭患者（疾病背景），护士应在执行用药前利用所学护理学知识（药理学知识）对患者进行评定（任务）。</a:t>
            </a:r>
          </a:p>
          <a:p/>
          <a:p>
            <a:r>
              <a:t>休克病人血压正常、中心静脉压低，提醒：</a:t>
            </a:r>
          </a:p>
          <a:p>
            <a:r>
              <a:t>A、血容量严重不足　   B。血容量不足  　</a:t>
            </a:r>
          </a:p>
          <a:p>
            <a:r>
              <a:t>C、心功效不全　          D、肾功效衰竭              </a:t>
            </a:r>
          </a:p>
          <a:p>
            <a:r>
              <a:t>E、容量血管过分收缩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（一）专业实务：</a:t>
            </a:r>
          </a:p>
          <a:p>
            <a:r>
              <a:t>1、女性21岁，现支气管哮喘急性发作，应采取</a:t>
            </a:r>
          </a:p>
          <a:p>
            <a:r>
              <a:t>A。端坐卧位       B、侧卧位 C、 V型卧位</a:t>
            </a:r>
          </a:p>
          <a:p>
            <a:r>
              <a:t>D、去枕仰卧位   E、屈膝仰卧位 </a:t>
            </a:r>
          </a:p>
          <a:p>
            <a:r>
              <a:t>2、原发性肝癌最常见发病人群为</a:t>
            </a:r>
          </a:p>
          <a:p>
            <a:r>
              <a:t>A、男性、20~30岁      B、男性、30~40岁 </a:t>
            </a:r>
          </a:p>
          <a:p>
            <a:r>
              <a:t>C、女性、30~40岁      D。男性、40~50岁 </a:t>
            </a:r>
          </a:p>
          <a:p>
            <a:r>
              <a:t>E、女性、40~50岁</a:t>
            </a:r>
          </a:p>
          <a:p>
            <a:r>
              <a:t>3、与慢性胃炎和消化性溃疡有亲密关系病原菌为</a:t>
            </a:r>
          </a:p>
          <a:p>
            <a:r>
              <a:t>A、空肠弯曲菌；        B。幽门螺杆菌；　</a:t>
            </a:r>
          </a:p>
          <a:p>
            <a:r>
              <a:t>C、胎儿弯曲菌；　　D、鼠伤寒沙门菌；　</a:t>
            </a:r>
          </a:p>
          <a:p>
            <a:r>
              <a:t>E、副溶血性弧菌；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急腹症患者哪项须作胃肠减压</a:t>
            </a:r>
          </a:p>
          <a:p>
            <a:r>
              <a:t>A。急性肠梗阻             B、老年急腹症患者         </a:t>
            </a:r>
          </a:p>
          <a:p>
            <a:r>
              <a:t>C、急腹症伴糖尿病      D、急腹症伴腹膜刺激征</a:t>
            </a:r>
          </a:p>
          <a:p>
            <a:r>
              <a:t>E、急腹症伴移动性浊音</a:t>
            </a:r>
          </a:p>
          <a:p>
            <a:r>
              <a:t>患者男性，40岁。破伤风住院，全身肌肉担心性收缩，阵发性痉挛，治疗中心步骤是</a:t>
            </a:r>
          </a:p>
          <a:p>
            <a:r>
              <a:t>A、去除毒素起源，彻底清楚坏死组织和异物</a:t>
            </a:r>
          </a:p>
          <a:p>
            <a:r>
              <a:t>B、用青霉素            C。用镇静解痉药</a:t>
            </a:r>
          </a:p>
          <a:p>
            <a:r>
              <a:t>D、中和游离毒素     E、预防并发症</a:t>
            </a:r>
          </a:p>
          <a:p>
            <a:r>
              <a:t>患儿男，16岁，篮球比赛时不慎扭伤踝关节，40分钟后到校医室就诊，正确处理方式是</a:t>
            </a:r>
          </a:p>
          <a:p>
            <a:r>
              <a:t>A、热敷            B。冷敷         C、热水足浴</a:t>
            </a:r>
          </a:p>
          <a:p>
            <a:r>
              <a:t>D、局部按摩     E、冷热交替使用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2、疲劳性骨折好发部位是：</a:t>
            </a:r>
          </a:p>
          <a:p>
            <a:r>
              <a:t>A、髌骨上极         B、尺骨鹰嘴        C、第一趾骨    </a:t>
            </a:r>
          </a:p>
          <a:p>
            <a:r>
              <a:t>D。第二、三跖骨       E、尺骨下段 </a:t>
            </a:r>
          </a:p>
          <a:p>
            <a:r>
              <a:t>3、破伤风患者注射大量破伤风抗素目标是：   </a:t>
            </a:r>
          </a:p>
          <a:p>
            <a:r>
              <a:t>A、控制和解除痉挛      B、抑制细菌生长     </a:t>
            </a:r>
          </a:p>
          <a:p>
            <a:r>
              <a:t>C、降低毒素产生      D。中和游离毒素      </a:t>
            </a:r>
          </a:p>
          <a:p>
            <a:r>
              <a:t>E、中和游离与结合毒素</a:t>
            </a:r>
          </a:p>
          <a:p>
            <a:r>
              <a:t>4、与妊娠高血压综合征无关是 </a:t>
            </a:r>
          </a:p>
          <a:p>
            <a:r>
              <a:t>A、双胎妊娠　     B、胎盘早剥　　C。前置胎盘　　    </a:t>
            </a:r>
          </a:p>
          <a:p>
            <a:r>
              <a:t>D、羊水过多　　 E、胎儿窘迫</a:t>
            </a:r>
          </a:p>
          <a:p>
            <a:r>
              <a:t>5、吞服强酸类腐蚀性药品患者禁忌护理操作是：</a:t>
            </a:r>
          </a:p>
          <a:p>
            <a:r>
              <a:t>A。洗胃        B、口腔护理      C、输液  </a:t>
            </a:r>
          </a:p>
          <a:p>
            <a:r>
              <a:t>D、导泻        E、灌肠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6、不属于临产后正常宫缩特点是（B）</a:t>
            </a:r>
          </a:p>
          <a:p>
            <a:r>
              <a:t>A、节律性        B。规律性       C、对称性    </a:t>
            </a:r>
          </a:p>
          <a:p>
            <a:r>
              <a:t>D、缩复作用    E、极性</a:t>
            </a:r>
          </a:p>
          <a:p>
            <a:r>
              <a:t>7、孕产妇死亡主要原因不包含：</a:t>
            </a:r>
          </a:p>
          <a:p>
            <a:r>
              <a:t>A、产后出血，   B、异位妊娠，   C、产褥感染 </a:t>
            </a:r>
          </a:p>
          <a:p>
            <a:r>
              <a:t>D。前置胎盘，   E、妊娠合并心脏病、</a:t>
            </a:r>
          </a:p>
          <a:p>
            <a:r>
              <a:t>8、血液中各种成份含量大多随贮存时间延长而下降，以下哪一项例外？</a:t>
            </a:r>
          </a:p>
          <a:p>
            <a:r>
              <a:t>A．红细胞活力     B。钾离子浓度       C．pH值      </a:t>
            </a:r>
          </a:p>
          <a:p>
            <a:r>
              <a:t>D．血小板活性        E．红细胞携氧能力</a:t>
            </a:r>
          </a:p>
          <a:p>
            <a:r>
              <a:t>9、急性肾盂肾炎女性青年，出院指导错误是：</a:t>
            </a:r>
          </a:p>
          <a:p>
            <a:r>
              <a:t>A、低盐饮食       B 。盆浴        C、多饮水       </a:t>
            </a:r>
          </a:p>
          <a:p>
            <a:r>
              <a:t>D、防止劳累       E 、保持大便通畅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（二）A2型题（病历摘要型最正确选择题）</a:t>
            </a:r>
            <a:br/>
            <a:r>
              <a:t>　　以叙述一段简明病历为特点，　 </a:t>
            </a:r>
          </a:p>
          <a:p>
            <a:r>
              <a:t>1、患者，男，30 岁。30 分钟前因汽车撞伤头部发生颅前窝骨折入院，采取保守治疗。对此患者护理办法不正确是：</a:t>
            </a:r>
          </a:p>
          <a:p>
            <a:r>
              <a:t>A.床头抬高 15～20°    B.抗生素溶液冲洗鼻腔</a:t>
            </a:r>
          </a:p>
          <a:p>
            <a:r>
              <a:t>C.禁忌堵塞鼻腔。         D.禁止腰椎穿刺</a:t>
            </a:r>
          </a:p>
          <a:p>
            <a:r>
              <a:t>E.保持外耳道、口腔、鼻腔清洁</a:t>
            </a:r>
          </a:p>
          <a:p>
            <a:r>
              <a:t>2、27岁初孕妇，孕38周，重度妊高征，昨晚突然出现阴道流血伴下腹痛，最可能诊疗应是。</a:t>
            </a:r>
          </a:p>
          <a:p>
            <a:r>
              <a:t>A.前置胎盘　　B.羊水过多　　C.胎盘早剥。　　</a:t>
            </a:r>
          </a:p>
          <a:p>
            <a:r>
              <a:t>D.先兆子宫破裂　　E.子宫破裂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C4B91-0D07-4C43-B6F7-65864640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944F6-2BEC-4A0C-8724-CB024C49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AA057-C743-4248-8CA7-82113740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77915-7675-40CC-A1E2-1A8A19B5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DC265-E00D-4C04-9E5E-220D1D0FC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89AB0-D58B-47F1-B195-9A716BCE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CF172-396A-4CA0-81FC-26D33C17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EFF4C-0A34-4802-A86D-DB841E94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99AC2-3202-497D-8C0C-EEF6978E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5EB33-EB44-4D26-A612-845AD776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C8A7C-C34E-4EB4-93D6-3B9EDED27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BC114D3-F7D6-45EE-94BD-751ED53C7756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4137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41379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41380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741381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954817D0-A357-4FE7-9567-A496E148ABFD}" type="footer">
              <a:rPr sz="1400"/>
              <a:t/>
            </a:fld>
            <a:endParaRPr sz="1400"/>
          </a:p>
        </p:txBody>
      </p:sp>
      <p:sp>
        <p:nvSpPr>
          <p:cNvPr id="741382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D207DAE-4344-49EF-84B1-AA9DFF610478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113212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pic>
        <p:nvPicPr>
          <p:cNvPr id="7373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62622" cy="664696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3738" name=""/>
          <p:cNvSpPr/>
          <p:nvPr/>
        </p:nvSpPr>
        <p:spPr>
          <a:xfrm>
            <a:off x="1116012" y="1916112"/>
            <a:ext cx="70421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5400" b="1">
                <a:solidFill>
                  <a:srgbClr val="00FF00"/>
                </a:solidFill>
              </a:rPr>
              <a:t>护士执业资格考试辅导</a:t>
            </a:r>
            <a:endParaRPr sz="5400" b="1">
              <a:solidFill>
                <a:srgbClr val="00FF00"/>
              </a:solidFill>
            </a:endParaRPr>
          </a:p>
        </p:txBody>
      </p:sp>
      <p:sp>
        <p:nvSpPr>
          <p:cNvPr id="7373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374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E4EC408-4F9F-40D7-AFA6-230F5DF3DDFB}" type="footer">
              <a:rPr sz="1400"/>
              <a:t/>
            </a:fld>
            <a:endParaRPr sz="1400"/>
          </a:p>
        </p:txBody>
      </p:sp>
      <p:sp>
        <p:nvSpPr>
          <p:cNvPr id="73741" name="TextBox 7374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73742" name="TextBox 7374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403" name=""/>
          <p:cNvSpPr/>
          <p:nvPr>
            <p:ph type="body" idx="4294967295"/>
          </p:nvPr>
        </p:nvSpPr>
        <p:spPr>
          <a:xfrm>
            <a:off x="395288" y="404812"/>
            <a:ext cx="8445500" cy="61198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5000"/>
              </a:lnSpc>
              <a:buNone/>
            </a:pPr>
            <a:r>
              <a:rPr sz="3600" b="1"/>
              <a:t>        </a:t>
            </a:r>
            <a:r>
              <a:rPr sz="4000" b="1">
                <a:solidFill>
                  <a:srgbClr val="0033CC"/>
                </a:solidFill>
              </a:rPr>
              <a:t>护士执业资格考试辅导</a:t>
            </a:r>
            <a:endParaRPr sz="4000">
              <a:solidFill>
                <a:srgbClr val="0033CC"/>
              </a:solidFill>
            </a:endParaRPr>
          </a:p>
          <a:p>
            <a:pPr lvl="0">
              <a:lnSpc>
                <a:spcPct val="105000"/>
              </a:lnSpc>
              <a:buNone/>
            </a:pPr>
            <a:endParaRPr sz="2800" b="1">
              <a:solidFill>
                <a:schemeClr val="accent2"/>
              </a:solidFill>
            </a:endParaRPr>
          </a:p>
          <a:p>
            <a:pPr lvl="0">
              <a:lnSpc>
                <a:spcPct val="105000"/>
              </a:lnSpc>
              <a:buNone/>
            </a:pPr>
            <a:r>
              <a:rPr sz="2800" b="1">
                <a:solidFill>
                  <a:schemeClr val="accent2"/>
                </a:solidFill>
              </a:rPr>
              <a:t>一、题型：</a:t>
            </a:r>
            <a:r>
              <a:rPr sz="2800"/>
              <a:t>A1、A2、A3/A4型题</a:t>
            </a:r>
            <a:endParaRPr sz="2800"/>
          </a:p>
          <a:p>
            <a:pPr lvl="0">
              <a:lnSpc>
                <a:spcPct val="105000"/>
              </a:lnSpc>
              <a:buNone/>
            </a:pPr>
            <a:r>
              <a:rPr sz="2800" b="1">
                <a:solidFill>
                  <a:schemeClr val="accent2"/>
                </a:solidFill>
              </a:rPr>
              <a:t>二、题量：</a:t>
            </a:r>
            <a:r>
              <a:rPr sz="2800"/>
              <a:t>120～160 题。</a:t>
            </a:r>
            <a:endParaRPr sz="2800"/>
          </a:p>
          <a:p>
            <a:pPr lvl="0">
              <a:lnSpc>
                <a:spcPct val="105000"/>
              </a:lnSpc>
              <a:buNone/>
            </a:pPr>
            <a:r>
              <a:rPr sz="2800" b="1">
                <a:solidFill>
                  <a:schemeClr val="accent2"/>
                </a:solidFill>
              </a:rPr>
              <a:t>三、内容：</a:t>
            </a:r>
            <a:r>
              <a:rPr sz="2800"/>
              <a:t>1、护理任务：</a:t>
            </a:r>
            <a:br>
              <a:rPr sz="2800"/>
            </a:br>
            <a:r>
              <a:rPr sz="2800"/>
              <a:t>　　        2、知识模块： </a:t>
            </a:r>
            <a:br>
              <a:rPr sz="2800"/>
            </a:br>
            <a:r>
              <a:rPr sz="2800"/>
              <a:t>　　        3、常见疾病：</a:t>
            </a:r>
            <a:endParaRPr sz="2800"/>
          </a:p>
          <a:p>
            <a:pPr lvl="0">
              <a:lnSpc>
                <a:spcPct val="105000"/>
              </a:lnSpc>
              <a:buNone/>
            </a:pPr>
            <a:r>
              <a:rPr sz="2800">
                <a:solidFill>
                  <a:schemeClr val="hlink"/>
                </a:solidFill>
              </a:rPr>
              <a:t>    每道试题能够包含以上三个方面，即以常见疾病</a:t>
            </a:r>
            <a:endParaRPr sz="2800">
              <a:solidFill>
                <a:schemeClr val="hlink"/>
              </a:solidFill>
            </a:endParaRPr>
          </a:p>
          <a:p>
            <a:pPr lvl="0">
              <a:lnSpc>
                <a:spcPct val="105000"/>
              </a:lnSpc>
              <a:buNone/>
            </a:pPr>
            <a:r>
              <a:rPr sz="2800">
                <a:solidFill>
                  <a:schemeClr val="hlink"/>
                </a:solidFill>
              </a:rPr>
              <a:t>为背景，利用所学知识完成某一特定护理任务。</a:t>
            </a:r>
            <a:endParaRPr sz="2800">
              <a:solidFill>
                <a:schemeClr val="hlink"/>
              </a:solidFill>
            </a:endParaRPr>
          </a:p>
        </p:txBody>
      </p:sp>
      <p:sp>
        <p:nvSpPr>
          <p:cNvPr id="11264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64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5E09B95-ADFE-471E-8EE5-B6DAE50E9863}" type="footer">
              <a:rPr sz="1400"/>
              <a:t/>
            </a:fld>
            <a:endParaRPr sz="1400"/>
          </a:p>
        </p:txBody>
      </p:sp>
      <p:sp>
        <p:nvSpPr>
          <p:cNvPr id="1126406" name="TextBox 112640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26407" name="TextBox 112640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0739" name=""/>
          <p:cNvSpPr/>
          <p:nvPr>
            <p:ph type="body" idx="4294967295"/>
          </p:nvPr>
        </p:nvSpPr>
        <p:spPr>
          <a:xfrm>
            <a:off x="468312" y="115888"/>
            <a:ext cx="8208962" cy="66262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8382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573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76400" indent="-304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133600" indent="-304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 b="1"/>
              <a:t>三、考评内容</a:t>
            </a:r>
            <a:r>
              <a:rPr sz="2800"/>
              <a:t>：包含三个方面。</a:t>
            </a:r>
            <a:endParaRPr sz="2800"/>
          </a:p>
          <a:p>
            <a:pPr lvl="0">
              <a:buNone/>
            </a:pPr>
            <a:r>
              <a:rPr sz="2800">
                <a:solidFill>
                  <a:srgbClr val="0033CC"/>
                </a:solidFill>
              </a:rPr>
              <a:t>（一）护理任务：</a:t>
            </a:r>
            <a:r>
              <a:rPr lang="en-US" altLang="en-US" sz="2800">
                <a:solidFill>
                  <a:srgbClr val="009900"/>
                </a:solidFill>
              </a:rPr>
              <a:t>①照护及满足患者基本需求；</a:t>
            </a:r>
            <a:endParaRPr lang="en-US" altLang="en-US" sz="2800">
              <a:solidFill>
                <a:srgbClr val="009900"/>
              </a:solidFill>
            </a:endParaRPr>
          </a:p>
          <a:p>
            <a:pPr lvl="0">
              <a:buNone/>
            </a:pPr>
            <a:r>
              <a:rPr lang="en-US" altLang="en-US" sz="2800">
                <a:solidFill>
                  <a:srgbClr val="009900"/>
                </a:solidFill>
              </a:rPr>
              <a:t>②与帮助治疗相关任务；③沟通及协调活动；</a:t>
            </a:r>
            <a:endParaRPr lang="en-US" altLang="en-US" sz="2800">
              <a:solidFill>
                <a:srgbClr val="009900"/>
              </a:solidFill>
            </a:endParaRPr>
          </a:p>
          <a:p>
            <a:pPr lvl="0">
              <a:buNone/>
            </a:pPr>
            <a:r>
              <a:rPr lang="en-US" altLang="en-US" sz="2800">
                <a:solidFill>
                  <a:srgbClr val="009900"/>
                </a:solidFill>
              </a:rPr>
              <a:t>④评定/评价活动；⑤确保患者安全；⑥健康指导； </a:t>
            </a:r>
            <a:endParaRPr lang="en-US" altLang="en-US" sz="2800">
              <a:solidFill>
                <a:srgbClr val="009900"/>
              </a:solidFill>
            </a:endParaRPr>
          </a:p>
          <a:p>
            <a:pPr lvl="0">
              <a:buNone/>
            </a:pPr>
            <a:r>
              <a:rPr lang="en-US" altLang="en-US" sz="2800">
                <a:solidFill>
                  <a:srgbClr val="009900"/>
                </a:solidFill>
              </a:rPr>
              <a:t>⑦伦理/法律活动。</a:t>
            </a:r>
            <a:endParaRPr lang="en-US" altLang="en-US" sz="2800">
              <a:solidFill>
                <a:srgbClr val="009900"/>
              </a:solidFill>
            </a:endParaRPr>
          </a:p>
          <a:p>
            <a:pPr lvl="0">
              <a:buNone/>
            </a:pPr>
            <a:r>
              <a:rPr sz="2800">
                <a:solidFill>
                  <a:srgbClr val="0033CC"/>
                </a:solidFill>
              </a:rPr>
              <a:t>（二）知识模块：</a:t>
            </a:r>
            <a:r>
              <a:rPr sz="2400"/>
              <a:t> </a:t>
            </a:r>
            <a:r>
              <a:rPr lang="en-US" altLang="en-US" sz="2800"/>
              <a:t>①护理工作需要医学基础知识； ②护理专业知识和技能； ③护理相关社会人文知识。</a:t>
            </a:r>
            <a:endParaRPr lang="en-US" altLang="en-US" sz="2800"/>
          </a:p>
          <a:p>
            <a:pPr lvl="0">
              <a:buNone/>
            </a:pPr>
            <a:r>
              <a:rPr sz="2800">
                <a:solidFill>
                  <a:srgbClr val="0033CC"/>
                </a:solidFill>
              </a:rPr>
              <a:t>（三）常见疾病：</a:t>
            </a:r>
            <a:r>
              <a:rPr sz="2800">
                <a:solidFill>
                  <a:schemeClr val="hlink"/>
                </a:solidFill>
              </a:rPr>
              <a:t>循环、消化、呼吸、泌尿生殖系统疾病，传染性疾病，皮肤疾病，妊娠、分娩和产褥期疾病，新生儿疾病，损伤和中毒，肌肉骨骼系统和结缔组织疾病，肿瘤，血液、造血器官及免疫疾病，内分泌、营养及代谢疾病，神经系统疾病和精神障碍。</a:t>
            </a:r>
            <a:endParaRPr sz="2800">
              <a:solidFill>
                <a:schemeClr val="hlink"/>
              </a:solidFill>
            </a:endParaRPr>
          </a:p>
        </p:txBody>
      </p:sp>
      <p:sp>
        <p:nvSpPr>
          <p:cNvPr id="11407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407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ACF0BEE-DC89-4D94-9BD4-C6134B242195}" type="footer">
              <a:rPr sz="1400"/>
              <a:t/>
            </a:fld>
            <a:endParaRPr sz="1400"/>
          </a:p>
        </p:txBody>
      </p:sp>
      <p:sp>
        <p:nvSpPr>
          <p:cNvPr id="1140742" name="TextBox 114074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40743" name="TextBox 114074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2786" name=""/>
          <p:cNvSpPr/>
          <p:nvPr>
            <p:ph type="body" idx="4294967295"/>
          </p:nvPr>
        </p:nvSpPr>
        <p:spPr>
          <a:xfrm>
            <a:off x="395288" y="333375"/>
            <a:ext cx="8424862" cy="63373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8382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573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76400" indent="-304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133600" indent="-304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9900"/>
                </a:solidFill>
              </a:rPr>
              <a:t>     每道试题</a:t>
            </a:r>
            <a:r>
              <a:rPr sz="2800">
                <a:solidFill>
                  <a:srgbClr val="0033CC"/>
                </a:solidFill>
              </a:rPr>
              <a:t>能够</a:t>
            </a:r>
            <a:r>
              <a:rPr sz="2800">
                <a:solidFill>
                  <a:srgbClr val="009900"/>
                </a:solidFill>
              </a:rPr>
              <a:t>包含以上三个方面，即以常见疾病为背景，利用所学知识完成某一特定护理任务。</a:t>
            </a:r>
            <a:endParaRPr sz="2800">
              <a:solidFill>
                <a:srgbClr val="009900"/>
              </a:solidFill>
            </a:endParaRPr>
          </a:p>
          <a:p>
            <a:pPr lvl="0">
              <a:lnSpc>
                <a:spcPct val="90000"/>
              </a:lnSpc>
            </a:pP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患者，男，78 岁，患原发性高血压 26 年，并发心力衰竭入 院。医嘱口服地高辛。护士给患者应用地高辛前，</a:t>
            </a:r>
            <a:r>
              <a:rPr sz="2800">
                <a:solidFill>
                  <a:srgbClr val="FF0066"/>
                </a:solidFill>
                <a:latin typeface="楷体" pitchFamily="49" charset="-122"/>
                <a:ea typeface="楷体" pitchFamily="49" charset="-122"/>
              </a:rPr>
              <a:t>首先</a:t>
            </a: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应评定内容是：</a:t>
            </a:r>
            <a:br>
              <a:rPr sz="2800"/>
            </a:br>
            <a:r>
              <a:rPr sz="2800"/>
              <a:t>A。心率、心律     B、24 小时尿量</a:t>
            </a:r>
            <a:br>
              <a:rPr sz="2800"/>
            </a:br>
            <a:r>
              <a:rPr sz="2800"/>
              <a:t>C、呼吸频率        D、血压        E、水肿程度</a:t>
            </a:r>
            <a:br>
              <a:rPr sz="2800"/>
            </a:br>
            <a:r>
              <a:rPr sz="2800"/>
              <a:t>　</a:t>
            </a:r>
            <a:r>
              <a:rPr sz="2400">
                <a:solidFill>
                  <a:schemeClr val="hlink"/>
                </a:solidFill>
                <a:latin typeface="楷体" pitchFamily="49" charset="-122"/>
                <a:ea typeface="楷体" pitchFamily="49" charset="-122"/>
              </a:rPr>
              <a:t>本题考查针对高血压合并心力衰竭患者（疾病背景），护士应在执行用药前利用所学护理学知识（药理学知识）对患者进行评定（任务）。</a:t>
            </a:r>
            <a:endParaRPr sz="24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endParaRPr sz="2800">
              <a:solidFill>
                <a:srgbClr val="0033CC"/>
              </a:solidFill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休克病人血压正常、中心静脉压低，提醒：</a:t>
            </a:r>
            <a:endParaRPr sz="2800">
              <a:solidFill>
                <a:srgbClr val="0033CC"/>
              </a:solidFill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A、血容量严重不足　   B。血容量不足  　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C、心功效不全　          D、肾功效衰竭          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E、容量血管过分收缩</a:t>
            </a:r>
            <a:endParaRPr sz="2800"/>
          </a:p>
        </p:txBody>
      </p:sp>
      <p:sp>
        <p:nvSpPr>
          <p:cNvPr id="114278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4278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659BE2B-B83F-40A8-9D16-8D77B9906563}" type="footer">
              <a:rPr sz="1400"/>
              <a:t/>
            </a:fld>
            <a:endParaRPr sz="1400"/>
          </a:p>
        </p:txBody>
      </p:sp>
      <p:sp>
        <p:nvSpPr>
          <p:cNvPr id="1142789" name="TextBox 114278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42790" name="TextBox 11427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427" name=""/>
          <p:cNvSpPr/>
          <p:nvPr>
            <p:ph type="body" idx="4294967295"/>
          </p:nvPr>
        </p:nvSpPr>
        <p:spPr>
          <a:xfrm>
            <a:off x="684212" y="549275"/>
            <a:ext cx="7848600" cy="55768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buNone/>
            </a:pPr>
            <a:r>
              <a:rPr sz="2800" b="1">
                <a:solidFill>
                  <a:schemeClr val="accent2"/>
                </a:solidFill>
              </a:rPr>
              <a:t>四、科目划分：</a:t>
            </a:r>
            <a:endParaRPr sz="2800" b="1">
              <a:solidFill>
                <a:schemeClr val="accent2"/>
              </a:solidFill>
            </a:endParaRPr>
          </a:p>
          <a:p>
            <a:pPr lvl="0">
              <a:lnSpc>
                <a:spcPct val="110000"/>
              </a:lnSpc>
              <a:buNone/>
            </a:pPr>
            <a:r>
              <a:rPr sz="2800">
                <a:solidFill>
                  <a:schemeClr val="hlink"/>
                </a:solidFill>
              </a:rPr>
              <a:t>（一）专业实务：</a:t>
            </a:r>
            <a:r>
              <a:rPr sz="2800"/>
              <a:t>利用与护理工作相关知识，有效而安全地完成护理工作能力。内容包括与健康和疾病相关医学知识、基础护理和技能，以及与护理相关社会人文知识临床利用能力等。 </a:t>
            </a:r>
            <a:endParaRPr sz="2800"/>
          </a:p>
          <a:p>
            <a:pPr lvl="0">
              <a:lnSpc>
                <a:spcPct val="110000"/>
              </a:lnSpc>
              <a:buNone/>
            </a:pPr>
            <a:r>
              <a:rPr sz="2800">
                <a:solidFill>
                  <a:schemeClr val="hlink"/>
                </a:solidFill>
              </a:rPr>
              <a:t>（二）实践能力：</a:t>
            </a:r>
            <a:r>
              <a:rPr sz="2800"/>
              <a:t>利用护理专业知识和技能完成护理任务能力。内容包括疾病临床表现、治疗标准、健康评定、护理程序及护理专业技术、健康教育等知识临床利用等。</a:t>
            </a:r>
            <a:endParaRPr sz="2800"/>
          </a:p>
        </p:txBody>
      </p:sp>
      <p:sp>
        <p:nvSpPr>
          <p:cNvPr id="11274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74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F7E4E36-11B1-4213-8541-53AE4D337AAB}" type="footer">
              <a:rPr sz="1400"/>
              <a:t/>
            </a:fld>
            <a:endParaRPr sz="1400"/>
          </a:p>
        </p:txBody>
      </p:sp>
      <p:sp>
        <p:nvSpPr>
          <p:cNvPr id="1127430" name="TextBox 112742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27431" name="TextBox 112743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3571" name=""/>
          <p:cNvSpPr/>
          <p:nvPr>
            <p:ph type="body" idx="4294967295"/>
          </p:nvPr>
        </p:nvSpPr>
        <p:spPr>
          <a:xfrm>
            <a:off x="468312" y="404812"/>
            <a:ext cx="8496300" cy="626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chemeClr val="hlink"/>
                </a:solidFill>
              </a:rPr>
              <a:t>（一）专业实务：</a:t>
            </a:r>
            <a:endParaRPr sz="2800">
              <a:solidFill>
                <a:schemeClr val="hlink"/>
              </a:solidFill>
            </a:endParaRPr>
          </a:p>
          <a:p>
            <a:pPr lvl="0">
              <a:buNone/>
            </a:pPr>
            <a:r>
              <a:rPr sz="2800">
                <a:solidFill>
                  <a:srgbClr val="0033CC"/>
                </a:solidFill>
              </a:rPr>
              <a:t>1、女性21岁，现支气管哮喘急性发作，</a:t>
            </a:r>
            <a:r>
              <a:rPr sz="2800">
                <a:solidFill>
                  <a:srgbClr val="FF0066"/>
                </a:solidFill>
              </a:rPr>
              <a:t>应采取</a:t>
            </a:r>
            <a:endParaRPr sz="2800">
              <a:solidFill>
                <a:srgbClr val="FF0066"/>
              </a:solidFill>
            </a:endParaRPr>
          </a:p>
          <a:p>
            <a:pPr lvl="0">
              <a:buNone/>
            </a:pPr>
            <a:r>
              <a:rPr sz="2800"/>
              <a:t>A。端坐卧位       B、侧卧位 C、 V型卧位</a:t>
            </a:r>
            <a:endParaRPr sz="2800"/>
          </a:p>
          <a:p>
            <a:pPr lvl="0">
              <a:buNone/>
            </a:pPr>
            <a:r>
              <a:rPr sz="2800"/>
              <a:t>D、去枕仰卧位   E、屈膝仰卧位 </a:t>
            </a:r>
            <a:endParaRPr sz="2800"/>
          </a:p>
          <a:p>
            <a:pPr lvl="0">
              <a:buNone/>
            </a:pPr>
            <a:r>
              <a:rPr sz="2800">
                <a:solidFill>
                  <a:srgbClr val="0033CC"/>
                </a:solidFill>
              </a:rPr>
              <a:t>2、原发性肝癌最常见</a:t>
            </a:r>
            <a:r>
              <a:rPr sz="2800">
                <a:solidFill>
                  <a:srgbClr val="FF0066"/>
                </a:solidFill>
              </a:rPr>
              <a:t>发病人群</a:t>
            </a:r>
            <a:r>
              <a:rPr sz="2800">
                <a:solidFill>
                  <a:srgbClr val="0033CC"/>
                </a:solidFill>
              </a:rPr>
              <a:t>为</a:t>
            </a:r>
            <a:endParaRPr sz="2800">
              <a:solidFill>
                <a:srgbClr val="0033CC"/>
              </a:solidFill>
            </a:endParaRPr>
          </a:p>
          <a:p>
            <a:pPr lvl="0">
              <a:buNone/>
            </a:pPr>
            <a:r>
              <a:rPr sz="2800"/>
              <a:t>A、男性、20~30岁      B、男性、30~40岁 </a:t>
            </a:r>
            <a:endParaRPr sz="2800"/>
          </a:p>
          <a:p>
            <a:pPr lvl="0">
              <a:buNone/>
            </a:pPr>
            <a:r>
              <a:rPr sz="2800"/>
              <a:t>C、女性、30~40岁      D。男性、40~50岁 </a:t>
            </a:r>
            <a:endParaRPr sz="2800"/>
          </a:p>
          <a:p>
            <a:pPr lvl="0">
              <a:buNone/>
            </a:pPr>
            <a:r>
              <a:rPr sz="2800"/>
              <a:t>E、女性、40~50岁</a:t>
            </a:r>
            <a:endParaRPr sz="2800"/>
          </a:p>
          <a:p>
            <a:pPr lvl="0">
              <a:buNone/>
            </a:pPr>
            <a:r>
              <a:rPr sz="2800">
                <a:solidFill>
                  <a:srgbClr val="0033CC"/>
                </a:solidFill>
              </a:rPr>
              <a:t>3</a:t>
            </a:r>
            <a:r>
              <a:rPr sz="2800"/>
              <a:t>、</a:t>
            </a:r>
            <a:r>
              <a:rPr sz="2800">
                <a:solidFill>
                  <a:srgbClr val="0033CC"/>
                </a:solidFill>
                <a:ea typeface="楷体" pitchFamily="49" charset="-122"/>
              </a:rPr>
              <a:t>与慢性胃炎和消化性溃疡有</a:t>
            </a:r>
            <a:r>
              <a:rPr sz="2800">
                <a:solidFill>
                  <a:srgbClr val="FF0066"/>
                </a:solidFill>
                <a:ea typeface="楷体" pitchFamily="49" charset="-122"/>
              </a:rPr>
              <a:t>亲密关系</a:t>
            </a:r>
            <a:r>
              <a:rPr sz="2800">
                <a:solidFill>
                  <a:srgbClr val="0033CC"/>
                </a:solidFill>
                <a:ea typeface="楷体" pitchFamily="49" charset="-122"/>
              </a:rPr>
              <a:t>病原菌为</a:t>
            </a:r>
            <a:endParaRPr sz="2800">
              <a:solidFill>
                <a:srgbClr val="0033CC"/>
              </a:solidFill>
              <a:ea typeface="楷体" pitchFamily="49" charset="-122"/>
            </a:endParaRPr>
          </a:p>
          <a:p>
            <a:pPr lvl="0">
              <a:buNone/>
            </a:pPr>
            <a:r>
              <a:rPr sz="2800"/>
              <a:t>A、空肠弯曲菌；        B。幽门螺杆菌；　</a:t>
            </a:r>
            <a:endParaRPr sz="2800"/>
          </a:p>
          <a:p>
            <a:pPr lvl="0">
              <a:buNone/>
            </a:pPr>
            <a:r>
              <a:rPr sz="2800"/>
              <a:t>C、胎儿弯曲菌；　　D、鼠伤寒沙门菌；　</a:t>
            </a:r>
            <a:endParaRPr sz="2800"/>
          </a:p>
          <a:p>
            <a:pPr lvl="0">
              <a:buNone/>
            </a:pPr>
            <a:r>
              <a:rPr sz="2800"/>
              <a:t>E、副溶血性弧菌；</a:t>
            </a:r>
            <a:endParaRPr sz="2800"/>
          </a:p>
        </p:txBody>
      </p:sp>
      <p:sp>
        <p:nvSpPr>
          <p:cNvPr id="11335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335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1B936AF-06BB-4266-967C-FE134B664DA2}" type="footer">
              <a:rPr sz="1400"/>
              <a:t/>
            </a:fld>
            <a:endParaRPr sz="1400"/>
          </a:p>
        </p:txBody>
      </p:sp>
      <p:sp>
        <p:nvSpPr>
          <p:cNvPr id="1133574" name="TextBox 113357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33575" name="TextBox 113357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2003" name=""/>
          <p:cNvSpPr/>
          <p:nvPr>
            <p:ph type="body" idx="4294967295"/>
          </p:nvPr>
        </p:nvSpPr>
        <p:spPr>
          <a:xfrm>
            <a:off x="468312" y="404812"/>
            <a:ext cx="8229600" cy="56880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>
                <a:solidFill>
                  <a:srgbClr val="0033CC"/>
                </a:solidFill>
              </a:rPr>
              <a:t>女性，45岁，患支气管扩张10年，咳嗽，吐脓性痰，痰量50ml/天，以下处理不妥是</a:t>
            </a:r>
            <a:endParaRPr sz="2800">
              <a:solidFill>
                <a:srgbClr val="0033CC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A、体位引流       B、加强营养     C、给祛痰药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D、给雾化吸入   E。长久应用抗生素</a:t>
            </a:r>
            <a:endParaRPr sz="2800"/>
          </a:p>
          <a:p>
            <a:pPr lvl="0">
              <a:lnSpc>
                <a:spcPct val="90000"/>
              </a:lnSpc>
              <a:buNone/>
            </a:pP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</a:rPr>
              <a:t>属于主观资料是</a:t>
            </a:r>
            <a:endParaRPr sz="2800">
              <a:solidFill>
                <a:srgbClr val="0033CC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A、呼吸困难       B、黄疸         C、发绀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D。乏力              E 、心脏杂音</a:t>
            </a:r>
            <a:endParaRPr sz="2800"/>
          </a:p>
          <a:p>
            <a:pPr lvl="0">
              <a:lnSpc>
                <a:spcPct val="90000"/>
              </a:lnSpc>
              <a:buNone/>
            </a:pP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</a:rPr>
              <a:t>为预防脐带脱垂，采取卧位是</a:t>
            </a:r>
            <a:endParaRPr sz="2800">
              <a:solidFill>
                <a:srgbClr val="0033CC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A、半坐卧位       B、V型体位         C、屈膝仰卧位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D、头高足低位   E。头低足高位 </a:t>
            </a:r>
            <a:endParaRPr sz="2800"/>
          </a:p>
        </p:txBody>
      </p:sp>
      <p:sp>
        <p:nvSpPr>
          <p:cNvPr id="11520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520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20410A1-C196-4F7D-959D-79BAC998DBCA}" type="footer">
              <a:rPr sz="1400"/>
              <a:t/>
            </a:fld>
            <a:endParaRPr sz="1400"/>
          </a:p>
        </p:txBody>
      </p:sp>
      <p:sp>
        <p:nvSpPr>
          <p:cNvPr id="1152006" name="TextBox 115200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52007" name="TextBox 115200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4595" name=""/>
          <p:cNvSpPr/>
          <p:nvPr>
            <p:ph type="body" idx="4294967295"/>
          </p:nvPr>
        </p:nvSpPr>
        <p:spPr>
          <a:xfrm>
            <a:off x="323850" y="620712"/>
            <a:ext cx="8640762" cy="57213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chemeClr val="hlink"/>
                </a:solidFill>
              </a:rPr>
              <a:t>（二）实践能力：</a:t>
            </a:r>
            <a:endParaRPr sz="2800">
              <a:solidFill>
                <a:schemeClr val="hlink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33CC"/>
                </a:solidFill>
              </a:rPr>
              <a:t>   女性、输血过程中出现畏寒、寒战，体温40℃，伴头痛、恶心、呕吐，</a:t>
            </a:r>
            <a:r>
              <a:rPr sz="2800">
                <a:solidFill>
                  <a:srgbClr val="FF0066"/>
                </a:solidFill>
              </a:rPr>
              <a:t>首先考虑</a:t>
            </a:r>
            <a:r>
              <a:rPr sz="2800">
                <a:solidFill>
                  <a:srgbClr val="0033CC"/>
                </a:solidFill>
              </a:rPr>
              <a:t>：</a:t>
            </a:r>
            <a:endParaRPr sz="2800">
              <a:solidFill>
                <a:srgbClr val="0033CC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sz="2800"/>
              <a:t>A。发烧反应             B、溶血反应    </a:t>
            </a:r>
            <a:endParaRPr sz="2800"/>
          </a:p>
          <a:p>
            <a:pPr lvl="0">
              <a:lnSpc>
                <a:spcPct val="80000"/>
              </a:lnSpc>
              <a:buNone/>
            </a:pPr>
            <a:r>
              <a:rPr sz="2800"/>
              <a:t>C、循环负荷过重     D、细菌污染反应   </a:t>
            </a:r>
            <a:endParaRPr sz="2800"/>
          </a:p>
          <a:p>
            <a:pPr lvl="0">
              <a:lnSpc>
                <a:spcPct val="80000"/>
              </a:lnSpc>
              <a:buNone/>
            </a:pPr>
            <a:r>
              <a:rPr sz="2800"/>
              <a:t>E、急性肺水肿</a:t>
            </a:r>
            <a:endParaRPr sz="2800"/>
          </a:p>
          <a:p>
            <a:pPr lvl="0">
              <a:lnSpc>
                <a:spcPct val="80000"/>
              </a:lnSpc>
              <a:buNone/>
            </a:pPr>
            <a:endParaRPr sz="2800"/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  患者车祸后2小时来院，诉咳嗽，胸部疼痛。查T36.8℃，P130次/分，R30次/分，BP90/60mmHg，神清，右胸部压痛显著，右肺呼吸音低，右下肢骨折征。胸片示：右侧液气胸。</a:t>
            </a:r>
            <a:r>
              <a:rPr sz="2800">
                <a:solidFill>
                  <a:srgbClr val="FF0066"/>
                </a:solidFill>
                <a:latin typeface="楷体" pitchFamily="49" charset="-122"/>
                <a:ea typeface="楷体" pitchFamily="49" charset="-122"/>
              </a:rPr>
              <a:t>首先采取办法</a:t>
            </a: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是：</a:t>
            </a:r>
            <a:endParaRPr sz="2800">
              <a:solidFill>
                <a:srgbClr val="0033CC"/>
              </a:solidFill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sz="2800"/>
              <a:t>A、止痛                   B、骨折固定         C、镇静          </a:t>
            </a:r>
            <a:endParaRPr sz="2800"/>
          </a:p>
          <a:p>
            <a:pPr lvl="0">
              <a:lnSpc>
                <a:spcPct val="80000"/>
              </a:lnSpc>
              <a:buNone/>
            </a:pPr>
            <a:r>
              <a:rPr sz="2800"/>
              <a:t>D。胸腔闭式引流     E、剖胸探查</a:t>
            </a:r>
            <a:endParaRPr sz="2800"/>
          </a:p>
        </p:txBody>
      </p:sp>
      <p:sp>
        <p:nvSpPr>
          <p:cNvPr id="11345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345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06CEADE-5406-4278-BA2E-9E3D701BD452}" type="footer">
              <a:rPr sz="1400"/>
              <a:t/>
            </a:fld>
            <a:endParaRPr sz="1400"/>
          </a:p>
        </p:txBody>
      </p:sp>
      <p:sp>
        <p:nvSpPr>
          <p:cNvPr id="1134598" name="TextBox 113459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34599" name="TextBox 11345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3027" name=""/>
          <p:cNvSpPr/>
          <p:nvPr>
            <p:ph type="body" idx="4294967295"/>
          </p:nvPr>
        </p:nvSpPr>
        <p:spPr>
          <a:xfrm>
            <a:off x="395288" y="188912"/>
            <a:ext cx="8291512" cy="64801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>
                <a:solidFill>
                  <a:srgbClr val="0033CC"/>
                </a:solidFill>
              </a:rPr>
              <a:t>急腹症患者哪项须作胃肠减压</a:t>
            </a:r>
            <a:endParaRPr sz="2800">
              <a:solidFill>
                <a:srgbClr val="0033CC"/>
              </a:solidFill>
            </a:endParaRPr>
          </a:p>
          <a:p>
            <a:pPr lvl="0">
              <a:buNone/>
            </a:pPr>
            <a:r>
              <a:rPr sz="2800"/>
              <a:t>A。急性肠梗阻             B、老年急腹症患者         </a:t>
            </a:r>
            <a:endParaRPr sz="2800"/>
          </a:p>
          <a:p>
            <a:pPr lvl="0">
              <a:buNone/>
            </a:pPr>
            <a:r>
              <a:rPr sz="2800"/>
              <a:t>C、急腹症伴糖尿病      D、急腹症伴腹膜刺激征</a:t>
            </a:r>
            <a:endParaRPr sz="2800"/>
          </a:p>
          <a:p>
            <a:pPr lvl="0">
              <a:buNone/>
            </a:pPr>
            <a:r>
              <a:rPr sz="2800"/>
              <a:t>E、急腹症伴移动性浊音</a:t>
            </a:r>
            <a:endParaRPr sz="2800"/>
          </a:p>
          <a:p>
            <a:pPr lvl="0"/>
            <a:r>
              <a:rPr sz="2800">
                <a:solidFill>
                  <a:srgbClr val="0033CC"/>
                </a:solidFill>
              </a:rPr>
              <a:t>患者男性，40岁。破伤风住院，全身肌肉担心性收缩，阵发性痉挛，治疗中心步骤是</a:t>
            </a:r>
            <a:endParaRPr sz="2800">
              <a:solidFill>
                <a:srgbClr val="0033CC"/>
              </a:solidFill>
            </a:endParaRPr>
          </a:p>
          <a:p>
            <a:pPr lvl="0">
              <a:buNone/>
            </a:pPr>
            <a:r>
              <a:rPr sz="2800"/>
              <a:t>A、去除毒素起源，彻底清楚坏死组织和异物</a:t>
            </a:r>
            <a:endParaRPr sz="2800"/>
          </a:p>
          <a:p>
            <a:pPr lvl="0">
              <a:buNone/>
            </a:pPr>
            <a:r>
              <a:rPr sz="2800"/>
              <a:t>B、用青霉素            C。用镇静解痉药</a:t>
            </a:r>
            <a:endParaRPr sz="2800"/>
          </a:p>
          <a:p>
            <a:pPr lvl="0">
              <a:buNone/>
            </a:pPr>
            <a:r>
              <a:rPr sz="2800"/>
              <a:t>D、中和游离毒素     E、预防并发症</a:t>
            </a:r>
            <a:endParaRPr sz="2800"/>
          </a:p>
          <a:p>
            <a:pPr lvl="0"/>
            <a:r>
              <a:rPr sz="2800">
                <a:solidFill>
                  <a:srgbClr val="0033CC"/>
                </a:solidFill>
              </a:rPr>
              <a:t>患儿男，16岁，篮球比赛时不慎扭伤踝关节，40分钟后到校医室就诊，正确处理方式是</a:t>
            </a:r>
            <a:endParaRPr sz="2800">
              <a:solidFill>
                <a:srgbClr val="0033CC"/>
              </a:solidFill>
            </a:endParaRPr>
          </a:p>
          <a:p>
            <a:pPr lvl="0">
              <a:buNone/>
            </a:pPr>
            <a:r>
              <a:rPr sz="2800"/>
              <a:t>A、热敷            B。冷敷         C、热水足浴</a:t>
            </a:r>
            <a:endParaRPr sz="2800"/>
          </a:p>
          <a:p>
            <a:pPr lvl="0">
              <a:buNone/>
            </a:pPr>
            <a:r>
              <a:rPr sz="2800"/>
              <a:t>D、局部按摩     E、冷热交替使用</a:t>
            </a:r>
            <a:endParaRPr sz="2800"/>
          </a:p>
        </p:txBody>
      </p:sp>
      <p:sp>
        <p:nvSpPr>
          <p:cNvPr id="11530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530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F1F6A01-942D-4624-8BA4-B0A2F1AA841F}" type="footer">
              <a:rPr sz="1400"/>
              <a:t/>
            </a:fld>
            <a:endParaRPr sz="1400"/>
          </a:p>
        </p:txBody>
      </p:sp>
      <p:sp>
        <p:nvSpPr>
          <p:cNvPr id="1153030" name="TextBox 115302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53031" name="TextBox 115303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8451" name=""/>
          <p:cNvSpPr/>
          <p:nvPr>
            <p:ph type="body" idx="4294967295"/>
          </p:nvPr>
        </p:nvSpPr>
        <p:spPr>
          <a:xfrm>
            <a:off x="250825" y="476250"/>
            <a:ext cx="8642350" cy="56499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 b="1">
                <a:solidFill>
                  <a:schemeClr val="accent2"/>
                </a:solidFill>
              </a:rPr>
              <a:t>五、题型说明：</a:t>
            </a:r>
            <a:endParaRPr sz="2800" b="1">
              <a:solidFill>
                <a:schemeClr val="accent2"/>
              </a:solidFill>
            </a:endParaRPr>
          </a:p>
          <a:p>
            <a:pPr lvl="0">
              <a:buNone/>
            </a:pPr>
            <a:r>
              <a:rPr sz="2800"/>
              <a:t>　    </a:t>
            </a:r>
            <a:r>
              <a:rPr sz="2800">
                <a:solidFill>
                  <a:schemeClr val="hlink"/>
                </a:solidFill>
              </a:rPr>
              <a:t>全部采取选择题。由一个题干和五个选项组成，五个选项中只有一个正确答案，其余均为干扰答案。 干扰答案能够部分正确或完全不正确。　</a:t>
            </a:r>
            <a:r>
              <a:rPr sz="2800"/>
              <a:t>　</a:t>
            </a:r>
            <a:endParaRPr sz="2800"/>
          </a:p>
          <a:p>
            <a:pPr lvl="0">
              <a:buNone/>
            </a:pPr>
            <a:r>
              <a:rPr sz="2800">
                <a:solidFill>
                  <a:schemeClr val="accent2"/>
                </a:solidFill>
              </a:rPr>
              <a:t>（一）A1型题（单句型最正确选择题）</a:t>
            </a:r>
            <a:br>
              <a:rPr sz="2800">
                <a:solidFill>
                  <a:schemeClr val="accent2"/>
                </a:solidFill>
              </a:rPr>
            </a:br>
            <a:r>
              <a:rPr sz="2800"/>
              <a:t>　　以简明扼要提出问题为特点，</a:t>
            </a:r>
            <a:endParaRPr sz="2800"/>
          </a:p>
          <a:p>
            <a:pPr lvl="0">
              <a:buNone/>
            </a:pPr>
            <a:br>
              <a:rPr sz="2800"/>
            </a:br>
            <a:r>
              <a:rPr sz="2800">
                <a:solidFill>
                  <a:srgbClr val="0033CC"/>
                </a:solidFill>
              </a:rPr>
              <a:t>1、</a:t>
            </a:r>
            <a:r>
              <a:rPr sz="2800">
                <a:solidFill>
                  <a:srgbClr val="0000FF"/>
                </a:solidFill>
              </a:rPr>
              <a:t>造成粘连性肠梗阻</a:t>
            </a:r>
            <a:r>
              <a:rPr sz="2800">
                <a:solidFill>
                  <a:srgbClr val="FF0066"/>
                </a:solidFill>
              </a:rPr>
              <a:t>最常见</a:t>
            </a:r>
            <a:r>
              <a:rPr sz="2800">
                <a:solidFill>
                  <a:srgbClr val="0000FF"/>
                </a:solidFill>
              </a:rPr>
              <a:t>原因</a:t>
            </a:r>
            <a:r>
              <a:rPr sz="2800">
                <a:solidFill>
                  <a:srgbClr val="FF0066"/>
                </a:solidFill>
              </a:rPr>
              <a:t>是</a:t>
            </a:r>
            <a:endParaRPr sz="2800">
              <a:solidFill>
                <a:srgbClr val="FF0066"/>
              </a:solidFill>
            </a:endParaRPr>
          </a:p>
          <a:p>
            <a:pPr lvl="0">
              <a:buNone/>
            </a:pPr>
            <a:r>
              <a:rPr sz="2800">
                <a:solidFill>
                  <a:srgbClr val="060912"/>
                </a:solidFill>
              </a:rPr>
              <a:t>A、腹腔内炎症；      B、腹腔内出血；</a:t>
            </a:r>
            <a:endParaRPr sz="2800">
              <a:solidFill>
                <a:srgbClr val="060912"/>
              </a:solidFill>
            </a:endParaRPr>
          </a:p>
          <a:p>
            <a:pPr lvl="0">
              <a:buNone/>
            </a:pPr>
            <a:r>
              <a:rPr sz="2800">
                <a:solidFill>
                  <a:srgbClr val="060912"/>
                </a:solidFill>
              </a:rPr>
              <a:t>C、腹腔内异物；      D、腹腔内创伤；</a:t>
            </a:r>
            <a:endParaRPr sz="2800">
              <a:solidFill>
                <a:srgbClr val="060912"/>
              </a:solidFill>
            </a:endParaRPr>
          </a:p>
          <a:p>
            <a:pPr lvl="0">
              <a:buNone/>
            </a:pPr>
            <a:r>
              <a:rPr sz="2800">
                <a:solidFill>
                  <a:srgbClr val="060912"/>
                </a:solidFill>
              </a:rPr>
              <a:t>E。腹腔内手术。</a:t>
            </a:r>
            <a:r>
              <a:rPr sz="2800">
                <a:solidFill>
                  <a:srgbClr val="0000FF"/>
                </a:solidFill>
              </a:rPr>
              <a:t> </a:t>
            </a:r>
            <a:endParaRPr sz="2800"/>
          </a:p>
        </p:txBody>
      </p:sp>
      <p:sp>
        <p:nvSpPr>
          <p:cNvPr id="11284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845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CA31827-2F2E-40A2-9FE8-011381DF7CD4}" type="footer">
              <a:rPr sz="1400"/>
              <a:t/>
            </a:fld>
            <a:endParaRPr sz="1400"/>
          </a:p>
        </p:txBody>
      </p:sp>
      <p:sp>
        <p:nvSpPr>
          <p:cNvPr id="1128454" name="TextBox 112845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28455" name="TextBox 112845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9715" name=""/>
          <p:cNvSpPr/>
          <p:nvPr>
            <p:ph type="body" idx="4294967295"/>
          </p:nvPr>
        </p:nvSpPr>
        <p:spPr>
          <a:xfrm>
            <a:off x="395288" y="260350"/>
            <a:ext cx="8569325" cy="63373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  <a:ea typeface="楷体" pitchFamily="49" charset="-122"/>
              </a:rPr>
              <a:t>2、疲劳性骨折好发部位</a:t>
            </a:r>
            <a:r>
              <a:rPr sz="2800">
                <a:solidFill>
                  <a:srgbClr val="FF0066"/>
                </a:solidFill>
                <a:ea typeface="楷体" pitchFamily="49" charset="-122"/>
              </a:rPr>
              <a:t>是：</a:t>
            </a:r>
            <a:endParaRPr sz="2800">
              <a:solidFill>
                <a:srgbClr val="FF0066"/>
              </a:solidFill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A、髌骨上极         B、尺骨鹰嘴        C、第一趾骨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D。第二、三跖骨       E、尺骨下段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</a:rPr>
              <a:t>3、破伤风患者注射大量破伤风抗素目标</a:t>
            </a:r>
            <a:r>
              <a:rPr sz="2800">
                <a:solidFill>
                  <a:srgbClr val="FF0066"/>
                </a:solidFill>
              </a:rPr>
              <a:t>是：</a:t>
            </a:r>
            <a:r>
              <a:rPr sz="2800"/>
              <a:t>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A、控制和解除痉挛      B、抑制细菌生长 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C、降低毒素产生      D。中和游离毒素  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E、中和游离与结合毒素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00CC"/>
                </a:solidFill>
              </a:rPr>
              <a:t>4、与妊娠高血压综合征</a:t>
            </a:r>
            <a:r>
              <a:rPr sz="2800">
                <a:solidFill>
                  <a:srgbClr val="FF0066"/>
                </a:solidFill>
              </a:rPr>
              <a:t>无关是 </a:t>
            </a:r>
            <a:endParaRPr sz="2800">
              <a:solidFill>
                <a:srgbClr val="FF0066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A、双胎妊娠　     B、胎盘早剥　　C。前置胎盘　　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D、羊水过多　　 E、胎儿窘迫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  <a:ea typeface="楷体" pitchFamily="49" charset="-122"/>
              </a:rPr>
              <a:t>5、吞服强酸类腐蚀性药品患者</a:t>
            </a:r>
            <a:r>
              <a:rPr sz="2800">
                <a:solidFill>
                  <a:srgbClr val="FF0066"/>
                </a:solidFill>
                <a:ea typeface="楷体" pitchFamily="49" charset="-122"/>
              </a:rPr>
              <a:t>禁忌</a:t>
            </a:r>
            <a:r>
              <a:rPr sz="2800">
                <a:solidFill>
                  <a:srgbClr val="0033CC"/>
                </a:solidFill>
                <a:ea typeface="楷体" pitchFamily="49" charset="-122"/>
              </a:rPr>
              <a:t>护理操作是：</a:t>
            </a:r>
            <a:endParaRPr sz="2800">
              <a:solidFill>
                <a:srgbClr val="0033CC"/>
              </a:solidFill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A。洗胃        B、口腔护理      C、输液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D、导泻        E、灌肠 </a:t>
            </a:r>
            <a:endParaRPr sz="2800"/>
          </a:p>
        </p:txBody>
      </p:sp>
      <p:sp>
        <p:nvSpPr>
          <p:cNvPr id="11397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397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7E15DB2-2E2D-40E4-81C3-F4374C7AA217}" type="footer">
              <a:rPr sz="1400"/>
              <a:t/>
            </a:fld>
            <a:endParaRPr sz="1400"/>
          </a:p>
        </p:txBody>
      </p:sp>
      <p:sp>
        <p:nvSpPr>
          <p:cNvPr id="1139718" name="TextBox 113971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39719" name="TextBox 113971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4835" name=""/>
          <p:cNvSpPr/>
          <p:nvPr>
            <p:ph type="body" idx="4294967295"/>
          </p:nvPr>
        </p:nvSpPr>
        <p:spPr>
          <a:xfrm>
            <a:off x="468312" y="404812"/>
            <a:ext cx="8229600" cy="61198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00CC"/>
                </a:solidFill>
              </a:rPr>
              <a:t>6、</a:t>
            </a:r>
            <a:r>
              <a:rPr sz="2800">
                <a:solidFill>
                  <a:srgbClr val="FF0066"/>
                </a:solidFill>
              </a:rPr>
              <a:t>不属于</a:t>
            </a:r>
            <a:r>
              <a:rPr sz="2800">
                <a:solidFill>
                  <a:srgbClr val="0000CC"/>
                </a:solidFill>
              </a:rPr>
              <a:t>临产后正常宫缩特点是（B</a:t>
            </a:r>
            <a:r>
              <a:rPr sz="2800"/>
              <a:t>）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A、节律性        B。规律性       C、对称性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D、缩复作用    E、极性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00CC"/>
                </a:solidFill>
              </a:rPr>
              <a:t>7、孕产妇死亡主要原因</a:t>
            </a:r>
            <a:r>
              <a:rPr sz="2800">
                <a:solidFill>
                  <a:srgbClr val="FF0066"/>
                </a:solidFill>
              </a:rPr>
              <a:t>不包含</a:t>
            </a:r>
            <a:r>
              <a:rPr sz="2800"/>
              <a:t>：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A、产后出血，   B、异位妊娠，   C、产褥感染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D。前置胎盘，   E、妊娠合并心脏病、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  <a:ea typeface="楷体" pitchFamily="49" charset="-122"/>
              </a:rPr>
              <a:t>8、血液中各种成份含量大多随贮存时间延长而下降，以下</a:t>
            </a:r>
            <a:r>
              <a:rPr sz="2800">
                <a:solidFill>
                  <a:srgbClr val="FF0066"/>
                </a:solidFill>
                <a:ea typeface="楷体" pitchFamily="49" charset="-122"/>
              </a:rPr>
              <a:t>哪一项例外？</a:t>
            </a:r>
            <a:endParaRPr sz="2800">
              <a:solidFill>
                <a:srgbClr val="FF0066"/>
              </a:solidFill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A．红细胞活力     B。钾离子浓度       C．pH值  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D．血小板活性        E．红细胞携氧能力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>
                <a:solidFill>
                  <a:srgbClr val="0033CC"/>
                </a:solidFill>
                <a:ea typeface="楷体" pitchFamily="49" charset="-122"/>
              </a:rPr>
              <a:t>9、急性肾盂肾炎女性青年，出院指导</a:t>
            </a:r>
            <a:r>
              <a:rPr sz="2800">
                <a:solidFill>
                  <a:srgbClr val="FF0066"/>
                </a:solidFill>
                <a:ea typeface="楷体" pitchFamily="49" charset="-122"/>
              </a:rPr>
              <a:t>错误是</a:t>
            </a:r>
            <a:r>
              <a:rPr sz="2800">
                <a:solidFill>
                  <a:srgbClr val="0033CC"/>
                </a:solidFill>
                <a:ea typeface="楷体" pitchFamily="49" charset="-122"/>
              </a:rPr>
              <a:t>：</a:t>
            </a:r>
            <a:endParaRPr sz="2800">
              <a:solidFill>
                <a:srgbClr val="0033CC"/>
              </a:solidFill>
              <a:ea typeface="楷体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800"/>
              <a:t>A、低盐饮食       B 。盆浴        C、多饮水       </a:t>
            </a:r>
            <a:endParaRPr sz="2800"/>
          </a:p>
          <a:p>
            <a:pPr lvl="0">
              <a:lnSpc>
                <a:spcPct val="90000"/>
              </a:lnSpc>
              <a:buNone/>
            </a:pPr>
            <a:r>
              <a:rPr sz="2800"/>
              <a:t>D、防止劳累       E 、保持大便通畅</a:t>
            </a:r>
            <a:endParaRPr sz="2800"/>
          </a:p>
        </p:txBody>
      </p:sp>
      <p:sp>
        <p:nvSpPr>
          <p:cNvPr id="11448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448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60C6A94-0F7B-4F25-A271-6BCEAA04678F}" type="footer">
              <a:rPr sz="1400"/>
              <a:t/>
            </a:fld>
            <a:endParaRPr sz="1400"/>
          </a:p>
        </p:txBody>
      </p:sp>
      <p:sp>
        <p:nvSpPr>
          <p:cNvPr id="1144838" name="TextBox 114483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44839" name="TextBox 114483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0499" name=""/>
          <p:cNvSpPr/>
          <p:nvPr>
            <p:ph type="body" idx="4294967295"/>
          </p:nvPr>
        </p:nvSpPr>
        <p:spPr>
          <a:xfrm>
            <a:off x="468312" y="404812"/>
            <a:ext cx="8229600" cy="62642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5000"/>
              </a:lnSpc>
              <a:buNone/>
            </a:pPr>
            <a:r>
              <a:rPr sz="2800">
                <a:solidFill>
                  <a:schemeClr val="accent2"/>
                </a:solidFill>
              </a:rPr>
              <a:t>（二）A2型题（病历摘要型最正确选择题）</a:t>
            </a:r>
            <a:br>
              <a:rPr sz="2800">
                <a:solidFill>
                  <a:schemeClr val="accent2"/>
                </a:solidFill>
              </a:rPr>
            </a:br>
            <a:r>
              <a:rPr sz="2800"/>
              <a:t>　　以叙述一段简明病历为特点，　 </a:t>
            </a:r>
            <a:endParaRPr sz="2800"/>
          </a:p>
          <a:p>
            <a:pPr lvl="0">
              <a:lnSpc>
                <a:spcPct val="105000"/>
              </a:lnSpc>
              <a:buNone/>
            </a:pP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1、患者，男，30 岁。30 分钟前因汽车撞伤头部发生颅前窝骨折入院，采取保守治疗。对此患者护理办法</a:t>
            </a:r>
            <a:r>
              <a:rPr sz="2800">
                <a:solidFill>
                  <a:srgbClr val="FF0066"/>
                </a:solidFill>
                <a:latin typeface="楷体" pitchFamily="49" charset="-122"/>
                <a:ea typeface="楷体" pitchFamily="49" charset="-122"/>
              </a:rPr>
              <a:t>不正确</a:t>
            </a: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是：</a:t>
            </a:r>
            <a:endParaRPr sz="2800">
              <a:solidFill>
                <a:srgbClr val="0033CC"/>
              </a:solidFill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05000"/>
              </a:lnSpc>
              <a:buNone/>
            </a:pPr>
            <a:r>
              <a:rPr sz="2800"/>
              <a:t>A.床头抬高 15～20°    B.抗生素溶液冲洗鼻腔</a:t>
            </a:r>
            <a:endParaRPr sz="2800"/>
          </a:p>
          <a:p>
            <a:pPr lvl="0">
              <a:lnSpc>
                <a:spcPct val="105000"/>
              </a:lnSpc>
              <a:buNone/>
            </a:pPr>
            <a:r>
              <a:rPr sz="2800"/>
              <a:t>C.禁忌堵塞鼻腔。         D.禁止腰椎穿刺</a:t>
            </a:r>
            <a:endParaRPr sz="2800"/>
          </a:p>
          <a:p>
            <a:pPr lvl="0">
              <a:lnSpc>
                <a:spcPct val="105000"/>
              </a:lnSpc>
              <a:buNone/>
            </a:pPr>
            <a:r>
              <a:rPr sz="2800"/>
              <a:t>E.保持外耳道、口腔、鼻腔清洁</a:t>
            </a:r>
            <a:endParaRPr sz="2800"/>
          </a:p>
          <a:p>
            <a:pPr lvl="0">
              <a:buNone/>
            </a:pP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2、27岁初孕妇，孕38周，重度妊高征，昨晚突然出现阴道流血伴下腹痛，</a:t>
            </a:r>
            <a:r>
              <a:rPr sz="2800">
                <a:solidFill>
                  <a:srgbClr val="FF0066"/>
                </a:solidFill>
                <a:latin typeface="楷体" pitchFamily="49" charset="-122"/>
                <a:ea typeface="楷体" pitchFamily="49" charset="-122"/>
              </a:rPr>
              <a:t>最可能</a:t>
            </a:r>
            <a:r>
              <a:rPr sz="2800">
                <a:solidFill>
                  <a:srgbClr val="0033CC"/>
                </a:solidFill>
                <a:latin typeface="楷体" pitchFamily="49" charset="-122"/>
                <a:ea typeface="楷体" pitchFamily="49" charset="-122"/>
              </a:rPr>
              <a:t>诊疗应是。</a:t>
            </a:r>
            <a:endParaRPr sz="2800">
              <a:solidFill>
                <a:srgbClr val="0033CC"/>
              </a:solidFill>
              <a:latin typeface="楷体" pitchFamily="49" charset="-122"/>
              <a:ea typeface="楷体" pitchFamily="49" charset="-122"/>
            </a:endParaRP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A.前置胎盘　　B.羊水过多　　C.胎盘早剥。　　</a:t>
            </a:r>
            <a:endParaRPr sz="2800">
              <a:solidFill>
                <a:srgbClr val="000000"/>
              </a:solidFill>
            </a:endParaRP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D.先兆子宫破裂　　E.子宫破裂</a:t>
            </a:r>
            <a:endParaRPr sz="2800">
              <a:solidFill>
                <a:srgbClr val="000000"/>
              </a:solidFill>
            </a:endParaRPr>
          </a:p>
        </p:txBody>
      </p:sp>
      <p:sp>
        <p:nvSpPr>
          <p:cNvPr id="11305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305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4F410E1-0FF0-4C8C-A914-26097AC40F5E}" type="footer">
              <a:rPr sz="1400"/>
              <a:t/>
            </a:fld>
            <a:endParaRPr sz="1400"/>
          </a:p>
        </p:txBody>
      </p:sp>
      <p:sp>
        <p:nvSpPr>
          <p:cNvPr id="1130502" name="TextBox 113050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护士执业资格考试辅导</a:t>
            </a:r>
          </a:p>
        </p:txBody>
      </p:sp>
      <p:sp>
        <p:nvSpPr>
          <p:cNvPr id="1130503" name="TextBox 113050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i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https://d.book118.com/017141132120006024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2024-08-28T19:12:59.978</cp:lastPrinted>
  <dcterms:created xsi:type="dcterms:W3CDTF">2024-08-28T11:13:00Z</dcterms:created>
  <dcterms:modified xsi:type="dcterms:W3CDTF">2024-08-28T11:13:01Z</dcterms:modified>
</cp:coreProperties>
</file>