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3" r:id="rId18"/>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tags" Target="tags/tag1.xml" /><Relationship Id="rId2" Type="http://schemas.openxmlformats.org/officeDocument/2006/relationships/slideMaster" Target="slideMasters/slideMaster2.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heme" Target="theme/theme1.xml" /><Relationship Id="rId23"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161D7D03-60A5-4C2A-852E-93B75C2871A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AD080EB-ABBB-46BD-A9D0-700B8CAECD7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9B5CF5FB-809D-4061-B1FA-74109136947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60FD61D7-A539-4198-91F8-C9502B870718}"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6D17BEF5-A1A3-4383-B094-EC4383AF68B1}"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0BFC52C7-2A4B-4E02-A277-93761AACA9AF}"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537FB347-1830-4DC8-86F6-D32479D8DCD5}"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7703FDEF-CC56-48A3-B844-F3FC83F3728E}"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B0E50CA9-5FB2-4947-B9F5-92129AA7E6AD}"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55225F89-20F0-4199-8F43-7DE9F1F4A37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807AC66-A42B-4CA1-BC35-7018B6444AF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7.jpeg" /><Relationship Id="rId5"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9.jpeg" /><Relationship Id="rId4" Type="http://schemas.openxmlformats.org/officeDocument/2006/relationships/image" Target="../media/image10.jpeg" /><Relationship Id="rId5"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3.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3.jpeg" /><Relationship Id="rId3" Type="http://schemas.openxmlformats.org/officeDocument/2006/relationships/image" Target="../media/image3.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4.jpeg" /><Relationship Id="rId3" Type="http://schemas.openxmlformats.org/officeDocument/2006/relationships/image" Target="../media/image3.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017141165016006035"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723949" y="1562007"/>
            <a:ext cx="8744102" cy="21531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5175" b="1">
                <a:solidFill>
                  <a:srgbClr val="FFFFFF">
                    <a:alpha val="100000"/>
                  </a:srgbClr>
                </a:solidFill>
                <a:latin typeface="Microsoft Yahei"/>
                <a:ea typeface="Microsoft Yahei"/>
                <a:cs typeface="Microsoft Yahei"/>
              </a:rPr>
              <a:t>车间技术提升年计划精益生产精细管理</a:t>
            </a:r>
          </a:p>
        </p:txBody>
      </p:sp>
      <p:sp>
        <p:nvSpPr>
          <p:cNvPr id="3" name="TextBox 3"/>
          <p:cNvSpPr txBox="1"/>
          <p:nvPr/>
        </p:nvSpPr>
        <p:spPr>
          <a:xfrm>
            <a:off x="2019901" y="3818645"/>
            <a:ext cx="8024774" cy="48280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spcBef>
                <a:spcPts val="450"/>
              </a:spcBef>
            </a:pPr>
            <a:r>
              <a:rPr lang="en-US" sz="2025">
                <a:solidFill>
                  <a:srgbClr val="FFFFFF">
                    <a:alpha val="100000"/>
                  </a:srgbClr>
                </a:solidFill>
                <a:latin typeface="Microsoft Yahei"/>
                <a:ea typeface="Microsoft Yahei"/>
                <a:cs typeface="Microsoft Yahei"/>
              </a:rPr>
              <a:t>汇报人：XX</a:t>
            </a:r>
          </a:p>
        </p:txBody>
      </p:sp>
      <p:sp>
        <p:nvSpPr>
          <p:cNvPr id="4" name="TextBox 4"/>
          <p:cNvSpPr txBox="1"/>
          <p:nvPr/>
        </p:nvSpPr>
        <p:spPr>
          <a:xfrm>
            <a:off x="5125012" y="5590905"/>
            <a:ext cx="1941977" cy="42184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spcBef>
                <a:spcPts val="450"/>
              </a:spcBef>
            </a:pPr>
            <a:r>
              <a:rPr lang="en-US" sz="2025">
                <a:solidFill>
                  <a:srgbClr val="FFFFFF">
                    <a:alpha val="100000"/>
                  </a:srgbClr>
                </a:solidFill>
                <a:latin typeface="Microsoft Yahei"/>
                <a:ea typeface="Microsoft Yahei"/>
                <a:cs typeface="Microsoft Yahei"/>
              </a:rPr>
              <a:t>2024-01-18</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6492925" y="885825"/>
            <a:ext cx="5295900" cy="508635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引言</a:t>
            </a:r>
          </a:p>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现状分析</a:t>
            </a:r>
          </a:p>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精益生产实施计划</a:t>
            </a:r>
          </a:p>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精细管理实施计划</a:t>
            </a:r>
          </a:p>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支撑保障措施</a:t>
            </a:r>
          </a:p>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预期成果与效益分析</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876034" y="2655088"/>
            <a:ext cx="9439275" cy="2085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5175" b="1">
                <a:solidFill>
                  <a:srgbClr val="FFFFFF">
                    <a:alpha val="100000"/>
                  </a:srgbClr>
                </a:solidFill>
                <a:latin typeface="Microsoft Yahei"/>
                <a:ea typeface="Microsoft Yahei"/>
                <a:cs typeface="Microsoft Yahei"/>
              </a:rPr>
              <a:t>引言</a:t>
            </a:r>
          </a:p>
        </p:txBody>
      </p:sp>
      <p:sp>
        <p:nvSpPr>
          <p:cNvPr id="3" name="TextBox 3"/>
          <p:cNvSpPr txBox="1"/>
          <p:nvPr/>
        </p:nvSpPr>
        <p:spPr>
          <a:xfrm>
            <a:off x="765043" y="1520539"/>
            <a:ext cx="7683398" cy="99486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5775" b="1">
                <a:solidFill>
                  <a:srgbClr val="FFFFFF">
                    <a:alpha val="100000"/>
                  </a:srgbClr>
                </a:solidFill>
                <a:latin typeface="Microsoft Yahei"/>
                <a:ea typeface="Microsoft Yahei"/>
                <a:cs typeface="Microsoft Yahei"/>
              </a:rPr>
              <a:t>01</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731631" y="1742733"/>
            <a:ext cx="3798277" cy="3798277"/>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3059989" y="1383703"/>
            <a:ext cx="1133475" cy="1133475"/>
          </a:xfrm>
          <a:prstGeom prst="ellipse">
            <a:avLst/>
          </a:prstGeom>
          <a:solidFill>
            <a:schemeClr val="l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662092" y="1742733"/>
            <a:ext cx="3798277" cy="3798277"/>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4196862" y="1742733"/>
            <a:ext cx="3798277" cy="3798277"/>
          </a:xfrm>
          <a:prstGeom prst="ellipse">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170411" y="2510291"/>
            <a:ext cx="2803668" cy="106299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2325" b="1">
                <a:solidFill>
                  <a:srgbClr val="FFFFFF">
                    <a:alpha val="100000"/>
                  </a:srgbClr>
                </a:solidFill>
                <a:latin typeface="Microsoft Yahei"/>
                <a:ea typeface="Microsoft Yahei"/>
                <a:cs typeface="Microsoft Yahei"/>
              </a:rPr>
              <a:t>提升生产效率</a:t>
            </a:r>
          </a:p>
        </p:txBody>
      </p:sp>
      <p:sp>
        <p:nvSpPr>
          <p:cNvPr id="7" name="TextBox 7"/>
          <p:cNvSpPr txBox="1"/>
          <p:nvPr/>
        </p:nvSpPr>
        <p:spPr>
          <a:xfrm>
            <a:off x="1170411" y="3541108"/>
            <a:ext cx="2928915" cy="126796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rgbClr val="FFFFFF">
                    <a:alpha val="100000"/>
                  </a:srgbClr>
                </a:solidFill>
                <a:latin typeface="Microsoft Yahei"/>
                <a:ea typeface="Microsoft Yahei"/>
                <a:cs typeface="Microsoft Yahei"/>
              </a:rPr>
              <a:t>通过实施精益生产和精细管理，优化生产流程，减少浪费，提高生产效率。</a:t>
            </a:r>
          </a:p>
        </p:txBody>
      </p:sp>
      <p:sp>
        <p:nvSpPr>
          <p:cNvPr id="8" name="TextBox 8"/>
          <p:cNvSpPr txBox="1"/>
          <p:nvPr/>
        </p:nvSpPr>
        <p:spPr>
          <a:xfrm>
            <a:off x="4707422" y="2510291"/>
            <a:ext cx="2800350" cy="1076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2325" b="1">
                <a:solidFill>
                  <a:schemeClr val="accent1">
                    <a:lumMod val="50000"/>
                    <a:alpha val="100000"/>
                  </a:schemeClr>
                </a:solidFill>
                <a:latin typeface="Microsoft Yahei"/>
                <a:ea typeface="Microsoft Yahei"/>
                <a:cs typeface="Microsoft Yahei"/>
              </a:rPr>
              <a:t>降低成本</a:t>
            </a:r>
          </a:p>
        </p:txBody>
      </p:sp>
      <p:sp>
        <p:nvSpPr>
          <p:cNvPr id="9" name="TextBox 9"/>
          <p:cNvSpPr txBox="1"/>
          <p:nvPr/>
        </p:nvSpPr>
        <p:spPr>
          <a:xfrm>
            <a:off x="4707422" y="3541108"/>
            <a:ext cx="2924175" cy="12477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chemeClr val="accent1">
                    <a:lumMod val="50000"/>
                    <a:alpha val="100000"/>
                  </a:schemeClr>
                </a:solidFill>
                <a:latin typeface="Microsoft Yahei"/>
                <a:ea typeface="Microsoft Yahei"/>
                <a:cs typeface="Microsoft Yahei"/>
              </a:rPr>
              <a:t>通过消除生产过程中的浪费和不必要的环节，降低生产成本，提高企业的竞争力。</a:t>
            </a:r>
          </a:p>
        </p:txBody>
      </p:sp>
      <p:sp>
        <p:nvSpPr>
          <p:cNvPr id="10" name="TextBox 10"/>
          <p:cNvSpPr txBox="1"/>
          <p:nvPr/>
        </p:nvSpPr>
        <p:spPr>
          <a:xfrm>
            <a:off x="8226846" y="2510291"/>
            <a:ext cx="2803668" cy="106299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2325" b="1">
                <a:solidFill>
                  <a:srgbClr val="FFFFFF">
                    <a:alpha val="100000"/>
                  </a:srgbClr>
                </a:solidFill>
                <a:latin typeface="Microsoft Yahei"/>
                <a:ea typeface="Microsoft Yahei"/>
                <a:cs typeface="Microsoft Yahei"/>
              </a:rPr>
              <a:t>提高产品质量</a:t>
            </a:r>
          </a:p>
        </p:txBody>
      </p:sp>
      <p:sp>
        <p:nvSpPr>
          <p:cNvPr id="11" name="TextBox 11"/>
          <p:cNvSpPr txBox="1"/>
          <p:nvPr/>
        </p:nvSpPr>
        <p:spPr>
          <a:xfrm>
            <a:off x="8226846" y="3541108"/>
            <a:ext cx="2928915" cy="126796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rgbClr val="FFFFFF">
                    <a:alpha val="100000"/>
                  </a:srgbClr>
                </a:solidFill>
                <a:latin typeface="Microsoft Yahei"/>
                <a:ea typeface="Microsoft Yahei"/>
                <a:cs typeface="Microsoft Yahei"/>
              </a:rPr>
              <a:t>通过精细管理，提高产品质量水平，减少不良品率，提升客户满意度。</a:t>
            </a:r>
          </a:p>
        </p:txBody>
      </p:sp>
      <p:sp>
        <p:nvSpPr>
          <p:cNvPr id="12" name="AutoShape 12"/>
          <p:cNvSpPr/>
          <p:nvPr/>
        </p:nvSpPr>
        <p:spPr>
          <a:xfrm>
            <a:off x="3126664" y="1450378"/>
            <a:ext cx="1000125" cy="100012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07874" y="6318935"/>
            <a:ext cx="701468" cy="122998"/>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137715"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6" name="Connector 16"/>
          <p:cNvCxnSpPr/>
          <p:nvPr/>
        </p:nvCxnSpPr>
        <p:spPr>
          <a:xfrm>
            <a:off x="1209343" y="6393165"/>
            <a:ext cx="10991852" cy="0"/>
          </a:xfrm>
          <a:prstGeom prst="line">
            <a:avLst/>
          </a:prstGeom>
          <a:ln w="14288">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grpSp>
        <p:nvGrpSpPr>
          <p:cNvPr id="17" name="Group 17"/>
          <p:cNvGrpSpPr/>
          <p:nvPr/>
        </p:nvGrpSpPr>
        <p:grpSpPr>
          <a:xfrm>
            <a:off x="454963" y="93878"/>
            <a:ext cx="10641129" cy="914400"/>
            <a:chOff x="454963" y="93878"/>
            <a:chExt cx="10641129" cy="914400"/>
          </a:xfrm>
        </p:grpSpPr>
        <p:sp>
          <p:nvSpPr>
            <p:cNvPr id="18" name="AutoShape 1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TextBox 3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目的和背景</a:t>
              </a:r>
            </a:p>
          </p:txBody>
        </p:sp>
      </p:grpSp>
      <p:sp>
        <p:nvSpPr>
          <p:cNvPr id="39" name="AutoShape 39"/>
          <p:cNvSpPr/>
          <p:nvPr/>
        </p:nvSpPr>
        <p:spPr>
          <a:xfrm>
            <a:off x="6801159" y="1383703"/>
            <a:ext cx="1133475" cy="1133475"/>
          </a:xfrm>
          <a:prstGeom prst="ellipse">
            <a:avLst/>
          </a:prstGeom>
          <a:solidFill>
            <a:schemeClr val="l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67834" y="1450378"/>
            <a:ext cx="1000125" cy="100012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10237651" y="1383703"/>
            <a:ext cx="1133475" cy="1133475"/>
          </a:xfrm>
          <a:prstGeom prst="ellipse">
            <a:avLst/>
          </a:prstGeom>
          <a:solidFill>
            <a:schemeClr val="l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10304326" y="1450378"/>
            <a:ext cx="1000125" cy="100012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207807" y="1550012"/>
            <a:ext cx="1163319" cy="800856"/>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ct val="0"/>
              </a:spcBef>
            </a:pPr>
            <a:r>
              <a:rPr lang="en-US" sz="3450" b="1">
                <a:solidFill>
                  <a:schemeClr val="accent2">
                    <a:lumMod val="20000"/>
                    <a:lumOff val="80000"/>
                    <a:alpha val="100000"/>
                  </a:schemeClr>
                </a:solidFill>
                <a:latin typeface="Microsoft Yahei"/>
                <a:ea typeface="Microsoft Yahei"/>
                <a:cs typeface="Microsoft Yahei"/>
              </a:rPr>
              <a:t>03</a:t>
            </a:r>
          </a:p>
        </p:txBody>
      </p:sp>
      <p:sp>
        <p:nvSpPr>
          <p:cNvPr id="44" name="TextBox 44"/>
          <p:cNvSpPr txBox="1"/>
          <p:nvPr/>
        </p:nvSpPr>
        <p:spPr>
          <a:xfrm>
            <a:off x="6761790" y="1550012"/>
            <a:ext cx="1163319" cy="800856"/>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ct val="0"/>
              </a:spcBef>
            </a:pPr>
            <a:r>
              <a:rPr lang="en-US" sz="3450" b="1">
                <a:solidFill>
                  <a:schemeClr val="accent2">
                    <a:lumMod val="20000"/>
                    <a:lumOff val="80000"/>
                    <a:alpha val="100000"/>
                  </a:schemeClr>
                </a:solidFill>
                <a:latin typeface="Microsoft Yahei"/>
                <a:ea typeface="Microsoft Yahei"/>
                <a:cs typeface="Microsoft Yahei"/>
              </a:rPr>
              <a:t>02</a:t>
            </a:r>
          </a:p>
        </p:txBody>
      </p:sp>
      <p:sp>
        <p:nvSpPr>
          <p:cNvPr id="45" name="TextBox 45"/>
          <p:cNvSpPr txBox="1"/>
          <p:nvPr/>
        </p:nvSpPr>
        <p:spPr>
          <a:xfrm>
            <a:off x="3030145" y="1550012"/>
            <a:ext cx="1163319" cy="800856"/>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ct val="0"/>
              </a:spcBef>
            </a:pPr>
            <a:r>
              <a:rPr lang="en-US" sz="3450" b="1">
                <a:solidFill>
                  <a:schemeClr val="accent2">
                    <a:lumMod val="20000"/>
                    <a:lumOff val="80000"/>
                    <a:alpha val="100000"/>
                  </a:schemeClr>
                </a:solidFill>
                <a:latin typeface="Microsoft Yahei"/>
                <a:ea typeface="Microsoft Yahei"/>
                <a:cs typeface="Microsoft Yahei"/>
              </a:rPr>
              <a:t>01</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1477192" y="3522743"/>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568117" y="1927706"/>
            <a:ext cx="2204933" cy="2157159"/>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4067465" y="3482773"/>
            <a:ext cx="2116735" cy="2070873"/>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5566823" y="2336206"/>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6184200" y="2878170"/>
            <a:ext cx="461677" cy="550831"/>
            <a:chOff x="6184200" y="2878170"/>
            <a:chExt cx="461677" cy="550831"/>
          </a:xfrm>
        </p:grpSpPr>
        <p:sp>
          <p:nvSpPr>
            <p:cNvPr id="7" name="Freeform 7"/>
            <p:cNvSpPr/>
            <p:nvPr/>
          </p:nvSpPr>
          <p:spPr>
            <a:xfrm>
              <a:off x="6350411" y="2984088"/>
              <a:ext cx="147161" cy="176213"/>
            </a:xfrm>
            <a:custGeom>
              <a:rect l="l" t="t" r="r" b="b"/>
              <a:pathLst>
                <a:path w="56" h="67">
                  <a:moveTo>
                    <a:pt x="28" y="0"/>
                  </a:moveTo>
                  <a:cubicBezTo>
                    <a:pt x="13" y="0"/>
                    <a:pt x="0" y="13"/>
                    <a:pt x="0" y="28"/>
                  </a:cubicBezTo>
                  <a:cubicBezTo>
                    <a:pt x="0" y="34"/>
                    <a:pt x="2" y="40"/>
                    <a:pt x="7" y="46"/>
                  </a:cubicBezTo>
                  <a:cubicBezTo>
                    <a:pt x="11" y="52"/>
                    <a:pt x="15" y="58"/>
                    <a:pt x="16" y="65"/>
                  </a:cubicBezTo>
                  <a:cubicBezTo>
                    <a:pt x="16" y="67"/>
                    <a:pt x="16" y="67"/>
                    <a:pt x="16" y="67"/>
                  </a:cubicBezTo>
                  <a:cubicBezTo>
                    <a:pt x="25" y="67"/>
                    <a:pt x="25" y="67"/>
                    <a:pt x="25" y="67"/>
                  </a:cubicBezTo>
                  <a:cubicBezTo>
                    <a:pt x="26" y="65"/>
                    <a:pt x="26" y="65"/>
                    <a:pt x="26" y="65"/>
                  </a:cubicBezTo>
                  <a:cubicBezTo>
                    <a:pt x="26" y="61"/>
                    <a:pt x="26" y="50"/>
                    <a:pt x="22" y="42"/>
                  </a:cubicBezTo>
                  <a:cubicBezTo>
                    <a:pt x="24" y="42"/>
                    <a:pt x="26" y="41"/>
                    <a:pt x="28" y="41"/>
                  </a:cubicBezTo>
                  <a:cubicBezTo>
                    <a:pt x="29" y="41"/>
                    <a:pt x="29" y="41"/>
                    <a:pt x="29" y="41"/>
                  </a:cubicBezTo>
                  <a:cubicBezTo>
                    <a:pt x="31" y="41"/>
                    <a:pt x="33" y="42"/>
                    <a:pt x="34" y="42"/>
                  </a:cubicBezTo>
                  <a:cubicBezTo>
                    <a:pt x="32" y="48"/>
                    <a:pt x="31" y="55"/>
                    <a:pt x="31" y="65"/>
                  </a:cubicBezTo>
                  <a:cubicBezTo>
                    <a:pt x="31" y="67"/>
                    <a:pt x="31" y="67"/>
                    <a:pt x="31" y="67"/>
                  </a:cubicBezTo>
                  <a:cubicBezTo>
                    <a:pt x="40" y="67"/>
                    <a:pt x="40" y="67"/>
                    <a:pt x="40" y="67"/>
                  </a:cubicBezTo>
                  <a:cubicBezTo>
                    <a:pt x="41" y="65"/>
                    <a:pt x="41" y="65"/>
                    <a:pt x="41" y="65"/>
                  </a:cubicBezTo>
                  <a:cubicBezTo>
                    <a:pt x="42" y="58"/>
                    <a:pt x="46" y="52"/>
                    <a:pt x="50" y="46"/>
                  </a:cubicBezTo>
                  <a:cubicBezTo>
                    <a:pt x="54" y="41"/>
                    <a:pt x="56" y="34"/>
                    <a:pt x="56" y="28"/>
                  </a:cubicBezTo>
                  <a:cubicBezTo>
                    <a:pt x="56" y="13"/>
                    <a:pt x="44" y="0"/>
                    <a:pt x="28"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184200" y="2878170"/>
              <a:ext cx="461677" cy="550831"/>
            </a:xfrm>
            <a:custGeom>
              <a:rect l="l" t="t" r="r" b="b"/>
              <a:pathLst>
                <a:path w="175" h="209">
                  <a:moveTo>
                    <a:pt x="146" y="24"/>
                  </a:moveTo>
                  <a:cubicBezTo>
                    <a:pt x="126" y="8"/>
                    <a:pt x="100" y="0"/>
                    <a:pt x="66" y="8"/>
                  </a:cubicBezTo>
                  <a:cubicBezTo>
                    <a:pt x="42" y="15"/>
                    <a:pt x="21" y="33"/>
                    <a:pt x="16" y="67"/>
                  </a:cubicBezTo>
                  <a:cubicBezTo>
                    <a:pt x="14" y="78"/>
                    <a:pt x="16" y="84"/>
                    <a:pt x="16" y="85"/>
                  </a:cubicBezTo>
                  <a:cubicBezTo>
                    <a:pt x="18" y="87"/>
                    <a:pt x="20" y="91"/>
                    <a:pt x="20" y="94"/>
                  </a:cubicBezTo>
                  <a:cubicBezTo>
                    <a:pt x="20" y="95"/>
                    <a:pt x="19" y="96"/>
                    <a:pt x="19" y="97"/>
                  </a:cubicBezTo>
                  <a:cubicBezTo>
                    <a:pt x="2" y="121"/>
                    <a:pt x="2" y="121"/>
                    <a:pt x="2" y="121"/>
                  </a:cubicBezTo>
                  <a:cubicBezTo>
                    <a:pt x="1" y="123"/>
                    <a:pt x="0" y="125"/>
                    <a:pt x="1" y="127"/>
                  </a:cubicBezTo>
                  <a:cubicBezTo>
                    <a:pt x="4" y="132"/>
                    <a:pt x="12" y="131"/>
                    <a:pt x="14" y="132"/>
                  </a:cubicBezTo>
                  <a:cubicBezTo>
                    <a:pt x="16" y="133"/>
                    <a:pt x="17" y="136"/>
                    <a:pt x="16" y="139"/>
                  </a:cubicBezTo>
                  <a:cubicBezTo>
                    <a:pt x="15" y="141"/>
                    <a:pt x="13" y="145"/>
                    <a:pt x="15" y="146"/>
                  </a:cubicBezTo>
                  <a:cubicBezTo>
                    <a:pt x="17" y="147"/>
                    <a:pt x="19" y="148"/>
                    <a:pt x="19" y="148"/>
                  </a:cubicBezTo>
                  <a:cubicBezTo>
                    <a:pt x="19" y="148"/>
                    <a:pt x="16" y="149"/>
                    <a:pt x="16" y="151"/>
                  </a:cubicBezTo>
                  <a:cubicBezTo>
                    <a:pt x="15" y="153"/>
                    <a:pt x="16" y="156"/>
                    <a:pt x="19" y="157"/>
                  </a:cubicBezTo>
                  <a:cubicBezTo>
                    <a:pt x="19" y="157"/>
                    <a:pt x="22" y="164"/>
                    <a:pt x="21" y="171"/>
                  </a:cubicBezTo>
                  <a:cubicBezTo>
                    <a:pt x="20" y="177"/>
                    <a:pt x="18" y="183"/>
                    <a:pt x="23" y="187"/>
                  </a:cubicBezTo>
                  <a:cubicBezTo>
                    <a:pt x="28" y="191"/>
                    <a:pt x="48" y="188"/>
                    <a:pt x="60" y="184"/>
                  </a:cubicBezTo>
                  <a:cubicBezTo>
                    <a:pt x="60" y="184"/>
                    <a:pt x="64" y="191"/>
                    <a:pt x="68" y="209"/>
                  </a:cubicBezTo>
                  <a:cubicBezTo>
                    <a:pt x="152" y="183"/>
                    <a:pt x="152" y="183"/>
                    <a:pt x="152" y="183"/>
                  </a:cubicBezTo>
                  <a:cubicBezTo>
                    <a:pt x="147" y="170"/>
                    <a:pt x="145" y="163"/>
                    <a:pt x="145" y="159"/>
                  </a:cubicBezTo>
                  <a:cubicBezTo>
                    <a:pt x="143" y="148"/>
                    <a:pt x="160" y="128"/>
                    <a:pt x="166" y="106"/>
                  </a:cubicBezTo>
                  <a:cubicBezTo>
                    <a:pt x="173" y="81"/>
                    <a:pt x="175" y="48"/>
                    <a:pt x="146" y="24"/>
                  </a:cubicBezTo>
                  <a:close/>
                  <a:moveTo>
                    <a:pt x="118" y="90"/>
                  </a:moveTo>
                  <a:cubicBezTo>
                    <a:pt x="112" y="98"/>
                    <a:pt x="110" y="104"/>
                    <a:pt x="110" y="110"/>
                  </a:cubicBezTo>
                  <a:cubicBezTo>
                    <a:pt x="110" y="128"/>
                    <a:pt x="110" y="128"/>
                    <a:pt x="110" y="128"/>
                  </a:cubicBezTo>
                  <a:cubicBezTo>
                    <a:pt x="110" y="133"/>
                    <a:pt x="107" y="136"/>
                    <a:pt x="104" y="136"/>
                  </a:cubicBezTo>
                  <a:cubicBezTo>
                    <a:pt x="97" y="136"/>
                    <a:pt x="97" y="136"/>
                    <a:pt x="97" y="136"/>
                  </a:cubicBezTo>
                  <a:cubicBezTo>
                    <a:pt x="96" y="136"/>
                    <a:pt x="96" y="136"/>
                    <a:pt x="96" y="136"/>
                  </a:cubicBezTo>
                  <a:cubicBezTo>
                    <a:pt x="95" y="138"/>
                    <a:pt x="93" y="139"/>
                    <a:pt x="91" y="139"/>
                  </a:cubicBezTo>
                  <a:cubicBezTo>
                    <a:pt x="89" y="139"/>
                    <a:pt x="88" y="138"/>
                    <a:pt x="87" y="136"/>
                  </a:cubicBezTo>
                  <a:cubicBezTo>
                    <a:pt x="86" y="136"/>
                    <a:pt x="86" y="136"/>
                    <a:pt x="86" y="136"/>
                  </a:cubicBezTo>
                  <a:cubicBezTo>
                    <a:pt x="79" y="136"/>
                    <a:pt x="79" y="136"/>
                    <a:pt x="79" y="136"/>
                  </a:cubicBezTo>
                  <a:cubicBezTo>
                    <a:pt x="76" y="136"/>
                    <a:pt x="73" y="133"/>
                    <a:pt x="73" y="129"/>
                  </a:cubicBezTo>
                  <a:cubicBezTo>
                    <a:pt x="73" y="110"/>
                    <a:pt x="73" y="110"/>
                    <a:pt x="73" y="110"/>
                  </a:cubicBezTo>
                  <a:cubicBezTo>
                    <a:pt x="73" y="104"/>
                    <a:pt x="70" y="98"/>
                    <a:pt x="65" y="90"/>
                  </a:cubicBezTo>
                  <a:cubicBezTo>
                    <a:pt x="59" y="83"/>
                    <a:pt x="57" y="76"/>
                    <a:pt x="57" y="68"/>
                  </a:cubicBezTo>
                  <a:cubicBezTo>
                    <a:pt x="57" y="49"/>
                    <a:pt x="72" y="34"/>
                    <a:pt x="91" y="34"/>
                  </a:cubicBezTo>
                  <a:cubicBezTo>
                    <a:pt x="110" y="34"/>
                    <a:pt x="126" y="49"/>
                    <a:pt x="126" y="68"/>
                  </a:cubicBezTo>
                  <a:cubicBezTo>
                    <a:pt x="126" y="76"/>
                    <a:pt x="123" y="83"/>
                    <a:pt x="118" y="9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1996032" y="4065529"/>
            <a:ext cx="664560" cy="579786"/>
            <a:chOff x="1996032" y="4065529"/>
            <a:chExt cx="664560" cy="579786"/>
          </a:xfrm>
        </p:grpSpPr>
        <p:sp>
          <p:nvSpPr>
            <p:cNvPr id="10" name="Freeform 10"/>
            <p:cNvSpPr/>
            <p:nvPr/>
          </p:nvSpPr>
          <p:spPr>
            <a:xfrm>
              <a:off x="1996032" y="4204879"/>
              <a:ext cx="440436" cy="440436"/>
            </a:xfrm>
            <a:custGeom>
              <a:rect l="l" t="t" r="r" b="b"/>
              <a:pathLst>
                <a:path w="167" h="167">
                  <a:moveTo>
                    <a:pt x="161" y="71"/>
                  </a:moveTo>
                  <a:cubicBezTo>
                    <a:pt x="148" y="71"/>
                    <a:pt x="148" y="71"/>
                    <a:pt x="148" y="71"/>
                  </a:cubicBezTo>
                  <a:cubicBezTo>
                    <a:pt x="146" y="62"/>
                    <a:pt x="143" y="54"/>
                    <a:pt x="138" y="47"/>
                  </a:cubicBezTo>
                  <a:cubicBezTo>
                    <a:pt x="147" y="38"/>
                    <a:pt x="147" y="38"/>
                    <a:pt x="147" y="38"/>
                  </a:cubicBezTo>
                  <a:cubicBezTo>
                    <a:pt x="149" y="36"/>
                    <a:pt x="150" y="32"/>
                    <a:pt x="148" y="31"/>
                  </a:cubicBezTo>
                  <a:cubicBezTo>
                    <a:pt x="136" y="19"/>
                    <a:pt x="136" y="19"/>
                    <a:pt x="136" y="19"/>
                  </a:cubicBezTo>
                  <a:cubicBezTo>
                    <a:pt x="135" y="17"/>
                    <a:pt x="131" y="18"/>
                    <a:pt x="129" y="20"/>
                  </a:cubicBezTo>
                  <a:cubicBezTo>
                    <a:pt x="120" y="29"/>
                    <a:pt x="120" y="29"/>
                    <a:pt x="120" y="29"/>
                  </a:cubicBezTo>
                  <a:cubicBezTo>
                    <a:pt x="113" y="24"/>
                    <a:pt x="105" y="21"/>
                    <a:pt x="96" y="19"/>
                  </a:cubicBezTo>
                  <a:cubicBezTo>
                    <a:pt x="96" y="6"/>
                    <a:pt x="96" y="6"/>
                    <a:pt x="96" y="6"/>
                  </a:cubicBezTo>
                  <a:cubicBezTo>
                    <a:pt x="96" y="3"/>
                    <a:pt x="94" y="0"/>
                    <a:pt x="92" y="0"/>
                  </a:cubicBezTo>
                  <a:cubicBezTo>
                    <a:pt x="75" y="0"/>
                    <a:pt x="75" y="0"/>
                    <a:pt x="75" y="0"/>
                  </a:cubicBezTo>
                  <a:cubicBezTo>
                    <a:pt x="73" y="0"/>
                    <a:pt x="71" y="3"/>
                    <a:pt x="71" y="6"/>
                  </a:cubicBezTo>
                  <a:cubicBezTo>
                    <a:pt x="71" y="19"/>
                    <a:pt x="71" y="19"/>
                    <a:pt x="71" y="19"/>
                  </a:cubicBezTo>
                  <a:cubicBezTo>
                    <a:pt x="62" y="21"/>
                    <a:pt x="54" y="24"/>
                    <a:pt x="46" y="29"/>
                  </a:cubicBezTo>
                  <a:cubicBezTo>
                    <a:pt x="37" y="20"/>
                    <a:pt x="37" y="20"/>
                    <a:pt x="37" y="20"/>
                  </a:cubicBezTo>
                  <a:cubicBezTo>
                    <a:pt x="35" y="18"/>
                    <a:pt x="32" y="17"/>
                    <a:pt x="30" y="19"/>
                  </a:cubicBezTo>
                  <a:cubicBezTo>
                    <a:pt x="18" y="31"/>
                    <a:pt x="18" y="31"/>
                    <a:pt x="18" y="31"/>
                  </a:cubicBezTo>
                  <a:cubicBezTo>
                    <a:pt x="17" y="32"/>
                    <a:pt x="17" y="36"/>
                    <a:pt x="19" y="38"/>
                  </a:cubicBezTo>
                  <a:cubicBezTo>
                    <a:pt x="29" y="47"/>
                    <a:pt x="29" y="47"/>
                    <a:pt x="29" y="47"/>
                  </a:cubicBezTo>
                  <a:cubicBezTo>
                    <a:pt x="24" y="54"/>
                    <a:pt x="20" y="62"/>
                    <a:pt x="19" y="71"/>
                  </a:cubicBezTo>
                  <a:cubicBezTo>
                    <a:pt x="6" y="71"/>
                    <a:pt x="6" y="71"/>
                    <a:pt x="6" y="71"/>
                  </a:cubicBezTo>
                  <a:cubicBezTo>
                    <a:pt x="2" y="71"/>
                    <a:pt x="0" y="73"/>
                    <a:pt x="0" y="75"/>
                  </a:cubicBezTo>
                  <a:cubicBezTo>
                    <a:pt x="0" y="92"/>
                    <a:pt x="0" y="92"/>
                    <a:pt x="0" y="92"/>
                  </a:cubicBezTo>
                  <a:cubicBezTo>
                    <a:pt x="0" y="94"/>
                    <a:pt x="2" y="96"/>
                    <a:pt x="6" y="96"/>
                  </a:cubicBezTo>
                  <a:cubicBezTo>
                    <a:pt x="19" y="96"/>
                    <a:pt x="19" y="96"/>
                    <a:pt x="19" y="96"/>
                  </a:cubicBezTo>
                  <a:cubicBezTo>
                    <a:pt x="20" y="105"/>
                    <a:pt x="24" y="113"/>
                    <a:pt x="29" y="120"/>
                  </a:cubicBezTo>
                  <a:cubicBezTo>
                    <a:pt x="19" y="130"/>
                    <a:pt x="19" y="130"/>
                    <a:pt x="19" y="130"/>
                  </a:cubicBezTo>
                  <a:cubicBezTo>
                    <a:pt x="17" y="132"/>
                    <a:pt x="17" y="135"/>
                    <a:pt x="18" y="137"/>
                  </a:cubicBezTo>
                  <a:cubicBezTo>
                    <a:pt x="30" y="148"/>
                    <a:pt x="30" y="148"/>
                    <a:pt x="30" y="148"/>
                  </a:cubicBezTo>
                  <a:cubicBezTo>
                    <a:pt x="32" y="150"/>
                    <a:pt x="35" y="150"/>
                    <a:pt x="37" y="147"/>
                  </a:cubicBezTo>
                  <a:cubicBezTo>
                    <a:pt x="46" y="138"/>
                    <a:pt x="46" y="138"/>
                    <a:pt x="46" y="138"/>
                  </a:cubicBezTo>
                  <a:cubicBezTo>
                    <a:pt x="54" y="143"/>
                    <a:pt x="62" y="147"/>
                    <a:pt x="71" y="148"/>
                  </a:cubicBezTo>
                  <a:cubicBezTo>
                    <a:pt x="71" y="161"/>
                    <a:pt x="71" y="161"/>
                    <a:pt x="71" y="161"/>
                  </a:cubicBezTo>
                  <a:cubicBezTo>
                    <a:pt x="71" y="164"/>
                    <a:pt x="73" y="167"/>
                    <a:pt x="75" y="167"/>
                  </a:cubicBezTo>
                  <a:cubicBezTo>
                    <a:pt x="92" y="167"/>
                    <a:pt x="92" y="167"/>
                    <a:pt x="92" y="167"/>
                  </a:cubicBezTo>
                  <a:cubicBezTo>
                    <a:pt x="94" y="167"/>
                    <a:pt x="96" y="164"/>
                    <a:pt x="96" y="161"/>
                  </a:cubicBezTo>
                  <a:cubicBezTo>
                    <a:pt x="96" y="148"/>
                    <a:pt x="96" y="148"/>
                    <a:pt x="96" y="148"/>
                  </a:cubicBezTo>
                  <a:cubicBezTo>
                    <a:pt x="105" y="147"/>
                    <a:pt x="113" y="143"/>
                    <a:pt x="120" y="138"/>
                  </a:cubicBezTo>
                  <a:cubicBezTo>
                    <a:pt x="129" y="147"/>
                    <a:pt x="129" y="147"/>
                    <a:pt x="129" y="147"/>
                  </a:cubicBezTo>
                  <a:cubicBezTo>
                    <a:pt x="131" y="150"/>
                    <a:pt x="135" y="150"/>
                    <a:pt x="136" y="148"/>
                  </a:cubicBezTo>
                  <a:cubicBezTo>
                    <a:pt x="148" y="137"/>
                    <a:pt x="148" y="137"/>
                    <a:pt x="148" y="137"/>
                  </a:cubicBezTo>
                  <a:cubicBezTo>
                    <a:pt x="150" y="135"/>
                    <a:pt x="149" y="132"/>
                    <a:pt x="147" y="130"/>
                  </a:cubicBezTo>
                  <a:cubicBezTo>
                    <a:pt x="138" y="120"/>
                    <a:pt x="138" y="120"/>
                    <a:pt x="138" y="120"/>
                  </a:cubicBezTo>
                  <a:cubicBezTo>
                    <a:pt x="143" y="113"/>
                    <a:pt x="146" y="105"/>
                    <a:pt x="148" y="96"/>
                  </a:cubicBezTo>
                  <a:cubicBezTo>
                    <a:pt x="161" y="96"/>
                    <a:pt x="161" y="96"/>
                    <a:pt x="161" y="96"/>
                  </a:cubicBezTo>
                  <a:cubicBezTo>
                    <a:pt x="164" y="96"/>
                    <a:pt x="167" y="94"/>
                    <a:pt x="167" y="92"/>
                  </a:cubicBezTo>
                  <a:cubicBezTo>
                    <a:pt x="167" y="75"/>
                    <a:pt x="167" y="75"/>
                    <a:pt x="167" y="75"/>
                  </a:cubicBezTo>
                  <a:cubicBezTo>
                    <a:pt x="167" y="73"/>
                    <a:pt x="164" y="71"/>
                    <a:pt x="161" y="71"/>
                  </a:cubicBezTo>
                  <a:close/>
                  <a:moveTo>
                    <a:pt x="83" y="114"/>
                  </a:moveTo>
                  <a:cubicBezTo>
                    <a:pt x="66" y="114"/>
                    <a:pt x="52" y="101"/>
                    <a:pt x="52" y="84"/>
                  </a:cubicBezTo>
                  <a:cubicBezTo>
                    <a:pt x="52" y="67"/>
                    <a:pt x="66" y="53"/>
                    <a:pt x="83" y="53"/>
                  </a:cubicBezTo>
                  <a:cubicBezTo>
                    <a:pt x="100" y="53"/>
                    <a:pt x="114" y="67"/>
                    <a:pt x="114" y="84"/>
                  </a:cubicBezTo>
                  <a:cubicBezTo>
                    <a:pt x="114" y="101"/>
                    <a:pt x="100" y="114"/>
                    <a:pt x="83" y="114"/>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2341695" y="4065529"/>
              <a:ext cx="318897" cy="316706"/>
            </a:xfrm>
            <a:custGeom>
              <a:rect l="l" t="t" r="r" b="b"/>
              <a:pathLst>
                <a:path w="120" h="120">
                  <a:moveTo>
                    <a:pt x="117" y="51"/>
                  </a:moveTo>
                  <a:cubicBezTo>
                    <a:pt x="108" y="51"/>
                    <a:pt x="108" y="51"/>
                    <a:pt x="108" y="51"/>
                  </a:cubicBezTo>
                  <a:cubicBezTo>
                    <a:pt x="106" y="44"/>
                    <a:pt x="104" y="38"/>
                    <a:pt x="100" y="33"/>
                  </a:cubicBezTo>
                  <a:cubicBezTo>
                    <a:pt x="107" y="27"/>
                    <a:pt x="107" y="27"/>
                    <a:pt x="107" y="27"/>
                  </a:cubicBezTo>
                  <a:cubicBezTo>
                    <a:pt x="109" y="25"/>
                    <a:pt x="109" y="23"/>
                    <a:pt x="108" y="22"/>
                  </a:cubicBezTo>
                  <a:cubicBezTo>
                    <a:pt x="99" y="13"/>
                    <a:pt x="99" y="13"/>
                    <a:pt x="99" y="13"/>
                  </a:cubicBezTo>
                  <a:cubicBezTo>
                    <a:pt x="98" y="12"/>
                    <a:pt x="96" y="12"/>
                    <a:pt x="94" y="14"/>
                  </a:cubicBezTo>
                  <a:cubicBezTo>
                    <a:pt x="87" y="20"/>
                    <a:pt x="87" y="20"/>
                    <a:pt x="87" y="20"/>
                  </a:cubicBezTo>
                  <a:cubicBezTo>
                    <a:pt x="82" y="17"/>
                    <a:pt x="76" y="14"/>
                    <a:pt x="70" y="13"/>
                  </a:cubicBezTo>
                  <a:cubicBezTo>
                    <a:pt x="70" y="4"/>
                    <a:pt x="70" y="4"/>
                    <a:pt x="70" y="4"/>
                  </a:cubicBezTo>
                  <a:cubicBezTo>
                    <a:pt x="70" y="1"/>
                    <a:pt x="69" y="0"/>
                    <a:pt x="67" y="0"/>
                  </a:cubicBezTo>
                  <a:cubicBezTo>
                    <a:pt x="55" y="0"/>
                    <a:pt x="55" y="0"/>
                    <a:pt x="55" y="0"/>
                  </a:cubicBezTo>
                  <a:cubicBezTo>
                    <a:pt x="53" y="0"/>
                    <a:pt x="52" y="1"/>
                    <a:pt x="52" y="4"/>
                  </a:cubicBezTo>
                  <a:cubicBezTo>
                    <a:pt x="52" y="13"/>
                    <a:pt x="52" y="13"/>
                    <a:pt x="52" y="13"/>
                  </a:cubicBezTo>
                  <a:cubicBezTo>
                    <a:pt x="45" y="14"/>
                    <a:pt x="39" y="17"/>
                    <a:pt x="34" y="20"/>
                  </a:cubicBezTo>
                  <a:cubicBezTo>
                    <a:pt x="28" y="14"/>
                    <a:pt x="28" y="14"/>
                    <a:pt x="28" y="14"/>
                  </a:cubicBezTo>
                  <a:cubicBezTo>
                    <a:pt x="26" y="12"/>
                    <a:pt x="24" y="12"/>
                    <a:pt x="22" y="13"/>
                  </a:cubicBezTo>
                  <a:cubicBezTo>
                    <a:pt x="14" y="22"/>
                    <a:pt x="14" y="22"/>
                    <a:pt x="14" y="22"/>
                  </a:cubicBezTo>
                  <a:cubicBezTo>
                    <a:pt x="13" y="23"/>
                    <a:pt x="13" y="25"/>
                    <a:pt x="15" y="27"/>
                  </a:cubicBezTo>
                  <a:cubicBezTo>
                    <a:pt x="21" y="33"/>
                    <a:pt x="21" y="33"/>
                    <a:pt x="21" y="33"/>
                  </a:cubicBezTo>
                  <a:cubicBezTo>
                    <a:pt x="18" y="38"/>
                    <a:pt x="15" y="44"/>
                    <a:pt x="14" y="51"/>
                  </a:cubicBezTo>
                  <a:cubicBezTo>
                    <a:pt x="5" y="51"/>
                    <a:pt x="5" y="51"/>
                    <a:pt x="5" y="51"/>
                  </a:cubicBezTo>
                  <a:cubicBezTo>
                    <a:pt x="2" y="51"/>
                    <a:pt x="0" y="52"/>
                    <a:pt x="0" y="54"/>
                  </a:cubicBezTo>
                  <a:cubicBezTo>
                    <a:pt x="0" y="66"/>
                    <a:pt x="0" y="66"/>
                    <a:pt x="0" y="66"/>
                  </a:cubicBezTo>
                  <a:cubicBezTo>
                    <a:pt x="0" y="68"/>
                    <a:pt x="2" y="69"/>
                    <a:pt x="5" y="69"/>
                  </a:cubicBezTo>
                  <a:cubicBezTo>
                    <a:pt x="14" y="69"/>
                    <a:pt x="14" y="69"/>
                    <a:pt x="14" y="69"/>
                  </a:cubicBezTo>
                  <a:cubicBezTo>
                    <a:pt x="15" y="76"/>
                    <a:pt x="18" y="81"/>
                    <a:pt x="21" y="87"/>
                  </a:cubicBezTo>
                  <a:cubicBezTo>
                    <a:pt x="15" y="93"/>
                    <a:pt x="15" y="93"/>
                    <a:pt x="15" y="93"/>
                  </a:cubicBezTo>
                  <a:cubicBezTo>
                    <a:pt x="13" y="95"/>
                    <a:pt x="13" y="97"/>
                    <a:pt x="14" y="98"/>
                  </a:cubicBezTo>
                  <a:cubicBezTo>
                    <a:pt x="22" y="107"/>
                    <a:pt x="22" y="107"/>
                    <a:pt x="22" y="107"/>
                  </a:cubicBezTo>
                  <a:cubicBezTo>
                    <a:pt x="24" y="108"/>
                    <a:pt x="26" y="108"/>
                    <a:pt x="28" y="106"/>
                  </a:cubicBezTo>
                  <a:cubicBezTo>
                    <a:pt x="34" y="100"/>
                    <a:pt x="34" y="100"/>
                    <a:pt x="34" y="100"/>
                  </a:cubicBezTo>
                  <a:cubicBezTo>
                    <a:pt x="39" y="103"/>
                    <a:pt x="45" y="106"/>
                    <a:pt x="52" y="107"/>
                  </a:cubicBezTo>
                  <a:cubicBezTo>
                    <a:pt x="52" y="116"/>
                    <a:pt x="52" y="116"/>
                    <a:pt x="52" y="116"/>
                  </a:cubicBezTo>
                  <a:cubicBezTo>
                    <a:pt x="52" y="118"/>
                    <a:pt x="53" y="120"/>
                    <a:pt x="55" y="120"/>
                  </a:cubicBezTo>
                  <a:cubicBezTo>
                    <a:pt x="67" y="120"/>
                    <a:pt x="67" y="120"/>
                    <a:pt x="67" y="120"/>
                  </a:cubicBezTo>
                  <a:cubicBezTo>
                    <a:pt x="69" y="120"/>
                    <a:pt x="70" y="118"/>
                    <a:pt x="70" y="116"/>
                  </a:cubicBezTo>
                  <a:cubicBezTo>
                    <a:pt x="70" y="107"/>
                    <a:pt x="70" y="107"/>
                    <a:pt x="70" y="107"/>
                  </a:cubicBezTo>
                  <a:cubicBezTo>
                    <a:pt x="76" y="106"/>
                    <a:pt x="82" y="103"/>
                    <a:pt x="87" y="100"/>
                  </a:cubicBezTo>
                  <a:cubicBezTo>
                    <a:pt x="94" y="106"/>
                    <a:pt x="94" y="106"/>
                    <a:pt x="94" y="106"/>
                  </a:cubicBezTo>
                  <a:cubicBezTo>
                    <a:pt x="96" y="108"/>
                    <a:pt x="98" y="108"/>
                    <a:pt x="99" y="107"/>
                  </a:cubicBezTo>
                  <a:cubicBezTo>
                    <a:pt x="108" y="98"/>
                    <a:pt x="108" y="98"/>
                    <a:pt x="108" y="98"/>
                  </a:cubicBezTo>
                  <a:cubicBezTo>
                    <a:pt x="109" y="97"/>
                    <a:pt x="109" y="95"/>
                    <a:pt x="107" y="93"/>
                  </a:cubicBezTo>
                  <a:cubicBezTo>
                    <a:pt x="100" y="87"/>
                    <a:pt x="100" y="87"/>
                    <a:pt x="100" y="87"/>
                  </a:cubicBezTo>
                  <a:cubicBezTo>
                    <a:pt x="104" y="81"/>
                    <a:pt x="106" y="76"/>
                    <a:pt x="108" y="69"/>
                  </a:cubicBezTo>
                  <a:cubicBezTo>
                    <a:pt x="117" y="69"/>
                    <a:pt x="117" y="69"/>
                    <a:pt x="117" y="69"/>
                  </a:cubicBezTo>
                  <a:cubicBezTo>
                    <a:pt x="119" y="69"/>
                    <a:pt x="121" y="68"/>
                    <a:pt x="121" y="66"/>
                  </a:cubicBezTo>
                  <a:cubicBezTo>
                    <a:pt x="121" y="54"/>
                    <a:pt x="121" y="54"/>
                    <a:pt x="121" y="54"/>
                  </a:cubicBezTo>
                  <a:cubicBezTo>
                    <a:pt x="121" y="52"/>
                    <a:pt x="119" y="51"/>
                    <a:pt x="117" y="51"/>
                  </a:cubicBezTo>
                  <a:close/>
                  <a:moveTo>
                    <a:pt x="61" y="82"/>
                  </a:moveTo>
                  <a:cubicBezTo>
                    <a:pt x="48" y="82"/>
                    <a:pt x="38" y="72"/>
                    <a:pt x="38" y="60"/>
                  </a:cubicBezTo>
                  <a:cubicBezTo>
                    <a:pt x="38" y="48"/>
                    <a:pt x="48" y="38"/>
                    <a:pt x="61" y="38"/>
                  </a:cubicBezTo>
                  <a:cubicBezTo>
                    <a:pt x="73" y="38"/>
                    <a:pt x="83" y="48"/>
                    <a:pt x="83" y="60"/>
                  </a:cubicBezTo>
                  <a:cubicBezTo>
                    <a:pt x="83" y="72"/>
                    <a:pt x="73" y="82"/>
                    <a:pt x="61" y="82"/>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4836987" y="4210981"/>
            <a:ext cx="577691" cy="614457"/>
            <a:chOff x="4836987" y="4210981"/>
            <a:chExt cx="577691" cy="614457"/>
          </a:xfrm>
        </p:grpSpPr>
        <p:sp>
          <p:nvSpPr>
            <p:cNvPr id="13" name="Freeform 13"/>
            <p:cNvSpPr/>
            <p:nvPr/>
          </p:nvSpPr>
          <p:spPr>
            <a:xfrm>
              <a:off x="5174934" y="4210981"/>
              <a:ext cx="239744" cy="269843"/>
            </a:xfrm>
            <a:custGeom>
              <a:rect l="l" t="t" r="r" b="b"/>
              <a:pathLst>
                <a:path w="91" h="102">
                  <a:moveTo>
                    <a:pt x="76" y="45"/>
                  </a:moveTo>
                  <a:cubicBezTo>
                    <a:pt x="65" y="52"/>
                    <a:pt x="54" y="52"/>
                    <a:pt x="50" y="52"/>
                  </a:cubicBezTo>
                  <a:cubicBezTo>
                    <a:pt x="11" y="102"/>
                    <a:pt x="11" y="102"/>
                    <a:pt x="11" y="102"/>
                  </a:cubicBezTo>
                  <a:cubicBezTo>
                    <a:pt x="0" y="93"/>
                    <a:pt x="0" y="93"/>
                    <a:pt x="0" y="93"/>
                  </a:cubicBezTo>
                  <a:cubicBezTo>
                    <a:pt x="43" y="47"/>
                    <a:pt x="43" y="47"/>
                    <a:pt x="43" y="47"/>
                  </a:cubicBezTo>
                  <a:cubicBezTo>
                    <a:pt x="42" y="43"/>
                    <a:pt x="40" y="32"/>
                    <a:pt x="45" y="19"/>
                  </a:cubicBezTo>
                  <a:cubicBezTo>
                    <a:pt x="52" y="4"/>
                    <a:pt x="70" y="0"/>
                    <a:pt x="70" y="0"/>
                  </a:cubicBezTo>
                  <a:cubicBezTo>
                    <a:pt x="67" y="22"/>
                    <a:pt x="67" y="22"/>
                    <a:pt x="67" y="22"/>
                  </a:cubicBezTo>
                  <a:cubicBezTo>
                    <a:pt x="68" y="21"/>
                    <a:pt x="69" y="21"/>
                    <a:pt x="70" y="22"/>
                  </a:cubicBezTo>
                  <a:cubicBezTo>
                    <a:pt x="70" y="22"/>
                    <a:pt x="70" y="23"/>
                    <a:pt x="70" y="24"/>
                  </a:cubicBezTo>
                  <a:cubicBezTo>
                    <a:pt x="91" y="17"/>
                    <a:pt x="91" y="17"/>
                    <a:pt x="91" y="17"/>
                  </a:cubicBezTo>
                  <a:cubicBezTo>
                    <a:pt x="91" y="17"/>
                    <a:pt x="90" y="36"/>
                    <a:pt x="76" y="45"/>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4836987" y="4396146"/>
              <a:ext cx="461677" cy="429292"/>
            </a:xfrm>
            <a:custGeom>
              <a:rect l="l" t="t" r="r" b="b"/>
              <a:pathLst>
                <a:path w="175" h="163">
                  <a:moveTo>
                    <a:pt x="77" y="0"/>
                  </a:moveTo>
                  <a:cubicBezTo>
                    <a:pt x="95" y="0"/>
                    <a:pt x="112" y="6"/>
                    <a:pt x="127" y="16"/>
                  </a:cubicBezTo>
                  <a:cubicBezTo>
                    <a:pt x="107" y="40"/>
                    <a:pt x="107" y="40"/>
                    <a:pt x="107" y="40"/>
                  </a:cubicBezTo>
                  <a:cubicBezTo>
                    <a:pt x="100" y="36"/>
                    <a:pt x="92" y="34"/>
                    <a:pt x="84" y="34"/>
                  </a:cubicBezTo>
                  <a:cubicBezTo>
                    <a:pt x="59" y="34"/>
                    <a:pt x="41" y="54"/>
                    <a:pt x="44" y="80"/>
                  </a:cubicBezTo>
                  <a:cubicBezTo>
                    <a:pt x="47" y="105"/>
                    <a:pt x="70" y="125"/>
                    <a:pt x="96" y="125"/>
                  </a:cubicBezTo>
                  <a:cubicBezTo>
                    <a:pt x="121" y="125"/>
                    <a:pt x="138" y="105"/>
                    <a:pt x="135" y="80"/>
                  </a:cubicBezTo>
                  <a:cubicBezTo>
                    <a:pt x="134" y="71"/>
                    <a:pt x="130" y="63"/>
                    <a:pt x="125" y="56"/>
                  </a:cubicBezTo>
                  <a:cubicBezTo>
                    <a:pt x="145" y="32"/>
                    <a:pt x="145" y="32"/>
                    <a:pt x="145" y="32"/>
                  </a:cubicBezTo>
                  <a:cubicBezTo>
                    <a:pt x="158" y="46"/>
                    <a:pt x="166" y="63"/>
                    <a:pt x="169" y="82"/>
                  </a:cubicBezTo>
                  <a:cubicBezTo>
                    <a:pt x="175" y="127"/>
                    <a:pt x="143" y="163"/>
                    <a:pt x="98" y="163"/>
                  </a:cubicBezTo>
                  <a:cubicBezTo>
                    <a:pt x="53" y="163"/>
                    <a:pt x="12" y="127"/>
                    <a:pt x="6" y="82"/>
                  </a:cubicBezTo>
                  <a:cubicBezTo>
                    <a:pt x="0" y="37"/>
                    <a:pt x="31" y="0"/>
                    <a:pt x="77" y="0"/>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976433" y="4512066"/>
              <a:ext cx="195167" cy="181737"/>
            </a:xfrm>
            <a:custGeom>
              <a:rect l="l" t="t" r="r" b="b"/>
              <a:pathLst>
                <a:path w="74" h="69">
                  <a:moveTo>
                    <a:pt x="42" y="69"/>
                  </a:moveTo>
                  <a:cubicBezTo>
                    <a:pt x="23" y="69"/>
                    <a:pt x="5" y="54"/>
                    <a:pt x="3" y="35"/>
                  </a:cubicBezTo>
                  <a:cubicBezTo>
                    <a:pt x="0" y="16"/>
                    <a:pt x="14" y="0"/>
                    <a:pt x="33" y="0"/>
                  </a:cubicBezTo>
                  <a:cubicBezTo>
                    <a:pt x="38" y="0"/>
                    <a:pt x="44" y="2"/>
                    <a:pt x="49" y="4"/>
                  </a:cubicBezTo>
                  <a:cubicBezTo>
                    <a:pt x="48" y="6"/>
                    <a:pt x="48" y="9"/>
                    <a:pt x="49" y="11"/>
                  </a:cubicBezTo>
                  <a:cubicBezTo>
                    <a:pt x="36" y="30"/>
                    <a:pt x="36" y="30"/>
                    <a:pt x="36" y="30"/>
                  </a:cubicBezTo>
                  <a:cubicBezTo>
                    <a:pt x="42" y="35"/>
                    <a:pt x="42" y="35"/>
                    <a:pt x="42" y="35"/>
                  </a:cubicBezTo>
                  <a:cubicBezTo>
                    <a:pt x="59" y="20"/>
                    <a:pt x="59" y="20"/>
                    <a:pt x="59" y="20"/>
                  </a:cubicBezTo>
                  <a:cubicBezTo>
                    <a:pt x="59" y="20"/>
                    <a:pt x="60" y="20"/>
                    <a:pt x="60" y="20"/>
                  </a:cubicBezTo>
                  <a:cubicBezTo>
                    <a:pt x="62" y="20"/>
                    <a:pt x="64" y="19"/>
                    <a:pt x="66" y="18"/>
                  </a:cubicBezTo>
                  <a:cubicBezTo>
                    <a:pt x="69" y="23"/>
                    <a:pt x="71" y="29"/>
                    <a:pt x="72" y="35"/>
                  </a:cubicBezTo>
                  <a:cubicBezTo>
                    <a:pt x="74" y="54"/>
                    <a:pt x="61" y="69"/>
                    <a:pt x="42" y="69"/>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084541" y="4461869"/>
              <a:ext cx="113728" cy="129349"/>
            </a:xfrm>
            <a:custGeom>
              <a:rect l="l" t="t" r="r" b="b"/>
              <a:pathLst>
                <a:path w="43" h="49">
                  <a:moveTo>
                    <a:pt x="13" y="31"/>
                  </a:moveTo>
                  <a:cubicBezTo>
                    <a:pt x="11" y="28"/>
                    <a:pt x="12" y="25"/>
                    <a:pt x="14" y="22"/>
                  </a:cubicBezTo>
                  <a:cubicBezTo>
                    <a:pt x="32" y="0"/>
                    <a:pt x="32" y="0"/>
                    <a:pt x="32" y="0"/>
                  </a:cubicBezTo>
                  <a:cubicBezTo>
                    <a:pt x="43" y="9"/>
                    <a:pt x="43" y="9"/>
                    <a:pt x="43" y="9"/>
                  </a:cubicBezTo>
                  <a:cubicBezTo>
                    <a:pt x="24" y="32"/>
                    <a:pt x="24" y="32"/>
                    <a:pt x="24" y="32"/>
                  </a:cubicBezTo>
                  <a:cubicBezTo>
                    <a:pt x="22" y="34"/>
                    <a:pt x="19" y="35"/>
                    <a:pt x="17" y="34"/>
                  </a:cubicBezTo>
                  <a:cubicBezTo>
                    <a:pt x="1" y="49"/>
                    <a:pt x="1" y="49"/>
                    <a:pt x="1" y="49"/>
                  </a:cubicBezTo>
                  <a:cubicBezTo>
                    <a:pt x="0" y="48"/>
                    <a:pt x="0" y="48"/>
                    <a:pt x="0" y="48"/>
                  </a:cubicBezTo>
                  <a:lnTo>
                    <a:pt x="13" y="31"/>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 name="Group 17"/>
          <p:cNvGrpSpPr/>
          <p:nvPr/>
        </p:nvGrpSpPr>
        <p:grpSpPr>
          <a:xfrm>
            <a:off x="3390861" y="2655299"/>
            <a:ext cx="559445" cy="701973"/>
            <a:chOff x="3390861" y="2655299"/>
            <a:chExt cx="559445" cy="701973"/>
          </a:xfrm>
        </p:grpSpPr>
        <p:sp>
          <p:nvSpPr>
            <p:cNvPr id="18" name="Freeform 18"/>
            <p:cNvSpPr/>
            <p:nvPr/>
          </p:nvSpPr>
          <p:spPr>
            <a:xfrm>
              <a:off x="3782073" y="2655299"/>
              <a:ext cx="168233" cy="183703"/>
            </a:xfrm>
            <a:custGeom>
              <a:rect l="l" t="t" r="r" b="b"/>
              <a:pathLst>
                <a:path w="125" h="140">
                  <a:moveTo>
                    <a:pt x="0" y="57"/>
                  </a:moveTo>
                  <a:lnTo>
                    <a:pt x="48" y="0"/>
                  </a:lnTo>
                  <a:lnTo>
                    <a:pt x="126" y="85"/>
                  </a:lnTo>
                  <a:lnTo>
                    <a:pt x="78" y="140"/>
                  </a:lnTo>
                  <a:lnTo>
                    <a:pt x="0" y="57"/>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3564454" y="2751018"/>
              <a:ext cx="296432" cy="326720"/>
            </a:xfrm>
            <a:custGeom>
              <a:rect l="l" t="t" r="r" b="b"/>
              <a:pathLst>
                <a:path w="94" h="105">
                  <a:moveTo>
                    <a:pt x="70" y="0"/>
                  </a:moveTo>
                  <a:cubicBezTo>
                    <a:pt x="63" y="9"/>
                    <a:pt x="63" y="9"/>
                    <a:pt x="63" y="9"/>
                  </a:cubicBezTo>
                  <a:cubicBezTo>
                    <a:pt x="21" y="30"/>
                    <a:pt x="21" y="30"/>
                    <a:pt x="21" y="30"/>
                  </a:cubicBezTo>
                  <a:cubicBezTo>
                    <a:pt x="20" y="30"/>
                    <a:pt x="14" y="33"/>
                    <a:pt x="12" y="37"/>
                  </a:cubicBezTo>
                  <a:cubicBezTo>
                    <a:pt x="10" y="40"/>
                    <a:pt x="2" y="67"/>
                    <a:pt x="1" y="70"/>
                  </a:cubicBezTo>
                  <a:cubicBezTo>
                    <a:pt x="0" y="71"/>
                    <a:pt x="0" y="75"/>
                    <a:pt x="0" y="77"/>
                  </a:cubicBezTo>
                  <a:cubicBezTo>
                    <a:pt x="0" y="78"/>
                    <a:pt x="2" y="93"/>
                    <a:pt x="3" y="102"/>
                  </a:cubicBezTo>
                  <a:cubicBezTo>
                    <a:pt x="3" y="103"/>
                    <a:pt x="3" y="103"/>
                    <a:pt x="3" y="103"/>
                  </a:cubicBezTo>
                  <a:cubicBezTo>
                    <a:pt x="3" y="103"/>
                    <a:pt x="3" y="103"/>
                    <a:pt x="3" y="103"/>
                  </a:cubicBezTo>
                  <a:cubicBezTo>
                    <a:pt x="3" y="103"/>
                    <a:pt x="3" y="104"/>
                    <a:pt x="4" y="105"/>
                  </a:cubicBezTo>
                  <a:cubicBezTo>
                    <a:pt x="4" y="81"/>
                    <a:pt x="4" y="81"/>
                    <a:pt x="4" y="81"/>
                  </a:cubicBezTo>
                  <a:cubicBezTo>
                    <a:pt x="20" y="81"/>
                    <a:pt x="20" y="81"/>
                    <a:pt x="20" y="81"/>
                  </a:cubicBezTo>
                  <a:cubicBezTo>
                    <a:pt x="20" y="75"/>
                    <a:pt x="20" y="75"/>
                    <a:pt x="20" y="75"/>
                  </a:cubicBezTo>
                  <a:cubicBezTo>
                    <a:pt x="30" y="58"/>
                    <a:pt x="30" y="58"/>
                    <a:pt x="30" y="58"/>
                  </a:cubicBezTo>
                  <a:cubicBezTo>
                    <a:pt x="32" y="59"/>
                    <a:pt x="37" y="61"/>
                    <a:pt x="40" y="62"/>
                  </a:cubicBezTo>
                  <a:cubicBezTo>
                    <a:pt x="39" y="64"/>
                    <a:pt x="37" y="68"/>
                    <a:pt x="37" y="69"/>
                  </a:cubicBezTo>
                  <a:cubicBezTo>
                    <a:pt x="36" y="71"/>
                    <a:pt x="30" y="78"/>
                    <a:pt x="27" y="83"/>
                  </a:cubicBezTo>
                  <a:cubicBezTo>
                    <a:pt x="25" y="85"/>
                    <a:pt x="24" y="90"/>
                    <a:pt x="28" y="93"/>
                  </a:cubicBezTo>
                  <a:cubicBezTo>
                    <a:pt x="29" y="94"/>
                    <a:pt x="31" y="95"/>
                    <a:pt x="33" y="95"/>
                  </a:cubicBezTo>
                  <a:cubicBezTo>
                    <a:pt x="37" y="95"/>
                    <a:pt x="41" y="92"/>
                    <a:pt x="41" y="92"/>
                  </a:cubicBezTo>
                  <a:cubicBezTo>
                    <a:pt x="41" y="92"/>
                    <a:pt x="41" y="92"/>
                    <a:pt x="41" y="92"/>
                  </a:cubicBezTo>
                  <a:cubicBezTo>
                    <a:pt x="41" y="92"/>
                    <a:pt x="41" y="92"/>
                    <a:pt x="41" y="92"/>
                  </a:cubicBezTo>
                  <a:cubicBezTo>
                    <a:pt x="41" y="91"/>
                    <a:pt x="56" y="74"/>
                    <a:pt x="63" y="71"/>
                  </a:cubicBezTo>
                  <a:cubicBezTo>
                    <a:pt x="69" y="68"/>
                    <a:pt x="87" y="54"/>
                    <a:pt x="87" y="36"/>
                  </a:cubicBezTo>
                  <a:cubicBezTo>
                    <a:pt x="94" y="26"/>
                    <a:pt x="94" y="26"/>
                    <a:pt x="94" y="26"/>
                  </a:cubicBezTo>
                  <a:lnTo>
                    <a:pt x="7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3390861" y="3012170"/>
              <a:ext cx="467288" cy="345102"/>
            </a:xfrm>
            <a:custGeom>
              <a:rect l="l" t="t" r="r" b="b"/>
              <a:pathLst>
                <a:path w="148" h="110">
                  <a:moveTo>
                    <a:pt x="124" y="49"/>
                  </a:moveTo>
                  <a:cubicBezTo>
                    <a:pt x="124" y="104"/>
                    <a:pt x="124" y="104"/>
                    <a:pt x="124" y="104"/>
                  </a:cubicBezTo>
                  <a:cubicBezTo>
                    <a:pt x="117" y="104"/>
                    <a:pt x="117" y="104"/>
                    <a:pt x="117" y="104"/>
                  </a:cubicBezTo>
                  <a:cubicBezTo>
                    <a:pt x="117" y="29"/>
                    <a:pt x="117" y="29"/>
                    <a:pt x="117" y="29"/>
                  </a:cubicBezTo>
                  <a:cubicBezTo>
                    <a:pt x="93" y="29"/>
                    <a:pt x="93" y="29"/>
                    <a:pt x="93" y="29"/>
                  </a:cubicBezTo>
                  <a:cubicBezTo>
                    <a:pt x="93" y="104"/>
                    <a:pt x="93" y="104"/>
                    <a:pt x="93" y="104"/>
                  </a:cubicBezTo>
                  <a:cubicBezTo>
                    <a:pt x="86" y="104"/>
                    <a:pt x="86" y="104"/>
                    <a:pt x="86" y="104"/>
                  </a:cubicBezTo>
                  <a:cubicBezTo>
                    <a:pt x="86" y="14"/>
                    <a:pt x="86" y="14"/>
                    <a:pt x="86" y="14"/>
                  </a:cubicBezTo>
                  <a:cubicBezTo>
                    <a:pt x="83" y="13"/>
                    <a:pt x="81" y="12"/>
                    <a:pt x="80" y="10"/>
                  </a:cubicBezTo>
                  <a:cubicBezTo>
                    <a:pt x="77" y="7"/>
                    <a:pt x="77" y="3"/>
                    <a:pt x="78" y="0"/>
                  </a:cubicBezTo>
                  <a:cubicBezTo>
                    <a:pt x="62" y="0"/>
                    <a:pt x="62" y="0"/>
                    <a:pt x="62" y="0"/>
                  </a:cubicBezTo>
                  <a:cubicBezTo>
                    <a:pt x="62" y="104"/>
                    <a:pt x="62" y="104"/>
                    <a:pt x="62" y="104"/>
                  </a:cubicBezTo>
                  <a:cubicBezTo>
                    <a:pt x="55" y="104"/>
                    <a:pt x="55" y="104"/>
                    <a:pt x="55" y="104"/>
                  </a:cubicBezTo>
                  <a:cubicBezTo>
                    <a:pt x="55" y="36"/>
                    <a:pt x="55" y="36"/>
                    <a:pt x="55" y="36"/>
                  </a:cubicBezTo>
                  <a:cubicBezTo>
                    <a:pt x="31" y="36"/>
                    <a:pt x="31" y="36"/>
                    <a:pt x="31" y="36"/>
                  </a:cubicBezTo>
                  <a:cubicBezTo>
                    <a:pt x="31" y="104"/>
                    <a:pt x="31" y="104"/>
                    <a:pt x="31" y="104"/>
                  </a:cubicBezTo>
                  <a:cubicBezTo>
                    <a:pt x="24" y="104"/>
                    <a:pt x="24" y="104"/>
                    <a:pt x="24" y="104"/>
                  </a:cubicBezTo>
                  <a:cubicBezTo>
                    <a:pt x="24" y="66"/>
                    <a:pt x="24" y="66"/>
                    <a:pt x="24" y="66"/>
                  </a:cubicBezTo>
                  <a:cubicBezTo>
                    <a:pt x="0" y="66"/>
                    <a:pt x="0" y="66"/>
                    <a:pt x="0" y="66"/>
                  </a:cubicBezTo>
                  <a:cubicBezTo>
                    <a:pt x="0" y="104"/>
                    <a:pt x="0" y="104"/>
                    <a:pt x="0" y="104"/>
                  </a:cubicBezTo>
                  <a:cubicBezTo>
                    <a:pt x="0" y="111"/>
                    <a:pt x="0" y="111"/>
                    <a:pt x="0" y="111"/>
                  </a:cubicBezTo>
                  <a:cubicBezTo>
                    <a:pt x="148" y="111"/>
                    <a:pt x="148" y="111"/>
                    <a:pt x="148" y="111"/>
                  </a:cubicBezTo>
                  <a:cubicBezTo>
                    <a:pt x="148" y="104"/>
                    <a:pt x="148" y="104"/>
                    <a:pt x="148" y="104"/>
                  </a:cubicBezTo>
                  <a:cubicBezTo>
                    <a:pt x="148" y="49"/>
                    <a:pt x="148" y="49"/>
                    <a:pt x="148" y="49"/>
                  </a:cubicBezTo>
                  <a:lnTo>
                    <a:pt x="124" y="49"/>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精益生产与精细管理概念</a:t>
              </a:r>
            </a:p>
          </p:txBody>
        </p:sp>
      </p:grpSp>
      <p:sp>
        <p:nvSpPr>
          <p:cNvPr id="43" name="TextBox 43"/>
          <p:cNvSpPr txBox="1"/>
          <p:nvPr/>
        </p:nvSpPr>
        <p:spPr>
          <a:xfrm>
            <a:off x="7809821" y="1388973"/>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2025" b="1">
                <a:solidFill>
                  <a:schemeClr val="accent1">
                    <a:alpha val="100000"/>
                  </a:schemeClr>
                </a:solidFill>
                <a:latin typeface="Microsoft Yahei"/>
                <a:ea typeface="Microsoft Yahei"/>
                <a:cs typeface="Microsoft Yahei"/>
              </a:rPr>
              <a:t>精益生产</a:t>
            </a:r>
          </a:p>
        </p:txBody>
      </p:sp>
      <p:sp>
        <p:nvSpPr>
          <p:cNvPr id="44" name="TextBox 44"/>
          <p:cNvSpPr txBox="1"/>
          <p:nvPr/>
        </p:nvSpPr>
        <p:spPr>
          <a:xfrm>
            <a:off x="7809821" y="1823726"/>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chemeClr val="dk1">
                    <a:alpha val="100000"/>
                  </a:schemeClr>
                </a:solidFill>
                <a:latin typeface="Microsoft Yahei"/>
                <a:ea typeface="Microsoft Yahei"/>
                <a:cs typeface="Microsoft Yahei"/>
              </a:rPr>
              <a:t>一种以最大限度地减少企业生产所占用的资源和降低企业管理和运营成本为主要目标的生产方式，同时它又是一种理念，一种文化。</a:t>
            </a:r>
          </a:p>
        </p:txBody>
      </p:sp>
      <p:sp>
        <p:nvSpPr>
          <p:cNvPr id="45" name="TextBox 45"/>
          <p:cNvSpPr txBox="1"/>
          <p:nvPr/>
        </p:nvSpPr>
        <p:spPr>
          <a:xfrm>
            <a:off x="7809821" y="3814445"/>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2025" b="1">
                <a:solidFill>
                  <a:schemeClr val="accent1">
                    <a:alpha val="100000"/>
                  </a:schemeClr>
                </a:solidFill>
                <a:latin typeface="Microsoft Yahei"/>
                <a:ea typeface="Microsoft Yahei"/>
                <a:cs typeface="Microsoft Yahei"/>
              </a:rPr>
              <a:t>精细管理</a:t>
            </a:r>
          </a:p>
        </p:txBody>
      </p:sp>
      <p:sp>
        <p:nvSpPr>
          <p:cNvPr id="46" name="TextBox 46"/>
          <p:cNvSpPr txBox="1"/>
          <p:nvPr/>
        </p:nvSpPr>
        <p:spPr>
          <a:xfrm>
            <a:off x="7809821" y="4249198"/>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chemeClr val="dk1">
                    <a:alpha val="100000"/>
                  </a:schemeClr>
                </a:solidFill>
                <a:latin typeface="Microsoft Yahei"/>
                <a:ea typeface="Microsoft Yahei"/>
                <a:cs typeface="Microsoft Yahei"/>
              </a:rPr>
              <a:t>强调将管理工作做细、做精，以全面提高企业管理水平和工作质量，是企业超越竞争者、超越自我的需要，是企业谋求基业常青的必然选择。</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876034" y="2655088"/>
            <a:ext cx="9439275" cy="2085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5175" b="1">
                <a:solidFill>
                  <a:srgbClr val="FFFFFF">
                    <a:alpha val="100000"/>
                  </a:srgbClr>
                </a:solidFill>
                <a:latin typeface="Microsoft Yahei"/>
                <a:ea typeface="Microsoft Yahei"/>
                <a:cs typeface="Microsoft Yahei"/>
              </a:rPr>
              <a:t>现状分析</a:t>
            </a:r>
          </a:p>
        </p:txBody>
      </p:sp>
      <p:sp>
        <p:nvSpPr>
          <p:cNvPr id="3" name="TextBox 3"/>
          <p:cNvSpPr txBox="1"/>
          <p:nvPr/>
        </p:nvSpPr>
        <p:spPr>
          <a:xfrm>
            <a:off x="765043" y="1520539"/>
            <a:ext cx="7683398" cy="99486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5775" b="1">
                <a:solidFill>
                  <a:srgbClr val="FFFFFF">
                    <a:alpha val="100000"/>
                  </a:srgbClr>
                </a:solidFill>
                <a:latin typeface="Microsoft Yahei"/>
                <a:ea typeface="Microsoft Yahei"/>
                <a:cs typeface="Microsoft Yahei"/>
              </a:rPr>
              <a:t>02</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3485416" y="3075841"/>
            <a:ext cx="1954703" cy="196961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660673" y="3426081"/>
            <a:ext cx="2699191" cy="271978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288494" y="1513149"/>
            <a:ext cx="1721774" cy="172177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80421" y="2711491"/>
            <a:ext cx="3039989"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目前车间生产流程相对繁琐，包括原料准备、加工、装配、检测等多个环节，生产效率有待提高。</a:t>
            </a:r>
          </a:p>
        </p:txBody>
      </p:sp>
      <p:pic>
        <p:nvPicPr>
          <p:cNvPr id="6" name="Picture 6"/>
          <p:cNvPicPr>
            <a:picLocks noChangeAspect="1"/>
          </p:cNvPicPr>
          <p:nvPr/>
        </p:nvPicPr>
        <p:blipFill>
          <a:blip r:embed="rId2"/>
          <a:srcRect l="34106" r="34106"/>
          <a:stretch>
            <a:fillRect/>
          </a:stretch>
        </p:blipFill>
        <p:spPr>
          <a:xfrm>
            <a:off x="5399254" y="1623909"/>
            <a:ext cx="1500254" cy="1500254"/>
          </a:xfrm>
          <a:prstGeom prst="ellipse">
            <a:avLst/>
          </a:prstGeom>
        </p:spPr>
      </p:pic>
      <p:sp>
        <p:nvSpPr>
          <p:cNvPr id="7" name="TextBox 7"/>
          <p:cNvSpPr txBox="1"/>
          <p:nvPr/>
        </p:nvSpPr>
        <p:spPr>
          <a:xfrm>
            <a:off x="613814" y="2226284"/>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77000"/>
              </a:lnSpc>
            </a:pPr>
            <a:r>
              <a:rPr lang="en-US" sz="2325" b="1">
                <a:solidFill>
                  <a:schemeClr val="accent1">
                    <a:alpha val="100000"/>
                  </a:schemeClr>
                </a:solidFill>
                <a:latin typeface="Microsoft Yahei"/>
                <a:ea typeface="Microsoft Yahei"/>
                <a:cs typeface="Microsoft Yahei"/>
              </a:rPr>
              <a:t>生产流程</a:t>
            </a:r>
          </a:p>
        </p:txBody>
      </p:sp>
      <p:sp>
        <p:nvSpPr>
          <p:cNvPr id="8" name="TextBox 8"/>
          <p:cNvSpPr txBox="1"/>
          <p:nvPr/>
        </p:nvSpPr>
        <p:spPr>
          <a:xfrm>
            <a:off x="7300757" y="1971492"/>
            <a:ext cx="312187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车间设备老化严重，部分设备已达到或接近报废年限，维修成本高，且影响生产质量和效率。</a:t>
            </a:r>
          </a:p>
        </p:txBody>
      </p:sp>
      <p:sp>
        <p:nvSpPr>
          <p:cNvPr id="9" name="TextBox 9"/>
          <p:cNvSpPr txBox="1"/>
          <p:nvPr/>
        </p:nvSpPr>
        <p:spPr>
          <a:xfrm>
            <a:off x="7300757" y="1513149"/>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设备状况</a:t>
            </a:r>
          </a:p>
        </p:txBody>
      </p:sp>
      <p:pic>
        <p:nvPicPr>
          <p:cNvPr id="10" name="Picture 10"/>
          <p:cNvPicPr>
            <a:picLocks noChangeAspect="1"/>
          </p:cNvPicPr>
          <p:nvPr/>
        </p:nvPicPr>
        <p:blipFill>
          <a:blip r:embed="rId3"/>
          <a:srcRect l="6250" r="6250"/>
          <a:stretch>
            <a:fillRect/>
          </a:stretch>
        </p:blipFill>
        <p:spPr>
          <a:xfrm>
            <a:off x="5820154" y="3595858"/>
            <a:ext cx="2380229" cy="2380229"/>
          </a:xfrm>
          <a:prstGeom prst="ellipse">
            <a:avLst/>
          </a:prstGeom>
        </p:spPr>
      </p:pic>
      <p:pic>
        <p:nvPicPr>
          <p:cNvPr id="11" name="Picture 11"/>
          <p:cNvPicPr>
            <a:picLocks noChangeAspect="1"/>
          </p:cNvPicPr>
          <p:nvPr/>
        </p:nvPicPr>
        <p:blipFill>
          <a:blip r:embed="rId4"/>
          <a:srcRect l="23584" r="23584"/>
          <a:stretch>
            <a:fillRect/>
          </a:stretch>
        </p:blipFill>
        <p:spPr>
          <a:xfrm>
            <a:off x="3637042" y="3234923"/>
            <a:ext cx="1651452" cy="1651452"/>
          </a:xfrm>
          <a:prstGeom prst="ellipse">
            <a:avLst/>
          </a:prstGeom>
        </p:spPr>
      </p:pic>
      <p:sp>
        <p:nvSpPr>
          <p:cNvPr id="12" name="TextBox 12"/>
          <p:cNvSpPr txBox="1"/>
          <p:nvPr/>
        </p:nvSpPr>
        <p:spPr>
          <a:xfrm>
            <a:off x="8621512" y="4777233"/>
            <a:ext cx="3219450"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车间员工技能水平参差不齐，部分员工缺乏必要的技能和培训，导致生产过程中的浪费和不良品率增加。</a:t>
            </a:r>
          </a:p>
        </p:txBody>
      </p:sp>
      <p:sp>
        <p:nvSpPr>
          <p:cNvPr id="13" name="TextBox 13"/>
          <p:cNvSpPr txBox="1"/>
          <p:nvPr/>
        </p:nvSpPr>
        <p:spPr>
          <a:xfrm>
            <a:off x="8621512" y="4318890"/>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人员配置</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车间生产现状</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由于生产流程繁琐、设备老化以及员工技能不足等原因，车间生产效率低下，无法满足市场需求。</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生产效率低下</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rcRect l="16667" r="16667"/>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产品质量不稳定</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rcRect l="16458" r="16458"/>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成本控制困难</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l="15833" r="15833"/>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设备老化和员工技能不足导致产品质量不稳定，不良品率较高，客户投诉增加。</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原料价格波动大、设备维修成本高以及生产效率低下等因素导致车间成本控制困难。</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存在问题及挑战</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5341061" y="1169291"/>
            <a:ext cx="2281112" cy="2281112"/>
          </a:xfrm>
          <a:prstGeom prst="ellipse">
            <a:avLst/>
          </a:prstGeom>
          <a:solidFill>
            <a:schemeClr val="accent2">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6177468" y="1976779"/>
            <a:ext cx="608297" cy="608297"/>
          </a:xfrm>
          <a:custGeom>
            <a:rect l="l" t="t" r="r" b="b"/>
            <a:pathLst>
              <a:path w="304800" h="304800">
                <a:moveTo>
                  <a:pt x="167640" y="0"/>
                </a:moveTo>
                <a:lnTo>
                  <a:pt x="182880" y="0"/>
                </a:lnTo>
                <a:lnTo>
                  <a:pt x="182880" y="45720"/>
                </a:lnTo>
                <a:lnTo>
                  <a:pt x="228600" y="152400"/>
                </a:lnTo>
                <a:lnTo>
                  <a:pt x="228600" y="274320"/>
                </a:lnTo>
                <a:cubicBezTo>
                  <a:pt x="228600" y="291151"/>
                  <a:pt x="214951" y="304800"/>
                  <a:pt x="198120" y="304800"/>
                </a:cubicBezTo>
                <a:lnTo>
                  <a:pt x="198120" y="304800"/>
                </a:lnTo>
                <a:lnTo>
                  <a:pt x="76200" y="304800"/>
                </a:lnTo>
                <a:cubicBezTo>
                  <a:pt x="59436" y="304800"/>
                  <a:pt x="40996" y="291998"/>
                  <a:pt x="35052" y="276149"/>
                </a:cubicBezTo>
                <a:lnTo>
                  <a:pt x="0" y="182880"/>
                </a:lnTo>
                <a:lnTo>
                  <a:pt x="0" y="152400"/>
                </a:lnTo>
                <a:cubicBezTo>
                  <a:pt x="0" y="135569"/>
                  <a:pt x="13649" y="121920"/>
                  <a:pt x="30480" y="121920"/>
                </a:cubicBezTo>
                <a:lnTo>
                  <a:pt x="30480" y="121920"/>
                </a:lnTo>
                <a:lnTo>
                  <a:pt x="137160" y="121920"/>
                </a:lnTo>
                <a:lnTo>
                  <a:pt x="137160" y="30480"/>
                </a:lnTo>
                <a:cubicBezTo>
                  <a:pt x="137160" y="13649"/>
                  <a:pt x="150809" y="0"/>
                  <a:pt x="167640" y="0"/>
                </a:cubicBezTo>
                <a:lnTo>
                  <a:pt x="167640" y="0"/>
                </a:lnTo>
                <a:close/>
                <a:moveTo>
                  <a:pt x="259080" y="152400"/>
                </a:moveTo>
                <a:lnTo>
                  <a:pt x="304800" y="152400"/>
                </a:lnTo>
                <a:lnTo>
                  <a:pt x="304800" y="304800"/>
                </a:lnTo>
                <a:lnTo>
                  <a:pt x="259080" y="304800"/>
                </a:lnTo>
                <a:lnTo>
                  <a:pt x="259080" y="1524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4569827" y="2585076"/>
            <a:ext cx="1911789" cy="1911789"/>
          </a:xfrm>
          <a:prstGeom prst="ellipse">
            <a:avLst/>
          </a:prstGeom>
          <a:solidFill>
            <a:schemeClr val="accent2">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5156399" y="3235877"/>
            <a:ext cx="738646" cy="610186"/>
          </a:xfrm>
          <a:custGeom>
            <a:rect l="l" t="t" r="r" b="b"/>
            <a:pathLst>
              <a:path w="304800" h="304800">
                <a:moveTo>
                  <a:pt x="106680" y="0"/>
                </a:moveTo>
                <a:lnTo>
                  <a:pt x="91440" y="0"/>
                </a:lnTo>
                <a:lnTo>
                  <a:pt x="0" y="45720"/>
                </a:lnTo>
                <a:lnTo>
                  <a:pt x="0" y="137160"/>
                </a:lnTo>
                <a:lnTo>
                  <a:pt x="60960" y="121920"/>
                </a:lnTo>
                <a:lnTo>
                  <a:pt x="60960" y="304800"/>
                </a:lnTo>
                <a:lnTo>
                  <a:pt x="243840" y="304800"/>
                </a:lnTo>
                <a:lnTo>
                  <a:pt x="243840" y="121920"/>
                </a:lnTo>
                <a:lnTo>
                  <a:pt x="304800" y="137160"/>
                </a:lnTo>
                <a:lnTo>
                  <a:pt x="304800" y="45720"/>
                </a:lnTo>
                <a:lnTo>
                  <a:pt x="213360" y="0"/>
                </a:lnTo>
                <a:lnTo>
                  <a:pt x="198120" y="0"/>
                </a:lnTo>
                <a:cubicBezTo>
                  <a:pt x="198120" y="25251"/>
                  <a:pt x="177651" y="45720"/>
                  <a:pt x="152400" y="45720"/>
                </a:cubicBezTo>
                <a:cubicBezTo>
                  <a:pt x="127149" y="45720"/>
                  <a:pt x="106680" y="25251"/>
                  <a:pt x="106680" y="0"/>
                </a:cubicBezTo>
                <a:lnTo>
                  <a:pt x="106680" y="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5905908" y="3792072"/>
            <a:ext cx="1520741" cy="152074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6301722" y="4207073"/>
            <a:ext cx="729113" cy="690739"/>
          </a:xfrm>
          <a:custGeom>
            <a:rect l="l" t="t" r="r" b="b"/>
            <a:pathLst>
              <a:path w="304800" h="304800">
                <a:moveTo>
                  <a:pt x="152800" y="79486"/>
                </a:moveTo>
                <a:cubicBezTo>
                  <a:pt x="152800" y="79486"/>
                  <a:pt x="133750" y="38891"/>
                  <a:pt x="90888" y="38891"/>
                </a:cubicBezTo>
                <a:cubicBezTo>
                  <a:pt x="44053" y="38891"/>
                  <a:pt x="19450" y="78581"/>
                  <a:pt x="19450" y="118262"/>
                </a:cubicBezTo>
                <a:cubicBezTo>
                  <a:pt x="19450" y="184147"/>
                  <a:pt x="152800" y="265900"/>
                  <a:pt x="152800" y="265900"/>
                </a:cubicBezTo>
                <a:cubicBezTo>
                  <a:pt x="152800" y="265900"/>
                  <a:pt x="285350" y="184937"/>
                  <a:pt x="285350" y="118262"/>
                </a:cubicBezTo>
                <a:cubicBezTo>
                  <a:pt x="285350" y="77781"/>
                  <a:pt x="259956" y="38891"/>
                  <a:pt x="214713" y="38891"/>
                </a:cubicBezTo>
                <a:cubicBezTo>
                  <a:pt x="169469" y="38891"/>
                  <a:pt x="152800" y="79486"/>
                  <a:pt x="152800" y="79486"/>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227005" y="4767462"/>
            <a:ext cx="1336080" cy="1336080"/>
          </a:xfrm>
          <a:prstGeom prst="ellipse">
            <a:avLst/>
          </a:prstGeom>
          <a:solidFill>
            <a:schemeClr val="accent3">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5633397" y="5196504"/>
            <a:ext cx="523295" cy="477996"/>
          </a:xfrm>
          <a:custGeom>
            <a:rect l="l" t="t" r="r" b="b"/>
            <a:pathLst>
              <a:path w="304800" h="304800">
                <a:moveTo>
                  <a:pt x="285750" y="171450"/>
                </a:moveTo>
                <a:lnTo>
                  <a:pt x="266700" y="171450"/>
                </a:lnTo>
                <a:lnTo>
                  <a:pt x="266700" y="133350"/>
                </a:lnTo>
                <a:cubicBezTo>
                  <a:pt x="266700" y="70247"/>
                  <a:pt x="215503" y="19050"/>
                  <a:pt x="152400" y="19050"/>
                </a:cubicBezTo>
                <a:cubicBezTo>
                  <a:pt x="89297" y="19050"/>
                  <a:pt x="38100" y="70247"/>
                  <a:pt x="38100" y="133350"/>
                </a:cubicBezTo>
                <a:lnTo>
                  <a:pt x="38100" y="171450"/>
                </a:lnTo>
                <a:lnTo>
                  <a:pt x="19050" y="171450"/>
                </a:lnTo>
                <a:cubicBezTo>
                  <a:pt x="8525" y="171450"/>
                  <a:pt x="0" y="179975"/>
                  <a:pt x="0" y="190500"/>
                </a:cubicBezTo>
                <a:lnTo>
                  <a:pt x="0" y="266700"/>
                </a:lnTo>
                <a:cubicBezTo>
                  <a:pt x="0" y="277225"/>
                  <a:pt x="8525" y="285750"/>
                  <a:pt x="19050" y="285750"/>
                </a:cubicBezTo>
                <a:lnTo>
                  <a:pt x="76200" y="285750"/>
                </a:lnTo>
                <a:lnTo>
                  <a:pt x="76200" y="133350"/>
                </a:lnTo>
                <a:cubicBezTo>
                  <a:pt x="76200" y="91307"/>
                  <a:pt x="110357" y="57150"/>
                  <a:pt x="152400" y="57150"/>
                </a:cubicBezTo>
                <a:cubicBezTo>
                  <a:pt x="194443" y="57150"/>
                  <a:pt x="228600" y="91307"/>
                  <a:pt x="228600" y="133350"/>
                </a:cubicBezTo>
                <a:lnTo>
                  <a:pt x="228600" y="285750"/>
                </a:lnTo>
                <a:lnTo>
                  <a:pt x="285750" y="285750"/>
                </a:lnTo>
                <a:cubicBezTo>
                  <a:pt x="296275" y="285750"/>
                  <a:pt x="304800" y="277225"/>
                  <a:pt x="304800" y="266700"/>
                </a:cubicBezTo>
                <a:lnTo>
                  <a:pt x="304800" y="190500"/>
                </a:lnTo>
                <a:cubicBezTo>
                  <a:pt x="304800" y="179975"/>
                  <a:pt x="296275" y="171450"/>
                  <a:pt x="285750" y="17145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8035748" y="1306554"/>
            <a:ext cx="4044911"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更新设备</a:t>
            </a:r>
          </a:p>
        </p:txBody>
      </p:sp>
      <p:sp>
        <p:nvSpPr>
          <p:cNvPr id="11" name="TextBox 11"/>
          <p:cNvSpPr txBox="1"/>
          <p:nvPr/>
        </p:nvSpPr>
        <p:spPr>
          <a:xfrm>
            <a:off x="8035748" y="1924551"/>
            <a:ext cx="3302539"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引进先进的生产设备和技术，提高生产自动化程度，降低维修成本，提高产品质量和生产效率。</a:t>
            </a:r>
          </a:p>
        </p:txBody>
      </p:sp>
      <p:sp>
        <p:nvSpPr>
          <p:cNvPr id="12" name="TextBox 12"/>
          <p:cNvSpPr txBox="1"/>
          <p:nvPr/>
        </p:nvSpPr>
        <p:spPr>
          <a:xfrm>
            <a:off x="8035748" y="3522491"/>
            <a:ext cx="3952667"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成本控制</a:t>
            </a:r>
          </a:p>
        </p:txBody>
      </p:sp>
      <p:sp>
        <p:nvSpPr>
          <p:cNvPr id="13" name="TextBox 13"/>
          <p:cNvSpPr txBox="1"/>
          <p:nvPr/>
        </p:nvSpPr>
        <p:spPr>
          <a:xfrm>
            <a:off x="8035748" y="4140488"/>
            <a:ext cx="3302539"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通过精细化管理、优化采购策略等方式降低原料成本、维修成本等可控成本，提高车间盈利水平。</a:t>
            </a:r>
          </a:p>
        </p:txBody>
      </p:sp>
      <p:sp>
        <p:nvSpPr>
          <p:cNvPr id="14" name="TextBox 14"/>
          <p:cNvSpPr txBox="1"/>
          <p:nvPr/>
        </p:nvSpPr>
        <p:spPr>
          <a:xfrm>
            <a:off x="970539" y="4596774"/>
            <a:ext cx="369398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1606" b="1">
                <a:solidFill>
                  <a:schemeClr val="accent1">
                    <a:alpha val="100000"/>
                  </a:schemeClr>
                </a:solidFill>
                <a:latin typeface="Microsoft Yahei"/>
                <a:ea typeface="Microsoft Yahei"/>
                <a:cs typeface="Microsoft Yahei"/>
              </a:rPr>
              <a:t>培训员工</a:t>
            </a:r>
          </a:p>
        </p:txBody>
      </p:sp>
      <p:sp>
        <p:nvSpPr>
          <p:cNvPr id="15" name="TextBox 15"/>
          <p:cNvSpPr txBox="1"/>
          <p:nvPr/>
        </p:nvSpPr>
        <p:spPr>
          <a:xfrm>
            <a:off x="1361981" y="5214771"/>
            <a:ext cx="3302539"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1500">
                <a:solidFill>
                  <a:schemeClr val="dk1">
                    <a:alpha val="100000"/>
                  </a:schemeClr>
                </a:solidFill>
                <a:latin typeface="Microsoft Yahei"/>
                <a:ea typeface="Microsoft Yahei"/>
                <a:cs typeface="Microsoft Yahei"/>
              </a:rPr>
              <a:t>加强员工技能培训，提高员工技能水平和生产效率，减少生产过程中的浪费和不良品率。</a:t>
            </a:r>
          </a:p>
        </p:txBody>
      </p:sp>
      <p:sp>
        <p:nvSpPr>
          <p:cNvPr id="16" name="TextBox 16"/>
          <p:cNvSpPr txBox="1"/>
          <p:nvPr/>
        </p:nvSpPr>
        <p:spPr>
          <a:xfrm>
            <a:off x="392947" y="2524256"/>
            <a:ext cx="3741824"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1606" b="1">
                <a:solidFill>
                  <a:schemeClr val="accent1">
                    <a:alpha val="100000"/>
                  </a:schemeClr>
                </a:solidFill>
                <a:latin typeface="Microsoft Yahei"/>
                <a:ea typeface="Microsoft Yahei"/>
                <a:cs typeface="Microsoft Yahei"/>
              </a:rPr>
              <a:t>优化生产流程</a:t>
            </a:r>
          </a:p>
        </p:txBody>
      </p:sp>
      <p:sp>
        <p:nvSpPr>
          <p:cNvPr id="17" name="TextBox 17"/>
          <p:cNvSpPr txBox="1"/>
          <p:nvPr/>
        </p:nvSpPr>
        <p:spPr>
          <a:xfrm>
            <a:off x="689125" y="3142253"/>
            <a:ext cx="344564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1500">
                <a:solidFill>
                  <a:schemeClr val="dk1">
                    <a:alpha val="100000"/>
                  </a:schemeClr>
                </a:solidFill>
                <a:latin typeface="Microsoft Yahei"/>
                <a:ea typeface="Microsoft Yahei"/>
                <a:cs typeface="Microsoft Yahei"/>
              </a:rPr>
              <a:t>通过精益生产理念和方法，优化生产流程，减少浪费，提高生产效率。</a:t>
            </a:r>
          </a:p>
        </p:txBody>
      </p:sp>
      <p:grpSp>
        <p:nvGrpSpPr>
          <p:cNvPr id="18" name="Group 18"/>
          <p:cNvGrpSpPr/>
          <p:nvPr/>
        </p:nvGrpSpPr>
        <p:grpSpPr>
          <a:xfrm>
            <a:off x="454963" y="93878"/>
            <a:ext cx="10641129" cy="914400"/>
            <a:chOff x="454963" y="93878"/>
            <a:chExt cx="10641129" cy="914400"/>
          </a:xfrm>
        </p:grpSpPr>
        <p:sp>
          <p:nvSpPr>
            <p:cNvPr id="19" name="AutoShape 1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TextBox 3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改进方向与目标</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876034" y="2655088"/>
            <a:ext cx="9439275" cy="2085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5175" b="1">
                <a:solidFill>
                  <a:srgbClr val="FFFFFF">
                    <a:alpha val="100000"/>
                  </a:srgbClr>
                </a:solidFill>
                <a:latin typeface="Microsoft Yahei"/>
                <a:ea typeface="Microsoft Yahei"/>
                <a:cs typeface="Microsoft Yahei"/>
              </a:rPr>
              <a:t>精益生产实施计划</a:t>
            </a:r>
          </a:p>
        </p:txBody>
      </p:sp>
      <p:sp>
        <p:nvSpPr>
          <p:cNvPr id="3" name="TextBox 3"/>
          <p:cNvSpPr txBox="1"/>
          <p:nvPr/>
        </p:nvSpPr>
        <p:spPr>
          <a:xfrm>
            <a:off x="765043" y="1520539"/>
            <a:ext cx="7683398" cy="99486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5775" b="1">
                <a:solidFill>
                  <a:srgbClr val="FFFFFF">
                    <a:alpha val="100000"/>
                  </a:srgbClr>
                </a:solidFill>
                <a:latin typeface="Microsoft Yahei"/>
                <a:ea typeface="Microsoft Yahei"/>
                <a:cs typeface="Microsoft Yahei"/>
              </a:rPr>
              <a:t>03</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blip>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35912" y="525146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03</a:t>
            </a:r>
          </a:p>
        </p:txBody>
      </p:sp>
      <p:sp>
        <p:nvSpPr>
          <p:cNvPr id="6" name="TextBox 6"/>
          <p:cNvSpPr txBox="1"/>
          <p:nvPr/>
        </p:nvSpPr>
        <p:spPr>
          <a:xfrm>
            <a:off x="6074571" y="4851539"/>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流程优化</a:t>
            </a:r>
          </a:p>
        </p:txBody>
      </p:sp>
      <p:sp>
        <p:nvSpPr>
          <p:cNvPr id="7" name="TextBox 7"/>
          <p:cNvSpPr txBox="1"/>
          <p:nvPr/>
        </p:nvSpPr>
        <p:spPr>
          <a:xfrm>
            <a:off x="6074571" y="534100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对生产流程进行重新设计，实现生产过程的连续流和单件流，提高生产效率。</a:t>
            </a:r>
          </a:p>
        </p:txBody>
      </p:sp>
      <p:sp>
        <p:nvSpPr>
          <p:cNvPr id="8" name="AutoShape 8"/>
          <p:cNvSpPr/>
          <p:nvPr/>
        </p:nvSpPr>
        <p:spPr>
          <a:xfrm>
            <a:off x="4935912" y="181958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4935912" y="1975084"/>
            <a:ext cx="964530" cy="682752"/>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01</a:t>
            </a:r>
          </a:p>
        </p:txBody>
      </p:sp>
      <p:sp>
        <p:nvSpPr>
          <p:cNvPr id="10" name="TextBox 10"/>
          <p:cNvSpPr txBox="1"/>
          <p:nvPr/>
        </p:nvSpPr>
        <p:spPr>
          <a:xfrm>
            <a:off x="6074571" y="1538583"/>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价值流图绘制</a:t>
            </a:r>
          </a:p>
        </p:txBody>
      </p:sp>
      <p:sp>
        <p:nvSpPr>
          <p:cNvPr id="11" name="TextBox 11"/>
          <p:cNvSpPr txBox="1"/>
          <p:nvPr/>
        </p:nvSpPr>
        <p:spPr>
          <a:xfrm>
            <a:off x="6074571" y="200366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通过绘制当前状态和未来状态的价值流图，识别生产过程中的浪费和非增值活动。</a:t>
            </a:r>
          </a:p>
        </p:txBody>
      </p:sp>
      <p:sp>
        <p:nvSpPr>
          <p:cNvPr id="12" name="AutoShape 12"/>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4935912" y="361327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02</a:t>
            </a:r>
          </a:p>
        </p:txBody>
      </p:sp>
      <p:sp>
        <p:nvSpPr>
          <p:cNvPr id="14" name="TextBox 14"/>
          <p:cNvSpPr txBox="1"/>
          <p:nvPr/>
        </p:nvSpPr>
        <p:spPr>
          <a:xfrm>
            <a:off x="6074571" y="3188965"/>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浪费消除</a:t>
            </a:r>
          </a:p>
        </p:txBody>
      </p:sp>
      <p:sp>
        <p:nvSpPr>
          <p:cNvPr id="15" name="TextBox 15"/>
          <p:cNvSpPr txBox="1"/>
          <p:nvPr/>
        </p:nvSpPr>
        <p:spPr>
          <a:xfrm>
            <a:off x="6074571" y="366624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针对识别出的浪费，制定改善措施，如减少等待时间、降低库存、减少不良品等。</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价值流分析与优化</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34106" r="34106"/>
          <a:stretch>
            <a:fillRect/>
          </a:stretch>
        </p:blipFill>
        <p:spPr>
          <a:xfrm>
            <a:off x="454963" y="1569535"/>
            <a:ext cx="4219249" cy="4219249"/>
          </a:xfrm>
          <a:prstGeom prst="ellipse">
            <a:avLst/>
          </a:prstGeom>
        </p:spPr>
      </p:pic>
      <p:grpSp>
        <p:nvGrpSpPr>
          <p:cNvPr id="3" name="Group 3"/>
          <p:cNvGrpSpPr/>
          <p:nvPr/>
        </p:nvGrpSpPr>
        <p:grpSpPr>
          <a:xfrm>
            <a:off x="5163133" y="1294832"/>
            <a:ext cx="6264882" cy="1468186"/>
            <a:chOff x="5163133" y="1294832"/>
            <a:chExt cx="6264882" cy="1468186"/>
          </a:xfrm>
        </p:grpSpPr>
        <p:sp>
          <p:nvSpPr>
            <p:cNvPr id="4" name="AutoShape 4"/>
            <p:cNvSpPr/>
            <p:nvPr/>
          </p:nvSpPr>
          <p:spPr>
            <a:xfrm>
              <a:off x="5328795" y="1294832"/>
              <a:ext cx="6099220" cy="146818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5632910" y="1424361"/>
              <a:ext cx="3055242"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spcBef>
                  <a:spcPts val="450"/>
                </a:spcBef>
              </a:pPr>
              <a:r>
                <a:rPr lang="en-US" sz="2325" b="1">
                  <a:solidFill>
                    <a:srgbClr val="FFFFFF">
                      <a:alpha val="100000"/>
                    </a:srgbClr>
                  </a:solidFill>
                  <a:latin typeface="Microsoft Yahei"/>
                  <a:ea typeface="Microsoft Yahei"/>
                  <a:cs typeface="Microsoft Yahei"/>
                </a:rPr>
                <a:t>生产布局调整</a:t>
              </a:r>
            </a:p>
          </p:txBody>
        </p:sp>
        <p:sp>
          <p:nvSpPr>
            <p:cNvPr id="6" name="TextBox 6"/>
            <p:cNvSpPr txBox="1"/>
            <p:nvPr/>
          </p:nvSpPr>
          <p:spPr>
            <a:xfrm>
              <a:off x="5632910" y="1910708"/>
              <a:ext cx="55680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根据产品特性和工艺流程，对生产车间的布局进行调整，减少物料搬运和人员走动距离。</a:t>
              </a:r>
            </a:p>
          </p:txBody>
        </p:sp>
        <p:sp>
          <p:nvSpPr>
            <p:cNvPr id="7" name="AutoShape 7"/>
            <p:cNvSpPr/>
            <p:nvPr/>
          </p:nvSpPr>
          <p:spPr>
            <a:xfrm>
              <a:off x="5163133" y="1294832"/>
              <a:ext cx="165663" cy="146818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 name="Group 8"/>
          <p:cNvGrpSpPr/>
          <p:nvPr/>
        </p:nvGrpSpPr>
        <p:grpSpPr>
          <a:xfrm>
            <a:off x="5163133" y="2945066"/>
            <a:ext cx="6264882" cy="1468186"/>
            <a:chOff x="5163133" y="2945066"/>
            <a:chExt cx="6264882" cy="1468186"/>
          </a:xfrm>
        </p:grpSpPr>
        <p:sp>
          <p:nvSpPr>
            <p:cNvPr id="9" name="AutoShape 9"/>
            <p:cNvSpPr/>
            <p:nvPr/>
          </p:nvSpPr>
          <p:spPr>
            <a:xfrm>
              <a:off x="5328795" y="2945066"/>
              <a:ext cx="6099220" cy="146818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5632910" y="3074595"/>
              <a:ext cx="3055242"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spcBef>
                  <a:spcPts val="450"/>
                </a:spcBef>
              </a:pPr>
              <a:r>
                <a:rPr lang="en-US" sz="2325" b="1">
                  <a:solidFill>
                    <a:srgbClr val="FFFFFF">
                      <a:alpha val="100000"/>
                    </a:srgbClr>
                  </a:solidFill>
                  <a:latin typeface="Microsoft Yahei"/>
                  <a:ea typeface="Microsoft Yahei"/>
                  <a:cs typeface="Microsoft Yahei"/>
                </a:rPr>
                <a:t>设备改善</a:t>
              </a:r>
            </a:p>
          </p:txBody>
        </p:sp>
        <p:sp>
          <p:nvSpPr>
            <p:cNvPr id="11" name="TextBox 11"/>
            <p:cNvSpPr txBox="1"/>
            <p:nvPr/>
          </p:nvSpPr>
          <p:spPr>
            <a:xfrm>
              <a:off x="5632910" y="3560941"/>
              <a:ext cx="55680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对老旧设备进行更新或改造，提高设备的稳定性和效率，降低故障率。</a:t>
              </a:r>
            </a:p>
          </p:txBody>
        </p:sp>
        <p:sp>
          <p:nvSpPr>
            <p:cNvPr id="12" name="AutoShape 12"/>
            <p:cNvSpPr/>
            <p:nvPr/>
          </p:nvSpPr>
          <p:spPr>
            <a:xfrm>
              <a:off x="5163133" y="2945066"/>
              <a:ext cx="165663" cy="146818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3" name="Group 13"/>
          <p:cNvGrpSpPr/>
          <p:nvPr/>
        </p:nvGrpSpPr>
        <p:grpSpPr>
          <a:xfrm>
            <a:off x="5163133" y="4595300"/>
            <a:ext cx="6264882" cy="1468186"/>
            <a:chOff x="5163133" y="4595300"/>
            <a:chExt cx="6264882" cy="1468186"/>
          </a:xfrm>
        </p:grpSpPr>
        <p:sp>
          <p:nvSpPr>
            <p:cNvPr id="14" name="AutoShape 14"/>
            <p:cNvSpPr/>
            <p:nvPr/>
          </p:nvSpPr>
          <p:spPr>
            <a:xfrm>
              <a:off x="5328795" y="4595300"/>
              <a:ext cx="6099220" cy="146818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TextBox 15"/>
            <p:cNvSpPr txBox="1"/>
            <p:nvPr/>
          </p:nvSpPr>
          <p:spPr>
            <a:xfrm>
              <a:off x="5632910" y="4724828"/>
              <a:ext cx="3055242"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spcBef>
                  <a:spcPts val="450"/>
                </a:spcBef>
              </a:pPr>
              <a:r>
                <a:rPr lang="en-US" sz="2325" b="1">
                  <a:solidFill>
                    <a:srgbClr val="FFFFFF">
                      <a:alpha val="100000"/>
                    </a:srgbClr>
                  </a:solidFill>
                  <a:latin typeface="Microsoft Yahei"/>
                  <a:ea typeface="Microsoft Yahei"/>
                  <a:cs typeface="Microsoft Yahei"/>
                </a:rPr>
                <a:t>柔性生产</a:t>
              </a:r>
            </a:p>
          </p:txBody>
        </p:sp>
        <p:sp>
          <p:nvSpPr>
            <p:cNvPr id="16" name="TextBox 16"/>
            <p:cNvSpPr txBox="1"/>
            <p:nvPr/>
          </p:nvSpPr>
          <p:spPr>
            <a:xfrm>
              <a:off x="5632910" y="5211175"/>
              <a:ext cx="55680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引入柔性生产理念，通过设备通用化和模块化设计，实现快速换型和多样化产品生产。</a:t>
              </a:r>
            </a:p>
          </p:txBody>
        </p:sp>
        <p:sp>
          <p:nvSpPr>
            <p:cNvPr id="17" name="AutoShape 17"/>
            <p:cNvSpPr/>
            <p:nvPr/>
          </p:nvSpPr>
          <p:spPr>
            <a:xfrm>
              <a:off x="5163133" y="4595300"/>
              <a:ext cx="165663" cy="146818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8" name="Group 18"/>
          <p:cNvGrpSpPr/>
          <p:nvPr/>
        </p:nvGrpSpPr>
        <p:grpSpPr>
          <a:xfrm>
            <a:off x="454963" y="93878"/>
            <a:ext cx="10641129" cy="914400"/>
            <a:chOff x="454963" y="93878"/>
            <a:chExt cx="10641129" cy="914400"/>
          </a:xfrm>
        </p:grpSpPr>
        <p:sp>
          <p:nvSpPr>
            <p:cNvPr id="19" name="AutoShape 1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TextBox 3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生产布局调整与设备改善</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grpSp>
        <p:nvGrpSpPr>
          <p:cNvPr id="2" name="Group 2"/>
          <p:cNvGrpSpPr/>
          <p:nvPr/>
        </p:nvGrpSpPr>
        <p:grpSpPr>
          <a:xfrm>
            <a:off x="5982796" y="3170591"/>
            <a:ext cx="5783287" cy="1172718"/>
            <a:chOff x="5982796" y="3170591"/>
            <a:chExt cx="5783287" cy="1172718"/>
          </a:xfrm>
        </p:grpSpPr>
        <p:sp>
          <p:nvSpPr>
            <p:cNvPr id="3" name="TextBox 3"/>
            <p:cNvSpPr txBox="1"/>
            <p:nvPr/>
          </p:nvSpPr>
          <p:spPr>
            <a:xfrm>
              <a:off x="5982796" y="3170591"/>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物料需求计划</a:t>
              </a:r>
            </a:p>
          </p:txBody>
        </p:sp>
        <p:sp>
          <p:nvSpPr>
            <p:cNvPr id="4" name="TextBox 4"/>
            <p:cNvSpPr txBox="1"/>
            <p:nvPr/>
          </p:nvSpPr>
          <p:spPr>
            <a:xfrm>
              <a:off x="5982796" y="3641126"/>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根据生产计划，制定物料需求计划，确保物料供应及时、准确。</a:t>
              </a:r>
            </a:p>
          </p:txBody>
        </p:sp>
      </p:grpSp>
      <p:grpSp>
        <p:nvGrpSpPr>
          <p:cNvPr id="5" name="Group 5"/>
          <p:cNvGrpSpPr/>
          <p:nvPr/>
        </p:nvGrpSpPr>
        <p:grpSpPr>
          <a:xfrm>
            <a:off x="5982796" y="4823246"/>
            <a:ext cx="5783287" cy="1172718"/>
            <a:chOff x="5982796" y="4823246"/>
            <a:chExt cx="5783287" cy="1172718"/>
          </a:xfrm>
        </p:grpSpPr>
        <p:sp>
          <p:nvSpPr>
            <p:cNvPr id="6" name="TextBox 6"/>
            <p:cNvSpPr txBox="1"/>
            <p:nvPr/>
          </p:nvSpPr>
          <p:spPr>
            <a:xfrm>
              <a:off x="5982796" y="4823246"/>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库存控制</a:t>
              </a:r>
            </a:p>
          </p:txBody>
        </p:sp>
        <p:sp>
          <p:nvSpPr>
            <p:cNvPr id="7" name="TextBox 7"/>
            <p:cNvSpPr txBox="1"/>
            <p:nvPr/>
          </p:nvSpPr>
          <p:spPr>
            <a:xfrm>
              <a:off x="5982796" y="5293781"/>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通过合理的库存策略和安全库存设定，降低库存成本，提高资金周转率。</a:t>
              </a:r>
            </a:p>
          </p:txBody>
        </p:sp>
      </p:grpSp>
      <p:sp>
        <p:nvSpPr>
          <p:cNvPr id="8" name="AutoShape 8"/>
          <p:cNvSpPr/>
          <p:nvPr/>
        </p:nvSpPr>
        <p:spPr>
          <a:xfrm>
            <a:off x="4805646" y="4913047"/>
            <a:ext cx="810236" cy="8102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9" name="Group 9"/>
          <p:cNvGrpSpPr/>
          <p:nvPr/>
        </p:nvGrpSpPr>
        <p:grpSpPr>
          <a:xfrm>
            <a:off x="5982796" y="1521950"/>
            <a:ext cx="5687135" cy="1172718"/>
            <a:chOff x="5982796" y="1521950"/>
            <a:chExt cx="5687135" cy="1172718"/>
          </a:xfrm>
        </p:grpSpPr>
        <p:sp>
          <p:nvSpPr>
            <p:cNvPr id="10" name="TextBox 10"/>
            <p:cNvSpPr txBox="1"/>
            <p:nvPr/>
          </p:nvSpPr>
          <p:spPr>
            <a:xfrm>
              <a:off x="5982796" y="1521950"/>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生产计划制定</a:t>
              </a:r>
            </a:p>
          </p:txBody>
        </p:sp>
        <p:sp>
          <p:nvSpPr>
            <p:cNvPr id="11" name="TextBox 11"/>
            <p:cNvSpPr txBox="1"/>
            <p:nvPr/>
          </p:nvSpPr>
          <p:spPr>
            <a:xfrm>
              <a:off x="5982796" y="1992485"/>
              <a:ext cx="5687135"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根据市场需求和产品特性，制定合理的生产计划，确保生产平稳进行。</a:t>
              </a:r>
            </a:p>
          </p:txBody>
        </p:sp>
      </p:grpSp>
      <p:sp>
        <p:nvSpPr>
          <p:cNvPr id="12" name="AutoShape 12"/>
          <p:cNvSpPr/>
          <p:nvPr/>
        </p:nvSpPr>
        <p:spPr>
          <a:xfrm>
            <a:off x="4805646" y="3272584"/>
            <a:ext cx="810236" cy="8102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805646" y="1611485"/>
            <a:ext cx="810236" cy="8102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41457" y="1735931"/>
            <a:ext cx="3722789" cy="3981079"/>
          </a:xfrm>
          <a:prstGeom prst="rect">
            <a:avLst/>
          </a:prstGeom>
          <a:solidFill>
            <a:schemeClr val="accent1">
              <a:alpha val="94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5014447" y="3486249"/>
            <a:ext cx="391670" cy="391670"/>
          </a:xfrm>
          <a:custGeom>
            <a:rect l="l" t="t" r="r" b="b"/>
            <a:pathLst>
              <a:path w="304800" h="304800">
                <a:moveTo>
                  <a:pt x="288693" y="85468"/>
                </a:moveTo>
                <a:lnTo>
                  <a:pt x="193700" y="180461"/>
                </a:lnTo>
                <a:lnTo>
                  <a:pt x="301971" y="180461"/>
                </a:lnTo>
                <a:cubicBezTo>
                  <a:pt x="303686" y="171298"/>
                  <a:pt x="304800" y="162001"/>
                  <a:pt x="304800" y="152400"/>
                </a:cubicBezTo>
                <a:cubicBezTo>
                  <a:pt x="304800" y="128273"/>
                  <a:pt x="298694" y="105747"/>
                  <a:pt x="288693" y="85468"/>
                </a:cubicBezTo>
                <a:close/>
                <a:moveTo>
                  <a:pt x="200549" y="145161"/>
                </a:moveTo>
                <a:lnTo>
                  <a:pt x="278682" y="67066"/>
                </a:lnTo>
                <a:cubicBezTo>
                  <a:pt x="260080" y="39643"/>
                  <a:pt x="232543" y="19241"/>
                  <a:pt x="200549" y="8525"/>
                </a:cubicBezTo>
                <a:lnTo>
                  <a:pt x="200549" y="145161"/>
                </a:lnTo>
                <a:close/>
                <a:moveTo>
                  <a:pt x="159525" y="200549"/>
                </a:moveTo>
                <a:lnTo>
                  <a:pt x="237677" y="278721"/>
                </a:lnTo>
                <a:cubicBezTo>
                  <a:pt x="265138" y="260156"/>
                  <a:pt x="285560" y="232581"/>
                  <a:pt x="296275" y="200549"/>
                </a:cubicBezTo>
                <a:lnTo>
                  <a:pt x="159525" y="200549"/>
                </a:lnTo>
                <a:close/>
                <a:moveTo>
                  <a:pt x="180432" y="111862"/>
                </a:moveTo>
                <a:lnTo>
                  <a:pt x="180432" y="2829"/>
                </a:lnTo>
                <a:cubicBezTo>
                  <a:pt x="171317" y="1133"/>
                  <a:pt x="162001" y="0"/>
                  <a:pt x="152400" y="0"/>
                </a:cubicBezTo>
                <a:cubicBezTo>
                  <a:pt x="128064" y="0"/>
                  <a:pt x="105366" y="6229"/>
                  <a:pt x="84963" y="16393"/>
                </a:cubicBezTo>
                <a:lnTo>
                  <a:pt x="180432" y="111862"/>
                </a:lnTo>
                <a:close/>
                <a:moveTo>
                  <a:pt x="124368" y="193853"/>
                </a:moveTo>
                <a:lnTo>
                  <a:pt x="124368" y="301981"/>
                </a:lnTo>
                <a:cubicBezTo>
                  <a:pt x="133483" y="303686"/>
                  <a:pt x="142799" y="304800"/>
                  <a:pt x="152400" y="304800"/>
                </a:cubicBezTo>
                <a:cubicBezTo>
                  <a:pt x="176508" y="304800"/>
                  <a:pt x="198987" y="298694"/>
                  <a:pt x="219266" y="288722"/>
                </a:cubicBezTo>
                <a:lnTo>
                  <a:pt x="124368" y="193853"/>
                </a:lnTo>
                <a:close/>
                <a:moveTo>
                  <a:pt x="104232" y="159763"/>
                </a:moveTo>
                <a:lnTo>
                  <a:pt x="26194" y="237792"/>
                </a:lnTo>
                <a:cubicBezTo>
                  <a:pt x="44758" y="265176"/>
                  <a:pt x="72276" y="285569"/>
                  <a:pt x="104232" y="296285"/>
                </a:cubicBezTo>
                <a:lnTo>
                  <a:pt x="104232" y="159763"/>
                </a:lnTo>
                <a:close/>
                <a:moveTo>
                  <a:pt x="2829" y="124368"/>
                </a:moveTo>
                <a:cubicBezTo>
                  <a:pt x="1133" y="133483"/>
                  <a:pt x="0" y="142799"/>
                  <a:pt x="0" y="152400"/>
                </a:cubicBezTo>
                <a:cubicBezTo>
                  <a:pt x="0" y="176584"/>
                  <a:pt x="6144" y="199130"/>
                  <a:pt x="16145" y="219408"/>
                </a:cubicBezTo>
                <a:lnTo>
                  <a:pt x="111195" y="124358"/>
                </a:lnTo>
                <a:lnTo>
                  <a:pt x="2829" y="124358"/>
                </a:lnTo>
                <a:close/>
                <a:moveTo>
                  <a:pt x="66637" y="26489"/>
                </a:moveTo>
                <a:cubicBezTo>
                  <a:pt x="39443" y="45053"/>
                  <a:pt x="19183" y="72428"/>
                  <a:pt x="8525" y="104232"/>
                </a:cubicBezTo>
                <a:lnTo>
                  <a:pt x="144389" y="104232"/>
                </a:lnTo>
                <a:lnTo>
                  <a:pt x="66637" y="26489"/>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014447" y="1795508"/>
            <a:ext cx="391670" cy="391670"/>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5026640" y="5128951"/>
            <a:ext cx="378428" cy="378428"/>
          </a:xfrm>
          <a:custGeom>
            <a:rect l="l" t="t" r="r" b="b"/>
            <a:pathLst>
              <a:path w="304800" h="304800">
                <a:moveTo>
                  <a:pt x="209550" y="0"/>
                </a:moveTo>
                <a:cubicBezTo>
                  <a:pt x="156943" y="0"/>
                  <a:pt x="114300" y="42643"/>
                  <a:pt x="114300" y="95250"/>
                </a:cubicBezTo>
                <a:cubicBezTo>
                  <a:pt x="114300" y="101213"/>
                  <a:pt x="114852" y="107042"/>
                  <a:pt x="115900" y="112700"/>
                </a:cubicBezTo>
                <a:lnTo>
                  <a:pt x="0" y="228600"/>
                </a:lnTo>
                <a:lnTo>
                  <a:pt x="0" y="285750"/>
                </a:lnTo>
                <a:cubicBezTo>
                  <a:pt x="0" y="296275"/>
                  <a:pt x="8525" y="304800"/>
                  <a:pt x="19050" y="304800"/>
                </a:cubicBezTo>
                <a:lnTo>
                  <a:pt x="38100" y="304800"/>
                </a:lnTo>
                <a:lnTo>
                  <a:pt x="38100" y="285750"/>
                </a:lnTo>
                <a:lnTo>
                  <a:pt x="76200" y="285750"/>
                </a:lnTo>
                <a:lnTo>
                  <a:pt x="76200" y="247650"/>
                </a:lnTo>
                <a:lnTo>
                  <a:pt x="114300" y="247650"/>
                </a:lnTo>
                <a:lnTo>
                  <a:pt x="114300" y="209550"/>
                </a:lnTo>
                <a:lnTo>
                  <a:pt x="152400" y="209550"/>
                </a:lnTo>
                <a:lnTo>
                  <a:pt x="177117" y="184833"/>
                </a:lnTo>
                <a:cubicBezTo>
                  <a:pt x="187242" y="188500"/>
                  <a:pt x="198158" y="190500"/>
                  <a:pt x="209550" y="190500"/>
                </a:cubicBezTo>
                <a:cubicBezTo>
                  <a:pt x="262157" y="190500"/>
                  <a:pt x="304800" y="147857"/>
                  <a:pt x="304800" y="95250"/>
                </a:cubicBezTo>
                <a:cubicBezTo>
                  <a:pt x="304800" y="42643"/>
                  <a:pt x="262157" y="0"/>
                  <a:pt x="209550" y="0"/>
                </a:cubicBezTo>
                <a:close/>
                <a:moveTo>
                  <a:pt x="238087" y="95288"/>
                </a:moveTo>
                <a:cubicBezTo>
                  <a:pt x="222304" y="95288"/>
                  <a:pt x="209512" y="82496"/>
                  <a:pt x="209512" y="66713"/>
                </a:cubicBezTo>
                <a:cubicBezTo>
                  <a:pt x="209512" y="50930"/>
                  <a:pt x="222304" y="38138"/>
                  <a:pt x="238087" y="38138"/>
                </a:cubicBezTo>
                <a:cubicBezTo>
                  <a:pt x="253870" y="38138"/>
                  <a:pt x="266662" y="50930"/>
                  <a:pt x="266662" y="66713"/>
                </a:cubicBezTo>
                <a:cubicBezTo>
                  <a:pt x="266662" y="82496"/>
                  <a:pt x="253870" y="95288"/>
                  <a:pt x="238087" y="95288"/>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8" name="Picture 18"/>
          <p:cNvPicPr>
            <a:picLocks noChangeAspect="1"/>
          </p:cNvPicPr>
          <p:nvPr/>
        </p:nvPicPr>
        <p:blipFill>
          <a:blip r:embed="rId2">
            <a:alphaModFix/>
          </a:blip>
          <a:srcRect l="14042" r="14042"/>
          <a:stretch>
            <a:fillRect/>
          </a:stretch>
        </p:blipFill>
        <p:spPr>
          <a:xfrm>
            <a:off x="641457" y="1883900"/>
            <a:ext cx="3722788" cy="3671084"/>
          </a:xfrm>
          <a:prstGeom prst="rect">
            <a:avLst/>
          </a:prstGeom>
        </p:spPr>
      </p:pic>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生产计划与物料控制优化</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150141" y="2021983"/>
            <a:ext cx="3939528" cy="3939528"/>
          </a:xfrm>
          <a:prstGeom prst="ellipse">
            <a:avLst/>
          </a:prstGeom>
          <a:solidFill>
            <a:schemeClr val="accent2">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454963" y="2034175"/>
            <a:ext cx="5826389"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建立完善的质量管理体系，确保产品质量符合标准和客户要求。</a:t>
            </a:r>
          </a:p>
        </p:txBody>
      </p:sp>
      <p:sp>
        <p:nvSpPr>
          <p:cNvPr id="4" name="TextBox 4"/>
          <p:cNvSpPr txBox="1"/>
          <p:nvPr/>
        </p:nvSpPr>
        <p:spPr>
          <a:xfrm>
            <a:off x="454963" y="1575832"/>
            <a:ext cx="2703493" cy="3632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025" b="1">
                <a:solidFill>
                  <a:schemeClr val="accent1">
                    <a:alpha val="100000"/>
                  </a:schemeClr>
                </a:solidFill>
                <a:latin typeface="Microsoft Yahei"/>
                <a:ea typeface="Microsoft Yahei"/>
                <a:cs typeface="Microsoft Yahei"/>
              </a:rPr>
              <a:t>质量体系建设</a:t>
            </a:r>
          </a:p>
        </p:txBody>
      </p:sp>
      <p:sp>
        <p:nvSpPr>
          <p:cNvPr id="5" name="TextBox 5"/>
          <p:cNvSpPr txBox="1"/>
          <p:nvPr/>
        </p:nvSpPr>
        <p:spPr>
          <a:xfrm>
            <a:off x="454963" y="3530045"/>
            <a:ext cx="5826389"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加强过程质量控制，采用统计过程控制（SPC）等方法，及时发现并处理质量问题。</a:t>
            </a:r>
          </a:p>
        </p:txBody>
      </p:sp>
      <p:sp>
        <p:nvSpPr>
          <p:cNvPr id="6" name="TextBox 6"/>
          <p:cNvSpPr txBox="1"/>
          <p:nvPr/>
        </p:nvSpPr>
        <p:spPr>
          <a:xfrm>
            <a:off x="454963" y="3071702"/>
            <a:ext cx="2703493" cy="3632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025" b="1">
                <a:solidFill>
                  <a:schemeClr val="accent1">
                    <a:alpha val="100000"/>
                  </a:schemeClr>
                </a:solidFill>
                <a:latin typeface="Microsoft Yahei"/>
                <a:ea typeface="Microsoft Yahei"/>
                <a:cs typeface="Microsoft Yahei"/>
              </a:rPr>
              <a:t>过程质量控制</a:t>
            </a:r>
          </a:p>
        </p:txBody>
      </p:sp>
      <p:sp>
        <p:nvSpPr>
          <p:cNvPr id="7" name="TextBox 7"/>
          <p:cNvSpPr txBox="1"/>
          <p:nvPr/>
        </p:nvSpPr>
        <p:spPr>
          <a:xfrm>
            <a:off x="454963" y="5118981"/>
            <a:ext cx="60183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通过质量改进项目、QC小组活动等方式，持续推动质量提升和成本降低。</a:t>
            </a:r>
          </a:p>
        </p:txBody>
      </p:sp>
      <p:sp>
        <p:nvSpPr>
          <p:cNvPr id="8" name="TextBox 8"/>
          <p:cNvSpPr txBox="1"/>
          <p:nvPr/>
        </p:nvSpPr>
        <p:spPr>
          <a:xfrm>
            <a:off x="454963" y="4660638"/>
            <a:ext cx="2703493" cy="3632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025" b="1">
                <a:solidFill>
                  <a:schemeClr val="accent1">
                    <a:alpha val="100000"/>
                  </a:schemeClr>
                </a:solidFill>
                <a:latin typeface="Microsoft Yahei"/>
                <a:ea typeface="Microsoft Yahei"/>
                <a:cs typeface="Microsoft Yahei"/>
              </a:rPr>
              <a:t>持续改进</a:t>
            </a:r>
          </a:p>
        </p:txBody>
      </p:sp>
      <p:pic>
        <p:nvPicPr>
          <p:cNvPr id="9" name="Picture 9"/>
          <p:cNvPicPr>
            <a:picLocks noChangeAspect="1"/>
          </p:cNvPicPr>
          <p:nvPr/>
        </p:nvPicPr>
        <p:blipFill>
          <a:blip r:embed="rId2"/>
          <a:srcRect t="24" b="24"/>
          <a:stretch>
            <a:fillRect/>
          </a:stretch>
        </p:blipFill>
        <p:spPr>
          <a:xfrm>
            <a:off x="7676035" y="2524949"/>
            <a:ext cx="2887741" cy="2887741"/>
          </a:xfrm>
          <a:prstGeom prst="ellipse">
            <a:avLst/>
          </a:prstGeom>
        </p:spPr>
      </p:pic>
      <p:sp>
        <p:nvSpPr>
          <p:cNvPr id="10" name="AutoShape 10"/>
          <p:cNvSpPr/>
          <p:nvPr/>
        </p:nvSpPr>
        <p:spPr>
          <a:xfrm>
            <a:off x="8663168" y="1482987"/>
            <a:ext cx="913476" cy="91347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921648" y="4618441"/>
            <a:ext cx="913476" cy="91347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10386775" y="4618441"/>
            <a:ext cx="913476" cy="91347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8906663" y="1691796"/>
            <a:ext cx="426486" cy="426486"/>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10639092" y="4837698"/>
            <a:ext cx="426194" cy="426194"/>
          </a:xfrm>
          <a:custGeom>
            <a:rect l="l" t="t" r="r" b="b"/>
            <a:pathLst>
              <a:path w="304800" h="304800">
                <a:moveTo>
                  <a:pt x="152400" y="190500"/>
                </a:moveTo>
                <a:cubicBezTo>
                  <a:pt x="152400" y="169459"/>
                  <a:pt x="169459" y="152400"/>
                  <a:pt x="190500" y="152400"/>
                </a:cubicBezTo>
                <a:cubicBezTo>
                  <a:pt x="211541" y="152400"/>
                  <a:pt x="228600" y="169459"/>
                  <a:pt x="228600" y="190500"/>
                </a:cubicBezTo>
                <a:cubicBezTo>
                  <a:pt x="228600" y="211541"/>
                  <a:pt x="211541" y="228600"/>
                  <a:pt x="190500" y="228600"/>
                </a:cubicBezTo>
                <a:cubicBezTo>
                  <a:pt x="169459" y="228600"/>
                  <a:pt x="152400" y="211541"/>
                  <a:pt x="152400" y="190500"/>
                </a:cubicBezTo>
                <a:close/>
                <a:moveTo>
                  <a:pt x="266700" y="76200"/>
                </a:moveTo>
                <a:lnTo>
                  <a:pt x="235372" y="12925"/>
                </a:lnTo>
                <a:cubicBezTo>
                  <a:pt x="232801" y="5410"/>
                  <a:pt x="225695" y="0"/>
                  <a:pt x="217284" y="0"/>
                </a:cubicBezTo>
                <a:lnTo>
                  <a:pt x="164973" y="0"/>
                </a:lnTo>
                <a:cubicBezTo>
                  <a:pt x="156467" y="0"/>
                  <a:pt x="149295" y="5544"/>
                  <a:pt x="146837" y="13192"/>
                </a:cubicBezTo>
                <a:lnTo>
                  <a:pt x="114338" y="76200"/>
                </a:lnTo>
                <a:lnTo>
                  <a:pt x="38100" y="76200"/>
                </a:lnTo>
                <a:cubicBezTo>
                  <a:pt x="17059" y="76200"/>
                  <a:pt x="0" y="93259"/>
                  <a:pt x="0" y="114300"/>
                </a:cubicBezTo>
                <a:lnTo>
                  <a:pt x="0" y="304800"/>
                </a:lnTo>
                <a:lnTo>
                  <a:pt x="304800" y="304800"/>
                </a:lnTo>
                <a:lnTo>
                  <a:pt x="304800" y="114300"/>
                </a:lnTo>
                <a:cubicBezTo>
                  <a:pt x="304800" y="93259"/>
                  <a:pt x="287760" y="76200"/>
                  <a:pt x="266700" y="76200"/>
                </a:cubicBezTo>
                <a:close/>
                <a:moveTo>
                  <a:pt x="57150" y="152400"/>
                </a:moveTo>
                <a:cubicBezTo>
                  <a:pt x="46625" y="152400"/>
                  <a:pt x="38100" y="143875"/>
                  <a:pt x="38100" y="133350"/>
                </a:cubicBezTo>
                <a:cubicBezTo>
                  <a:pt x="38100" y="122825"/>
                  <a:pt x="46625" y="114300"/>
                  <a:pt x="57150" y="114300"/>
                </a:cubicBezTo>
                <a:cubicBezTo>
                  <a:pt x="67675" y="114300"/>
                  <a:pt x="76200" y="122825"/>
                  <a:pt x="76200" y="133350"/>
                </a:cubicBezTo>
                <a:cubicBezTo>
                  <a:pt x="76200" y="143875"/>
                  <a:pt x="67675" y="152400"/>
                  <a:pt x="57150" y="152400"/>
                </a:cubicBezTo>
                <a:close/>
                <a:moveTo>
                  <a:pt x="190500" y="266700"/>
                </a:moveTo>
                <a:cubicBezTo>
                  <a:pt x="148419" y="266700"/>
                  <a:pt x="114300" y="232581"/>
                  <a:pt x="114300" y="190500"/>
                </a:cubicBezTo>
                <a:cubicBezTo>
                  <a:pt x="114300" y="148419"/>
                  <a:pt x="148419" y="114300"/>
                  <a:pt x="190500" y="114300"/>
                </a:cubicBezTo>
                <a:cubicBezTo>
                  <a:pt x="232581" y="114300"/>
                  <a:pt x="266700" y="148419"/>
                  <a:pt x="266700" y="190500"/>
                </a:cubicBezTo>
                <a:cubicBezTo>
                  <a:pt x="266700" y="232581"/>
                  <a:pt x="232581" y="266700"/>
                  <a:pt x="190500" y="26670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7137949" y="4833774"/>
            <a:ext cx="482811" cy="482811"/>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质量管理与持续改进</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876034" y="2655088"/>
            <a:ext cx="9439275" cy="2085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5175" b="1">
                <a:solidFill>
                  <a:srgbClr val="FFFFFF">
                    <a:alpha val="100000"/>
                  </a:srgbClr>
                </a:solidFill>
                <a:latin typeface="Microsoft Yahei"/>
                <a:ea typeface="Microsoft Yahei"/>
                <a:cs typeface="Microsoft Yahei"/>
              </a:rPr>
              <a:t>精细管理实施计划</a:t>
            </a:r>
          </a:p>
        </p:txBody>
      </p:sp>
      <p:sp>
        <p:nvSpPr>
          <p:cNvPr id="3" name="TextBox 3"/>
          <p:cNvSpPr txBox="1"/>
          <p:nvPr/>
        </p:nvSpPr>
        <p:spPr>
          <a:xfrm>
            <a:off x="765043" y="1520539"/>
            <a:ext cx="7683398" cy="99486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5775" b="1">
                <a:solidFill>
                  <a:srgbClr val="FFFFFF">
                    <a:alpha val="100000"/>
                  </a:srgbClr>
                </a:solidFill>
                <a:latin typeface="Microsoft Yahei"/>
                <a:ea typeface="Microsoft Yahei"/>
                <a:cs typeface="Microsoft Yahei"/>
              </a:rPr>
              <a:t>04</a:t>
            </a:r>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https://d.book118.com/017141165016006035</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001D4F"/>
      </a:lt1>
      <a:dk2>
        <a:srgbClr val="DEF6FF"/>
      </a:dk2>
      <a:lt2>
        <a:srgbClr val="000000"/>
      </a:lt2>
      <a:accent1>
        <a:srgbClr val="00B6FF"/>
      </a:accent1>
      <a:accent2>
        <a:srgbClr val="405DFF"/>
      </a:accent2>
      <a:accent3>
        <a:srgbClr val="2947E8"/>
      </a:accent3>
      <a:accent4>
        <a:srgbClr val="27DFF4"/>
      </a:accent4>
      <a:accent5>
        <a:srgbClr val="2FE8B7"/>
      </a:accent5>
      <a:accent6>
        <a:srgbClr val="FCC526"/>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90</Paragraphs>
  <Slides>16</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16</vt:i4>
      </vt:variant>
    </vt:vector>
  </HeadingPairs>
  <TitlesOfParts>
    <vt:vector baseType="lpstr" size="20">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2024-09-09T09:17:36.632</cp:lastPrinted>
  <dcterms:created xsi:type="dcterms:W3CDTF">2024-09-09T01:17:36Z</dcterms:created>
  <dcterms:modified xsi:type="dcterms:W3CDTF">2024-09-09T01:17:38Z</dcterms:modified>
</cp:coreProperties>
</file>