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2" r:id="rId26"/>
    <p:sldId id="325" r:id="rId27"/>
    <p:sldId id="327" r:id="rId28"/>
  </p:sldIdLst>
  <p:sldSz cx="12192000" cy="6858000"/>
  <p:notesSz cx="6858000" cy="9144000"/>
  <p:custDataLst>
    <p:tags r:id="rId2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slide" Target="slides/slide23.xml" /><Relationship Id="rId28" Type="http://schemas.openxmlformats.org/officeDocument/2006/relationships/slide" Target="slides/slide24.xml" /><Relationship Id="rId29" Type="http://schemas.openxmlformats.org/officeDocument/2006/relationships/tags" Target="tags/tag1.xml" /><Relationship Id="rId3" Type="http://schemas.openxmlformats.org/officeDocument/2006/relationships/slideMaster" Target="slideMasters/slideMaster3.xml" /><Relationship Id="rId30" Type="http://schemas.openxmlformats.org/officeDocument/2006/relationships/presProps" Target="presProps.xml" /><Relationship Id="rId31" Type="http://schemas.openxmlformats.org/officeDocument/2006/relationships/viewProps" Target="viewProps.xml" /><Relationship Id="rId32" Type="http://schemas.openxmlformats.org/officeDocument/2006/relationships/theme" Target="theme/theme1.xml" /><Relationship Id="rId33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8B116E21-8E0B-4D8A-B105-172D1368963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8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0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1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3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4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6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97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9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499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0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2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3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5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6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508" name="PlaceHolder 2"/>
          <p:cNvSpPr>
            <a:spLocks noGrp="1"/>
          </p:cNvSpPr>
          <p:nvPr>
            <p:ph type="body" idx="44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509" name="PlaceHolder 3"/>
          <p:cNvSpPr>
            <a:spLocks noGrp="1"/>
          </p:cNvSpPr>
          <p:nvPr>
            <p:ph type="sldNum" idx="43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8905C-BDDE-4F1B-8504-B530215A8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461598-8756-4E38-A5BB-FBE551A8B9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4D440FA-A907-45BD-A93D-50EA335B9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C2393D-D068-4597-8C5A-EED0CABEF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CA59860-F668-4B8D-B090-D7AC1BFCBA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316E1AA-7217-4526-B24A-3AFF7C883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E5927A9-E8C9-417C-83CE-F17BFBE3D9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7CA6A-C1F2-45D5-9260-8519937DA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C7E0ABF-D438-4398-8768-1AA6101DA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9E9DC-244F-48DA-8FF3-410E1175AA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9A3583-29F6-492F-9A5B-D0DCFDA2EE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EC3A62FD-339A-4998-8F49-C94C03BB005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E5ADBE12-BC08-40F9-B71A-15A6C57BCE75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Relationship Id="rId4" Type="http://schemas.openxmlformats.org/officeDocument/2006/relationships/image" Target="../media/image1.pn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Relationship Id="rId3" Type="http://schemas.openxmlformats.org/officeDocument/2006/relationships/image" Target="../media/image3.png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7.xml" /><Relationship Id="rId3" Type="http://schemas.openxmlformats.org/officeDocument/2006/relationships/image" Target="../media/image1.png" /><Relationship Id="rId4" Type="http://schemas.openxmlformats.org/officeDocument/2006/relationships/image" Target="../media/image3.png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7143011011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图片 1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2731680" y="1994400"/>
            <a:ext cx="6484680" cy="5652000"/>
          </a:xfrm>
          <a:prstGeom prst="rect">
            <a:avLst/>
          </a:prstGeom>
          <a:ln w="0">
            <a:noFill/>
          </a:ln>
        </p:spPr>
      </p:pic>
      <p:pic>
        <p:nvPicPr>
          <p:cNvPr id="73" name="图片 26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1838520" y="804960"/>
            <a:ext cx="3520080" cy="2998080"/>
          </a:xfrm>
          <a:prstGeom prst="rect">
            <a:avLst/>
          </a:prstGeom>
          <a:ln w="0">
            <a:noFill/>
          </a:ln>
        </p:spPr>
      </p:pic>
      <p:sp>
        <p:nvSpPr>
          <p:cNvPr id="74" name="PlaceHolder 1"/>
          <p:cNvSpPr>
            <a:spLocks noGrp="1"/>
          </p:cNvSpPr>
          <p:nvPr>
            <p:ph type="title"/>
          </p:nvPr>
        </p:nvSpPr>
        <p:spPr>
          <a:xfrm>
            <a:off x="984240" y="0"/>
            <a:ext cx="9798840" cy="28900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学校安全法规培训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5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35560"/>
            <a:ext cx="472680" cy="22752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accent3"/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76" name="文本框 3"/>
          <p:cNvSpPr/>
          <p:nvPr/>
        </p:nvSpPr>
        <p:spPr>
          <a:xfrm>
            <a:off x="2902680" y="4439880"/>
            <a:ext cx="5962320" cy="413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accent3"/>
                </a:solidFill>
                <a:latin typeface="Arial"/>
                <a:ea typeface="微软雅黑"/>
              </a:rPr>
              <a:t>  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汇报人：魏老师                                              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X</a:t>
            </a:r>
            <a:r>
              <a:rPr lang="zh-CN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77" name="图片 24"/>
          <p:cNvPicPr/>
          <p:nvPr/>
        </p:nvPicPr>
        <p:blipFill>
          <a:blip r:embed="rId3"/>
          <a:srcRect l="84397"/>
          <a:stretch>
            <a:fillRect/>
          </a:stretch>
        </p:blipFill>
        <p:spPr>
          <a:xfrm>
            <a:off x="9623520" y="0"/>
            <a:ext cx="2567880" cy="6857640"/>
          </a:xfrm>
          <a:prstGeom prst="rect">
            <a:avLst/>
          </a:prstGeom>
          <a:ln w="0">
            <a:noFill/>
          </a:ln>
        </p:spPr>
      </p:pic>
      <p:pic>
        <p:nvPicPr>
          <p:cNvPr id="78" name="图片 4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0" y="0"/>
            <a:ext cx="2992320" cy="685764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1" dur="1000"/>
                                        <p:tgtEl>
                                          <p:spTgt spid="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3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5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" presetClass="entr" presetSubtype="8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8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9" dur="1000" fill="hold"/>
                                        <p:tgtEl>
                                          <p:spTgt spid="7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9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0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1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学校安全法规培训概述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2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火灾安全法规培训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3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食品安全规范培训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4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交通安全常识培训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5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突发事件应急处理培训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6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结业总结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第</a:t>
            </a:r>
            <a:r>
              <a:rPr lang="en-US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7</a:t>
            </a:r>
            <a:r>
              <a:rPr lang="zh-CN" sz="2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章  致谢词</a:t>
            </a:r>
            <a:endParaRPr lang="en-US" sz="2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81" name="图片 16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pic>
        <p:nvPicPr>
          <p:cNvPr id="82" name="图片 15"/>
          <p:cNvPicPr/>
          <p:nvPr/>
        </p:nvPicPr>
        <p:blipFill>
          <a:blip r:embed="rId3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8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8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8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学校安全法规培训概述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8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8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学校安全法规培训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学校安全法规培训是为了保障学校师生安全而进行的培训活动。通过传授安全知识和应急处理技能，提升全体成员的安全意识和自救能力，确保学校安全稳定。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9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5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培训目的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7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增强师生的安全防范意识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8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提升安全意识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9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学会正确处理紧急状况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应对突发事件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1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保障学校安全合法运行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2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遵守法律法规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3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0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9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0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培训内容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如何预防和应对火灾事件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火灾安全知识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学习食品安全与健康知识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食品安全规范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提高交通安全意识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交通安全常识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应急情况的正确处理方法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1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突发事件处理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1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7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18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9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线下实地演练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0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实践操作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应急反应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1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专题讲座和讨论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3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深入交流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互动学习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4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6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培训形式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8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9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线上视频培训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0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便捷灵活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内容直观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3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3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3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效果评估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测试学习效果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考试评估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收集意见建议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反馈问卷调查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检验应急处理能力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应急演练评估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4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5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146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4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实施步骤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8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学校安全法规培训的实施步骤包括制定培训计划、组织培训实施、进行效果评估以及不断完善培训内容。通过科学有效的实施步骤，确保安全培训的顺利开展和成效检验。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1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9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150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151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52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火灾安全法规培训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1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4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15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5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7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火灾危害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火灾对学校的危害包括财产损失、人员伤亡，为了预防火灾的发生，学校需要采取有效的措施，如定期检查电路、教育师生安全意识等。在火灾发生时，灭火器材是至关重要的工具，员工需要熟悉各种灭火器材的使用方法，并定期进行灭火器材的演练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5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160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1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火灾安全常识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了解火灾发生的原因和可能带来的危害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火灾的起因和危害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5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制定并执行学校的火灾防范计划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学校火灾防范措施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7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分析以往发生的火灾事故案例，吸取教训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8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常见火灾事故案例分析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学校内部对火灾的应急处理流程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0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火灾应急处理流程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71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173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7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火灾预防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5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定期检查室内可能存在的火灾隐患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6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室内火灾隐患排查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7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8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79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教育师生正确使用火源的知识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0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安全用火知识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2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确保电路安全，避免电气设备引发火灾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3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电路安全检查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84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8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18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二氧化碳灭火器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握住把手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对准火源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扣动把手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泡沫灭火器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抽出保险销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拧开喷嘴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对准火源喷射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水基灭火器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4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站稳喷射位置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握紧把手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喷雾灭火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灭火器材使用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干粉灭火器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8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拔掉保险销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握住喷嘴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压下把手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19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1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18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5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0" name="图片 21"/>
          <p:cNvPicPr/>
          <p:nvPr/>
        </p:nvPicPr>
        <p:blipFill>
          <a:blip r:embed="rId3"/>
          <a:srcRect r="81819"/>
          <a:stretch>
            <a:fillRect/>
          </a:stretch>
        </p:blipFill>
        <p:spPr>
          <a:xfrm>
            <a:off x="-392760" y="3057480"/>
            <a:ext cx="2992320" cy="6857640"/>
          </a:xfrm>
          <a:prstGeom prst="rect">
            <a:avLst/>
          </a:prstGeom>
          <a:ln w="0">
            <a:noFill/>
          </a:ln>
        </p:spPr>
      </p:pic>
      <p:pic>
        <p:nvPicPr>
          <p:cNvPr id="201" name="图片 16"/>
          <p:cNvPicPr/>
          <p:nvPr/>
        </p:nvPicPr>
        <p:blipFill>
          <a:blip r:embed="rId4"/>
          <a:srcRect l="55164" t="24997" r="27493" b="38720"/>
          <a:stretch>
            <a:fillRect/>
          </a:stretch>
        </p:blipFill>
        <p:spPr>
          <a:xfrm>
            <a:off x="8813520" y="5014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02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5400360" cy="71892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3" name="content"/>
          <p:cNvSpPr/>
          <p:nvPr/>
        </p:nvSpPr>
        <p:spPr>
          <a:xfrm>
            <a:off x="3794040" y="2447280"/>
            <a:ext cx="5336640" cy="31543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安全是教育工作的重要内容，只有做好安全工作，学校才能更好地教育学生，为师生提供一个安全的学习环境。通过灭火器材的正确使用和火灾预防措施的落实，可以有效降低火灾发生的概率，保障学校师生的生命财产安全。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" presetClass="entr" presetSubtype="2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0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1" dur="1000" fill="hold"/>
                                        <p:tgtEl>
                                          <p:spTgt spid="2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4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05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06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07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章 食品安全规范培训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8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0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0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9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10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12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学校食品安全问题的重要性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3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食品安全是学校管理工作中的重要一环，关系到师生的身体健康和生命安全。学校食品安全问题的发生可能导致食物中毒等严重后果，因此食品安全规范培训至关重要。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15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16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17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食品安全条例相关规定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18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监管食品安全的基本法律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19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食品安全法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0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规范学校食品安全要求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1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食品安全标准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2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学校食品卫生管理的相关法规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3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食品安全卫生管理条例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4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25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26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27" name="图片 4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7966440" y="37836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28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微软雅黑"/>
                <a:ea typeface="微软雅黑"/>
              </a:rPr>
              <a:t>学生食品安全常识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29" name="content.1.subtitle"/>
          <p:cNvSpPr/>
          <p:nvPr/>
        </p:nvSpPr>
        <p:spPr>
          <a:xfrm>
            <a:off x="129672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学生应培养良好的饮食卫生习惯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0" name="content.1.title"/>
          <p:cNvSpPr/>
          <p:nvPr/>
        </p:nvSpPr>
        <p:spPr>
          <a:xfrm>
            <a:off x="1297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饮食卫生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1" name="content.2.subtitle"/>
          <p:cNvSpPr/>
          <p:nvPr/>
        </p:nvSpPr>
        <p:spPr>
          <a:xfrm>
            <a:off x="909180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教育学生正确存放食品的方法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2" name="content.2.title"/>
          <p:cNvSpPr/>
          <p:nvPr/>
        </p:nvSpPr>
        <p:spPr>
          <a:xfrm>
            <a:off x="9091440" y="26049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食品储存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3" name="content.3.subtitle"/>
          <p:cNvSpPr/>
          <p:nvPr/>
        </p:nvSpPr>
        <p:spPr>
          <a:xfrm>
            <a:off x="3895200" y="3615120"/>
            <a:ext cx="1457640" cy="1762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培养学生的餐桌礼仪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4" name="content.3.title"/>
          <p:cNvSpPr/>
          <p:nvPr/>
        </p:nvSpPr>
        <p:spPr>
          <a:xfrm>
            <a:off x="389592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餐饮礼仪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5" name="content.4.subtitle"/>
          <p:cNvSpPr/>
          <p:nvPr/>
        </p:nvSpPr>
        <p:spPr>
          <a:xfrm>
            <a:off x="6493680" y="3615120"/>
            <a:ext cx="1457640" cy="176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36" name="content.4.title"/>
          <p:cNvSpPr/>
          <p:nvPr/>
        </p:nvSpPr>
        <p:spPr>
          <a:xfrm>
            <a:off x="6494040" y="2606760"/>
            <a:ext cx="1457280" cy="3837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37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8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 rot="20400000">
            <a:off x="881640" y="629280"/>
            <a:ext cx="4024440" cy="3427200"/>
          </a:xfrm>
          <a:prstGeom prst="rect">
            <a:avLst/>
          </a:prstGeom>
          <a:ln w="0">
            <a:noFill/>
          </a:ln>
        </p:spPr>
      </p:pic>
      <p:pic>
        <p:nvPicPr>
          <p:cNvPr id="239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259840" y="6494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4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1" name="title"/>
          <p:cNvSpPr/>
          <p:nvPr/>
        </p:nvSpPr>
        <p:spPr>
          <a:xfrm>
            <a:off x="8259480" y="741600"/>
            <a:ext cx="310284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2800" b="1" strike="noStrike" spc="299">
                <a:solidFill>
                  <a:schemeClr val="lt1"/>
                </a:solidFill>
                <a:latin typeface="Arial"/>
                <a:ea typeface="微软雅黑"/>
              </a:rPr>
              <a:t>食品安全风险防控</a:t>
            </a:r>
            <a:endParaRPr lang="en-US" sz="2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2" name="content"/>
          <p:cNvSpPr/>
          <p:nvPr/>
        </p:nvSpPr>
        <p:spPr>
          <a:xfrm>
            <a:off x="8685360" y="2215440"/>
            <a:ext cx="2280600" cy="20394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食品安全风险防控是学校食品安全管理的重要环节，涉及到食品采购、仓储、加工等多个环节。确保食品在整个流通环节中的安全可靠，减少食品安全事故的发生。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pic>
        <p:nvPicPr>
          <p:cNvPr id="244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5" name="图片 16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4830120" y="-6984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46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47" name="content.2.title"/>
          <p:cNvSpPr/>
          <p:nvPr/>
        </p:nvSpPr>
        <p:spPr>
          <a:xfrm>
            <a:off x="368964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检测设备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8" name="content.2.content"/>
          <p:cNvSpPr/>
          <p:nvPr/>
        </p:nvSpPr>
        <p:spPr>
          <a:xfrm>
            <a:off x="3655080" y="3177720"/>
            <a:ext cx="206712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确保使用检测设备的准确性和可靠性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49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0" name="content.3.title"/>
          <p:cNvSpPr/>
          <p:nvPr/>
        </p:nvSpPr>
        <p:spPr>
          <a:xfrm>
            <a:off x="646056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结果分析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1" name="content.3.content"/>
          <p:cNvSpPr/>
          <p:nvPr/>
        </p:nvSpPr>
        <p:spPr>
          <a:xfrm>
            <a:off x="6414120" y="3178080"/>
            <a:ext cx="209592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对抽检结果进行准确分析和处理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2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3" name="content.4.title"/>
          <p:cNvSpPr/>
          <p:nvPr/>
        </p:nvSpPr>
        <p:spPr>
          <a:xfrm>
            <a:off x="9177480" y="2049840"/>
            <a:ext cx="206856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记录保存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4" name="content.4.content"/>
          <p:cNvSpPr/>
          <p:nvPr/>
        </p:nvSpPr>
        <p:spPr>
          <a:xfrm>
            <a:off x="9168120" y="3178080"/>
            <a:ext cx="2076840" cy="3165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抽检结果记录要妥善保存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5" name="PlaceHolder 1"/>
          <p:cNvSpPr>
            <a:spLocks noGrp="1"/>
          </p:cNvSpPr>
          <p:nvPr>
            <p:ph type="title" idx="4294967295"/>
          </p:nvPr>
        </p:nvSpPr>
        <p:spPr>
          <a:xfrm>
            <a:off x="0" y="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marL="571680" indent="-571680" defTabSz="914400">
              <a:lnSpc>
                <a:spcPct val="100000"/>
              </a:lnSpc>
              <a:buClr>
                <a:srgbClr val="FFFFFF"/>
              </a:buClr>
              <a:buFont typeface="Wingdings" charset="2"/>
              <a:buChar char=""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食品安全抽检规范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56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57" name="content.1.title"/>
          <p:cNvSpPr/>
          <p:nvPr/>
        </p:nvSpPr>
        <p:spPr>
          <a:xfrm>
            <a:off x="882360" y="2049840"/>
            <a:ext cx="2054520" cy="291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18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规范操作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58" name="content.1.content"/>
          <p:cNvSpPr/>
          <p:nvPr/>
        </p:nvSpPr>
        <p:spPr>
          <a:xfrm>
            <a:off x="880200" y="3177720"/>
            <a:ext cx="2082960" cy="316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4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抽检时需按照标准操作流程进行</a:t>
            </a:r>
            <a:endParaRPr lang="en-US" sz="14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59" name="图片 15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60" name="图片 29"/>
          <p:cNvPicPr/>
          <p:nvPr/>
        </p:nvPicPr>
        <p:blipFill>
          <a:blip r:embed="rId2"/>
          <a:srcRect l="5562" r="58211" b="25947"/>
          <a:stretch>
            <a:fillRect/>
          </a:stretch>
        </p:blipFill>
        <p:spPr>
          <a:xfrm>
            <a:off x="4690080" y="93240"/>
            <a:ext cx="4150080" cy="3534840"/>
          </a:xfrm>
          <a:prstGeom prst="rect">
            <a:avLst/>
          </a:prstGeom>
          <a:ln w="0">
            <a:noFill/>
          </a:ln>
        </p:spPr>
      </p:pic>
      <p:pic>
        <p:nvPicPr>
          <p:cNvPr id="261" name="图片 1"/>
          <p:cNvPicPr/>
          <p:nvPr/>
        </p:nvPicPr>
        <p:blipFill>
          <a:blip r:embed="rId2"/>
          <a:srcRect l="55164" t="24997" r="27493" b="38720"/>
          <a:stretch>
            <a:fillRect/>
          </a:stretch>
        </p:blipFill>
        <p:spPr>
          <a:xfrm>
            <a:off x="8114400" y="3698280"/>
            <a:ext cx="4225680" cy="3682800"/>
          </a:xfrm>
          <a:prstGeom prst="rect">
            <a:avLst/>
          </a:prstGeom>
          <a:ln w="0">
            <a:noFill/>
          </a:ln>
        </p:spPr>
      </p:pic>
      <p:sp>
        <p:nvSpPr>
          <p:cNvPr id="262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671544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食品安全事故应急预案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63" name="content.1.subtitle"/>
          <p:cNvSpPr/>
          <p:nvPr/>
        </p:nvSpPr>
        <p:spPr>
          <a:xfrm>
            <a:off x="1329120" y="235656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Arial"/>
                <a:ea typeface="微软雅黑"/>
              </a:rPr>
              <a:t>明确食品安全事故的应急处理流程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4" name="content.1.title"/>
          <p:cNvSpPr/>
          <p:nvPr/>
        </p:nvSpPr>
        <p:spPr>
          <a:xfrm>
            <a:off x="1329120" y="16959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应急流程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5" name="椭圆 13"/>
          <p:cNvSpPr/>
          <p:nvPr/>
        </p:nvSpPr>
        <p:spPr>
          <a:xfrm>
            <a:off x="669240" y="20102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6" name="椭圆 14"/>
          <p:cNvSpPr/>
          <p:nvPr/>
        </p:nvSpPr>
        <p:spPr>
          <a:xfrm>
            <a:off x="669240" y="502416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7" name="content.3.subtitle"/>
          <p:cNvSpPr/>
          <p:nvPr/>
        </p:nvSpPr>
        <p:spPr>
          <a:xfrm>
            <a:off x="1333440" y="53766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做好应急物资的储备工作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8" name="content.3.title"/>
          <p:cNvSpPr/>
          <p:nvPr/>
        </p:nvSpPr>
        <p:spPr>
          <a:xfrm>
            <a:off x="1329840" y="463860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物资准备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6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0" name="content.2.subtitle"/>
          <p:cNvSpPr/>
          <p:nvPr/>
        </p:nvSpPr>
        <p:spPr>
          <a:xfrm>
            <a:off x="1330920" y="3866400"/>
            <a:ext cx="39423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1600" b="0" strike="noStrike" spc="-1">
                <a:solidFill>
                  <a:schemeClr val="lt1"/>
                </a:solidFill>
                <a:latin typeface="微软雅黑"/>
                <a:ea typeface="微软雅黑"/>
              </a:rPr>
              <a:t>建立有效的通知机制，及时通知相关人员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71" name="content.2.title"/>
          <p:cNvSpPr/>
          <p:nvPr/>
        </p:nvSpPr>
        <p:spPr>
          <a:xfrm>
            <a:off x="1329120" y="3128760"/>
            <a:ext cx="3943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20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通知机制</a:t>
            </a:r>
            <a:endParaRPr lang="en-US" sz="2000" b="0" strike="noStrike" spc="-1">
              <a:solidFill>
                <a:srgbClr val="FFFFFF"/>
              </a:solidFill>
              <a:latin typeface="Arial"/>
            </a:endParaRPr>
          </a:p>
        </p:txBody>
      </p:sp>
      <p:pic>
        <p:nvPicPr>
          <p:cNvPr id="272" name="图片 3"/>
          <p:cNvPicPr/>
          <p:nvPr/>
        </p:nvPicPr>
        <p:blipFill>
          <a:blip r:embed="rId2"/>
          <a:srcRect l="58434" t="62955" r="30472" b="25797"/>
          <a:stretch>
            <a:fillRect/>
          </a:stretch>
        </p:blipFill>
        <p:spPr>
          <a:xfrm>
            <a:off x="300600" y="4977360"/>
            <a:ext cx="2662560" cy="1125000"/>
          </a:xfrm>
          <a:prstGeom prst="rect">
            <a:avLst/>
          </a:prstGeom>
          <a:ln w="0">
            <a:noFill/>
          </a:ln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2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2000"/>
                                        <p:tgtEl>
                                          <p:spTgt spid="2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3" dur="1000"/>
                                        <p:tgtEl>
                                          <p:spTgt spid="2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4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3" name="图片 29"/>
          <p:cNvPicPr/>
          <p:nvPr/>
        </p:nvPicPr>
        <p:blipFill>
          <a:blip r:embed="rId3"/>
          <a:srcRect l="5562" r="58211" b="25947"/>
          <a:stretch>
            <a:fillRect/>
          </a:stretch>
        </p:blipFill>
        <p:spPr>
          <a:xfrm>
            <a:off x="7921080" y="77400"/>
            <a:ext cx="4692960" cy="3997080"/>
          </a:xfrm>
          <a:prstGeom prst="rect">
            <a:avLst/>
          </a:prstGeom>
          <a:ln w="0">
            <a:noFill/>
          </a:ln>
        </p:spPr>
      </p:pic>
      <p:pic>
        <p:nvPicPr>
          <p:cNvPr id="274" name="图片 13"/>
          <p:cNvPicPr/>
          <p:nvPr/>
        </p:nvPicPr>
        <p:blipFill>
          <a:blip r:embed="rId3"/>
          <a:srcRect l="55164" t="24997" r="27493" b="38720"/>
          <a:stretch>
            <a:fillRect/>
          </a:stretch>
        </p:blipFill>
        <p:spPr>
          <a:xfrm>
            <a:off x="-286560" y="1621080"/>
            <a:ext cx="5813640" cy="5043960"/>
          </a:xfrm>
          <a:prstGeom prst="rect">
            <a:avLst/>
          </a:prstGeom>
          <a:ln w="0">
            <a:noFill/>
          </a:ln>
        </p:spPr>
      </p:pic>
      <p:sp>
        <p:nvSpPr>
          <p:cNvPr id="275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FFFFFF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lt1"/>
                </a:solidFill>
                <a:latin typeface="Arial"/>
                <a:ea typeface="微软雅黑"/>
              </a:rPr>
              <a:t>04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276" name="PlaceHolder 2"/>
          <p:cNvSpPr>
            <a:spLocks noGrp="1"/>
          </p:cNvSpPr>
          <p:nvPr>
            <p:ph type="title" idx="4294967295"/>
          </p:nvPr>
        </p:nvSpPr>
        <p:spPr>
          <a:xfrm>
            <a:off x="4093200" y="2085840"/>
            <a:ext cx="631836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lt1"/>
                </a:solidFill>
                <a:latin typeface="Arial"/>
                <a:ea typeface="微软雅黑"/>
              </a:rPr>
              <a:t>第四章 交通安全常识培训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77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lt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dur="2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7" dur="2000"/>
                                        <p:tgtEl>
                                          <p:spTgt spid="2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6" presetClass="entr" presetSubtype="16" dur="1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 additive="repl">
                                        <p:cTn id="10" dur="1000"/>
                                        <p:tgtEl>
                                          <p:spTgt spid="2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https://d.book118.com/017143011011006055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153</Paragraphs>
  <Slides>24</Slides>
  <Notes>7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baseType="lpstr" size="32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学校安全法规培训</vt:lpstr>
      <vt:lpstr>目录</vt:lpstr>
      <vt:lpstr>第1章 学校安全法规培训概述</vt:lpstr>
      <vt:lpstr> </vt:lpstr>
      <vt:lpstr>培训目的</vt:lpstr>
      <vt:lpstr>培训内容</vt:lpstr>
      <vt:lpstr>培训形式</vt:lpstr>
      <vt:lpstr>效果评估</vt:lpstr>
      <vt:lpstr>实施步骤</vt:lpstr>
      <vt:lpstr>第2章 火灾安全法规培训</vt:lpstr>
      <vt:lpstr> </vt:lpstr>
      <vt:lpstr>火灾安全常识</vt:lpstr>
      <vt:lpstr>火灾预防</vt:lpstr>
      <vt:lpstr>灭火器材使用</vt:lpstr>
      <vt:lpstr>结语</vt:lpstr>
      <vt:lpstr>第3章 食品安全规范培训</vt:lpstr>
      <vt:lpstr> </vt:lpstr>
      <vt:lpstr>食品安全条例相关规定</vt:lpstr>
      <vt:lpstr>学生食品安全常识</vt:lpstr>
      <vt:lpstr> </vt:lpstr>
      <vt:lpstr>食品安全抽检规范</vt:lpstr>
      <vt:lpstr>食品安全事故应急预案</vt:lpstr>
      <vt:lpstr>第四章 交通安全常识培训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2024-09-29T14:30:50.123</cp:lastPrinted>
  <dcterms:created xsi:type="dcterms:W3CDTF">2024-09-29T06:30:50Z</dcterms:created>
  <dcterms:modified xsi:type="dcterms:W3CDTF">2024-09-29T06:30:52Z</dcterms:modified>
</cp:coreProperties>
</file>