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15E5A0BB-F7C8-4F34-AED4-02648DD551C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876D417-5E2A-489F-8922-B4231A9E71B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91582728-7891-44AC-B403-E5A695178F3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088796D7-9B9D-4909-9FD5-81EFD841071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4F4D5B6D-88C9-41AC-8598-0FA58ACCB545}"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B3DC29BE-6289-403B-B68D-77BDCBEE86F5}"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6CB668B7-2935-414B-969E-9EA69E81C41A}"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0F96CC3-4D58-4918-9E6E-CF959C72299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0D3B731-E6F5-4D21-8D0D-98E3D6B71AF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BBA562D-A454-4A92-8805-4B355B33E9D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448C3DA-28E7-4344-B143-B61E408573F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4.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4.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1714601504100603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cxnSp>
        <p:nvCxnSpPr>
          <p:cNvPr id="2" name="Connector 2"/>
          <p:cNvCxnSpPr/>
          <p:nvPr/>
        </p:nvCxnSpPr>
        <p:spPr>
          <a:xfrm>
            <a:off x="2182462" y="3823480"/>
            <a:ext cx="7827077" cy="0"/>
          </a:xfrm>
          <a:prstGeom prst="line">
            <a:avLst/>
          </a:prstGeom>
          <a:ln w="9525">
            <a:solidFill>
              <a:srgbClr val="FFFFFF">
                <a:alpha val="100000"/>
              </a:srgbClr>
            </a:solidFill>
            <a:prstDash val="solid"/>
          </a:ln>
        </p:spPr>
      </p:cxnSp>
      <p:pic>
        <p:nvPicPr>
          <p:cNvPr id="3" name="Picture 3"/>
          <p:cNvPicPr>
            <a:picLocks noChangeAspect="1"/>
          </p:cNvPicPr>
          <p:nvPr/>
        </p:nvPicPr>
        <p:blipFill>
          <a:blip r:embed="rId2"/>
          <a:stretch>
            <a:fillRect/>
          </a:stretch>
        </p:blipFill>
        <p:spPr>
          <a:xfrm>
            <a:off x="5" y="2"/>
            <a:ext cx="12191993" cy="1584959"/>
          </a:xfrm>
          <a:prstGeom prst="rect">
            <a:avLst/>
          </a:prstGeom>
        </p:spPr>
      </p:pic>
      <p:pic>
        <p:nvPicPr>
          <p:cNvPr id="4" name="Picture 4"/>
          <p:cNvPicPr>
            <a:picLocks noChangeAspect="1"/>
          </p:cNvPicPr>
          <p:nvPr/>
        </p:nvPicPr>
        <p:blipFill>
          <a:blip r:embed="rId3"/>
          <a:stretch>
            <a:fillRect/>
          </a:stretch>
        </p:blipFill>
        <p:spPr>
          <a:xfrm>
            <a:off x="0" y="5833872"/>
            <a:ext cx="12192000" cy="1024128"/>
          </a:xfrm>
          <a:prstGeom prst="rect">
            <a:avLst/>
          </a:prstGeom>
        </p:spPr>
      </p:pic>
      <p:sp>
        <p:nvSpPr>
          <p:cNvPr id="5" name="TextBox 5"/>
          <p:cNvSpPr txBox="1"/>
          <p:nvPr/>
        </p:nvSpPr>
        <p:spPr>
          <a:xfrm>
            <a:off x="1975806" y="2788085"/>
            <a:ext cx="8240388" cy="862965"/>
          </a:xfrm>
          <a:prstGeom prst="rect">
            <a:avLst/>
          </a:prstGeom>
        </p:spPr>
        <p:txBody>
          <a:bodyPr vert="horz" wrap="square" lIns="91440" tIns="45720" rIns="91440" bIns="45720" rtlCol="0" anchor="b"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050" b="1">
                <a:solidFill>
                  <a:srgbClr val="FFFFFF">
                    <a:alpha val="100000"/>
                  </a:srgbClr>
                </a:solidFill>
                <a:latin typeface="Microsoft Yahei"/>
                <a:ea typeface="Microsoft Yahei"/>
                <a:cs typeface="Microsoft Yahei"/>
              </a:rPr>
              <a:t>夜班工作的工时统计与绩效考核</a:t>
            </a:r>
          </a:p>
        </p:txBody>
      </p:sp>
      <p:sp>
        <p:nvSpPr>
          <p:cNvPr id="6" name="TextBox 6"/>
          <p:cNvSpPr txBox="1"/>
          <p:nvPr/>
        </p:nvSpPr>
        <p:spPr>
          <a:xfrm>
            <a:off x="4937259" y="4058769"/>
            <a:ext cx="2317493" cy="481965"/>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2025">
                <a:solidFill>
                  <a:srgbClr val="FFFFFF">
                    <a:alpha val="100000"/>
                  </a:srgbClr>
                </a:solidFill>
                <a:latin typeface="Microsoft Yahei"/>
                <a:ea typeface="Microsoft Yahei"/>
                <a:cs typeface="Microsoft Yahei"/>
              </a:rPr>
              <a:t>汇报人：XX</a:t>
            </a:r>
          </a:p>
        </p:txBody>
      </p:sp>
      <p:sp>
        <p:nvSpPr>
          <p:cNvPr id="7" name="TextBox 7"/>
          <p:cNvSpPr txBox="1"/>
          <p:nvPr/>
        </p:nvSpPr>
        <p:spPr>
          <a:xfrm>
            <a:off x="4595215" y="4540734"/>
            <a:ext cx="3001580" cy="481965"/>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2025">
                <a:solidFill>
                  <a:srgbClr val="FFFFFF">
                    <a:alpha val="100000"/>
                  </a:srgbClr>
                </a:solidFill>
                <a:latin typeface="Microsoft Yahei"/>
                <a:ea typeface="Microsoft Yahei"/>
                <a:cs typeface="Microsoft Yahei"/>
              </a:rPr>
              <a:t>2024-01-06</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rot="1800000">
            <a:off x="-2466408" y="749879"/>
            <a:ext cx="5828632" cy="5828632"/>
          </a:xfrm>
          <a:prstGeom prst="roundRect">
            <a:avLst>
              <a:gd name="adj" fmla="val 8367"/>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rot="2700000">
            <a:off x="-2472177" y="514684"/>
            <a:ext cx="5828632" cy="5828632"/>
          </a:xfrm>
          <a:prstGeom prst="roundRect">
            <a:avLst>
              <a:gd name="adj" fmla="val 83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5044057" y="932800"/>
            <a:ext cx="6350425" cy="4992399"/>
          </a:xfrm>
          <a:prstGeom prst="rect">
            <a:avLst/>
          </a:prstGeom>
        </p:spPr>
        <p:txBody>
          <a:bodyPr vert="horz" wrap="square" lIns="95250" tIns="95250" rIns="47625" bIns="9525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引言</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夜班工作概述</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工时统计方法</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绩效考核体系建立</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工时统计与绩效考核实施</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问题与挑战</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总结与展望</a:t>
            </a:r>
          </a:p>
        </p:txBody>
      </p:sp>
      <p:sp>
        <p:nvSpPr>
          <p:cNvPr id="5" name="TextBox 5"/>
          <p:cNvSpPr txBox="1"/>
          <p:nvPr/>
        </p:nvSpPr>
        <p:spPr>
          <a:xfrm>
            <a:off x="1024327" y="2845118"/>
            <a:ext cx="2621378" cy="1167765"/>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0000"/>
              </a:lnSpc>
              <a:spcBef>
                <a:spcPts val="375"/>
              </a:spcBef>
            </a:pPr>
            <a:r>
              <a:rPr lang="en-US" sz="6600" b="1">
                <a:solidFill>
                  <a:srgbClr val="FFFFFF">
                    <a:alpha val="100000"/>
                  </a:srgbClr>
                </a:solidFill>
                <a:latin typeface="Microsoft Yahei"/>
                <a:ea typeface="Microsoft Yahei"/>
                <a:cs typeface="Microsoft Yahei"/>
              </a:rPr>
              <a:t>目录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5" y="5833872"/>
            <a:ext cx="12192000" cy="1024128"/>
          </a:xfrm>
          <a:prstGeom prst="rect">
            <a:avLst/>
          </a:prstGeom>
        </p:spPr>
      </p:pic>
      <p:sp>
        <p:nvSpPr>
          <p:cNvPr id="3" name="AutoShape 3"/>
          <p:cNvSpPr/>
          <p:nvPr/>
        </p:nvSpPr>
        <p:spPr>
          <a:xfrm rot="1800000">
            <a:off x="3795009" y="1353581"/>
            <a:ext cx="4621227" cy="4621227"/>
          </a:xfrm>
          <a:prstGeom prst="roundRect">
            <a:avLst>
              <a:gd name="adj" fmla="val 13707"/>
            </a:avLst>
          </a:prstGeom>
          <a:solidFill>
            <a:schemeClr val="accent3">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2144">
            <a:off x="3728380" y="1200864"/>
            <a:ext cx="4851037" cy="4851037"/>
          </a:xfrm>
          <a:prstGeom prst="roundRect">
            <a:avLst>
              <a:gd name="adj" fmla="val 16769"/>
            </a:avLst>
          </a:prstGeom>
          <a:ln w="32099">
            <a:solidFill>
              <a:schemeClr val="accent1">
                <a:alpha val="100000"/>
              </a:schemeClr>
            </a:solidFill>
            <a:prstDash val="sysDash"/>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5" name="AutoShape 5"/>
          <p:cNvSpPr/>
          <p:nvPr/>
        </p:nvSpPr>
        <p:spPr>
          <a:xfrm rot="2700000">
            <a:off x="3789241" y="977873"/>
            <a:ext cx="4621227" cy="4621227"/>
          </a:xfrm>
          <a:prstGeom prst="roundRect">
            <a:avLst>
              <a:gd name="adj" fmla="val 16769"/>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4081312" y="881760"/>
            <a:ext cx="4145173" cy="1503638"/>
            <a:chOff x="4081312" y="881760"/>
            <a:chExt cx="4145173" cy="1503638"/>
          </a:xfrm>
        </p:grpSpPr>
        <p:sp>
          <p:nvSpPr>
            <p:cNvPr id="7" name="TextBox 7"/>
            <p:cNvSpPr txBox="1"/>
            <p:nvPr/>
          </p:nvSpPr>
          <p:spPr>
            <a:xfrm>
              <a:off x="4081312" y="881760"/>
              <a:ext cx="4145173" cy="1503638"/>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500" b="1">
                  <a:solidFill>
                    <a:srgbClr val="FFFFFF">
                      <a:alpha val="100000"/>
                    </a:srgbClr>
                  </a:solidFill>
                  <a:latin typeface="Microsoft Yahei"/>
                  <a:ea typeface="Microsoft Yahei"/>
                  <a:cs typeface="Microsoft Yahei"/>
                </a:rPr>
                <a:t>01</a:t>
              </a:r>
            </a:p>
          </p:txBody>
        </p:sp>
      </p:grpSp>
      <p:sp>
        <p:nvSpPr>
          <p:cNvPr id="8" name="TextBox 8"/>
          <p:cNvSpPr txBox="1"/>
          <p:nvPr/>
        </p:nvSpPr>
        <p:spPr>
          <a:xfrm>
            <a:off x="3546545" y="2554662"/>
            <a:ext cx="5098919" cy="146764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600">
                <a:solidFill>
                  <a:srgbClr val="FFFFFF">
                    <a:alpha val="100000"/>
                  </a:srgb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6895" r="16895"/>
          <a:stretch>
            <a:fillRect/>
          </a:stretch>
        </p:blipFill>
        <p:spPr>
          <a:xfrm>
            <a:off x="7092556"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通过对夜班工作的工时进行统计和绩效考核，可以激励员工更加高效地完成工作任务，减少浪费和不必要的加班。</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提高工作效率</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合理的工时统计和绩效考核制度可以确保员工的劳动成果得到应有的认可和回报，维护员工的合法权益。</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保障员工权益</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优化夜班工作的工时管理和绩效考核有助于企业提高运营效率和降低成本，从而增强企业的竞争力和可持续发展能力。</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促进企业持续发展</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5659243" y="3119345"/>
            <a:ext cx="5783287" cy="1160526"/>
            <a:chOff x="5659243" y="3119345"/>
            <a:chExt cx="5783287" cy="1160526"/>
          </a:xfrm>
        </p:grpSpPr>
        <p:sp>
          <p:nvSpPr>
            <p:cNvPr id="3" name="TextBox 3"/>
            <p:cNvSpPr txBox="1"/>
            <p:nvPr/>
          </p:nvSpPr>
          <p:spPr>
            <a:xfrm>
              <a:off x="5659243" y="3119345"/>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夜班工作绩效考核结果</a:t>
              </a:r>
            </a:p>
          </p:txBody>
        </p:sp>
        <p:sp>
          <p:nvSpPr>
            <p:cNvPr id="4" name="TextBox 4"/>
            <p:cNvSpPr txBox="1"/>
            <p:nvPr/>
          </p:nvSpPr>
          <p:spPr>
            <a:xfrm>
              <a:off x="5659243" y="3577688"/>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根据夜班工作的特点和要求，制定相应的绩效考核标准，并对夜班员工的工作表现进行评价和排名。</a:t>
              </a:r>
            </a:p>
          </p:txBody>
        </p:sp>
      </p:grpSp>
      <p:grpSp>
        <p:nvGrpSpPr>
          <p:cNvPr id="5" name="Group 5"/>
          <p:cNvGrpSpPr/>
          <p:nvPr/>
        </p:nvGrpSpPr>
        <p:grpSpPr>
          <a:xfrm>
            <a:off x="5659243" y="4772000"/>
            <a:ext cx="5783287" cy="1160526"/>
            <a:chOff x="5659243" y="4772000"/>
            <a:chExt cx="5783287" cy="1160526"/>
          </a:xfrm>
        </p:grpSpPr>
        <p:sp>
          <p:nvSpPr>
            <p:cNvPr id="6" name="TextBox 6"/>
            <p:cNvSpPr txBox="1"/>
            <p:nvPr/>
          </p:nvSpPr>
          <p:spPr>
            <a:xfrm>
              <a:off x="5659243" y="477200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夜班工作改进建议</a:t>
              </a:r>
            </a:p>
          </p:txBody>
        </p:sp>
        <p:sp>
          <p:nvSpPr>
            <p:cNvPr id="7" name="TextBox 7"/>
            <p:cNvSpPr txBox="1"/>
            <p:nvPr/>
          </p:nvSpPr>
          <p:spPr>
            <a:xfrm>
              <a:off x="5659243" y="5230343"/>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针对夜班工作中存在的问题和不足，提出改进措施和建议，以优化夜班工作的管理和提高员工的工作效率和满意度。</a:t>
              </a:r>
            </a:p>
          </p:txBody>
        </p:sp>
      </p:grpSp>
      <p:sp>
        <p:nvSpPr>
          <p:cNvPr id="8" name="AutoShape 8"/>
          <p:cNvSpPr/>
          <p:nvPr/>
        </p:nvSpPr>
        <p:spPr>
          <a:xfrm>
            <a:off x="4482093" y="4861535"/>
            <a:ext cx="810236" cy="810236"/>
          </a:xfrm>
          <a:prstGeom prst="ellipse">
            <a:avLst/>
          </a:pr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5659243" y="1470704"/>
            <a:ext cx="5783287" cy="1160526"/>
            <a:chOff x="5659243" y="1470704"/>
            <a:chExt cx="5783287" cy="1160526"/>
          </a:xfrm>
        </p:grpSpPr>
        <p:sp>
          <p:nvSpPr>
            <p:cNvPr id="10" name="TextBox 10"/>
            <p:cNvSpPr txBox="1"/>
            <p:nvPr/>
          </p:nvSpPr>
          <p:spPr>
            <a:xfrm>
              <a:off x="5659243" y="14707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夜班工作工时统计情况</a:t>
              </a:r>
            </a:p>
          </p:txBody>
        </p:sp>
        <p:sp>
          <p:nvSpPr>
            <p:cNvPr id="11" name="TextBox 11"/>
            <p:cNvSpPr txBox="1"/>
            <p:nvPr/>
          </p:nvSpPr>
          <p:spPr>
            <a:xfrm>
              <a:off x="5659243" y="19290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包括夜班工作总时长、有效工时、加班时长等方面的统计数据。</a:t>
              </a:r>
            </a:p>
          </p:txBody>
        </p:sp>
      </p:grpSp>
      <p:sp>
        <p:nvSpPr>
          <p:cNvPr id="12" name="Freeform 12"/>
          <p:cNvSpPr/>
          <p:nvPr/>
        </p:nvSpPr>
        <p:spPr>
          <a:xfrm>
            <a:off x="4610240" y="4989683"/>
            <a:ext cx="553940" cy="553940"/>
          </a:xfrm>
          <a:custGeom>
            <a:rect l="l" t="t" r="r" b="b"/>
            <a:pathLst>
              <a:path w="304800" h="304800">
                <a:moveTo>
                  <a:pt x="190033" y="152400"/>
                </a:moveTo>
                <a:cubicBezTo>
                  <a:pt x="190033" y="90992"/>
                  <a:pt x="221771" y="56493"/>
                  <a:pt x="221771" y="56493"/>
                </a:cubicBezTo>
                <a:cubicBezTo>
                  <a:pt x="221771" y="56493"/>
                  <a:pt x="193758" y="33766"/>
                  <a:pt x="151924" y="33766"/>
                </a:cubicBezTo>
                <a:cubicBezTo>
                  <a:pt x="110090" y="33766"/>
                  <a:pt x="82067" y="56512"/>
                  <a:pt x="82067" y="56512"/>
                </a:cubicBezTo>
                <a:cubicBezTo>
                  <a:pt x="82067" y="56512"/>
                  <a:pt x="114376" y="82753"/>
                  <a:pt x="114376" y="152400"/>
                </a:cubicBezTo>
                <a:cubicBezTo>
                  <a:pt x="114376" y="219608"/>
                  <a:pt x="81858" y="248145"/>
                  <a:pt x="81858" y="248145"/>
                </a:cubicBezTo>
                <a:cubicBezTo>
                  <a:pt x="81858" y="248145"/>
                  <a:pt x="115662" y="271034"/>
                  <a:pt x="151924" y="271034"/>
                </a:cubicBezTo>
                <a:cubicBezTo>
                  <a:pt x="189043" y="271034"/>
                  <a:pt x="221799" y="248269"/>
                  <a:pt x="221799" y="248269"/>
                </a:cubicBezTo>
                <a:cubicBezTo>
                  <a:pt x="221799" y="248269"/>
                  <a:pt x="190033" y="218503"/>
                  <a:pt x="190033" y="152400"/>
                </a:cubicBezTo>
                <a:close/>
                <a:moveTo>
                  <a:pt x="74095" y="62789"/>
                </a:moveTo>
                <a:cubicBezTo>
                  <a:pt x="74095" y="62789"/>
                  <a:pt x="34633" y="86839"/>
                  <a:pt x="34633" y="152800"/>
                </a:cubicBezTo>
                <a:cubicBezTo>
                  <a:pt x="34633" y="218751"/>
                  <a:pt x="74533" y="240335"/>
                  <a:pt x="74533" y="240335"/>
                </a:cubicBezTo>
                <a:cubicBezTo>
                  <a:pt x="74533" y="240335"/>
                  <a:pt x="103613" y="218742"/>
                  <a:pt x="103613" y="152800"/>
                </a:cubicBezTo>
                <a:cubicBezTo>
                  <a:pt x="103613" y="86839"/>
                  <a:pt x="74095" y="62789"/>
                  <a:pt x="74095" y="62789"/>
                </a:cubicBezTo>
                <a:close/>
                <a:moveTo>
                  <a:pt x="229753" y="64570"/>
                </a:moveTo>
                <a:cubicBezTo>
                  <a:pt x="229753" y="64570"/>
                  <a:pt x="200244" y="86839"/>
                  <a:pt x="200244" y="152800"/>
                </a:cubicBezTo>
                <a:cubicBezTo>
                  <a:pt x="200244" y="218751"/>
                  <a:pt x="229305" y="240335"/>
                  <a:pt x="229305" y="240335"/>
                </a:cubicBezTo>
                <a:cubicBezTo>
                  <a:pt x="229305" y="240335"/>
                  <a:pt x="270158" y="218742"/>
                  <a:pt x="270158" y="152800"/>
                </a:cubicBezTo>
                <a:cubicBezTo>
                  <a:pt x="270158" y="86839"/>
                  <a:pt x="229753" y="64570"/>
                  <a:pt x="229753" y="6457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482093" y="3221072"/>
            <a:ext cx="810236" cy="8102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482093" y="1560135"/>
            <a:ext cx="810236" cy="8102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666510" y="1762961"/>
            <a:ext cx="405314" cy="405314"/>
          </a:xfrm>
          <a:custGeom>
            <a:rect l="l" t="t" r="r" b="b"/>
            <a:pathLst>
              <a:path w="304800" h="304800">
                <a:moveTo>
                  <a:pt x="173841" y="122930"/>
                </a:moveTo>
                <a:cubicBezTo>
                  <a:pt x="179718" y="102937"/>
                  <a:pt x="177232" y="81020"/>
                  <a:pt x="166392" y="62665"/>
                </a:cubicBezTo>
                <a:cubicBezTo>
                  <a:pt x="166630" y="62998"/>
                  <a:pt x="62770" y="167697"/>
                  <a:pt x="62027" y="167040"/>
                </a:cubicBezTo>
                <a:cubicBezTo>
                  <a:pt x="80077" y="177698"/>
                  <a:pt x="101994" y="180699"/>
                  <a:pt x="121720" y="175193"/>
                </a:cubicBezTo>
                <a:cubicBezTo>
                  <a:pt x="121577" y="174689"/>
                  <a:pt x="173422" y="122853"/>
                  <a:pt x="173841" y="122930"/>
                </a:cubicBezTo>
                <a:close/>
                <a:moveTo>
                  <a:pt x="155315" y="45968"/>
                </a:moveTo>
                <a:cubicBezTo>
                  <a:pt x="141322" y="32175"/>
                  <a:pt x="121301" y="22822"/>
                  <a:pt x="100127" y="22822"/>
                </a:cubicBezTo>
                <a:cubicBezTo>
                  <a:pt x="57331" y="22822"/>
                  <a:pt x="22631" y="57607"/>
                  <a:pt x="22631" y="100508"/>
                </a:cubicBezTo>
                <a:cubicBezTo>
                  <a:pt x="22631" y="121444"/>
                  <a:pt x="32156" y="141713"/>
                  <a:pt x="45587" y="155686"/>
                </a:cubicBezTo>
                <a:cubicBezTo>
                  <a:pt x="45615" y="155686"/>
                  <a:pt x="154657" y="46863"/>
                  <a:pt x="155315" y="45968"/>
                </a:cubicBezTo>
                <a:close/>
                <a:moveTo>
                  <a:pt x="264909" y="252089"/>
                </a:moveTo>
                <a:cubicBezTo>
                  <a:pt x="264909" y="252089"/>
                  <a:pt x="267443" y="230200"/>
                  <a:pt x="261128" y="223885"/>
                </a:cubicBezTo>
                <a:cubicBezTo>
                  <a:pt x="260709" y="223466"/>
                  <a:pt x="188300" y="135065"/>
                  <a:pt x="188300" y="135065"/>
                </a:cubicBezTo>
                <a:lnTo>
                  <a:pt x="134417" y="188947"/>
                </a:lnTo>
                <a:lnTo>
                  <a:pt x="222818" y="262185"/>
                </a:lnTo>
                <a:cubicBezTo>
                  <a:pt x="228714" y="268919"/>
                  <a:pt x="251441" y="265557"/>
                  <a:pt x="251441" y="265557"/>
                </a:cubicBezTo>
                <a:lnTo>
                  <a:pt x="269538" y="281978"/>
                </a:lnTo>
                <a:lnTo>
                  <a:pt x="282169" y="269348"/>
                </a:lnTo>
                <a:lnTo>
                  <a:pt x="264909" y="25208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4678702" y="3406734"/>
            <a:ext cx="424244" cy="424244"/>
          </a:xfrm>
          <a:custGeom>
            <a:rect l="l" t="t" r="r" b="b"/>
            <a:pathLst>
              <a:path w="304800" h="304800">
                <a:moveTo>
                  <a:pt x="167640" y="106680"/>
                </a:moveTo>
                <a:lnTo>
                  <a:pt x="189586" y="139598"/>
                </a:lnTo>
                <a:cubicBezTo>
                  <a:pt x="194310" y="146761"/>
                  <a:pt x="204978" y="152400"/>
                  <a:pt x="213512" y="152400"/>
                </a:cubicBezTo>
                <a:lnTo>
                  <a:pt x="259080" y="152400"/>
                </a:lnTo>
                <a:lnTo>
                  <a:pt x="259080" y="121920"/>
                </a:lnTo>
                <a:lnTo>
                  <a:pt x="213360" y="121920"/>
                </a:lnTo>
                <a:lnTo>
                  <a:pt x="191414" y="89002"/>
                </a:lnTo>
                <a:cubicBezTo>
                  <a:pt x="185452" y="80686"/>
                  <a:pt x="178394" y="73628"/>
                  <a:pt x="170345" y="67847"/>
                </a:cubicBezTo>
                <a:lnTo>
                  <a:pt x="170069" y="67666"/>
                </a:lnTo>
                <a:lnTo>
                  <a:pt x="149952" y="54254"/>
                </a:lnTo>
                <a:cubicBezTo>
                  <a:pt x="146104" y="51911"/>
                  <a:pt x="141446" y="50521"/>
                  <a:pt x="136465" y="50521"/>
                </a:cubicBezTo>
                <a:cubicBezTo>
                  <a:pt x="131912" y="50521"/>
                  <a:pt x="127635" y="51683"/>
                  <a:pt x="123911" y="53721"/>
                </a:cubicBezTo>
                <a:lnTo>
                  <a:pt x="124044" y="53654"/>
                </a:lnTo>
                <a:lnTo>
                  <a:pt x="60950" y="91450"/>
                </a:lnTo>
                <a:lnTo>
                  <a:pt x="60950" y="167650"/>
                </a:lnTo>
                <a:lnTo>
                  <a:pt x="91430" y="167650"/>
                </a:lnTo>
                <a:lnTo>
                  <a:pt x="91430" y="106690"/>
                </a:lnTo>
                <a:lnTo>
                  <a:pt x="121910" y="91450"/>
                </a:lnTo>
                <a:lnTo>
                  <a:pt x="76190" y="304810"/>
                </a:lnTo>
                <a:lnTo>
                  <a:pt x="106670" y="304810"/>
                </a:lnTo>
                <a:lnTo>
                  <a:pt x="142484" y="188224"/>
                </a:lnTo>
                <a:lnTo>
                  <a:pt x="167630" y="213370"/>
                </a:lnTo>
                <a:lnTo>
                  <a:pt x="167630" y="304810"/>
                </a:lnTo>
                <a:lnTo>
                  <a:pt x="198110" y="304810"/>
                </a:lnTo>
                <a:lnTo>
                  <a:pt x="198110" y="182890"/>
                </a:lnTo>
                <a:lnTo>
                  <a:pt x="156962" y="141742"/>
                </a:lnTo>
                <a:lnTo>
                  <a:pt x="167630" y="106690"/>
                </a:lnTo>
                <a:close/>
                <a:moveTo>
                  <a:pt x="182880" y="60960"/>
                </a:moveTo>
                <a:cubicBezTo>
                  <a:pt x="199711" y="60960"/>
                  <a:pt x="213360" y="47311"/>
                  <a:pt x="213360" y="30480"/>
                </a:cubicBezTo>
                <a:cubicBezTo>
                  <a:pt x="213360" y="13649"/>
                  <a:pt x="199711" y="0"/>
                  <a:pt x="182880" y="0"/>
                </a:cubicBezTo>
                <a:lnTo>
                  <a:pt x="182880" y="0"/>
                </a:lnTo>
                <a:cubicBezTo>
                  <a:pt x="166049" y="0"/>
                  <a:pt x="152400" y="13649"/>
                  <a:pt x="152400" y="30480"/>
                </a:cubicBezTo>
                <a:cubicBezTo>
                  <a:pt x="152400" y="47311"/>
                  <a:pt x="166049" y="60960"/>
                  <a:pt x="182880" y="60960"/>
                </a:cubicBezTo>
                <a:lnTo>
                  <a:pt x="182880" y="609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970539" y="2236546"/>
            <a:ext cx="2648574" cy="2933980"/>
          </a:xfrm>
          <a:custGeom>
            <a:rect l="l" t="t" r="r" b="b"/>
            <a:pathLst>
              <a:path w="1905000" h="1905000">
                <a:moveTo>
                  <a:pt x="0" y="952500"/>
                </a:moveTo>
                <a:lnTo>
                  <a:pt x="476250" y="190500"/>
                </a:lnTo>
                <a:lnTo>
                  <a:pt x="1428750" y="190500"/>
                </a:lnTo>
                <a:lnTo>
                  <a:pt x="1905000" y="952500"/>
                </a:lnTo>
                <a:lnTo>
                  <a:pt x="1428750" y="1714500"/>
                </a:lnTo>
                <a:lnTo>
                  <a:pt x="476250" y="1714500"/>
                </a:lnTo>
                <a:close/>
              </a:path>
            </a:pathLst>
          </a:custGeom>
          <a:solidFill>
            <a:schemeClr val="lt1">
              <a:alpha val="100000"/>
            </a:schemeClr>
          </a:solidFill>
          <a:ln w="7620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18" name="Freeform 18"/>
          <p:cNvSpPr/>
          <p:nvPr/>
        </p:nvSpPr>
        <p:spPr>
          <a:xfrm>
            <a:off x="1655515" y="3001353"/>
            <a:ext cx="1278622" cy="119519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汇报范围</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5" y="5833872"/>
            <a:ext cx="12192000" cy="1024128"/>
          </a:xfrm>
          <a:prstGeom prst="rect">
            <a:avLst/>
          </a:prstGeom>
        </p:spPr>
      </p:pic>
      <p:sp>
        <p:nvSpPr>
          <p:cNvPr id="3" name="AutoShape 3"/>
          <p:cNvSpPr/>
          <p:nvPr/>
        </p:nvSpPr>
        <p:spPr>
          <a:xfrm rot="1800000">
            <a:off x="3795009" y="1353581"/>
            <a:ext cx="4621227" cy="4621227"/>
          </a:xfrm>
          <a:prstGeom prst="roundRect">
            <a:avLst>
              <a:gd name="adj" fmla="val 13707"/>
            </a:avLst>
          </a:prstGeom>
          <a:solidFill>
            <a:schemeClr val="accent3">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2144">
            <a:off x="3728380" y="1200864"/>
            <a:ext cx="4851037" cy="4851037"/>
          </a:xfrm>
          <a:prstGeom prst="roundRect">
            <a:avLst>
              <a:gd name="adj" fmla="val 16769"/>
            </a:avLst>
          </a:prstGeom>
          <a:ln w="32099">
            <a:solidFill>
              <a:schemeClr val="accent1">
                <a:alpha val="100000"/>
              </a:schemeClr>
            </a:solidFill>
            <a:prstDash val="sysDash"/>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5" name="AutoShape 5"/>
          <p:cNvSpPr/>
          <p:nvPr/>
        </p:nvSpPr>
        <p:spPr>
          <a:xfrm rot="2700000">
            <a:off x="3789241" y="977873"/>
            <a:ext cx="4621227" cy="4621227"/>
          </a:xfrm>
          <a:prstGeom prst="roundRect">
            <a:avLst>
              <a:gd name="adj" fmla="val 16769"/>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4081312" y="881760"/>
            <a:ext cx="4145173" cy="1503638"/>
            <a:chOff x="4081312" y="881760"/>
            <a:chExt cx="4145173" cy="1503638"/>
          </a:xfrm>
        </p:grpSpPr>
        <p:sp>
          <p:nvSpPr>
            <p:cNvPr id="7" name="TextBox 7"/>
            <p:cNvSpPr txBox="1"/>
            <p:nvPr/>
          </p:nvSpPr>
          <p:spPr>
            <a:xfrm>
              <a:off x="4081312" y="881760"/>
              <a:ext cx="4145173" cy="1503638"/>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500" b="1">
                  <a:solidFill>
                    <a:srgbClr val="FFFFFF">
                      <a:alpha val="100000"/>
                    </a:srgbClr>
                  </a:solidFill>
                  <a:latin typeface="Microsoft Yahei"/>
                  <a:ea typeface="Microsoft Yahei"/>
                  <a:cs typeface="Microsoft Yahei"/>
                </a:rPr>
                <a:t>02</a:t>
              </a:r>
            </a:p>
          </p:txBody>
        </p:sp>
      </p:grpSp>
      <p:sp>
        <p:nvSpPr>
          <p:cNvPr id="8" name="TextBox 8"/>
          <p:cNvSpPr txBox="1"/>
          <p:nvPr/>
        </p:nvSpPr>
        <p:spPr>
          <a:xfrm>
            <a:off x="3546545" y="2554662"/>
            <a:ext cx="5098919" cy="146764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600">
                <a:solidFill>
                  <a:srgbClr val="FFFFFF">
                    <a:alpha val="100000"/>
                  </a:srgbClr>
                </a:solidFill>
                <a:latin typeface="Microsoft Yahei"/>
                <a:ea typeface="Microsoft Yahei"/>
                <a:cs typeface="Microsoft Yahei"/>
              </a:rPr>
              <a:t>夜班工作概述</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2524" r="32524"/>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2551" r="32551"/>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2546" r="32546"/>
          <a:stretch>
            <a:fillRect/>
          </a:stretch>
        </p:blipFill>
        <p:spPr>
          <a:xfrm>
            <a:off x="3391027" y="1869245"/>
            <a:ext cx="2050689" cy="3916435"/>
          </a:xfrm>
          <a:prstGeom prst="rect">
            <a:avLst/>
          </a:prstGeom>
        </p:spPr>
      </p:pic>
      <p:sp>
        <p:nvSpPr>
          <p:cNvPr id="5" name="Freeform 5"/>
          <p:cNvSpPr/>
          <p:nvPr/>
        </p:nvSpPr>
        <p:spPr>
          <a:xfrm>
            <a:off x="8503615" y="2041071"/>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406414" y="4012208"/>
            <a:ext cx="495300" cy="456011"/>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901714" y="1917723"/>
            <a:ext cx="2084387" cy="616443"/>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01</a:t>
            </a:r>
            <a:endParaRPr lang="en-US" sz="1100"/>
          </a:p>
        </p:txBody>
      </p:sp>
      <p:sp>
        <p:nvSpPr>
          <p:cNvPr id="8" name="AutoShape 8"/>
          <p:cNvSpPr/>
          <p:nvPr/>
        </p:nvSpPr>
        <p:spPr>
          <a:xfrm>
            <a:off x="8901714" y="3911623"/>
            <a:ext cx="2084387" cy="554016"/>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02</a:t>
            </a:r>
            <a:endParaRPr lang="en-US" sz="1100"/>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夜班工作定义</a:t>
              </a:r>
            </a:p>
          </p:txBody>
        </p:sp>
      </p:grpSp>
      <p:sp>
        <p:nvSpPr>
          <p:cNvPr id="31" name="AutoShape 31"/>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夜班工作可能涉及不同的行业和职位，如医疗、制造、交通运输等。</a:t>
            </a:r>
            <a:endParaRPr lang="en-US" sz="1100"/>
          </a:p>
        </p:txBody>
      </p:sp>
      <p:sp>
        <p:nvSpPr>
          <p:cNvPr id="32" name="AutoShape 32"/>
          <p:cNvSpPr/>
          <p:nvPr/>
        </p:nvSpPr>
        <p:spPr>
          <a:xfrm>
            <a:off x="8406414" y="2594489"/>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夜班工作是指在非正常日间工作时间（通常是晚上或凌晨）进行的工作。</a:t>
            </a:r>
            <a:endParaRPr lang="en-US" sz="1100"/>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夜班工作需要员工在非常规时间工作，可能打乱生物钟和睡眠模式。</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时间颠倒</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6650" r="16650"/>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工作环境</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3250" r="13250"/>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工作压力</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4667" r="14667"/>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夜班工作环境可能与日间不同，如光线、噪音、温度等。</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夜班工作可能面临不同的工作压力，如紧急情况下的应对、孤独感等。</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夜班工作特点</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31631"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05998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662092"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196862" y="1742733"/>
            <a:ext cx="3798277" cy="3798277"/>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170411"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服务需求</a:t>
            </a:r>
          </a:p>
        </p:txBody>
      </p:sp>
      <p:sp>
        <p:nvSpPr>
          <p:cNvPr id="7" name="TextBox 7"/>
          <p:cNvSpPr txBox="1"/>
          <p:nvPr/>
        </p:nvSpPr>
        <p:spPr>
          <a:xfrm>
            <a:off x="1170411"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许多行业和服务在夜间或24小时运营，需要夜班员工来提供服务。</a:t>
            </a:r>
          </a:p>
        </p:txBody>
      </p:sp>
      <p:sp>
        <p:nvSpPr>
          <p:cNvPr id="8" name="TextBox 8"/>
          <p:cNvSpPr txBox="1"/>
          <p:nvPr/>
        </p:nvSpPr>
        <p:spPr>
          <a:xfrm>
            <a:off x="4707422" y="2510291"/>
            <a:ext cx="2800350" cy="1076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chemeClr val="accent1">
                    <a:lumMod val="50000"/>
                    <a:alpha val="100000"/>
                  </a:schemeClr>
                </a:solidFill>
                <a:latin typeface="Microsoft Yahei"/>
                <a:ea typeface="Microsoft Yahei"/>
                <a:cs typeface="Microsoft Yahei"/>
              </a:rPr>
              <a:t>生产效率</a:t>
            </a:r>
          </a:p>
        </p:txBody>
      </p:sp>
      <p:sp>
        <p:nvSpPr>
          <p:cNvPr id="9" name="TextBox 9"/>
          <p:cNvSpPr txBox="1"/>
          <p:nvPr/>
        </p:nvSpPr>
        <p:spPr>
          <a:xfrm>
            <a:off x="4707422" y="3541108"/>
            <a:ext cx="2924175" cy="12477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accent1">
                    <a:lumMod val="50000"/>
                    <a:alpha val="100000"/>
                  </a:schemeClr>
                </a:solidFill>
                <a:latin typeface="Microsoft Yahei"/>
                <a:ea typeface="Microsoft Yahei"/>
                <a:cs typeface="Microsoft Yahei"/>
              </a:rPr>
              <a:t>某些生产过程需要在夜间进行，以避免日间的高峰用电时段或利用夜间的低成本资源。</a:t>
            </a:r>
          </a:p>
        </p:txBody>
      </p:sp>
      <p:sp>
        <p:nvSpPr>
          <p:cNvPr id="10" name="TextBox 10"/>
          <p:cNvSpPr txBox="1"/>
          <p:nvPr/>
        </p:nvSpPr>
        <p:spPr>
          <a:xfrm>
            <a:off x="8226846"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全球化运营</a:t>
            </a:r>
          </a:p>
        </p:txBody>
      </p:sp>
      <p:sp>
        <p:nvSpPr>
          <p:cNvPr id="11" name="TextBox 11"/>
          <p:cNvSpPr txBox="1"/>
          <p:nvPr/>
        </p:nvSpPr>
        <p:spPr>
          <a:xfrm>
            <a:off x="8226846"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在全球化的背景下，夜班工作有助于实现跨国或跨时区的业务运营和沟通。</a:t>
            </a:r>
          </a:p>
        </p:txBody>
      </p:sp>
      <p:sp>
        <p:nvSpPr>
          <p:cNvPr id="12" name="AutoShape 12"/>
          <p:cNvSpPr/>
          <p:nvPr/>
        </p:nvSpPr>
        <p:spPr>
          <a:xfrm>
            <a:off x="312666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a:off x="1209343" y="6393165"/>
            <a:ext cx="10991852" cy="0"/>
          </a:xfrm>
          <a:prstGeom prst="line">
            <a:avLst/>
          </a:prstGeom>
          <a:ln w="14288">
            <a:solidFill>
              <a:schemeClr val="accent2"/>
            </a:solidFill>
            <a:prstDash val="dash"/>
          </a:ln>
        </p:spPr>
        <p:style>
          <a:lnRef idx="0">
            <a:schemeClr val="accent2"/>
          </a:lnRef>
          <a:fillRef idx="1">
            <a:schemeClr val="accent2"/>
          </a:fillRef>
          <a:effectRef idx="0">
            <a:schemeClr val="accent2"/>
          </a:effectRef>
          <a:fontRef idx="minor">
            <a:schemeClr val="lt1"/>
          </a:fontRef>
        </p:style>
      </p:cxn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夜班工作重要性</a:t>
              </a:r>
            </a:p>
          </p:txBody>
        </p:sp>
      </p:grpSp>
      <p:sp>
        <p:nvSpPr>
          <p:cNvPr id="39" name="AutoShape 39"/>
          <p:cNvSpPr/>
          <p:nvPr/>
        </p:nvSpPr>
        <p:spPr>
          <a:xfrm>
            <a:off x="680115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6783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10237651"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10304326"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207807"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03</a:t>
            </a:r>
          </a:p>
        </p:txBody>
      </p:sp>
      <p:sp>
        <p:nvSpPr>
          <p:cNvPr id="44" name="TextBox 44"/>
          <p:cNvSpPr txBox="1"/>
          <p:nvPr/>
        </p:nvSpPr>
        <p:spPr>
          <a:xfrm>
            <a:off x="6761790"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02</a:t>
            </a:r>
          </a:p>
        </p:txBody>
      </p:sp>
      <p:sp>
        <p:nvSpPr>
          <p:cNvPr id="45" name="TextBox 45"/>
          <p:cNvSpPr txBox="1"/>
          <p:nvPr/>
        </p:nvSpPr>
        <p:spPr>
          <a:xfrm>
            <a:off x="3030145"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01</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5" y="5833872"/>
            <a:ext cx="12192000" cy="1024128"/>
          </a:xfrm>
          <a:prstGeom prst="rect">
            <a:avLst/>
          </a:prstGeom>
        </p:spPr>
      </p:pic>
      <p:sp>
        <p:nvSpPr>
          <p:cNvPr id="3" name="AutoShape 3"/>
          <p:cNvSpPr/>
          <p:nvPr/>
        </p:nvSpPr>
        <p:spPr>
          <a:xfrm rot="1800000">
            <a:off x="3795009" y="1353581"/>
            <a:ext cx="4621227" cy="4621227"/>
          </a:xfrm>
          <a:prstGeom prst="roundRect">
            <a:avLst>
              <a:gd name="adj" fmla="val 13707"/>
            </a:avLst>
          </a:prstGeom>
          <a:solidFill>
            <a:schemeClr val="accent3">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2144">
            <a:off x="3728380" y="1200864"/>
            <a:ext cx="4851037" cy="4851037"/>
          </a:xfrm>
          <a:prstGeom prst="roundRect">
            <a:avLst>
              <a:gd name="adj" fmla="val 16769"/>
            </a:avLst>
          </a:prstGeom>
          <a:ln w="32099">
            <a:solidFill>
              <a:schemeClr val="accent1">
                <a:alpha val="100000"/>
              </a:schemeClr>
            </a:solidFill>
            <a:prstDash val="sysDash"/>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5" name="AutoShape 5"/>
          <p:cNvSpPr/>
          <p:nvPr/>
        </p:nvSpPr>
        <p:spPr>
          <a:xfrm rot="2700000">
            <a:off x="3789241" y="977873"/>
            <a:ext cx="4621227" cy="4621227"/>
          </a:xfrm>
          <a:prstGeom prst="roundRect">
            <a:avLst>
              <a:gd name="adj" fmla="val 16769"/>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4081312" y="881760"/>
            <a:ext cx="4145173" cy="1503638"/>
            <a:chOff x="4081312" y="881760"/>
            <a:chExt cx="4145173" cy="1503638"/>
          </a:xfrm>
        </p:grpSpPr>
        <p:sp>
          <p:nvSpPr>
            <p:cNvPr id="7" name="TextBox 7"/>
            <p:cNvSpPr txBox="1"/>
            <p:nvPr/>
          </p:nvSpPr>
          <p:spPr>
            <a:xfrm>
              <a:off x="4081312" y="881760"/>
              <a:ext cx="4145173" cy="1503638"/>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500" b="1">
                  <a:solidFill>
                    <a:srgbClr val="FFFFFF">
                      <a:alpha val="100000"/>
                    </a:srgbClr>
                  </a:solidFill>
                  <a:latin typeface="Microsoft Yahei"/>
                  <a:ea typeface="Microsoft Yahei"/>
                  <a:cs typeface="Microsoft Yahei"/>
                </a:rPr>
                <a:t>03</a:t>
              </a:r>
            </a:p>
          </p:txBody>
        </p:sp>
      </p:grpSp>
      <p:sp>
        <p:nvSpPr>
          <p:cNvPr id="8" name="TextBox 8"/>
          <p:cNvSpPr txBox="1"/>
          <p:nvPr/>
        </p:nvSpPr>
        <p:spPr>
          <a:xfrm>
            <a:off x="3546545" y="2554662"/>
            <a:ext cx="5098919" cy="146764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600">
                <a:solidFill>
                  <a:srgbClr val="FFFFFF">
                    <a:alpha val="100000"/>
                  </a:srgbClr>
                </a:solidFill>
                <a:latin typeface="Microsoft Yahei"/>
                <a:ea typeface="Microsoft Yahei"/>
                <a:cs typeface="Microsoft Yahei"/>
              </a:rPr>
              <a:t>工时统计方法</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传统工时统计方法</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人工记录</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通过纸质或电子表格记录夜班员工的上下班时间，计算工作时长。</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考勤机</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使用打卡机或指纹识别等方式记录夜班员工的考勤情况，进而统计工时。</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6667" r="16667"/>
          <a:stretch>
            <a:fillRect/>
          </a:stretch>
        </p:blipFill>
        <p:spPr>
          <a:xfrm>
            <a:off x="939482" y="1415327"/>
            <a:ext cx="4843296"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利用手机应用程序记录夜班员工的工作时长，可实时查看和统计。</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移动应用</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通过智能手环或智能手表等设备自动记录夜班员工的工时数据。</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智能穿戴设备</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现代工时统计方法</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flipV="1">
            <a:off x="5226940" y="2711199"/>
            <a:ext cx="869059" cy="556467"/>
          </a:xfrm>
          <a:prstGeom prst="line">
            <a:avLst/>
          </a:prstGeom>
          <a:ln w="19050">
            <a:solidFill>
              <a:schemeClr val="accent2"/>
            </a:solidFill>
            <a:prstDash val="solid"/>
          </a:ln>
        </p:spPr>
        <p:style>
          <a:lnRef idx="0">
            <a:schemeClr val="accent2"/>
          </a:lnRef>
          <a:fillRef idx="1">
            <a:schemeClr val="accent2"/>
          </a:fillRef>
          <a:effectRef idx="0">
            <a:schemeClr val="accent2"/>
          </a:effectRef>
          <a:fontRef idx="minor">
            <a:schemeClr val="lt1"/>
          </a:fontRef>
        </p:style>
      </p:cxnSp>
      <p:cxnSp>
        <p:nvCxnSpPr>
          <p:cNvPr id="3" name="Connector 3"/>
          <p:cNvCxnSpPr/>
          <p:nvPr/>
        </p:nvCxnSpPr>
        <p:spPr>
          <a:xfrm flipH="1">
            <a:off x="6085799" y="2787060"/>
            <a:ext cx="787048" cy="457877"/>
          </a:xfrm>
          <a:prstGeom prst="line">
            <a:avLst/>
          </a:prstGeom>
          <a:ln w="19050">
            <a:solidFill>
              <a:schemeClr val="accent2"/>
            </a:solidFill>
            <a:prstDash val="solid"/>
          </a:ln>
        </p:spPr>
        <p:style>
          <a:lnRef idx="0">
            <a:schemeClr val="accent2"/>
          </a:lnRef>
          <a:fillRef idx="1">
            <a:schemeClr val="accent2"/>
          </a:fillRef>
          <a:effectRef idx="0">
            <a:schemeClr val="accent2"/>
          </a:effectRef>
          <a:fontRef idx="minor">
            <a:schemeClr val="lt1"/>
          </a:fontRef>
        </p:style>
      </p:cxnSp>
      <p:cxnSp>
        <p:nvCxnSpPr>
          <p:cNvPr id="4" name="Connector 4"/>
          <p:cNvCxnSpPr/>
          <p:nvPr/>
        </p:nvCxnSpPr>
        <p:spPr>
          <a:xfrm flipH="1" flipV="1">
            <a:off x="6096000" y="3252176"/>
            <a:ext cx="0" cy="1146048"/>
          </a:xfrm>
          <a:prstGeom prst="line">
            <a:avLst/>
          </a:prstGeom>
          <a:ln w="1905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5" name="AutoShape 5"/>
          <p:cNvSpPr/>
          <p:nvPr/>
        </p:nvSpPr>
        <p:spPr>
          <a:xfrm>
            <a:off x="654974" y="1746676"/>
            <a:ext cx="4692565" cy="1777323"/>
          </a:xfrm>
          <a:prstGeom prst="snip1Rect">
            <a:avLst>
              <a:gd name="adj" fmla="val 25816"/>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897941"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一款综合性的人力资源管理软件，支持夜班工时统计和绩效考核功能。</a:t>
            </a:r>
          </a:p>
        </p:txBody>
      </p:sp>
      <p:sp>
        <p:nvSpPr>
          <p:cNvPr id="7" name="TextBox 7"/>
          <p:cNvSpPr txBox="1"/>
          <p:nvPr/>
        </p:nvSpPr>
        <p:spPr>
          <a:xfrm>
            <a:off x="897941" y="1951443"/>
            <a:ext cx="3851172"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Workday</a:t>
            </a:r>
          </a:p>
        </p:txBody>
      </p:sp>
      <p:sp>
        <p:nvSpPr>
          <p:cNvPr id="8" name="AutoShape 8"/>
          <p:cNvSpPr/>
          <p:nvPr/>
        </p:nvSpPr>
        <p:spPr>
          <a:xfrm>
            <a:off x="5575257" y="2695566"/>
            <a:ext cx="1041485" cy="1064453"/>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692637" y="2815534"/>
            <a:ext cx="806727" cy="82451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10800000">
            <a:off x="5065769" y="1746676"/>
            <a:ext cx="281771" cy="281771"/>
          </a:xfrm>
          <a:prstGeom prst="r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62010" y="1746676"/>
            <a:ext cx="4692565" cy="1777323"/>
          </a:xfrm>
          <a:prstGeom prst="snip1Rect">
            <a:avLst>
              <a:gd name="adj" fmla="val 2581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rot="10800000">
            <a:off x="11272804" y="1746676"/>
            <a:ext cx="281771" cy="281771"/>
          </a:xfrm>
          <a:prstGeom prst="r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2304288" y="4201903"/>
            <a:ext cx="7583424" cy="1744811"/>
          </a:xfrm>
          <a:prstGeom prst="snip1Rect">
            <a:avLst>
              <a:gd name="adj" fmla="val 25374"/>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rot="10800000">
            <a:off x="9605942" y="4201903"/>
            <a:ext cx="281771" cy="281771"/>
          </a:xfrm>
          <a:prstGeom prst="rtTriangle">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7096195"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专业的工时管理软件，可定制化满足夜班工作工时统计需求。</a:t>
            </a:r>
          </a:p>
        </p:txBody>
      </p:sp>
      <p:sp>
        <p:nvSpPr>
          <p:cNvPr id="16" name="TextBox 16"/>
          <p:cNvSpPr txBox="1"/>
          <p:nvPr/>
        </p:nvSpPr>
        <p:spPr>
          <a:xfrm>
            <a:off x="7096195" y="1966682"/>
            <a:ext cx="3948708"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Kronos</a:t>
            </a:r>
          </a:p>
        </p:txBody>
      </p:sp>
      <p:sp>
        <p:nvSpPr>
          <p:cNvPr id="17" name="TextBox 17"/>
          <p:cNvSpPr txBox="1"/>
          <p:nvPr/>
        </p:nvSpPr>
        <p:spPr>
          <a:xfrm>
            <a:off x="2571608" y="4965724"/>
            <a:ext cx="68766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提供全面的工时管理解决方案，包括夜班工作工时统计、假期管理和薪资计算等功能。</a:t>
            </a:r>
          </a:p>
        </p:txBody>
      </p:sp>
      <p:sp>
        <p:nvSpPr>
          <p:cNvPr id="18" name="TextBox 18"/>
          <p:cNvSpPr txBox="1"/>
          <p:nvPr/>
        </p:nvSpPr>
        <p:spPr>
          <a:xfrm>
            <a:off x="2571608" y="4415940"/>
            <a:ext cx="4371364"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ADP Workforce Now</a:t>
            </a:r>
          </a:p>
        </p:txBody>
      </p:sp>
      <p:sp>
        <p:nvSpPr>
          <p:cNvPr id="19" name="Freeform 19"/>
          <p:cNvSpPr/>
          <p:nvPr/>
        </p:nvSpPr>
        <p:spPr>
          <a:xfrm>
            <a:off x="5885368" y="3029673"/>
            <a:ext cx="396240" cy="420624"/>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工时统计软件介绍</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5" y="5833872"/>
            <a:ext cx="12192000" cy="1024128"/>
          </a:xfrm>
          <a:prstGeom prst="rect">
            <a:avLst/>
          </a:prstGeom>
        </p:spPr>
      </p:pic>
      <p:sp>
        <p:nvSpPr>
          <p:cNvPr id="3" name="AutoShape 3"/>
          <p:cNvSpPr/>
          <p:nvPr/>
        </p:nvSpPr>
        <p:spPr>
          <a:xfrm rot="1800000">
            <a:off x="3795009" y="1353581"/>
            <a:ext cx="4621227" cy="4621227"/>
          </a:xfrm>
          <a:prstGeom prst="roundRect">
            <a:avLst>
              <a:gd name="adj" fmla="val 13707"/>
            </a:avLst>
          </a:prstGeom>
          <a:solidFill>
            <a:schemeClr val="accent3">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2144">
            <a:off x="3728380" y="1200864"/>
            <a:ext cx="4851037" cy="4851037"/>
          </a:xfrm>
          <a:prstGeom prst="roundRect">
            <a:avLst>
              <a:gd name="adj" fmla="val 16769"/>
            </a:avLst>
          </a:prstGeom>
          <a:ln w="32099">
            <a:solidFill>
              <a:schemeClr val="accent1">
                <a:alpha val="100000"/>
              </a:schemeClr>
            </a:solidFill>
            <a:prstDash val="sysDash"/>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5" name="AutoShape 5"/>
          <p:cNvSpPr/>
          <p:nvPr/>
        </p:nvSpPr>
        <p:spPr>
          <a:xfrm rot="2700000">
            <a:off x="3789241" y="977873"/>
            <a:ext cx="4621227" cy="4621227"/>
          </a:xfrm>
          <a:prstGeom prst="roundRect">
            <a:avLst>
              <a:gd name="adj" fmla="val 16769"/>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4081312" y="881760"/>
            <a:ext cx="4145173" cy="1503638"/>
            <a:chOff x="4081312" y="881760"/>
            <a:chExt cx="4145173" cy="1503638"/>
          </a:xfrm>
        </p:grpSpPr>
        <p:sp>
          <p:nvSpPr>
            <p:cNvPr id="7" name="TextBox 7"/>
            <p:cNvSpPr txBox="1"/>
            <p:nvPr/>
          </p:nvSpPr>
          <p:spPr>
            <a:xfrm>
              <a:off x="4081312" y="881760"/>
              <a:ext cx="4145173" cy="1503638"/>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500" b="1">
                  <a:solidFill>
                    <a:srgbClr val="FFFFFF">
                      <a:alpha val="100000"/>
                    </a:srgbClr>
                  </a:solidFill>
                  <a:latin typeface="Microsoft Yahei"/>
                  <a:ea typeface="Microsoft Yahei"/>
                  <a:cs typeface="Microsoft Yahei"/>
                </a:rPr>
                <a:t>04</a:t>
              </a:r>
            </a:p>
          </p:txBody>
        </p:sp>
      </p:grpSp>
      <p:sp>
        <p:nvSpPr>
          <p:cNvPr id="8" name="TextBox 8"/>
          <p:cNvSpPr txBox="1"/>
          <p:nvPr/>
        </p:nvSpPr>
        <p:spPr>
          <a:xfrm>
            <a:off x="3546545" y="2554662"/>
            <a:ext cx="5098919" cy="146764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600">
                <a:solidFill>
                  <a:srgbClr val="FFFFFF">
                    <a:alpha val="100000"/>
                  </a:srgbClr>
                </a:solidFill>
                <a:latin typeface="Microsoft Yahei"/>
                <a:ea typeface="Microsoft Yahei"/>
                <a:cs typeface="Microsoft Yahei"/>
              </a:rPr>
              <a:t>绩效考核体系建立</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提升夜班工作效率</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通过设定合理的考核目标，激励员工提高夜班工作效率，确保生产或服务质量的稳定。</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保障员工权益</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建立公正的考核机制，确保夜班员工的工作付出得到合理回报，维护员工权益。</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促进企业持续发展</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通过绩效考核，推动企业不断优化夜班工作流程和管理制度，实现企业持续发展。</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绩效考核目标设定</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https://d.book118.com/017146015041006030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BEF"/>
      </a:lt1>
      <a:dk2>
        <a:srgbClr val="351E00"/>
      </a:dk2>
      <a:lt2>
        <a:srgbClr val="FFFFFF"/>
      </a:lt2>
      <a:accent1>
        <a:srgbClr val="FF6D1B"/>
      </a:accent1>
      <a:accent2>
        <a:srgbClr val="FF9000"/>
      </a:accent2>
      <a:accent3>
        <a:srgbClr val="C76900"/>
      </a:accent3>
      <a:accent4>
        <a:srgbClr val="FF6E40"/>
      </a:accent4>
      <a:accent5>
        <a:srgbClr val="FF855E"/>
      </a:accent5>
      <a:accent6>
        <a:srgbClr val="B993D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86</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2024-09-01T19:43:30.151</cp:lastPrinted>
  <dcterms:created xsi:type="dcterms:W3CDTF">2024-09-01T11:43:30Z</dcterms:created>
  <dcterms:modified xsi:type="dcterms:W3CDTF">2024-09-01T11:43:32Z</dcterms:modified>
</cp:coreProperties>
</file>