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005F7EE-F33D-4FE5-ABC2-F3F2B93B57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D90E84-3323-4C5F-8078-378BC524CC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30F247-B618-4051-B807-9026D142C2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0657EE-FB56-40EF-B421-729F75B0F1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F978E4-3469-4045-998D-277EB851D2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C182C6-5206-4097-9D4E-C7BF2CB82CD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1BF25E-BDBF-4889-94BC-C000B24F3B9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40B57C-B504-4DFD-9605-1DE3A11A86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CF1754-EE25-4CC5-A120-97174A9E32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5C9830-C350-4F8F-BA3E-BAEB5BF79E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DC0611-1CA4-4182-A471-3E95483B99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571500" y="2606765"/>
            <a:ext cx="5506636" cy="1200329"/>
          </a:xfrm>
        </p:spPr>
        <p:txBody>
          <a:bodyPr wrap="none" anchor="t">
            <a:spAutoFit/>
          </a:bodyPr>
          <a:lstStyle>
            <a:lvl1pPr algn="l">
              <a:defRPr sz="8000" b="1" i="0" spc="300">
                <a:solidFill>
                  <a:schemeClr val="accent1">
                    <a:lumMod val="50000"/>
                  </a:schemeClr>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84896"/>
            <a:ext cx="3070071" cy="397032"/>
          </a:xfrm>
        </p:spPr>
        <p:txBody>
          <a:bodyPr wrap="none">
            <a:spAutoFit/>
          </a:bodyPr>
          <a:lstStyle>
            <a:lvl1pPr marL="0" indent="0" algn="l">
              <a:buNone/>
              <a:defRPr sz="2200" b="0" i="0" spc="300">
                <a:solidFill>
                  <a:schemeClr val="accent1">
                    <a:lumMod val="50000"/>
                  </a:schemeClr>
                </a:solidFill>
                <a:latin typeface="Microsoft YaHei" panose="020b0503020204020204" pitchFamily="34" charset="-122"/>
                <a:ea typeface="Microsoft YaHei"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71500" y="1406436"/>
            <a:ext cx="5506636" cy="1200329"/>
          </a:xfrm>
        </p:spPr>
        <p:txBody>
          <a:bodyPr wrap="none" anchor="b">
            <a:spAutoFit/>
          </a:bodyPr>
          <a:lstStyle>
            <a:lvl1pPr marL="0" indent="0">
              <a:buNone/>
              <a:defRPr sz="8000" b="0" i="0" spc="300">
                <a:solidFill>
                  <a:schemeClr val="accent1">
                    <a:lumMod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3"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7"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 Id="rId3"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 Id="rId3" Type="http://schemas.openxmlformats.org/officeDocument/2006/relationships/image" Target="../media/image1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715014111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烧伤外科伤口护理\n## 1.烧伤外科伤口护理的基本概念与重要性\n### 1.1烧伤外科伤口护理的定义与分类\n### 1.2烧伤外科伤口护理的重要性及影响\n### 1.3烧伤外科伤口护理的目标与实施原则\n## 2.烧伤外科伤口护理的评估与诊断\n### 2.1烧伤外科伤口的类型与程度评估\n### 2.2烧伤外科伤口的感染诊断与预防\n### 2.3烧伤外科伤口的疼痛管理与心理干预\n## 3.烧伤外科伤口护理的治疗与干预\n### 3.1烧伤外科伤口的清创与换药技术\n### 3.2烧伤外科伤口的药物治疗与抗生素使用\n### 3.3烧伤外科伤口的康复治疗与功能锻炼\n## 4.烧伤外科伤口护理的并发症预防与护理\n### 4.1烧伤外科伤口感染与瘢痕的预防与护理\n### 4.2烧伤外科伤口愈合不良与延期愈合的处理\n### 4.3烧伤外科伤口护理中的营养支持与心理护理\n## 5.烧伤外科伤口护理的案例分析与实践\n### 5.1典型烧伤外科伤口的护理案例分析\n### 5.2烧伤外科伤口护理的创新与实践\n### 5.3烧伤外科伤口护理的持续质量改进与团队协作\n&quot;,&quot;templateId&quot;:&quot;ujpcqsuz1ifzxno4qckwkhkbi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500" y="2606765"/>
            <a:ext cx="11055350" cy="1187450"/>
          </a:xfrm>
        </p:spPr>
        <p:txBody>
          <a:bodyPr vert="horz" wrap="square" lIns="91440" tIns="45720" rIns="91440" bIns="45720" anchor="b">
            <a:spAutoFit/>
          </a:bodyPr>
          <a:lstStyle/>
          <a:p>
            <a:pPr>
              <a:buNone/>
            </a:pPr>
            <a:r>
              <a:rPr lang="zh-CN"/>
              <a:t>烧伤外科伤口护理</a:t>
            </a:r>
            <a:endParaRPr/>
          </a:p>
        </p:txBody>
      </p:sp>
      <p:sp>
        <p:nvSpPr>
          <p:cNvPr id="3" name="副标题 2"/>
          <p:cNvSpPr>
            <a:spLocks noGrp="1"/>
          </p:cNvSpPr>
          <p:nvPr>
            <p:ph type="subTitle" idx="1"/>
          </p:nvPr>
        </p:nvSpPr>
        <p:spPr>
          <a:xfrm>
            <a:off x="571500" y="3984896"/>
            <a:ext cx="5581650" cy="400050"/>
          </a:xfrm>
        </p:spPr>
        <p:txBody>
          <a:bodyPr/>
          <a:lstStyle/>
          <a:p>
            <a:r>
              <a:rPr lang="en-US"/>
              <a:t>TENCENT DOCS SMART CREATE</a:t>
            </a:r>
            <a:endParaRPr/>
          </a:p>
        </p:txBody>
      </p:sp>
      <p:cxnSp>
        <p:nvCxnSpPr>
          <p:cNvPr id="4" name="直线连接符 4"/>
          <p:cNvCxnSpPr/>
          <p:nvPr/>
        </p:nvCxnSpPr>
        <p:spPr>
          <a:xfrm>
            <a:off x="660400" y="6014027"/>
            <a:ext cx="825500" cy="0"/>
          </a:xfrm>
          <a:prstGeom prst="line">
            <a:avLst/>
          </a:prstGeom>
          <a:ln w="127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571499" y="6129521"/>
            <a:ext cx="2093843" cy="37555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z="1400" spc="80">
                <a:solidFill>
                  <a:schemeClr val="accent1">
                    <a:lumMod val="50000"/>
                  </a:schemeClr>
                </a:solidFill>
                <a:effectLst/>
                <a:latin typeface="+mn-lt"/>
              </a:rPr>
              <a:t>CREATE TOGETHER</a:t>
            </a:r>
            <a:endParaRPr kumimoji="1" lang="en-US" altLang="zh-CN" sz="1400" spc="80">
              <a:solidFill>
                <a:schemeClr val="accent1">
                  <a:lumMod val="50000"/>
                </a:schemeClr>
              </a:solidFill>
              <a:latin typeface="+mn-lt"/>
            </a:endParaRPr>
          </a:p>
        </p:txBody>
      </p:sp>
      <p:sp>
        <p:nvSpPr>
          <p:cNvPr id="6" name="文本占位符 20"/>
          <p:cNvSpPr txBox="1"/>
          <p:nvPr/>
        </p:nvSpPr>
        <p:spPr>
          <a:xfrm>
            <a:off x="9937347" y="6129521"/>
            <a:ext cx="1683154" cy="377411"/>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z="1400" spc="80">
                <a:solidFill>
                  <a:schemeClr val="accent1">
                    <a:lumMod val="50000"/>
                  </a:schemeClr>
                </a:solidFill>
                <a:effectLst/>
              </a:rPr>
              <a:t>TENCENT</a:t>
            </a:r>
            <a:r>
              <a:rPr lang="zh-CN" altLang="en-US" sz="1400" spc="80">
                <a:solidFill>
                  <a:schemeClr val="accent1">
                    <a:lumMod val="50000"/>
                  </a:schemeClr>
                </a:solidFill>
                <a:effectLst/>
              </a:rPr>
              <a:t> </a:t>
            </a:r>
            <a:r>
              <a:rPr lang="en-US" altLang="zh-CN" sz="1400" spc="80">
                <a:solidFill>
                  <a:schemeClr val="accent1">
                    <a:lumMod val="50000"/>
                  </a:schemeClr>
                </a:solidFill>
                <a:effectLst/>
              </a:rPr>
              <a:t>DOCS</a:t>
            </a:r>
            <a:endParaRPr kumimoji="1" lang="en-US" altLang="zh-CN" sz="1400" spc="80">
              <a:solidFill>
                <a:schemeClr val="accent1">
                  <a:lumMod val="50000"/>
                </a:schemeClr>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5" name="" descr="{&quot;isTemplate&quot;:true,&quot;type&quot;:2}"/>
        <p:cNvGrpSpPr/>
        <p:nvPr/>
      </p:nvGrpSpPr>
      <p:grpSpPr>
        <a:xfrm>
          <a:off x="0" y="0"/>
          <a:ext cx="0" cy="0"/>
        </a:xfrm>
      </p:grpSpPr>
      <p:sp>
        <p:nvSpPr>
          <p:cNvPr id="126"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烧伤外科伤口护理的基本概念与重要性</a:t>
            </a:r>
            <a:endParaRPr/>
          </a:p>
        </p:txBody>
      </p:sp>
      <p:sp>
        <p:nvSpPr>
          <p:cNvPr id="127"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01</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28"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9" name="" descr="{&quot;isTemplate&quot;:true,&quot;type&quot;:3}"/>
        <p:cNvGrpSpPr/>
        <p:nvPr/>
      </p:nvGrpSpPr>
      <p:grpSpPr>
        <a:xfrm>
          <a:off x="0" y="0"/>
          <a:ext cx="0" cy="0"/>
        </a:xfrm>
      </p:grpSpPr>
      <p:grpSp>
        <p:nvGrpSpPr>
          <p:cNvPr id="160"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61" name=""/>
            <p:cNvGrpSpPr/>
            <p:nvPr/>
          </p:nvGrpSpPr>
          <p:grpSpPr>
            <a:xfrm>
              <a:off x="685800" y="3146904"/>
              <a:ext cx="5760000" cy="3225487"/>
              <a:chOff x="685800" y="3146904"/>
              <a:chExt cx="5760000" cy="3225487"/>
            </a:xfrm>
          </p:grpSpPr>
          <p:sp>
            <p:nvSpPr>
              <p:cNvPr id="162"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烧伤外科伤口护理是指针对烧伤患者的外科伤口进行的一系列护理措施</a:t>
                </a:r>
                <a:endParaRPr kumimoji="1" lang="en-US" altLang="zh-CN" sz="1800" b="1">
                  <a:solidFill>
                    <a:schemeClr val="bg1"/>
                  </a:solidFill>
                  <a:latin typeface="+mj-ea"/>
                  <a:ea typeface="+mj-ea"/>
                </a:endParaRPr>
              </a:p>
            </p:txBody>
          </p:sp>
          <p:sp>
            <p:nvSpPr>
              <p:cNvPr id="163"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包括伤口的清创、换药、药物治疗、疼痛管理、心理干预等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旨在促进伤口愈合、预防感染、减轻疼痛、提高患者生活质量</a:t>
                </a:r>
                <a:endParaRPr/>
              </a:p>
            </p:txBody>
          </p:sp>
        </p:grpSp>
        <p:grpSp>
          <p:nvGrpSpPr>
            <p:cNvPr id="164" name=""/>
            <p:cNvGrpSpPr/>
            <p:nvPr/>
          </p:nvGrpSpPr>
          <p:grpSpPr>
            <a:xfrm>
              <a:off x="6016236" y="3146904"/>
              <a:ext cx="5400000" cy="3225487"/>
              <a:chOff x="6016236" y="3146904"/>
              <a:chExt cx="5400000" cy="3225487"/>
            </a:xfrm>
          </p:grpSpPr>
          <p:sp>
            <p:nvSpPr>
              <p:cNvPr id="165"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烧伤外科伤口护理的分类</a:t>
                </a:r>
                <a:endParaRPr kumimoji="1" lang="en-US" altLang="zh-CN" sz="1800" b="1">
                  <a:solidFill>
                    <a:schemeClr val="bg1"/>
                  </a:solidFill>
                  <a:latin typeface="+mj-ea"/>
                  <a:ea typeface="+mj-ea"/>
                </a:endParaRPr>
              </a:p>
            </p:txBody>
          </p:sp>
          <p:sp>
            <p:nvSpPr>
              <p:cNvPr id="166"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根据伤口程度：轻度烧伤伤口护理、中度烧伤伤口护理、重度烧伤伤口护理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根据伤口类型：急性烧伤伤口护理、慢性烧伤伤口护理、特殊部位烧伤伤口护理</a:t>
                </a:r>
                <a:endParaRPr/>
              </a:p>
            </p:txBody>
          </p:sp>
        </p:grpSp>
      </p:grpSp>
      <p:sp>
        <p:nvSpPr>
          <p:cNvPr id="16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烧伤外科伤口护理的定义与分类</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8" name="" descr="{&quot;isTemplate&quot;:true,&quot;type&quot;:3}"/>
        <p:cNvGrpSpPr/>
        <p:nvPr/>
      </p:nvGrpSpPr>
      <p:grpSpPr>
        <a:xfrm>
          <a:off x="0" y="0"/>
          <a:ext cx="0" cy="0"/>
        </a:xfrm>
      </p:grpSpPr>
      <p:sp>
        <p:nvSpPr>
          <p:cNvPr id="16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烧伤外科伤口护理的重要性及影响</a:t>
            </a:r>
            <a:endParaRPr lang="en-US" altLang="zh-CN" sz="2800" b="1">
              <a:latin typeface="+mj-ea"/>
              <a:ea typeface="+mj-ea"/>
            </a:endParaRPr>
          </a:p>
        </p:txBody>
      </p:sp>
      <p:grpSp>
        <p:nvGrpSpPr>
          <p:cNvPr id="170"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71" name=""/>
            <p:cNvGrpSpPr/>
            <p:nvPr/>
          </p:nvGrpSpPr>
          <p:grpSpPr>
            <a:xfrm>
              <a:off x="660399" y="2074672"/>
              <a:ext cx="5100082" cy="4536540"/>
              <a:chOff x="660399" y="2074672"/>
              <a:chExt cx="5100082" cy="4536540"/>
            </a:xfrm>
          </p:grpSpPr>
          <p:sp>
            <p:nvSpPr>
              <p:cNvPr id="17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7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烧伤外科伤口护理的重要性</a:t>
                </a:r>
                <a:endParaRPr lang="en-US" altLang="zh-CN" sz="2000" b="1">
                  <a:latin typeface="Microsoft YaHei" panose="020b0503020204020204" pitchFamily="34" charset="-122"/>
                  <a:ea typeface="Microsoft YaHei" panose="020b0503020204020204" pitchFamily="34" charset="-122"/>
                </a:endParaRPr>
              </a:p>
            </p:txBody>
          </p:sp>
          <p:sp>
            <p:nvSpPr>
              <p:cNvPr id="17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伤口愈合直接影响患者的康复进程和生活质量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有效的伤口护理可以降低感染率、缩短愈合时间、减少瘢痕形成</a:t>
                </a:r>
                <a:endParaRPr/>
              </a:p>
            </p:txBody>
          </p:sp>
          <p:pic>
            <p:nvPicPr>
              <p:cNvPr id="175"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76" name=""/>
            <p:cNvGrpSpPr/>
            <p:nvPr/>
          </p:nvGrpSpPr>
          <p:grpSpPr>
            <a:xfrm>
              <a:off x="6431519" y="2074672"/>
              <a:ext cx="5100082" cy="4536540"/>
              <a:chOff x="660399" y="2074672"/>
              <a:chExt cx="5100082" cy="4536540"/>
            </a:xfrm>
          </p:grpSpPr>
          <p:sp>
            <p:nvSpPr>
              <p:cNvPr id="17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7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烧伤外科伤口护理的影响</a:t>
                </a:r>
                <a:endParaRPr lang="en-US" altLang="zh-CN" sz="2000" b="1">
                  <a:latin typeface="Microsoft YaHei" panose="020b0503020204020204" pitchFamily="34" charset="-122"/>
                  <a:ea typeface="Microsoft YaHei" panose="020b0503020204020204" pitchFamily="34" charset="-122"/>
                </a:endParaRPr>
              </a:p>
            </p:txBody>
          </p:sp>
          <p:sp>
            <p:nvSpPr>
              <p:cNvPr id="17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良好的伤口护理可以降低患者的并发症发生率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提高患者对治疗的信心和依从性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减轻患者和家庭的经济负担</a:t>
                </a:r>
                <a:endParaRPr/>
              </a:p>
            </p:txBody>
          </p:sp>
          <p:pic>
            <p:nvPicPr>
              <p:cNvPr id="180"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1" name="" descr="{&quot;isTemplate&quot;:true,&quot;type&quot;:3}"/>
        <p:cNvGrpSpPr/>
        <p:nvPr/>
      </p:nvGrpSpPr>
      <p:grpSpPr>
        <a:xfrm>
          <a:off x="0" y="0"/>
          <a:ext cx="0" cy="0"/>
        </a:xfrm>
      </p:grpSpPr>
      <p:pic>
        <p:nvPicPr>
          <p:cNvPr id="18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8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84" name="Group 598"/>
            <p:cNvGrpSpPr/>
            <p:nvPr/>
          </p:nvGrpSpPr>
          <p:grpSpPr>
            <a:xfrm>
              <a:off x="763829" y="1414808"/>
              <a:ext cx="6972294" cy="2337649"/>
              <a:chOff x="763829" y="1414808"/>
              <a:chExt cx="6972294" cy="2337649"/>
            </a:xfrm>
          </p:grpSpPr>
          <p:sp>
            <p:nvSpPr>
              <p:cNvPr id="18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烧伤外科伤口护理的目标</a:t>
                </a:r>
                <a:endParaRPr/>
              </a:p>
            </p:txBody>
          </p:sp>
          <p:sp>
            <p:nvSpPr>
              <p:cNvPr id="18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促进伤口愈合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预防感染</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减轻疼痛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提高患者生活质量</a:t>
                </a:r>
                <a:endParaRPr/>
              </a:p>
            </p:txBody>
          </p:sp>
          <p:sp>
            <p:nvSpPr>
              <p:cNvPr id="18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91" name="Group 591"/>
            <p:cNvGrpSpPr/>
            <p:nvPr/>
          </p:nvGrpSpPr>
          <p:grpSpPr>
            <a:xfrm>
              <a:off x="689593" y="3949139"/>
              <a:ext cx="7078256" cy="2128975"/>
              <a:chOff x="689593" y="3949139"/>
              <a:chExt cx="7078256" cy="2128975"/>
            </a:xfrm>
          </p:grpSpPr>
          <p:sp>
            <p:nvSpPr>
              <p:cNvPr id="19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烧伤外科伤口护理的实施原则</a:t>
                </a:r>
                <a:endParaRPr/>
              </a:p>
            </p:txBody>
          </p:sp>
          <p:sp>
            <p:nvSpPr>
              <p:cNvPr id="19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个体化护理：根据患者的具体情况制定护理计划</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全面评估：定期评估患者的伤口状况、感染风险、疼痛程度等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系统干预：综合运用各种护理措施，确保护理效果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持续质量改进：不断优化护理流程，提高护理质量</a:t>
                </a:r>
                <a:endParaRPr/>
              </a:p>
            </p:txBody>
          </p:sp>
          <p:sp>
            <p:nvSpPr>
              <p:cNvPr id="19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9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烧伤外科伤口护理的目标与实施原则</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9" name="" descr="{&quot;isTemplate&quot;:true,&quot;type&quot;:2}"/>
        <p:cNvGrpSpPr/>
        <p:nvPr/>
      </p:nvGrpSpPr>
      <p:grpSpPr>
        <a:xfrm>
          <a:off x="0" y="0"/>
          <a:ext cx="0" cy="0"/>
        </a:xfrm>
      </p:grpSpPr>
      <p:sp>
        <p:nvSpPr>
          <p:cNvPr id="200"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烧伤外科伤口护理的评估与诊断</a:t>
            </a:r>
            <a:endParaRPr/>
          </a:p>
        </p:txBody>
      </p:sp>
      <p:sp>
        <p:nvSpPr>
          <p:cNvPr id="201"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02</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202"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3" name="" descr="{&quot;isTemplate&quot;:true,&quot;type&quot;:3}"/>
        <p:cNvGrpSpPr/>
        <p:nvPr/>
      </p:nvGrpSpPr>
      <p:grpSpPr>
        <a:xfrm>
          <a:off x="0" y="0"/>
          <a:ext cx="0" cy="0"/>
        </a:xfrm>
      </p:grpSpPr>
      <p:pic>
        <p:nvPicPr>
          <p:cNvPr id="204"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05"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06" name="Group 598"/>
            <p:cNvGrpSpPr/>
            <p:nvPr/>
          </p:nvGrpSpPr>
          <p:grpSpPr>
            <a:xfrm>
              <a:off x="763829" y="1414808"/>
              <a:ext cx="6972294" cy="2337649"/>
              <a:chOff x="763829" y="1414808"/>
              <a:chExt cx="6972294" cy="2337649"/>
            </a:xfrm>
          </p:grpSpPr>
          <p:sp>
            <p:nvSpPr>
              <p:cNvPr id="207"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烧伤外科伤口的类型</a:t>
                </a:r>
                <a:endParaRPr/>
              </a:p>
            </p:txBody>
          </p:sp>
          <p:sp>
            <p:nvSpPr>
              <p:cNvPr id="208"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急性烧伤伤口：烧伤后短时间内出现的伤口</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慢性烧伤伤口：烧伤后长时间未愈合的伤口</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特殊部位烧伤伤口：如面部、手部、会阴部等</a:t>
                </a:r>
                <a:endParaRPr/>
              </a:p>
            </p:txBody>
          </p:sp>
          <p:sp>
            <p:nvSpPr>
              <p:cNvPr id="209"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0"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1"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2"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3" name="Group 591"/>
            <p:cNvGrpSpPr/>
            <p:nvPr/>
          </p:nvGrpSpPr>
          <p:grpSpPr>
            <a:xfrm>
              <a:off x="689593" y="3949139"/>
              <a:ext cx="7078256" cy="2128975"/>
              <a:chOff x="689593" y="3949139"/>
              <a:chExt cx="7078256" cy="2128975"/>
            </a:xfrm>
          </p:grpSpPr>
          <p:sp>
            <p:nvSpPr>
              <p:cNvPr id="214"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烧伤外科伤口的程度评估</a:t>
                </a:r>
                <a:endParaRPr/>
              </a:p>
            </p:txBody>
          </p:sp>
          <p:sp>
            <p:nvSpPr>
              <p:cNvPr id="215"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根据烧伤面积和深度进行评估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烧伤面积分为：轻度烧伤（＜10%）、中度烧伤（10%-29%）、重度烧伤（30%-49%）、特重度烧伤（＞50%）</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烧伤深度分为：浅度烧伤（Ⅰ度）、中度烧伤（Ⅱ度）、深度烧伤（Ⅲ度）</a:t>
                </a:r>
                <a:endParaRPr/>
              </a:p>
            </p:txBody>
          </p:sp>
          <p:sp>
            <p:nvSpPr>
              <p:cNvPr id="216"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7"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8"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2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烧伤外科伤口的类型与程度评估</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1" name="" descr="{&quot;isTemplate&quot;:true,&quot;type&quot;:3}"/>
        <p:cNvGrpSpPr/>
        <p:nvPr/>
      </p:nvGrpSpPr>
      <p:grpSpPr>
        <a:xfrm>
          <a:off x="0" y="0"/>
          <a:ext cx="0" cy="0"/>
        </a:xfrm>
      </p:grpSpPr>
      <p:pic>
        <p:nvPicPr>
          <p:cNvPr id="22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24" name="Group 598"/>
            <p:cNvGrpSpPr/>
            <p:nvPr/>
          </p:nvGrpSpPr>
          <p:grpSpPr>
            <a:xfrm>
              <a:off x="763829" y="1414808"/>
              <a:ext cx="6972294" cy="2337649"/>
              <a:chOff x="763829" y="1414808"/>
              <a:chExt cx="6972294" cy="2337649"/>
            </a:xfrm>
          </p:grpSpPr>
          <p:sp>
            <p:nvSpPr>
              <p:cNvPr id="22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烧伤外科伤口的感染诊断</a:t>
                </a:r>
                <a:endParaRPr/>
              </a:p>
            </p:txBody>
          </p:sp>
          <p:sp>
            <p:nvSpPr>
              <p:cNvPr id="22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感染征象：红肿、疼痛、渗出物增多、异味等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细菌学检查：伤口分泌物培养、血培养等</a:t>
                </a:r>
                <a:endParaRPr/>
              </a:p>
            </p:txBody>
          </p:sp>
          <p:sp>
            <p:nvSpPr>
              <p:cNvPr id="22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1" name="Group 591"/>
            <p:cNvGrpSpPr/>
            <p:nvPr/>
          </p:nvGrpSpPr>
          <p:grpSpPr>
            <a:xfrm>
              <a:off x="689593" y="3949139"/>
              <a:ext cx="7078256" cy="2128975"/>
              <a:chOff x="689593" y="3949139"/>
              <a:chExt cx="7078256" cy="2128975"/>
            </a:xfrm>
          </p:grpSpPr>
          <p:sp>
            <p:nvSpPr>
              <p:cNvPr id="23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烧伤外科伤口的预防</a:t>
                </a:r>
                <a:endParaRPr/>
              </a:p>
            </p:txBody>
          </p:sp>
          <p:sp>
            <p:nvSpPr>
              <p:cNvPr id="23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严格执行无菌操作：换药时严格洗手、消毒、戴手套等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合理使用抗生素：根据感染风险评估和细菌培养结果选择合适的抗生素</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保持伤口清洁干燥：定期清洁伤口、避免汗水、尿液等污染</a:t>
                </a:r>
                <a:endParaRPr/>
              </a:p>
            </p:txBody>
          </p:sp>
          <p:sp>
            <p:nvSpPr>
              <p:cNvPr id="23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3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烧伤外科伤口的感染诊断与预防</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9" name="" descr="{&quot;isTemplate&quot;:true,&quot;type&quot;:3}"/>
        <p:cNvGrpSpPr/>
        <p:nvPr/>
      </p:nvGrpSpPr>
      <p:grpSpPr>
        <a:xfrm>
          <a:off x="0" y="0"/>
          <a:ext cx="0" cy="0"/>
        </a:xfrm>
      </p:grpSpPr>
      <p:sp>
        <p:nvSpPr>
          <p:cNvPr id="24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烧伤外科伤口的疼痛管理与心理干预</a:t>
            </a:r>
            <a:endParaRPr lang="en-US" altLang="zh-CN" sz="2800" b="1">
              <a:latin typeface="+mj-ea"/>
              <a:ea typeface="+mj-ea"/>
            </a:endParaRPr>
          </a:p>
        </p:txBody>
      </p:sp>
      <p:grpSp>
        <p:nvGrpSpPr>
          <p:cNvPr id="241"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42" name=""/>
            <p:cNvGrpSpPr/>
            <p:nvPr/>
          </p:nvGrpSpPr>
          <p:grpSpPr>
            <a:xfrm>
              <a:off x="660399" y="2074672"/>
              <a:ext cx="5100082" cy="4536540"/>
              <a:chOff x="660399" y="2074672"/>
              <a:chExt cx="5100082" cy="4536540"/>
            </a:xfrm>
          </p:grpSpPr>
          <p:sp>
            <p:nvSpPr>
              <p:cNvPr id="24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烧伤外科伤口的疼痛管理</a:t>
                </a:r>
                <a:endParaRPr lang="en-US" altLang="zh-CN" sz="2000" b="1">
                  <a:latin typeface="Microsoft YaHei" panose="020b0503020204020204" pitchFamily="34" charset="-122"/>
                  <a:ea typeface="Microsoft YaHei" panose="020b0503020204020204" pitchFamily="34" charset="-122"/>
                </a:endParaRPr>
              </a:p>
            </p:txBody>
          </p:sp>
          <p:sp>
            <p:nvSpPr>
              <p:cNvPr id="24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评估疼痛程度：使用疼痛评分工具（如数字评分法、脸谱评分法等）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疼痛干预：药物治疗（如镇痛药、消炎药等）、非药物治疗（如冷敷、热敷、按摩等）</a:t>
                </a:r>
                <a:endParaRPr/>
              </a:p>
            </p:txBody>
          </p:sp>
          <p:pic>
            <p:nvPicPr>
              <p:cNvPr id="246"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47" name=""/>
            <p:cNvGrpSpPr/>
            <p:nvPr/>
          </p:nvGrpSpPr>
          <p:grpSpPr>
            <a:xfrm>
              <a:off x="6431519" y="2074672"/>
              <a:ext cx="5100082" cy="4536540"/>
              <a:chOff x="660399" y="2074672"/>
              <a:chExt cx="5100082" cy="4536540"/>
            </a:xfrm>
          </p:grpSpPr>
          <p:sp>
            <p:nvSpPr>
              <p:cNvPr id="24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烧伤外科伤口的心理干预</a:t>
                </a:r>
                <a:endParaRPr lang="en-US" altLang="zh-CN" sz="2000" b="1">
                  <a:latin typeface="Microsoft YaHei" panose="020b0503020204020204" pitchFamily="34" charset="-122"/>
                  <a:ea typeface="Microsoft YaHei" panose="020b0503020204020204" pitchFamily="34" charset="-122"/>
                </a:endParaRPr>
              </a:p>
            </p:txBody>
          </p:sp>
          <p:sp>
            <p:nvSpPr>
              <p:cNvPr id="25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心理评估：评估患者的心理状况（如焦虑、抑郁等）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心理干预：心理疏导、心理支持、心理治疗等</a:t>
                </a:r>
                <a:endParaRPr/>
              </a:p>
            </p:txBody>
          </p:sp>
          <p:pic>
            <p:nvPicPr>
              <p:cNvPr id="251"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烧伤外科伤口护理的治疗与干预</a:t>
            </a:r>
            <a:endParaRPr/>
          </a:p>
        </p:txBody>
      </p:sp>
      <p:sp>
        <p:nvSpPr>
          <p:cNvPr id="9"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03</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0"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 name="" descr="{&quot;isTemplate&quot;:true,&quot;type&quot;:3}"/>
        <p:cNvGrpSpPr/>
        <p:nvPr/>
      </p:nvGrpSpPr>
      <p:grpSpPr>
        <a:xfrm>
          <a:off x="0" y="0"/>
          <a:ext cx="0" cy="0"/>
        </a:xfrm>
      </p:grpSpPr>
      <p:sp>
        <p:nvSpPr>
          <p:cNvPr id="1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烧伤外科伤口的清创与换药技术</a:t>
            </a:r>
            <a:endParaRPr lang="en-US" altLang="zh-CN" sz="2800" b="1">
              <a:latin typeface="+mj-ea"/>
              <a:ea typeface="+mj-ea"/>
            </a:endParaRPr>
          </a:p>
        </p:txBody>
      </p:sp>
      <p:grpSp>
        <p:nvGrpSpPr>
          <p:cNvPr id="13"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4" name=""/>
            <p:cNvGrpSpPr/>
            <p:nvPr/>
          </p:nvGrpSpPr>
          <p:grpSpPr>
            <a:xfrm>
              <a:off x="660399" y="2074672"/>
              <a:ext cx="5100082" cy="4536540"/>
              <a:chOff x="660399" y="2074672"/>
              <a:chExt cx="5100082" cy="4536540"/>
            </a:xfrm>
          </p:grpSpPr>
          <p:sp>
            <p:nvSpPr>
              <p:cNvPr id="1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烧伤外科伤口的清创</a:t>
                </a:r>
                <a:endParaRPr lang="en-US" altLang="zh-CN" sz="2000" b="1">
                  <a:latin typeface="Microsoft YaHei" panose="020b0503020204020204" pitchFamily="34" charset="-122"/>
                  <a:ea typeface="Microsoft YaHei" panose="020b0503020204020204" pitchFamily="34" charset="-122"/>
                </a:endParaRPr>
              </a:p>
            </p:txBody>
          </p:sp>
          <p:sp>
            <p:nvSpPr>
              <p:cNvPr id="1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评估清创时机：烧伤后早期（24小时内）进行清创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清创方法：机械清创、化学清创、生物清创等</a:t>
                </a:r>
                <a:endParaRPr/>
              </a:p>
            </p:txBody>
          </p:sp>
          <p:pic>
            <p:nvPicPr>
              <p:cNvPr id="18"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9" name=""/>
            <p:cNvGrpSpPr/>
            <p:nvPr/>
          </p:nvGrpSpPr>
          <p:grpSpPr>
            <a:xfrm>
              <a:off x="6431519" y="2074672"/>
              <a:ext cx="5100082" cy="4536540"/>
              <a:chOff x="660399" y="2074672"/>
              <a:chExt cx="5100082" cy="4536540"/>
            </a:xfrm>
          </p:grpSpPr>
          <p:sp>
            <p:nvSpPr>
              <p:cNvPr id="2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烧伤外科伤口的换药</a:t>
                </a:r>
                <a:endParaRPr lang="en-US" altLang="zh-CN" sz="2000" b="1">
                  <a:latin typeface="Microsoft YaHei" panose="020b0503020204020204" pitchFamily="34" charset="-122"/>
                  <a:ea typeface="Microsoft YaHei" panose="020b0503020204020204" pitchFamily="34" charset="-122"/>
                </a:endParaRPr>
              </a:p>
            </p:txBody>
          </p:sp>
          <p:sp>
            <p:nvSpPr>
              <p:cNvPr id="2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选择合适的敷料：根据伤口类型和程度选择合适的敷料（如无菌纱布、泡沫敷料、生物膜等）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定期换药：根据伤口状况和感染风险定期换药（如每天1-2次、每周2-3次等）</a:t>
                </a:r>
                <a:endParaRPr/>
              </a:p>
            </p:txBody>
          </p:sp>
          <p:pic>
            <p:nvPicPr>
              <p:cNvPr id="23"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https://d.book118.com/017150141115006042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ray_blue">
      <a:dk1>
        <a:srgbClr val="000000"/>
      </a:dk1>
      <a:lt1>
        <a:srgbClr val="FFFFFF"/>
      </a:lt1>
      <a:dk2>
        <a:srgbClr val="0A102F"/>
      </a:dk2>
      <a:lt2>
        <a:srgbClr val="DEEFF8"/>
      </a:lt2>
      <a:accent1>
        <a:srgbClr val="2A68D2"/>
      </a:accent1>
      <a:accent2>
        <a:srgbClr val="70AEE1"/>
      </a:accent2>
      <a:accent3>
        <a:srgbClr val="2B4FAD"/>
      </a:accent3>
      <a:accent4>
        <a:srgbClr val="F4796D"/>
      </a:accent4>
      <a:accent5>
        <a:srgbClr val="B53F55"/>
      </a:accent5>
      <a:accent6>
        <a:srgbClr val="7D2F61"/>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烧伤外科伤口护理</vt:lpstr>
      <vt:lpstr>烧伤外科伤口护理的基本概念与重要性</vt:lpstr>
      <vt:lpstr>PowerPoint Presentation</vt:lpstr>
      <vt:lpstr>PowerPoint Presentation</vt:lpstr>
      <vt:lpstr>PowerPoint Presentation</vt:lpstr>
      <vt:lpstr>烧伤外科伤口护理的评估与诊断</vt:lpstr>
      <vt:lpstr>PowerPoint Presentation</vt:lpstr>
      <vt:lpstr>PowerPoint Presentation</vt:lpstr>
      <vt:lpstr>PowerPoint Presentation</vt:lpstr>
      <vt:lpstr>烧伤外科伤口护理的治疗与干预</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2024-09-16T00:04:54.159</cp:lastPrinted>
  <dcterms:created xsi:type="dcterms:W3CDTF">2024-09-15T16:04:54Z</dcterms:created>
  <dcterms:modified xsi:type="dcterms:W3CDTF">2024-09-15T16:04:56Z</dcterms:modified>
</cp:coreProperties>
</file>