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6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B1B59-05A6-45F8-A6AE-549D580FD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9E7F4-B6C3-4307-AA9A-8262B6DDA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74A38-EFC0-4144-8731-715E69613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43587-6DF6-4D73-8056-007C1809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97C31-82D5-4815-9E56-60E20136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DE962-67F3-4D8B-B491-1AF96172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AD1F0-66BB-4C45-A47B-C129CB03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F469B-2596-4083-BDF3-2BED47852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9C0F0-993A-41A9-8623-921AC5B81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FAF9C-B6D1-4F9F-91C7-39FF38C7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F8CE2-6FD1-4302-859B-4743F5A55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A32CFD6-2D03-4E23-96D0-B5BB5E8869C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0009B5-952C-47BE-8D2B-99DAB4A3A618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2.xml" /><Relationship Id="rId4" Type="http://schemas.openxmlformats.org/officeDocument/2006/relationships/image" Target="../media/image3.png" /><Relationship Id="rId5" Type="http://schemas.openxmlformats.org/officeDocument/2006/relationships/tags" Target="../tags/tag13.xml" /><Relationship Id="rId6" Type="http://schemas.openxmlformats.org/officeDocument/2006/relationships/tags" Target="../tags/tag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5.xml" /><Relationship Id="rId11" Type="http://schemas.openxmlformats.org/officeDocument/2006/relationships/tags" Target="../tags/tag2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27.xml" /><Relationship Id="rId4" Type="http://schemas.openxmlformats.org/officeDocument/2006/relationships/image" Target="../media/image3.png" /><Relationship Id="rId5" Type="http://schemas.openxmlformats.org/officeDocument/2006/relationships/tags" Target="../tags/tag28.xml" /><Relationship Id="rId6" Type="http://schemas.openxmlformats.org/officeDocument/2006/relationships/tags" Target="../tags/tag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31.xml" /><Relationship Id="rId4" Type="http://schemas.openxmlformats.org/officeDocument/2006/relationships/image" Target="../media/image3.png" /><Relationship Id="rId5" Type="http://schemas.openxmlformats.org/officeDocument/2006/relationships/tags" Target="../tags/tag32.xml" /><Relationship Id="rId6" Type="http://schemas.openxmlformats.org/officeDocument/2006/relationships/tags" Target="../tags/tag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image" Target="../media/image4.png" /><Relationship Id="rId5" Type="http://schemas.openxmlformats.org/officeDocument/2006/relationships/tags" Target="../tags/tag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image" Target="../media/image5.png" /><Relationship Id="rId5" Type="http://schemas.openxmlformats.org/officeDocument/2006/relationships/tags" Target="../tags/tag39.xml" /><Relationship Id="rId6" Type="http://schemas.openxmlformats.org/officeDocument/2006/relationships/image" Target="../media/image6.png" /><Relationship Id="rId7" Type="http://schemas.openxmlformats.org/officeDocument/2006/relationships/tags" Target="../tags/tag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image" Target="../media/image7.png" /><Relationship Id="rId6" Type="http://schemas.openxmlformats.org/officeDocument/2006/relationships/tags" Target="../tags/tag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20451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 title=""/>
          <p:cNvSpPr/>
          <p:nvPr/>
        </p:nvSpPr>
        <p:spPr>
          <a:xfrm>
            <a:off x="291465" y="1931035"/>
            <a:ext cx="1101915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Unit 6 When was it invented?</a:t>
            </a:r>
            <a:endParaRPr kumimoji="0" lang="zh-CN" altLang="en-US" sz="6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Rectangle 5" title=""/>
          <p:cNvSpPr>
            <a:spLocks noChangeArrowheads="1"/>
          </p:cNvSpPr>
          <p:nvPr/>
        </p:nvSpPr>
        <p:spPr bwMode="auto">
          <a:xfrm>
            <a:off x="3967480" y="3051650"/>
            <a:ext cx="4199255" cy="9709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单元分析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Text Box 33" title=""/>
          <p:cNvSpPr txBox="1"/>
          <p:nvPr/>
        </p:nvSpPr>
        <p:spPr>
          <a:xfrm>
            <a:off x="4648200" y="4354035"/>
            <a:ext cx="31261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rPr>
              <a:t>人教版九年级（全）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5262880" y="397510"/>
            <a:ext cx="16668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目录</a:t>
            </a:r>
            <a:endParaRPr lang="zh-CN" altLang="en-US" sz="5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11" name="组合 10" title=""/>
          <p:cNvGrpSpPr/>
          <p:nvPr/>
        </p:nvGrpSpPr>
        <p:grpSpPr>
          <a:xfrm>
            <a:off x="2058670" y="1739265"/>
            <a:ext cx="6090285" cy="849630"/>
            <a:chOff x="3429" y="2588"/>
            <a:chExt cx="9591" cy="1338"/>
          </a:xfrm>
        </p:grpSpPr>
        <p:sp>
          <p:nvSpPr>
            <p:cNvPr id="9" name="矩形 8"/>
            <p:cNvSpPr/>
            <p:nvPr/>
          </p:nvSpPr>
          <p:spPr>
            <a:xfrm>
              <a:off x="4268" y="2656"/>
              <a:ext cx="8753" cy="127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3429" y="2588"/>
              <a:ext cx="1389" cy="1338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chemeClr val="accent6">
                  <a:lumMod val="75000"/>
                </a:schemeClr>
              </a:solidFill>
              <a:prstDash val="solid"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文本框 7" title=""/>
          <p:cNvSpPr txBox="1"/>
          <p:nvPr/>
        </p:nvSpPr>
        <p:spPr>
          <a:xfrm>
            <a:off x="3601720" y="1894205"/>
            <a:ext cx="3536950" cy="5835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单元主题意义分析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2"/>
            </p:custDataLst>
          </p:nvPr>
        </p:nvSpPr>
        <p:spPr>
          <a:xfrm>
            <a:off x="3067685" y="2844800"/>
            <a:ext cx="5735955" cy="80645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 title=""/>
          <p:cNvSpPr/>
          <p:nvPr>
            <p:custDataLst>
              <p:tags r:id="rId3"/>
            </p:custDataLst>
          </p:nvPr>
        </p:nvSpPr>
        <p:spPr>
          <a:xfrm>
            <a:off x="2534920" y="2801620"/>
            <a:ext cx="882015" cy="84963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  <a:prstDash val="soli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 title=""/>
          <p:cNvSpPr/>
          <p:nvPr>
            <p:custDataLst>
              <p:tags r:id="rId4"/>
            </p:custDataLst>
          </p:nvPr>
        </p:nvSpPr>
        <p:spPr>
          <a:xfrm>
            <a:off x="3729355" y="3907155"/>
            <a:ext cx="5558155" cy="8064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 title=""/>
          <p:cNvSpPr/>
          <p:nvPr>
            <p:custDataLst>
              <p:tags r:id="rId5"/>
            </p:custDataLst>
          </p:nvPr>
        </p:nvSpPr>
        <p:spPr>
          <a:xfrm>
            <a:off x="3196590" y="3863975"/>
            <a:ext cx="882015" cy="84963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  <a:prstDash val="soli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 title=""/>
          <p:cNvSpPr/>
          <p:nvPr>
            <p:custDataLst>
              <p:tags r:id="rId6"/>
            </p:custDataLst>
          </p:nvPr>
        </p:nvSpPr>
        <p:spPr>
          <a:xfrm>
            <a:off x="4363085" y="4969510"/>
            <a:ext cx="5558155" cy="8064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 title=""/>
          <p:cNvSpPr/>
          <p:nvPr>
            <p:custDataLst>
              <p:tags r:id="rId7"/>
            </p:custDataLst>
          </p:nvPr>
        </p:nvSpPr>
        <p:spPr>
          <a:xfrm>
            <a:off x="3830320" y="4926330"/>
            <a:ext cx="882015" cy="84963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accent6">
                <a:lumMod val="75000"/>
              </a:schemeClr>
            </a:solidFill>
            <a:prstDash val="soli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 title=""/>
          <p:cNvSpPr txBox="1"/>
          <p:nvPr/>
        </p:nvSpPr>
        <p:spPr>
          <a:xfrm>
            <a:off x="2284730" y="1894205"/>
            <a:ext cx="4832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8"/>
            </p:custDataLst>
          </p:nvPr>
        </p:nvSpPr>
        <p:spPr>
          <a:xfrm>
            <a:off x="3510915" y="2987040"/>
            <a:ext cx="5201285" cy="5219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单元内容与核心素养的关联分析</a:t>
            </a:r>
            <a:endParaRPr lang="zh-CN" altLang="en-US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9"/>
            </p:custDataLst>
          </p:nvPr>
        </p:nvSpPr>
        <p:spPr>
          <a:xfrm>
            <a:off x="4612640" y="4018915"/>
            <a:ext cx="3536950" cy="5835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单元语篇内容分析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10"/>
            </p:custDataLst>
          </p:nvPr>
        </p:nvSpPr>
        <p:spPr>
          <a:xfrm>
            <a:off x="5140960" y="5060950"/>
            <a:ext cx="3536950" cy="58356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单元语言知识解析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2767965" y="2924810"/>
            <a:ext cx="502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11"/>
            </p:custDataLst>
          </p:nvPr>
        </p:nvSpPr>
        <p:spPr>
          <a:xfrm>
            <a:off x="3427095" y="3998595"/>
            <a:ext cx="502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12"/>
            </p:custDataLst>
          </p:nvPr>
        </p:nvSpPr>
        <p:spPr>
          <a:xfrm>
            <a:off x="4040505" y="5069205"/>
            <a:ext cx="5022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35" y="1435735"/>
            <a:ext cx="10097135" cy="348615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2721610" y="2472690"/>
            <a:ext cx="7017385" cy="11068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单元主题意义分析</a:t>
            </a:r>
            <a:endParaRPr lang="zh-CN" altLang="en-US" sz="6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461770" y="1665605"/>
            <a:ext cx="9561830" cy="303085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795" y="1449705"/>
            <a:ext cx="763905" cy="6781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1735" y="1028065"/>
            <a:ext cx="897255" cy="796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554990" y="1012825"/>
            <a:ext cx="1112520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本单元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人教版九年级全册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单元，标题为：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When was it invented? 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话题为：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Inventions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，语言功能是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谈论发明物的历史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，语法是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一般过去时的被动语态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本单元的主题是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人与社会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下的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科学与技术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，归属于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历史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人类发明与创新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这两个子主题内容。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本单元以听力、阅读共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6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个多模态语篇阐述主题。整个单元依托语篇，旨在通过谈论生活中常见物品的发明历史，</a:t>
            </a:r>
            <a:r>
              <a:rPr lang="zh-CN" altLang="en-US" sz="28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增长学生关于科学发明的历史知识、引起学生对科学发明探索的兴趣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4738370" y="358775"/>
            <a:ext cx="2715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单元主题分析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24039" y="915928"/>
          <a:ext cx="11734800" cy="52044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824990"/>
                <a:gridCol w="1499235"/>
                <a:gridCol w="1380490"/>
                <a:gridCol w="1829435"/>
                <a:gridCol w="1368425"/>
                <a:gridCol w="3832225"/>
              </a:tblGrid>
              <a:tr h="10668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话题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范畴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主题群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子主题内容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200">
                          <a:latin typeface="楷体" panose="02010609060101010101" charset="-122"/>
                          <a:ea typeface="楷体" panose="02010609060101010101" charset="-122"/>
                        </a:rPr>
                        <a:t>主题意义</a:t>
                      </a:r>
                      <a:endParaRPr lang="zh-CN" altLang="en-US" sz="3200"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</a:tr>
              <a:tr h="4137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zh-CN" sz="20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2800" b="0">
                          <a:latin typeface="Times New Roman" panose="02020603050405020304" pitchFamily="18" charset="0"/>
                          <a:ea typeface="楷体" panose="02010609060101010101" charset="-122"/>
                          <a:cs typeface="Times New Roman" panose="02020603050405020304" pitchFamily="18" charset="0"/>
                          <a:sym typeface="+mn-ea"/>
                        </a:rPr>
                        <a:t>When was it invented?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</a:rPr>
                        <a:t>人与社会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</a:rPr>
                        <a:t>科学与技术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  <a:sym typeface="+mn-ea"/>
                        </a:rPr>
                        <a:t>历史、人类发明与创新</a:t>
                      </a:r>
                      <a:endParaRPr lang="en-US" altLang="zh-CN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  <a:p>
                      <a:pPr algn="ctr">
                        <a:buNone/>
                      </a:pPr>
                      <a:endParaRPr lang="en-US" altLang="zh-CN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800" b="0">
                          <a:latin typeface="Times New Roman" panose="02020603050405020304" pitchFamily="18" charset="0"/>
                          <a:ea typeface="楷体" panose="02010609060101010101" charset="-122"/>
                          <a:cs typeface="Times New Roman" panose="02020603050405020304" pitchFamily="18" charset="0"/>
                        </a:rPr>
                        <a:t>了解常见发明物的历史，增加对科学探索的兴趣</a:t>
                      </a:r>
                      <a:endParaRPr lang="zh-CN" altLang="en-US" sz="2800" b="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91435" marR="91435" marT="45717" marB="45717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endParaRPr lang="zh-CN" altLang="en-US" sz="2800"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  <a:sym typeface="+mn-ea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800">
                          <a:latin typeface="Times New Roman" panose="02020603050405020304" pitchFamily="18" charset="0"/>
                          <a:ea typeface="楷体" panose="02010609060101010101" charset="-122"/>
                          <a:sym typeface="+mn-ea"/>
                        </a:rPr>
                        <a:t>通过谈论生活中常见物品的发明历史，增长学生关于科学发明的历史知识、引起学生对科学发明探索的兴趣。</a:t>
                      </a:r>
                      <a:endParaRPr lang="zh-CN" sz="2800" b="0">
                        <a:latin typeface="Times New Roman" panose="02020603050405020304" pitchFamily="18" charset="0"/>
                        <a:ea typeface="楷体" panose="02010609060101010101" charset="-122"/>
                        <a:sym typeface="+mn-ea"/>
                      </a:endParaRPr>
                    </a:p>
                  </a:txBody>
                  <a:tcPr marL="91435" marR="91435" marT="45717" marB="45717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4057650" y="562610"/>
            <a:ext cx="5214620" cy="4603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Unit 5 When was it invented?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17" name="直接连接符 16" title=""/>
          <p:cNvCxnSpPr/>
          <p:nvPr/>
        </p:nvCxnSpPr>
        <p:spPr>
          <a:xfrm flipH="1">
            <a:off x="6664960" y="1299845"/>
            <a:ext cx="0" cy="3784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 title=""/>
          <p:cNvCxnSpPr/>
          <p:nvPr>
            <p:custDataLst>
              <p:tags r:id="rId2"/>
            </p:custDataLst>
          </p:nvPr>
        </p:nvCxnSpPr>
        <p:spPr>
          <a:xfrm>
            <a:off x="2398395" y="3450590"/>
            <a:ext cx="10160" cy="6127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 title=""/>
          <p:cNvCxnSpPr/>
          <p:nvPr>
            <p:custDataLst>
              <p:tags r:id="rId3"/>
            </p:custDataLst>
          </p:nvPr>
        </p:nvCxnSpPr>
        <p:spPr>
          <a:xfrm flipH="1">
            <a:off x="6664960" y="2401570"/>
            <a:ext cx="0" cy="17056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0" name="文本框 19" title=""/>
          <p:cNvSpPr txBox="1"/>
          <p:nvPr/>
        </p:nvSpPr>
        <p:spPr>
          <a:xfrm>
            <a:off x="307975" y="1562100"/>
            <a:ext cx="4180840" cy="1938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latin typeface="微软雅黑" panose="020b0503020204020204" charset="-122"/>
                <a:ea typeface="微软雅黑" panose="020b0503020204020204" charset="-122"/>
              </a:rPr>
              <a:t>Section A 1b: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电话、汽车、电视、电脑的发明时间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B 1c-1d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：薯片的发明故事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2d: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拉链的发明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4"/>
            </p:custDataLst>
          </p:nvPr>
        </p:nvSpPr>
        <p:spPr>
          <a:xfrm>
            <a:off x="4712970" y="1562100"/>
            <a:ext cx="3380740" cy="8299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2a-2b: 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</a:rPr>
              <a:t>趣味发明的功能</a:t>
            </a:r>
            <a:endParaRPr lang="zh-CN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右箭头 2" title=""/>
          <p:cNvSpPr/>
          <p:nvPr/>
        </p:nvSpPr>
        <p:spPr>
          <a:xfrm>
            <a:off x="3999230" y="4180840"/>
            <a:ext cx="688340" cy="225425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右箭头 4" title=""/>
          <p:cNvSpPr/>
          <p:nvPr>
            <p:custDataLst>
              <p:tags r:id="rId5"/>
            </p:custDataLst>
          </p:nvPr>
        </p:nvSpPr>
        <p:spPr>
          <a:xfrm>
            <a:off x="7799705" y="4180840"/>
            <a:ext cx="688340" cy="225425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2182495" y="5391150"/>
            <a:ext cx="8964930" cy="4603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了解生活中常见物品的发明史、增加对科学发明探索的兴趣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cxnSp>
        <p:nvCxnSpPr>
          <p:cNvPr id="7" name="肘形连接符 6" title=""/>
          <p:cNvCxnSpPr>
            <a:stCxn id="2" idx="2"/>
            <a:endCxn id="20" idx="0"/>
          </p:cNvCxnSpPr>
          <p:nvPr/>
        </p:nvCxnSpPr>
        <p:spPr>
          <a:xfrm rot="5400000">
            <a:off x="4262120" y="-841375"/>
            <a:ext cx="539115" cy="4266565"/>
          </a:xfrm>
          <a:prstGeom prst="bentConnector3">
            <a:avLst>
              <a:gd name="adj1" fmla="val 50059"/>
            </a:avLst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肘形连接符 7" title=""/>
          <p:cNvCxnSpPr>
            <a:stCxn id="22" idx="0"/>
          </p:cNvCxnSpPr>
          <p:nvPr/>
        </p:nvCxnSpPr>
        <p:spPr>
          <a:xfrm rot="16200000" flipV="1">
            <a:off x="8278495" y="-327660"/>
            <a:ext cx="262255" cy="3517265"/>
          </a:xfrm>
          <a:prstGeom prst="bentConnector2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" name="文本框 9" title=""/>
          <p:cNvSpPr txBox="1"/>
          <p:nvPr/>
        </p:nvSpPr>
        <p:spPr>
          <a:xfrm>
            <a:off x="845820" y="3878580"/>
            <a:ext cx="2768600" cy="82994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了解生活中常见物品的发明历史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/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故事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7"/>
            </p:custDataLst>
          </p:nvPr>
        </p:nvSpPr>
        <p:spPr>
          <a:xfrm>
            <a:off x="5073015" y="4063365"/>
            <a:ext cx="266065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介绍发明物的功能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9" name="直接连接符 8" title=""/>
          <p:cNvCxnSpPr/>
          <p:nvPr>
            <p:custDataLst>
              <p:tags r:id="rId8"/>
            </p:custDataLst>
          </p:nvPr>
        </p:nvCxnSpPr>
        <p:spPr>
          <a:xfrm>
            <a:off x="10168255" y="3265805"/>
            <a:ext cx="10160" cy="6127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2" name="文本框 21" title=""/>
          <p:cNvSpPr txBox="1"/>
          <p:nvPr>
            <p:custDataLst>
              <p:tags r:id="rId9"/>
            </p:custDataLst>
          </p:nvPr>
        </p:nvSpPr>
        <p:spPr>
          <a:xfrm>
            <a:off x="8541385" y="1562100"/>
            <a:ext cx="3254375" cy="19380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A 3a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：茶的发明和传播史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Section B 2b: 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</a:rPr>
              <a:t>篮球的发明故事以及在中国的受欢迎程度</a:t>
            </a:r>
            <a:endParaRPr lang="zh-CN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0"/>
            </p:custDataLst>
          </p:nvPr>
        </p:nvSpPr>
        <p:spPr>
          <a:xfrm>
            <a:off x="8554720" y="3637280"/>
            <a:ext cx="3241040" cy="11988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介绍某事物的发明和传播历史以及它所蕴含的文化或精神价值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左中括号 14" title=""/>
          <p:cNvSpPr/>
          <p:nvPr/>
        </p:nvSpPr>
        <p:spPr>
          <a:xfrm rot="16200000">
            <a:off x="6224905" y="926465"/>
            <a:ext cx="242570" cy="8061960"/>
          </a:xfrm>
          <a:prstGeom prst="leftBracke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 title=""/>
          <p:cNvCxnSpPr/>
          <p:nvPr>
            <p:custDataLst>
              <p:tags r:id="rId11"/>
            </p:custDataLst>
          </p:nvPr>
        </p:nvCxnSpPr>
        <p:spPr>
          <a:xfrm flipH="1">
            <a:off x="6662420" y="5078730"/>
            <a:ext cx="2540" cy="3270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35" y="1435735"/>
            <a:ext cx="10097135" cy="348615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1969770" y="2127885"/>
            <a:ext cx="8639810" cy="21228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单元内容与核心素养的关联分析</a:t>
            </a:r>
            <a:endParaRPr lang="zh-CN" altLang="en-US" sz="6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461770" y="1665605"/>
            <a:ext cx="9561830" cy="303085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795" y="1449705"/>
            <a:ext cx="763905" cy="6781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1735" y="1028065"/>
            <a:ext cx="897255" cy="796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545465" y="548005"/>
          <a:ext cx="11047730" cy="579501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513965"/>
                <a:gridCol w="8533765"/>
              </a:tblGrid>
              <a:tr h="22250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语言能力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语言能力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：</a:t>
                      </a:r>
                      <a:r>
                        <a:rPr 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掌握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谈论发明物品</a:t>
                      </a:r>
                      <a:r>
                        <a:rPr 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名称、发明者、用途、年份</a:t>
                      </a: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/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时间和数字的表达；能正确使用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被动语态的过去时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；能读懂介绍中外发明的材料；能掌握说明文的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文体特征和语言特点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。</a:t>
                      </a:r>
                      <a:endParaRPr lang="zh-CN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0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语言技能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：</a:t>
                      </a:r>
                      <a:r>
                        <a:rPr 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在听力中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捕捉</a:t>
                      </a:r>
                      <a:r>
                        <a:rPr 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有关物品的发明时间、发明者、发明过程和用途等关键信息；能够以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思维导图</a:t>
                      </a:r>
                      <a:r>
                        <a:rPr 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的形式</a:t>
                      </a:r>
                      <a:r>
                        <a:rPr lang="zh-CN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梳理和整合</a:t>
                      </a:r>
                      <a:r>
                        <a:rPr 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书面语篇的主要信息，并以口头或书面的形式介绍一项发明。</a:t>
                      </a:r>
                      <a:endParaRPr lang="zh-CN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  <a:tr h="11899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文化意识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1. 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了解我国茶的发明和传播的简要历史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2. </a:t>
                      </a:r>
                      <a:r>
                        <a:rPr lang="zh-CN" altLang="en-US" sz="2000" b="0">
                          <a:latin typeface="微软雅黑" panose="020b0503020204020204" charset="-122"/>
                          <a:ea typeface="微软雅黑" panose="020b0503020204020204" charset="-122"/>
                        </a:rPr>
                        <a:t>了解篮球的发明及其发展的简要历史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  <a:tr h="11899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8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思维品质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能够通过听力活动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总结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出如何介绍一个发明物。能够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分析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本单元两篇阅读文本的结构和文本中的各种信息，并根据获取的信息以思维导图的形式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归纳</a:t>
                      </a:r>
                      <a:r>
                        <a:rPr lang="zh-CN" altLang="en-US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茶的发明及传播史和篮球的历史。</a:t>
                      </a:r>
                      <a:endParaRPr lang="zh-CN" altLang="en-US" sz="2000" b="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  <a:tr h="118999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70000"/>
                        </a:lnSpc>
                        <a:buNone/>
                      </a:pPr>
                      <a:r>
                        <a:rPr lang="zh-CN" altLang="en-US" sz="3200" b="1">
                          <a:latin typeface="微软雅黑" panose="020b0503020204020204" charset="-122"/>
                          <a:ea typeface="微软雅黑" panose="020b0503020204020204" charset="-122"/>
                        </a:rPr>
                        <a:t>学习能力</a:t>
                      </a:r>
                      <a:endParaRPr lang="zh-CN" altLang="en-US" sz="3200" b="1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sz="20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能主动利用图书馆和其他资源进行拓展学习，初步具备自主学习、合作学习、探究学习的能力，养成良好的学习习惯。</a:t>
                      </a:r>
                      <a:endParaRPr lang="zh-CN" sz="2000"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（此部分请结合实际教学设计修改）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735" y="1435735"/>
            <a:ext cx="10097135" cy="348615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2721610" y="2472690"/>
            <a:ext cx="7017385" cy="110680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6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单元语篇内容分析</a:t>
            </a:r>
            <a:endParaRPr lang="zh-CN" altLang="en-US" sz="66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1461770" y="1665605"/>
            <a:ext cx="9561830" cy="3030855"/>
          </a:xfrm>
          <a:prstGeom prst="rect">
            <a:avLst/>
          </a:prstGeom>
          <a:noFill/>
          <a:ln w="190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795" y="1449705"/>
            <a:ext cx="763905" cy="6781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81735" y="1028065"/>
            <a:ext cx="897255" cy="796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3454400" y="473710"/>
            <a:ext cx="71799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[What]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Alice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好奇奶奶小时候是否有现代发明，奶奶告诉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Alice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，她小时候有电话、电视和汽车，并介绍了他们的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</a:rPr>
              <a:t>发明时间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2"/>
            </p:custDataLst>
          </p:nvPr>
        </p:nvSpPr>
        <p:spPr>
          <a:xfrm>
            <a:off x="3444240" y="1664970"/>
            <a:ext cx="744982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[Why]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这篇听力材料旨在引起学生了解生活中常用物品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发明历史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的兴趣。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3"/>
            </p:custDataLst>
          </p:nvPr>
        </p:nvSpPr>
        <p:spPr>
          <a:xfrm>
            <a:off x="3454400" y="2610485"/>
            <a:ext cx="8039735" cy="3846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[How]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这段对话以一般过去时介绍了一些</a:t>
            </a:r>
            <a:r>
              <a:rPr 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生活常用物品的发明时间</a:t>
            </a:r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，如：电话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——1876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年，汽车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——1885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年，电视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——1927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年，电脑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——1971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年。在介绍这些物品的发明时间时，对话使用了被动语态和被动语态的反意疑问句：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The telephone was invented in 1876. / The TV was invented in 1927. / Cars were invented in 1885. / Personal computers were invented in 1971. / They weren</a:t>
            </a:r>
            <a:r>
              <a:rPr lang="en-US" altLang="zh-CN" sz="2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’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 invented yet, were they?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此外，对话还反映出这些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现代发明在曾经的生活中是否普及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。例如，电话和汽车是普通家庭可以拥有的，但是电视普通家庭还负担不起，因为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They were expensive in those days. 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通过这一点，学生可以了解当时西方社会的经济水平和人们的生活水平。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62305" y="589280"/>
            <a:ext cx="2590800" cy="5867400"/>
          </a:xfrm>
          <a:prstGeom prst="rect">
            <a:avLst/>
          </a:prstGeom>
        </p:spPr>
      </p:pic>
      <p:cxnSp>
        <p:nvCxnSpPr>
          <p:cNvPr id="2" name="直接连接符 1" title=""/>
          <p:cNvCxnSpPr/>
          <p:nvPr/>
        </p:nvCxnSpPr>
        <p:spPr>
          <a:xfrm>
            <a:off x="1951355" y="2665095"/>
            <a:ext cx="97790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 title=""/>
          <p:cNvCxnSpPr/>
          <p:nvPr/>
        </p:nvCxnSpPr>
        <p:spPr>
          <a:xfrm>
            <a:off x="1285240" y="2879725"/>
            <a:ext cx="95631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/>
        </p:nvCxnSpPr>
        <p:spPr>
          <a:xfrm>
            <a:off x="2134235" y="3836670"/>
            <a:ext cx="103187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 title=""/>
          <p:cNvCxnSpPr/>
          <p:nvPr/>
        </p:nvCxnSpPr>
        <p:spPr>
          <a:xfrm>
            <a:off x="1306195" y="4051935"/>
            <a:ext cx="42989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>
            <a:off x="2596515" y="3374390"/>
            <a:ext cx="23622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/>
        </p:nvCxnSpPr>
        <p:spPr>
          <a:xfrm>
            <a:off x="1306195" y="3589655"/>
            <a:ext cx="164465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/>
        </p:nvCxnSpPr>
        <p:spPr>
          <a:xfrm>
            <a:off x="2886710" y="4782820"/>
            <a:ext cx="27940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1338580" y="4997450"/>
            <a:ext cx="155892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/>
        </p:nvCxnSpPr>
        <p:spPr>
          <a:xfrm>
            <a:off x="2101850" y="5965190"/>
            <a:ext cx="103187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/>
        </p:nvCxnSpPr>
        <p:spPr>
          <a:xfrm>
            <a:off x="1316990" y="6158230"/>
            <a:ext cx="121475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/>
        </p:nvCxnSpPr>
        <p:spPr>
          <a:xfrm>
            <a:off x="1736090" y="4524375"/>
            <a:ext cx="74231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直接连接符 16" title=""/>
          <p:cNvCxnSpPr/>
          <p:nvPr/>
        </p:nvCxnSpPr>
        <p:spPr>
          <a:xfrm>
            <a:off x="1607185" y="4772025"/>
            <a:ext cx="59118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3454400" y="391795"/>
            <a:ext cx="7545705" cy="10909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[What]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Alex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和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Carol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在谈论一些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有趣的发明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，如：可以发光的鞋、可以加热的冰淇淋勺和带可升降鞋跟的鞋子。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2"/>
            </p:custDataLst>
          </p:nvPr>
        </p:nvSpPr>
        <p:spPr>
          <a:xfrm>
            <a:off x="3454400" y="1604010"/>
            <a:ext cx="778256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[Why]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这篇听力材料旨在让学生了解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发明的用途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，鼓励学生开动脑筋、创造可以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解决生活实际问题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的发明。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3"/>
            </p:custDataLst>
          </p:nvPr>
        </p:nvSpPr>
        <p:spPr>
          <a:xfrm>
            <a:off x="3495040" y="2854325"/>
            <a:ext cx="7868285" cy="3230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[How]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首先，这段对话以一般现在时描述了发明</a:t>
            </a:r>
            <a:r>
              <a:rPr 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产品的名称、功能和用途</a:t>
            </a:r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。例如，产品：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shoes with lights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，功能：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the shoes can be used for seeing in the dark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，用途：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prevent someone hit toes against something on the way to the bathroom at night.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其次，对话中提到的发明都紧扣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interesting inventions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这个主题，富有趣味且能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解决生活中的实际问题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，如：发热冰淇淋勺可以用来挖被冻得特别硬的冰淇淋、可升降鞋跟的鞋子可以适应各种场合的穿着。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最后，对话中呈现了询问产品用途的句型：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What are they / is it used for? They are / It is used for ...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92125" y="276860"/>
            <a:ext cx="2646045" cy="192278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80695" y="2155190"/>
            <a:ext cx="2657475" cy="4286250"/>
          </a:xfrm>
          <a:prstGeom prst="rect">
            <a:avLst/>
          </a:prstGeom>
        </p:spPr>
      </p:pic>
      <p:sp>
        <p:nvSpPr>
          <p:cNvPr id="2" name="矩形 1" title=""/>
          <p:cNvSpPr/>
          <p:nvPr/>
        </p:nvSpPr>
        <p:spPr>
          <a:xfrm>
            <a:off x="930275" y="998855"/>
            <a:ext cx="1257300" cy="182880"/>
          </a:xfrm>
          <a:prstGeom prst="rect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" name="直接连接符 2" title=""/>
          <p:cNvCxnSpPr/>
          <p:nvPr/>
        </p:nvCxnSpPr>
        <p:spPr>
          <a:xfrm>
            <a:off x="2413635" y="1923415"/>
            <a:ext cx="40830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" name="直接连接符 3" title=""/>
          <p:cNvCxnSpPr/>
          <p:nvPr/>
        </p:nvCxnSpPr>
        <p:spPr>
          <a:xfrm>
            <a:off x="962660" y="2148840"/>
            <a:ext cx="206375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/>
        </p:nvCxnSpPr>
        <p:spPr>
          <a:xfrm>
            <a:off x="1005205" y="2396490"/>
            <a:ext cx="74168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连接符 8" title=""/>
          <p:cNvCxnSpPr/>
          <p:nvPr/>
        </p:nvCxnSpPr>
        <p:spPr>
          <a:xfrm>
            <a:off x="2284730" y="3568065"/>
            <a:ext cx="55880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>
            <a:off x="1016000" y="3804285"/>
            <a:ext cx="145161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/>
        </p:nvCxnSpPr>
        <p:spPr>
          <a:xfrm>
            <a:off x="2080260" y="4041140"/>
            <a:ext cx="60198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994410" y="4255770"/>
            <a:ext cx="151574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/>
        </p:nvCxnSpPr>
        <p:spPr>
          <a:xfrm>
            <a:off x="1704340" y="4965065"/>
            <a:ext cx="124650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/>
        </p:nvCxnSpPr>
        <p:spPr>
          <a:xfrm>
            <a:off x="1005205" y="5212715"/>
            <a:ext cx="72072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直接连接符 16" title=""/>
          <p:cNvCxnSpPr/>
          <p:nvPr/>
        </p:nvCxnSpPr>
        <p:spPr>
          <a:xfrm>
            <a:off x="1360170" y="5932805"/>
            <a:ext cx="167703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 title=""/>
          <p:cNvCxnSpPr/>
          <p:nvPr/>
        </p:nvCxnSpPr>
        <p:spPr>
          <a:xfrm>
            <a:off x="1005205" y="6190615"/>
            <a:ext cx="191389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连接符 18" title=""/>
          <p:cNvCxnSpPr/>
          <p:nvPr/>
        </p:nvCxnSpPr>
        <p:spPr>
          <a:xfrm>
            <a:off x="1005205" y="6384290"/>
            <a:ext cx="164465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6257290" y="731520"/>
            <a:ext cx="5087620" cy="14776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[What]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sz="2000">
                <a:latin typeface="微软雅黑" panose="020b0503020204020204" charset="-122"/>
                <a:ea typeface="微软雅黑" panose="020b0503020204020204" charset="-122"/>
              </a:rPr>
              <a:t>Paul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要做一个题为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改变世界的小发明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的项目，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Roy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推荐他讲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拉链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并简要介绍了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</a:rPr>
              <a:t>拉链的发明史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3"/>
            </p:custDataLst>
          </p:nvPr>
        </p:nvSpPr>
        <p:spPr>
          <a:xfrm>
            <a:off x="6257290" y="2352675"/>
            <a:ext cx="518350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[Why]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本语篇旨在鼓励学生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了解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生活中的小发明的历史，并且知道应该如何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介绍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一项发明。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4"/>
            </p:custDataLst>
          </p:nvPr>
        </p:nvSpPr>
        <p:spPr>
          <a:xfrm>
            <a:off x="241935" y="3847465"/>
            <a:ext cx="11802745" cy="2614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</a:rPr>
              <a:t>[How]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这段对话展示了如何</a:t>
            </a:r>
            <a:r>
              <a:rPr 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介绍</a:t>
            </a:r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一项发明。对话以拉链为例，呈现了介绍一项发明的</a:t>
            </a:r>
            <a:r>
              <a:rPr lang="zh-CN" sz="20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四个方面</a:t>
            </a:r>
            <a:r>
              <a:rPr 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：发明者、被发明的时间、何时被广泛应用、为什么是伟大的发明。</a:t>
            </a:r>
            <a:endParaRPr 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Invention: Zipper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Inventor: Whitcomb Judson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Time of invention: 1893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Became popular: 1917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Why was it great: it</a:t>
            </a:r>
            <a:r>
              <a:rPr lang="en-US" altLang="zh-CN" sz="20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’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s often used in our daily lives; we can see it almost everywhere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11175" y="518160"/>
            <a:ext cx="5343525" cy="31337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https://d.book118.com/017152045155006032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  <p:tag name="KSO_WM_UNIT_TABLE_BEAUTIFY" val="smartTable{4a5e73fa-7e0e-4d21-973e-9dee78597e85}"/>
  <p:tag name="TABLE_ENDDRAG_ORIGIN_RECT" val="924*374"/>
  <p:tag name="TABLE_ENDDRAG_RECT" val="12*66*924*374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TABLE_ENDDRAG_ORIGIN_RECT" val="869*374"/>
  <p:tag name="TABLE_ENDDRAG_RECT" val="43*77*869*374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Times New Roman</vt:lpstr>
      <vt:lpstr>宋体</vt:lpstr>
      <vt:lpstr>微软雅黑</vt:lpstr>
      <vt:lpstr>华文细黑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2024-09-05T21:44:37.326</cp:lastPrinted>
  <dcterms:created xsi:type="dcterms:W3CDTF">2024-09-05T13:44:37Z</dcterms:created>
  <dcterms:modified xsi:type="dcterms:W3CDTF">2024-09-05T13:44:39Z</dcterms:modified>
</cp:coreProperties>
</file>