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1" r:id="rId14"/>
  </p:sldIdLst>
  <p:sldSz cx="12192000" cy="6858000"/>
  <p:notesSz cx="6858000" cy="9144000"/>
  <p:custDataLst>
    <p:tags r:id="rId15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tags" Target="tags/tag1.xml" /><Relationship Id="rId16" Type="http://schemas.openxmlformats.org/officeDocument/2006/relationships/presProps" Target="presProps.xml" /><Relationship Id="rId17" Type="http://schemas.openxmlformats.org/officeDocument/2006/relationships/viewProps" Target="viewProps.xml" /><Relationship Id="rId18" Type="http://schemas.openxmlformats.org/officeDocument/2006/relationships/theme" Target="theme/theme1.xml" /><Relationship Id="rId19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0F12708-62E0-4376-8D8B-0A32CBBB04A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1FAC15C-AE30-4CE0-AC2A-1EB32656D66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F66B417-2F0D-4A3A-9694-18861427846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9D7184DC-168B-44D6-A7E1-68FE7416859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FBBB05ED-C338-4F39-8315-D53B991B07F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AEDD5947-9B03-4A83-B354-051B6CD7964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FD0308C3-8962-4003-B98B-6A92B75FE36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F0715646-D727-45E3-A115-C7B7FEDFCB8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871FF860-C1F0-43ED-930F-A02C32DAD4B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DE34925-7D5B-45D1-A6FA-37924570E95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FB4619F-C3F7-4719-8D3E-CE13D0865FF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Relationship Id="rId3" Type="http://schemas.openxmlformats.org/officeDocument/2006/relationships/image" Target="../media/image2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Relationship Id="rId3" Type="http://schemas.openxmlformats.org/officeDocument/2006/relationships/image" Target="../media/image4.jpeg" /><Relationship Id="rId4" Type="http://schemas.openxmlformats.org/officeDocument/2006/relationships/image" Target="../media/image5.jpeg" /><Relationship Id="rId5" Type="http://schemas.openxmlformats.org/officeDocument/2006/relationships/image" Target="../media/image2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2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2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2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2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017156153145006042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TextBox 4"/>
          <p:cNvSpPr txBox="1"/>
          <p:nvPr/>
        </p:nvSpPr>
        <p:spPr>
          <a:xfrm>
            <a:off x="2555329" y="2833333"/>
            <a:ext cx="7082543" cy="77724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405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黏性流体的运动和阻力计算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1464298" y="2626609"/>
            <a:ext cx="2243613" cy="2243613"/>
          </a:xfrm>
          <a:prstGeom prst="ellipse">
            <a:avLst/>
          </a:prstGeom>
          <a:solidFill>
            <a:schemeClr val="accent1">
              <a:lumMod val="20000"/>
              <a:lumOff val="80000"/>
              <a:alpha val="47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846965" y="1811983"/>
            <a:ext cx="1478280" cy="38728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ts val="375"/>
              </a:spcBef>
            </a:pPr>
            <a:r>
              <a:rPr lang="en-US" sz="8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</a:t>
            </a:r>
          </a:p>
          <a:p>
            <a:pPr algn="ctr">
              <a:lnSpc>
                <a:spcPct val="140000"/>
              </a:lnSpc>
              <a:spcBef>
                <a:spcPts val="375"/>
              </a:spcBef>
            </a:pPr>
            <a:r>
              <a:rPr lang="en-US" sz="8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录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582772" y="3569345"/>
            <a:ext cx="2049780" cy="60579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1575">
                <a:solidFill>
                  <a:schemeClr val="accent1">
                    <a:lumMod val="40000"/>
                    <a:lumOff val="6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CONTENCT</a:t>
            </a:r>
          </a:p>
        </p:txBody>
      </p:sp>
      <p:sp>
        <p:nvSpPr>
          <p:cNvPr id="6" name="AutoShape 6"/>
          <p:cNvSpPr/>
          <p:nvPr/>
        </p:nvSpPr>
        <p:spPr>
          <a:xfrm>
            <a:off x="5638202" y="1238250"/>
            <a:ext cx="5117446" cy="5118431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 algn="l">
              <a:lnSpc>
                <a:spcPct val="140000"/>
              </a:lnSpc>
              <a:spcBef>
                <a:spcPts val="375"/>
              </a:spcBef>
              <a:buFont typeface="Arial"/>
              <a:buChar char="•"/>
              <a:defRPr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黏性流体的基本概念</a:t>
            </a:r>
            <a:endParaRPr lang="en-US" sz="1100"/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黏性流体的运动形式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阻力计算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流体阻力的减小方法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实际应用案例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303421" y="3671349"/>
            <a:ext cx="718185" cy="106680"/>
          </a:xfrm>
          <a:prstGeom prst="rect">
            <a:avLst/>
          </a:pr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303421" y="4038634"/>
            <a:ext cx="743585" cy="106680"/>
          </a:xfrm>
          <a:prstGeom prst="rect">
            <a:avLst/>
          </a:pr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4" name="Group 4"/>
          <p:cNvGrpSpPr/>
          <p:nvPr/>
        </p:nvGrpSpPr>
        <p:grpSpPr>
          <a:xfrm>
            <a:off x="1303421" y="2549736"/>
            <a:ext cx="4145173" cy="823690"/>
            <a:chOff x="1303421" y="2549736"/>
            <a:chExt cx="4145173" cy="823690"/>
          </a:xfrm>
        </p:grpSpPr>
        <p:sp>
          <p:nvSpPr>
            <p:cNvPr id="5" name="TextBox 5"/>
            <p:cNvSpPr txBox="1"/>
            <p:nvPr/>
          </p:nvSpPr>
          <p:spPr>
            <a:xfrm>
              <a:off x="1303421" y="2549736"/>
              <a:ext cx="4145173" cy="823690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</a:pPr>
              <a:r>
                <a:rPr lang="en-US" sz="4950" b="1">
                  <a:solidFill>
                    <a:schemeClr val="accent3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01</a:t>
              </a:r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1303421" y="3463324"/>
            <a:ext cx="9764382" cy="7010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黏性流体的基本概念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948881" y="2203706"/>
            <a:ext cx="1313497" cy="2082451"/>
          </a:xfrm>
          <a:custGeom>
            <a:rect l="l" t="t" r="r" b="b"/>
            <a:pathLst>
              <a:path w="81" h="128">
                <a:moveTo>
                  <a:pt x="3" y="103"/>
                </a:moveTo>
                <a:cubicBezTo>
                  <a:pt x="10" y="118"/>
                  <a:pt x="24" y="128"/>
                  <a:pt x="41" y="128"/>
                </a:cubicBezTo>
                <a:cubicBezTo>
                  <a:pt x="57" y="128"/>
                  <a:pt x="70" y="118"/>
                  <a:pt x="78" y="104"/>
                </a:cubicBezTo>
                <a:cubicBezTo>
                  <a:pt x="81" y="98"/>
                  <a:pt x="81" y="95"/>
                  <a:pt x="79" y="89"/>
                </a:cubicBezTo>
                <a:cubicBezTo>
                  <a:pt x="46" y="4"/>
                  <a:pt x="46" y="4"/>
                  <a:pt x="46" y="4"/>
                </a:cubicBezTo>
                <a:cubicBezTo>
                  <a:pt x="46" y="2"/>
                  <a:pt x="45" y="1"/>
                  <a:pt x="43" y="0"/>
                </a:cubicBezTo>
                <a:cubicBezTo>
                  <a:pt x="41" y="0"/>
                  <a:pt x="38" y="1"/>
                  <a:pt x="37" y="3"/>
                </a:cubicBezTo>
                <a:cubicBezTo>
                  <a:pt x="37" y="3"/>
                  <a:pt x="37" y="3"/>
                  <a:pt x="37" y="3"/>
                </a:cubicBezTo>
                <a:cubicBezTo>
                  <a:pt x="25" y="37"/>
                  <a:pt x="14" y="56"/>
                  <a:pt x="2" y="89"/>
                </a:cubicBezTo>
                <a:cubicBezTo>
                  <a:pt x="0" y="95"/>
                  <a:pt x="0" y="98"/>
                  <a:pt x="3" y="103"/>
                </a:cubicBezTo>
                <a:close/>
                <a:moveTo>
                  <a:pt x="10" y="96"/>
                </a:moveTo>
                <a:cubicBezTo>
                  <a:pt x="41" y="20"/>
                  <a:pt x="41" y="20"/>
                  <a:pt x="41" y="20"/>
                </a:cubicBezTo>
                <a:cubicBezTo>
                  <a:pt x="71" y="96"/>
                  <a:pt x="71" y="96"/>
                  <a:pt x="71" y="96"/>
                </a:cubicBezTo>
                <a:lnTo>
                  <a:pt x="10" y="9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4058508" y="2203706"/>
            <a:ext cx="1313497" cy="2082451"/>
          </a:xfrm>
          <a:custGeom>
            <a:rect l="l" t="t" r="r" b="b"/>
            <a:pathLst>
              <a:path w="81" h="128">
                <a:moveTo>
                  <a:pt x="3" y="103"/>
                </a:moveTo>
                <a:cubicBezTo>
                  <a:pt x="11" y="118"/>
                  <a:pt x="24" y="128"/>
                  <a:pt x="41" y="128"/>
                </a:cubicBezTo>
                <a:cubicBezTo>
                  <a:pt x="57" y="128"/>
                  <a:pt x="71" y="118"/>
                  <a:pt x="78" y="104"/>
                </a:cubicBezTo>
                <a:cubicBezTo>
                  <a:pt x="81" y="98"/>
                  <a:pt x="81" y="95"/>
                  <a:pt x="79" y="89"/>
                </a:cubicBezTo>
                <a:cubicBezTo>
                  <a:pt x="47" y="4"/>
                  <a:pt x="47" y="4"/>
                  <a:pt x="47" y="4"/>
                </a:cubicBezTo>
                <a:cubicBezTo>
                  <a:pt x="46" y="2"/>
                  <a:pt x="45" y="1"/>
                  <a:pt x="43" y="0"/>
                </a:cubicBezTo>
                <a:cubicBezTo>
                  <a:pt x="41" y="0"/>
                  <a:pt x="38" y="1"/>
                  <a:pt x="37" y="3"/>
                </a:cubicBezTo>
                <a:cubicBezTo>
                  <a:pt x="37" y="3"/>
                  <a:pt x="37" y="3"/>
                  <a:pt x="37" y="3"/>
                </a:cubicBezTo>
                <a:cubicBezTo>
                  <a:pt x="26" y="37"/>
                  <a:pt x="14" y="56"/>
                  <a:pt x="2" y="89"/>
                </a:cubicBezTo>
                <a:cubicBezTo>
                  <a:pt x="0" y="95"/>
                  <a:pt x="0" y="98"/>
                  <a:pt x="3" y="103"/>
                </a:cubicBezTo>
                <a:close/>
                <a:moveTo>
                  <a:pt x="10" y="96"/>
                </a:moveTo>
                <a:cubicBezTo>
                  <a:pt x="42" y="20"/>
                  <a:pt x="42" y="20"/>
                  <a:pt x="42" y="20"/>
                </a:cubicBezTo>
                <a:cubicBezTo>
                  <a:pt x="71" y="96"/>
                  <a:pt x="71" y="96"/>
                  <a:pt x="71" y="96"/>
                </a:cubicBezTo>
                <a:lnTo>
                  <a:pt x="10" y="9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1547717" y="2211136"/>
            <a:ext cx="3266694" cy="115729"/>
          </a:xfrm>
          <a:custGeom>
            <a:rect l="l" t="t" r="r" b="b"/>
            <a:pathLst>
              <a:path w="201" h="7">
                <a:moveTo>
                  <a:pt x="3" y="0"/>
                </a:moveTo>
                <a:cubicBezTo>
                  <a:pt x="198" y="0"/>
                  <a:pt x="198" y="0"/>
                  <a:pt x="198" y="0"/>
                </a:cubicBezTo>
                <a:cubicBezTo>
                  <a:pt x="200" y="0"/>
                  <a:pt x="201" y="2"/>
                  <a:pt x="201" y="4"/>
                </a:cubicBezTo>
                <a:cubicBezTo>
                  <a:pt x="201" y="4"/>
                  <a:pt x="201" y="4"/>
                  <a:pt x="201" y="4"/>
                </a:cubicBezTo>
                <a:cubicBezTo>
                  <a:pt x="201" y="6"/>
                  <a:pt x="200" y="7"/>
                  <a:pt x="198" y="7"/>
                </a:cubicBezTo>
                <a:cubicBezTo>
                  <a:pt x="3" y="7"/>
                  <a:pt x="3" y="7"/>
                  <a:pt x="3" y="7"/>
                </a:cubicBezTo>
                <a:cubicBezTo>
                  <a:pt x="1" y="7"/>
                  <a:pt x="0" y="6"/>
                  <a:pt x="0" y="4"/>
                </a:cubicBezTo>
                <a:cubicBezTo>
                  <a:pt x="0" y="4"/>
                  <a:pt x="0" y="4"/>
                  <a:pt x="0" y="4"/>
                </a:cubicBezTo>
                <a:cubicBezTo>
                  <a:pt x="0" y="2"/>
                  <a:pt x="1" y="0"/>
                  <a:pt x="3" y="0"/>
                </a:cubicBez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2330387" y="2081786"/>
            <a:ext cx="1701355" cy="3225832"/>
          </a:xfrm>
          <a:custGeom>
            <a:rect l="l" t="t" r="r" b="b"/>
            <a:pathLst>
              <a:path w="105" h="198">
                <a:moveTo>
                  <a:pt x="62" y="176"/>
                </a:moveTo>
                <a:cubicBezTo>
                  <a:pt x="79" y="178"/>
                  <a:pt x="94" y="186"/>
                  <a:pt x="105" y="198"/>
                </a:cubicBezTo>
                <a:cubicBezTo>
                  <a:pt x="0" y="198"/>
                  <a:pt x="0" y="198"/>
                  <a:pt x="0" y="198"/>
                </a:cubicBezTo>
                <a:cubicBezTo>
                  <a:pt x="11" y="186"/>
                  <a:pt x="26" y="178"/>
                  <a:pt x="43" y="176"/>
                </a:cubicBezTo>
                <a:cubicBezTo>
                  <a:pt x="43" y="26"/>
                  <a:pt x="43" y="26"/>
                  <a:pt x="43" y="26"/>
                </a:cubicBezTo>
                <a:cubicBezTo>
                  <a:pt x="40" y="23"/>
                  <a:pt x="38" y="19"/>
                  <a:pt x="38" y="15"/>
                </a:cubicBezTo>
                <a:cubicBezTo>
                  <a:pt x="38" y="7"/>
                  <a:pt x="44" y="0"/>
                  <a:pt x="52" y="0"/>
                </a:cubicBezTo>
                <a:cubicBezTo>
                  <a:pt x="60" y="0"/>
                  <a:pt x="67" y="7"/>
                  <a:pt x="67" y="15"/>
                </a:cubicBezTo>
                <a:cubicBezTo>
                  <a:pt x="67" y="19"/>
                  <a:pt x="65" y="23"/>
                  <a:pt x="62" y="26"/>
                </a:cubicBezTo>
                <a:lnTo>
                  <a:pt x="62" y="17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6805582" y="1797228"/>
            <a:ext cx="2709482" cy="106680"/>
          </a:xfrm>
          <a:prstGeom prst="rect">
            <a:avLst/>
          </a:pr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6805582" y="4037128"/>
            <a:ext cx="2709482" cy="106680"/>
          </a:xfrm>
          <a:prstGeom prst="rect">
            <a:avLst/>
          </a:pr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6458495" y="1389081"/>
            <a:ext cx="5076825" cy="44767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黏性流体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6458495" y="4046529"/>
            <a:ext cx="5076825" cy="45720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US" sz="1575" b="1">
                <a:solidFill>
                  <a:schemeClr val="accent4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牛顿黏性定律</a:t>
            </a:r>
          </a:p>
        </p:txBody>
      </p:sp>
      <p:grpSp>
        <p:nvGrpSpPr>
          <p:cNvPr id="10" name="Group 1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1" name="AutoShape 1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TextBox 3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黏性流体的定义</a:t>
              </a:r>
            </a:p>
          </p:txBody>
        </p:sp>
      </p:grpSp>
      <p:sp>
        <p:nvSpPr>
          <p:cNvPr id="32" name="AutoShape 32"/>
          <p:cNvSpPr/>
          <p:nvPr/>
        </p:nvSpPr>
        <p:spPr>
          <a:xfrm>
            <a:off x="6830551" y="2047294"/>
            <a:ext cx="2709482" cy="106680"/>
          </a:xfrm>
          <a:prstGeom prst="rect">
            <a:avLst/>
          </a:pr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6830551" y="4287194"/>
            <a:ext cx="2709482" cy="106680"/>
          </a:xfrm>
          <a:prstGeom prst="rect">
            <a:avLst/>
          </a:pr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TextBox 34"/>
          <p:cNvSpPr txBox="1"/>
          <p:nvPr/>
        </p:nvSpPr>
        <p:spPr>
          <a:xfrm>
            <a:off x="6458495" y="1716941"/>
            <a:ext cx="5076825" cy="20288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流体在运动过程中，由于内摩擦力的作用，导致流体内部各部分之间产生相对运动趋势的流体。</a:t>
            </a:r>
          </a:p>
        </p:txBody>
      </p:sp>
      <p:sp>
        <p:nvSpPr>
          <p:cNvPr id="35" name="TextBox 35"/>
          <p:cNvSpPr txBox="1"/>
          <p:nvPr/>
        </p:nvSpPr>
        <p:spPr>
          <a:xfrm>
            <a:off x="6458495" y="4396703"/>
            <a:ext cx="5076825" cy="19907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黏性流体的内摩擦力与流体的速度梯度和接触面切向应力成正比，与接触面的面积无关。</a:t>
            </a: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32551" r="32551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t="4403" b="4403"/>
          <a:stretch>
            <a:fillRect/>
          </a:stretch>
        </p:blipFill>
        <p:spPr>
          <a:xfrm>
            <a:off x="5906740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12996" r="12996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1869245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503615" y="4081478"/>
            <a:ext cx="334477" cy="307945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406414" y="2422663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黏性流体在运动过程中，由于流体内部分子之间的相互作用，会产生内摩擦力，阻碍流体的整体运动。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1901965"/>
            <a:ext cx="2084387" cy="4603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内部摩擦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当黏性流体受到切向应力作用时，会产生剪切变形，剪切应力的大小与切向应力成正比，与剪切变形速度有关。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901714" y="4005263"/>
            <a:ext cx="2084387" cy="4603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剪切应力</a:t>
            </a:r>
            <a:endParaRPr lang="en-US" sz="1100"/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黏性流体的特性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24924" b="24924"/>
          <a:stretch>
            <a:fillRect/>
          </a:stretch>
        </p:blipFill>
        <p:spPr>
          <a:xfrm>
            <a:off x="3909691" y="1250241"/>
            <a:ext cx="7848600" cy="5248274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黏性流体的黏度随剪切速率的变化而变化，如悬浮液、高分子溶液等。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黏性流体的黏度与剪切速率无关，如水、空气等。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黏性流体的分类</a:t>
              </a:r>
            </a:p>
          </p:txBody>
        </p:sp>
      </p:grpSp>
      <p:sp>
        <p:nvSpPr>
          <p:cNvPr id="28" name="AutoShape 28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牛顿流体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非牛顿流体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303421" y="3671349"/>
            <a:ext cx="718185" cy="106680"/>
          </a:xfrm>
          <a:prstGeom prst="rect">
            <a:avLst/>
          </a:pr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303421" y="4038634"/>
            <a:ext cx="743585" cy="106680"/>
          </a:xfrm>
          <a:prstGeom prst="rect">
            <a:avLst/>
          </a:pr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4" name="Group 4"/>
          <p:cNvGrpSpPr/>
          <p:nvPr/>
        </p:nvGrpSpPr>
        <p:grpSpPr>
          <a:xfrm>
            <a:off x="1303421" y="2549736"/>
            <a:ext cx="4145173" cy="823690"/>
            <a:chOff x="1303421" y="2549736"/>
            <a:chExt cx="4145173" cy="823690"/>
          </a:xfrm>
        </p:grpSpPr>
        <p:sp>
          <p:nvSpPr>
            <p:cNvPr id="5" name="TextBox 5"/>
            <p:cNvSpPr txBox="1"/>
            <p:nvPr/>
          </p:nvSpPr>
          <p:spPr>
            <a:xfrm>
              <a:off x="1303421" y="2549736"/>
              <a:ext cx="4145173" cy="823690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</a:pPr>
              <a:r>
                <a:rPr lang="en-US" sz="4950" b="1">
                  <a:solidFill>
                    <a:schemeClr val="accent3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02</a:t>
              </a:r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1303421" y="3463324"/>
            <a:ext cx="9764382" cy="7010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黏性流体的运动形式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70000"/>
          </a:blip>
          <a:srcRect t="3333" b="3333"/>
          <a:stretch>
            <a:fillRect/>
          </a:stretch>
        </p:blipFill>
        <p:spPr>
          <a:xfrm>
            <a:off x="939482" y="1415327"/>
            <a:ext cx="4843295" cy="4843295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261748" y="2005888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黏性流体在运动过程中，流层之间互不混杂，呈规则的分层流动状态。层流流动时，流速较小，流线平行且连续，无漩涡和横向流动。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261748" y="1352723"/>
            <a:ext cx="4638675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层流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261748" y="4499375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黏性流体在运动过程中，流层之间相互混杂，呈不规则的流动状态。湍流流动时，流速和压强随时间和空间发生随机变化，流线曲折、紊乱。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261748" y="3870593"/>
            <a:ext cx="5124450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湍流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8" name="AutoShape 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TextBox 2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层流与湍流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边界层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黏性流体在运动过程中，靠近固体壁面的一薄层，由于受到壁面的限制，流动速度较小，而远离壁面的区域流动速度较大。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边界层内的流动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边界层内的流动受到黏性力和惯性力的共同作用，流动状态可以是层流或湍流。边界层的厚度随流动的增加而减小。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rcRect l="21875" r="21875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边界层概念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2204" r="12204"/>
          <a:stretch>
            <a:fillRect/>
          </a:stretch>
        </p:blipFill>
        <p:spPr>
          <a:xfrm>
            <a:off x="4793038" y="1852985"/>
            <a:ext cx="6129450" cy="4573004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539110" y="1852985"/>
            <a:ext cx="4076700" cy="4667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雷诺数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39110" y="3443352"/>
            <a:ext cx="4076700" cy="4667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临界雷诺数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539110" y="5135911"/>
            <a:ext cx="4076700" cy="4667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流动状态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39110" y="2187220"/>
            <a:ext cx="4076700" cy="112395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表示流体流动状态的无量纲数，由流体的流速、黏性和管道直径（或特征长度）决定。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539110" y="3804338"/>
            <a:ext cx="4076700" cy="112395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层流与湍流之间的转变点对应的雷诺数。对于圆管流动，临界雷诺数大约为2300。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539110" y="5477922"/>
            <a:ext cx="4076700" cy="112395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当雷诺数小于临界雷诺数时，流动为层流；当雷诺数大于临界雷诺数时，流动为湍流。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0" name="AutoShape 1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TextBox 3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流动状态与雷诺数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303421" y="3671349"/>
            <a:ext cx="718185" cy="106680"/>
          </a:xfrm>
          <a:prstGeom prst="rect">
            <a:avLst/>
          </a:pr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303421" y="4038634"/>
            <a:ext cx="743585" cy="106680"/>
          </a:xfrm>
          <a:prstGeom prst="rect">
            <a:avLst/>
          </a:pr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4" name="Group 4"/>
          <p:cNvGrpSpPr/>
          <p:nvPr/>
        </p:nvGrpSpPr>
        <p:grpSpPr>
          <a:xfrm>
            <a:off x="1303421" y="2549736"/>
            <a:ext cx="4145173" cy="823690"/>
            <a:chOff x="1303421" y="2549736"/>
            <a:chExt cx="4145173" cy="823690"/>
          </a:xfrm>
        </p:grpSpPr>
        <p:sp>
          <p:nvSpPr>
            <p:cNvPr id="5" name="TextBox 5"/>
            <p:cNvSpPr txBox="1"/>
            <p:nvPr/>
          </p:nvSpPr>
          <p:spPr>
            <a:xfrm>
              <a:off x="1303421" y="2549736"/>
              <a:ext cx="4145173" cy="823690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</a:pPr>
              <a:r>
                <a:rPr lang="en-US" sz="4950" b="1">
                  <a:solidFill>
                    <a:schemeClr val="accent3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03</a:t>
              </a:r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1303421" y="3463324"/>
            <a:ext cx="9764382" cy="7010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阻力计算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https://d.book118.com/017156153145006042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FF5F6"/>
      </a:lt1>
      <a:dk2>
        <a:srgbClr val="410024"/>
      </a:dk2>
      <a:lt2>
        <a:srgbClr val="FFFFFF"/>
      </a:lt2>
      <a:accent1>
        <a:srgbClr val="CD5095"/>
      </a:accent1>
      <a:accent2>
        <a:srgbClr val="EF62B0"/>
      </a:accent2>
      <a:accent3>
        <a:srgbClr val="B7468F"/>
      </a:accent3>
      <a:accent4>
        <a:srgbClr val="9E84D2"/>
      </a:accent4>
      <a:accent5>
        <a:srgbClr val="B59BEB"/>
      </a:accent5>
      <a:accent6>
        <a:srgbClr val="97D5EF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48</Paragraphs>
  <Slides>12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baseType="lpstr" size="16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2024-09-16T06:50:22.827</cp:lastPrinted>
  <dcterms:created xsi:type="dcterms:W3CDTF">2024-09-15T22:50:22Z</dcterms:created>
  <dcterms:modified xsi:type="dcterms:W3CDTF">2024-09-15T22:50:24Z</dcterms:modified>
</cp:coreProperties>
</file>