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svg" ContentType="image/sv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9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image" Target="../media/image3.svg" /><Relationship Id="rId5" Type="http://schemas.openxmlformats.org/officeDocument/2006/relationships/tags" Target="../tags/tag2.xml" /><Relationship Id="rId6" Type="http://schemas.openxmlformats.org/officeDocument/2006/relationships/tags" Target="../tags/tag3.xml" /><Relationship Id="rId7" Type="http://schemas.openxmlformats.org/officeDocument/2006/relationships/tags" Target="../tags/tag4.xml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jpeg" /><Relationship Id="rId10" Type="http://schemas.openxmlformats.org/officeDocument/2006/relationships/tags" Target="../tags/tag30.xml" /><Relationship Id="rId11" Type="http://schemas.openxmlformats.org/officeDocument/2006/relationships/tags" Target="../tags/tag31.xml" /><Relationship Id="rId12" Type="http://schemas.openxmlformats.org/officeDocument/2006/relationships/tags" Target="../tags/tag32.xml" /><Relationship Id="rId13" Type="http://schemas.openxmlformats.org/officeDocument/2006/relationships/tags" Target="../tags/tag33.xml" /><Relationship Id="rId14" Type="http://schemas.openxmlformats.org/officeDocument/2006/relationships/tags" Target="../tags/tag34.xml" /><Relationship Id="rId15" Type="http://schemas.openxmlformats.org/officeDocument/2006/relationships/tags" Target="../tags/tag3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6.png" /><Relationship Id="rId4" Type="http://schemas.openxmlformats.org/officeDocument/2006/relationships/image" Target="../media/image7.svg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tags" Target="../tags/tag29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jpeg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tags" Target="../tags/tag47.xml" /><Relationship Id="rId16" Type="http://schemas.openxmlformats.org/officeDocument/2006/relationships/tags" Target="../tags/tag48.xml" /><Relationship Id="rId17" Type="http://schemas.openxmlformats.org/officeDocument/2006/relationships/tags" Target="../tags/tag49.xml" /><Relationship Id="rId18" Type="http://schemas.openxmlformats.org/officeDocument/2006/relationships/tags" Target="../tags/tag50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9.png" /><Relationship Id="rId4" Type="http://schemas.openxmlformats.org/officeDocument/2006/relationships/image" Target="../media/image10.svg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4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image" Target="../media/image3.svg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85A69-266C-4FE6-84DD-54D93206B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979BA-1AA4-47D1-8FB5-60410F1C2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DE8507-72DD-4FB2-9558-6AF507AAC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37AE89-F6EE-4D77-BB8F-8A738185A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19E1E5-C17B-417B-ACD1-5681A6535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17B592-E787-41BF-AEB3-AC04BA90F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4F2873-799D-4FE3-9C45-912C36F3B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8AB701-8139-49FE-B170-5CF305831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9328E8-7F0A-402E-9DFD-7E1F4B05B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AE6001-D9DA-45D0-B21C-D9DC5C0D8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0CEE8-8ABD-42B5-9572-62683DC1A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18" descr="图片包含 游戏机, 食物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15" name="图形 3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4" name="图形 6"/>
          <p:cNvSpPr/>
          <p:nvPr>
            <p:custDataLst>
              <p:tags r:id="rId6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34000">
                <a:schemeClr val="accent1"/>
              </a:gs>
              <a:gs pos="0">
                <a:schemeClr val="accent2">
                  <a:alpha val="30000"/>
                </a:schemeClr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任意多边形: 形状 6"/>
          <p:cNvSpPr/>
          <p:nvPr>
            <p:custDataLst>
              <p:tags r:id="rId7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accent1"/>
              </a:gs>
              <a:gs pos="52000">
                <a:schemeClr val="accent2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: 形状 7"/>
          <p:cNvSpPr/>
          <p:nvPr>
            <p:custDataLst>
              <p:tags r:id="rId8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任意多边形: 形状 8"/>
          <p:cNvSpPr/>
          <p:nvPr>
            <p:custDataLst>
              <p:tags r:id="rId9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任意多边形: 形状 9"/>
          <p:cNvSpPr/>
          <p:nvPr>
            <p:custDataLst>
              <p:tags r:id="rId10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副标题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12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13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5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7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8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" name="图片 20" descr="背景图案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3" name="图形 12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24" name="图形 6"/>
          <p:cNvSpPr/>
          <p:nvPr>
            <p:custDataLst>
              <p:tags r:id="rId6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34000">
                <a:schemeClr val="accent1"/>
              </a:gs>
              <a:gs pos="0">
                <a:schemeClr val="accent2">
                  <a:alpha val="30000"/>
                </a:schemeClr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5" name="图片 3" descr="光源1"/>
          <p:cNvSpPr/>
          <p:nvPr>
            <p:custDataLst>
              <p:tags r:id="rId7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100000">
                <a:schemeClr val="accent1"/>
              </a:gs>
              <a:gs pos="52000">
                <a:schemeClr val="accent2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6" name="任意多边形 43"/>
          <p:cNvSpPr/>
          <p:nvPr>
            <p:custDataLst>
              <p:tags r:id="rId8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7" name="任意多边形 47"/>
          <p:cNvSpPr/>
          <p:nvPr>
            <p:custDataLst>
              <p:tags r:id="rId9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57000">
                <a:schemeClr val="accent5">
                  <a:alpha val="25000"/>
                </a:schemeClr>
              </a:gs>
              <a:gs pos="0">
                <a:schemeClr val="accent2">
                  <a:alpha val="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8" name="任意多边形 51"/>
          <p:cNvSpPr/>
          <p:nvPr>
            <p:custDataLst>
              <p:tags r:id="rId10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6" name="副标题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7" descr="图片包含 游戏机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17" name="图形 3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6" name="图形 6"/>
          <p:cNvSpPr/>
          <p:nvPr>
            <p:custDataLst>
              <p:tags r:id="rId6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34000">
                <a:schemeClr val="accent1"/>
              </a:gs>
              <a:gs pos="0">
                <a:schemeClr val="accent2">
                  <a:alpha val="30000"/>
                </a:schemeClr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5" name="任意多边形 13"/>
          <p:cNvSpPr/>
          <p:nvPr>
            <p:custDataLst>
              <p:tags r:id="rId7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100000">
                <a:schemeClr val="accent1"/>
              </a:gs>
              <a:gs pos="52000">
                <a:schemeClr val="accent2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任意多边形 16"/>
          <p:cNvSpPr/>
          <p:nvPr>
            <p:custDataLst>
              <p:tags r:id="rId8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100000">
                <a:schemeClr val="accent2">
                  <a:alpha val="0"/>
                </a:schemeClr>
              </a:gs>
              <a:gs pos="0">
                <a:schemeClr val="accent1">
                  <a:alpha val="7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任意多边形 19"/>
          <p:cNvSpPr/>
          <p:nvPr>
            <p:custDataLst>
              <p:tags r:id="rId9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23"/>
          <p:cNvSpPr/>
          <p:nvPr>
            <p:custDataLst>
              <p:tags r:id="rId10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节编号"/>
          <p:cNvSpPr txBox="1">
            <a:spLocks noGrp="1"/>
          </p:cNvSpPr>
          <p:nvPr>
            <p:ph type="body" idx="5" hasCustomPrompt="1"/>
            <p:custDataLst>
              <p:tags r:id="rId11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4" hasCustomPrompt="1"/>
            <p:custDataLst>
              <p:tags r:id="rId12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" name="椭圆 9"/>
          <p:cNvSpPr/>
          <p:nvPr>
            <p:custDataLst>
              <p:tags r:id="rId13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椭圆 10"/>
          <p:cNvSpPr/>
          <p:nvPr>
            <p:custDataLst>
              <p:tags r:id="rId14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2" name="椭圆 11"/>
          <p:cNvSpPr/>
          <p:nvPr>
            <p:custDataLst>
              <p:tags r:id="rId15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5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6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7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8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" name="图片 19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9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8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4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5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6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7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7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8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9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10" name="图片 9" descr="黑暗中的灯光&#10;&#10;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图片 14" descr="图片包含 游戏机, 食物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12" name="图形 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1" name="图形 6"/>
          <p:cNvSpPr/>
          <p:nvPr>
            <p:custDataLst>
              <p:tags r:id="rId6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34000">
                <a:schemeClr val="accent1"/>
              </a:gs>
              <a:gs pos="0">
                <a:schemeClr val="accent2">
                  <a:alpha val="30000"/>
                </a:schemeClr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任意多边形: 形状 6"/>
          <p:cNvSpPr/>
          <p:nvPr>
            <p:custDataLst>
              <p:tags r:id="rId7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accent1"/>
              </a:gs>
              <a:gs pos="52000">
                <a:schemeClr val="accent2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任意多边形: 形状 8"/>
          <p:cNvSpPr/>
          <p:nvPr>
            <p:custDataLst>
              <p:tags r:id="rId8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任意多边形: 形状 12"/>
          <p:cNvSpPr/>
          <p:nvPr>
            <p:custDataLst>
              <p:tags r:id="rId9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: 形状 13"/>
          <p:cNvSpPr/>
          <p:nvPr>
            <p:custDataLst>
              <p:tags r:id="rId10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黑暗中的灯光&#10;&#10;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7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8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9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15" Type="http://schemas.openxmlformats.org/officeDocument/2006/relationships/tags" Target="../tags/tag175.xml" /><Relationship Id="rId16" Type="http://schemas.openxmlformats.org/officeDocument/2006/relationships/tags" Target="../tags/tag176.xml" /><Relationship Id="rId17" Type="http://schemas.openxmlformats.org/officeDocument/2006/relationships/tags" Target="../tags/tag177.xml" /><Relationship Id="rId18" Type="http://schemas.openxmlformats.org/officeDocument/2006/relationships/tags" Target="../tags/tag178.xml" /><Relationship Id="rId19" Type="http://schemas.openxmlformats.org/officeDocument/2006/relationships/tags" Target="../tags/tag179.xml" /><Relationship Id="rId2" Type="http://schemas.openxmlformats.org/officeDocument/2006/relationships/tags" Target="../tags/tag162.xml" /><Relationship Id="rId20" Type="http://schemas.openxmlformats.org/officeDocument/2006/relationships/tags" Target="../tags/tag180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14" Type="http://schemas.openxmlformats.org/officeDocument/2006/relationships/tags" Target="../tags/tag220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6.xml" /><Relationship Id="rId11" Type="http://schemas.openxmlformats.org/officeDocument/2006/relationships/tags" Target="../tags/tag257.xml" /><Relationship Id="rId12" Type="http://schemas.openxmlformats.org/officeDocument/2006/relationships/tags" Target="../tags/tag258.xml" /><Relationship Id="rId13" Type="http://schemas.openxmlformats.org/officeDocument/2006/relationships/tags" Target="../tags/tag259.xml" /><Relationship Id="rId14" Type="http://schemas.openxmlformats.org/officeDocument/2006/relationships/tags" Target="../tags/tag260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tags" Target="../tags/tag252.xml" /><Relationship Id="rId7" Type="http://schemas.openxmlformats.org/officeDocument/2006/relationships/tags" Target="../tags/tag253.xml" /><Relationship Id="rId8" Type="http://schemas.openxmlformats.org/officeDocument/2006/relationships/tags" Target="../tags/tag254.xml" /><Relationship Id="rId9" Type="http://schemas.openxmlformats.org/officeDocument/2006/relationships/tags" Target="../tags/tag25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9.xml" /><Relationship Id="rId11" Type="http://schemas.openxmlformats.org/officeDocument/2006/relationships/tags" Target="../tags/tag270.xml" /><Relationship Id="rId12" Type="http://schemas.openxmlformats.org/officeDocument/2006/relationships/tags" Target="../tags/tag271.xml" /><Relationship Id="rId13" Type="http://schemas.openxmlformats.org/officeDocument/2006/relationships/tags" Target="../tags/tag272.xml" /><Relationship Id="rId14" Type="http://schemas.openxmlformats.org/officeDocument/2006/relationships/tags" Target="../tags/tag273.xml" /><Relationship Id="rId15" Type="http://schemas.openxmlformats.org/officeDocument/2006/relationships/tags" Target="../tags/tag274.xml" /><Relationship Id="rId16" Type="http://schemas.openxmlformats.org/officeDocument/2006/relationships/tags" Target="../tags/tag275.xml" /><Relationship Id="rId17" Type="http://schemas.openxmlformats.org/officeDocument/2006/relationships/tags" Target="../tags/tag276.xml" /><Relationship Id="rId18" Type="http://schemas.openxmlformats.org/officeDocument/2006/relationships/tags" Target="../tags/tag277.xml" /><Relationship Id="rId19" Type="http://schemas.openxmlformats.org/officeDocument/2006/relationships/tags" Target="../tags/tag278.xml" /><Relationship Id="rId2" Type="http://schemas.openxmlformats.org/officeDocument/2006/relationships/tags" Target="../tags/tag261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tags" Target="../tags/tag267.xml" /><Relationship Id="rId9" Type="http://schemas.openxmlformats.org/officeDocument/2006/relationships/tags" Target="../tags/tag26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7.xml" /><Relationship Id="rId11" Type="http://schemas.openxmlformats.org/officeDocument/2006/relationships/tags" Target="../tags/tag288.xml" /><Relationship Id="rId12" Type="http://schemas.openxmlformats.org/officeDocument/2006/relationships/tags" Target="../tags/tag289.xml" /><Relationship Id="rId13" Type="http://schemas.openxmlformats.org/officeDocument/2006/relationships/tags" Target="../tags/tag290.xml" /><Relationship Id="rId2" Type="http://schemas.openxmlformats.org/officeDocument/2006/relationships/tags" Target="../tags/tag279.xml" /><Relationship Id="rId3" Type="http://schemas.openxmlformats.org/officeDocument/2006/relationships/tags" Target="../tags/tag280.xml" /><Relationship Id="rId4" Type="http://schemas.openxmlformats.org/officeDocument/2006/relationships/tags" Target="../tags/tag281.xml" /><Relationship Id="rId5" Type="http://schemas.openxmlformats.org/officeDocument/2006/relationships/tags" Target="../tags/tag282.xml" /><Relationship Id="rId6" Type="http://schemas.openxmlformats.org/officeDocument/2006/relationships/tags" Target="../tags/tag283.xml" /><Relationship Id="rId7" Type="http://schemas.openxmlformats.org/officeDocument/2006/relationships/tags" Target="../tags/tag284.xml" /><Relationship Id="rId8" Type="http://schemas.openxmlformats.org/officeDocument/2006/relationships/tags" Target="../tags/tag285.xml" /><Relationship Id="rId9" Type="http://schemas.openxmlformats.org/officeDocument/2006/relationships/tags" Target="../tags/tag28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16410105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1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如何在抖音上开展品牌营销活动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标题 10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8" name="文本占位符 1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47" name="矩形 46"/>
          <p:cNvSpPr/>
          <p:nvPr>
            <p:custDataLst>
              <p:tags r:id="rId5"/>
            </p:custDataLst>
          </p:nvPr>
        </p:nvSpPr>
        <p:spPr>
          <a:xfrm>
            <a:off x="4431665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48" name="序号"/>
          <p:cNvSpPr txBox="1"/>
          <p:nvPr>
            <p:custDataLst>
              <p:tags r:id="rId6"/>
            </p:custDataLst>
          </p:nvPr>
        </p:nvSpPr>
        <p:spPr>
          <a:xfrm>
            <a:off x="4719955" y="153987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50" name="标题"/>
          <p:cNvSpPr txBox="1"/>
          <p:nvPr>
            <p:custDataLst>
              <p:tags r:id="rId7"/>
            </p:custDataLst>
          </p:nvPr>
        </p:nvSpPr>
        <p:spPr>
          <a:xfrm>
            <a:off x="465963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了解抖音平台特性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4431665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7" name="序号"/>
          <p:cNvSpPr txBox="1"/>
          <p:nvPr>
            <p:custDataLst>
              <p:tags r:id="rId9"/>
            </p:custDataLst>
          </p:nvPr>
        </p:nvSpPr>
        <p:spPr>
          <a:xfrm>
            <a:off x="471995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46" name="标题"/>
          <p:cNvSpPr txBox="1"/>
          <p:nvPr>
            <p:custDataLst>
              <p:tags r:id="rId10"/>
            </p:custDataLst>
          </p:nvPr>
        </p:nvSpPr>
        <p:spPr>
          <a:xfrm>
            <a:off x="465963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制定品牌营销策略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11"/>
            </p:custDataLst>
          </p:nvPr>
        </p:nvSpPr>
        <p:spPr>
          <a:xfrm>
            <a:off x="4431665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9" name="序号"/>
          <p:cNvSpPr txBox="1"/>
          <p:nvPr>
            <p:custDataLst>
              <p:tags r:id="rId12"/>
            </p:custDataLst>
          </p:nvPr>
        </p:nvSpPr>
        <p:spPr>
          <a:xfrm>
            <a:off x="471995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2" name="标题"/>
          <p:cNvSpPr txBox="1"/>
          <p:nvPr>
            <p:custDataLst>
              <p:tags r:id="rId13"/>
            </p:custDataLst>
          </p:nvPr>
        </p:nvSpPr>
        <p:spPr>
          <a:xfrm>
            <a:off x="465963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创作优质品牌内容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63" name="矩形 62"/>
          <p:cNvSpPr/>
          <p:nvPr>
            <p:custDataLst>
              <p:tags r:id="rId14"/>
            </p:custDataLst>
          </p:nvPr>
        </p:nvSpPr>
        <p:spPr>
          <a:xfrm>
            <a:off x="8081010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4" name="序号"/>
          <p:cNvSpPr txBox="1"/>
          <p:nvPr>
            <p:custDataLst>
              <p:tags r:id="rId15"/>
            </p:custDataLst>
          </p:nvPr>
        </p:nvSpPr>
        <p:spPr>
          <a:xfrm>
            <a:off x="8368665" y="158559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66" name="标题"/>
          <p:cNvSpPr txBox="1"/>
          <p:nvPr>
            <p:custDataLst>
              <p:tags r:id="rId16"/>
            </p:custDataLst>
          </p:nvPr>
        </p:nvSpPr>
        <p:spPr>
          <a:xfrm>
            <a:off x="830834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发布与推广品牌内容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59" name="矩形 58"/>
          <p:cNvSpPr/>
          <p:nvPr>
            <p:custDataLst>
              <p:tags r:id="rId17"/>
            </p:custDataLst>
          </p:nvPr>
        </p:nvSpPr>
        <p:spPr>
          <a:xfrm>
            <a:off x="8081010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0" name="序号"/>
          <p:cNvSpPr txBox="1"/>
          <p:nvPr>
            <p:custDataLst>
              <p:tags r:id="rId18"/>
            </p:custDataLst>
          </p:nvPr>
        </p:nvSpPr>
        <p:spPr>
          <a:xfrm>
            <a:off x="836866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62" name="标题"/>
          <p:cNvSpPr txBox="1"/>
          <p:nvPr>
            <p:custDataLst>
              <p:tags r:id="rId19"/>
            </p:custDataLst>
          </p:nvPr>
        </p:nvSpPr>
        <p:spPr>
          <a:xfrm>
            <a:off x="830834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评估与优化品牌营销效果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55" name="矩形 54"/>
          <p:cNvSpPr/>
          <p:nvPr>
            <p:custDataLst>
              <p:tags r:id="rId20"/>
            </p:custDataLst>
          </p:nvPr>
        </p:nvSpPr>
        <p:spPr>
          <a:xfrm>
            <a:off x="8081010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56" name="序号"/>
          <p:cNvSpPr txBox="1"/>
          <p:nvPr>
            <p:custDataLst>
              <p:tags r:id="rId21"/>
            </p:custDataLst>
          </p:nvPr>
        </p:nvSpPr>
        <p:spPr>
          <a:xfrm>
            <a:off x="836866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58" name="标题"/>
          <p:cNvSpPr txBox="1"/>
          <p:nvPr>
            <p:custDataLst>
              <p:tags r:id="rId22"/>
            </p:custDataLst>
          </p:nvPr>
        </p:nvSpPr>
        <p:spPr>
          <a:xfrm>
            <a:off x="830834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总结与展望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5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了解抖音平台特性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用户画像与行为习惯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2710215" y="1125500"/>
            <a:ext cx="1122540" cy="532526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710215" y="-278980"/>
            <a:ext cx="1122540" cy="532487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4"/>
            </p:custDataLst>
          </p:nvPr>
        </p:nvSpPr>
        <p:spPr>
          <a:xfrm rot="16200000">
            <a:off x="8353270" y="-282202"/>
            <a:ext cx="1122540" cy="532526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5"/>
            </p:custDataLst>
          </p:nvPr>
        </p:nvSpPr>
        <p:spPr>
          <a:xfrm rot="16200000">
            <a:off x="2710215" y="2526112"/>
            <a:ext cx="1122540" cy="532487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2" name="圆角矩形 31"/>
          <p:cNvSpPr/>
          <p:nvPr>
            <p:custDataLst>
              <p:tags r:id="rId6"/>
            </p:custDataLst>
          </p:nvPr>
        </p:nvSpPr>
        <p:spPr>
          <a:xfrm rot="16200000">
            <a:off x="8353270" y="1120988"/>
            <a:ext cx="1122540" cy="532526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5" name="圆角矩形 34"/>
          <p:cNvSpPr/>
          <p:nvPr>
            <p:custDataLst>
              <p:tags r:id="rId7"/>
            </p:custDataLst>
          </p:nvPr>
        </p:nvSpPr>
        <p:spPr>
          <a:xfrm rot="16200000">
            <a:off x="8353270" y="2524178"/>
            <a:ext cx="1122540" cy="532526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8"/>
            </p:custDataLst>
          </p:nvPr>
        </p:nvSpPr>
        <p:spPr>
          <a:xfrm>
            <a:off x="6446040" y="4626708"/>
            <a:ext cx="5101282" cy="11216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互动行为：喜欢点赞、评论、分享和关注感兴趣的内容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9"/>
            </p:custDataLst>
          </p:nvPr>
        </p:nvSpPr>
        <p:spPr>
          <a:xfrm>
            <a:off x="6446040" y="3223517"/>
            <a:ext cx="5101282" cy="11216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使用习惯：每天多次打开抖音，每次使用时间较长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0"/>
            </p:custDataLst>
          </p:nvPr>
        </p:nvSpPr>
        <p:spPr>
          <a:xfrm>
            <a:off x="802985" y="4627352"/>
            <a:ext cx="5101282" cy="112254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地域分布：一线城市用户较多，二三线城市用户也在逐渐增加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1"/>
            </p:custDataLst>
          </p:nvPr>
        </p:nvSpPr>
        <p:spPr>
          <a:xfrm>
            <a:off x="6446040" y="1820327"/>
            <a:ext cx="5101282" cy="11216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兴趣爱好：娱乐、时尚、美食、旅行等各类兴趣广泛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2"/>
            </p:custDataLst>
          </p:nvPr>
        </p:nvSpPr>
        <p:spPr>
          <a:xfrm>
            <a:off x="802985" y="1822261"/>
            <a:ext cx="5101282" cy="112254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年龄分布：主要集中在18-35岁之间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3"/>
            </p:custDataLst>
          </p:nvPr>
        </p:nvSpPr>
        <p:spPr>
          <a:xfrm>
            <a:off x="802985" y="3228029"/>
            <a:ext cx="5101282" cy="11216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性别比例：男性用户略多于女性用户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4"/>
            </p:custDataLst>
          </p:nvPr>
        </p:nvSpPr>
        <p:spPr>
          <a:xfrm rot="16200000">
            <a:off x="106868" y="3728846"/>
            <a:ext cx="1120693" cy="11730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5"/>
            </p:custDataLst>
          </p:nvPr>
        </p:nvSpPr>
        <p:spPr>
          <a:xfrm rot="16200000">
            <a:off x="106868" y="2324367"/>
            <a:ext cx="1120693" cy="11730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16"/>
            </p:custDataLst>
          </p:nvPr>
        </p:nvSpPr>
        <p:spPr>
          <a:xfrm rot="16200000">
            <a:off x="5749923" y="2321789"/>
            <a:ext cx="1120693" cy="11730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28" name="圆角矩形 27"/>
          <p:cNvSpPr/>
          <p:nvPr>
            <p:custDataLst>
              <p:tags r:id="rId17"/>
            </p:custDataLst>
          </p:nvPr>
        </p:nvSpPr>
        <p:spPr>
          <a:xfrm rot="16200000">
            <a:off x="106868" y="5128814"/>
            <a:ext cx="1120693" cy="11730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18"/>
            </p:custDataLst>
          </p:nvPr>
        </p:nvSpPr>
        <p:spPr>
          <a:xfrm rot="16200000">
            <a:off x="5749923" y="3724979"/>
            <a:ext cx="1120693" cy="11730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36" name="圆角矩形 35"/>
          <p:cNvSpPr/>
          <p:nvPr>
            <p:custDataLst>
              <p:tags r:id="rId19"/>
            </p:custDataLst>
          </p:nvPr>
        </p:nvSpPr>
        <p:spPr>
          <a:xfrm rot="16200000">
            <a:off x="5749923" y="5128169"/>
            <a:ext cx="1120693" cy="11730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内容形式与传播特点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450759" y="1319530"/>
            <a:ext cx="9831404" cy="10809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903550" y="1319530"/>
            <a:ext cx="266624" cy="10809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732256" y="1412924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短视频为主：抖音主要以15秒至1分钟的短视频为主，内容丰富多样，包括搞笑、生活、美食、旅游等。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450759" y="2602708"/>
            <a:ext cx="9831404" cy="10809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903550" y="2602708"/>
            <a:ext cx="266624" cy="10809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732256" y="2696102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社交属性：抖音具有强烈的社交属性，用户可以关注、点赞、评论、分享等，形成互动。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450759" y="3885886"/>
            <a:ext cx="9831404" cy="10809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903550" y="3885886"/>
            <a:ext cx="266624" cy="10809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732256" y="3979280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推荐算法：抖音采用推荐算法，根据用户的观看、点赞、分享等行为，为用户推荐感兴趣的内容。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450759" y="5168407"/>
            <a:ext cx="9831404" cy="10809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903550" y="5168407"/>
            <a:ext cx="266624" cy="10809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732256" y="5261801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传播速度快：抖音的传播速度快，一个热门视频可以在短时间内吸引大量关注。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平台算法与推荐机制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5654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98260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抖音算法：根据用户行为和兴趣，通过算法推荐相关内容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334518" y="2721717"/>
            <a:ext cx="1784917" cy="12639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429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750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推荐机制：根据用户观看、点赞、评论等行为，推荐相关内容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12018" y="2721717"/>
            <a:ext cx="1784917" cy="12639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9748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25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热门话题：根据热门话题和用户兴趣，推荐相关内容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8176" y="2721717"/>
            <a:ext cx="1784917" cy="126399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96577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29418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广告投放：根据用户画像和兴趣，精准投放广告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9065676" y="2721717"/>
            <a:ext cx="1784917" cy="126399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5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制定品牌营销策略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明确营销目标与定位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330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2930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08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确定目标受众：分析抖音用户画像，确定目标受众的年龄、性别、兴趣等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861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593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201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确定营销目标：提高品牌知名度、增加销售额、提升用户粘性等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0927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527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5905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确定营销定位：根据品牌特点和目标受众需求，确定营销定位，如时尚、科技、生活等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253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2986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231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制定营销计划：根据营销目标和定位，制定具体的营销计划，包括内容制作、推广策略、预算等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确定目标受众与需求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9616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1437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2306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8812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7417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3636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9829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0947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2580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制定针对性的营销策略，满足目标受众的需求和期望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9955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定期评估和调整目标受众与需求的变化，以保持营销策略的有效性和竞争力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03821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分析目标受众的年龄、性别、兴趣爱好等特征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7884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研究目标受众的需求和痛点，了解他们在抖音上的行为和偏好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制定内容策略与计划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291434" y="1403235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确定目标受众：了解他们的需求和喜好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210266" y="1319530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615812" y="1900392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291434" y="2767880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制定内容主题：根据目标受众的兴趣和需求，确定内容主题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210266" y="2684175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615812" y="3265037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291434" y="4132525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制定内容形式：选择合适的内容形式，如短视频、直播、图文等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210266" y="4048820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615812" y="4629682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291434" y="5497171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制定内容计划：根据内容主题和形式，制定详细的内容计划，包括发布时间、内容长度、互动方式等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210266" y="5413466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615812" y="5994328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5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创作优质品牌内容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创意构思与策划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6694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069608" y="1692497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460993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确定目标受众：了解他们的需求和喜好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0060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402316" y="1692497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94359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创意来源：从生活中寻找灵感，结合品牌特点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6694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460993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内容策划：制定内容计划，包括主题、形式、风格等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069608" y="4311161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9919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62832" y="4311161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54218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创新思维：运用创新思维，打破常规，创造独特内容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视频拍摄与制作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923550" y="1382972"/>
            <a:ext cx="6341370" cy="46524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确定目标受众和品牌定位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855879" y="1319530"/>
            <a:ext cx="1134200" cy="2135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196276" y="1676919"/>
            <a:ext cx="1134200" cy="2135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923550" y="2254946"/>
            <a:ext cx="6341370" cy="46524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选择合适的拍摄设备和场景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855879" y="2191504"/>
            <a:ext cx="1134200" cy="2135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196276" y="2548893"/>
            <a:ext cx="1134200" cy="2135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923550" y="3126919"/>
            <a:ext cx="6341370" cy="46524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制定拍摄计划和脚本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855879" y="3063477"/>
            <a:ext cx="1134200" cy="2135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196276" y="3420867"/>
            <a:ext cx="1134200" cy="2135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923550" y="3998893"/>
            <a:ext cx="6341370" cy="46524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拍摄过程中注意光线、角度和画面构图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855879" y="3935451"/>
            <a:ext cx="1134200" cy="2135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196276" y="4292840"/>
            <a:ext cx="1134200" cy="2135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矩形 19"/>
          <p:cNvSpPr/>
          <p:nvPr>
            <p:custDataLst>
              <p:tags r:id="rId14"/>
            </p:custDataLst>
          </p:nvPr>
        </p:nvSpPr>
        <p:spPr>
          <a:xfrm>
            <a:off x="2923550" y="4870866"/>
            <a:ext cx="6341370" cy="46524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后期制作包括剪辑、特效、配音和配乐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任意多边形 21"/>
          <p:cNvSpPr/>
          <p:nvPr>
            <p:custDataLst>
              <p:tags r:id="rId15"/>
            </p:custDataLst>
          </p:nvPr>
        </p:nvSpPr>
        <p:spPr>
          <a:xfrm flipV="1">
            <a:off x="2855879" y="4807424"/>
            <a:ext cx="1134200" cy="2135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任意多边形 22"/>
          <p:cNvSpPr/>
          <p:nvPr>
            <p:custDataLst>
              <p:tags r:id="rId16"/>
            </p:custDataLst>
          </p:nvPr>
        </p:nvSpPr>
        <p:spPr>
          <a:xfrm flipH="1">
            <a:off x="8196276" y="5164814"/>
            <a:ext cx="1134200" cy="2135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9" name="矩形 38"/>
          <p:cNvSpPr/>
          <p:nvPr>
            <p:custDataLst>
              <p:tags r:id="rId17"/>
            </p:custDataLst>
          </p:nvPr>
        </p:nvSpPr>
        <p:spPr>
          <a:xfrm>
            <a:off x="2923550" y="5742840"/>
            <a:ext cx="6341370" cy="46524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确保视频质量和品牌一致性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1" name="任意多边形 40"/>
          <p:cNvSpPr/>
          <p:nvPr>
            <p:custDataLst>
              <p:tags r:id="rId18"/>
            </p:custDataLst>
          </p:nvPr>
        </p:nvSpPr>
        <p:spPr>
          <a:xfrm flipV="1">
            <a:off x="2855879" y="5679398"/>
            <a:ext cx="1134200" cy="2135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任意多边形 41"/>
          <p:cNvSpPr/>
          <p:nvPr>
            <p:custDataLst>
              <p:tags r:id="rId19"/>
            </p:custDataLst>
          </p:nvPr>
        </p:nvSpPr>
        <p:spPr>
          <a:xfrm flipH="1">
            <a:off x="8196276" y="6036787"/>
            <a:ext cx="1134200" cy="2135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文案撰写与优化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08330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10871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763306" y="2204989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明确目标受众：了解他们的需求和喜好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400437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402977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创意构思：结合品牌特点和受众需求，构思新颖独特的创意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2543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5084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文案撰写：用简洁明了的语言表达创意，注意语句通顺、逻辑清晰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984650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987190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优化调整：根据反馈和数据分析，对文案进行优化调整，提高效果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https://d.book118.com/017164101054006026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3;二级&#13;三级&#13;四级&#13;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6"/>
  <p:tag name="KSO_WM_UNIT_TYPE" val="b"/>
  <p:tag name="KSO_WM_UNIT_USESOURCEFORMAT_APPLY" val="0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273_6*l_h_i*1_1_1"/>
  <p:tag name="KSO_WM_UNIT_INDEX" val="1_1_1"/>
  <p:tag name="KSO_WM_UNIT_LAYERLEVEL" val="1_1_1"/>
  <p:tag name="KSO_WM_UNIT_LINE_FORE_SCHEMECOLOR_INDEX" val="6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2"/>
  <p:tag name="KSO_WM_UNIT_INDEX" val="1_1_2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2"/>
  <p:tag name="KSO_WM_UNIT_TEXT_FILL_TYPE" val="1"/>
  <p:tag name="KSO_WM_UNIT_TYPE" val="l_h_a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273_6*l_h_i*1_2_1"/>
  <p:tag name="KSO_WM_UNIT_INDEX" val="1_2_1"/>
  <p:tag name="KSO_WM_UNIT_LAYERLEVEL" val="1_1_1"/>
  <p:tag name="KSO_WM_UNIT_LINE_FORE_SCHEMECOLOR_INDEX" val="6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2"/>
  <p:tag name="KSO_WM_UNIT_INDEX" val="1_2_2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2"/>
  <p:tag name="KSO_WM_UNIT_TEXT_FILL_TYPE" val="1"/>
  <p:tag name="KSO_WM_UNIT_TYPE" val="l_h_a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273_6*l_h_i*1_3_1"/>
  <p:tag name="KSO_WM_UNIT_INDEX" val="1_3_1"/>
  <p:tag name="KSO_WM_UNIT_LAYERLEVEL" val="1_1_1"/>
  <p:tag name="KSO_WM_UNIT_LINE_FORE_SCHEMECOLOR_INDEX" val="6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2"/>
  <p:tag name="KSO_WM_UNIT_INDEX" val="1_3_2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2"/>
  <p:tag name="KSO_WM_UNIT_TEXT_FILL_TYPE" val="1"/>
  <p:tag name="KSO_WM_UNIT_TYPE" val="l_h_a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273_6*l_h_i*1_4_1"/>
  <p:tag name="KSO_WM_UNIT_INDEX" val="1_4_1"/>
  <p:tag name="KSO_WM_UNIT_LAYERLEVEL" val="1_1_1"/>
  <p:tag name="KSO_WM_UNIT_LINE_FORE_SCHEMECOLOR_INDEX" val="6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2"/>
  <p:tag name="KSO_WM_UNIT_INDEX" val="1_4_2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2"/>
  <p:tag name="KSO_WM_UNIT_TEXT_FILL_TYPE" val="1"/>
  <p:tag name="KSO_WM_UNIT_TYPE" val="l_h_a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273_6*l_h_i*1_5_1"/>
  <p:tag name="KSO_WM_UNIT_INDEX" val="1_5_1"/>
  <p:tag name="KSO_WM_UNIT_LAYERLEVEL" val="1_1_1"/>
  <p:tag name="KSO_WM_UNIT_LINE_FORE_SCHEMECOLOR_INDEX" val="6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2"/>
  <p:tag name="KSO_WM_UNIT_INDEX" val="1_5_2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2"/>
  <p:tag name="KSO_WM_UNIT_TEXT_FILL_TYPE" val="1"/>
  <p:tag name="KSO_WM_UNIT_TYPE" val="l_h_a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273_6*l_h_i*1_6_1"/>
  <p:tag name="KSO_WM_UNIT_INDEX" val="1_6_1"/>
  <p:tag name="KSO_WM_UNIT_LAYERLEVEL" val="1_1_1"/>
  <p:tag name="KSO_WM_UNIT_LINE_FORE_SCHEMECOLOR_INDEX" val="6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2"/>
  <p:tag name="KSO_WM_UNIT_INDEX" val="1_6_2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2"/>
  <p:tag name="KSO_WM_UNIT_TEXT_FILL_TYPE" val="1"/>
  <p:tag name="KSO_WM_UNIT_TYPE" val="l_h_a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5_1"/>
  <p:tag name="KSO_WM_UNIT_INDEX" val="1_5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6_1"/>
  <p:tag name="KSO_WM_UNIT_INDEX" val="1_6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TEMPLATE_CATEGORY" val="custom"/>
  <p:tag name="KSO_WM_TEMPLATE_INDEX" val="20230273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7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20.xml><?xml version="1.0" encoding="utf-8"?>
<p:tagLst xmlns:p="http://schemas.openxmlformats.org/presentationml/2006/main">
  <p:tag name="KSO_WM_TEMPLATE_CATEGORY" val="custom"/>
  <p:tag name="KSO_WM_TEMPLATE_INDEX" val="20230273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7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60.xml><?xml version="1.0" encoding="utf-8"?>
<p:tagLst xmlns:p="http://schemas.openxmlformats.org/presentationml/2006/main">
  <p:tag name="KSO_WM_TEMPLATE_CATEGORY" val="custom"/>
  <p:tag name="KSO_WM_TEMPLATE_INDEX" val="20230273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5_1"/>
  <p:tag name="KSO_WM_UNIT_INDEX" val="1_5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6_1"/>
  <p:tag name="KSO_WM_UNIT_INDEX" val="1_6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9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如何在抖音上开展品牌营销活动</vt:lpstr>
      <vt:lpstr>目录</vt:lpstr>
      <vt:lpstr>了解抖音平台特性</vt:lpstr>
      <vt:lpstr>用户画像与行为习惯</vt:lpstr>
      <vt:lpstr>内容形式与传播特点</vt:lpstr>
      <vt:lpstr>平台算法与推荐机制</vt:lpstr>
      <vt:lpstr>制定品牌营销策略</vt:lpstr>
      <vt:lpstr>明确营销目标与定位</vt:lpstr>
      <vt:lpstr>确定目标受众与需求</vt:lpstr>
      <vt:lpstr>制定内容策略与计划</vt:lpstr>
      <vt:lpstr>创作优质品牌内容</vt:lpstr>
      <vt:lpstr>创意构思与策划</vt:lpstr>
      <vt:lpstr>视频拍摄与制作</vt:lpstr>
      <vt:lpstr>文案撰写与优化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2024-08-31T10:55:21.535</cp:lastPrinted>
  <dcterms:created xsi:type="dcterms:W3CDTF">2024-08-31T02:55:21Z</dcterms:created>
  <dcterms:modified xsi:type="dcterms:W3CDTF">2024-08-31T02:55:25Z</dcterms:modified>
</cp:coreProperties>
</file>