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6538DF-F264-4FC5-94E0-5D31FA2BAE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8969FA-7F7A-4756-AE78-2446EEC95B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C0E5E9-221C-4E49-9CBB-E9F660C2CF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0261F3-D9C7-4A9E-99E3-E6F739D5D5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09AFF1-58FF-4B2A-BD1C-38CB38AE4B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A80708-635F-4D0D-8EFB-5A9B79E340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C2E541-67C9-4719-B12B-2C078F4DD6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0A5BC0-0261-4FAA-B2FE-21C9B1924D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5A0C73-FF32-49D5-A691-967BBC5B4B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CA204C-B3AC-4D25-91F9-3EBA9B6FBC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A468D2-EF01-4F1A-A9ED-89001DA6F4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1306001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2024-01-22</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智慧园区大数据智慧管理云平台的数据迁移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项目背景与目标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数据迁移规划与设计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数据迁移实施与执行</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数据迁移后的测试与验证</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数据迁移风险管理与应对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项目总结与展望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项目背景与目标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智慧园区是运用物联网、大数据、云计算等新一代信息技术，实现园区内各项业务的智能化管理和服务。其特点包括信息化、智能化、便捷化等。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智慧园区概念及特点</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目前，国内外许多园区都在积极推进智慧化建设，通过引入先进技术和管理模式，提高园区的运营效率和服务水平。</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国内外智慧园区发展现状</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未来，智慧园区将朝着更加智能化、绿色化、人性化的方向发展，同时也面临着数据安全、技术更新等挑战。</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发展趋势与挑战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智慧园区现状及发展趋势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3892" r="1389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大数据智慧管理云平台的概念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大数据智慧管理云平台是一种基于云计算、大数据等技术构建的综合性管理平台，旨在实现对海量数据的存储、处理、分析和应用。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平台架构与功能</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大数据智慧管理云平台通常包括数据采集、存储、处理、分析和应用等多个层次，具备数据处理、数据挖掘、数据可视化等功能。</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平台在智慧园区中的应用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在智慧园区中，大数据智慧管理云平台可用于实现设备监控、能源管理、安全监控、智能办公等多种应用场景。</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大数据智慧管理云平台概述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数据迁移是指将原系统中的数据经过清洗、转换等处理后，导入到新系统中的过程。</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数据迁移的概念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数据迁移的主要目的是保证数据的完整性、一致性和可用性，同时提高新系统的运行效率和稳定性。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数据迁移的目的</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231" r="1223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通过数据迁移，可以实现数据的集中管理、统一存储和高效利用，为智慧园区的建设和发展提供有力支持。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数据迁移的意义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数据迁移的目的和意义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项目目标：本项目的目标是成功将原系统中的数据迁移到大数据智慧管理云平台中，并确保数据的完整性、一致性和可用性。</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预期成果：项目完成后，预计将实现以下成果</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完成数据迁移工作，确保数据的完整性和一致性；</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提高大数据智慧管理云平台的运行效率和稳定性；</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为智慧园区的建设和发展提供有力支持；</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提升园区的管理水平和服务质量。</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项目目标与预期成果</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数据迁移规划与设计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1232" b="2123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数据迁移范围确定</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确定需要迁移的数据类型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包括结构化数据（如数据库表、文件等）和非结构化数据（如文档、图片、视频等）。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确定数据迁移的时间范围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根据业务需求和数据量大小，确定合理的数据迁移时间范围。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确定数据迁移的源和目标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明确数据的来源和迁移后的存储位置，包括不同的数据库、文件系统或云平台等。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24" r="12524"/>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根据数据类型、数据量大小和业务需求，制定详细的数据迁移计划，包括迁移步骤、时间表和人员分工等。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制定数据迁移计划</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根据数据迁移的需求和实际情况，选择适合的数据迁移工具，如ETL工具、数据库管理工具或自定义脚本等。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选择合适的数据迁移工具</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在数据迁移过程中，需要制定数据校验和验证策略，确保数据的完整性和准确性。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制定数据校验和验证策略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数据迁移策略制定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制定数据备份和恢复策略</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在数据迁移前，需要制定数据备份和恢复策略，以防数据丢失或损坏。</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设计异常处理机制</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针对可能出现的数据迁移异常，设计相应的异常处理机制，确保数据迁移的顺利进行。</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设计数据迁移流程</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根据数据迁移计划和策略，设计详细的数据迁移流程，包括数据提取、转换、加载和验证等步骤。</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数据迁移流程设计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建立风险监控和报告机制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在数据迁移过程中，需要建立风险监控和报告机制，及时发现和处理潜在的风险和问题。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识别数据迁移风险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在数据迁移前，需要对可能存在的风险进行识别和评估，如数据丢失、数据泄露、业务中断等。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制定风险应对措施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针对识别出的风险，制定相应的应对措施，如加强数据安全保护、完善数据备份机制、建立应急响应机制等。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数据迁移风险评估及应对措施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数据迁移实施与执行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73" r="3373"/>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48" r="16948"/>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78" r="1877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0971" r="1097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数据导出与备份</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制定详细的数据导出计划，明确需要导出的数据范围、格式和存储位置。</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使用专业的数据导出工具，确保数据的完整性和一致性。</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在导出前对数据进行备份，以防止数据丢失或损坏。</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验证导出的数据的准确性和完整性，确保与目标系统兼容。</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763829" y="1610750"/>
            <a:ext cx="2553871" cy="1315135"/>
            <a:chOff x="763829" y="1610750"/>
            <a:chExt cx="2553871" cy="1315135"/>
          </a:xfrm>
        </p:grpSpPr>
        <p:sp>
          <p:nvSpPr>
            <p:cNvPr id="3" name="AutoShape 3"/>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对导出的数据进行清洗，去除重复、无效和不准确的数据。</a:t>
              </a:r>
              <a:endParaRPr lang="en-US" sz="1100"/>
            </a:p>
          </p:txBody>
        </p:sp>
      </p:grpSp>
      <p:grpSp>
        <p:nvGrpSpPr>
          <p:cNvPr id="4" name="Group 4"/>
          <p:cNvGrpSpPr/>
          <p:nvPr/>
        </p:nvGrpSpPr>
        <p:grpSpPr>
          <a:xfrm>
            <a:off x="8888726" y="1610750"/>
            <a:ext cx="2569478" cy="1377562"/>
            <a:chOff x="8888726" y="1610750"/>
            <a:chExt cx="2569478" cy="1377562"/>
          </a:xfrm>
        </p:grpSpPr>
        <p:sp>
          <p:nvSpPr>
            <p:cNvPr id="5" name="AutoShape 5"/>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使用专业的数据清洗和转换工具，提高数据处理的效率和准确性。</a:t>
              </a:r>
              <a:endParaRPr lang="en-US" sz="1100"/>
            </a:p>
          </p:txBody>
        </p:sp>
      </p:gr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数据清洗与转换</a:t>
              </a:r>
            </a:p>
          </p:txBody>
        </p:sp>
      </p:grpSp>
      <p:sp>
        <p:nvSpPr>
          <p:cNvPr id="28" name="AutoShape 28"/>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根据目标系统的要求，对数据进行必要的转换和格式化。</a:t>
            </a:r>
            <a:endParaRPr lang="en-US" sz="1100"/>
          </a:p>
        </p:txBody>
      </p:sp>
      <p:sp>
        <p:nvSpPr>
          <p:cNvPr id="29" name="AutoShape 29"/>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对清洗和转换后的数据进行质量检查，确保满足迁移要求。</a:t>
            </a:r>
            <a:endParaRPr lang="en-US" sz="1100"/>
          </a:p>
        </p:txBody>
      </p:sp>
      <p:pic>
        <p:nvPicPr>
          <p:cNvPr id="30" name="Picture 30"/>
          <p:cNvPicPr>
            <a:picLocks noChangeAspect="1"/>
          </p:cNvPicPr>
          <p:nvPr/>
        </p:nvPicPr>
        <p:blipFill>
          <a:blip r:embed="rId2"/>
          <a:stretch>
            <a:fillRect/>
          </a:stretch>
        </p:blipFill>
        <p:spPr>
          <a:xfrm>
            <a:off x="3352886" y="2055085"/>
            <a:ext cx="2476500" cy="2476500"/>
          </a:xfrm>
          <a:prstGeom prst="ellipse">
            <a:avLst/>
          </a:prstGeom>
        </p:spPr>
      </p:pic>
      <p:pic>
        <p:nvPicPr>
          <p:cNvPr id="31" name="Picture 31"/>
          <p:cNvPicPr>
            <a:picLocks noChangeAspect="1"/>
          </p:cNvPicPr>
          <p:nvPr/>
        </p:nvPicPr>
        <p:blipFill>
          <a:blip r:embed="rId3"/>
          <a:srcRect l="16699" r="16699"/>
          <a:stretch>
            <a:fillRect/>
          </a:stretch>
        </p:blipFill>
        <p:spPr>
          <a:xfrm>
            <a:off x="6374798" y="2055085"/>
            <a:ext cx="2476500" cy="2476500"/>
          </a:xfrm>
          <a:prstGeom prst="ellipse">
            <a:avLst/>
          </a:prstGeom>
        </p:spPr>
      </p:pic>
      <p:grpSp>
        <p:nvGrpSpPr>
          <p:cNvPr id="32" name="Group 32"/>
          <p:cNvGrpSpPr/>
          <p:nvPr/>
        </p:nvGrpSpPr>
        <p:grpSpPr>
          <a:xfrm>
            <a:off x="3352886" y="2107432"/>
            <a:ext cx="665795" cy="665791"/>
            <a:chOff x="3352886" y="2107432"/>
            <a:chExt cx="665795" cy="665791"/>
          </a:xfrm>
        </p:grpSpPr>
        <p:sp>
          <p:nvSpPr>
            <p:cNvPr id="33" name="AutoShape 33"/>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Freeform 34"/>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8174522" y="2107432"/>
            <a:ext cx="665795" cy="665791"/>
            <a:chOff x="8174522" y="2107432"/>
            <a:chExt cx="665795" cy="665791"/>
          </a:xfrm>
        </p:grpSpPr>
        <p:sp>
          <p:nvSpPr>
            <p:cNvPr id="36" name="AutoShape 36"/>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Freeform 37"/>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252748" y="4178300"/>
            <a:ext cx="665795" cy="665791"/>
            <a:chOff x="4252748" y="4178300"/>
            <a:chExt cx="665795" cy="665791"/>
          </a:xfrm>
        </p:grpSpPr>
        <p:sp>
          <p:nvSpPr>
            <p:cNvPr id="39" name="AutoShape 39"/>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Freeform 40"/>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7274660" y="4178300"/>
            <a:ext cx="665795" cy="665791"/>
            <a:chOff x="7274660" y="4178300"/>
            <a:chExt cx="665795" cy="665791"/>
          </a:xfrm>
        </p:grpSpPr>
        <p:sp>
          <p:nvSpPr>
            <p:cNvPr id="42" name="AutoShape 4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Freeform 43"/>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622012" y="1989677"/>
            <a:ext cx="1109091" cy="1054132"/>
            <a:chOff x="1622012" y="1989677"/>
            <a:chExt cx="1109091" cy="1054132"/>
          </a:xfrm>
        </p:grpSpPr>
        <p:sp>
          <p:nvSpPr>
            <p:cNvPr id="3" name="AutoShape 3"/>
            <p:cNvSpPr/>
            <p:nvPr/>
          </p:nvSpPr>
          <p:spPr>
            <a:xfrm>
              <a:off x="1622012" y="1989677"/>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81759" y="2250567"/>
              <a:ext cx="646938" cy="646748"/>
            </a:xfrm>
            <a:custGeom>
              <a:rect l="l" t="t" r="r" b="b"/>
              <a:pathLst>
                <a:path w="411" h="412">
                  <a:moveTo>
                    <a:pt x="337" y="198"/>
                  </a:moveTo>
                  <a:cubicBezTo>
                    <a:pt x="316" y="198"/>
                    <a:pt x="298" y="206"/>
                    <a:pt x="284" y="220"/>
                  </a:cubicBezTo>
                  <a:cubicBezTo>
                    <a:pt x="249" y="185"/>
                    <a:pt x="249" y="185"/>
                    <a:pt x="249" y="185"/>
                  </a:cubicBezTo>
                  <a:cubicBezTo>
                    <a:pt x="270" y="166"/>
                    <a:pt x="283" y="138"/>
                    <a:pt x="283" y="107"/>
                  </a:cubicBezTo>
                  <a:cubicBezTo>
                    <a:pt x="283" y="48"/>
                    <a:pt x="235" y="0"/>
                    <a:pt x="176" y="0"/>
                  </a:cubicBezTo>
                  <a:cubicBezTo>
                    <a:pt x="117" y="0"/>
                    <a:pt x="68" y="48"/>
                    <a:pt x="68" y="107"/>
                  </a:cubicBezTo>
                  <a:cubicBezTo>
                    <a:pt x="68" y="144"/>
                    <a:pt x="88" y="177"/>
                    <a:pt x="116" y="196"/>
                  </a:cubicBezTo>
                  <a:cubicBezTo>
                    <a:pt x="96" y="266"/>
                    <a:pt x="96" y="266"/>
                    <a:pt x="96" y="266"/>
                  </a:cubicBezTo>
                  <a:cubicBezTo>
                    <a:pt x="89" y="264"/>
                    <a:pt x="82" y="263"/>
                    <a:pt x="74" y="263"/>
                  </a:cubicBezTo>
                  <a:cubicBezTo>
                    <a:pt x="33" y="263"/>
                    <a:pt x="0" y="296"/>
                    <a:pt x="0" y="337"/>
                  </a:cubicBezTo>
                  <a:cubicBezTo>
                    <a:pt x="0" y="378"/>
                    <a:pt x="33" y="412"/>
                    <a:pt x="74" y="412"/>
                  </a:cubicBezTo>
                  <a:cubicBezTo>
                    <a:pt x="115" y="412"/>
                    <a:pt x="149" y="378"/>
                    <a:pt x="149" y="337"/>
                  </a:cubicBezTo>
                  <a:cubicBezTo>
                    <a:pt x="149" y="309"/>
                    <a:pt x="133" y="284"/>
                    <a:pt x="110" y="272"/>
                  </a:cubicBezTo>
                  <a:cubicBezTo>
                    <a:pt x="130" y="204"/>
                    <a:pt x="130" y="204"/>
                    <a:pt x="130" y="204"/>
                  </a:cubicBezTo>
                  <a:cubicBezTo>
                    <a:pt x="144" y="210"/>
                    <a:pt x="159" y="214"/>
                    <a:pt x="176" y="214"/>
                  </a:cubicBezTo>
                  <a:cubicBezTo>
                    <a:pt x="199" y="214"/>
                    <a:pt x="220" y="207"/>
                    <a:pt x="238" y="195"/>
                  </a:cubicBezTo>
                  <a:cubicBezTo>
                    <a:pt x="275" y="232"/>
                    <a:pt x="275" y="232"/>
                    <a:pt x="275" y="232"/>
                  </a:cubicBezTo>
                  <a:cubicBezTo>
                    <a:pt x="267" y="243"/>
                    <a:pt x="262" y="257"/>
                    <a:pt x="262" y="273"/>
                  </a:cubicBezTo>
                  <a:cubicBezTo>
                    <a:pt x="262" y="314"/>
                    <a:pt x="296" y="347"/>
                    <a:pt x="337" y="347"/>
                  </a:cubicBezTo>
                  <a:cubicBezTo>
                    <a:pt x="378" y="347"/>
                    <a:pt x="411" y="314"/>
                    <a:pt x="411" y="273"/>
                  </a:cubicBezTo>
                  <a:cubicBezTo>
                    <a:pt x="411" y="231"/>
                    <a:pt x="378" y="198"/>
                    <a:pt x="337" y="198"/>
                  </a:cubicBezTo>
                  <a:close/>
                  <a:moveTo>
                    <a:pt x="134" y="337"/>
                  </a:moveTo>
                  <a:cubicBezTo>
                    <a:pt x="134" y="370"/>
                    <a:pt x="107" y="397"/>
                    <a:pt x="74" y="397"/>
                  </a:cubicBezTo>
                  <a:cubicBezTo>
                    <a:pt x="41" y="397"/>
                    <a:pt x="14" y="370"/>
                    <a:pt x="14" y="337"/>
                  </a:cubicBezTo>
                  <a:cubicBezTo>
                    <a:pt x="14" y="304"/>
                    <a:pt x="41" y="278"/>
                    <a:pt x="74" y="278"/>
                  </a:cubicBezTo>
                  <a:cubicBezTo>
                    <a:pt x="107" y="278"/>
                    <a:pt x="134" y="304"/>
                    <a:pt x="134" y="337"/>
                  </a:cubicBezTo>
                  <a:close/>
                  <a:moveTo>
                    <a:pt x="83" y="107"/>
                  </a:moveTo>
                  <a:cubicBezTo>
                    <a:pt x="83" y="56"/>
                    <a:pt x="125" y="14"/>
                    <a:pt x="176" y="14"/>
                  </a:cubicBezTo>
                  <a:cubicBezTo>
                    <a:pt x="227" y="14"/>
                    <a:pt x="268" y="56"/>
                    <a:pt x="268" y="107"/>
                  </a:cubicBezTo>
                  <a:cubicBezTo>
                    <a:pt x="268" y="158"/>
                    <a:pt x="227" y="200"/>
                    <a:pt x="176" y="200"/>
                  </a:cubicBezTo>
                  <a:cubicBezTo>
                    <a:pt x="125" y="200"/>
                    <a:pt x="83" y="158"/>
                    <a:pt x="83" y="107"/>
                  </a:cubicBezTo>
                  <a:close/>
                  <a:moveTo>
                    <a:pt x="337" y="332"/>
                  </a:moveTo>
                  <a:cubicBezTo>
                    <a:pt x="304" y="332"/>
                    <a:pt x="277" y="306"/>
                    <a:pt x="277" y="273"/>
                  </a:cubicBezTo>
                  <a:cubicBezTo>
                    <a:pt x="277" y="240"/>
                    <a:pt x="304" y="213"/>
                    <a:pt x="337" y="213"/>
                  </a:cubicBezTo>
                  <a:cubicBezTo>
                    <a:pt x="370" y="213"/>
                    <a:pt x="397" y="240"/>
                    <a:pt x="397" y="273"/>
                  </a:cubicBezTo>
                  <a:cubicBezTo>
                    <a:pt x="397" y="306"/>
                    <a:pt x="370" y="332"/>
                    <a:pt x="337" y="33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537162" y="3598354"/>
            <a:ext cx="1109091" cy="1054132"/>
            <a:chOff x="8537162" y="3598354"/>
            <a:chExt cx="1109091" cy="1054132"/>
          </a:xfrm>
        </p:grpSpPr>
        <p:sp>
          <p:nvSpPr>
            <p:cNvPr id="6" name="AutoShape 6"/>
            <p:cNvSpPr/>
            <p:nvPr/>
          </p:nvSpPr>
          <p:spPr>
            <a:xfrm>
              <a:off x="8537162"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16448" y="3874675"/>
              <a:ext cx="350425" cy="644557"/>
            </a:xfrm>
            <a:custGeom>
              <a:rect l="l" t="t" r="r" b="b"/>
              <a:pathLst>
                <a:path w="122" h="225">
                  <a:moveTo>
                    <a:pt x="3" y="57"/>
                  </a:moveTo>
                  <a:cubicBezTo>
                    <a:pt x="1" y="59"/>
                    <a:pt x="1" y="62"/>
                    <a:pt x="2" y="65"/>
                  </a:cubicBezTo>
                  <a:cubicBezTo>
                    <a:pt x="3" y="69"/>
                    <a:pt x="3" y="69"/>
                    <a:pt x="3" y="69"/>
                  </a:cubicBezTo>
                  <a:cubicBezTo>
                    <a:pt x="4" y="74"/>
                    <a:pt x="9" y="77"/>
                    <a:pt x="14" y="77"/>
                  </a:cubicBezTo>
                  <a:cubicBezTo>
                    <a:pt x="14" y="77"/>
                    <a:pt x="14" y="77"/>
                    <a:pt x="14" y="77"/>
                  </a:cubicBezTo>
                  <a:cubicBezTo>
                    <a:pt x="15" y="77"/>
                    <a:pt x="16" y="77"/>
                    <a:pt x="17" y="76"/>
                  </a:cubicBezTo>
                  <a:cubicBezTo>
                    <a:pt x="112" y="48"/>
                    <a:pt x="112" y="48"/>
                    <a:pt x="112" y="48"/>
                  </a:cubicBezTo>
                  <a:cubicBezTo>
                    <a:pt x="115" y="47"/>
                    <a:pt x="118" y="45"/>
                    <a:pt x="119" y="42"/>
                  </a:cubicBezTo>
                  <a:cubicBezTo>
                    <a:pt x="120" y="40"/>
                    <a:pt x="121" y="37"/>
                    <a:pt x="120" y="34"/>
                  </a:cubicBezTo>
                  <a:cubicBezTo>
                    <a:pt x="119" y="30"/>
                    <a:pt x="119" y="30"/>
                    <a:pt x="119" y="30"/>
                  </a:cubicBezTo>
                  <a:cubicBezTo>
                    <a:pt x="117" y="25"/>
                    <a:pt x="113" y="22"/>
                    <a:pt x="108" y="22"/>
                  </a:cubicBezTo>
                  <a:cubicBezTo>
                    <a:pt x="107" y="22"/>
                    <a:pt x="106" y="22"/>
                    <a:pt x="105" y="23"/>
                  </a:cubicBezTo>
                  <a:cubicBezTo>
                    <a:pt x="9" y="51"/>
                    <a:pt x="9" y="51"/>
                    <a:pt x="9" y="51"/>
                  </a:cubicBezTo>
                  <a:cubicBezTo>
                    <a:pt x="6" y="52"/>
                    <a:pt x="4" y="54"/>
                    <a:pt x="3" y="57"/>
                  </a:cubicBezTo>
                  <a:close/>
                  <a:moveTo>
                    <a:pt x="106" y="28"/>
                  </a:moveTo>
                  <a:cubicBezTo>
                    <a:pt x="107" y="28"/>
                    <a:pt x="107" y="28"/>
                    <a:pt x="108" y="28"/>
                  </a:cubicBezTo>
                  <a:cubicBezTo>
                    <a:pt x="110" y="28"/>
                    <a:pt x="112" y="30"/>
                    <a:pt x="113" y="32"/>
                  </a:cubicBezTo>
                  <a:cubicBezTo>
                    <a:pt x="114" y="35"/>
                    <a:pt x="114" y="35"/>
                    <a:pt x="114" y="35"/>
                  </a:cubicBezTo>
                  <a:cubicBezTo>
                    <a:pt x="115" y="37"/>
                    <a:pt x="114" y="38"/>
                    <a:pt x="114" y="40"/>
                  </a:cubicBezTo>
                  <a:cubicBezTo>
                    <a:pt x="113" y="41"/>
                    <a:pt x="112" y="42"/>
                    <a:pt x="111" y="42"/>
                  </a:cubicBezTo>
                  <a:cubicBezTo>
                    <a:pt x="15" y="71"/>
                    <a:pt x="15" y="71"/>
                    <a:pt x="15" y="71"/>
                  </a:cubicBezTo>
                  <a:cubicBezTo>
                    <a:pt x="15" y="71"/>
                    <a:pt x="14" y="71"/>
                    <a:pt x="14" y="71"/>
                  </a:cubicBezTo>
                  <a:cubicBezTo>
                    <a:pt x="14" y="71"/>
                    <a:pt x="14" y="71"/>
                    <a:pt x="14" y="71"/>
                  </a:cubicBezTo>
                  <a:cubicBezTo>
                    <a:pt x="11" y="71"/>
                    <a:pt x="9" y="69"/>
                    <a:pt x="9" y="67"/>
                  </a:cubicBezTo>
                  <a:cubicBezTo>
                    <a:pt x="8" y="63"/>
                    <a:pt x="8" y="63"/>
                    <a:pt x="8" y="63"/>
                  </a:cubicBezTo>
                  <a:cubicBezTo>
                    <a:pt x="7" y="62"/>
                    <a:pt x="7" y="61"/>
                    <a:pt x="8" y="59"/>
                  </a:cubicBezTo>
                  <a:cubicBezTo>
                    <a:pt x="9" y="58"/>
                    <a:pt x="10" y="57"/>
                    <a:pt x="11" y="57"/>
                  </a:cubicBezTo>
                  <a:lnTo>
                    <a:pt x="106" y="28"/>
                  </a:lnTo>
                  <a:close/>
                  <a:moveTo>
                    <a:pt x="3" y="35"/>
                  </a:moveTo>
                  <a:cubicBezTo>
                    <a:pt x="4" y="40"/>
                    <a:pt x="9" y="43"/>
                    <a:pt x="14" y="43"/>
                  </a:cubicBezTo>
                  <a:cubicBezTo>
                    <a:pt x="15" y="43"/>
                    <a:pt x="16" y="43"/>
                    <a:pt x="17" y="43"/>
                  </a:cubicBezTo>
                  <a:cubicBezTo>
                    <a:pt x="66" y="28"/>
                    <a:pt x="66" y="28"/>
                    <a:pt x="66" y="28"/>
                  </a:cubicBezTo>
                  <a:cubicBezTo>
                    <a:pt x="72" y="26"/>
                    <a:pt x="76" y="19"/>
                    <a:pt x="74" y="13"/>
                  </a:cubicBezTo>
                  <a:cubicBezTo>
                    <a:pt x="73" y="10"/>
                    <a:pt x="73" y="10"/>
                    <a:pt x="73" y="10"/>
                  </a:cubicBezTo>
                  <a:cubicBezTo>
                    <a:pt x="71" y="4"/>
                    <a:pt x="65" y="0"/>
                    <a:pt x="59" y="2"/>
                  </a:cubicBezTo>
                  <a:cubicBezTo>
                    <a:pt x="9" y="17"/>
                    <a:pt x="9" y="17"/>
                    <a:pt x="9" y="17"/>
                  </a:cubicBezTo>
                  <a:cubicBezTo>
                    <a:pt x="3" y="19"/>
                    <a:pt x="0" y="25"/>
                    <a:pt x="2" y="31"/>
                  </a:cubicBezTo>
                  <a:lnTo>
                    <a:pt x="3" y="35"/>
                  </a:lnTo>
                  <a:close/>
                  <a:moveTo>
                    <a:pt x="11" y="23"/>
                  </a:moveTo>
                  <a:cubicBezTo>
                    <a:pt x="61" y="8"/>
                    <a:pt x="61" y="8"/>
                    <a:pt x="61" y="8"/>
                  </a:cubicBezTo>
                  <a:cubicBezTo>
                    <a:pt x="61" y="8"/>
                    <a:pt x="62" y="8"/>
                    <a:pt x="62" y="8"/>
                  </a:cubicBezTo>
                  <a:cubicBezTo>
                    <a:pt x="64" y="8"/>
                    <a:pt x="67" y="9"/>
                    <a:pt x="67" y="12"/>
                  </a:cubicBezTo>
                  <a:cubicBezTo>
                    <a:pt x="68" y="15"/>
                    <a:pt x="68" y="15"/>
                    <a:pt x="68" y="15"/>
                  </a:cubicBezTo>
                  <a:cubicBezTo>
                    <a:pt x="69" y="18"/>
                    <a:pt x="68" y="21"/>
                    <a:pt x="65" y="22"/>
                  </a:cubicBezTo>
                  <a:cubicBezTo>
                    <a:pt x="15" y="37"/>
                    <a:pt x="15" y="37"/>
                    <a:pt x="15" y="37"/>
                  </a:cubicBezTo>
                  <a:cubicBezTo>
                    <a:pt x="15" y="37"/>
                    <a:pt x="14" y="37"/>
                    <a:pt x="14" y="37"/>
                  </a:cubicBezTo>
                  <a:cubicBezTo>
                    <a:pt x="11" y="37"/>
                    <a:pt x="9" y="36"/>
                    <a:pt x="9" y="33"/>
                  </a:cubicBezTo>
                  <a:cubicBezTo>
                    <a:pt x="8" y="30"/>
                    <a:pt x="8" y="30"/>
                    <a:pt x="8" y="30"/>
                  </a:cubicBezTo>
                  <a:cubicBezTo>
                    <a:pt x="7" y="27"/>
                    <a:pt x="8" y="24"/>
                    <a:pt x="11" y="23"/>
                  </a:cubicBezTo>
                  <a:close/>
                  <a:moveTo>
                    <a:pt x="120" y="101"/>
                  </a:moveTo>
                  <a:cubicBezTo>
                    <a:pt x="119" y="97"/>
                    <a:pt x="119" y="97"/>
                    <a:pt x="119" y="97"/>
                  </a:cubicBezTo>
                  <a:cubicBezTo>
                    <a:pt x="117" y="92"/>
                    <a:pt x="110" y="88"/>
                    <a:pt x="105" y="90"/>
                  </a:cubicBezTo>
                  <a:cubicBezTo>
                    <a:pt x="82" y="96"/>
                    <a:pt x="82" y="96"/>
                    <a:pt x="82" y="96"/>
                  </a:cubicBezTo>
                  <a:cubicBezTo>
                    <a:pt x="76" y="98"/>
                    <a:pt x="72" y="104"/>
                    <a:pt x="72" y="110"/>
                  </a:cubicBezTo>
                  <a:cubicBezTo>
                    <a:pt x="72" y="138"/>
                    <a:pt x="72" y="138"/>
                    <a:pt x="72" y="138"/>
                  </a:cubicBezTo>
                  <a:cubicBezTo>
                    <a:pt x="55" y="138"/>
                    <a:pt x="55" y="138"/>
                    <a:pt x="55" y="138"/>
                  </a:cubicBezTo>
                  <a:cubicBezTo>
                    <a:pt x="55" y="106"/>
                    <a:pt x="55" y="106"/>
                    <a:pt x="55" y="106"/>
                  </a:cubicBezTo>
                  <a:cubicBezTo>
                    <a:pt x="55" y="104"/>
                    <a:pt x="54" y="101"/>
                    <a:pt x="53" y="99"/>
                  </a:cubicBezTo>
                  <a:cubicBezTo>
                    <a:pt x="112" y="82"/>
                    <a:pt x="112" y="82"/>
                    <a:pt x="112" y="82"/>
                  </a:cubicBezTo>
                  <a:cubicBezTo>
                    <a:pt x="115" y="81"/>
                    <a:pt x="118" y="79"/>
                    <a:pt x="119" y="76"/>
                  </a:cubicBezTo>
                  <a:cubicBezTo>
                    <a:pt x="120" y="73"/>
                    <a:pt x="121" y="70"/>
                    <a:pt x="120" y="67"/>
                  </a:cubicBezTo>
                  <a:cubicBezTo>
                    <a:pt x="119" y="64"/>
                    <a:pt x="119" y="64"/>
                    <a:pt x="119" y="64"/>
                  </a:cubicBezTo>
                  <a:cubicBezTo>
                    <a:pt x="117" y="58"/>
                    <a:pt x="110" y="54"/>
                    <a:pt x="105" y="56"/>
                  </a:cubicBezTo>
                  <a:cubicBezTo>
                    <a:pt x="9" y="85"/>
                    <a:pt x="9" y="85"/>
                    <a:pt x="9" y="85"/>
                  </a:cubicBezTo>
                  <a:cubicBezTo>
                    <a:pt x="6" y="86"/>
                    <a:pt x="4" y="88"/>
                    <a:pt x="3" y="90"/>
                  </a:cubicBezTo>
                  <a:cubicBezTo>
                    <a:pt x="1" y="92"/>
                    <a:pt x="1" y="95"/>
                    <a:pt x="1" y="97"/>
                  </a:cubicBezTo>
                  <a:cubicBezTo>
                    <a:pt x="2" y="98"/>
                    <a:pt x="2" y="98"/>
                    <a:pt x="2" y="99"/>
                  </a:cubicBezTo>
                  <a:cubicBezTo>
                    <a:pt x="3" y="102"/>
                    <a:pt x="3" y="102"/>
                    <a:pt x="3" y="102"/>
                  </a:cubicBezTo>
                  <a:cubicBezTo>
                    <a:pt x="4" y="106"/>
                    <a:pt x="7" y="109"/>
                    <a:pt x="10" y="110"/>
                  </a:cubicBezTo>
                  <a:cubicBezTo>
                    <a:pt x="11" y="110"/>
                    <a:pt x="11" y="110"/>
                    <a:pt x="11" y="110"/>
                  </a:cubicBezTo>
                  <a:cubicBezTo>
                    <a:pt x="23" y="113"/>
                    <a:pt x="23" y="113"/>
                    <a:pt x="23" y="113"/>
                  </a:cubicBezTo>
                  <a:cubicBezTo>
                    <a:pt x="26" y="114"/>
                    <a:pt x="28" y="118"/>
                    <a:pt x="28" y="121"/>
                  </a:cubicBezTo>
                  <a:cubicBezTo>
                    <a:pt x="28" y="138"/>
                    <a:pt x="28" y="138"/>
                    <a:pt x="28" y="138"/>
                  </a:cubicBezTo>
                  <a:cubicBezTo>
                    <a:pt x="17" y="138"/>
                    <a:pt x="17" y="138"/>
                    <a:pt x="17" y="138"/>
                  </a:cubicBezTo>
                  <a:cubicBezTo>
                    <a:pt x="17" y="187"/>
                    <a:pt x="17" y="187"/>
                    <a:pt x="17" y="187"/>
                  </a:cubicBezTo>
                  <a:cubicBezTo>
                    <a:pt x="17" y="199"/>
                    <a:pt x="28" y="208"/>
                    <a:pt x="40" y="209"/>
                  </a:cubicBezTo>
                  <a:cubicBezTo>
                    <a:pt x="40" y="214"/>
                    <a:pt x="40" y="214"/>
                    <a:pt x="40" y="214"/>
                  </a:cubicBezTo>
                  <a:cubicBezTo>
                    <a:pt x="40" y="220"/>
                    <a:pt x="46" y="225"/>
                    <a:pt x="53" y="225"/>
                  </a:cubicBezTo>
                  <a:cubicBezTo>
                    <a:pt x="74" y="225"/>
                    <a:pt x="74" y="225"/>
                    <a:pt x="74" y="225"/>
                  </a:cubicBezTo>
                  <a:cubicBezTo>
                    <a:pt x="81" y="225"/>
                    <a:pt x="87" y="220"/>
                    <a:pt x="87" y="214"/>
                  </a:cubicBezTo>
                  <a:cubicBezTo>
                    <a:pt x="87" y="209"/>
                    <a:pt x="87" y="209"/>
                    <a:pt x="87" y="209"/>
                  </a:cubicBezTo>
                  <a:cubicBezTo>
                    <a:pt x="99" y="208"/>
                    <a:pt x="110" y="199"/>
                    <a:pt x="110" y="187"/>
                  </a:cubicBezTo>
                  <a:cubicBezTo>
                    <a:pt x="110" y="138"/>
                    <a:pt x="110" y="138"/>
                    <a:pt x="110" y="138"/>
                  </a:cubicBezTo>
                  <a:cubicBezTo>
                    <a:pt x="99" y="138"/>
                    <a:pt x="99" y="138"/>
                    <a:pt x="99" y="138"/>
                  </a:cubicBezTo>
                  <a:cubicBezTo>
                    <a:pt x="99" y="125"/>
                    <a:pt x="99" y="125"/>
                    <a:pt x="99" y="125"/>
                  </a:cubicBezTo>
                  <a:cubicBezTo>
                    <a:pt x="99" y="122"/>
                    <a:pt x="101" y="118"/>
                    <a:pt x="104" y="117"/>
                  </a:cubicBezTo>
                  <a:cubicBezTo>
                    <a:pt x="112" y="115"/>
                    <a:pt x="112" y="115"/>
                    <a:pt x="112" y="115"/>
                  </a:cubicBezTo>
                  <a:cubicBezTo>
                    <a:pt x="118" y="113"/>
                    <a:pt x="122" y="107"/>
                    <a:pt x="120" y="101"/>
                  </a:cubicBezTo>
                  <a:close/>
                  <a:moveTo>
                    <a:pt x="43" y="98"/>
                  </a:moveTo>
                  <a:cubicBezTo>
                    <a:pt x="45" y="99"/>
                    <a:pt x="46" y="100"/>
                    <a:pt x="47" y="101"/>
                  </a:cubicBezTo>
                  <a:cubicBezTo>
                    <a:pt x="48" y="103"/>
                    <a:pt x="49" y="104"/>
                    <a:pt x="49" y="106"/>
                  </a:cubicBezTo>
                  <a:cubicBezTo>
                    <a:pt x="49" y="138"/>
                    <a:pt x="49" y="138"/>
                    <a:pt x="49" y="138"/>
                  </a:cubicBezTo>
                  <a:cubicBezTo>
                    <a:pt x="35" y="138"/>
                    <a:pt x="35" y="138"/>
                    <a:pt x="35" y="138"/>
                  </a:cubicBezTo>
                  <a:cubicBezTo>
                    <a:pt x="35" y="121"/>
                    <a:pt x="35" y="121"/>
                    <a:pt x="35" y="121"/>
                  </a:cubicBezTo>
                  <a:cubicBezTo>
                    <a:pt x="35" y="116"/>
                    <a:pt x="30" y="110"/>
                    <a:pt x="25" y="108"/>
                  </a:cubicBezTo>
                  <a:cubicBezTo>
                    <a:pt x="25" y="108"/>
                    <a:pt x="24" y="108"/>
                    <a:pt x="24" y="108"/>
                  </a:cubicBezTo>
                  <a:cubicBezTo>
                    <a:pt x="13" y="104"/>
                    <a:pt x="13" y="104"/>
                    <a:pt x="13" y="104"/>
                  </a:cubicBezTo>
                  <a:cubicBezTo>
                    <a:pt x="12" y="104"/>
                    <a:pt x="12" y="104"/>
                    <a:pt x="12" y="104"/>
                  </a:cubicBezTo>
                  <a:cubicBezTo>
                    <a:pt x="10" y="104"/>
                    <a:pt x="9" y="102"/>
                    <a:pt x="9" y="101"/>
                  </a:cubicBezTo>
                  <a:cubicBezTo>
                    <a:pt x="8" y="97"/>
                    <a:pt x="8" y="97"/>
                    <a:pt x="8" y="97"/>
                  </a:cubicBezTo>
                  <a:cubicBezTo>
                    <a:pt x="8" y="97"/>
                    <a:pt x="8" y="97"/>
                    <a:pt x="8" y="97"/>
                  </a:cubicBezTo>
                  <a:cubicBezTo>
                    <a:pt x="7" y="96"/>
                    <a:pt x="7" y="94"/>
                    <a:pt x="8" y="93"/>
                  </a:cubicBezTo>
                  <a:cubicBezTo>
                    <a:pt x="9" y="92"/>
                    <a:pt x="10" y="91"/>
                    <a:pt x="11" y="90"/>
                  </a:cubicBezTo>
                  <a:cubicBezTo>
                    <a:pt x="12" y="90"/>
                    <a:pt x="12" y="90"/>
                    <a:pt x="12" y="90"/>
                  </a:cubicBezTo>
                  <a:cubicBezTo>
                    <a:pt x="13" y="90"/>
                    <a:pt x="13" y="90"/>
                    <a:pt x="13" y="90"/>
                  </a:cubicBezTo>
                  <a:cubicBezTo>
                    <a:pt x="24" y="86"/>
                    <a:pt x="24" y="86"/>
                    <a:pt x="24" y="86"/>
                  </a:cubicBezTo>
                  <a:cubicBezTo>
                    <a:pt x="106" y="62"/>
                    <a:pt x="106" y="62"/>
                    <a:pt x="106" y="62"/>
                  </a:cubicBezTo>
                  <a:cubicBezTo>
                    <a:pt x="107" y="62"/>
                    <a:pt x="107" y="62"/>
                    <a:pt x="108" y="62"/>
                  </a:cubicBezTo>
                  <a:cubicBezTo>
                    <a:pt x="110" y="62"/>
                    <a:pt x="112" y="63"/>
                    <a:pt x="113" y="66"/>
                  </a:cubicBezTo>
                  <a:cubicBezTo>
                    <a:pt x="114" y="69"/>
                    <a:pt x="114" y="69"/>
                    <a:pt x="114" y="69"/>
                  </a:cubicBezTo>
                  <a:cubicBezTo>
                    <a:pt x="115" y="71"/>
                    <a:pt x="114" y="72"/>
                    <a:pt x="114" y="73"/>
                  </a:cubicBezTo>
                  <a:cubicBezTo>
                    <a:pt x="113" y="74"/>
                    <a:pt x="112" y="75"/>
                    <a:pt x="111" y="76"/>
                  </a:cubicBezTo>
                  <a:cubicBezTo>
                    <a:pt x="49" y="94"/>
                    <a:pt x="49" y="94"/>
                    <a:pt x="49" y="94"/>
                  </a:cubicBezTo>
                  <a:cubicBezTo>
                    <a:pt x="39" y="97"/>
                    <a:pt x="43" y="98"/>
                    <a:pt x="43" y="98"/>
                  </a:cubicBezTo>
                  <a:close/>
                  <a:moveTo>
                    <a:pt x="111" y="109"/>
                  </a:moveTo>
                  <a:cubicBezTo>
                    <a:pt x="103" y="111"/>
                    <a:pt x="103" y="111"/>
                    <a:pt x="103" y="111"/>
                  </a:cubicBezTo>
                  <a:cubicBezTo>
                    <a:pt x="97" y="113"/>
                    <a:pt x="92" y="119"/>
                    <a:pt x="92" y="125"/>
                  </a:cubicBezTo>
                  <a:cubicBezTo>
                    <a:pt x="92" y="138"/>
                    <a:pt x="92" y="138"/>
                    <a:pt x="92" y="138"/>
                  </a:cubicBezTo>
                  <a:cubicBezTo>
                    <a:pt x="78" y="138"/>
                    <a:pt x="78" y="138"/>
                    <a:pt x="78" y="138"/>
                  </a:cubicBezTo>
                  <a:cubicBezTo>
                    <a:pt x="78" y="110"/>
                    <a:pt x="78" y="110"/>
                    <a:pt x="78" y="110"/>
                  </a:cubicBezTo>
                  <a:cubicBezTo>
                    <a:pt x="78" y="107"/>
                    <a:pt x="81" y="103"/>
                    <a:pt x="84" y="102"/>
                  </a:cubicBezTo>
                  <a:cubicBezTo>
                    <a:pt x="106" y="96"/>
                    <a:pt x="106" y="96"/>
                    <a:pt x="106" y="96"/>
                  </a:cubicBezTo>
                  <a:cubicBezTo>
                    <a:pt x="109" y="95"/>
                    <a:pt x="112" y="96"/>
                    <a:pt x="113" y="99"/>
                  </a:cubicBezTo>
                  <a:cubicBezTo>
                    <a:pt x="114" y="103"/>
                    <a:pt x="114" y="103"/>
                    <a:pt x="114" y="103"/>
                  </a:cubicBezTo>
                  <a:cubicBezTo>
                    <a:pt x="115" y="106"/>
                    <a:pt x="113" y="109"/>
                    <a:pt x="111" y="10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232112" y="2046827"/>
            <a:ext cx="1109091" cy="1056227"/>
            <a:chOff x="6232112" y="2046827"/>
            <a:chExt cx="1109091" cy="1056227"/>
          </a:xfrm>
        </p:grpSpPr>
        <p:sp>
          <p:nvSpPr>
            <p:cNvPr id="9" name="AutoShape 9"/>
            <p:cNvSpPr/>
            <p:nvPr/>
          </p:nvSpPr>
          <p:spPr>
            <a:xfrm>
              <a:off x="6232112" y="2046827"/>
              <a:ext cx="1109091" cy="1056227"/>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527768" y="2381536"/>
              <a:ext cx="546354" cy="546164"/>
            </a:xfrm>
            <a:custGeom>
              <a:rect l="l" t="t" r="r" b="b"/>
              <a:pathLst>
                <a:path w="347" h="347">
                  <a:moveTo>
                    <a:pt x="174" y="0"/>
                  </a:moveTo>
                  <a:cubicBezTo>
                    <a:pt x="78" y="0"/>
                    <a:pt x="0" y="78"/>
                    <a:pt x="0" y="174"/>
                  </a:cubicBezTo>
                  <a:cubicBezTo>
                    <a:pt x="0" y="269"/>
                    <a:pt x="78" y="347"/>
                    <a:pt x="174" y="347"/>
                  </a:cubicBezTo>
                  <a:cubicBezTo>
                    <a:pt x="269" y="347"/>
                    <a:pt x="347" y="269"/>
                    <a:pt x="347" y="174"/>
                  </a:cubicBezTo>
                  <a:cubicBezTo>
                    <a:pt x="347" y="78"/>
                    <a:pt x="269" y="0"/>
                    <a:pt x="174" y="0"/>
                  </a:cubicBezTo>
                  <a:close/>
                  <a:moveTo>
                    <a:pt x="332" y="166"/>
                  </a:moveTo>
                  <a:cubicBezTo>
                    <a:pt x="283" y="166"/>
                    <a:pt x="283" y="166"/>
                    <a:pt x="283" y="166"/>
                  </a:cubicBezTo>
                  <a:cubicBezTo>
                    <a:pt x="281" y="107"/>
                    <a:pt x="261" y="55"/>
                    <a:pt x="231" y="26"/>
                  </a:cubicBezTo>
                  <a:cubicBezTo>
                    <a:pt x="288" y="48"/>
                    <a:pt x="329" y="102"/>
                    <a:pt x="332" y="166"/>
                  </a:cubicBezTo>
                  <a:close/>
                  <a:moveTo>
                    <a:pt x="174" y="332"/>
                  </a:moveTo>
                  <a:cubicBezTo>
                    <a:pt x="165" y="330"/>
                    <a:pt x="148" y="277"/>
                    <a:pt x="147" y="181"/>
                  </a:cubicBezTo>
                  <a:cubicBezTo>
                    <a:pt x="200" y="181"/>
                    <a:pt x="200" y="181"/>
                    <a:pt x="200" y="181"/>
                  </a:cubicBezTo>
                  <a:cubicBezTo>
                    <a:pt x="199" y="277"/>
                    <a:pt x="183" y="330"/>
                    <a:pt x="174" y="332"/>
                  </a:cubicBezTo>
                  <a:close/>
                  <a:moveTo>
                    <a:pt x="147" y="166"/>
                  </a:moveTo>
                  <a:cubicBezTo>
                    <a:pt x="148" y="70"/>
                    <a:pt x="165" y="17"/>
                    <a:pt x="174" y="15"/>
                  </a:cubicBezTo>
                  <a:cubicBezTo>
                    <a:pt x="174" y="15"/>
                    <a:pt x="174" y="15"/>
                    <a:pt x="174" y="15"/>
                  </a:cubicBezTo>
                  <a:cubicBezTo>
                    <a:pt x="183" y="17"/>
                    <a:pt x="199" y="70"/>
                    <a:pt x="200" y="166"/>
                  </a:cubicBezTo>
                  <a:lnTo>
                    <a:pt x="147" y="166"/>
                  </a:lnTo>
                  <a:close/>
                  <a:moveTo>
                    <a:pt x="153" y="19"/>
                  </a:moveTo>
                  <a:cubicBezTo>
                    <a:pt x="138" y="51"/>
                    <a:pt x="133" y="118"/>
                    <a:pt x="133" y="166"/>
                  </a:cubicBezTo>
                  <a:cubicBezTo>
                    <a:pt x="79" y="166"/>
                    <a:pt x="79" y="166"/>
                    <a:pt x="79" y="166"/>
                  </a:cubicBezTo>
                  <a:cubicBezTo>
                    <a:pt x="81" y="94"/>
                    <a:pt x="112" y="34"/>
                    <a:pt x="153" y="19"/>
                  </a:cubicBezTo>
                  <a:close/>
                  <a:moveTo>
                    <a:pt x="133" y="181"/>
                  </a:moveTo>
                  <a:cubicBezTo>
                    <a:pt x="133" y="229"/>
                    <a:pt x="138" y="296"/>
                    <a:pt x="153" y="329"/>
                  </a:cubicBezTo>
                  <a:cubicBezTo>
                    <a:pt x="112" y="313"/>
                    <a:pt x="81" y="254"/>
                    <a:pt x="79" y="181"/>
                  </a:cubicBezTo>
                  <a:lnTo>
                    <a:pt x="133" y="181"/>
                  </a:lnTo>
                  <a:close/>
                  <a:moveTo>
                    <a:pt x="194" y="329"/>
                  </a:moveTo>
                  <a:cubicBezTo>
                    <a:pt x="209" y="296"/>
                    <a:pt x="214" y="229"/>
                    <a:pt x="215" y="181"/>
                  </a:cubicBezTo>
                  <a:cubicBezTo>
                    <a:pt x="268" y="181"/>
                    <a:pt x="268" y="181"/>
                    <a:pt x="268" y="181"/>
                  </a:cubicBezTo>
                  <a:cubicBezTo>
                    <a:pt x="266" y="254"/>
                    <a:pt x="235" y="313"/>
                    <a:pt x="194" y="329"/>
                  </a:cubicBezTo>
                  <a:close/>
                  <a:moveTo>
                    <a:pt x="215" y="166"/>
                  </a:moveTo>
                  <a:cubicBezTo>
                    <a:pt x="214" y="118"/>
                    <a:pt x="209" y="51"/>
                    <a:pt x="194" y="19"/>
                  </a:cubicBezTo>
                  <a:cubicBezTo>
                    <a:pt x="235" y="34"/>
                    <a:pt x="266" y="94"/>
                    <a:pt x="268" y="166"/>
                  </a:cubicBezTo>
                  <a:lnTo>
                    <a:pt x="215" y="166"/>
                  </a:lnTo>
                  <a:close/>
                  <a:moveTo>
                    <a:pt x="117" y="26"/>
                  </a:moveTo>
                  <a:cubicBezTo>
                    <a:pt x="87" y="55"/>
                    <a:pt x="66" y="107"/>
                    <a:pt x="64" y="166"/>
                  </a:cubicBezTo>
                  <a:cubicBezTo>
                    <a:pt x="15" y="166"/>
                    <a:pt x="15" y="166"/>
                    <a:pt x="15" y="166"/>
                  </a:cubicBezTo>
                  <a:cubicBezTo>
                    <a:pt x="18" y="102"/>
                    <a:pt x="59" y="48"/>
                    <a:pt x="117" y="26"/>
                  </a:cubicBezTo>
                  <a:close/>
                  <a:moveTo>
                    <a:pt x="15" y="181"/>
                  </a:moveTo>
                  <a:cubicBezTo>
                    <a:pt x="64" y="181"/>
                    <a:pt x="64" y="181"/>
                    <a:pt x="64" y="181"/>
                  </a:cubicBezTo>
                  <a:cubicBezTo>
                    <a:pt x="66" y="241"/>
                    <a:pt x="87" y="292"/>
                    <a:pt x="117" y="322"/>
                  </a:cubicBezTo>
                  <a:cubicBezTo>
                    <a:pt x="59" y="300"/>
                    <a:pt x="18" y="245"/>
                    <a:pt x="15" y="181"/>
                  </a:cubicBezTo>
                  <a:close/>
                  <a:moveTo>
                    <a:pt x="231" y="322"/>
                  </a:moveTo>
                  <a:cubicBezTo>
                    <a:pt x="261" y="292"/>
                    <a:pt x="281" y="241"/>
                    <a:pt x="283" y="181"/>
                  </a:cubicBezTo>
                  <a:cubicBezTo>
                    <a:pt x="332" y="181"/>
                    <a:pt x="332" y="181"/>
                    <a:pt x="332" y="181"/>
                  </a:cubicBezTo>
                  <a:cubicBezTo>
                    <a:pt x="329" y="245"/>
                    <a:pt x="288" y="300"/>
                    <a:pt x="231" y="3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924871" y="3598354"/>
            <a:ext cx="1109091" cy="1054132"/>
            <a:chOff x="3924871" y="3598354"/>
            <a:chExt cx="1109091" cy="1054132"/>
          </a:xfrm>
        </p:grpSpPr>
        <p:sp>
          <p:nvSpPr>
            <p:cNvPr id="12" name="AutoShape 12"/>
            <p:cNvSpPr/>
            <p:nvPr/>
          </p:nvSpPr>
          <p:spPr>
            <a:xfrm>
              <a:off x="3924871"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154710" y="3974592"/>
              <a:ext cx="649605" cy="444722"/>
            </a:xfrm>
            <a:custGeom>
              <a:rect l="l" t="t" r="r" b="b"/>
              <a:pathLst>
                <a:path w="412" h="283">
                  <a:moveTo>
                    <a:pt x="340" y="283"/>
                  </a:moveTo>
                  <a:cubicBezTo>
                    <a:pt x="73" y="283"/>
                    <a:pt x="73" y="283"/>
                    <a:pt x="73" y="283"/>
                  </a:cubicBezTo>
                  <a:cubicBezTo>
                    <a:pt x="73" y="283"/>
                    <a:pt x="72" y="283"/>
                    <a:pt x="72" y="283"/>
                  </a:cubicBezTo>
                  <a:cubicBezTo>
                    <a:pt x="32" y="282"/>
                    <a:pt x="0" y="249"/>
                    <a:pt x="0" y="209"/>
                  </a:cubicBezTo>
                  <a:cubicBezTo>
                    <a:pt x="0" y="169"/>
                    <a:pt x="31" y="137"/>
                    <a:pt x="70" y="135"/>
                  </a:cubicBezTo>
                  <a:cubicBezTo>
                    <a:pt x="67" y="126"/>
                    <a:pt x="66" y="117"/>
                    <a:pt x="66" y="107"/>
                  </a:cubicBezTo>
                  <a:cubicBezTo>
                    <a:pt x="66" y="48"/>
                    <a:pt x="114" y="0"/>
                    <a:pt x="173" y="0"/>
                  </a:cubicBezTo>
                  <a:cubicBezTo>
                    <a:pt x="217" y="0"/>
                    <a:pt x="257" y="27"/>
                    <a:pt x="273" y="69"/>
                  </a:cubicBezTo>
                  <a:cubicBezTo>
                    <a:pt x="273" y="69"/>
                    <a:pt x="273" y="69"/>
                    <a:pt x="273" y="69"/>
                  </a:cubicBezTo>
                  <a:cubicBezTo>
                    <a:pt x="311" y="69"/>
                    <a:pt x="343" y="98"/>
                    <a:pt x="346" y="135"/>
                  </a:cubicBezTo>
                  <a:cubicBezTo>
                    <a:pt x="384" y="139"/>
                    <a:pt x="413" y="171"/>
                    <a:pt x="413" y="209"/>
                  </a:cubicBezTo>
                  <a:cubicBezTo>
                    <a:pt x="413" y="249"/>
                    <a:pt x="381" y="282"/>
                    <a:pt x="341" y="283"/>
                  </a:cubicBezTo>
                  <a:cubicBezTo>
                    <a:pt x="340" y="283"/>
                    <a:pt x="340" y="283"/>
                    <a:pt x="340" y="283"/>
                  </a:cubicBezTo>
                  <a:close/>
                  <a:moveTo>
                    <a:pt x="73" y="268"/>
                  </a:moveTo>
                  <a:cubicBezTo>
                    <a:pt x="339" y="268"/>
                    <a:pt x="339" y="268"/>
                    <a:pt x="339" y="268"/>
                  </a:cubicBezTo>
                  <a:cubicBezTo>
                    <a:pt x="339" y="268"/>
                    <a:pt x="340" y="268"/>
                    <a:pt x="340" y="268"/>
                  </a:cubicBezTo>
                  <a:cubicBezTo>
                    <a:pt x="372" y="268"/>
                    <a:pt x="398" y="241"/>
                    <a:pt x="398" y="209"/>
                  </a:cubicBezTo>
                  <a:cubicBezTo>
                    <a:pt x="398" y="176"/>
                    <a:pt x="372" y="150"/>
                    <a:pt x="339" y="150"/>
                  </a:cubicBezTo>
                  <a:cubicBezTo>
                    <a:pt x="335" y="150"/>
                    <a:pt x="332" y="146"/>
                    <a:pt x="332" y="142"/>
                  </a:cubicBezTo>
                  <a:cubicBezTo>
                    <a:pt x="332" y="110"/>
                    <a:pt x="305" y="83"/>
                    <a:pt x="273" y="83"/>
                  </a:cubicBezTo>
                  <a:cubicBezTo>
                    <a:pt x="271" y="83"/>
                    <a:pt x="270" y="83"/>
                    <a:pt x="268" y="84"/>
                  </a:cubicBezTo>
                  <a:cubicBezTo>
                    <a:pt x="265" y="84"/>
                    <a:pt x="262" y="82"/>
                    <a:pt x="261" y="79"/>
                  </a:cubicBezTo>
                  <a:cubicBezTo>
                    <a:pt x="248" y="40"/>
                    <a:pt x="213" y="15"/>
                    <a:pt x="173" y="15"/>
                  </a:cubicBezTo>
                  <a:cubicBezTo>
                    <a:pt x="122" y="15"/>
                    <a:pt x="81" y="56"/>
                    <a:pt x="81" y="107"/>
                  </a:cubicBezTo>
                  <a:cubicBezTo>
                    <a:pt x="81" y="118"/>
                    <a:pt x="83" y="129"/>
                    <a:pt x="87" y="140"/>
                  </a:cubicBezTo>
                  <a:cubicBezTo>
                    <a:pt x="88" y="142"/>
                    <a:pt x="87" y="145"/>
                    <a:pt x="86" y="147"/>
                  </a:cubicBezTo>
                  <a:cubicBezTo>
                    <a:pt x="84" y="149"/>
                    <a:pt x="82" y="150"/>
                    <a:pt x="79" y="150"/>
                  </a:cubicBezTo>
                  <a:cubicBezTo>
                    <a:pt x="77" y="150"/>
                    <a:pt x="75" y="150"/>
                    <a:pt x="73" y="150"/>
                  </a:cubicBezTo>
                  <a:cubicBezTo>
                    <a:pt x="41" y="150"/>
                    <a:pt x="14" y="176"/>
                    <a:pt x="14" y="209"/>
                  </a:cubicBezTo>
                  <a:cubicBezTo>
                    <a:pt x="14" y="241"/>
                    <a:pt x="41" y="268"/>
                    <a:pt x="73" y="268"/>
                  </a:cubicBezTo>
                  <a:cubicBezTo>
                    <a:pt x="73" y="268"/>
                    <a:pt x="73" y="268"/>
                    <a:pt x="73" y="26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4" name="Connector 14"/>
          <p:cNvCxnSpPr/>
          <p:nvPr/>
        </p:nvCxnSpPr>
        <p:spPr>
          <a:xfrm>
            <a:off x="2517318" y="3043767"/>
            <a:ext cx="1407583" cy="95673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5034034" y="3103033"/>
            <a:ext cx="1409700" cy="8974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flipH="1" flipV="1">
            <a:off x="7129534" y="3103033"/>
            <a:ext cx="1407584" cy="8974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6623651" y="-565151"/>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193034" y="-342900"/>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数据导入与验证</a:t>
              </a:r>
            </a:p>
          </p:txBody>
        </p:sp>
      </p:grpSp>
      <p:grpSp>
        <p:nvGrpSpPr>
          <p:cNvPr id="41" name="Group 41"/>
          <p:cNvGrpSpPr/>
          <p:nvPr/>
        </p:nvGrpSpPr>
        <p:grpSpPr>
          <a:xfrm>
            <a:off x="4154710" y="4728342"/>
            <a:ext cx="2553340" cy="1269499"/>
            <a:chOff x="4154710" y="4728342"/>
            <a:chExt cx="2553340" cy="1269499"/>
          </a:xfrm>
        </p:grpSpPr>
        <p:sp>
          <p:nvSpPr>
            <p:cNvPr id="42" name="TextBox 42"/>
            <p:cNvSpPr txBox="1"/>
            <p:nvPr/>
          </p:nvSpPr>
          <p:spPr>
            <a:xfrm>
              <a:off x="4154710"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使用专业的数据导入工具，将数据导入到目标系统中。</a:t>
              </a:r>
            </a:p>
          </p:txBody>
        </p:sp>
      </p:grpSp>
      <p:grpSp>
        <p:nvGrpSpPr>
          <p:cNvPr id="43" name="Group 43"/>
          <p:cNvGrpSpPr/>
          <p:nvPr/>
        </p:nvGrpSpPr>
        <p:grpSpPr>
          <a:xfrm>
            <a:off x="8799789" y="4728342"/>
            <a:ext cx="2553340" cy="1269499"/>
            <a:chOff x="8799789" y="4728342"/>
            <a:chExt cx="2553340" cy="1269499"/>
          </a:xfrm>
        </p:grpSpPr>
        <p:sp>
          <p:nvSpPr>
            <p:cNvPr id="44" name="TextBox 44"/>
            <p:cNvSpPr txBox="1"/>
            <p:nvPr/>
          </p:nvSpPr>
          <p:spPr>
            <a:xfrm>
              <a:off x="8799789"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对导入后的数据进行质量检查，确保数据在目标系统中的正确性和可用性。</a:t>
              </a:r>
            </a:p>
          </p:txBody>
        </p:sp>
      </p:grpSp>
      <p:grpSp>
        <p:nvGrpSpPr>
          <p:cNvPr id="45" name="Group 45"/>
          <p:cNvGrpSpPr/>
          <p:nvPr/>
        </p:nvGrpSpPr>
        <p:grpSpPr>
          <a:xfrm>
            <a:off x="3202747" y="1746786"/>
            <a:ext cx="2553340" cy="1269499"/>
            <a:chOff x="3202747" y="1746786"/>
            <a:chExt cx="2553340" cy="1269499"/>
          </a:xfrm>
        </p:grpSpPr>
        <p:sp>
          <p:nvSpPr>
            <p:cNvPr id="46" name="TextBox 46"/>
            <p:cNvSpPr txBox="1"/>
            <p:nvPr/>
          </p:nvSpPr>
          <p:spPr>
            <a:xfrm>
              <a:off x="3202747" y="1746786"/>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制定详细的数据导入计划，明确导入的目标系统、数据格式和导入方式。</a:t>
              </a:r>
            </a:p>
          </p:txBody>
        </p:sp>
      </p:grpSp>
      <p:grpSp>
        <p:nvGrpSpPr>
          <p:cNvPr id="47" name="Group 47"/>
          <p:cNvGrpSpPr/>
          <p:nvPr/>
        </p:nvGrpSpPr>
        <p:grpSpPr>
          <a:xfrm>
            <a:off x="7815038" y="1615818"/>
            <a:ext cx="2553340" cy="1269499"/>
            <a:chOff x="7815038" y="1615818"/>
            <a:chExt cx="2553340" cy="1269499"/>
          </a:xfrm>
        </p:grpSpPr>
        <p:sp>
          <p:nvSpPr>
            <p:cNvPr id="48" name="TextBox 48"/>
            <p:cNvSpPr txBox="1"/>
            <p:nvPr/>
          </p:nvSpPr>
          <p:spPr>
            <a:xfrm>
              <a:off x="7815038" y="1615818"/>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在导入过程中进行数据验证，确保数据的准确性和完整性。</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https://d.book118.com/018013060016006032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2024-09-09T09:24:58.008</cp:lastPrinted>
  <dcterms:created xsi:type="dcterms:W3CDTF">2024-09-09T01:24:58Z</dcterms:created>
  <dcterms:modified xsi:type="dcterms:W3CDTF">2024-09-09T01:25:00Z</dcterms:modified>
</cp:coreProperties>
</file>