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55" r:id="rId2"/>
    <p:sldMasterId id="214748376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4" r:id="rId37"/>
  </p:sldIdLst>
  <p:sldSz cx="9144000" cy="51435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tags" Target="tags/tag11.xml" /><Relationship Id="rId39" Type="http://schemas.openxmlformats.org/officeDocument/2006/relationships/presProps" Target="presProps.xml" /><Relationship Id="rId4" Type="http://schemas.openxmlformats.org/officeDocument/2006/relationships/notesMaster" Target="notesMasters/notesMaster1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ea typeface="宋体" pitchFamily="2" charset="-122"/>
              </a:defRPr>
            </a:lvl1pPr>
          </a:lstStyle>
          <a:p>
            <a:pPr>
              <a:defRPr/>
            </a:pPr>
            <a:fld id="{7AFBAF8C-DBDB-4F14-8DBF-0D15A497FF98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ea typeface="宋体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a typeface="宋体" pitchFamily="2" charset="-122"/>
              </a:defRPr>
            </a:lvl1pPr>
          </a:lstStyle>
          <a:p>
            <a:pPr>
              <a:defRPr/>
            </a:pPr>
            <a:fld id="{D6FB7385-308A-4EA8-83D7-8FD88C55E8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69750728"/>
      </p:ext>
    </p:extLst>
  </p:cSld>
  <p:clrMap bg1="lt1" tx1="dk1" bg2="lt2" tx2="dk2" accent1="accent1" accent2="accent2" accent3="accent3" accent4="accent4" accent5="accent5" accent6="accent6" hlink="hlink" folHlink="folHlink"/>
  <p:hf sldNum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备注占位符 2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0724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9pPr>
          </a:lstStyle>
          <a:p>
            <a:endParaRPr lang="zh-CN" altLang="en-US" smtClean="0"/>
          </a:p>
        </p:txBody>
      </p:sp>
      <p:sp>
        <p:nvSpPr>
          <p:cNvPr id="30725" name="页眉占位符 5"/>
          <p:cNvSpPr>
            <a:spLocks noGrp="1" noChangeArrowheads="1"/>
          </p:cNvSpPr>
          <p:nvPr>
            <p:ph type="hdr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9pPr>
          </a:lstStyle>
          <a:p>
            <a:endParaRPr lang="zh-CN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幻灯片图像占位符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备注占位符 2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1748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9pPr>
          </a:lstStyle>
          <a:p>
            <a:endParaRPr lang="zh-CN" altLang="en-US" smtClean="0"/>
          </a:p>
        </p:txBody>
      </p:sp>
      <p:sp>
        <p:nvSpPr>
          <p:cNvPr id="31749" name="页眉占位符 5"/>
          <p:cNvSpPr>
            <a:spLocks noGrp="1" noChangeArrowheads="1"/>
          </p:cNvSpPr>
          <p:nvPr>
            <p:ph type="hdr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9pPr>
          </a:lstStyle>
          <a:p>
            <a:endParaRPr lang="zh-CN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幻灯片图像占位符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备注占位符 2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2772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9pPr>
          </a:lstStyle>
          <a:p>
            <a:endParaRPr lang="zh-CN" altLang="en-US" smtClean="0"/>
          </a:p>
        </p:txBody>
      </p:sp>
      <p:sp>
        <p:nvSpPr>
          <p:cNvPr id="32773" name="页眉占位符 5"/>
          <p:cNvSpPr>
            <a:spLocks noGrp="1" noChangeArrowheads="1"/>
          </p:cNvSpPr>
          <p:nvPr>
            <p:ph type="hdr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9pPr>
          </a:lstStyle>
          <a:p>
            <a:endParaRPr lang="zh-CN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幻灯片图像占位符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备注占位符 2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3796" name="页脚占位符 4"/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9pPr>
          </a:lstStyle>
          <a:p>
            <a:endParaRPr lang="zh-CN" altLang="en-US" smtClean="0"/>
          </a:p>
        </p:txBody>
      </p:sp>
      <p:sp>
        <p:nvSpPr>
          <p:cNvPr id="33797" name="页眉占位符 5"/>
          <p:cNvSpPr>
            <a:spLocks noGrp="1" noChangeArrowheads="1"/>
          </p:cNvSpPr>
          <p:nvPr>
            <p:ph type="hdr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宋体"/>
              </a:defRPr>
            </a:lvl9pPr>
          </a:lstStyle>
          <a:p>
            <a:endParaRPr lang="zh-CN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EEF2C0-A6C1-40C5-BE79-F079FE5F2DC8}" type="slidenum">
              <a:rPr lang="zh-CN" altLang="en-US" smtClean="0">
                <a:solidFill>
                  <a:prstClr val="black"/>
                </a:solidFill>
              </a:rPr>
              <a:t>22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EEF2C0-A6C1-40C5-BE79-F079FE5F2DC8}" type="slidenum">
              <a:rPr lang="zh-CN" altLang="en-US" smtClean="0">
                <a:solidFill>
                  <a:prstClr val="black"/>
                </a:solidFill>
              </a:rPr>
              <a:t>23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C1411-A1CC-4AC7-881C-E2CC93D983CD}" type="slidenum">
              <a:rPr lang="zh-CN" altLang="en-US" smtClean="0">
                <a:solidFill>
                  <a:prstClr val="black"/>
                </a:solidFill>
              </a:rPr>
              <a:t>25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C1411-A1CC-4AC7-881C-E2CC93D983CD}" type="slidenum">
              <a:rPr lang="zh-CN" altLang="en-US" smtClean="0">
                <a:solidFill>
                  <a:prstClr val="black"/>
                </a:solidFill>
              </a:rPr>
              <a:t>27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C1411-A1CC-4AC7-881C-E2CC93D983CD}" type="slidenum">
              <a:rPr lang="zh-CN" altLang="en-US" smtClean="0">
                <a:solidFill>
                  <a:prstClr val="black"/>
                </a:solidFill>
              </a:rPr>
              <a:t>28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C1411-A1CC-4AC7-881C-E2CC93D983CD}" type="slidenum">
              <a:rPr lang="zh-CN" altLang="en-US" smtClean="0">
                <a:solidFill>
                  <a:prstClr val="black"/>
                </a:solidFill>
              </a:rPr>
              <a:t>29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C9C18-EE02-4D6E-8121-90526B61423B}" type="slidenum">
              <a:rPr lang="zh-CN" altLang="en-US" smtClean="0">
                <a:solidFill>
                  <a:prstClr val="black"/>
                </a:solidFill>
              </a:rPr>
              <a:t>31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FC9C18-EE02-4D6E-8121-90526B61423B}" type="slidenum">
              <a:rPr lang="zh-CN" altLang="en-US" smtClean="0">
                <a:solidFill>
                  <a:prstClr val="black"/>
                </a:solidFill>
              </a:rPr>
              <a:t>32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097D1-5504-40FA-A0DA-F3BDE6C58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4BB84-4C17-4B80-92AD-DBCDA4FC0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400C0-6261-4448-96FB-D3CE45BB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90361-725D-4A73-AE0B-568B24028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94D79-99F5-46F7-BFED-6AB09B623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CDCED-6048-40AE-8D13-7C574C281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E5BDB9-1B61-4A3C-A013-92E9CC3DB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80870-094D-4373-BA1B-134015A1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7D195-EC96-428D-9493-986D472C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97BDC-F35A-49A0-89FF-176D673DE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57C77-AF86-4D8C-9BD1-2F7E9523D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8613"/>
            <a:ext cx="7772400" cy="11017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13423-A531-4B76-9919-40B87E787055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AF7C1-7A42-413D-968E-6BE5797C34F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036553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B5E3D-1517-4AE3-8524-A5B9E0A31634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C939B-81BC-4122-9538-5738EAE18DA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895651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5"/>
            <a:ext cx="7772400" cy="10223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79638"/>
            <a:ext cx="7772400" cy="112553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7C36B-2F9A-49D3-9BE9-9536E41456AA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FC8BB-32B5-46AF-A471-F118C7334A0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22644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0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0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C1864-C969-4BE8-818F-45DBF603755F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7D79F-0E0D-4AA8-BE8C-4A66C45B87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475670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0938"/>
            <a:ext cx="4040188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950"/>
            <a:ext cx="4040188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150938"/>
            <a:ext cx="4041775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1631950"/>
            <a:ext cx="4041775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DC912-7690-410C-9149-D111CAE753FD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96A7F-CA5C-440F-9CF9-12C1D38BE1D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250292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9880B-B35B-43B4-B51B-4F97DA115DC0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DC5D9-8885-4663-8C5B-5FCE2D1D54E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67891272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FA4A4-6F2E-4254-B5BB-13958EFB962B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4FB0B-70C6-498C-B16A-F4E04216D4D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80430769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4788"/>
            <a:ext cx="3008313" cy="8715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43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076325"/>
            <a:ext cx="3008313" cy="35179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011BB-0425-4FEB-B7A6-0D0D668D99E8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65570-7188-42E0-9E63-E83D49886E7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8296931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4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60375"/>
            <a:ext cx="5486400" cy="30861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900"/>
            <a:ext cx="5486400" cy="6032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C963F-15AE-4FB1-8FDE-B0A627041A61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1F506-3B94-428A-9401-DED32CAB386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706486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FFED6-83DF-4C19-9FB8-60897AADD76B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879D0-C490-4DED-8731-BFAFE5A348C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2264940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6375"/>
            <a:ext cx="2057400" cy="43878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6375"/>
            <a:ext cx="6019800" cy="43878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E7C32-6100-4EF3-9217-D2FD7AC3DC45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EFD2C-7D95-4EBB-BC91-A40E11B20E2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8692917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91473099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14730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144565641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29830633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55422247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882395365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封面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505353781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页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601432420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过渡页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9"/>
          <p:cNvSpPr>
            <a:spLocks noGrp="1"/>
          </p:cNvSpPr>
          <p:nvPr>
            <p:ph type="body" sz="quarter" idx="10" hasCustomPrompt="1"/>
          </p:nvPr>
        </p:nvSpPr>
        <p:spPr>
          <a:xfrm>
            <a:off x="1598095" y="2146852"/>
            <a:ext cx="780503" cy="692498"/>
          </a:xfrm>
          <a:prstGeom prst="rect">
            <a:avLst/>
          </a:prstGeom>
        </p:spPr>
        <p:txBody>
          <a:bodyPr wrap="none" lIns="68577" tIns="34289" rIns="68577" bIns="34289">
            <a:spAutoFit/>
          </a:bodyPr>
          <a:lstStyle>
            <a:lvl1pPr marL="0" indent="0" algn="ctr">
              <a:buNone/>
              <a:defRPr lang="zh-CN" altLang="en-US" sz="4500" smtClean="0">
                <a:solidFill>
                  <a:schemeClr val="accent1"/>
                </a:solidFill>
                <a:latin typeface="Arial" pitchFamily="34" charset="0"/>
                <a:ea typeface="幼圆" panose="02010509060101010101" pitchFamily="49" charset="-122"/>
                <a:cs typeface="+mn-ea"/>
              </a:defRPr>
            </a:lvl1pPr>
          </a:lstStyle>
          <a:p>
            <a:pPr marL="0" lvl="0"/>
            <a:r>
              <a:rPr lang="en-US" altLang="zh-CN"/>
              <a:t>00</a:t>
            </a:r>
            <a:endParaRPr lang="zh-CN" altLang="en-US"/>
          </a:p>
        </p:txBody>
      </p:sp>
      <p:sp>
        <p:nvSpPr>
          <p:cNvPr id="6" name="标题 12"/>
          <p:cNvSpPr>
            <a:spLocks noGrp="1"/>
          </p:cNvSpPr>
          <p:nvPr>
            <p:ph type="title" hasCustomPrompt="1"/>
          </p:nvPr>
        </p:nvSpPr>
        <p:spPr>
          <a:xfrm>
            <a:off x="3197877" y="2146854"/>
            <a:ext cx="4901465" cy="586823"/>
          </a:xfrm>
          <a:prstGeom prst="rect">
            <a:avLst/>
          </a:prstGeom>
        </p:spPr>
        <p:txBody>
          <a:bodyPr lIns="68577" tIns="34289" rIns="68577" bIns="34289"/>
          <a:lstStyle>
            <a:lvl1pPr algn="l">
              <a:defRPr sz="3800" b="0" strike="noStrike" spc="45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庞门正道标题体" panose="02010600030101010101" pitchFamily="2" charset="-122"/>
                <a:ea typeface="庞门正道标题体" panose="02010600030101010101" pitchFamily="2" charset="-122"/>
              </a:defRPr>
            </a:lvl1pPr>
          </a:lstStyle>
          <a:p>
            <a:r>
              <a:rPr lang="zh-CN" altLang="en-US"/>
              <a:t>在此输入标题</a:t>
            </a:r>
          </a:p>
        </p:txBody>
      </p:sp>
      <p:sp>
        <p:nvSpPr>
          <p:cNvPr id="7" name="文本占位符 9"/>
          <p:cNvSpPr>
            <a:spLocks noGrp="1"/>
          </p:cNvSpPr>
          <p:nvPr>
            <p:ph type="body" sz="quarter" idx="11" hasCustomPrompt="1"/>
          </p:nvPr>
        </p:nvSpPr>
        <p:spPr>
          <a:xfrm>
            <a:off x="3197880" y="2908213"/>
            <a:ext cx="5034157" cy="259685"/>
          </a:xfrm>
          <a:prstGeom prst="rect">
            <a:avLst/>
          </a:prstGeom>
        </p:spPr>
        <p:txBody>
          <a:bodyPr wrap="square" lIns="68577" tIns="34289" rIns="68577" bIns="34289">
            <a:spAutoFit/>
          </a:bodyPr>
          <a:lstStyle>
            <a:lvl1pPr marL="0" marR="0" indent="0" algn="l" defTabSz="685766" rtl="0" eaLnBrk="1" fontAlgn="auto" latinLnBrk="0" hangingPunct="1">
              <a:lnSpc>
                <a:spcPct val="15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800" spc="225">
                <a:solidFill>
                  <a:schemeClr val="accent1"/>
                </a:solidFill>
                <a:latin typeface="Arial" pitchFamily="34" charset="0"/>
                <a:ea typeface="幼圆" panose="02010509060101010101" pitchFamily="49" charset="-122"/>
                <a:cs typeface="+mn-ea"/>
              </a:defRPr>
            </a:lvl1pPr>
          </a:lstStyle>
          <a:p>
            <a:pPr marL="0" marR="0" lvl="0" indent="0" algn="l" defTabSz="685766" rtl="0" eaLnBrk="1" fontAlgn="auto" latinLnBrk="0" hangingPunct="1">
              <a:lnSpc>
                <a:spcPct val="15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en-US" altLang="zh-CN"/>
              <a:t>Please input your text here, please input your text here.</a:t>
            </a:r>
          </a:p>
        </p:txBody>
      </p:sp>
    </p:spTree>
    <p:extLst>
      <p:ext uri="{BB962C8B-B14F-4D97-AF65-F5344CB8AC3E}">
        <p14:creationId xmlns:p14="http://schemas.microsoft.com/office/powerpoint/2010/main" val="34971790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>
        <p:tmplLst>
          <p:tmpl lvl="1">
            <p:tnLst>
              <p:par>
                <p:cTn presetID="22" presetClass="entr" presetSubtype="4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6" grpId="0"/>
      <p:bldP spid="7" grpId="0" build="p">
        <p:tmplLst>
          <p:tmpl lvl="1">
            <p:tnLst>
              <p:par>
                <p:cTn presetID="22" presetClass="entr" presetSubtype="4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 10"/>
          <p:cNvSpPr>
            <a:spLocks noGrp="1"/>
          </p:cNvSpPr>
          <p:nvPr>
            <p:ph type="title" hasCustomPrompt="1"/>
          </p:nvPr>
        </p:nvSpPr>
        <p:spPr>
          <a:xfrm>
            <a:off x="500063" y="326234"/>
            <a:ext cx="7886700" cy="359569"/>
          </a:xfrm>
          <a:prstGeom prst="rect">
            <a:avLst/>
          </a:prstGeom>
        </p:spPr>
        <p:txBody>
          <a:bodyPr lIns="68577" tIns="34289" rIns="68577" bIns="34289">
            <a:normAutofit/>
          </a:bodyPr>
          <a:lstStyle>
            <a:lvl1pPr algn="ctr">
              <a:defRPr sz="2100">
                <a:solidFill>
                  <a:schemeClr val="accent1">
                    <a:lumMod val="50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标题输入</a:t>
            </a:r>
          </a:p>
        </p:txBody>
      </p:sp>
    </p:spTree>
    <p:extLst>
      <p:ext uri="{BB962C8B-B14F-4D97-AF65-F5344CB8AC3E}">
        <p14:creationId xmlns:p14="http://schemas.microsoft.com/office/powerpoint/2010/main" val="299973011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image" Target="../media/image1.jpe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slideLayout" Target="../slideLayouts/slideLayout30.xml" /><Relationship Id="rId3" Type="http://schemas.openxmlformats.org/officeDocument/2006/relationships/slideLayout" Target="../slideLayouts/slideLayout31.xml" /><Relationship Id="rId4" Type="http://schemas.openxmlformats.org/officeDocument/2006/relationships/slideLayout" Target="../slideLayouts/slideLayout32.xml" /><Relationship Id="rId5" Type="http://schemas.openxmlformats.org/officeDocument/2006/relationships/image" Target="../media/image5.jpeg" /><Relationship Id="rId6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06375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200150"/>
            <a:ext cx="8229600" cy="339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>
              <a:defRPr/>
            </a:pPr>
            <a:fld id="{336754C8-12AE-4D97-8807-293166A3C006}" type="datetimeFigureOut">
              <a:rPr lang="zh-CN" altLang="en-US"/>
              <a:pPr>
                <a:defRPr/>
              </a:pPr>
              <a:t>2020/2/6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>
              <a:defRPr/>
            </a:pPr>
            <a:fld id="{B463D704-0981-4B04-B173-AF50F778574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pic>
        <p:nvPicPr>
          <p:cNvPr id="1031" name="图片 6"/>
          <p:cNvPicPr>
            <a:picLocks noChangeAspect="1" noChangeArrowheads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40323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</p:sldLayoutIdLst>
  <p:transition/>
  <p:timing/>
  <p:txStyles>
    <p:titleStyle>
      <a:lvl1pPr algn="l" defTabSz="685766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2" indent="-171442" algn="l" defTabSz="685766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25" indent="-171442" algn="l" defTabSz="685766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07" indent="-171442" algn="l" defTabSz="685766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090" indent="-171442" algn="l" defTabSz="685766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974" indent="-171442" algn="l" defTabSz="685766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856" indent="-171442" algn="l" defTabSz="685766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39" indent="-171442" algn="l" defTabSz="685766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22" indent="-171442" algn="l" defTabSz="685766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05" indent="-171442" algn="l" defTabSz="685766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76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4" algn="l" defTabSz="68576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66" algn="l" defTabSz="68576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49" algn="l" defTabSz="68576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32" algn="l" defTabSz="68576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15" algn="l" defTabSz="68576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297" algn="l" defTabSz="68576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180" algn="l" defTabSz="68576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064" algn="l" defTabSz="68576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8.png" /><Relationship Id="rId4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13.png" /><Relationship Id="rId5" Type="http://schemas.openxmlformats.org/officeDocument/2006/relationships/image" Target="../media/image1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19.em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2.png" /><Relationship Id="rId4" Type="http://schemas.openxmlformats.org/officeDocument/2006/relationships/tags" Target="../tags/tag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9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10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11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1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20134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标题 1"/>
          <p:cNvSpPr txBox="1">
            <a:spLocks noChangeArrowheads="1"/>
          </p:cNvSpPr>
          <p:nvPr/>
        </p:nvSpPr>
        <p:spPr bwMode="auto">
          <a:xfrm>
            <a:off x="2555875" y="1347788"/>
            <a:ext cx="4464050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algn="ctr" eaLnBrk="1" hangingPunct="1">
              <a:buFont typeface="Arial"/>
              <a:buNone/>
            </a:pPr>
            <a:r>
              <a:rPr lang="zh-CN" altLang="en-US" sz="4400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语文园地一</a:t>
            </a:r>
          </a:p>
        </p:txBody>
      </p:sp>
      <p:pic>
        <p:nvPicPr>
          <p:cNvPr id="8196" name="图片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4163" y="268288"/>
            <a:ext cx="359092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图片 1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268538" y="1779588"/>
            <a:ext cx="5302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图片 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798763" y="3651250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图片 1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189038" y="5019675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图片 1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54538" y="5143500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图片 1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12313" y="4875213"/>
            <a:ext cx="5302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图片 1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75" y="1981200"/>
            <a:ext cx="5302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图片 1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10713" y="-423863"/>
            <a:ext cx="530225" cy="80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图片 1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7900" y="-1676400"/>
            <a:ext cx="5302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图片 1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80963" y="-2003425"/>
            <a:ext cx="530226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7" name="矩形 1"/>
          <p:cNvSpPr>
            <a:spLocks noChangeArrowheads="1"/>
          </p:cNvSpPr>
          <p:nvPr/>
        </p:nvSpPr>
        <p:spPr bwMode="auto">
          <a:xfrm>
            <a:off x="1187450" y="268288"/>
            <a:ext cx="20367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交流平台</a:t>
            </a:r>
          </a:p>
        </p:txBody>
      </p:sp>
      <p:sp>
        <p:nvSpPr>
          <p:cNvPr id="2" name="矩形 1"/>
          <p:cNvSpPr/>
          <p:nvPr/>
        </p:nvSpPr>
        <p:spPr>
          <a:xfrm>
            <a:off x="395288" y="987425"/>
            <a:ext cx="8434387" cy="35591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3200" b="1">
                <a:solidFill>
                  <a:srgbClr val="FF00FF"/>
                </a:solidFill>
                <a:latin typeface="+mj-ea"/>
                <a:ea typeface="宋体" pitchFamily="2" charset="-122"/>
              </a:rPr>
              <a:t>❋</a:t>
            </a:r>
            <a:r>
              <a:rPr lang="zh-CN" altLang="en-US" sz="3200" b="1">
                <a:solidFill>
                  <a:srgbClr val="FF00FF"/>
                </a:solidFill>
                <a:latin typeface="+mn-ea"/>
                <a:ea typeface="+mn-ea"/>
              </a:rPr>
              <a:t>交流内容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zh-CN" altLang="en-US" sz="3200" b="1">
                <a:latin typeface="+mn-ea"/>
                <a:ea typeface="+mn-ea"/>
              </a:rPr>
              <a:t>    一篇文章中，往往有些内容写得很详细，有些内容写得很简略。本次“交流平台”，就是让我们结合本单元课文和以前的语文学习，相互交流：在阅读中，如何分清文章的主次；在写作中，如何把主要内容写得具体详细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5763" y="411163"/>
            <a:ext cx="8434387" cy="60483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defRPr/>
            </a:pPr>
            <a:r>
              <a:rPr lang="zh-CN" altLang="en-US" sz="3200" b="1">
                <a:solidFill>
                  <a:srgbClr val="FF00FF"/>
                </a:solidFill>
                <a:latin typeface="+mj-ea"/>
                <a:ea typeface="宋体" pitchFamily="2" charset="-122"/>
              </a:rPr>
              <a:t>❋</a:t>
            </a:r>
            <a:r>
              <a:rPr lang="zh-CN" altLang="en-US" sz="3200" b="1">
                <a:solidFill>
                  <a:srgbClr val="FF00FF"/>
                </a:solidFill>
                <a:latin typeface="+mn-ea"/>
                <a:ea typeface="+mn-ea"/>
              </a:rPr>
              <a:t>交流展示</a:t>
            </a:r>
          </a:p>
        </p:txBody>
      </p:sp>
      <p:grpSp>
        <p:nvGrpSpPr>
          <p:cNvPr id="3" name="组合 7"/>
          <p:cNvGrpSpPr/>
          <p:nvPr/>
        </p:nvGrpSpPr>
        <p:grpSpPr>
          <a:xfrm>
            <a:off x="611188" y="1081088"/>
            <a:ext cx="7273925" cy="3560762"/>
            <a:chOff x="611560" y="1082020"/>
            <a:chExt cx="7272808" cy="3559436"/>
          </a:xfrm>
        </p:grpSpPr>
        <p:sp>
          <p:nvSpPr>
            <p:cNvPr id="10245" name="矩形 2"/>
            <p:cNvSpPr>
              <a:spLocks noChangeArrowheads="1"/>
            </p:cNvSpPr>
            <p:nvPr/>
          </p:nvSpPr>
          <p:spPr bwMode="auto">
            <a:xfrm>
              <a:off x="611560" y="1082020"/>
              <a:ext cx="7272808" cy="35594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    读文章的时候，一定要分清文章的主次，这样才能更好地理解作者的写作意图。如何分清主次，有一个简单易行的办法，就是根据篇幅的多少来判定：写得多，写得具体的内容，一般就是主要内容；反之，就是次要内容。</a:t>
              </a:r>
            </a:p>
          </p:txBody>
        </p:sp>
        <p:sp>
          <p:nvSpPr>
            <p:cNvPr id="5" name="对话气泡: 圆角矩形 4"/>
            <p:cNvSpPr/>
            <p:nvPr/>
          </p:nvSpPr>
          <p:spPr>
            <a:xfrm>
              <a:off x="611560" y="1096302"/>
              <a:ext cx="7272808" cy="3541981"/>
            </a:xfrm>
            <a:prstGeom prst="wedgeRoundRectCallout">
              <a:avLst>
                <a:gd name="adj1" fmla="val 53140"/>
                <a:gd name="adj2" fmla="val 22365"/>
                <a:gd name="adj3" fmla="val 16667"/>
              </a:avLst>
            </a:prstGeom>
            <a:noFill/>
            <a:ln>
              <a:solidFill>
                <a:srgbClr val="70B49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  <p:pic>
        <p:nvPicPr>
          <p:cNvPr id="7" name="图片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10525" y="2716213"/>
            <a:ext cx="1042988" cy="1595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08850" y="2284413"/>
            <a:ext cx="1730375" cy="144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6"/>
          <p:cNvGrpSpPr/>
          <p:nvPr/>
        </p:nvGrpSpPr>
        <p:grpSpPr>
          <a:xfrm>
            <a:off x="468313" y="496888"/>
            <a:ext cx="7123112" cy="4241800"/>
            <a:chOff x="467544" y="496566"/>
            <a:chExt cx="7123434" cy="4241544"/>
          </a:xfrm>
        </p:grpSpPr>
        <p:sp>
          <p:nvSpPr>
            <p:cNvPr id="11268" name="矩形 2"/>
            <p:cNvSpPr>
              <a:spLocks noChangeArrowheads="1"/>
            </p:cNvSpPr>
            <p:nvPr/>
          </p:nvSpPr>
          <p:spPr bwMode="auto">
            <a:xfrm>
              <a:off x="645173" y="587743"/>
              <a:ext cx="6945805" cy="4150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    状状的说法有一定道理。我觉得还可以通过反复阅读文章，了解文章的大致内容，再来分辨主次。比如《北京的春节》，读几遍之后就知道主要写北京春节的习俗，春节的习俗肯定离不开除夕和初一，所以这两个方面的内容应该是主要的。</a:t>
              </a:r>
            </a:p>
          </p:txBody>
        </p:sp>
        <p:sp>
          <p:nvSpPr>
            <p:cNvPr id="6" name="对话气泡: 圆角矩形 5"/>
            <p:cNvSpPr/>
            <p:nvPr/>
          </p:nvSpPr>
          <p:spPr>
            <a:xfrm>
              <a:off x="467544" y="496566"/>
              <a:ext cx="6945626" cy="4235194"/>
            </a:xfrm>
            <a:prstGeom prst="wedgeRoundRectCallout">
              <a:avLst>
                <a:gd name="adj1" fmla="val 53140"/>
                <a:gd name="adj2" fmla="val 6955"/>
                <a:gd name="adj3" fmla="val 16667"/>
              </a:avLst>
            </a:prstGeom>
            <a:noFill/>
            <a:ln>
              <a:solidFill>
                <a:srgbClr val="FB7DA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901825"/>
            <a:ext cx="1370013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8"/>
          <p:cNvGrpSpPr/>
          <p:nvPr/>
        </p:nvGrpSpPr>
        <p:grpSpPr>
          <a:xfrm>
            <a:off x="1592263" y="809625"/>
            <a:ext cx="7156450" cy="3662363"/>
            <a:chOff x="1592290" y="810080"/>
            <a:chExt cx="7156174" cy="3662486"/>
          </a:xfrm>
        </p:grpSpPr>
        <p:sp>
          <p:nvSpPr>
            <p:cNvPr id="12292" name="矩形 2"/>
            <p:cNvSpPr>
              <a:spLocks noChangeArrowheads="1"/>
            </p:cNvSpPr>
            <p:nvPr/>
          </p:nvSpPr>
          <p:spPr bwMode="auto">
            <a:xfrm>
              <a:off x="1691680" y="843557"/>
              <a:ext cx="7056784" cy="35594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    写作文时，先确定好写作的中心，然后根据中心，想好要表达哪些主要内容，综合运用比喻、拟人等修辞手法，外貌、动作、语言、心理等多种描写方法，把这些内容写具体，写详细。次要内容交代清楚就行。</a:t>
              </a:r>
            </a:p>
          </p:txBody>
        </p:sp>
        <p:sp>
          <p:nvSpPr>
            <p:cNvPr id="8" name="对话气泡: 圆角矩形 7"/>
            <p:cNvSpPr/>
            <p:nvPr/>
          </p:nvSpPr>
          <p:spPr>
            <a:xfrm>
              <a:off x="1592290" y="810080"/>
              <a:ext cx="6932345" cy="3662486"/>
            </a:xfrm>
            <a:prstGeom prst="wedgeRoundRectCallout">
              <a:avLst>
                <a:gd name="adj1" fmla="val -52664"/>
                <a:gd name="adj2" fmla="val -963"/>
                <a:gd name="adj3" fmla="val 16667"/>
              </a:avLst>
            </a:prstGeom>
            <a:noFill/>
            <a:ln>
              <a:solidFill>
                <a:srgbClr val="FFBF2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70B495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1138" y="1851025"/>
            <a:ext cx="1393825" cy="185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6"/>
          <p:cNvGrpSpPr/>
          <p:nvPr/>
        </p:nvGrpSpPr>
        <p:grpSpPr>
          <a:xfrm>
            <a:off x="539750" y="433388"/>
            <a:ext cx="7291388" cy="4441825"/>
            <a:chOff x="539552" y="433702"/>
            <a:chExt cx="7291266" cy="4442304"/>
          </a:xfrm>
        </p:grpSpPr>
        <p:sp>
          <p:nvSpPr>
            <p:cNvPr id="13316" name="矩形 2"/>
            <p:cNvSpPr>
              <a:spLocks noChangeArrowheads="1"/>
            </p:cNvSpPr>
            <p:nvPr/>
          </p:nvSpPr>
          <p:spPr bwMode="auto">
            <a:xfrm>
              <a:off x="539552" y="555526"/>
              <a:ext cx="7272808" cy="4150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    同意你们的观点。拿《腊八粥》这一课来说吧，与腊八粥有关的事情都可以写，但我们读完课文后，发现等腊八粥写得特别具体，篇幅也多，而吃腊八粥只写了寥寥几笔，可见作者的主要意图不是突出腊八粥多么好吃，而是要表现八儿一家温馨和睦的氛围。</a:t>
              </a:r>
            </a:p>
          </p:txBody>
        </p:sp>
        <p:sp>
          <p:nvSpPr>
            <p:cNvPr id="6" name="对话气泡: 圆角矩形 5"/>
            <p:cNvSpPr/>
            <p:nvPr/>
          </p:nvSpPr>
          <p:spPr>
            <a:xfrm>
              <a:off x="558602" y="433702"/>
              <a:ext cx="7272216" cy="4442304"/>
            </a:xfrm>
            <a:prstGeom prst="wedgeRoundRectCallout">
              <a:avLst>
                <a:gd name="adj1" fmla="val 53140"/>
                <a:gd name="adj2" fmla="val 6955"/>
                <a:gd name="adj3" fmla="val 16667"/>
              </a:avLst>
            </a:prstGeom>
            <a:noFill/>
            <a:ln>
              <a:solidFill>
                <a:srgbClr val="70B49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图片 1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268538" y="1779588"/>
            <a:ext cx="5302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图片 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798763" y="3651250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图片 1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189038" y="5019675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图片 1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538" y="5524500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图片 1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12313" y="4875213"/>
            <a:ext cx="5302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图片 1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75" y="1981200"/>
            <a:ext cx="5302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图片 1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10713" y="-423863"/>
            <a:ext cx="530225" cy="80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5" name="图片 1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7900" y="-1676400"/>
            <a:ext cx="5302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6" name="图片 1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80963" y="-2003425"/>
            <a:ext cx="530226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7" name="矩形 1"/>
          <p:cNvSpPr>
            <a:spLocks noChangeArrowheads="1"/>
          </p:cNvSpPr>
          <p:nvPr/>
        </p:nvSpPr>
        <p:spPr bwMode="auto">
          <a:xfrm>
            <a:off x="990600" y="296863"/>
            <a:ext cx="25019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词句段运用</a:t>
            </a:r>
          </a:p>
        </p:txBody>
      </p:sp>
      <p:grpSp>
        <p:nvGrpSpPr>
          <p:cNvPr id="14348" name="组合 5"/>
          <p:cNvGrpSpPr/>
          <p:nvPr/>
        </p:nvGrpSpPr>
        <p:grpSpPr>
          <a:xfrm>
            <a:off x="684213" y="987425"/>
            <a:ext cx="7666037" cy="1196975"/>
            <a:chOff x="899592" y="1211388"/>
            <a:chExt cx="7666883" cy="1196033"/>
          </a:xfrm>
        </p:grpSpPr>
        <p:pic>
          <p:nvPicPr>
            <p:cNvPr id="14355" name="图片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99592" y="1346433"/>
              <a:ext cx="433155" cy="4331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356" name="矩形 4"/>
            <p:cNvSpPr>
              <a:spLocks noChangeArrowheads="1"/>
            </p:cNvSpPr>
            <p:nvPr/>
          </p:nvSpPr>
          <p:spPr bwMode="auto">
            <a:xfrm>
              <a:off x="1332746" y="1211388"/>
              <a:ext cx="7233729" cy="11960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latin typeface="宋体" charset="-122"/>
                </a:rPr>
                <a:t>读下面的句子，注意加点的部分，说说你发现了什么。</a:t>
              </a:r>
            </a:p>
          </p:txBody>
        </p:sp>
      </p:grpSp>
      <p:grpSp>
        <p:nvGrpSpPr>
          <p:cNvPr id="14349" name="组合 8"/>
          <p:cNvGrpSpPr/>
          <p:nvPr/>
        </p:nvGrpSpPr>
        <p:grpSpPr>
          <a:xfrm>
            <a:off x="742950" y="2179638"/>
            <a:ext cx="7656513" cy="2376487"/>
            <a:chOff x="1092802" y="2183607"/>
            <a:chExt cx="7655661" cy="2377574"/>
          </a:xfrm>
        </p:grpSpPr>
        <p:sp>
          <p:nvSpPr>
            <p:cNvPr id="14350" name="矩形 6"/>
            <p:cNvSpPr>
              <a:spLocks noChangeArrowheads="1"/>
            </p:cNvSpPr>
            <p:nvPr/>
          </p:nvSpPr>
          <p:spPr bwMode="auto">
            <a:xfrm>
              <a:off x="1092802" y="2183607"/>
              <a:ext cx="7655661" cy="23775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marL="457200" indent="-457200" eaLnBrk="1" hangingPunct="1">
                <a:lnSpc>
                  <a:spcPct val="120000"/>
                </a:lnSpc>
                <a:buFont typeface="Wingdings" pitchFamily="2" charset="2"/>
                <a:buChar char="u"/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有名的老铺都要挂出几百盏灯来，各形各色，有的一律是玻璃的，有的清一色是牛角的，有的都是纱灯，有的通通彩绘全部</a:t>
              </a:r>
              <a:r>
                <a:rPr lang="en-US" altLang="zh-CN" sz="3200" b="1">
                  <a:latin typeface="楷体" pitchFamily="49" charset="-122"/>
                  <a:ea typeface="楷体" pitchFamily="49" charset="-122"/>
                </a:rPr>
                <a:t>《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红楼梦</a:t>
              </a:r>
              <a:r>
                <a:rPr lang="en-US" altLang="zh-CN" sz="3200" b="1">
                  <a:latin typeface="楷体" pitchFamily="49" charset="-122"/>
                  <a:ea typeface="楷体" pitchFamily="49" charset="-122"/>
                </a:rPr>
                <a:t>》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或</a:t>
              </a:r>
              <a:r>
                <a:rPr lang="en-US" altLang="zh-CN" sz="3200" b="1">
                  <a:latin typeface="楷体" pitchFamily="49" charset="-122"/>
                  <a:ea typeface="楷体" pitchFamily="49" charset="-122"/>
                </a:rPr>
                <a:t>《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水浒传</a:t>
              </a:r>
              <a:r>
                <a:rPr lang="en-US" altLang="zh-CN" sz="3200" b="1">
                  <a:latin typeface="楷体" pitchFamily="49" charset="-122"/>
                  <a:ea typeface="楷体" pitchFamily="49" charset="-122"/>
                </a:rPr>
                <a:t>》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故事。</a:t>
              </a:r>
            </a:p>
          </p:txBody>
        </p:sp>
        <p:sp>
          <p:nvSpPr>
            <p:cNvPr id="14351" name="矩形 7"/>
            <p:cNvSpPr>
              <a:spLocks noChangeArrowheads="1"/>
            </p:cNvSpPr>
            <p:nvPr/>
          </p:nvSpPr>
          <p:spPr bwMode="auto">
            <a:xfrm>
              <a:off x="3596140" y="3109823"/>
              <a:ext cx="1008609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en-US" altLang="zh-CN" sz="3200" b="1">
                  <a:latin typeface="宋体" charset="-122"/>
                </a:rPr>
                <a:t>··</a:t>
              </a:r>
              <a:endParaRPr lang="zh-CN" altLang="en-US" sz="3200"/>
            </a:p>
          </p:txBody>
        </p:sp>
        <p:sp>
          <p:nvSpPr>
            <p:cNvPr id="14352" name="矩形 18"/>
            <p:cNvSpPr>
              <a:spLocks noChangeArrowheads="1"/>
            </p:cNvSpPr>
            <p:nvPr/>
          </p:nvSpPr>
          <p:spPr bwMode="auto">
            <a:xfrm>
              <a:off x="7277456" y="3109823"/>
              <a:ext cx="1420582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en-US" altLang="zh-CN" sz="3200" b="1">
                  <a:latin typeface="宋体" charset="-122"/>
                </a:rPr>
                <a:t>···</a:t>
              </a:r>
              <a:endParaRPr lang="zh-CN" altLang="en-US" sz="3200"/>
            </a:p>
          </p:txBody>
        </p:sp>
        <p:sp>
          <p:nvSpPr>
            <p:cNvPr id="14353" name="矩形 19"/>
            <p:cNvSpPr>
              <a:spLocks noChangeArrowheads="1"/>
            </p:cNvSpPr>
            <p:nvPr/>
          </p:nvSpPr>
          <p:spPr bwMode="auto">
            <a:xfrm>
              <a:off x="4387782" y="3694598"/>
              <a:ext cx="1008609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en-US" altLang="zh-CN" sz="3200" b="1">
                  <a:latin typeface="宋体" charset="-122"/>
                </a:rPr>
                <a:t>··</a:t>
              </a:r>
              <a:endParaRPr lang="zh-CN" altLang="en-US" sz="3200"/>
            </a:p>
          </p:txBody>
        </p:sp>
        <p:sp>
          <p:nvSpPr>
            <p:cNvPr id="14354" name="矩形 20"/>
            <p:cNvSpPr>
              <a:spLocks noChangeArrowheads="1"/>
            </p:cNvSpPr>
            <p:nvPr/>
          </p:nvSpPr>
          <p:spPr bwMode="auto">
            <a:xfrm>
              <a:off x="7287356" y="3694597"/>
              <a:ext cx="1008609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en-US" altLang="zh-CN" sz="3200" b="1">
                  <a:latin typeface="宋体" charset="-122"/>
                </a:rPr>
                <a:t>··</a:t>
              </a:r>
              <a:endParaRPr lang="zh-CN" altLang="en-US" sz="3200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362" name="组合 7"/>
          <p:cNvGrpSpPr/>
          <p:nvPr/>
        </p:nvGrpSpPr>
        <p:grpSpPr>
          <a:xfrm>
            <a:off x="755650" y="1347788"/>
            <a:ext cx="7210425" cy="2713037"/>
            <a:chOff x="972153" y="1346304"/>
            <a:chExt cx="7209378" cy="2713517"/>
          </a:xfrm>
        </p:grpSpPr>
        <p:sp>
          <p:nvSpPr>
            <p:cNvPr id="15363" name="矩形 1"/>
            <p:cNvSpPr>
              <a:spLocks noChangeArrowheads="1"/>
            </p:cNvSpPr>
            <p:nvPr/>
          </p:nvSpPr>
          <p:spPr bwMode="auto">
            <a:xfrm>
              <a:off x="972153" y="1346304"/>
              <a:ext cx="7199694" cy="23775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marL="457200" indent="-457200" eaLnBrk="1" hangingPunct="1">
                <a:lnSpc>
                  <a:spcPct val="120000"/>
                </a:lnSpc>
                <a:buFont typeface="Wingdings" pitchFamily="2" charset="2"/>
                <a:buChar char="u"/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全校运动会上，大山在短跑比赛中勇夺第一，志杰在跳高比赛中喜获金牌，思雨在跳远比赛中摘得桂冠，宁宁在游泳比赛中拔得头筹。</a:t>
              </a:r>
              <a:endParaRPr lang="en-US" altLang="zh-CN" sz="3200" b="1">
                <a:latin typeface="楷体" pitchFamily="49" charset="-122"/>
                <a:ea typeface="楷体" pitchFamily="49" charset="-122"/>
              </a:endParaRPr>
            </a:p>
          </p:txBody>
        </p:sp>
        <p:sp>
          <p:nvSpPr>
            <p:cNvPr id="15364" name="矩形 2"/>
            <p:cNvSpPr>
              <a:spLocks noChangeArrowheads="1"/>
            </p:cNvSpPr>
            <p:nvPr/>
          </p:nvSpPr>
          <p:spPr bwMode="auto">
            <a:xfrm>
              <a:off x="7524328" y="1707654"/>
              <a:ext cx="596638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en-US" altLang="zh-CN" sz="3200" b="1">
                  <a:latin typeface="宋体" charset="-122"/>
                </a:rPr>
                <a:t>·</a:t>
              </a:r>
              <a:endParaRPr lang="zh-CN" altLang="en-US" sz="3200"/>
            </a:p>
          </p:txBody>
        </p:sp>
        <p:sp>
          <p:nvSpPr>
            <p:cNvPr id="15365" name="矩形 3"/>
            <p:cNvSpPr>
              <a:spLocks noChangeArrowheads="1"/>
            </p:cNvSpPr>
            <p:nvPr/>
          </p:nvSpPr>
          <p:spPr bwMode="auto">
            <a:xfrm>
              <a:off x="1403648" y="2292429"/>
              <a:ext cx="1420582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en-US" altLang="zh-CN" sz="3200" b="1">
                  <a:latin typeface="宋体" charset="-122"/>
                </a:rPr>
                <a:t>···</a:t>
              </a:r>
              <a:endParaRPr lang="zh-CN" altLang="en-US" sz="3200"/>
            </a:p>
          </p:txBody>
        </p:sp>
        <p:sp>
          <p:nvSpPr>
            <p:cNvPr id="15366" name="矩形 4"/>
            <p:cNvSpPr>
              <a:spLocks noChangeArrowheads="1"/>
            </p:cNvSpPr>
            <p:nvPr/>
          </p:nvSpPr>
          <p:spPr bwMode="auto">
            <a:xfrm>
              <a:off x="6348978" y="2279362"/>
              <a:ext cx="1832553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en-US" altLang="zh-CN" sz="3200" b="1">
                  <a:latin typeface="宋体" charset="-122"/>
                </a:rPr>
                <a:t>····</a:t>
              </a:r>
              <a:endParaRPr lang="zh-CN" altLang="en-US" sz="3200"/>
            </a:p>
          </p:txBody>
        </p:sp>
        <p:sp>
          <p:nvSpPr>
            <p:cNvPr id="15367" name="矩形 5"/>
            <p:cNvSpPr>
              <a:spLocks noChangeArrowheads="1"/>
            </p:cNvSpPr>
            <p:nvPr/>
          </p:nvSpPr>
          <p:spPr bwMode="auto">
            <a:xfrm>
              <a:off x="4716016" y="2877204"/>
              <a:ext cx="1832553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en-US" altLang="zh-CN" sz="3200" b="1">
                  <a:latin typeface="宋体" charset="-122"/>
                </a:rPr>
                <a:t>····</a:t>
              </a:r>
              <a:endParaRPr lang="zh-CN" altLang="en-US" sz="3200"/>
            </a:p>
          </p:txBody>
        </p:sp>
        <p:sp>
          <p:nvSpPr>
            <p:cNvPr id="15368" name="矩形 6"/>
            <p:cNvSpPr>
              <a:spLocks noChangeArrowheads="1"/>
            </p:cNvSpPr>
            <p:nvPr/>
          </p:nvSpPr>
          <p:spPr bwMode="auto">
            <a:xfrm>
              <a:off x="3419872" y="3475046"/>
              <a:ext cx="1832553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en-US" altLang="zh-CN" sz="3200" b="1">
                  <a:latin typeface="宋体" charset="-122"/>
                </a:rPr>
                <a:t>····</a:t>
              </a:r>
              <a:endParaRPr lang="zh-CN" altLang="en-US" sz="3200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97775" y="1773238"/>
            <a:ext cx="1295400" cy="159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5"/>
          <p:cNvGrpSpPr/>
          <p:nvPr/>
        </p:nvGrpSpPr>
        <p:grpSpPr>
          <a:xfrm>
            <a:off x="711200" y="700088"/>
            <a:ext cx="6551613" cy="3651250"/>
            <a:chOff x="565313" y="699542"/>
            <a:chExt cx="6552728" cy="3651926"/>
          </a:xfrm>
        </p:grpSpPr>
        <p:sp>
          <p:nvSpPr>
            <p:cNvPr id="16388" name="矩形 3"/>
            <p:cNvSpPr>
              <a:spLocks noChangeArrowheads="1"/>
            </p:cNvSpPr>
            <p:nvPr/>
          </p:nvSpPr>
          <p:spPr bwMode="auto">
            <a:xfrm>
              <a:off x="683568" y="792032"/>
              <a:ext cx="6408712" cy="35594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    我发现：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第一句中的加点词都有“全部、全都是”的意思，第二句中的加点词都有“取得第一名”的意思。用不同的词表达大致相同的意思，能避免用词的重复和单调，使语言更加生动、丰富。</a:t>
              </a:r>
            </a:p>
          </p:txBody>
        </p:sp>
        <p:sp>
          <p:nvSpPr>
            <p:cNvPr id="5" name="对话气泡: 圆角矩形 4"/>
            <p:cNvSpPr/>
            <p:nvPr/>
          </p:nvSpPr>
          <p:spPr>
            <a:xfrm>
              <a:off x="565313" y="699542"/>
              <a:ext cx="6552728" cy="3651926"/>
            </a:xfrm>
            <a:prstGeom prst="wedgeRoundRectCallout">
              <a:avLst>
                <a:gd name="adj1" fmla="val 55462"/>
                <a:gd name="adj2" fmla="val -2002"/>
                <a:gd name="adj3" fmla="val 16667"/>
              </a:avLst>
            </a:prstGeom>
            <a:noFill/>
            <a:ln>
              <a:solidFill>
                <a:srgbClr val="F16127"/>
              </a:solidFill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0" name="组合 1"/>
          <p:cNvGrpSpPr/>
          <p:nvPr/>
        </p:nvGrpSpPr>
        <p:grpSpPr>
          <a:xfrm>
            <a:off x="395288" y="950913"/>
            <a:ext cx="8461375" cy="1195387"/>
            <a:chOff x="899592" y="1211388"/>
            <a:chExt cx="8460431" cy="1195712"/>
          </a:xfrm>
        </p:grpSpPr>
        <p:pic>
          <p:nvPicPr>
            <p:cNvPr id="17412" name="图片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99592" y="1346433"/>
              <a:ext cx="433155" cy="4331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13" name="矩形 3"/>
            <p:cNvSpPr>
              <a:spLocks noChangeArrowheads="1"/>
            </p:cNvSpPr>
            <p:nvPr/>
          </p:nvSpPr>
          <p:spPr bwMode="auto">
            <a:xfrm>
              <a:off x="1332746" y="1211388"/>
              <a:ext cx="8027277" cy="1195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latin typeface="宋体" charset="-122"/>
                </a:rPr>
                <a:t>你知道下面这些习俗的寓意吗？你还知道哪些寓意吉祥的习俗？</a:t>
              </a:r>
              <a:endParaRPr lang="en-US" altLang="zh-CN" sz="3200" b="1">
                <a:latin typeface="宋体" charset="-122"/>
              </a:endParaRPr>
            </a:p>
          </p:txBody>
        </p:sp>
      </p:grpSp>
      <p:sp>
        <p:nvSpPr>
          <p:cNvPr id="17411" name="矩形 4"/>
          <p:cNvSpPr>
            <a:spLocks noChangeArrowheads="1"/>
          </p:cNvSpPr>
          <p:nvPr/>
        </p:nvSpPr>
        <p:spPr bwMode="auto">
          <a:xfrm>
            <a:off x="828675" y="2297113"/>
            <a:ext cx="8027988" cy="178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marL="457200" indent="-457200" eaLnBrk="1" hangingPunct="1">
              <a:lnSpc>
                <a:spcPct val="120000"/>
              </a:lnSpc>
              <a:buFont typeface="Wingdings" pitchFamily="2" charset="2"/>
              <a:buChar char="u"/>
            </a:pP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过年的时候吃年糕：寓意万事如意年年高</a:t>
            </a:r>
          </a:p>
          <a:p>
            <a:pPr marL="457200" indent="-457200" eaLnBrk="1" hangingPunct="1">
              <a:lnSpc>
                <a:spcPct val="120000"/>
              </a:lnSpc>
              <a:buFont typeface="Wingdings" pitchFamily="2" charset="2"/>
              <a:buChar char="u"/>
            </a:pP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过年的时候吃鱼：</a:t>
            </a:r>
            <a:r>
              <a:rPr lang="en-US" altLang="zh-CN" sz="3200" b="1">
                <a:latin typeface="楷体" pitchFamily="49" charset="-122"/>
                <a:ea typeface="楷体" pitchFamily="49" charset="-122"/>
              </a:rPr>
              <a:t>____________________</a:t>
            </a: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　　　　　　　　　　　　</a:t>
            </a:r>
          </a:p>
          <a:p>
            <a:pPr marL="457200" indent="-457200" eaLnBrk="1" hangingPunct="1">
              <a:lnSpc>
                <a:spcPct val="120000"/>
              </a:lnSpc>
              <a:buFont typeface="Wingdings" pitchFamily="2" charset="2"/>
              <a:buChar char="u"/>
            </a:pP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建筑上雕刻蝙蝠：</a:t>
            </a:r>
            <a:r>
              <a:rPr lang="en-US" altLang="zh-CN" sz="3200" b="1">
                <a:latin typeface="楷体" pitchFamily="49" charset="-122"/>
                <a:ea typeface="楷体" pitchFamily="49" charset="-122"/>
              </a:rPr>
              <a:t>____________________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"/>
          <p:cNvGrpSpPr/>
          <p:nvPr/>
        </p:nvGrpSpPr>
        <p:grpSpPr>
          <a:xfrm>
            <a:off x="900113" y="1779588"/>
            <a:ext cx="6191250" cy="2016125"/>
            <a:chOff x="565313" y="699542"/>
            <a:chExt cx="6192043" cy="2016715"/>
          </a:xfrm>
        </p:grpSpPr>
        <p:sp>
          <p:nvSpPr>
            <p:cNvPr id="18436" name="矩形 3"/>
            <p:cNvSpPr>
              <a:spLocks noChangeArrowheads="1"/>
            </p:cNvSpPr>
            <p:nvPr/>
          </p:nvSpPr>
          <p:spPr bwMode="auto">
            <a:xfrm>
              <a:off x="683568" y="792032"/>
              <a:ext cx="6073788" cy="17870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solidFill>
                    <a:schemeClr val="bg1"/>
                  </a:solidFill>
                  <a:latin typeface="楷体" pitchFamily="49" charset="-122"/>
                  <a:ea typeface="楷体" pitchFamily="49" charset="-122"/>
                </a:rPr>
                <a:t>    </a:t>
              </a:r>
              <a:r>
                <a:rPr lang="zh-CN" altLang="en-US" sz="3200" b="1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我发现：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我们的传统吃食或传统工艺中往往有着一些吉祥的寓意。</a:t>
              </a:r>
            </a:p>
          </p:txBody>
        </p:sp>
        <p:sp>
          <p:nvSpPr>
            <p:cNvPr id="5" name="对话气泡: 圆角矩形 4"/>
            <p:cNvSpPr/>
            <p:nvPr/>
          </p:nvSpPr>
          <p:spPr>
            <a:xfrm>
              <a:off x="565313" y="699542"/>
              <a:ext cx="6074553" cy="2016715"/>
            </a:xfrm>
            <a:prstGeom prst="wedgeRoundRectCallout">
              <a:avLst>
                <a:gd name="adj1" fmla="val 55462"/>
                <a:gd name="adj2" fmla="val -2002"/>
                <a:gd name="adj3" fmla="val 16667"/>
              </a:avLst>
            </a:prstGeom>
            <a:noFill/>
            <a:ln>
              <a:solidFill>
                <a:srgbClr val="FFBF2F"/>
              </a:solidFill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000000"/>
                  </a:solidFill>
                  <a:latin typeface="Calibri"/>
                  <a:ea typeface="宋体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  <p:pic>
        <p:nvPicPr>
          <p:cNvPr id="7" name="图片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433"/>
          <a:stretch>
            <a:fillRect/>
          </a:stretch>
        </p:blipFill>
        <p:spPr bwMode="auto">
          <a:xfrm>
            <a:off x="7235825" y="2005013"/>
            <a:ext cx="1168400" cy="1566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rrowheads="1"/>
          </p:cNvSpPr>
          <p:nvPr/>
        </p:nvSpPr>
        <p:spPr bwMode="auto">
          <a:xfrm>
            <a:off x="1187450" y="1506538"/>
            <a:ext cx="7740650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过年的时候吃鱼：</a:t>
            </a:r>
            <a:r>
              <a:rPr lang="en-US" altLang="zh-CN" sz="3200" b="1">
                <a:latin typeface="楷体" pitchFamily="49" charset="-122"/>
                <a:ea typeface="楷体" pitchFamily="49" charset="-122"/>
              </a:rPr>
              <a:t>____________________</a:t>
            </a:r>
          </a:p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建筑上雕刻蝙蝠：</a:t>
            </a:r>
            <a:r>
              <a:rPr lang="en-US" altLang="zh-CN" sz="3200" b="1">
                <a:latin typeface="楷体" pitchFamily="49" charset="-122"/>
                <a:ea typeface="楷体" pitchFamily="49" charset="-122"/>
              </a:rPr>
              <a:t>____________________</a:t>
            </a:r>
          </a:p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正月十五点灯笼：寓意驱魔降福喜庆光明</a:t>
            </a:r>
            <a:endParaRPr lang="en-US" altLang="zh-CN" sz="3200" b="1">
              <a:latin typeface="楷体" pitchFamily="49" charset="-122"/>
              <a:ea typeface="楷体" pitchFamily="49" charset="-122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中秋赏月吃月饼：寓意祈盼团圆幸福美满</a:t>
            </a:r>
          </a:p>
        </p:txBody>
      </p:sp>
      <p:pic>
        <p:nvPicPr>
          <p:cNvPr id="19459" name="图片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390"/>
          <a:stretch>
            <a:fillRect/>
          </a:stretch>
        </p:blipFill>
        <p:spPr bwMode="auto">
          <a:xfrm>
            <a:off x="323850" y="1692275"/>
            <a:ext cx="965200" cy="200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4356100" y="1404938"/>
            <a:ext cx="4346575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solidFill>
                  <a:srgbClr val="FF00FF"/>
                </a:solidFill>
                <a:latin typeface="楷体" pitchFamily="49" charset="-122"/>
                <a:ea typeface="楷体" pitchFamily="49" charset="-122"/>
              </a:rPr>
              <a:t>寓意生活富余年年有余</a:t>
            </a:r>
            <a:endParaRPr lang="en-US" altLang="zh-CN" sz="3200" b="1">
              <a:solidFill>
                <a:srgbClr val="FF00FF"/>
              </a:solidFill>
              <a:latin typeface="楷体" pitchFamily="49" charset="-122"/>
              <a:ea typeface="楷体" pitchFamily="49" charset="-122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solidFill>
                  <a:srgbClr val="FF00FF"/>
                </a:solidFill>
                <a:latin typeface="楷体" pitchFamily="49" charset="-122"/>
                <a:ea typeface="楷体" pitchFamily="49" charset="-122"/>
              </a:rPr>
              <a:t>寓意遍地是福福从天降</a:t>
            </a:r>
            <a:endParaRPr lang="en-US" altLang="zh-CN" sz="3200" b="1">
              <a:solidFill>
                <a:srgbClr val="FF00FF"/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图片 1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268538" y="1779588"/>
            <a:ext cx="5302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图片 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798763" y="3651250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图片 1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189038" y="5019675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图片 1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538" y="5524500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图片 1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12313" y="4875213"/>
            <a:ext cx="5302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图片 1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75" y="1981200"/>
            <a:ext cx="5302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8" name="图片 1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10713" y="-423863"/>
            <a:ext cx="530225" cy="80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9" name="图片 1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7900" y="-1676400"/>
            <a:ext cx="5302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0" name="图片 1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80963" y="-2003425"/>
            <a:ext cx="530226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91" name="矩形 1"/>
          <p:cNvSpPr>
            <a:spLocks noChangeArrowheads="1"/>
          </p:cNvSpPr>
          <p:nvPr/>
        </p:nvSpPr>
        <p:spPr bwMode="auto">
          <a:xfrm>
            <a:off x="755650" y="268288"/>
            <a:ext cx="20383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书写提示</a:t>
            </a:r>
          </a:p>
        </p:txBody>
      </p:sp>
      <p:grpSp>
        <p:nvGrpSpPr>
          <p:cNvPr id="20492" name="组合 11"/>
          <p:cNvGrpSpPr/>
          <p:nvPr/>
        </p:nvGrpSpPr>
        <p:grpSpPr>
          <a:xfrm>
            <a:off x="395288" y="950913"/>
            <a:ext cx="8461375" cy="1195387"/>
            <a:chOff x="899592" y="1211388"/>
            <a:chExt cx="8460431" cy="1195712"/>
          </a:xfrm>
        </p:grpSpPr>
        <p:pic>
          <p:nvPicPr>
            <p:cNvPr id="20494" name="图片 1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99592" y="1346433"/>
              <a:ext cx="433155" cy="4331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495" name="矩形 13"/>
            <p:cNvSpPr>
              <a:spLocks noChangeArrowheads="1"/>
            </p:cNvSpPr>
            <p:nvPr/>
          </p:nvSpPr>
          <p:spPr bwMode="auto">
            <a:xfrm>
              <a:off x="1332746" y="1211388"/>
              <a:ext cx="8027277" cy="1195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</a:pPr>
              <a:r>
                <a:rPr lang="zh-CN" altLang="en-US" sz="3200" b="1">
                  <a:latin typeface="宋体" charset="-122"/>
                </a:rPr>
                <a:t>观察下面的字，再照着写一写，看看自己的书写速度是不是有所提高。</a:t>
              </a:r>
              <a:endParaRPr lang="en-US" altLang="zh-CN" sz="3200" b="1">
                <a:latin typeface="宋体" charset="-122"/>
              </a:endParaRPr>
            </a:p>
          </p:txBody>
        </p:sp>
      </p:grpSp>
      <p:pic>
        <p:nvPicPr>
          <p:cNvPr id="20493" name="图片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33550" y="2179638"/>
            <a:ext cx="5676900" cy="252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矩形 1"/>
          <p:cNvSpPr>
            <a:spLocks noChangeArrowheads="1"/>
          </p:cNvSpPr>
          <p:nvPr/>
        </p:nvSpPr>
        <p:spPr bwMode="auto">
          <a:xfrm>
            <a:off x="900113" y="987425"/>
            <a:ext cx="7704137" cy="355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solidFill>
                  <a:schemeClr val="bg1"/>
                </a:solidFill>
                <a:latin typeface="楷体" pitchFamily="49" charset="-122"/>
                <a:ea typeface="楷体" pitchFamily="49" charset="-122"/>
              </a:rPr>
              <a:t>    </a:t>
            </a:r>
            <a:r>
              <a:rPr lang="zh-CN" altLang="en-US" sz="3200" b="1">
                <a:solidFill>
                  <a:srgbClr val="FF00FF"/>
                </a:solidFill>
                <a:latin typeface="楷体" pitchFamily="49" charset="-122"/>
                <a:ea typeface="楷体" pitchFamily="49" charset="-122"/>
              </a:rPr>
              <a:t>我知道：</a:t>
            </a: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这是书法中的行楷体。行楷将楷书的体势、点画变得圆转连带、变化多样。因为在书写时楷书的成分多，只是略有行书的笔意，所以称为行楷。行楷用笔灵活、方便，一般不需要逆锋、顿笔、停笔等，讲求笔道流畅，顿转合理。</a:t>
            </a:r>
          </a:p>
        </p:txBody>
      </p:sp>
      <p:pic>
        <p:nvPicPr>
          <p:cNvPr id="21507" name="图片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799"/>
          <a:stretch>
            <a:fillRect/>
          </a:stretch>
        </p:blipFill>
        <p:spPr bwMode="auto">
          <a:xfrm>
            <a:off x="900113" y="123825"/>
            <a:ext cx="1114425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矩形 1"/>
          <p:cNvSpPr>
            <a:spLocks noChangeArrowheads="1"/>
          </p:cNvSpPr>
          <p:nvPr/>
        </p:nvSpPr>
        <p:spPr bwMode="auto">
          <a:xfrm>
            <a:off x="792163" y="915988"/>
            <a:ext cx="7559675" cy="355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solidFill>
                  <a:schemeClr val="bg1"/>
                </a:solidFill>
                <a:latin typeface="宋体" charset="-122"/>
              </a:rPr>
              <a:t>    </a:t>
            </a:r>
            <a:r>
              <a:rPr lang="zh-CN" altLang="en-US" sz="3200" b="1">
                <a:solidFill>
                  <a:srgbClr val="FF00FF"/>
                </a:solidFill>
                <a:latin typeface="宋体" charset="-122"/>
              </a:rPr>
              <a:t>老师指导：</a:t>
            </a:r>
            <a:r>
              <a:rPr lang="zh-CN" altLang="en-US" sz="3200" b="1">
                <a:latin typeface="宋体" charset="-122"/>
              </a:rPr>
              <a:t>请根据你对行楷字的观察和了解，平时认真练习，提高自己的书写水平和速度。学会基本的行楷后，还可以依照自己的习惯，使行笔出现各种变化，甚至追求或创造不同的笔道线条，形成独有的书写风格。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图片 1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268538" y="1779588"/>
            <a:ext cx="5302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图片 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798763" y="3651250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图片 1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189038" y="5019675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图片 1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12313" y="4875213"/>
            <a:ext cx="5302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图片 1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20375" y="1981200"/>
            <a:ext cx="5302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图片 1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10713" y="-423863"/>
            <a:ext cx="530225" cy="80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0" name="图片 1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7900" y="-1676400"/>
            <a:ext cx="530225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1" name="图片 1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80963" y="-2003425"/>
            <a:ext cx="530226" cy="79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2" name="矩形 1"/>
          <p:cNvSpPr>
            <a:spLocks noChangeArrowheads="1"/>
          </p:cNvSpPr>
          <p:nvPr/>
        </p:nvSpPr>
        <p:spPr bwMode="auto">
          <a:xfrm>
            <a:off x="1116013" y="254000"/>
            <a:ext cx="20383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r>
              <a:rPr lang="zh-CN" altLang="en-US" sz="3600" b="1">
                <a:latin typeface="黑体" pitchFamily="49" charset="-122"/>
                <a:ea typeface="黑体" pitchFamily="49" charset="-122"/>
              </a:rPr>
              <a:t>日积月累</a:t>
            </a:r>
          </a:p>
        </p:txBody>
      </p:sp>
      <p:pic>
        <p:nvPicPr>
          <p:cNvPr id="23563" name="图片 1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538" y="5524500"/>
            <a:ext cx="5302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15"/>
          <p:cNvGrpSpPr/>
          <p:nvPr/>
        </p:nvGrpSpPr>
        <p:grpSpPr>
          <a:xfrm>
            <a:off x="0" y="0"/>
            <a:ext cx="9144000" cy="5143500"/>
            <a:chExt cx="9144000" cy="5143500"/>
          </a:xfrm>
        </p:grpSpPr>
        <p:pic>
          <p:nvPicPr>
            <p:cNvPr id="23566" name="图片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405" b="21498"/>
            <a:stretch>
              <a:fillRect/>
            </a:stretch>
          </p:blipFill>
          <p:spPr bwMode="auto">
            <a:xfrm>
              <a:off x="0" y="0"/>
              <a:ext cx="9144000" cy="5143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矩形 17"/>
            <p:cNvSpPr/>
            <p:nvPr/>
          </p:nvSpPr>
          <p:spPr>
            <a:xfrm>
              <a:off x="508000" y="222250"/>
              <a:ext cx="5976938" cy="4562475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algn="ctr" eaLnBrk="1" hangingPunct="1">
                <a:lnSpc>
                  <a:spcPct val="130000"/>
                </a:lnSpc>
                <a:defRPr/>
              </a:pPr>
              <a:r>
                <a:rPr lang="zh-CN" altLang="en-US" sz="3600" b="1">
                  <a:latin typeface="宋体" panose="02010600030101010101" pitchFamily="2" charset="-122"/>
                  <a:ea typeface="宋体" pitchFamily="2" charset="-122"/>
                </a:rPr>
                <a:t>长歌行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①</a:t>
              </a:r>
              <a:endParaRPr lang="zh-CN" altLang="en-US" sz="3200" b="1" baseline="30000">
                <a:latin typeface="楷体" pitchFamily="49" charset="-122"/>
                <a:ea typeface="楷体" pitchFamily="49" charset="-122"/>
              </a:endParaRPr>
            </a:p>
            <a:p>
              <a:pPr algn="ctr" eaLnBrk="1" hangingPunct="1">
                <a:lnSpc>
                  <a:spcPct val="130000"/>
                </a:lnSpc>
                <a:defRPr/>
              </a:pPr>
              <a:r>
                <a:rPr lang="zh-CN" altLang="en-US" sz="3200" b="1">
                  <a:latin typeface="+mn-ea"/>
                  <a:ea typeface="+mn-ea"/>
                </a:rPr>
                <a:t>汉乐府</a:t>
              </a:r>
            </a:p>
            <a:p>
              <a:pPr eaLnBrk="1" hangingPunct="1">
                <a:lnSpc>
                  <a:spcPct val="130000"/>
                </a:lnSpc>
                <a:defRPr/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青青园中葵</a:t>
              </a:r>
              <a:r>
                <a:rPr lang="ii-CN" altLang="en-US" sz="3200" b="1">
                  <a:latin typeface="楷体" pitchFamily="49" charset="-122"/>
                  <a:ea typeface="宋体" pitchFamily="2" charset="-122"/>
                </a:rPr>
                <a:t>，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朝露待日晞</a:t>
              </a:r>
              <a:r>
                <a:rPr lang="ii-CN" altLang="en-US" sz="3200" b="1">
                  <a:latin typeface="楷体" pitchFamily="49" charset="-122"/>
                  <a:ea typeface="宋体" pitchFamily="2" charset="-122"/>
                </a:rPr>
                <a:t>。</a:t>
              </a:r>
            </a:p>
            <a:p>
              <a:pPr eaLnBrk="1" hangingPunct="1">
                <a:lnSpc>
                  <a:spcPct val="130000"/>
                </a:lnSpc>
                <a:defRPr/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阳春布德泽，万物生光辉。</a:t>
              </a:r>
            </a:p>
            <a:p>
              <a:pPr eaLnBrk="1" hangingPunct="1">
                <a:lnSpc>
                  <a:spcPct val="130000"/>
                </a:lnSpc>
                <a:defRPr/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常恐秋节至，焜黄华叶衰。</a:t>
              </a:r>
            </a:p>
            <a:p>
              <a:pPr eaLnBrk="1" hangingPunct="1">
                <a:lnSpc>
                  <a:spcPct val="130000"/>
                </a:lnSpc>
                <a:defRPr/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百川东到海，何时复西归？</a:t>
              </a:r>
              <a:endParaRPr lang="en-US" altLang="zh-CN" sz="3200" b="1">
                <a:latin typeface="楷体" pitchFamily="49" charset="-122"/>
                <a:ea typeface="楷体" pitchFamily="49" charset="-122"/>
              </a:endParaRPr>
            </a:p>
            <a:p>
              <a:pPr eaLnBrk="1" hangingPunct="1">
                <a:lnSpc>
                  <a:spcPct val="130000"/>
                </a:lnSpc>
                <a:defRPr/>
              </a:pP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少壮不努力，老大徒伤悲！</a:t>
              </a:r>
            </a:p>
          </p:txBody>
        </p:sp>
      </p:grpSp>
      <p:sp>
        <p:nvSpPr>
          <p:cNvPr id="19" name="矩形 18"/>
          <p:cNvSpPr>
            <a:spLocks noChangeArrowheads="1"/>
          </p:cNvSpPr>
          <p:nvPr/>
        </p:nvSpPr>
        <p:spPr bwMode="auto">
          <a:xfrm>
            <a:off x="4572000" y="404813"/>
            <a:ext cx="4392613" cy="509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①</a:t>
            </a:r>
            <a:r>
              <a:rPr lang="zh-CN" altLang="en-US" sz="2800" b="1">
                <a:latin typeface="宋体" charset="-122"/>
              </a:rPr>
              <a:t>长歌行：汉乐府曲调名。</a:t>
            </a:r>
            <a:endParaRPr lang="en-US" altLang="zh-CN" sz="2800" b="1">
              <a:latin typeface="宋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"/>
          <p:cNvGrpSpPr/>
          <p:nvPr/>
        </p:nvGrpSpPr>
        <p:grpSpPr>
          <a:xfrm>
            <a:off x="1500188" y="842963"/>
            <a:ext cx="6143625" cy="889000"/>
            <a:chOff x="1556322" y="2951253"/>
            <a:chExt cx="6146159" cy="889034"/>
          </a:xfrm>
        </p:grpSpPr>
        <p:pic>
          <p:nvPicPr>
            <p:cNvPr id="4" name="Picture 7" descr="C:\Users\Administrator\Desktop\png\素材CNN-sccnn.com_201406210812-恢复的.psd_0002_图层-3-拷贝.png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1635730" y="3071908"/>
              <a:ext cx="5977815" cy="673126"/>
            </a:xfrm>
            <a:prstGeom prst="rect">
              <a:avLst/>
            </a:prstGeom>
            <a:noFill/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5" name="Picture 3" descr="C:\Users\Administrator\Desktop\png\素材CNN-sccnn.com_201406210812-恢复的.psd_0000_图层-2-拷贝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1556322" y="2978241"/>
              <a:ext cx="98466" cy="862046"/>
            </a:xfrm>
            <a:prstGeom prst="rect">
              <a:avLst/>
            </a:prstGeom>
            <a:noFill/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" name="Picture 3" descr="C:\Users\Administrator\Desktop\png\素材CNN-sccnn.com_201406210812-恢复的.psd_0000_图层-2-拷贝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604015" y="2951253"/>
              <a:ext cx="98466" cy="862045"/>
            </a:xfrm>
            <a:prstGeom prst="rect">
              <a:avLst/>
            </a:prstGeom>
            <a:noFill/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4591" name="矩形 7"/>
            <p:cNvSpPr>
              <a:spLocks noChangeArrowheads="1"/>
            </p:cNvSpPr>
            <p:nvPr/>
          </p:nvSpPr>
          <p:spPr bwMode="auto">
            <a:xfrm>
              <a:off x="1891980" y="3113352"/>
              <a:ext cx="5784816" cy="5847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青青园中葵</a:t>
              </a:r>
              <a:r>
                <a:rPr lang="ii-CN" altLang="en-US" sz="3200" b="1">
                  <a:latin typeface="楷体" pitchFamily="49" charset="-122"/>
                </a:rPr>
                <a:t>，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朝露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②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待日晞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③</a:t>
              </a:r>
              <a:r>
                <a:rPr lang="zh-CN" altLang="en-US" sz="3200" b="1" baseline="30000">
                  <a:latin typeface="楷体" pitchFamily="49" charset="-122"/>
                  <a:ea typeface="楷体" pitchFamily="49" charset="-122"/>
                </a:rPr>
                <a:t> 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。</a:t>
              </a:r>
            </a:p>
          </p:txBody>
        </p:sp>
      </p:grpSp>
      <p:grpSp>
        <p:nvGrpSpPr>
          <p:cNvPr id="3" name="组合 7"/>
          <p:cNvGrpSpPr/>
          <p:nvPr/>
        </p:nvGrpSpPr>
        <p:grpSpPr>
          <a:xfrm>
            <a:off x="1500188" y="3003550"/>
            <a:ext cx="6143625" cy="889000"/>
            <a:chOff x="1556322" y="2951253"/>
            <a:chExt cx="6146159" cy="889034"/>
          </a:xfrm>
        </p:grpSpPr>
        <p:pic>
          <p:nvPicPr>
            <p:cNvPr id="9" name="Picture 7" descr="C:\Users\Administrator\Desktop\png\素材CNN-sccnn.com_201406210812-恢复的.psd_0002_图层-3-拷贝.png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1635730" y="3071908"/>
              <a:ext cx="5977815" cy="673126"/>
            </a:xfrm>
            <a:prstGeom prst="rect">
              <a:avLst/>
            </a:prstGeom>
            <a:noFill/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0" name="Picture 3" descr="C:\Users\Administrator\Desktop\png\素材CNN-sccnn.com_201406210812-恢复的.psd_0000_图层-2-拷贝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1556322" y="2978242"/>
              <a:ext cx="98466" cy="862045"/>
            </a:xfrm>
            <a:prstGeom prst="rect">
              <a:avLst/>
            </a:prstGeom>
            <a:noFill/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11" name="Picture 3" descr="C:\Users\Administrator\Desktop\png\素材CNN-sccnn.com_201406210812-恢复的.psd_0000_图层-2-拷贝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604015" y="2951253"/>
              <a:ext cx="98466" cy="862046"/>
            </a:xfrm>
            <a:prstGeom prst="rect">
              <a:avLst/>
            </a:prstGeom>
            <a:noFill/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4587" name="矩形 7"/>
            <p:cNvSpPr>
              <a:spLocks noChangeArrowheads="1"/>
            </p:cNvSpPr>
            <p:nvPr/>
          </p:nvSpPr>
          <p:spPr bwMode="auto">
            <a:xfrm>
              <a:off x="1891980" y="3113352"/>
              <a:ext cx="5784816" cy="5847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阳春布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④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德泽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⑤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，万物生光辉。</a:t>
              </a:r>
            </a:p>
          </p:txBody>
        </p:sp>
      </p:grpSp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2736850" y="369888"/>
            <a:ext cx="4572000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②朝露：</a:t>
            </a:r>
            <a:r>
              <a:rPr lang="zh-CN" altLang="en-US" sz="2800" b="1">
                <a:latin typeface="宋体" charset="-122"/>
              </a:rPr>
              <a:t>清晨的露水。</a:t>
            </a:r>
            <a:endParaRPr lang="en-US" altLang="zh-CN" sz="2800" b="1">
              <a:latin typeface="宋体" charset="-122"/>
            </a:endParaRPr>
          </a:p>
        </p:txBody>
      </p: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4727575" y="1687513"/>
            <a:ext cx="4221163" cy="98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chemeClr val="bg1"/>
                </a:solidFill>
                <a:latin typeface="宋体" charset="-122"/>
              </a:rPr>
              <a:t>    </a:t>
            </a: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③晞：</a:t>
            </a:r>
            <a:r>
              <a:rPr lang="zh-CN" altLang="en-US" sz="2800" b="1">
                <a:latin typeface="宋体" charset="-122"/>
              </a:rPr>
              <a:t>天亮，引申为阳光照耀，这里指晒干。</a:t>
            </a:r>
            <a:endParaRPr lang="en-US" altLang="zh-CN" sz="2800" b="1">
              <a:latin typeface="宋体" charset="-122"/>
            </a:endParaRPr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1149350" y="2555875"/>
            <a:ext cx="3422650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④布：</a:t>
            </a:r>
            <a:r>
              <a:rPr lang="zh-CN" altLang="en-US" sz="2800" b="1">
                <a:latin typeface="宋体" charset="-122"/>
              </a:rPr>
              <a:t>布施，给予。</a:t>
            </a:r>
            <a:endParaRPr lang="en-US" altLang="zh-CN" sz="2800" b="1">
              <a:latin typeface="宋体" charset="-122"/>
            </a:endParaRPr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auto">
          <a:xfrm>
            <a:off x="4173538" y="4006850"/>
            <a:ext cx="3421062" cy="50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⑤德泽：</a:t>
            </a:r>
            <a:r>
              <a:rPr lang="zh-CN" altLang="en-US" sz="2800" b="1">
                <a:latin typeface="宋体" charset="-122"/>
              </a:rPr>
              <a:t>恩惠。</a:t>
            </a:r>
            <a:endParaRPr lang="en-US" altLang="zh-CN" sz="2800" b="1">
              <a:latin typeface="宋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"/>
          <p:cNvGrpSpPr/>
          <p:nvPr/>
        </p:nvGrpSpPr>
        <p:grpSpPr>
          <a:xfrm>
            <a:off x="1331913" y="1816100"/>
            <a:ext cx="6456362" cy="889000"/>
            <a:chOff x="1556322" y="2951253"/>
            <a:chExt cx="6458095" cy="889034"/>
          </a:xfrm>
        </p:grpSpPr>
        <p:pic>
          <p:nvPicPr>
            <p:cNvPr id="4" name="Picture 7" descr="C:\Users\Administrator\Desktop\png\素材CNN-sccnn.com_201406210812-恢复的.psd_0002_图层-3-拷贝.png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1635718" y="3071908"/>
              <a:ext cx="6294539" cy="673126"/>
            </a:xfrm>
            <a:prstGeom prst="rect">
              <a:avLst/>
            </a:prstGeom>
            <a:noFill/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5" name="Picture 3" descr="C:\Users\Administrator\Desktop\png\素材CNN-sccnn.com_201406210812-恢复的.psd_0000_图层-2-拷贝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1556322" y="2978242"/>
              <a:ext cx="98451" cy="862045"/>
            </a:xfrm>
            <a:prstGeom prst="rect">
              <a:avLst/>
            </a:prstGeom>
            <a:noFill/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" name="Picture 3" descr="C:\Users\Administrator\Desktop\png\素材CNN-sccnn.com_201406210812-恢复的.psd_0000_图层-2-拷贝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915966" y="2951253"/>
              <a:ext cx="98451" cy="862046"/>
            </a:xfrm>
            <a:prstGeom prst="rect">
              <a:avLst/>
            </a:prstGeom>
            <a:noFill/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5609" name="矩形 7"/>
            <p:cNvSpPr>
              <a:spLocks noChangeArrowheads="1"/>
            </p:cNvSpPr>
            <p:nvPr/>
          </p:nvSpPr>
          <p:spPr bwMode="auto">
            <a:xfrm>
              <a:off x="1888429" y="3113352"/>
              <a:ext cx="6041085" cy="5847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常恐秋节至，焜黄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⑥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华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⑦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叶衰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⑧ 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。</a:t>
              </a:r>
            </a:p>
          </p:txBody>
        </p:sp>
      </p:grp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2116138" y="881063"/>
            <a:ext cx="3871912" cy="98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    ⑥焜黄：</a:t>
            </a:r>
            <a:r>
              <a:rPr lang="zh-CN" altLang="en-US" sz="2800" b="1">
                <a:latin typeface="宋体" charset="-122"/>
              </a:rPr>
              <a:t>形容草木凋落、枯黄的样子。</a:t>
            </a:r>
            <a:endParaRPr lang="en-US" altLang="zh-CN" sz="2800" b="1">
              <a:latin typeface="宋体" charset="-122"/>
            </a:endParaRPr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5392738" y="1404938"/>
            <a:ext cx="2952750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⑦华：</a:t>
            </a:r>
            <a:r>
              <a:rPr lang="zh-CN" altLang="en-US" sz="2800" b="1">
                <a:latin typeface="宋体" charset="-122"/>
              </a:rPr>
              <a:t>同“花”。</a:t>
            </a:r>
            <a:endParaRPr lang="en-US" altLang="zh-CN" sz="2800" b="1">
              <a:latin typeface="宋体" charset="-122"/>
            </a:endParaRPr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auto">
          <a:xfrm>
            <a:off x="1057275" y="2943225"/>
            <a:ext cx="6999288" cy="982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chemeClr val="bg1"/>
                </a:solidFill>
                <a:latin typeface="宋体" charset="-122"/>
              </a:rPr>
              <a:t>    </a:t>
            </a: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⑧衰：</a:t>
            </a:r>
            <a:r>
              <a:rPr lang="zh-CN" altLang="en-US" sz="2800" b="1">
                <a:latin typeface="宋体" charset="-122"/>
              </a:rPr>
              <a:t>一说读古音“</a:t>
            </a:r>
            <a:r>
              <a:rPr lang="en-US" altLang="zh-CN" sz="2800" b="1">
                <a:latin typeface="宋体" charset="-122"/>
              </a:rPr>
              <a:t>cuī</a:t>
            </a:r>
            <a:r>
              <a:rPr lang="zh-CN" altLang="en-US" sz="2800" b="1">
                <a:latin typeface="宋体" charset="-122"/>
              </a:rPr>
              <a:t>”，一说读普通话“</a:t>
            </a:r>
            <a:r>
              <a:rPr lang="en-US" altLang="zh-CN" sz="2800" b="1">
                <a:latin typeface="宋体" charset="-122"/>
              </a:rPr>
              <a:t>shuāi</a:t>
            </a:r>
            <a:r>
              <a:rPr lang="zh-CN" altLang="en-US" sz="2800" b="1">
                <a:latin typeface="宋体" charset="-122"/>
              </a:rPr>
              <a:t>”。为了押韵，可以按古音读。</a:t>
            </a:r>
            <a:endParaRPr lang="en-US" altLang="zh-CN" sz="2800" b="1">
              <a:latin typeface="宋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"/>
          <p:cNvGrpSpPr/>
          <p:nvPr/>
        </p:nvGrpSpPr>
        <p:grpSpPr>
          <a:xfrm>
            <a:off x="1411288" y="1712913"/>
            <a:ext cx="6456362" cy="889000"/>
            <a:chOff x="1556322" y="2951253"/>
            <a:chExt cx="6458095" cy="889034"/>
          </a:xfrm>
        </p:grpSpPr>
        <p:pic>
          <p:nvPicPr>
            <p:cNvPr id="4" name="Picture 7" descr="C:\Users\Administrator\Desktop\png\素材CNN-sccnn.com_201406210812-恢复的.psd_0002_图层-3-拷贝.png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1635718" y="3071908"/>
              <a:ext cx="6294539" cy="673126"/>
            </a:xfrm>
            <a:prstGeom prst="rect">
              <a:avLst/>
            </a:prstGeom>
            <a:noFill/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5" name="Picture 3" descr="C:\Users\Administrator\Desktop\png\素材CNN-sccnn.com_201406210812-恢复的.psd_0000_图层-2-拷贝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1556322" y="2978241"/>
              <a:ext cx="98451" cy="862046"/>
            </a:xfrm>
            <a:prstGeom prst="rect">
              <a:avLst/>
            </a:prstGeom>
            <a:noFill/>
            <a:effectLst>
              <a:outerShdw blurRad="50800" dist="38100" algn="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" name="Picture 3" descr="C:\Users\Administrator\Desktop\png\素材CNN-sccnn.com_201406210812-恢复的.psd_0000_图层-2-拷贝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915966" y="2951253"/>
              <a:ext cx="98451" cy="862045"/>
            </a:xfrm>
            <a:prstGeom prst="rect">
              <a:avLst/>
            </a:prstGeom>
            <a:noFill/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6633" name="矩形 7"/>
            <p:cNvSpPr>
              <a:spLocks noChangeArrowheads="1"/>
            </p:cNvSpPr>
            <p:nvPr/>
          </p:nvSpPr>
          <p:spPr bwMode="auto">
            <a:xfrm>
              <a:off x="1888429" y="3113352"/>
              <a:ext cx="6041085" cy="5847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少壮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⑨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不努力，老大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⑩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徒</a:t>
              </a:r>
              <a:r>
                <a:rPr lang="zh-CN" altLang="en-US" sz="3200" b="1" baseline="30000">
                  <a:solidFill>
                    <a:srgbClr val="FF00FF"/>
                  </a:solidFill>
                  <a:latin typeface="楷体" pitchFamily="49" charset="-122"/>
                  <a:ea typeface="楷体" pitchFamily="49" charset="-122"/>
                </a:rPr>
                <a:t>⑪</a:t>
              </a:r>
              <a:r>
                <a:rPr lang="zh-CN" altLang="en-US" sz="3200" b="1">
                  <a:latin typeface="楷体" pitchFamily="49" charset="-122"/>
                  <a:ea typeface="楷体" pitchFamily="49" charset="-122"/>
                </a:rPr>
                <a:t>伤悲！</a:t>
              </a:r>
            </a:p>
          </p:txBody>
        </p:sp>
      </p:grpSp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1593850" y="1230313"/>
            <a:ext cx="5942013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⑨少壮：</a:t>
            </a:r>
            <a:r>
              <a:rPr lang="zh-CN" altLang="en-US" sz="2800" b="1">
                <a:latin typeface="宋体" charset="-122"/>
              </a:rPr>
              <a:t>年轻力壮，指青少年时代。</a:t>
            </a:r>
          </a:p>
        </p:txBody>
      </p: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2987675" y="2720975"/>
            <a:ext cx="2808288" cy="982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    ⑩老大：</a:t>
            </a:r>
            <a:r>
              <a:rPr lang="zh-CN" altLang="en-US" sz="2800" b="1">
                <a:latin typeface="宋体" charset="-122"/>
              </a:rPr>
              <a:t>指年老了</a:t>
            </a:r>
            <a:r>
              <a:rPr lang="ii-CN" altLang="en-US" sz="2800" b="1">
                <a:latin typeface="宋体" charset="-122"/>
              </a:rPr>
              <a:t>，</a:t>
            </a:r>
            <a:r>
              <a:rPr lang="zh-CN" altLang="en-US" sz="2800" b="1">
                <a:latin typeface="宋体" charset="-122"/>
              </a:rPr>
              <a:t>老年</a:t>
            </a:r>
            <a:r>
              <a:rPr lang="ii-CN" altLang="en-US" sz="2800" b="1">
                <a:latin typeface="宋体" charset="-122"/>
              </a:rPr>
              <a:t>。</a:t>
            </a:r>
            <a:endParaRPr lang="en-US" altLang="ii-CN" sz="2800" b="1">
              <a:latin typeface="宋体" charset="-122"/>
            </a:endParaRPr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6011863" y="2571750"/>
            <a:ext cx="2808287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solidFill>
                  <a:srgbClr val="FF00FF"/>
                </a:solidFill>
                <a:latin typeface="宋体" charset="-122"/>
              </a:rPr>
              <a:t>⑪徒：</a:t>
            </a:r>
            <a:r>
              <a:rPr lang="zh-CN" altLang="en-US" sz="2800" b="1">
                <a:latin typeface="宋体" charset="-122"/>
              </a:rPr>
              <a:t>白白地</a:t>
            </a:r>
            <a:r>
              <a:rPr lang="ii-CN" altLang="en-US" sz="2800" b="1">
                <a:latin typeface="宋体" charset="-122"/>
              </a:rPr>
              <a:t>。</a:t>
            </a:r>
            <a:endParaRPr lang="zh-CN" altLang="en-US" sz="2800" b="1">
              <a:latin typeface="宋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矩形 2"/>
          <p:cNvSpPr>
            <a:spLocks noChangeArrowheads="1"/>
          </p:cNvSpPr>
          <p:nvPr/>
        </p:nvSpPr>
        <p:spPr bwMode="auto">
          <a:xfrm>
            <a:off x="684213" y="1087438"/>
            <a:ext cx="8135937" cy="296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3200" b="1">
                <a:solidFill>
                  <a:schemeClr val="bg1"/>
                </a:solidFill>
                <a:latin typeface="宋体" charset="-122"/>
              </a:rPr>
              <a:t>    </a:t>
            </a:r>
            <a:r>
              <a:rPr lang="en-US" altLang="zh-CN" sz="3200" b="1">
                <a:solidFill>
                  <a:srgbClr val="FF00FF"/>
                </a:solidFill>
                <a:latin typeface="宋体" charset="-122"/>
              </a:rPr>
              <a:t>【</a:t>
            </a:r>
            <a:r>
              <a:rPr lang="zh-CN" altLang="en-US" sz="3200" b="1">
                <a:solidFill>
                  <a:srgbClr val="FF00FF"/>
                </a:solidFill>
                <a:latin typeface="宋体" charset="-122"/>
              </a:rPr>
              <a:t>译文</a:t>
            </a:r>
            <a:r>
              <a:rPr lang="en-US" altLang="zh-CN" sz="3200" b="1">
                <a:solidFill>
                  <a:srgbClr val="FF00FF"/>
                </a:solidFill>
                <a:latin typeface="宋体" charset="-122"/>
              </a:rPr>
              <a:t>】</a:t>
            </a: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早晨，园中的葵菜碧绿葱郁，晶莹的露水等待在阳光下晒干。春天把幸福的希望洒满了大地，万物呈现出一派繁荣生机。时常担心那萧瑟的秋天到来，树叶枯黄飘落，百草凋零衰败。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矩形 2"/>
          <p:cNvSpPr>
            <a:spLocks noChangeArrowheads="1"/>
          </p:cNvSpPr>
          <p:nvPr/>
        </p:nvSpPr>
        <p:spPr bwMode="auto">
          <a:xfrm>
            <a:off x="684213" y="1382713"/>
            <a:ext cx="8135937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3200" b="1">
                <a:latin typeface="楷体" pitchFamily="49" charset="-122"/>
                <a:ea typeface="楷体" pitchFamily="49" charset="-122"/>
              </a:rPr>
              <a:t>千百条大河奔腾着向东流入大海，什么时候才能再向西流回来？如果年轻力壮的时候不知道努力，到了老年头发花白，一事无成，悲伤也没有用了。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29"/>
          <p:cNvSpPr txBox="1">
            <a:spLocks noChangeArrowheads="1"/>
          </p:cNvSpPr>
          <p:nvPr/>
        </p:nvSpPr>
        <p:spPr bwMode="auto">
          <a:xfrm>
            <a:off x="5755481" y="4268629"/>
            <a:ext cx="2703195" cy="34432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51431" tIns="25715" rIns="51431" bIns="25715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algn="ctr" defTabSz="685749" eaLnBrk="1" hangingPunct="1"/>
            <a:r>
              <a:rPr lang="zh-CN" altLang="en-US" sz="19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语文</a:t>
            </a:r>
            <a:r>
              <a:rPr lang="en-US" altLang="zh-CN" sz="19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·</a:t>
            </a:r>
            <a:r>
              <a:rPr lang="zh-CN" altLang="en-US" sz="19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人教版</a:t>
            </a:r>
            <a:r>
              <a:rPr lang="en-US" altLang="zh-CN" sz="19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·</a:t>
            </a:r>
            <a:r>
              <a:rPr lang="zh-CN" altLang="en-US" sz="1900" b="1">
                <a:solidFill>
                  <a:prstClr val="black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六年级下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825141" y="3278029"/>
            <a:ext cx="1431131" cy="509588"/>
            <a:chOff x="11402" y="5744"/>
            <a:chExt cx="3005" cy="1070"/>
          </a:xfrm>
        </p:grpSpPr>
        <p:sp>
          <p:nvSpPr>
            <p:cNvPr id="12" name="文本框 29"/>
            <p:cNvSpPr txBox="1">
              <a:spLocks noChangeArrowheads="1"/>
            </p:cNvSpPr>
            <p:nvPr/>
          </p:nvSpPr>
          <p:spPr bwMode="auto">
            <a:xfrm>
              <a:off x="11700" y="5924"/>
              <a:ext cx="2410" cy="75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68579" tIns="34289" rIns="68579" bIns="34289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/>
                  <a:cs typeface="+mn-cs"/>
                </a:defRPr>
              </a:lvl9pPr>
            </a:lstStyle>
            <a:p>
              <a:pPr algn="ctr" defTabSz="685749" eaLnBrk="1" hangingPunct="1"/>
              <a:r>
                <a:rPr lang="zh-CN" altLang="en-US" sz="1900" b="1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</a:rPr>
                <a:t>第一课时</a:t>
              </a:r>
            </a:p>
          </p:txBody>
        </p:sp>
        <p:sp>
          <p:nvSpPr>
            <p:cNvPr id="29" name="矩形: 圆角 28"/>
            <p:cNvSpPr/>
            <p:nvPr/>
          </p:nvSpPr>
          <p:spPr>
            <a:xfrm>
              <a:off x="11402" y="5744"/>
              <a:ext cx="3005" cy="1070"/>
            </a:xfrm>
            <a:prstGeom prst="roundRect">
              <a:avLst>
                <a:gd name="adj" fmla="val 39404"/>
              </a:avLst>
            </a:prstGeom>
            <a:noFill/>
            <a:ln>
              <a:solidFill>
                <a:srgbClr val="7F8D9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defTabSz="685749" eaLnBrk="1" fontAlgn="auto" hangingPunct="1">
                <a:spcBef>
                  <a:spcPct val="0"/>
                </a:spcBef>
                <a:spcAft>
                  <a:spcPct val="0"/>
                </a:spcAft>
              </a:pPr>
              <a:endParaRPr lang="zh-CN" altLang="en-US" sz="1400">
                <a:solidFill>
                  <a:prstClr val="white"/>
                </a:solidFill>
              </a:endParaRPr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63605" y="791529"/>
            <a:ext cx="4981575" cy="2685574"/>
          </a:xfrm>
          <a:prstGeom prst="rect">
            <a:avLst/>
          </a:prstGeom>
        </p:spPr>
      </p:pic>
    </p:spTree>
    <p:custDataLst>
      <p:tags r:id="rId4"/>
    </p:custDataLst>
    <p:extLst>
      <p:ext uri="{BB962C8B-B14F-4D97-AF65-F5344CB8AC3E}">
        <p14:creationId xmlns:p14="http://schemas.microsoft.com/office/powerpoint/2010/main" val="3341839923"/>
      </p:ext>
    </p:extLst>
  </p:cSld>
  <p:clrMapOvr>
    <a:masterClrMapping/>
  </p:clrMapOvr>
  <p:transition spd="slow">
    <p:fade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1068353" y="2029136"/>
            <a:ext cx="1248209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76" tIns="34289" rIns="68576" bIns="34289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dist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5000" b="1">
                <a:solidFill>
                  <a:prstClr val="black"/>
                </a:solidFill>
                <a:latin typeface="思源宋體 TW Light" panose="02010600030101010101" pitchFamily="18" charset="-128"/>
                <a:ea typeface="思源宋體 TW Light" panose="02010600030101010101" pitchFamily="18" charset="-128"/>
              </a:rPr>
              <a:t>录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>
            <a:off x="603057" y="823076"/>
            <a:ext cx="1248209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76" tIns="34289" rIns="68576" bIns="34289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dist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5000" b="1">
                <a:solidFill>
                  <a:prstClr val="black"/>
                </a:solidFill>
                <a:latin typeface="思源宋體 TW Light" panose="02010600030101010101" pitchFamily="18" charset="-128"/>
                <a:ea typeface="思源宋體 TW Light" panose="02010600030101010101" pitchFamily="18" charset="-128"/>
              </a:rPr>
              <a:t>目</a:t>
            </a:r>
          </a:p>
        </p:txBody>
      </p:sp>
      <p:sp>
        <p:nvSpPr>
          <p:cNvPr id="15" name="MH_Number_1"/>
          <p:cNvSpPr/>
          <p:nvPr>
            <p:custDataLst>
              <p:tags r:id="rId3"/>
            </p:custDataLst>
          </p:nvPr>
        </p:nvSpPr>
        <p:spPr>
          <a:xfrm>
            <a:off x="2028825" y="1130618"/>
            <a:ext cx="658654" cy="510540"/>
          </a:xfrm>
          <a:prstGeom prst="roundRect">
            <a:avLst/>
          </a:prstGeom>
          <a:noFill/>
          <a:ln w="2857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600" b="1">
                <a:solidFill>
                  <a:prstClr val="black"/>
                </a:solidFill>
                <a:ea typeface="幼圆" panose="02010509060101010101" pitchFamily="49" charset="-122"/>
                <a:cs typeface="+mn-ea"/>
                <a:sym typeface="Arial" pitchFamily="34" charset="0"/>
              </a:rPr>
              <a:t>1</a:t>
            </a:r>
            <a:endParaRPr lang="zh-CN" altLang="en-US" sz="1600" b="1">
              <a:solidFill>
                <a:prstClr val="black"/>
              </a:solidFill>
              <a:ea typeface="幼圆" panose="02010509060101010101" pitchFamily="49" charset="-122"/>
              <a:cs typeface="+mn-ea"/>
              <a:sym typeface="Arial" pitchFamily="34" charset="0"/>
            </a:endParaRPr>
          </a:p>
        </p:txBody>
      </p:sp>
      <p:sp>
        <p:nvSpPr>
          <p:cNvPr id="17" name="MH_Number_1"/>
          <p:cNvSpPr/>
          <p:nvPr>
            <p:custDataLst>
              <p:tags r:id="rId4"/>
            </p:custDataLst>
          </p:nvPr>
        </p:nvSpPr>
        <p:spPr>
          <a:xfrm>
            <a:off x="2479359" y="2063591"/>
            <a:ext cx="658654" cy="510540"/>
          </a:xfrm>
          <a:prstGeom prst="roundRect">
            <a:avLst/>
          </a:prstGeom>
          <a:noFill/>
          <a:ln w="2857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600" b="1">
                <a:solidFill>
                  <a:prstClr val="black"/>
                </a:solidFill>
                <a:ea typeface="幼圆" panose="02010509060101010101" pitchFamily="49" charset="-122"/>
                <a:cs typeface="+mn-ea"/>
                <a:sym typeface="Arial" pitchFamily="34" charset="0"/>
              </a:rPr>
              <a:t>2</a:t>
            </a:r>
            <a:endParaRPr lang="zh-CN" altLang="en-US" sz="1600" b="1">
              <a:solidFill>
                <a:prstClr val="black"/>
              </a:solidFill>
              <a:ea typeface="幼圆" panose="02010509060101010101" pitchFamily="49" charset="-122"/>
              <a:cs typeface="+mn-ea"/>
              <a:sym typeface="Arial" pitchFamily="34" charset="0"/>
            </a:endParaRPr>
          </a:p>
        </p:txBody>
      </p:sp>
      <p:sp>
        <p:nvSpPr>
          <p:cNvPr id="21" name="MH_Number_1"/>
          <p:cNvSpPr/>
          <p:nvPr>
            <p:custDataLst>
              <p:tags r:id="rId5"/>
            </p:custDataLst>
          </p:nvPr>
        </p:nvSpPr>
        <p:spPr>
          <a:xfrm>
            <a:off x="3138012" y="2971800"/>
            <a:ext cx="658654" cy="510540"/>
          </a:xfrm>
          <a:prstGeom prst="roundRect">
            <a:avLst/>
          </a:prstGeom>
          <a:noFill/>
          <a:ln w="2857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600" b="1">
                <a:solidFill>
                  <a:prstClr val="black"/>
                </a:solidFill>
                <a:ea typeface="幼圆" panose="02010509060101010101" pitchFamily="49" charset="-122"/>
                <a:cs typeface="+mn-ea"/>
                <a:sym typeface="Arial" pitchFamily="34" charset="0"/>
              </a:rPr>
              <a:t>3</a:t>
            </a:r>
            <a:endParaRPr lang="zh-CN" altLang="en-US" sz="1600" b="1">
              <a:solidFill>
                <a:prstClr val="black"/>
              </a:solidFill>
              <a:ea typeface="幼圆" panose="02010509060101010101" pitchFamily="49" charset="-122"/>
              <a:cs typeface="+mn-ea"/>
              <a:sym typeface="Arial" pitchFamily="34" charset="0"/>
            </a:endParaRPr>
          </a:p>
        </p:txBody>
      </p:sp>
      <p:sp>
        <p:nvSpPr>
          <p:cNvPr id="23" name="MH_Number_1"/>
          <p:cNvSpPr/>
          <p:nvPr>
            <p:custDataLst>
              <p:tags r:id="rId6"/>
            </p:custDataLst>
          </p:nvPr>
        </p:nvSpPr>
        <p:spPr>
          <a:xfrm>
            <a:off x="3730944" y="3869055"/>
            <a:ext cx="658654" cy="510540"/>
          </a:xfrm>
          <a:prstGeom prst="roundRect">
            <a:avLst/>
          </a:prstGeom>
          <a:noFill/>
          <a:ln w="28575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600" b="1">
                <a:solidFill>
                  <a:prstClr val="black"/>
                </a:solidFill>
                <a:ea typeface="幼圆" panose="02010509060101010101" pitchFamily="49" charset="-122"/>
                <a:cs typeface="+mn-ea"/>
                <a:sym typeface="Arial" pitchFamily="34" charset="0"/>
              </a:rPr>
              <a:t>4</a:t>
            </a:r>
            <a:endParaRPr lang="zh-CN" altLang="en-US" sz="1600" b="1">
              <a:solidFill>
                <a:prstClr val="black"/>
              </a:solidFill>
              <a:ea typeface="幼圆" panose="02010509060101010101" pitchFamily="49" charset="-122"/>
              <a:cs typeface="+mn-ea"/>
              <a:sym typeface="Arial" pitchFamily="34" charset="0"/>
            </a:endParaRPr>
          </a:p>
        </p:txBody>
      </p:sp>
      <p:sp>
        <p:nvSpPr>
          <p:cNvPr id="24" name="MH_Entry_1"/>
          <p:cNvSpPr/>
          <p:nvPr>
            <p:custDataLst>
              <p:tags r:id="rId7"/>
            </p:custDataLst>
          </p:nvPr>
        </p:nvSpPr>
        <p:spPr>
          <a:xfrm>
            <a:off x="3138014" y="1130620"/>
            <a:ext cx="2275523" cy="519113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9pPr>
          </a:lstStyle>
          <a:p>
            <a:pPr algn="dist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400" b="1">
                <a:ln w="9525" cmpd="sng">
                  <a:solidFill>
                    <a:srgbClr val="70AD47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70AD47">
                      <a:alpha val="40000"/>
                    </a:srgbClr>
                  </a:glow>
                </a:effectLst>
                <a:latin typeface="方正隶书简体" panose="02010601030101010101" charset="-122"/>
                <a:ea typeface="方正隶书简体" panose="02010601030101010101" charset="-122"/>
                <a:cs typeface="+mn-ea"/>
                <a:sym typeface="Arial" pitchFamily="34" charset="0"/>
              </a:rPr>
              <a:t>导入新课</a:t>
            </a:r>
          </a:p>
        </p:txBody>
      </p:sp>
      <p:sp>
        <p:nvSpPr>
          <p:cNvPr id="3" name="MH_Entry_1"/>
          <p:cNvSpPr/>
          <p:nvPr>
            <p:custDataLst>
              <p:tags r:id="rId8"/>
            </p:custDataLst>
          </p:nvPr>
        </p:nvSpPr>
        <p:spPr>
          <a:xfrm>
            <a:off x="3730942" y="2063594"/>
            <a:ext cx="3725228" cy="519113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9pPr>
          </a:lstStyle>
          <a:p>
            <a:pPr algn="dist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400" b="1">
                <a:ln w="9525" cmpd="sng">
                  <a:solidFill>
                    <a:srgbClr val="70AD47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70AD47">
                      <a:alpha val="40000"/>
                    </a:srgbClr>
                  </a:glow>
                </a:effectLst>
                <a:latin typeface="方正隶书简体" panose="02010601030101010101" charset="-122"/>
                <a:ea typeface="方正隶书简体" panose="02010601030101010101" charset="-122"/>
                <a:cs typeface="+mn-ea"/>
                <a:sym typeface="Arial" pitchFamily="34" charset="0"/>
              </a:rPr>
              <a:t>交流写作手法</a:t>
            </a:r>
          </a:p>
        </p:txBody>
      </p:sp>
      <p:sp>
        <p:nvSpPr>
          <p:cNvPr id="5" name="MH_Entry_1"/>
          <p:cNvSpPr/>
          <p:nvPr>
            <p:custDataLst>
              <p:tags r:id="rId9"/>
            </p:custDataLst>
          </p:nvPr>
        </p:nvSpPr>
        <p:spPr>
          <a:xfrm>
            <a:off x="4389598" y="2971803"/>
            <a:ext cx="4178618" cy="519113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9pPr>
          </a:lstStyle>
          <a:p>
            <a:pPr algn="dist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400" b="1">
                <a:ln w="9525" cmpd="sng">
                  <a:solidFill>
                    <a:srgbClr val="70AD47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70AD47">
                      <a:alpha val="40000"/>
                    </a:srgbClr>
                  </a:glow>
                </a:effectLst>
                <a:latin typeface="方正隶书简体" panose="02010601030101010101" charset="-122"/>
                <a:ea typeface="方正隶书简体" panose="02010601030101010101" charset="-122"/>
                <a:cs typeface="+mn-ea"/>
                <a:sym typeface="Arial" pitchFamily="34" charset="0"/>
              </a:rPr>
              <a:t>感悟习俗，积累写作</a:t>
            </a:r>
          </a:p>
        </p:txBody>
      </p:sp>
      <p:sp>
        <p:nvSpPr>
          <p:cNvPr id="6" name="MH_Entry_1"/>
          <p:cNvSpPr/>
          <p:nvPr>
            <p:custDataLst>
              <p:tags r:id="rId10"/>
            </p:custDataLst>
          </p:nvPr>
        </p:nvSpPr>
        <p:spPr>
          <a:xfrm>
            <a:off x="4968719" y="3869058"/>
            <a:ext cx="2275523" cy="519113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/>
                <a:cs typeface="+mn-cs"/>
              </a:defRPr>
            </a:lvl9pPr>
          </a:lstStyle>
          <a:p>
            <a:pPr algn="dist" defTabSz="685749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400" b="1">
                <a:ln w="9525" cmpd="sng">
                  <a:solidFill>
                    <a:srgbClr val="70AD47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70AD47">
                      <a:alpha val="40000"/>
                    </a:srgbClr>
                  </a:glow>
                </a:effectLst>
                <a:latin typeface="方正隶书简体" panose="02010601030101010101" charset="-122"/>
                <a:ea typeface="方正隶书简体" panose="02010601030101010101" charset="-122"/>
                <a:cs typeface="+mn-ea"/>
                <a:sym typeface="Arial" pitchFamily="34" charset="0"/>
              </a:rPr>
              <a:t>拓展积累</a:t>
            </a:r>
          </a:p>
        </p:txBody>
      </p:sp>
    </p:spTree>
    <p:custDataLst>
      <p:tags r:id="rId11"/>
    </p:custDataLst>
    <p:extLst>
      <p:ext uri="{BB962C8B-B14F-4D97-AF65-F5344CB8AC3E}">
        <p14:creationId xmlns:p14="http://schemas.microsoft.com/office/powerpoint/2010/main" val="2637439482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:wheel spokes="8"/>
      </p:transition>
    </mc:Choice>
    <mc:Fallback>
      <p:transition spd="slow">
        <p:wheel spokes="8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  <p:bldP spid="17" grpId="0"/>
      <p:bldP spid="21" grpId="0"/>
      <p:bldP spid="23" grpId="0"/>
      <p:bldP spid="24" grpId="0"/>
      <p:bldP spid="3" grpId="0"/>
      <p:bldP spid="5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65061" y="2206946"/>
            <a:ext cx="4414361" cy="730091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r>
              <a:rPr lang="zh-CN" altLang="en-US" sz="5000">
                <a:solidFill>
                  <a:schemeClr val="accent6"/>
                </a:solidFill>
                <a:effectLst>
                  <a:reflection blurRad="6350" stA="53000" endA="300" endPos="35500" dir="5400000" sy="-90000" algn="bl" rotWithShape="0"/>
                </a:effectLst>
                <a:sym typeface="Arial" pitchFamily="34" charset="0"/>
              </a:rPr>
              <a:t>一、导入新课</a:t>
            </a:r>
          </a:p>
        </p:txBody>
      </p:sp>
    </p:spTree>
    <p:extLst>
      <p:ext uri="{BB962C8B-B14F-4D97-AF65-F5344CB8AC3E}">
        <p14:creationId xmlns:p14="http://schemas.microsoft.com/office/powerpoint/2010/main" val="4128465231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:fade/>
      </p:transition>
    </mc:Choice>
    <mc:Fallback>
      <p:transition spd="slow">
        <p:fade/>
      </p:transition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596743" y="1072515"/>
            <a:ext cx="8127206" cy="3623310"/>
          </a:xfrm>
          <a:prstGeom prst="rect">
            <a:avLst/>
          </a:prstGeom>
          <a:noFill/>
          <a:ln w="9525">
            <a:noFill/>
          </a:ln>
        </p:spPr>
        <p:txBody>
          <a:bodyPr wrap="square" lIns="68576" tIns="34289" rIns="68576" bIns="34289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defTabSz="685749" eaLnBrk="1" fontAlgn="auto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1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</a:rPr>
              <a:t>    </a:t>
            </a:r>
            <a:r>
              <a:rPr lang="zh-CN" altLang="en-US" sz="41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</a:rPr>
              <a:t>同学们，我们学习完</a:t>
            </a:r>
            <a:r>
              <a:rPr lang="en-US" altLang="zh-CN" sz="41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</a:rPr>
              <a:t>《</a:t>
            </a:r>
            <a:r>
              <a:rPr lang="zh-CN" altLang="en-US" sz="41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</a:rPr>
              <a:t>北京的春节</a:t>
            </a:r>
            <a:r>
              <a:rPr lang="en-US" altLang="zh-CN" sz="41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</a:rPr>
              <a:t>》</a:t>
            </a:r>
            <a:r>
              <a:rPr lang="zh-CN" altLang="en-US" sz="410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方正书宋_GBK" panose="02000000000000000000" charset="-122"/>
              </a:rPr>
              <a:t>这一课，请同学们快速快速浏览课文，从哪儿能体会到作者对年文化的热爱。</a:t>
            </a:r>
          </a:p>
        </p:txBody>
      </p:sp>
    </p:spTree>
    <p:extLst>
      <p:ext uri="{BB962C8B-B14F-4D97-AF65-F5344CB8AC3E}">
        <p14:creationId xmlns:p14="http://schemas.microsoft.com/office/powerpoint/2010/main" val="873383930"/>
      </p:ext>
    </p:extLst>
  </p:cSld>
  <p:clrMapOvr>
    <a:masterClrMapping/>
  </p:clrMapOvr>
  <p:transition spd="slow">
    <p:randomBar dir="vert"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73543" y="2206470"/>
            <a:ext cx="5796915" cy="730091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r>
              <a:rPr lang="zh-CN" altLang="en-US" sz="5000">
                <a:solidFill>
                  <a:schemeClr val="accent6"/>
                </a:solidFill>
                <a:effectLst>
                  <a:reflection blurRad="6350" stA="53000" endA="300" endPos="35500" dir="5400000" sy="-90000" algn="bl" rotWithShape="0"/>
                </a:effectLst>
                <a:sym typeface="Arial" pitchFamily="34" charset="0"/>
              </a:rPr>
              <a:t>二、交流写作手法</a:t>
            </a:r>
          </a:p>
        </p:txBody>
      </p:sp>
    </p:spTree>
    <p:extLst>
      <p:ext uri="{BB962C8B-B14F-4D97-AF65-F5344CB8AC3E}">
        <p14:creationId xmlns:p14="http://schemas.microsoft.com/office/powerpoint/2010/main" val="1429418357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:fade/>
      </p:transition>
    </mc:Choice>
    <mc:Fallback>
      <p:transition spd="slow">
        <p:fade/>
      </p:transition>
    </mc:Fallback>
  </mc:AlternateContent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/>
        </p:nvSpPr>
        <p:spPr>
          <a:xfrm>
            <a:off x="421006" y="882017"/>
            <a:ext cx="8302466" cy="4673585"/>
          </a:xfrm>
          <a:prstGeom prst="rect">
            <a:avLst/>
          </a:prstGeom>
          <a:noFill/>
        </p:spPr>
        <p:txBody>
          <a:bodyPr wrap="square" lIns="68576" tIns="34289" rIns="68576" bIns="34289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defTabSz="685749" eaLnBrk="1" fontAlgn="auto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40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40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我们读文章，常常发现有些内容写得很详细，有些内容写得很简略。以《北京的春节》为例，课文重点写了腊八、腊月二十三、除夕、正月初一、正月十五这几天，其他的日子则一笔带过。即使重点写腊八、初一那几天，也不是铺开写，而是突出写最具特色的一两个民俗活动，给人印象颇深。</a:t>
            </a:r>
          </a:p>
        </p:txBody>
      </p:sp>
      <p:sp>
        <p:nvSpPr>
          <p:cNvPr id="61" name="statistics-on-laptop_82095"/>
          <p:cNvSpPr>
            <a:spLocks noChangeAspect="1"/>
          </p:cNvSpPr>
          <p:nvPr/>
        </p:nvSpPr>
        <p:spPr bwMode="auto">
          <a:xfrm rot="19740000">
            <a:off x="321472" y="309564"/>
            <a:ext cx="848201" cy="811054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08119" h="581415">
                <a:moveTo>
                  <a:pt x="529292" y="211863"/>
                </a:moveTo>
                <a:cubicBezTo>
                  <a:pt x="531893" y="211263"/>
                  <a:pt x="534494" y="212362"/>
                  <a:pt x="535995" y="214559"/>
                </a:cubicBezTo>
                <a:cubicBezTo>
                  <a:pt x="562707" y="256012"/>
                  <a:pt x="631236" y="377473"/>
                  <a:pt x="600223" y="491543"/>
                </a:cubicBezTo>
                <a:cubicBezTo>
                  <a:pt x="575912" y="580541"/>
                  <a:pt x="514486" y="583637"/>
                  <a:pt x="473368" y="578443"/>
                </a:cubicBezTo>
                <a:cubicBezTo>
                  <a:pt x="463964" y="577344"/>
                  <a:pt x="454860" y="574947"/>
                  <a:pt x="446356" y="571551"/>
                </a:cubicBezTo>
                <a:cubicBezTo>
                  <a:pt x="467265" y="559265"/>
                  <a:pt x="558805" y="496837"/>
                  <a:pt x="547800" y="348207"/>
                </a:cubicBezTo>
                <a:cubicBezTo>
                  <a:pt x="547800" y="348207"/>
                  <a:pt x="527491" y="503029"/>
                  <a:pt x="413442" y="550575"/>
                </a:cubicBezTo>
                <a:cubicBezTo>
                  <a:pt x="395334" y="533395"/>
                  <a:pt x="383829" y="509422"/>
                  <a:pt x="383829" y="480655"/>
                </a:cubicBezTo>
                <a:cubicBezTo>
                  <a:pt x="383829" y="450889"/>
                  <a:pt x="375225" y="400746"/>
                  <a:pt x="484072" y="319439"/>
                </a:cubicBezTo>
                <a:cubicBezTo>
                  <a:pt x="512885" y="297964"/>
                  <a:pt x="521889" y="244925"/>
                  <a:pt x="524690" y="217256"/>
                </a:cubicBezTo>
                <a:cubicBezTo>
                  <a:pt x="524890" y="214659"/>
                  <a:pt x="526791" y="212462"/>
                  <a:pt x="529292" y="211863"/>
                </a:cubicBezTo>
                <a:close/>
                <a:moveTo>
                  <a:pt x="124238" y="283"/>
                </a:moveTo>
                <a:cubicBezTo>
                  <a:pt x="128340" y="1282"/>
                  <a:pt x="131241" y="4678"/>
                  <a:pt x="131641" y="8774"/>
                </a:cubicBezTo>
                <a:cubicBezTo>
                  <a:pt x="136043" y="52528"/>
                  <a:pt x="150248" y="136140"/>
                  <a:pt x="195766" y="170204"/>
                </a:cubicBezTo>
                <a:cubicBezTo>
                  <a:pt x="367533" y="298469"/>
                  <a:pt x="353827" y="377586"/>
                  <a:pt x="353827" y="424536"/>
                </a:cubicBezTo>
                <a:cubicBezTo>
                  <a:pt x="353827" y="469889"/>
                  <a:pt x="335720" y="507849"/>
                  <a:pt x="307209" y="534920"/>
                </a:cubicBezTo>
                <a:cubicBezTo>
                  <a:pt x="127139" y="459999"/>
                  <a:pt x="95127" y="215557"/>
                  <a:pt x="95127" y="215557"/>
                </a:cubicBezTo>
                <a:cubicBezTo>
                  <a:pt x="77720" y="450209"/>
                  <a:pt x="222176" y="548706"/>
                  <a:pt x="255189" y="568085"/>
                </a:cubicBezTo>
                <a:cubicBezTo>
                  <a:pt x="241784" y="573380"/>
                  <a:pt x="227478" y="577076"/>
                  <a:pt x="212673" y="578974"/>
                </a:cubicBezTo>
                <a:cubicBezTo>
                  <a:pt x="147747" y="587165"/>
                  <a:pt x="50710" y="582270"/>
                  <a:pt x="12495" y="441718"/>
                </a:cubicBezTo>
                <a:cubicBezTo>
                  <a:pt x="-36524" y="261708"/>
                  <a:pt x="71618" y="69909"/>
                  <a:pt x="113834" y="4478"/>
                </a:cubicBezTo>
                <a:cubicBezTo>
                  <a:pt x="116035" y="982"/>
                  <a:pt x="120237" y="-716"/>
                  <a:pt x="124238" y="283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lIns="68576" tIns="34289" rIns="68576" bIns="34289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prstClr val="black"/>
              </a:solidFill>
              <a:ea typeface="幼圆" panose="02010509060101010101" pitchFamily="49" charset="-122"/>
              <a:cs typeface="+mn-ea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634330"/>
      </p:ext>
    </p:extLst>
  </p:cSld>
  <p:clrMapOvr>
    <a:masterClrMapping/>
  </p:clrMapOvr>
  <p:transition spd="slow">
    <p:randomBar dir="vert"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/>
        </p:nvSpPr>
        <p:spPr>
          <a:xfrm>
            <a:off x="421006" y="837727"/>
            <a:ext cx="8302466" cy="4269581"/>
          </a:xfrm>
          <a:prstGeom prst="rect">
            <a:avLst/>
          </a:prstGeom>
          <a:noFill/>
        </p:spPr>
        <p:txBody>
          <a:bodyPr wrap="square" lIns="68576" tIns="34289" rIns="68576" bIns="34289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defTabSz="685749" eaLnBrk="1" fontAlgn="auto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00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00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为什么这样写呢?仔细阅读就会明白，《北京的春节》讲的是北京地区过春节的独特习俗，而能表现北京独特习俗的，莫过于这几天了。这几天可以说是老北京人过春节的高潮，所以要详写。其他的日子大体相似，就没有必要一一详细描述了。因此，文章主要写什么，次要写什么，是根据作者想要重点表达的意思决定的。</a:t>
            </a:r>
          </a:p>
        </p:txBody>
      </p:sp>
      <p:sp>
        <p:nvSpPr>
          <p:cNvPr id="61" name="statistics-on-laptop_82095"/>
          <p:cNvSpPr>
            <a:spLocks noChangeAspect="1"/>
          </p:cNvSpPr>
          <p:nvPr/>
        </p:nvSpPr>
        <p:spPr bwMode="auto">
          <a:xfrm rot="19740000">
            <a:off x="321472" y="309564"/>
            <a:ext cx="848201" cy="811054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08119" h="581415">
                <a:moveTo>
                  <a:pt x="529292" y="211863"/>
                </a:moveTo>
                <a:cubicBezTo>
                  <a:pt x="531893" y="211263"/>
                  <a:pt x="534494" y="212362"/>
                  <a:pt x="535995" y="214559"/>
                </a:cubicBezTo>
                <a:cubicBezTo>
                  <a:pt x="562707" y="256012"/>
                  <a:pt x="631236" y="377473"/>
                  <a:pt x="600223" y="491543"/>
                </a:cubicBezTo>
                <a:cubicBezTo>
                  <a:pt x="575912" y="580541"/>
                  <a:pt x="514486" y="583637"/>
                  <a:pt x="473368" y="578443"/>
                </a:cubicBezTo>
                <a:cubicBezTo>
                  <a:pt x="463964" y="577344"/>
                  <a:pt x="454860" y="574947"/>
                  <a:pt x="446356" y="571551"/>
                </a:cubicBezTo>
                <a:cubicBezTo>
                  <a:pt x="467265" y="559265"/>
                  <a:pt x="558805" y="496837"/>
                  <a:pt x="547800" y="348207"/>
                </a:cubicBezTo>
                <a:cubicBezTo>
                  <a:pt x="547800" y="348207"/>
                  <a:pt x="527491" y="503029"/>
                  <a:pt x="413442" y="550575"/>
                </a:cubicBezTo>
                <a:cubicBezTo>
                  <a:pt x="395334" y="533395"/>
                  <a:pt x="383829" y="509422"/>
                  <a:pt x="383829" y="480655"/>
                </a:cubicBezTo>
                <a:cubicBezTo>
                  <a:pt x="383829" y="450889"/>
                  <a:pt x="375225" y="400746"/>
                  <a:pt x="484072" y="319439"/>
                </a:cubicBezTo>
                <a:cubicBezTo>
                  <a:pt x="512885" y="297964"/>
                  <a:pt x="521889" y="244925"/>
                  <a:pt x="524690" y="217256"/>
                </a:cubicBezTo>
                <a:cubicBezTo>
                  <a:pt x="524890" y="214659"/>
                  <a:pt x="526791" y="212462"/>
                  <a:pt x="529292" y="211863"/>
                </a:cubicBezTo>
                <a:close/>
                <a:moveTo>
                  <a:pt x="124238" y="283"/>
                </a:moveTo>
                <a:cubicBezTo>
                  <a:pt x="128340" y="1282"/>
                  <a:pt x="131241" y="4678"/>
                  <a:pt x="131641" y="8774"/>
                </a:cubicBezTo>
                <a:cubicBezTo>
                  <a:pt x="136043" y="52528"/>
                  <a:pt x="150248" y="136140"/>
                  <a:pt x="195766" y="170204"/>
                </a:cubicBezTo>
                <a:cubicBezTo>
                  <a:pt x="367533" y="298469"/>
                  <a:pt x="353827" y="377586"/>
                  <a:pt x="353827" y="424536"/>
                </a:cubicBezTo>
                <a:cubicBezTo>
                  <a:pt x="353827" y="469889"/>
                  <a:pt x="335720" y="507849"/>
                  <a:pt x="307209" y="534920"/>
                </a:cubicBezTo>
                <a:cubicBezTo>
                  <a:pt x="127139" y="459999"/>
                  <a:pt x="95127" y="215557"/>
                  <a:pt x="95127" y="215557"/>
                </a:cubicBezTo>
                <a:cubicBezTo>
                  <a:pt x="77720" y="450209"/>
                  <a:pt x="222176" y="548706"/>
                  <a:pt x="255189" y="568085"/>
                </a:cubicBezTo>
                <a:cubicBezTo>
                  <a:pt x="241784" y="573380"/>
                  <a:pt x="227478" y="577076"/>
                  <a:pt x="212673" y="578974"/>
                </a:cubicBezTo>
                <a:cubicBezTo>
                  <a:pt x="147747" y="587165"/>
                  <a:pt x="50710" y="582270"/>
                  <a:pt x="12495" y="441718"/>
                </a:cubicBezTo>
                <a:cubicBezTo>
                  <a:pt x="-36524" y="261708"/>
                  <a:pt x="71618" y="69909"/>
                  <a:pt x="113834" y="4478"/>
                </a:cubicBezTo>
                <a:cubicBezTo>
                  <a:pt x="116035" y="982"/>
                  <a:pt x="120237" y="-716"/>
                  <a:pt x="124238" y="283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lIns="68576" tIns="34289" rIns="68576" bIns="34289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prstClr val="black"/>
              </a:solidFill>
              <a:ea typeface="幼圆" panose="02010509060101010101" pitchFamily="49" charset="-122"/>
              <a:cs typeface="+mn-ea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4390789"/>
      </p:ext>
    </p:extLst>
  </p:cSld>
  <p:clrMapOvr>
    <a:masterClrMapping/>
  </p:clrMapOvr>
  <p:transition spd="slow">
    <p:split orient="vert" dir="in"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/>
        </p:nvSpPr>
        <p:spPr>
          <a:xfrm>
            <a:off x="421006" y="981078"/>
            <a:ext cx="8302466" cy="3704273"/>
          </a:xfrm>
          <a:prstGeom prst="rect">
            <a:avLst/>
          </a:prstGeom>
          <a:noFill/>
        </p:spPr>
        <p:txBody>
          <a:bodyPr wrap="square" lIns="68576" tIns="34289" rIns="68576" bIns="34289" rtlCol="0" anchor="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defTabSz="685749" eaLnBrk="1" fontAlgn="auto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340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40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读文章的时候，分清文章的主次，就能领会作者要表达的主要意思。习作的时候，先想好要表达哪些主要内容，写得具体详细一点，次要内容则简略一点，详略安排得当，中心突出，表达才清楚。</a:t>
            </a:r>
          </a:p>
        </p:txBody>
      </p:sp>
      <p:sp>
        <p:nvSpPr>
          <p:cNvPr id="61" name="statistics-on-laptop_82095"/>
          <p:cNvSpPr>
            <a:spLocks noChangeAspect="1"/>
          </p:cNvSpPr>
          <p:nvPr/>
        </p:nvSpPr>
        <p:spPr bwMode="auto">
          <a:xfrm rot="19740000">
            <a:off x="321472" y="309564"/>
            <a:ext cx="848201" cy="811054"/>
          </a:xfrm>
          <a:custGeom>
            <a:gdLst>
              <a:gd name="connsiteX0" fmla="*/ 373273 h 605239"/>
              <a:gd name="connsiteY0" fmla="*/ 373273 h 605239"/>
              <a:gd name="connsiteX1" fmla="*/ 373273 h 605239"/>
              <a:gd name="connsiteY1" fmla="*/ 373273 h 605239"/>
              <a:gd name="connsiteX2" fmla="*/ 373273 h 605239"/>
              <a:gd name="connsiteY2" fmla="*/ 373273 h 605239"/>
              <a:gd name="connsiteX3" fmla="*/ 373273 h 605239"/>
              <a:gd name="connsiteY3" fmla="*/ 373273 h 605239"/>
              <a:gd name="connsiteX4" fmla="*/ 373273 h 605239"/>
              <a:gd name="connsiteY4" fmla="*/ 373273 h 605239"/>
              <a:gd name="connsiteX5" fmla="*/ 373273 h 605239"/>
              <a:gd name="connsiteY5" fmla="*/ 373273 h 605239"/>
              <a:gd name="connsiteX6" fmla="*/ 373273 h 605239"/>
              <a:gd name="connsiteY6" fmla="*/ 373273 h 605239"/>
              <a:gd name="connsiteX7" fmla="*/ 373273 h 605239"/>
              <a:gd name="connsiteY7" fmla="*/ 373273 h 605239"/>
              <a:gd name="connsiteX8" fmla="*/ 373273 h 605239"/>
              <a:gd name="connsiteY8" fmla="*/ 373273 h 605239"/>
              <a:gd name="connsiteX9" fmla="*/ 373273 h 605239"/>
              <a:gd name="connsiteY9" fmla="*/ 373273 h 605239"/>
              <a:gd name="connsiteX10" fmla="*/ 373273 h 605239"/>
              <a:gd name="connsiteY10" fmla="*/ 373273 h 605239"/>
              <a:gd name="connsiteX11" fmla="*/ 373273 h 605239"/>
              <a:gd name="connsiteY11" fmla="*/ 373273 h 605239"/>
              <a:gd name="connsiteX12" fmla="*/ 373273 h 605239"/>
              <a:gd name="connsiteY12" fmla="*/ 373273 h 605239"/>
              <a:gd name="connsiteX13" fmla="*/ 373273 h 605239"/>
              <a:gd name="connsiteY13" fmla="*/ 373273 h 605239"/>
              <a:gd name="connsiteX14" fmla="*/ 373273 h 605239"/>
              <a:gd name="connsiteY14" fmla="*/ 373273 h 605239"/>
              <a:gd name="connsiteX15" fmla="*/ 373273 h 605239"/>
              <a:gd name="connsiteY15" fmla="*/ 373273 h 605239"/>
              <a:gd name="connsiteX16" fmla="*/ 373273 h 605239"/>
              <a:gd name="connsiteY16" fmla="*/ 373273 h 605239"/>
              <a:gd name="connsiteX17" fmla="*/ 373273 h 605239"/>
              <a:gd name="connsiteY17" fmla="*/ 373273 h 605239"/>
              <a:gd name="connsiteX18" fmla="*/ 373273 h 605239"/>
              <a:gd name="connsiteY18" fmla="*/ 373273 h 605239"/>
              <a:gd name="connsiteX19" fmla="*/ 373273 h 605239"/>
              <a:gd name="connsiteY19" fmla="*/ 373273 h 605239"/>
              <a:gd name="connsiteX20" fmla="*/ 373273 h 605239"/>
              <a:gd name="connsiteY20" fmla="*/ 373273 h 605239"/>
              <a:gd name="connsiteX21" fmla="*/ 373273 h 605239"/>
              <a:gd name="connsiteY21" fmla="*/ 373273 h 6052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08119" h="581415">
                <a:moveTo>
                  <a:pt x="529292" y="211863"/>
                </a:moveTo>
                <a:cubicBezTo>
                  <a:pt x="531893" y="211263"/>
                  <a:pt x="534494" y="212362"/>
                  <a:pt x="535995" y="214559"/>
                </a:cubicBezTo>
                <a:cubicBezTo>
                  <a:pt x="562707" y="256012"/>
                  <a:pt x="631236" y="377473"/>
                  <a:pt x="600223" y="491543"/>
                </a:cubicBezTo>
                <a:cubicBezTo>
                  <a:pt x="575912" y="580541"/>
                  <a:pt x="514486" y="583637"/>
                  <a:pt x="473368" y="578443"/>
                </a:cubicBezTo>
                <a:cubicBezTo>
                  <a:pt x="463964" y="577344"/>
                  <a:pt x="454860" y="574947"/>
                  <a:pt x="446356" y="571551"/>
                </a:cubicBezTo>
                <a:cubicBezTo>
                  <a:pt x="467265" y="559265"/>
                  <a:pt x="558805" y="496837"/>
                  <a:pt x="547800" y="348207"/>
                </a:cubicBezTo>
                <a:cubicBezTo>
                  <a:pt x="547800" y="348207"/>
                  <a:pt x="527491" y="503029"/>
                  <a:pt x="413442" y="550575"/>
                </a:cubicBezTo>
                <a:cubicBezTo>
                  <a:pt x="395334" y="533395"/>
                  <a:pt x="383829" y="509422"/>
                  <a:pt x="383829" y="480655"/>
                </a:cubicBezTo>
                <a:cubicBezTo>
                  <a:pt x="383829" y="450889"/>
                  <a:pt x="375225" y="400746"/>
                  <a:pt x="484072" y="319439"/>
                </a:cubicBezTo>
                <a:cubicBezTo>
                  <a:pt x="512885" y="297964"/>
                  <a:pt x="521889" y="244925"/>
                  <a:pt x="524690" y="217256"/>
                </a:cubicBezTo>
                <a:cubicBezTo>
                  <a:pt x="524890" y="214659"/>
                  <a:pt x="526791" y="212462"/>
                  <a:pt x="529292" y="211863"/>
                </a:cubicBezTo>
                <a:close/>
                <a:moveTo>
                  <a:pt x="124238" y="283"/>
                </a:moveTo>
                <a:cubicBezTo>
                  <a:pt x="128340" y="1282"/>
                  <a:pt x="131241" y="4678"/>
                  <a:pt x="131641" y="8774"/>
                </a:cubicBezTo>
                <a:cubicBezTo>
                  <a:pt x="136043" y="52528"/>
                  <a:pt x="150248" y="136140"/>
                  <a:pt x="195766" y="170204"/>
                </a:cubicBezTo>
                <a:cubicBezTo>
                  <a:pt x="367533" y="298469"/>
                  <a:pt x="353827" y="377586"/>
                  <a:pt x="353827" y="424536"/>
                </a:cubicBezTo>
                <a:cubicBezTo>
                  <a:pt x="353827" y="469889"/>
                  <a:pt x="335720" y="507849"/>
                  <a:pt x="307209" y="534920"/>
                </a:cubicBezTo>
                <a:cubicBezTo>
                  <a:pt x="127139" y="459999"/>
                  <a:pt x="95127" y="215557"/>
                  <a:pt x="95127" y="215557"/>
                </a:cubicBezTo>
                <a:cubicBezTo>
                  <a:pt x="77720" y="450209"/>
                  <a:pt x="222176" y="548706"/>
                  <a:pt x="255189" y="568085"/>
                </a:cubicBezTo>
                <a:cubicBezTo>
                  <a:pt x="241784" y="573380"/>
                  <a:pt x="227478" y="577076"/>
                  <a:pt x="212673" y="578974"/>
                </a:cubicBezTo>
                <a:cubicBezTo>
                  <a:pt x="147747" y="587165"/>
                  <a:pt x="50710" y="582270"/>
                  <a:pt x="12495" y="441718"/>
                </a:cubicBezTo>
                <a:cubicBezTo>
                  <a:pt x="-36524" y="261708"/>
                  <a:pt x="71618" y="69909"/>
                  <a:pt x="113834" y="4478"/>
                </a:cubicBezTo>
                <a:cubicBezTo>
                  <a:pt x="116035" y="982"/>
                  <a:pt x="120237" y="-716"/>
                  <a:pt x="124238" y="283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lIns="68576" tIns="34289" rIns="68576" bIns="34289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prstClr val="black"/>
              </a:solidFill>
              <a:ea typeface="幼圆" panose="02010509060101010101" pitchFamily="49" charset="-122"/>
              <a:cs typeface="+mn-ea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9445099"/>
      </p:ext>
    </p:extLst>
  </p:cSld>
  <p:clrMapOvr>
    <a:masterClrMapping/>
  </p:clrMapOvr>
  <p:transition spd="slow">
    <p:checker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63968" y="1758315"/>
            <a:ext cx="6616065" cy="1626394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pPr>
              <a:lnSpc>
                <a:spcPct val="120000"/>
              </a:lnSpc>
            </a:pPr>
            <a:r>
              <a:rPr lang="zh-CN" altLang="en-US" sz="5000">
                <a:solidFill>
                  <a:schemeClr val="accent6"/>
                </a:solidFill>
                <a:effectLst>
                  <a:reflection blurRad="6350" stA="53000" endA="300" endPos="35500" dir="5400000" sy="-90000" algn="bl" rotWithShape="0"/>
                </a:effectLst>
                <a:sym typeface="Arial" pitchFamily="34" charset="0"/>
              </a:rPr>
              <a:t>三、感悟习俗，</a:t>
            </a:r>
            <a:br>
              <a:rPr lang="zh-CN" altLang="en-US" sz="5000">
                <a:solidFill>
                  <a:schemeClr val="accent6"/>
                </a:solidFill>
                <a:effectLst>
                  <a:reflection blurRad="6350" stA="53000" endA="300" endPos="35500" dir="5400000" sy="-90000" algn="bl" rotWithShape="0"/>
                </a:effectLst>
                <a:sym typeface="Arial" pitchFamily="34" charset="0"/>
              </a:rPr>
            </a:br>
            <a:r>
              <a:rPr lang="zh-CN" altLang="en-US" sz="5000">
                <a:solidFill>
                  <a:schemeClr val="accent6"/>
                </a:solidFill>
                <a:effectLst>
                  <a:reflection blurRad="6350" stA="53000" endA="300" endPos="35500" dir="5400000" sy="-90000" algn="bl" rotWithShape="0"/>
                </a:effectLst>
                <a:sym typeface="Arial" pitchFamily="34" charset="0"/>
              </a:rPr>
              <a:t>         积累写作</a:t>
            </a:r>
          </a:p>
        </p:txBody>
      </p:sp>
    </p:spTree>
    <p:extLst>
      <p:ext uri="{BB962C8B-B14F-4D97-AF65-F5344CB8AC3E}">
        <p14:creationId xmlns:p14="http://schemas.microsoft.com/office/powerpoint/2010/main" val="2922978280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:fade/>
      </p:transition>
    </mc:Choice>
    <mc:Fallback>
      <p:transition spd="slow">
        <p:fade/>
      </p:transition>
    </mc:Fallback>
  </mc:AlternateContent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缺角矩形 51"/>
          <p:cNvSpPr/>
          <p:nvPr/>
        </p:nvSpPr>
        <p:spPr>
          <a:xfrm rot="5400000">
            <a:off x="3247550" y="-544830"/>
            <a:ext cx="2962275" cy="7559040"/>
          </a:xfrm>
          <a:prstGeom prst="plaqu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ffectLst>
            <a:outerShdw blurRad="406400" dist="241300" dir="2700000" algn="tl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6" tIns="34289" rIns="68576" bIns="34289" rtlCol="0"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prstClr val="white"/>
              </a:solidFill>
              <a:ea typeface="幼圆" panose="02010509060101010101" pitchFamily="49" charset="-122"/>
              <a:cs typeface="+mn-ea"/>
              <a:sym typeface="Arial" pitchFamily="34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540068" y="658181"/>
            <a:ext cx="8063865" cy="768191"/>
          </a:xfrm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algn="l">
              <a:lnSpc>
                <a:spcPct val="120000"/>
              </a:lnSpc>
            </a:pPr>
            <a:r>
              <a:rPr lang="zh-CN" altLang="en-US" sz="4100"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方正隶书简体" panose="02010601030101010101" charset="-122"/>
                <a:ea typeface="方正隶书简体" panose="02010601030101010101" charset="-122"/>
                <a:cs typeface="方正隶书简体" panose="02010601030101010101" charset="-122"/>
                <a:sym typeface="Arial" pitchFamily="34" charset="0"/>
              </a:rPr>
              <a:t>你知道下面这些习俗的寓意吗？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1249204" y="2364106"/>
            <a:ext cx="5315426" cy="761048"/>
          </a:xfrm>
          <a:prstGeom prst="rect">
            <a:avLst/>
          </a:prstGeom>
          <a:noFill/>
          <a:ln w="9525">
            <a:noFill/>
          </a:ln>
        </p:spPr>
        <p:txBody>
          <a:bodyPr wrap="square" lIns="68576" tIns="34289" rIns="68576" bIns="34289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indent="171438" algn="dist" defTabSz="685749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5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过年的时候吃年糕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916558" y="3466627"/>
            <a:ext cx="4939189" cy="838691"/>
          </a:xfrm>
          <a:prstGeom prst="rect">
            <a:avLst/>
          </a:prstGeom>
          <a:noFill/>
          <a:ln w="9525">
            <a:noFill/>
          </a:ln>
        </p:spPr>
        <p:txBody>
          <a:bodyPr wrap="square" lIns="68576" tIns="34289" rIns="68576" bIns="34289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indent="171438" algn="dist" defTabSz="685749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5000" b="1" i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万事如意年年高</a:t>
            </a:r>
          </a:p>
        </p:txBody>
      </p:sp>
    </p:spTree>
    <p:extLst>
      <p:ext uri="{BB962C8B-B14F-4D97-AF65-F5344CB8AC3E}">
        <p14:creationId xmlns:p14="http://schemas.microsoft.com/office/powerpoint/2010/main" val="3624494428"/>
      </p:ext>
    </p:extLst>
  </p:cSld>
  <p:clrMapOvr>
    <a:masterClrMapping/>
  </p:clrMapOvr>
  <p:transition spd="slow" advTm="300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缺角矩形 51"/>
          <p:cNvSpPr/>
          <p:nvPr/>
        </p:nvSpPr>
        <p:spPr>
          <a:xfrm rot="5400000">
            <a:off x="3247550" y="-544830"/>
            <a:ext cx="2962275" cy="7559040"/>
          </a:xfrm>
          <a:prstGeom prst="plaqu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ffectLst>
            <a:outerShdw blurRad="406400" dist="241300" dir="2700000" algn="tl" rotWithShape="0">
              <a:prstClr val="black">
                <a:alpha val="1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6" tIns="34289" rIns="68576" bIns="34289" rtlCol="0"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endParaRPr lang="zh-CN" altLang="en-US">
              <a:solidFill>
                <a:prstClr val="white"/>
              </a:solidFill>
              <a:ea typeface="幼圆" panose="02010509060101010101" pitchFamily="49" charset="-122"/>
              <a:cs typeface="+mn-ea"/>
              <a:sym typeface="Arial" pitchFamily="34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540068" y="658181"/>
            <a:ext cx="8063865" cy="768191"/>
          </a:xfrm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algn="l">
              <a:lnSpc>
                <a:spcPct val="120000"/>
              </a:lnSpc>
            </a:pPr>
            <a:r>
              <a:rPr lang="zh-CN" altLang="en-US" sz="4100"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方正隶书简体" panose="02010601030101010101" charset="-122"/>
                <a:ea typeface="方正隶书简体" panose="02010601030101010101" charset="-122"/>
                <a:cs typeface="方正隶书简体" panose="02010601030101010101" charset="-122"/>
                <a:sym typeface="Arial" pitchFamily="34" charset="0"/>
              </a:rPr>
              <a:t>你知道下面这些习俗的寓意吗？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1249204" y="2364106"/>
            <a:ext cx="5315426" cy="761048"/>
          </a:xfrm>
          <a:prstGeom prst="rect">
            <a:avLst/>
          </a:prstGeom>
          <a:noFill/>
          <a:ln w="9525">
            <a:noFill/>
          </a:ln>
        </p:spPr>
        <p:txBody>
          <a:bodyPr wrap="square" lIns="68576" tIns="34289" rIns="68576" bIns="34289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indent="171438" algn="dist" defTabSz="685749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5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过年的时候吃饺子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1854044" y="3610455"/>
            <a:ext cx="6013133" cy="1608133"/>
          </a:xfrm>
          <a:prstGeom prst="rect">
            <a:avLst/>
          </a:prstGeom>
          <a:noFill/>
          <a:ln w="9525">
            <a:noFill/>
          </a:ln>
        </p:spPr>
        <p:txBody>
          <a:bodyPr wrap="square" lIns="68576" tIns="34289" rIns="68576" bIns="34289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/>
                <a:cs typeface="+mn-cs"/>
              </a:defRPr>
            </a:lvl9pPr>
          </a:lstStyle>
          <a:p>
            <a:pPr indent="171438" algn="dist" defTabSz="685749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5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大吉大利  招财进宝</a:t>
            </a:r>
          </a:p>
        </p:txBody>
      </p:sp>
    </p:spTree>
    <p:extLst>
      <p:ext uri="{BB962C8B-B14F-4D97-AF65-F5344CB8AC3E}">
        <p14:creationId xmlns:p14="http://schemas.microsoft.com/office/powerpoint/2010/main" val="1938200147"/>
      </p:ext>
    </p:extLst>
  </p:cSld>
  <p:clrMapOvr>
    <a:masterClrMapping/>
  </p:clrMapOvr>
  <p:transition spd="slow" advTm="3000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https://d.book118.com/018020134023006037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EMPLATE_JOB_ID" val="2"/>
  <p:tag name="KSO_WM_TEMPLATE_OUTLINE_ID" val="15"/>
  <p:tag name="KSO_WM_TEMPLATE_SCENE_ID" val="1"/>
  <p:tag name="KSO_WM_TEMPLATE_TOPIC_DEFAULT" val="1"/>
  <p:tag name="KSO_WM_TEMPLATE_TOPIC_ID" val="2806177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NUMBER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NUMBER"/>
</p:tagLst>
</file>

<file path=ppt/tags/tag4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NUMBER"/>
</p:tagLst>
</file>

<file path=ppt/tags/tag5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NUMBER"/>
</p:tagLst>
</file>

<file path=ppt/tags/tag6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7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8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9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10.xml><?xml version="1.0" encoding="utf-8"?>
<p:tagLst xmlns:p="http://schemas.openxmlformats.org/presentationml/2006/main">
  <p:tag name="KSO_WM_TEMPLATE_JOB_ID" val="2"/>
  <p:tag name="KSO_WM_TEMPLATE_OUTLINE_ID" val="15"/>
  <p:tag name="KSO_WM_TEMPLATE_SCENE_ID" val="1"/>
  <p:tag name="KSO_WM_TEMPLATE_TOPIC_DEFAULT" val="1"/>
  <p:tag name="KSO_WM_TEMPLATE_TOPIC_ID" val="2806177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自定义 171">
      <a:dk1>
        <a:sysClr val="windowText" lastClr="000000"/>
      </a:dk1>
      <a:lt1>
        <a:sysClr val="window" lastClr="FFFFFF"/>
      </a:lt1>
      <a:dk2>
        <a:srgbClr val="3F3F3F"/>
      </a:dk2>
      <a:lt2>
        <a:srgbClr val="FFFFFF"/>
      </a:lt2>
      <a:accent1>
        <a:srgbClr val="70AD47"/>
      </a:accent1>
      <a:accent2>
        <a:srgbClr val="8F8F8F"/>
      </a:accent2>
      <a:accent3>
        <a:srgbClr val="FFFFFF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r05hi41">
      <a:majorFont>
        <a:latin typeface="Arial"/>
        <a:ea typeface="SimHei"/>
        <a:cs typeface="Arial"/>
      </a:majorFont>
      <a:minorFont>
        <a:latin typeface="Arial"/>
        <a:ea typeface="SimHei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33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47">
      <vt:lpstr>Arial</vt:lpstr>
      <vt:lpstr>Calibri</vt:lpstr>
      <vt:lpstr>宋体</vt:lpstr>
      <vt:lpstr>楷体</vt:lpstr>
      <vt:lpstr>黑体</vt:lpstr>
      <vt:lpstr>Wingdings</vt:lpstr>
      <vt:lpstr>SimHei</vt:lpstr>
      <vt:lpstr>幼圆</vt:lpstr>
      <vt:lpstr>庞门正道标题体</vt:lpstr>
      <vt:lpstr>微软雅黑</vt:lpstr>
      <vt:lpstr>思源宋體 TW Light</vt:lpstr>
      <vt:lpstr>方正隶书简体</vt:lpstr>
      <vt:lpstr>方正书宋_GBK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一、导入新课</vt:lpstr>
      <vt:lpstr>PowerPoint Presentation</vt:lpstr>
      <vt:lpstr>二、交流写作手法</vt:lpstr>
      <vt:lpstr>PowerPoint Presentation</vt:lpstr>
      <vt:lpstr>PowerPoint Presentation</vt:lpstr>
      <vt:lpstr>PowerPoint Presentation</vt:lpstr>
      <vt:lpstr>三、感悟习俗，         积累写作</vt:lpstr>
      <vt:lpstr>你知道下面这些习俗的寓意吗？</vt:lpstr>
      <vt:lpstr>你知道下面这些习俗的寓意吗？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2024-09-16T20:53:17.080</cp:lastPrinted>
  <dcterms:created xsi:type="dcterms:W3CDTF">2024-09-16T12:53:17Z</dcterms:created>
  <dcterms:modified xsi:type="dcterms:W3CDTF">2024-09-16T12:53:19Z</dcterms:modified>
</cp:coreProperties>
</file>