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9EACA48-2696-4DED-8BD4-14D95CA3275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91B97A0-6021-4AEB-9B7F-8C926702FF2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B9DC805-E847-4AEF-857C-3A6BE5B8F6D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B9A9DCA-4BFC-489B-811D-192911EFCB8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987F4BD-0AAA-4A5B-898C-D117DA0CCB6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624003D-96A3-4278-81E2-34A18372775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32CEDC2-86CE-470F-931B-2E5B5551CCF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578D9B7-06BF-4D0C-8CDE-45205360870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8068E51-A6FE-4BAA-91BD-EF7E22B6E45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444BDD0-EA75-456D-9D8D-957BB88850A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946E52B-7B6E-44BF-9D1B-ACF1DF7FA81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2.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1803310000600603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33230" y="2310725"/>
            <a:ext cx="10525539" cy="1104900"/>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dk1">
                    <a:alpha val="100000"/>
                  </a:schemeClr>
                </a:solidFill>
                <a:latin typeface="Microsoft Yahei"/>
                <a:ea typeface="Microsoft Yahei"/>
                <a:cs typeface="Microsoft Yahei"/>
              </a:rPr>
              <a:t>智慧农业整体解决方案的监测与控制系统</a:t>
            </a:r>
          </a:p>
        </p:txBody>
      </p:sp>
      <p:sp>
        <p:nvSpPr>
          <p:cNvPr id="3" name="TextBox 3"/>
          <p:cNvSpPr txBox="1"/>
          <p:nvPr/>
        </p:nvSpPr>
        <p:spPr>
          <a:xfrm>
            <a:off x="3825995" y="6044090"/>
            <a:ext cx="4540009"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chemeClr val="dk1">
                    <a:alpha val="100000"/>
                  </a:schemeClr>
                </a:solidFill>
                <a:latin typeface="Microsoft Yahei"/>
                <a:ea typeface="Microsoft Yahei"/>
                <a:cs typeface="Microsoft Yahei"/>
              </a:rPr>
              <a:t>汇报人：XX</a:t>
            </a:r>
          </a:p>
        </p:txBody>
      </p:sp>
      <p:sp>
        <p:nvSpPr>
          <p:cNvPr id="4" name="TextBox 4"/>
          <p:cNvSpPr txBox="1"/>
          <p:nvPr/>
        </p:nvSpPr>
        <p:spPr>
          <a:xfrm>
            <a:off x="3825995" y="1676741"/>
            <a:ext cx="4540009"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chemeClr val="dk1">
                    <a:alpha val="100000"/>
                  </a:schemeClr>
                </a:solidFill>
                <a:latin typeface="Microsoft Yahei"/>
                <a:ea typeface="Microsoft Yahei"/>
                <a:cs typeface="Microsoft Yahei"/>
              </a:rPr>
              <a:t>2024-01-17</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智慧农业背景与意义</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监测与控制系统架构与技术</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监测与控制系统功能实现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监测与控制系统在智慧农业中应用场景</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监测与控制系统性能评估及优化建议</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总结与展望</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31435" y="1123959"/>
            <a:ext cx="8329129"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9225" b="1">
                <a:solidFill>
                  <a:schemeClr val="dk1">
                    <a:alpha val="100000"/>
                  </a:schemeClr>
                </a:solidFill>
                <a:latin typeface="Microsoft Yahei"/>
                <a:ea typeface="Microsoft Yahei"/>
                <a:cs typeface="Microsoft Yahei"/>
              </a:rPr>
              <a:t>01</a:t>
            </a:r>
          </a:p>
        </p:txBody>
      </p:sp>
      <p:sp>
        <p:nvSpPr>
          <p:cNvPr id="3" name="TextBox 3"/>
          <p:cNvSpPr txBox="1"/>
          <p:nvPr/>
        </p:nvSpPr>
        <p:spPr>
          <a:xfrm>
            <a:off x="2452006" y="3226434"/>
            <a:ext cx="7286625"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a:solidFill>
                  <a:schemeClr val="dk1">
                    <a:alpha val="100000"/>
                  </a:schemeClr>
                </a:solidFill>
                <a:latin typeface="Microsoft Yahei"/>
                <a:ea typeface="Microsoft Yahei"/>
                <a:cs typeface="Microsoft Yahei"/>
              </a:rPr>
              <a:t>智慧农业背景与意义</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5273" r="35273"/>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6386" r="36386"/>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524" r="32524"/>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利用物联网、大数据、人工智能等先进技术，对农业生产全过程进行智能化管理和优化，提高农业生产效率和质量。</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智慧农业定义</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随着科技的不断进步和农业现代化的需求，智慧农业将向更高层次的智能化、精准化、自动化方向发展。</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发展趋势</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智慧农业概念及发展趋势</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提高农业生产效率</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传统农业生产方式效率低下，智慧农业可通过精准施肥、智能灌溉等措施提高生产效率。</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保障农产品质量安全</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传统农业生产方式难以保障农产品质量安全，智慧农业可通过全程监控和追溯系统提高农产品质量安全保障水平。</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促进农业可持续发展</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传统农业生产方式对环境压力大，智慧农业可通过优化资源配置和减少化肥农药使用等措施促进农业可持续发展。</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传统农业向智慧农业转型必要性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659243" y="3119345"/>
            <a:ext cx="5783287" cy="1160526"/>
            <a:chOff x="5659243" y="3119345"/>
            <a:chExt cx="5783287" cy="1160526"/>
          </a:xfrm>
        </p:grpSpPr>
        <p:sp>
          <p:nvSpPr>
            <p:cNvPr id="3" name="TextBox 3"/>
            <p:cNvSpPr txBox="1"/>
            <p:nvPr/>
          </p:nvSpPr>
          <p:spPr>
            <a:xfrm>
              <a:off x="5659243" y="3119345"/>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智能分析与决策</a:t>
              </a:r>
            </a:p>
          </p:txBody>
        </p:sp>
        <p:sp>
          <p:nvSpPr>
            <p:cNvPr id="4" name="TextBox 4"/>
            <p:cNvSpPr txBox="1"/>
            <p:nvPr/>
          </p:nvSpPr>
          <p:spPr>
            <a:xfrm>
              <a:off x="5659243" y="3577688"/>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控制中心对采集的数据进行分析处理，结合农业专家系统和作物生长模型，为农业生产提供智能化决策支持。</a:t>
              </a:r>
            </a:p>
          </p:txBody>
        </p:sp>
      </p:grpSp>
      <p:grpSp>
        <p:nvGrpSpPr>
          <p:cNvPr id="5" name="Group 5"/>
          <p:cNvGrpSpPr/>
          <p:nvPr/>
        </p:nvGrpSpPr>
        <p:grpSpPr>
          <a:xfrm>
            <a:off x="5659243" y="4772000"/>
            <a:ext cx="5783287" cy="1160526"/>
            <a:chOff x="5659243" y="4772000"/>
            <a:chExt cx="5783287" cy="1160526"/>
          </a:xfrm>
        </p:grpSpPr>
        <p:sp>
          <p:nvSpPr>
            <p:cNvPr id="6" name="TextBox 6"/>
            <p:cNvSpPr txBox="1"/>
            <p:nvPr/>
          </p:nvSpPr>
          <p:spPr>
            <a:xfrm>
              <a:off x="5659243" y="477200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远程控制与执行</a:t>
              </a:r>
            </a:p>
          </p:txBody>
        </p:sp>
        <p:sp>
          <p:nvSpPr>
            <p:cNvPr id="7" name="TextBox 7"/>
            <p:cNvSpPr txBox="1"/>
            <p:nvPr/>
          </p:nvSpPr>
          <p:spPr>
            <a:xfrm>
              <a:off x="5659243" y="5230343"/>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根据智能化决策结果，通过远程控制系统对农业生产设备进行远程操控，实现自动化生产。</a:t>
              </a:r>
            </a:p>
          </p:txBody>
        </p:sp>
      </p:grpSp>
      <p:sp>
        <p:nvSpPr>
          <p:cNvPr id="8" name="AutoShape 8"/>
          <p:cNvSpPr/>
          <p:nvPr/>
        </p:nvSpPr>
        <p:spPr>
          <a:xfrm>
            <a:off x="4482093" y="4861535"/>
            <a:ext cx="810236" cy="810236"/>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5659243" y="1470704"/>
            <a:ext cx="5783287" cy="1160526"/>
            <a:chOff x="5659243" y="1470704"/>
            <a:chExt cx="5783287" cy="1160526"/>
          </a:xfrm>
        </p:grpSpPr>
        <p:sp>
          <p:nvSpPr>
            <p:cNvPr id="10" name="TextBox 10"/>
            <p:cNvSpPr txBox="1"/>
            <p:nvPr/>
          </p:nvSpPr>
          <p:spPr>
            <a:xfrm>
              <a:off x="5659243" y="14707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数据采集与传输</a:t>
              </a:r>
            </a:p>
          </p:txBody>
        </p:sp>
        <p:sp>
          <p:nvSpPr>
            <p:cNvPr id="11" name="TextBox 11"/>
            <p:cNvSpPr txBox="1"/>
            <p:nvPr/>
          </p:nvSpPr>
          <p:spPr>
            <a:xfrm>
              <a:off x="5659243" y="19290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通过传感器等设备对农业生产环境中的温度、湿度、光照等参数进行实时监测和数据采集，并将数据传输至控制中心。</a:t>
              </a:r>
            </a:p>
          </p:txBody>
        </p:sp>
      </p:grpSp>
      <p:sp>
        <p:nvSpPr>
          <p:cNvPr id="12" name="Freeform 12"/>
          <p:cNvSpPr/>
          <p:nvPr/>
        </p:nvSpPr>
        <p:spPr>
          <a:xfrm>
            <a:off x="4610240" y="4989683"/>
            <a:ext cx="553940" cy="553940"/>
          </a:xfrm>
          <a:custGeom>
            <a:rect l="l" t="t" r="r" b="b"/>
            <a:pathLst>
              <a:path w="304800" h="304800">
                <a:moveTo>
                  <a:pt x="190033" y="152400"/>
                </a:moveTo>
                <a:cubicBezTo>
                  <a:pt x="190033" y="90992"/>
                  <a:pt x="221771" y="56493"/>
                  <a:pt x="221771" y="56493"/>
                </a:cubicBezTo>
                <a:cubicBezTo>
                  <a:pt x="221771" y="56493"/>
                  <a:pt x="193758" y="33766"/>
                  <a:pt x="151924" y="33766"/>
                </a:cubicBezTo>
                <a:cubicBezTo>
                  <a:pt x="110090" y="33766"/>
                  <a:pt x="82067" y="56512"/>
                  <a:pt x="82067" y="56512"/>
                </a:cubicBezTo>
                <a:cubicBezTo>
                  <a:pt x="82067" y="56512"/>
                  <a:pt x="114376" y="82753"/>
                  <a:pt x="114376" y="152400"/>
                </a:cubicBezTo>
                <a:cubicBezTo>
                  <a:pt x="114376" y="219608"/>
                  <a:pt x="81858" y="248145"/>
                  <a:pt x="81858" y="248145"/>
                </a:cubicBezTo>
                <a:cubicBezTo>
                  <a:pt x="81858" y="248145"/>
                  <a:pt x="115662" y="271034"/>
                  <a:pt x="151924" y="271034"/>
                </a:cubicBezTo>
                <a:cubicBezTo>
                  <a:pt x="189043" y="271034"/>
                  <a:pt x="221799" y="248269"/>
                  <a:pt x="221799" y="248269"/>
                </a:cubicBezTo>
                <a:cubicBezTo>
                  <a:pt x="221799" y="248269"/>
                  <a:pt x="190033" y="218503"/>
                  <a:pt x="190033" y="152400"/>
                </a:cubicBezTo>
                <a:close/>
                <a:moveTo>
                  <a:pt x="74095" y="62789"/>
                </a:moveTo>
                <a:cubicBezTo>
                  <a:pt x="74095" y="62789"/>
                  <a:pt x="34633" y="86839"/>
                  <a:pt x="34633" y="152800"/>
                </a:cubicBezTo>
                <a:cubicBezTo>
                  <a:pt x="34633" y="218751"/>
                  <a:pt x="74533" y="240335"/>
                  <a:pt x="74533" y="240335"/>
                </a:cubicBezTo>
                <a:cubicBezTo>
                  <a:pt x="74533" y="240335"/>
                  <a:pt x="103613" y="218742"/>
                  <a:pt x="103613" y="152800"/>
                </a:cubicBezTo>
                <a:cubicBezTo>
                  <a:pt x="103613" y="86839"/>
                  <a:pt x="74095" y="62789"/>
                  <a:pt x="74095" y="62789"/>
                </a:cubicBezTo>
                <a:close/>
                <a:moveTo>
                  <a:pt x="229753" y="64570"/>
                </a:moveTo>
                <a:cubicBezTo>
                  <a:pt x="229753" y="64570"/>
                  <a:pt x="200244" y="86839"/>
                  <a:pt x="200244" y="152800"/>
                </a:cubicBezTo>
                <a:cubicBezTo>
                  <a:pt x="200244" y="218751"/>
                  <a:pt x="229305" y="240335"/>
                  <a:pt x="229305" y="240335"/>
                </a:cubicBezTo>
                <a:cubicBezTo>
                  <a:pt x="229305" y="240335"/>
                  <a:pt x="270158" y="218742"/>
                  <a:pt x="270158" y="152800"/>
                </a:cubicBezTo>
                <a:cubicBezTo>
                  <a:pt x="270158" y="86839"/>
                  <a:pt x="229753" y="64570"/>
                  <a:pt x="229753" y="6457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482093" y="3221072"/>
            <a:ext cx="810236" cy="8102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482093" y="1560135"/>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666510" y="1762961"/>
            <a:ext cx="405314" cy="405314"/>
          </a:xfrm>
          <a:custGeom>
            <a:rect l="l" t="t" r="r" b="b"/>
            <a:pathLst>
              <a:path w="304800" h="304800">
                <a:moveTo>
                  <a:pt x="173841" y="122930"/>
                </a:moveTo>
                <a:cubicBezTo>
                  <a:pt x="179718" y="102937"/>
                  <a:pt x="177232" y="81020"/>
                  <a:pt x="166392" y="62665"/>
                </a:cubicBezTo>
                <a:cubicBezTo>
                  <a:pt x="166630" y="62998"/>
                  <a:pt x="62770" y="167697"/>
                  <a:pt x="62027" y="167040"/>
                </a:cubicBezTo>
                <a:cubicBezTo>
                  <a:pt x="80077" y="177698"/>
                  <a:pt x="101994" y="180699"/>
                  <a:pt x="121720" y="175193"/>
                </a:cubicBezTo>
                <a:cubicBezTo>
                  <a:pt x="121577" y="174689"/>
                  <a:pt x="173422" y="122853"/>
                  <a:pt x="173841" y="122930"/>
                </a:cubicBezTo>
                <a:close/>
                <a:moveTo>
                  <a:pt x="155315" y="45968"/>
                </a:moveTo>
                <a:cubicBezTo>
                  <a:pt x="141322" y="32175"/>
                  <a:pt x="121301" y="22822"/>
                  <a:pt x="100127" y="22822"/>
                </a:cubicBezTo>
                <a:cubicBezTo>
                  <a:pt x="57331" y="22822"/>
                  <a:pt x="22631" y="57607"/>
                  <a:pt x="22631" y="100508"/>
                </a:cubicBezTo>
                <a:cubicBezTo>
                  <a:pt x="22631" y="121444"/>
                  <a:pt x="32156" y="141713"/>
                  <a:pt x="45587" y="155686"/>
                </a:cubicBezTo>
                <a:cubicBezTo>
                  <a:pt x="45615" y="155686"/>
                  <a:pt x="154657" y="46863"/>
                  <a:pt x="155315" y="45968"/>
                </a:cubicBezTo>
                <a:close/>
                <a:moveTo>
                  <a:pt x="264909" y="252089"/>
                </a:moveTo>
                <a:cubicBezTo>
                  <a:pt x="264909" y="252089"/>
                  <a:pt x="267443" y="230200"/>
                  <a:pt x="261128" y="223885"/>
                </a:cubicBezTo>
                <a:cubicBezTo>
                  <a:pt x="260709" y="223466"/>
                  <a:pt x="188300" y="135065"/>
                  <a:pt x="188300" y="135065"/>
                </a:cubicBezTo>
                <a:lnTo>
                  <a:pt x="134417" y="188947"/>
                </a:lnTo>
                <a:lnTo>
                  <a:pt x="222818" y="262185"/>
                </a:lnTo>
                <a:cubicBezTo>
                  <a:pt x="228714" y="268919"/>
                  <a:pt x="251441" y="265557"/>
                  <a:pt x="251441" y="265557"/>
                </a:cubicBezTo>
                <a:lnTo>
                  <a:pt x="269538" y="281978"/>
                </a:lnTo>
                <a:lnTo>
                  <a:pt x="282169" y="269348"/>
                </a:lnTo>
                <a:lnTo>
                  <a:pt x="264909" y="2520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4678702" y="3406734"/>
            <a:ext cx="424244" cy="424244"/>
          </a:xfrm>
          <a:custGeom>
            <a:rect l="l" t="t" r="r" b="b"/>
            <a:pathLst>
              <a:path w="304800" h="304800">
                <a:moveTo>
                  <a:pt x="167640" y="106680"/>
                </a:moveTo>
                <a:lnTo>
                  <a:pt x="189586" y="139598"/>
                </a:lnTo>
                <a:cubicBezTo>
                  <a:pt x="194310" y="146761"/>
                  <a:pt x="204978" y="152400"/>
                  <a:pt x="213512" y="152400"/>
                </a:cubicBezTo>
                <a:lnTo>
                  <a:pt x="259080" y="152400"/>
                </a:lnTo>
                <a:lnTo>
                  <a:pt x="259080" y="121920"/>
                </a:lnTo>
                <a:lnTo>
                  <a:pt x="213360" y="121920"/>
                </a:lnTo>
                <a:lnTo>
                  <a:pt x="191414" y="89002"/>
                </a:lnTo>
                <a:cubicBezTo>
                  <a:pt x="185452" y="80686"/>
                  <a:pt x="178394" y="73628"/>
                  <a:pt x="170345" y="67847"/>
                </a:cubicBezTo>
                <a:lnTo>
                  <a:pt x="170069" y="67666"/>
                </a:lnTo>
                <a:lnTo>
                  <a:pt x="149952" y="54254"/>
                </a:lnTo>
                <a:cubicBezTo>
                  <a:pt x="146104" y="51911"/>
                  <a:pt x="141446" y="50521"/>
                  <a:pt x="136465" y="50521"/>
                </a:cubicBezTo>
                <a:cubicBezTo>
                  <a:pt x="131912" y="50521"/>
                  <a:pt x="127635" y="51683"/>
                  <a:pt x="123911" y="53721"/>
                </a:cubicBezTo>
                <a:lnTo>
                  <a:pt x="124044" y="53654"/>
                </a:lnTo>
                <a:lnTo>
                  <a:pt x="60950" y="91450"/>
                </a:lnTo>
                <a:lnTo>
                  <a:pt x="60950" y="167650"/>
                </a:lnTo>
                <a:lnTo>
                  <a:pt x="91430" y="167650"/>
                </a:lnTo>
                <a:lnTo>
                  <a:pt x="91430" y="106690"/>
                </a:lnTo>
                <a:lnTo>
                  <a:pt x="121910" y="91450"/>
                </a:lnTo>
                <a:lnTo>
                  <a:pt x="76190" y="304810"/>
                </a:lnTo>
                <a:lnTo>
                  <a:pt x="106670" y="304810"/>
                </a:lnTo>
                <a:lnTo>
                  <a:pt x="142484" y="188224"/>
                </a:lnTo>
                <a:lnTo>
                  <a:pt x="167630" y="213370"/>
                </a:lnTo>
                <a:lnTo>
                  <a:pt x="167630" y="304810"/>
                </a:lnTo>
                <a:lnTo>
                  <a:pt x="198110" y="304810"/>
                </a:lnTo>
                <a:lnTo>
                  <a:pt x="198110" y="182890"/>
                </a:lnTo>
                <a:lnTo>
                  <a:pt x="156962" y="141742"/>
                </a:lnTo>
                <a:lnTo>
                  <a:pt x="167630" y="106690"/>
                </a:lnTo>
                <a:close/>
                <a:moveTo>
                  <a:pt x="182880" y="60960"/>
                </a:moveTo>
                <a:cubicBezTo>
                  <a:pt x="199711" y="60960"/>
                  <a:pt x="213360" y="47311"/>
                  <a:pt x="213360" y="30480"/>
                </a:cubicBezTo>
                <a:cubicBezTo>
                  <a:pt x="213360" y="13649"/>
                  <a:pt x="199711" y="0"/>
                  <a:pt x="182880" y="0"/>
                </a:cubicBezTo>
                <a:lnTo>
                  <a:pt x="182880" y="0"/>
                </a:lnTo>
                <a:cubicBezTo>
                  <a:pt x="166049" y="0"/>
                  <a:pt x="152400" y="13649"/>
                  <a:pt x="152400" y="30480"/>
                </a:cubicBezTo>
                <a:cubicBezTo>
                  <a:pt x="152400" y="47311"/>
                  <a:pt x="166049" y="60960"/>
                  <a:pt x="182880" y="60960"/>
                </a:cubicBezTo>
                <a:lnTo>
                  <a:pt x="18288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70539" y="2236546"/>
            <a:ext cx="2648574" cy="2933980"/>
          </a:xfrm>
          <a:custGeom>
            <a:rect l="l" t="t" r="r" b="b"/>
            <a:pathLst>
              <a:path w="1905000" h="1905000">
                <a:moveTo>
                  <a:pt x="0" y="952500"/>
                </a:moveTo>
                <a:lnTo>
                  <a:pt x="476250" y="190500"/>
                </a:lnTo>
                <a:lnTo>
                  <a:pt x="1428750" y="190500"/>
                </a:lnTo>
                <a:lnTo>
                  <a:pt x="1905000" y="952500"/>
                </a:lnTo>
                <a:lnTo>
                  <a:pt x="1428750" y="1714500"/>
                </a:lnTo>
                <a:lnTo>
                  <a:pt x="476250" y="1714500"/>
                </a:lnTo>
                <a:close/>
              </a:path>
            </a:pathLst>
          </a:custGeom>
          <a:solidFill>
            <a:schemeClr val="lt1">
              <a:alpha val="100000"/>
            </a:schemeClr>
          </a:solidFill>
          <a:ln w="7620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8" name="Freeform 18"/>
          <p:cNvSpPr/>
          <p:nvPr/>
        </p:nvSpPr>
        <p:spPr>
          <a:xfrm>
            <a:off x="1655515" y="3001353"/>
            <a:ext cx="1278622" cy="119519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监测与控制系统在智慧农业中作用</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31435" y="1123959"/>
            <a:ext cx="8329129"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9225" b="1">
                <a:solidFill>
                  <a:schemeClr val="dk1">
                    <a:alpha val="100000"/>
                  </a:schemeClr>
                </a:solidFill>
                <a:latin typeface="Microsoft Yahei"/>
                <a:ea typeface="Microsoft Yahei"/>
                <a:cs typeface="Microsoft Yahei"/>
              </a:rPr>
              <a:t>02</a:t>
            </a:r>
          </a:p>
        </p:txBody>
      </p:sp>
      <p:sp>
        <p:nvSpPr>
          <p:cNvPr id="3" name="TextBox 3"/>
          <p:cNvSpPr txBox="1"/>
          <p:nvPr/>
        </p:nvSpPr>
        <p:spPr>
          <a:xfrm>
            <a:off x="2452006" y="3226434"/>
            <a:ext cx="7286625"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a:solidFill>
                  <a:schemeClr val="dk1">
                    <a:alpha val="100000"/>
                  </a:schemeClr>
                </a:solidFill>
                <a:latin typeface="Microsoft Yahei"/>
                <a:ea typeface="Microsoft Yahei"/>
                <a:cs typeface="Microsoft Yahei"/>
              </a:rPr>
              <a:t>监测与控制系统架构与技术</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5012267" y="3720618"/>
            <a:ext cx="2167467" cy="2120348"/>
          </a:xfrm>
          <a:custGeom>
            <a:rect l="l" t="t" r="r" b="b"/>
            <a:pathLst>
              <a:path w="1905000" h="1905000">
                <a:moveTo>
                  <a:pt x="0" y="0"/>
                </a:moveTo>
                <a:lnTo>
                  <a:pt x="952500" y="1647825"/>
                </a:lnTo>
                <a:lnTo>
                  <a:pt x="1905000"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49697"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776918"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012267" y="171109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743787" y="3022600"/>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7259206">
            <a:off x="6589098" y="4674355"/>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7221168">
            <a:off x="4910864" y="4658432"/>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6818377" y="3284051"/>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10897278" y="3216317"/>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996324" y="1208023"/>
            <a:ext cx="390095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模块化设计</a:t>
            </a:r>
          </a:p>
        </p:txBody>
      </p:sp>
      <p:sp>
        <p:nvSpPr>
          <p:cNvPr id="12" name="TextBox 12"/>
          <p:cNvSpPr txBox="1"/>
          <p:nvPr/>
        </p:nvSpPr>
        <p:spPr>
          <a:xfrm>
            <a:off x="6996324" y="2047219"/>
            <a:ext cx="405267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将系统划分为多个功能模块，便于开发和维护，同时方便根据实际需求进行定制和扩展。</a:t>
            </a:r>
          </a:p>
        </p:txBody>
      </p:sp>
      <p:sp>
        <p:nvSpPr>
          <p:cNvPr id="13" name="TextBox 13"/>
          <p:cNvSpPr txBox="1"/>
          <p:nvPr/>
        </p:nvSpPr>
        <p:spPr>
          <a:xfrm>
            <a:off x="8129334" y="3502152"/>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高可用性保障</a:t>
            </a:r>
          </a:p>
        </p:txBody>
      </p:sp>
      <p:sp>
        <p:nvSpPr>
          <p:cNvPr id="14" name="TextBox 14"/>
          <p:cNvSpPr txBox="1"/>
          <p:nvPr/>
        </p:nvSpPr>
        <p:spPr>
          <a:xfrm>
            <a:off x="8141526" y="4429391"/>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采用冗余设计和负载均衡技术，确保系统在高并发和数据量大的情况下仍能稳定运行。</a:t>
            </a:r>
          </a:p>
        </p:txBody>
      </p:sp>
      <p:cxnSp>
        <p:nvCxnSpPr>
          <p:cNvPr id="15" name="Connector 15"/>
          <p:cNvCxnSpPr/>
          <p:nvPr/>
        </p:nvCxnSpPr>
        <p:spPr>
          <a:xfrm>
            <a:off x="7345623" y="5627624"/>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6" name="AutoShape 16"/>
          <p:cNvSpPr/>
          <p:nvPr/>
        </p:nvSpPr>
        <p:spPr>
          <a:xfrm>
            <a:off x="11424524" y="5559891"/>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904945" y="4589949"/>
            <a:ext cx="3793067"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8" name="AutoShape 18"/>
          <p:cNvSpPr/>
          <p:nvPr/>
        </p:nvSpPr>
        <p:spPr>
          <a:xfrm>
            <a:off x="904945" y="4510024"/>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869006" y="2296376"/>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分布式架构</a:t>
            </a:r>
          </a:p>
        </p:txBody>
      </p:sp>
      <p:sp>
        <p:nvSpPr>
          <p:cNvPr id="20" name="TextBox 20"/>
          <p:cNvSpPr txBox="1"/>
          <p:nvPr/>
        </p:nvSpPr>
        <p:spPr>
          <a:xfrm>
            <a:off x="869006" y="3223615"/>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采用分布式系统架构，实现数据采集、传输、存储和处理的分布式部署，提高系统可扩展性和可靠性。</a:t>
            </a:r>
          </a:p>
        </p:txBody>
      </p:sp>
      <p:sp>
        <p:nvSpPr>
          <p:cNvPr id="21" name="Freeform 21"/>
          <p:cNvSpPr/>
          <p:nvPr/>
        </p:nvSpPr>
        <p:spPr>
          <a:xfrm>
            <a:off x="5786411" y="3999944"/>
            <a:ext cx="661803" cy="66180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系统总体架构设计</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667" r="16667"/>
          <a:stretch>
            <a:fillRect/>
          </a:stretch>
        </p:blipFill>
        <p:spPr>
          <a:xfrm>
            <a:off x="-276408" y="1784333"/>
            <a:ext cx="3774096" cy="3774096"/>
          </a:xfrm>
          <a:prstGeom prst="ellipse">
            <a:avLst/>
          </a:prstGeom>
        </p:spPr>
      </p:pic>
      <p:sp>
        <p:nvSpPr>
          <p:cNvPr id="3" name="AutoShape 3"/>
          <p:cNvSpPr/>
          <p:nvPr/>
        </p:nvSpPr>
        <p:spPr>
          <a:xfrm>
            <a:off x="3853566"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853566"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054790"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选用高精度、高稳定性的温度、湿度、光照、CO2等传感器，实时监测农业环境参数。</a:t>
            </a:r>
          </a:p>
        </p:txBody>
      </p:sp>
      <p:sp>
        <p:nvSpPr>
          <p:cNvPr id="6" name="TextBox 6"/>
          <p:cNvSpPr txBox="1"/>
          <p:nvPr/>
        </p:nvSpPr>
        <p:spPr>
          <a:xfrm>
            <a:off x="4066852"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环境监测传感器</a:t>
            </a:r>
          </a:p>
        </p:txBody>
      </p:sp>
      <p:sp>
        <p:nvSpPr>
          <p:cNvPr id="7" name="AutoShape 7"/>
          <p:cNvSpPr/>
          <p:nvPr/>
        </p:nvSpPr>
        <p:spPr>
          <a:xfrm>
            <a:off x="7873179"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873179"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8086465"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土壤监测传感器</a:t>
            </a:r>
          </a:p>
        </p:txBody>
      </p:sp>
      <p:sp>
        <p:nvSpPr>
          <p:cNvPr id="10" name="AutoShape 10"/>
          <p:cNvSpPr/>
          <p:nvPr/>
        </p:nvSpPr>
        <p:spPr>
          <a:xfrm>
            <a:off x="3853566" y="4213236"/>
            <a:ext cx="3657600" cy="1989696"/>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853566"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066852"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气象监测传感器</a:t>
            </a:r>
          </a:p>
        </p:txBody>
      </p:sp>
      <p:sp>
        <p:nvSpPr>
          <p:cNvPr id="13" name="AutoShape 13"/>
          <p:cNvSpPr/>
          <p:nvPr/>
        </p:nvSpPr>
        <p:spPr>
          <a:xfrm>
            <a:off x="7873179" y="4213236"/>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873179"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8086465"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作物生长监测传感器</a:t>
            </a:r>
          </a:p>
        </p:txBody>
      </p:sp>
      <p:sp>
        <p:nvSpPr>
          <p:cNvPr id="16" name="TextBox 16"/>
          <p:cNvSpPr txBox="1"/>
          <p:nvPr/>
        </p:nvSpPr>
        <p:spPr>
          <a:xfrm>
            <a:off x="8074403"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采用土壤湿度、pH值、EC值等传感器，了解土壤状况，为精准施肥和灌溉提供依据。</a:t>
            </a:r>
          </a:p>
        </p:txBody>
      </p:sp>
      <p:sp>
        <p:nvSpPr>
          <p:cNvPr id="17" name="TextBox 17"/>
          <p:cNvSpPr txBox="1"/>
          <p:nvPr/>
        </p:nvSpPr>
        <p:spPr>
          <a:xfrm>
            <a:off x="4054790" y="46755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部署风速、风向、降雨量等气象传感器，为农业生产提供实时气象数据。</a:t>
            </a:r>
          </a:p>
        </p:txBody>
      </p:sp>
      <p:sp>
        <p:nvSpPr>
          <p:cNvPr id="18" name="TextBox 18"/>
          <p:cNvSpPr txBox="1"/>
          <p:nvPr/>
        </p:nvSpPr>
        <p:spPr>
          <a:xfrm>
            <a:off x="8074403" y="46791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利用图像识别、光谱分析等技术，监测作物生长状况，评估产量和品质。</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传感器技术选型及应用</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数据存储技术</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选用高性能、高可用的数据库系统，如MySQL、PostgreSQL等，存储海量监测数据。</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数据处理技术</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运用数据清洗、数据挖掘、机器学习等技术，对监测数据进行处理和分析，提取有价值的信息。</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数据传输技术</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采用有线或无线传输方式，如LoRa、NB-IoT等，实现传感器数据的实时、可靠传输。</a:t>
            </a:r>
          </a:p>
        </p:txBody>
      </p:sp>
      <p:pic>
        <p:nvPicPr>
          <p:cNvPr id="10" name="Picture 10"/>
          <p:cNvPicPr>
            <a:picLocks noChangeAspect="1"/>
          </p:cNvPicPr>
          <p:nvPr/>
        </p:nvPicPr>
        <p:blipFill>
          <a:blip r:embed="rId2"/>
          <a:srcRect l="12500" r="12500"/>
          <a:stretch>
            <a:fillRect/>
          </a:stretch>
        </p:blipFill>
        <p:spPr>
          <a:xfrm>
            <a:off x="869006" y="1293634"/>
            <a:ext cx="4563024"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数据传输、存储和处理技术</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人工智能技术</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应用人工智能技术，如深度学习、神经网络等，对监测数据进行智能分析和预测，实现智慧农业的自动化和智能化。</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云计算平台</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利用云计算平台提供的计算、存储和网络资源，实现监测数据的集中管理和处理。</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大数据分析</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运用大数据技术对监测数据进行深度挖掘和分析，发现数据间的关联和规律，为农业生产提供决策支持。</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云计算、大数据和人工智能技术应用</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31435" y="1123959"/>
            <a:ext cx="8329129"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9225" b="1">
                <a:solidFill>
                  <a:schemeClr val="dk1">
                    <a:alpha val="100000"/>
                  </a:schemeClr>
                </a:solidFill>
                <a:latin typeface="Microsoft Yahei"/>
                <a:ea typeface="Microsoft Yahei"/>
                <a:cs typeface="Microsoft Yahei"/>
              </a:rPr>
              <a:t>03</a:t>
            </a:r>
          </a:p>
        </p:txBody>
      </p:sp>
      <p:sp>
        <p:nvSpPr>
          <p:cNvPr id="3" name="TextBox 3"/>
          <p:cNvSpPr txBox="1"/>
          <p:nvPr/>
        </p:nvSpPr>
        <p:spPr>
          <a:xfrm>
            <a:off x="2452006" y="3226434"/>
            <a:ext cx="7286625"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a:solidFill>
                  <a:schemeClr val="dk1">
                    <a:alpha val="100000"/>
                  </a:schemeClr>
                </a:solidFill>
                <a:latin typeface="Microsoft Yahei"/>
                <a:ea typeface="Microsoft Yahei"/>
                <a:cs typeface="Microsoft Yahei"/>
              </a:rPr>
              <a:t>监测与控制系统功能实现</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0000" r="10000"/>
          <a:stretch>
            <a:fillRect/>
          </a:stretch>
        </p:blipFill>
        <p:spPr>
          <a:xfrm>
            <a:off x="3352886" y="2055085"/>
            <a:ext cx="2476500" cy="2476500"/>
          </a:xfrm>
          <a:prstGeom prst="ellipse">
            <a:avLst/>
          </a:prstGeom>
        </p:spPr>
      </p:pic>
      <p:pic>
        <p:nvPicPr>
          <p:cNvPr id="3" name="Picture 3"/>
          <p:cNvPicPr>
            <a:picLocks noChangeAspect="1"/>
          </p:cNvPicPr>
          <p:nvPr/>
        </p:nvPicPr>
        <p:blipFill>
          <a:blip r:embed="rId3"/>
          <a:srcRect l="16688" r="16688"/>
          <a:stretch>
            <a:fillRect/>
          </a:stretch>
        </p:blipFill>
        <p:spPr>
          <a:xfrm>
            <a:off x="6374798" y="2055085"/>
            <a:ext cx="2476500" cy="2476500"/>
          </a:xfrm>
          <a:prstGeom prst="ellipse">
            <a:avLst/>
          </a:prstGeom>
        </p:spPr>
      </p:pic>
      <p:grpSp>
        <p:nvGrpSpPr>
          <p:cNvPr id="4" name="Group 4"/>
          <p:cNvGrpSpPr/>
          <p:nvPr/>
        </p:nvGrpSpPr>
        <p:grpSpPr>
          <a:xfrm>
            <a:off x="3352886" y="2107432"/>
            <a:ext cx="665795" cy="665791"/>
            <a:chOff x="3352886" y="2107432"/>
            <a:chExt cx="665795" cy="665791"/>
          </a:xfrm>
        </p:grpSpPr>
        <p:sp>
          <p:nvSpPr>
            <p:cNvPr id="5" name="AutoShape 5"/>
            <p:cNvSpPr/>
            <p:nvPr/>
          </p:nvSpPr>
          <p:spPr>
            <a:xfrm>
              <a:off x="3352886"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6" name="Freeform 6"/>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8174522" y="2107432"/>
            <a:ext cx="665795" cy="665791"/>
            <a:chOff x="8174522" y="2107432"/>
            <a:chExt cx="665795" cy="665791"/>
          </a:xfrm>
        </p:grpSpPr>
        <p:sp>
          <p:nvSpPr>
            <p:cNvPr id="8" name="AutoShape 8"/>
            <p:cNvSpPr/>
            <p:nvPr/>
          </p:nvSpPr>
          <p:spPr>
            <a:xfrm>
              <a:off x="8174522"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9" name="Freeform 9"/>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4252748" y="4178300"/>
            <a:ext cx="665795" cy="665791"/>
            <a:chOff x="4252748" y="4178300"/>
            <a:chExt cx="665795" cy="665791"/>
          </a:xfrm>
        </p:grpSpPr>
        <p:sp>
          <p:nvSpPr>
            <p:cNvPr id="11" name="AutoShape 11"/>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2" name="Freeform 12"/>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7274660" y="4178300"/>
            <a:ext cx="665795" cy="665791"/>
            <a:chOff x="7274660" y="4178300"/>
            <a:chExt cx="665795" cy="665791"/>
          </a:xfrm>
        </p:grpSpPr>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5" name="Freeform 15"/>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6330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温湿度监测</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光照强度监测</a:t>
            </a:r>
            <a:endParaRPr lang="en-US" sz="1100"/>
          </a:p>
        </p:txBody>
      </p:sp>
      <p:sp>
        <p:nvSpPr>
          <p:cNvPr id="18" name="AutoShape 18"/>
          <p:cNvSpPr/>
          <p:nvPr/>
        </p:nvSpPr>
        <p:spPr>
          <a:xfrm>
            <a:off x="9015108"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CO2浓度监测</a:t>
            </a:r>
            <a:endParaRPr lang="en-US" sz="1100"/>
          </a:p>
        </p:txBody>
      </p:sp>
      <p:sp>
        <p:nvSpPr>
          <p:cNvPr id="19" name="AutoShape 19"/>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土壤参数监测</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环境参数实时监测功能</a:t>
              </a:r>
            </a:p>
          </p:txBody>
        </p:sp>
      </p:grpSp>
      <p:sp>
        <p:nvSpPr>
          <p:cNvPr id="42" name="TextBox 42"/>
          <p:cNvSpPr txBox="1"/>
          <p:nvPr/>
        </p:nvSpPr>
        <p:spPr>
          <a:xfrm>
            <a:off x="633255"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实时监测农业环境中的温度和湿度，确保作物生长环境的适宜性。</a:t>
            </a:r>
          </a:p>
        </p:txBody>
      </p:sp>
      <p:sp>
        <p:nvSpPr>
          <p:cNvPr id="43" name="TextBox 43"/>
          <p:cNvSpPr txBox="1"/>
          <p:nvPr/>
        </p:nvSpPr>
        <p:spPr>
          <a:xfrm>
            <a:off x="9015108"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实时监测农业环境中的CO2浓度，确保作物光合作用的正常进行。</a:t>
            </a:r>
          </a:p>
        </p:txBody>
      </p:sp>
      <p:sp>
        <p:nvSpPr>
          <p:cNvPr id="44" name="TextBox 44"/>
          <p:cNvSpPr txBox="1"/>
          <p:nvPr/>
        </p:nvSpPr>
        <p:spPr>
          <a:xfrm>
            <a:off x="1940528" y="5112856"/>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监测农业环境中的光照强度，为作物提供适宜的光照条件。</a:t>
            </a:r>
          </a:p>
        </p:txBody>
      </p:sp>
      <p:sp>
        <p:nvSpPr>
          <p:cNvPr id="45" name="TextBox 45"/>
          <p:cNvSpPr txBox="1"/>
          <p:nvPr/>
        </p:nvSpPr>
        <p:spPr>
          <a:xfrm>
            <a:off x="7845361" y="5065527"/>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监测土壤中的水分、养分和pH值等参数，为作物提供适宜的土壤环境。</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设备运行状态监控</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远程监控农业设备的运行状态，确保设备的正常运行。</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设备故障预警</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实时监测设备故障信号，提前预警并通知管理人员进行处理。</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设备远程控制</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通过远程指令对农业设备进行远程控制，实现设备的自动化和智能化管理。</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设备状态远程监控功能</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当监测数据出现异常时，系统自动报警并通知管理人员进行处理。</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数据异常报警</a:t>
            </a:r>
          </a:p>
        </p:txBody>
      </p:sp>
      <p:pic>
        <p:nvPicPr>
          <p:cNvPr id="5" name="Picture 5"/>
          <p:cNvPicPr>
            <a:picLocks noChangeAspect="1"/>
          </p:cNvPicPr>
          <p:nvPr/>
        </p:nvPicPr>
        <p:blipFill>
          <a:blip r:embed="rId2"/>
          <a:stretch>
            <a:fillRect/>
          </a:stretch>
        </p:blipFill>
        <p:spPr>
          <a:xfrm>
            <a:off x="6096000" y="1153983"/>
            <a:ext cx="5194482"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系统对异常数据进行诊断和分析，定位故障点并提供相应的解决方案。</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故障诊断与定位</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系统保存历史监测数据和故障记录，方便管理人员进行查询和分析。</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历史数据查询</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数据异常报警及故障诊断功能</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https://d.book118.com/018033100006006031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94</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2024-09-07T17:24:38.896</cp:lastPrinted>
  <dcterms:created xsi:type="dcterms:W3CDTF">2024-09-07T09:24:38Z</dcterms:created>
  <dcterms:modified xsi:type="dcterms:W3CDTF">2024-09-07T09:24:41Z</dcterms:modified>
</cp:coreProperties>
</file>