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501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22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tags" Target="../tags/tag4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DE3EC-2434-4CD1-A60D-9E6994C72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B1EE4C-469C-4A3D-AB79-B96CE2D11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3293AC-A3FB-4646-A100-249E9D0B1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7E94E7-0264-42C4-A7EE-B040FB5C4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CEF803-9B38-4590-9312-DB2806691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1A0353-99E9-43AD-85FE-8803D32D3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DE0AAB-58BA-4F4C-829C-E600B95D2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5B6C1B-77DF-4813-BE07-4449CD7A9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A61B70-C4ED-43E8-B685-9422656A5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3DF502-9F12-40B2-9C21-6FE9D69E67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6AD73F-85C8-4BF2-BC80-396935914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@path_Rectangle 25-2050&amp;12082"/>
          <p:cNvSpPr/>
          <p:nvPr userDrawn="1">
            <p:custDataLst>
              <p:tags r:id="rId1"/>
            </p:custDataLst>
          </p:nvPr>
        </p:nvSpPr>
        <p:spPr>
          <a:xfrm>
            <a:off x="848360" y="4263390"/>
            <a:ext cx="2670175" cy="604520"/>
          </a:xfrm>
          <a:prstGeom prst="roundRect">
            <a:avLst>
              <a:gd name="adj" fmla="val 50217"/>
            </a:avLst>
          </a:pr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4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6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8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0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2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1811020"/>
            <a:ext cx="5765800" cy="2076450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90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38200" y="4248150"/>
            <a:ext cx="2654935" cy="606425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Ellipse 75 (Stroke)_#color-2050&amp;12727"/>
          <p:cNvSpPr/>
          <p:nvPr userDrawn="1">
            <p:custDataLst>
              <p:tags r:id="rId1"/>
            </p:custDataLst>
          </p:nvPr>
        </p:nvSpPr>
        <p:spPr>
          <a:xfrm>
            <a:off x="3282696" y="0"/>
            <a:ext cx="2304288" cy="6858000"/>
          </a:xfrm>
          <a:custGeom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04" name="Ellipse 3 (Stroke)_#color-2050&amp;1273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672584" cy="6858000"/>
          </a:xfrm>
          <a:custGeom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06" name="Ellipse 4 (Stroke)_#color_$accent2_$accent2-2050&amp;12733"/>
          <p:cNvSpPr/>
          <p:nvPr userDrawn="1">
            <p:custDataLst>
              <p:tags r:id="rId3"/>
            </p:custDataLst>
          </p:nvPr>
        </p:nvSpPr>
        <p:spPr>
          <a:xfrm>
            <a:off x="0" y="3959352"/>
            <a:ext cx="4581144" cy="2898648"/>
          </a:xfrm>
          <a:custGeom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73000">
                <a:schemeClr val="accent2">
                  <a:alpha val="0"/>
                </a:schemeClr>
              </a:gs>
              <a:gs pos="100000">
                <a:schemeClr val="accent1">
                  <a:lumMod val="75000"/>
                  <a:alpha val="7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47525" y="2772441"/>
            <a:ext cx="2658015" cy="1313212"/>
          </a:xfrm>
        </p:spPr>
        <p:txBody>
          <a:bodyPr wrap="square" anchor="ctr" anchorCtr="0">
            <a:normAutofit/>
          </a:bodyPr>
          <a:lstStyle>
            <a:lvl1pPr>
              <a:defRPr sz="4800"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bg_#color-2050&amp;12358"/>
          <p:cNvSpPr/>
          <p:nvPr userDrawn="1">
            <p:custDataLst>
              <p:tags r:id="rId1"/>
            </p:custDataLst>
          </p:nvPr>
        </p:nvSpPr>
        <p:spPr>
          <a:xfrm>
            <a:off x="1524" y="0"/>
            <a:ext cx="12188952" cy="6858000"/>
          </a:xfrm>
          <a:custGeom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18" name="Ellipse 5 (Stroke)_#color-2050&amp;1273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142232" cy="4544568"/>
          </a:xfrm>
          <a:custGeom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0" name="Ellipse 3 (Stroke)_#color_$lt1_$lt1-2050&amp;12739"/>
          <p:cNvSpPr/>
          <p:nvPr userDrawn="1">
            <p:custDataLst>
              <p:tags r:id="rId3"/>
            </p:custDataLst>
          </p:nvPr>
        </p:nvSpPr>
        <p:spPr>
          <a:xfrm>
            <a:off x="0" y="1399032"/>
            <a:ext cx="6099048" cy="5458968"/>
          </a:xfrm>
          <a:custGeom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0">
                <a:srgbClr val="FFFFFF">
                  <a:alpha val="0"/>
                </a:srgbClr>
              </a:gs>
              <a:gs pos="41000">
                <a:schemeClr val="lt1">
                  <a:alpha val="45000"/>
                </a:scheme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2" name="Ellipse 4 (Stroke)_#color_$lt1_$accent1-2050&amp;12742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5541264" cy="2194560"/>
          </a:xfrm>
          <a:custGeom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81000">
                <a:schemeClr val="l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4" name="标题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>
          <a:xfrm>
            <a:off x="6627495" y="3136900"/>
            <a:ext cx="4726940" cy="1983105"/>
          </a:xfrm>
        </p:spPr>
        <p:txBody>
          <a:bodyPr wrap="square" anchor="t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6" name="节编号 3"/>
          <p:cNvSpPr>
            <a:spLocks noGrp="1"/>
          </p:cNvSpPr>
          <p:nvPr userDrawn="1">
            <p:ph type="body" sz="quarter" idx="13" hasCustomPrompt="1"/>
            <p:custDataLst>
              <p:tags r:id="rId6"/>
            </p:custDataLst>
          </p:nvPr>
        </p:nvSpPr>
        <p:spPr>
          <a:xfrm>
            <a:off x="486410" y="3269650"/>
            <a:ext cx="5126736" cy="2759544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119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1048728" name="日期占位符 4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4799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005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4799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4799" y="2061275"/>
            <a:ext cx="5157787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11612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11612" y="2061275"/>
            <a:ext cx="5183188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6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</a:defRPr>
            </a:lvl1pPr>
            <a:lvl2pPr>
              <a:defRPr>
                <a:latin typeface="+mn-lt"/>
                <a:ea typeface="+mn-lt"/>
                <a:cs typeface="+mn-lt"/>
              </a:defRPr>
            </a:lvl2pPr>
            <a:lvl3pPr>
              <a:defRPr>
                <a:latin typeface="+mn-lt"/>
                <a:ea typeface="+mn-lt"/>
                <a:cs typeface="+mn-lt"/>
              </a:defRPr>
            </a:lvl3pPr>
            <a:lvl4pPr>
              <a:defRPr>
                <a:latin typeface="+mn-lt"/>
                <a:ea typeface="+mn-lt"/>
                <a:cs typeface="+mn-lt"/>
              </a:defRPr>
            </a:lvl4pPr>
            <a:lvl5pPr>
              <a:defRPr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7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4799" y="1296000"/>
            <a:ext cx="108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bg_#color-2050&amp;1243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96" name="Ellipse 3_#color_$lt1_$lt1-2050&amp;12754"/>
          <p:cNvSpPr/>
          <p:nvPr userDrawn="1">
            <p:custDataLst>
              <p:tags r:id="rId2"/>
            </p:custDataLst>
          </p:nvPr>
        </p:nvSpPr>
        <p:spPr>
          <a:xfrm>
            <a:off x="8891016" y="0"/>
            <a:ext cx="3300984" cy="3877056"/>
          </a:xfrm>
          <a:custGeom>
            <a:rect l="l" t="t" r="r" b="b"/>
            <a:pathLst>
              <a:path w="3300984" h="3877055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0">
                <a:schemeClr val="lt1">
                  <a:alpha val="0"/>
                </a:schemeClr>
              </a:gs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98" name="Ellipse 4 (Stroke)_#color_$lt1_$accent1-2050&amp;12757"/>
          <p:cNvSpPr/>
          <p:nvPr userDrawn="1">
            <p:custDataLst>
              <p:tags r:id="rId3"/>
            </p:custDataLst>
          </p:nvPr>
        </p:nvSpPr>
        <p:spPr>
          <a:xfrm>
            <a:off x="9262872" y="1389888"/>
            <a:ext cx="2926080" cy="2478024"/>
          </a:xfrm>
          <a:custGeom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00" name="Ellipse 8 (Stroke)_#color-2050&amp;12760"/>
          <p:cNvSpPr/>
          <p:nvPr userDrawn="1">
            <p:custDataLst>
              <p:tags r:id="rId4"/>
            </p:custDataLst>
          </p:nvPr>
        </p:nvSpPr>
        <p:spPr>
          <a:xfrm>
            <a:off x="10716768" y="3822192"/>
            <a:ext cx="1472184" cy="841248"/>
          </a:xfrm>
          <a:custGeom>
            <a:rect l="l" t="t" r="r" b="b"/>
            <a:pathLst>
              <a:path w="1472184" h="841247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02" name="Ellipse 9_#color-2050&amp;12763"/>
          <p:cNvSpPr/>
          <p:nvPr userDrawn="1">
            <p:custDataLst>
              <p:tags r:id="rId5"/>
            </p:custDataLst>
          </p:nvPr>
        </p:nvSpPr>
        <p:spPr>
          <a:xfrm>
            <a:off x="0" y="3429000"/>
            <a:ext cx="3255264" cy="3429000"/>
          </a:xfrm>
          <a:custGeom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04" name="标题 1"/>
          <p:cNvSpPr>
            <a:spLocks noGrp="1"/>
          </p:cNvSpPr>
          <p:nvPr userDrawn="1">
            <p:ph type="ctrTitle" hasCustomPrompt="1"/>
            <p:custDataLst>
              <p:tags r:id="rId6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06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8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0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12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tags" Target="../tags/tag79.xml" /><Relationship Id="rId19" Type="http://schemas.openxmlformats.org/officeDocument/2006/relationships/tags" Target="../tags/tag8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4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rect l="l" t="t" r="r" b="b"/>
            <a:pathLst>
              <a:path w="3236976" h="3822191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6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4799" y="1364400"/>
            <a:ext cx="10799999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4799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4001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5004" r:id="rId2"/>
    <p:sldLayoutId id="2147505005" r:id="rId3"/>
    <p:sldLayoutId id="2147505006" r:id="rId4"/>
    <p:sldLayoutId id="2147505007" r:id="rId5"/>
    <p:sldLayoutId id="2147505008" r:id="rId6"/>
    <p:sldLayoutId id="2147505009" r:id="rId7"/>
    <p:sldLayoutId id="2147505010" r:id="rId8"/>
    <p:sldLayoutId id="2147505011" r:id="rId9"/>
    <p:sldLayoutId id="2147505012" r:id="rId10"/>
    <p:sldLayoutId id="214750501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3.xml" /><Relationship Id="rId11" Type="http://schemas.openxmlformats.org/officeDocument/2006/relationships/tags" Target="../tags/tag94.xml" /><Relationship Id="rId12" Type="http://schemas.openxmlformats.org/officeDocument/2006/relationships/tags" Target="../tags/tag95.xml" /><Relationship Id="rId13" Type="http://schemas.openxmlformats.org/officeDocument/2006/relationships/tags" Target="../tags/tag96.xml" /><Relationship Id="rId14" Type="http://schemas.openxmlformats.org/officeDocument/2006/relationships/tags" Target="../tags/tag97.xml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tags" Target="../tags/tag85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14" Type="http://schemas.openxmlformats.org/officeDocument/2006/relationships/tags" Target="../tags/tag132.xml" /><Relationship Id="rId15" Type="http://schemas.openxmlformats.org/officeDocument/2006/relationships/tags" Target="../tags/tag133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18" Type="http://schemas.openxmlformats.org/officeDocument/2006/relationships/tags" Target="../tags/tag179.xml" /><Relationship Id="rId19" Type="http://schemas.openxmlformats.org/officeDocument/2006/relationships/tags" Target="../tags/tag180.xml" /><Relationship Id="rId2" Type="http://schemas.openxmlformats.org/officeDocument/2006/relationships/tags" Target="../tags/tag16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3401502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初中阶段如何发展学生的书法才能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汇报人：XX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8" name="项标题"/>
          <p:cNvSpPr txBox="1"/>
          <p:nvPr>
            <p:custDataLst>
              <p:tags r:id="rId3"/>
            </p:custDataLst>
          </p:nvPr>
        </p:nvSpPr>
        <p:spPr>
          <a:xfrm>
            <a:off x="7157593" y="785668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了解学生的书法基础</a:t>
            </a:r>
            <a:endParaRPr lang="en-US" altLang="zh-CN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  <p:sp>
        <p:nvSpPr>
          <p:cNvPr id="1048840" name="Ellipse 66_#color-2050&amp;12710"/>
          <p:cNvSpPr/>
          <p:nvPr>
            <p:custDataLst>
              <p:tags r:id="rId4"/>
            </p:custDataLst>
          </p:nvPr>
        </p:nvSpPr>
        <p:spPr>
          <a:xfrm>
            <a:off x="6274689" y="658192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2" name="@mix!m0_序号_01-2050-12354"/>
          <p:cNvSpPr/>
          <p:nvPr>
            <p:custDataLst>
              <p:tags r:id="rId5"/>
            </p:custDataLst>
          </p:nvPr>
        </p:nvSpPr>
        <p:spPr>
          <a:xfrm>
            <a:off x="6347841" y="740488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</a:rPr>
              <a:t>01</a:t>
            </a:r>
            <a:endParaRPr lang="zh-CN" alt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</a:endParaRPr>
          </a:p>
        </p:txBody>
      </p:sp>
      <p:sp>
        <p:nvSpPr>
          <p:cNvPr id="1048844" name="Ellipse 68_#color-2050&amp;12711"/>
          <p:cNvSpPr/>
          <p:nvPr>
            <p:custDataLst>
              <p:tags r:id="rId6"/>
            </p:custDataLst>
          </p:nvPr>
        </p:nvSpPr>
        <p:spPr>
          <a:xfrm>
            <a:off x="6630797" y="1611423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6" name="@mix!m0_序号_02-2050-12355"/>
          <p:cNvSpPr/>
          <p:nvPr>
            <p:custDataLst>
              <p:tags r:id="rId7"/>
            </p:custDataLst>
          </p:nvPr>
        </p:nvSpPr>
        <p:spPr>
          <a:xfrm>
            <a:off x="6703949" y="1684575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02</a:t>
            </a:r>
            <a:endParaRPr 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48" name="项标题"/>
          <p:cNvSpPr txBox="1"/>
          <p:nvPr>
            <p:custDataLst>
              <p:tags r:id="rId8"/>
            </p:custDataLst>
          </p:nvPr>
        </p:nvSpPr>
        <p:spPr>
          <a:xfrm>
            <a:off x="7513701" y="1738899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培养学生的书法兴趣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  <p:sp>
        <p:nvSpPr>
          <p:cNvPr id="1048850" name="@mix!m0_序号_03-2050-12356"/>
          <p:cNvSpPr/>
          <p:nvPr>
            <p:custDataLst>
              <p:tags r:id="rId9"/>
            </p:custDataLst>
          </p:nvPr>
        </p:nvSpPr>
        <p:spPr>
          <a:xfrm>
            <a:off x="6869049" y="3591037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04</a:t>
            </a:r>
            <a:endParaRPr 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52" name="Ellipse 70_#color-2050&amp;12709"/>
          <p:cNvSpPr/>
          <p:nvPr>
            <p:custDataLst>
              <p:tags r:id="rId10"/>
            </p:custDataLst>
          </p:nvPr>
        </p:nvSpPr>
        <p:spPr>
          <a:xfrm>
            <a:off x="6795897" y="3517885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4" name="项标题"/>
          <p:cNvSpPr txBox="1"/>
          <p:nvPr>
            <p:custDataLst>
              <p:tags r:id="rId11"/>
            </p:custDataLst>
          </p:nvPr>
        </p:nvSpPr>
        <p:spPr>
          <a:xfrm>
            <a:off x="7678801" y="3640789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督促学生持续练习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  <p:sp>
        <p:nvSpPr>
          <p:cNvPr id="1048856" name="Ellipse 72_#color-2050&amp;12712"/>
          <p:cNvSpPr/>
          <p:nvPr>
            <p:custDataLst>
              <p:tags r:id="rId12"/>
            </p:custDataLst>
          </p:nvPr>
        </p:nvSpPr>
        <p:spPr>
          <a:xfrm>
            <a:off x="6232157" y="5424346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@mix!m0_序号_04-2050-12357"/>
          <p:cNvSpPr/>
          <p:nvPr>
            <p:custDataLst>
              <p:tags r:id="rId13"/>
            </p:custDataLst>
          </p:nvPr>
        </p:nvSpPr>
        <p:spPr>
          <a:xfrm>
            <a:off x="6305309" y="5497498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06</a:t>
            </a:r>
            <a:endParaRPr 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4"/>
            </p:custDataLst>
          </p:nvPr>
        </p:nvSpPr>
        <p:spPr>
          <a:xfrm>
            <a:off x="7115061" y="5547250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激发学生的创新精神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  <p:sp>
        <p:nvSpPr>
          <p:cNvPr id="1048862" name="Ellipse 68_#color-2050&amp;12711"/>
          <p:cNvSpPr/>
          <p:nvPr>
            <p:custDataLst>
              <p:tags r:id="rId15"/>
            </p:custDataLst>
          </p:nvPr>
        </p:nvSpPr>
        <p:spPr>
          <a:xfrm>
            <a:off x="6795897" y="2564654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4" name="@mix!m0_序号_02-2050-12355"/>
          <p:cNvSpPr/>
          <p:nvPr>
            <p:custDataLst>
              <p:tags r:id="rId16"/>
            </p:custDataLst>
          </p:nvPr>
        </p:nvSpPr>
        <p:spPr>
          <a:xfrm>
            <a:off x="6869049" y="2637806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03</a:t>
            </a:r>
            <a:endParaRPr 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66" name="项标题"/>
          <p:cNvSpPr txBox="1"/>
          <p:nvPr>
            <p:custDataLst>
              <p:tags r:id="rId17"/>
            </p:custDataLst>
          </p:nvPr>
        </p:nvSpPr>
        <p:spPr>
          <a:xfrm>
            <a:off x="7678801" y="2692130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教授正确的书法技巧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  <p:sp>
        <p:nvSpPr>
          <p:cNvPr id="1048868" name="@mix!m0_序号_03-2050-12356"/>
          <p:cNvSpPr/>
          <p:nvPr>
            <p:custDataLst>
              <p:tags r:id="rId18"/>
            </p:custDataLst>
          </p:nvPr>
        </p:nvSpPr>
        <p:spPr>
          <a:xfrm>
            <a:off x="6687362" y="4544268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05</a:t>
            </a:r>
            <a:endParaRPr 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70" name="Ellipse 70_#color-2050&amp;12709"/>
          <p:cNvSpPr/>
          <p:nvPr>
            <p:custDataLst>
              <p:tags r:id="rId19"/>
            </p:custDataLst>
          </p:nvPr>
        </p:nvSpPr>
        <p:spPr>
          <a:xfrm>
            <a:off x="6614210" y="4471116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2" name="项标题"/>
          <p:cNvSpPr txBox="1"/>
          <p:nvPr>
            <p:custDataLst>
              <p:tags r:id="rId20"/>
            </p:custDataLst>
          </p:nvPr>
        </p:nvSpPr>
        <p:spPr>
          <a:xfrm>
            <a:off x="7497114" y="4594020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培养学生的书法审美观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了解学生的书法基础</a:t>
            </a:r>
            <a:endParaRPr lang="zh-CN" altLang="en-US"/>
          </a:p>
        </p:txBody>
      </p:sp>
      <p:sp>
        <p:nvSpPr>
          <p:cNvPr id="10489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评估学生的书法水平</a:t>
            </a:r>
            <a:endParaRPr lang="zh-CN" altLang="en-US"/>
          </a:p>
        </p:txBody>
      </p:sp>
      <p:sp>
        <p:nvSpPr>
          <p:cNvPr id="1048980" name="矩形 3"/>
          <p:cNvSpPr/>
          <p:nvPr>
            <p:custDataLst>
              <p:tags r:id="rId2"/>
            </p:custDataLst>
          </p:nvPr>
        </p:nvSpPr>
        <p:spPr>
          <a:xfrm>
            <a:off x="1562839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矩形 13"/>
          <p:cNvSpPr/>
          <p:nvPr>
            <p:custDataLst>
              <p:tags r:id="rId3"/>
            </p:custDataLst>
          </p:nvPr>
        </p:nvSpPr>
        <p:spPr>
          <a:xfrm>
            <a:off x="1028610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文本框 4"/>
          <p:cNvSpPr txBox="1"/>
          <p:nvPr>
            <p:custDataLst>
              <p:tags r:id="rId4"/>
            </p:custDataLst>
          </p:nvPr>
        </p:nvSpPr>
        <p:spPr>
          <a:xfrm>
            <a:off x="1837659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观察学生的书写习惯，如握笔姿势、坐姿等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39"/>
          <p:cNvSpPr/>
          <p:nvPr>
            <p:custDataLst>
              <p:tags r:id="rId5"/>
            </p:custDataLst>
          </p:nvPr>
        </p:nvSpPr>
        <p:spPr>
          <a:xfrm>
            <a:off x="1562839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矩形 5"/>
          <p:cNvSpPr/>
          <p:nvPr>
            <p:custDataLst>
              <p:tags r:id="rId6"/>
            </p:custDataLst>
          </p:nvPr>
        </p:nvSpPr>
        <p:spPr>
          <a:xfrm>
            <a:off x="1028610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文本框 41"/>
          <p:cNvSpPr txBox="1"/>
          <p:nvPr>
            <p:custDataLst>
              <p:tags r:id="rId7"/>
            </p:custDataLst>
          </p:nvPr>
        </p:nvSpPr>
        <p:spPr>
          <a:xfrm>
            <a:off x="1837659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检查学生的书写质量，如笔画、结构、布局等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12"/>
          <p:cNvSpPr/>
          <p:nvPr>
            <p:custDataLst>
              <p:tags r:id="rId8"/>
            </p:custDataLst>
          </p:nvPr>
        </p:nvSpPr>
        <p:spPr>
          <a:xfrm>
            <a:off x="1562839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矩形 17"/>
          <p:cNvSpPr/>
          <p:nvPr>
            <p:custDataLst>
              <p:tags r:id="rId9"/>
            </p:custDataLst>
          </p:nvPr>
        </p:nvSpPr>
        <p:spPr>
          <a:xfrm>
            <a:off x="1028610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文本框 19"/>
          <p:cNvSpPr txBox="1"/>
          <p:nvPr>
            <p:custDataLst>
              <p:tags r:id="rId10"/>
            </p:custDataLst>
          </p:nvPr>
        </p:nvSpPr>
        <p:spPr>
          <a:xfrm>
            <a:off x="1837659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了解学生的书法兴趣和动机，如喜欢哪种字体、为什么学习书法等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9"/>
          <p:cNvSpPr/>
          <p:nvPr>
            <p:custDataLst>
              <p:tags r:id="rId11"/>
            </p:custDataLst>
          </p:nvPr>
        </p:nvSpPr>
        <p:spPr>
          <a:xfrm>
            <a:off x="1562839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矩形 26"/>
          <p:cNvSpPr/>
          <p:nvPr>
            <p:custDataLst>
              <p:tags r:id="rId12"/>
            </p:custDataLst>
          </p:nvPr>
        </p:nvSpPr>
        <p:spPr>
          <a:xfrm>
            <a:off x="1028610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2" name="文本框 27"/>
          <p:cNvSpPr txBox="1"/>
          <p:nvPr>
            <p:custDataLst>
              <p:tags r:id="rId13"/>
            </p:custDataLst>
          </p:nvPr>
        </p:nvSpPr>
        <p:spPr>
          <a:xfrm>
            <a:off x="1837659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评估学生的书法进步情况，如与过去的作品进行比较，看是否有所提高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了解学生的书写习惯</a:t>
            </a:r>
            <a:endParaRPr lang="zh-CN" altLang="en-US"/>
          </a:p>
        </p:txBody>
      </p:sp>
      <p:sp>
        <p:nvSpPr>
          <p:cNvPr id="1049044" name="弧形 58"/>
          <p:cNvSpPr/>
          <p:nvPr>
            <p:custDataLst>
              <p:tags r:id="rId2"/>
            </p:custDataLst>
          </p:nvPr>
        </p:nvSpPr>
        <p:spPr>
          <a:xfrm>
            <a:off x="8078443" y="2062823"/>
            <a:ext cx="3417145" cy="341714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弧形 57"/>
          <p:cNvSpPr/>
          <p:nvPr>
            <p:custDataLst>
              <p:tags r:id="rId3"/>
            </p:custDataLst>
          </p:nvPr>
        </p:nvSpPr>
        <p:spPr>
          <a:xfrm>
            <a:off x="694799" y="2062823"/>
            <a:ext cx="3417145" cy="341714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椭圆 22"/>
          <p:cNvSpPr/>
          <p:nvPr>
            <p:custDataLst>
              <p:tags r:id="rId4"/>
            </p:custDataLst>
          </p:nvPr>
        </p:nvSpPr>
        <p:spPr>
          <a:xfrm>
            <a:off x="8414357" y="2334138"/>
            <a:ext cx="2873724" cy="28737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椭圆 23"/>
          <p:cNvSpPr/>
          <p:nvPr>
            <p:custDataLst>
              <p:tags r:id="rId5"/>
            </p:custDataLst>
          </p:nvPr>
        </p:nvSpPr>
        <p:spPr>
          <a:xfrm>
            <a:off x="8794567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正文"/>
          <p:cNvSpPr txBox="1"/>
          <p:nvPr>
            <p:custDataLst>
              <p:tags r:id="rId6"/>
            </p:custDataLst>
          </p:nvPr>
        </p:nvSpPr>
        <p:spPr>
          <a:xfrm>
            <a:off x="8860089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评估学生的书写能力和水平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4" name="椭圆 24"/>
          <p:cNvSpPr/>
          <p:nvPr>
            <p:custDataLst>
              <p:tags r:id="rId7"/>
            </p:custDataLst>
          </p:nvPr>
        </p:nvSpPr>
        <p:spPr>
          <a:xfrm>
            <a:off x="6019587" y="2334138"/>
            <a:ext cx="2873724" cy="28737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椭圆 25"/>
          <p:cNvSpPr/>
          <p:nvPr>
            <p:custDataLst>
              <p:tags r:id="rId8"/>
            </p:custDataLst>
          </p:nvPr>
        </p:nvSpPr>
        <p:spPr>
          <a:xfrm>
            <a:off x="6398874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正文"/>
          <p:cNvSpPr txBox="1"/>
          <p:nvPr>
            <p:custDataLst>
              <p:tags r:id="rId9"/>
            </p:custDataLst>
          </p:nvPr>
        </p:nvSpPr>
        <p:spPr>
          <a:xfrm>
            <a:off x="6465319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了解学生的书写兴趣和喜好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椭圆 7"/>
          <p:cNvSpPr/>
          <p:nvPr>
            <p:custDataLst>
              <p:tags r:id="rId10"/>
            </p:custDataLst>
          </p:nvPr>
        </p:nvSpPr>
        <p:spPr>
          <a:xfrm>
            <a:off x="3624817" y="2334138"/>
            <a:ext cx="2873724" cy="28737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椭圆 9"/>
          <p:cNvSpPr/>
          <p:nvPr>
            <p:custDataLst>
              <p:tags r:id="rId11"/>
            </p:custDataLst>
          </p:nvPr>
        </p:nvSpPr>
        <p:spPr>
          <a:xfrm>
            <a:off x="4004104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正文"/>
          <p:cNvSpPr txBox="1"/>
          <p:nvPr>
            <p:custDataLst>
              <p:tags r:id="rId12"/>
            </p:custDataLst>
          </p:nvPr>
        </p:nvSpPr>
        <p:spPr>
          <a:xfrm>
            <a:off x="4070548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关注学生的书写速度和质量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6" name="椭圆 5"/>
          <p:cNvSpPr/>
          <p:nvPr>
            <p:custDataLst>
              <p:tags r:id="rId13"/>
            </p:custDataLst>
          </p:nvPr>
        </p:nvSpPr>
        <p:spPr>
          <a:xfrm>
            <a:off x="957808" y="2334138"/>
            <a:ext cx="2873724" cy="28737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椭圆 4"/>
          <p:cNvSpPr/>
          <p:nvPr>
            <p:custDataLst>
              <p:tags r:id="rId14"/>
            </p:custDataLst>
          </p:nvPr>
        </p:nvSpPr>
        <p:spPr>
          <a:xfrm>
            <a:off x="1337096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正文"/>
          <p:cNvSpPr txBox="1"/>
          <p:nvPr>
            <p:custDataLst>
              <p:tags r:id="rId15"/>
            </p:custDataLst>
          </p:nvPr>
        </p:nvSpPr>
        <p:spPr>
          <a:xfrm>
            <a:off x="1403540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观察学生的书写姿势和握笔方式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掌握学生的书法学习需求</a:t>
            </a:r>
            <a:endParaRPr lang="zh-CN" altLang="en-US"/>
          </a:p>
        </p:txBody>
      </p:sp>
      <p:sp>
        <p:nvSpPr>
          <p:cNvPr id="1049112" name="弧形 58"/>
          <p:cNvSpPr/>
          <p:nvPr>
            <p:custDataLst>
              <p:tags r:id="rId2"/>
            </p:custDataLst>
          </p:nvPr>
        </p:nvSpPr>
        <p:spPr>
          <a:xfrm>
            <a:off x="8078443" y="2062823"/>
            <a:ext cx="3417145" cy="341714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弧形 57"/>
          <p:cNvSpPr/>
          <p:nvPr>
            <p:custDataLst>
              <p:tags r:id="rId3"/>
            </p:custDataLst>
          </p:nvPr>
        </p:nvSpPr>
        <p:spPr>
          <a:xfrm>
            <a:off x="694799" y="2062823"/>
            <a:ext cx="3417145" cy="341714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椭圆 22"/>
          <p:cNvSpPr/>
          <p:nvPr>
            <p:custDataLst>
              <p:tags r:id="rId4"/>
            </p:custDataLst>
          </p:nvPr>
        </p:nvSpPr>
        <p:spPr>
          <a:xfrm>
            <a:off x="8414357" y="2334138"/>
            <a:ext cx="2873724" cy="28737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椭圆 23"/>
          <p:cNvSpPr/>
          <p:nvPr>
            <p:custDataLst>
              <p:tags r:id="rId5"/>
            </p:custDataLst>
          </p:nvPr>
        </p:nvSpPr>
        <p:spPr>
          <a:xfrm>
            <a:off x="8794567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正文"/>
          <p:cNvSpPr txBox="1"/>
          <p:nvPr>
            <p:custDataLst>
              <p:tags r:id="rId6"/>
            </p:custDataLst>
          </p:nvPr>
        </p:nvSpPr>
        <p:spPr>
          <a:xfrm>
            <a:off x="8860089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评估学生的书法能力：通过测试或作业，评估学生的书法能力和进步空间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2" name="椭圆 24"/>
          <p:cNvSpPr/>
          <p:nvPr>
            <p:custDataLst>
              <p:tags r:id="rId7"/>
            </p:custDataLst>
          </p:nvPr>
        </p:nvSpPr>
        <p:spPr>
          <a:xfrm>
            <a:off x="6019587" y="2334138"/>
            <a:ext cx="2873724" cy="28737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4" name="椭圆 25"/>
          <p:cNvSpPr/>
          <p:nvPr>
            <p:custDataLst>
              <p:tags r:id="rId8"/>
            </p:custDataLst>
          </p:nvPr>
        </p:nvSpPr>
        <p:spPr>
          <a:xfrm>
            <a:off x="6398874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正文"/>
          <p:cNvSpPr txBox="1"/>
          <p:nvPr>
            <p:custDataLst>
              <p:tags r:id="rId9"/>
            </p:custDataLst>
          </p:nvPr>
        </p:nvSpPr>
        <p:spPr>
          <a:xfrm>
            <a:off x="6465319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询问学生的书法兴趣：了解学生对书法的兴趣程度，以及他们喜欢的书法风格和字体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椭圆 7"/>
          <p:cNvSpPr/>
          <p:nvPr>
            <p:custDataLst>
              <p:tags r:id="rId10"/>
            </p:custDataLst>
          </p:nvPr>
        </p:nvSpPr>
        <p:spPr>
          <a:xfrm>
            <a:off x="3624817" y="2334138"/>
            <a:ext cx="2873724" cy="28737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0" name="椭圆 9"/>
          <p:cNvSpPr/>
          <p:nvPr>
            <p:custDataLst>
              <p:tags r:id="rId11"/>
            </p:custDataLst>
          </p:nvPr>
        </p:nvSpPr>
        <p:spPr>
          <a:xfrm>
            <a:off x="4004104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2" name="正文"/>
          <p:cNvSpPr txBox="1"/>
          <p:nvPr>
            <p:custDataLst>
              <p:tags r:id="rId12"/>
            </p:custDataLst>
          </p:nvPr>
        </p:nvSpPr>
        <p:spPr>
          <a:xfrm>
            <a:off x="4070548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观察学生的书法作品：通过学生的书法作品，了解学生的书法水平和特点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4" name="椭圆 5"/>
          <p:cNvSpPr/>
          <p:nvPr>
            <p:custDataLst>
              <p:tags r:id="rId13"/>
            </p:custDataLst>
          </p:nvPr>
        </p:nvSpPr>
        <p:spPr>
          <a:xfrm>
            <a:off x="957808" y="2334138"/>
            <a:ext cx="2873724" cy="28737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椭圆 4"/>
          <p:cNvSpPr/>
          <p:nvPr>
            <p:custDataLst>
              <p:tags r:id="rId14"/>
            </p:custDataLst>
          </p:nvPr>
        </p:nvSpPr>
        <p:spPr>
          <a:xfrm>
            <a:off x="1337096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8" name="正文"/>
          <p:cNvSpPr txBox="1"/>
          <p:nvPr>
            <p:custDataLst>
              <p:tags r:id="rId15"/>
            </p:custDataLst>
          </p:nvPr>
        </p:nvSpPr>
        <p:spPr>
          <a:xfrm>
            <a:off x="1403540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了解学生的书法基础：包括书写习惯、字体风格、书写速度等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培养学生的书法兴趣</a:t>
            </a:r>
            <a:endParaRPr lang="zh-CN" altLang="en-US"/>
          </a:p>
        </p:txBody>
      </p:sp>
      <p:sp>
        <p:nvSpPr>
          <p:cNvPr id="10491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引导学生欣赏优秀书法作品</a:t>
            </a:r>
            <a:endParaRPr lang="zh-CN" altLang="en-US"/>
          </a:p>
        </p:txBody>
      </p:sp>
      <p:sp>
        <p:nvSpPr>
          <p:cNvPr id="1049238" name="矩形 3"/>
          <p:cNvSpPr/>
          <p:nvPr>
            <p:custDataLst>
              <p:tags r:id="rId2"/>
            </p:custDataLst>
          </p:nvPr>
        </p:nvSpPr>
        <p:spPr>
          <a:xfrm>
            <a:off x="1562839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矩形 13"/>
          <p:cNvSpPr/>
          <p:nvPr>
            <p:custDataLst>
              <p:tags r:id="rId3"/>
            </p:custDataLst>
          </p:nvPr>
        </p:nvSpPr>
        <p:spPr>
          <a:xfrm>
            <a:off x="1028610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文本框 4"/>
          <p:cNvSpPr txBox="1"/>
          <p:nvPr>
            <p:custDataLst>
              <p:tags r:id="rId4"/>
            </p:custDataLst>
          </p:nvPr>
        </p:nvSpPr>
        <p:spPr>
          <a:xfrm>
            <a:off x="1837659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选择合适的书法作品，如古代名家作品、现代书法家的作品等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39"/>
          <p:cNvSpPr/>
          <p:nvPr>
            <p:custDataLst>
              <p:tags r:id="rId5"/>
            </p:custDataLst>
          </p:nvPr>
        </p:nvSpPr>
        <p:spPr>
          <a:xfrm>
            <a:off x="1562839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矩形 5"/>
          <p:cNvSpPr/>
          <p:nvPr>
            <p:custDataLst>
              <p:tags r:id="rId6"/>
            </p:custDataLst>
          </p:nvPr>
        </p:nvSpPr>
        <p:spPr>
          <a:xfrm>
            <a:off x="1028610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文本框 41"/>
          <p:cNvSpPr txBox="1"/>
          <p:nvPr>
            <p:custDataLst>
              <p:tags r:id="rId7"/>
            </p:custDataLst>
          </p:nvPr>
        </p:nvSpPr>
        <p:spPr>
          <a:xfrm>
            <a:off x="1837659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引导学生观察作品的笔画、结构、布局等，感受书法的美感和艺术价值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12"/>
          <p:cNvSpPr/>
          <p:nvPr>
            <p:custDataLst>
              <p:tags r:id="rId8"/>
            </p:custDataLst>
          </p:nvPr>
        </p:nvSpPr>
        <p:spPr>
          <a:xfrm>
            <a:off x="1562839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矩形 17"/>
          <p:cNvSpPr/>
          <p:nvPr>
            <p:custDataLst>
              <p:tags r:id="rId9"/>
            </p:custDataLst>
          </p:nvPr>
        </p:nvSpPr>
        <p:spPr>
          <a:xfrm>
            <a:off x="1028610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文本框 19"/>
          <p:cNvSpPr txBox="1"/>
          <p:nvPr>
            <p:custDataLst>
              <p:tags r:id="rId10"/>
            </p:custDataLst>
          </p:nvPr>
        </p:nvSpPr>
        <p:spPr>
          <a:xfrm>
            <a:off x="1837659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通过讲解书法作品的创作背景、作者生平等，让学生了解书法的文化内涵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9"/>
          <p:cNvSpPr/>
          <p:nvPr>
            <p:custDataLst>
              <p:tags r:id="rId11"/>
            </p:custDataLst>
          </p:nvPr>
        </p:nvSpPr>
        <p:spPr>
          <a:xfrm>
            <a:off x="1562839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矩形 26"/>
          <p:cNvSpPr/>
          <p:nvPr>
            <p:custDataLst>
              <p:tags r:id="rId12"/>
            </p:custDataLst>
          </p:nvPr>
        </p:nvSpPr>
        <p:spPr>
          <a:xfrm>
            <a:off x="1028610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文本框 27"/>
          <p:cNvSpPr txBox="1"/>
          <p:nvPr>
            <p:custDataLst>
              <p:tags r:id="rId13"/>
            </p:custDataLst>
          </p:nvPr>
        </p:nvSpPr>
        <p:spPr>
          <a:xfrm>
            <a:off x="1837659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鼓励学生尝试模仿优秀书法作品，提高书法技能和审美能力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通过故事激发学生的书法兴趣</a:t>
            </a:r>
            <a:endParaRPr lang="zh-CN" altLang="en-US"/>
          </a:p>
        </p:txBody>
      </p:sp>
      <p:sp>
        <p:nvSpPr>
          <p:cNvPr id="104930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4732" y="1551628"/>
            <a:ext cx="842420" cy="245126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5553" y="4282386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8"/>
          <p:cNvSpPr/>
          <p:nvPr>
            <p:custDataLst>
              <p:tags r:id="rId4"/>
            </p:custDataLst>
          </p:nvPr>
        </p:nvSpPr>
        <p:spPr>
          <a:xfrm>
            <a:off x="6435828" y="2352936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9"/>
          <p:cNvSpPr/>
          <p:nvPr>
            <p:custDataLst>
              <p:tags r:id="rId5"/>
            </p:custDataLst>
          </p:nvPr>
        </p:nvSpPr>
        <p:spPr>
          <a:xfrm flipV="1">
            <a:off x="6310268" y="1723246"/>
            <a:ext cx="2451261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8631" y="1552259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0715" y="4282386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4"/>
          <p:cNvSpPr/>
          <p:nvPr>
            <p:custDataLst>
              <p:tags r:id="rId8"/>
            </p:custDataLst>
          </p:nvPr>
        </p:nvSpPr>
        <p:spPr>
          <a:xfrm>
            <a:off x="820989" y="2352936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5"/>
          <p:cNvSpPr/>
          <p:nvPr>
            <p:custDataLst>
              <p:tags r:id="rId9"/>
            </p:custDataLst>
          </p:nvPr>
        </p:nvSpPr>
        <p:spPr>
          <a:xfrm flipV="1">
            <a:off x="694799" y="1723246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0989" y="3051400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讲述书法家的故事：如王羲之、颜真卿等，激发学生对书法的热爱和敬仰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5828" y="3051400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讲述书法与文学的关系：如诗歌、散文等，让学生理解书法与文学的交融和互动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78926" y="1564878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0378" y="4295005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1"/>
          <p:cNvSpPr/>
          <p:nvPr>
            <p:custDataLst>
              <p:tags r:id="rId14"/>
            </p:custDataLst>
          </p:nvPr>
        </p:nvSpPr>
        <p:spPr>
          <a:xfrm>
            <a:off x="3700653" y="2364924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2"/>
          <p:cNvSpPr/>
          <p:nvPr>
            <p:custDataLst>
              <p:tags r:id="rId15"/>
            </p:custDataLst>
          </p:nvPr>
        </p:nvSpPr>
        <p:spPr>
          <a:xfrm flipV="1">
            <a:off x="3575093" y="1736496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49276" y="1589485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0728" y="4318350"/>
            <a:ext cx="800837" cy="220104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5"/>
          <p:cNvSpPr/>
          <p:nvPr>
            <p:custDataLst>
              <p:tags r:id="rId18"/>
            </p:custDataLst>
          </p:nvPr>
        </p:nvSpPr>
        <p:spPr>
          <a:xfrm>
            <a:off x="9170372" y="2389531"/>
            <a:ext cx="2201044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26"/>
          <p:cNvSpPr/>
          <p:nvPr>
            <p:custDataLst>
              <p:tags r:id="rId19"/>
            </p:custDataLst>
          </p:nvPr>
        </p:nvSpPr>
        <p:spPr>
          <a:xfrm flipV="1">
            <a:off x="9045444" y="1761104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1003" y="3087995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讲述书法在日常生活中的应用：如春联、请柬等，让学生了解书法在实际生活中的价值和意义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0653" y="3063388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介绍书法作品的故事：如《兰亭序》、《祭侄文稿》等，让学生了解书法作品的历史背景和文化内涵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组织书法活动，让学生体验书法的乐趣</a:t>
            </a:r>
            <a:endParaRPr lang="zh-CN" altLang="en-US"/>
          </a:p>
        </p:txBody>
      </p:sp>
      <p:sp>
        <p:nvSpPr>
          <p:cNvPr id="104938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5038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84" name="矩形 65"/>
          <p:cNvSpPr/>
          <p:nvPr>
            <p:custDataLst>
              <p:tags r:id="rId3"/>
            </p:custDataLst>
          </p:nvPr>
        </p:nvSpPr>
        <p:spPr>
          <a:xfrm>
            <a:off x="1190729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文本框 66"/>
          <p:cNvSpPr txBox="1"/>
          <p:nvPr>
            <p:custDataLst>
              <p:tags r:id="rId4"/>
            </p:custDataLst>
          </p:nvPr>
        </p:nvSpPr>
        <p:spPr>
          <a:xfrm>
            <a:off x="1572831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举办书法比赛，激发学生的竞争意识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8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190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矩形 69"/>
          <p:cNvSpPr/>
          <p:nvPr>
            <p:custDataLst>
              <p:tags r:id="rId6"/>
            </p:custDataLst>
          </p:nvPr>
        </p:nvSpPr>
        <p:spPr>
          <a:xfrm>
            <a:off x="6396948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文本框 70"/>
          <p:cNvSpPr txBox="1"/>
          <p:nvPr>
            <p:custDataLst>
              <p:tags r:id="rId7"/>
            </p:custDataLst>
          </p:nvPr>
        </p:nvSpPr>
        <p:spPr>
          <a:xfrm>
            <a:off x="677969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邀请书法家进行讲座，让学生了解书法文化和技巧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9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5038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96" name="文本框 74"/>
          <p:cNvSpPr txBox="1"/>
          <p:nvPr>
            <p:custDataLst>
              <p:tags r:id="rId9"/>
            </p:custDataLst>
          </p:nvPr>
        </p:nvSpPr>
        <p:spPr>
          <a:xfrm>
            <a:off x="1572831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组织书法展览，让学生欣赏优秀的书法作品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98" name="矩形 73"/>
          <p:cNvSpPr/>
          <p:nvPr>
            <p:custDataLst>
              <p:tags r:id="rId10"/>
            </p:custDataLst>
          </p:nvPr>
        </p:nvSpPr>
        <p:spPr>
          <a:xfrm>
            <a:off x="1190729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0339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矩形 84"/>
          <p:cNvSpPr/>
          <p:nvPr>
            <p:custDataLst>
              <p:tags r:id="rId12"/>
            </p:custDataLst>
          </p:nvPr>
        </p:nvSpPr>
        <p:spPr>
          <a:xfrm>
            <a:off x="6456029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文本框 85"/>
          <p:cNvSpPr txBox="1"/>
          <p:nvPr>
            <p:custDataLst>
              <p:tags r:id="rId13"/>
            </p:custDataLst>
          </p:nvPr>
        </p:nvSpPr>
        <p:spPr>
          <a:xfrm>
            <a:off x="6838131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开设书法兴趣班，让学生在老师的指导下练习书法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教授正确的书法技巧</a:t>
            </a:r>
            <a:endParaRPr lang="zh-CN" altLang="en-US"/>
          </a:p>
        </p:txBody>
      </p:sp>
      <p:sp>
        <p:nvSpPr>
          <p:cNvPr id="10494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讲解笔画、笔顺和结构等基本知识</a:t>
            </a:r>
            <a:endParaRPr lang="zh-CN" altLang="en-US"/>
          </a:p>
        </p:txBody>
      </p:sp>
      <p:sp>
        <p:nvSpPr>
          <p:cNvPr id="1049504" name="矩形 3"/>
          <p:cNvSpPr/>
          <p:nvPr>
            <p:custDataLst>
              <p:tags r:id="rId2"/>
            </p:custDataLst>
          </p:nvPr>
        </p:nvSpPr>
        <p:spPr>
          <a:xfrm>
            <a:off x="1562839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矩形 13"/>
          <p:cNvSpPr/>
          <p:nvPr>
            <p:custDataLst>
              <p:tags r:id="rId3"/>
            </p:custDataLst>
          </p:nvPr>
        </p:nvSpPr>
        <p:spPr>
          <a:xfrm>
            <a:off x="1028610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8" name="文本框 4"/>
          <p:cNvSpPr txBox="1"/>
          <p:nvPr>
            <p:custDataLst>
              <p:tags r:id="rId4"/>
            </p:custDataLst>
          </p:nvPr>
        </p:nvSpPr>
        <p:spPr>
          <a:xfrm>
            <a:off x="1837659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笔画：介绍各种笔画的写法和特点，如横、竖、撇、捺等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39"/>
          <p:cNvSpPr/>
          <p:nvPr>
            <p:custDataLst>
              <p:tags r:id="rId5"/>
            </p:custDataLst>
          </p:nvPr>
        </p:nvSpPr>
        <p:spPr>
          <a:xfrm>
            <a:off x="1562839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2" name="矩形 5"/>
          <p:cNvSpPr/>
          <p:nvPr>
            <p:custDataLst>
              <p:tags r:id="rId6"/>
            </p:custDataLst>
          </p:nvPr>
        </p:nvSpPr>
        <p:spPr>
          <a:xfrm>
            <a:off x="1028610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4" name="文本框 41"/>
          <p:cNvSpPr txBox="1"/>
          <p:nvPr>
            <p:custDataLst>
              <p:tags r:id="rId7"/>
            </p:custDataLst>
          </p:nvPr>
        </p:nvSpPr>
        <p:spPr>
          <a:xfrm>
            <a:off x="1837659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笔顺：讲解正确的笔顺规则，如先横后竖、先撇后捺等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12"/>
          <p:cNvSpPr/>
          <p:nvPr>
            <p:custDataLst>
              <p:tags r:id="rId8"/>
            </p:custDataLst>
          </p:nvPr>
        </p:nvSpPr>
        <p:spPr>
          <a:xfrm>
            <a:off x="1562839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8" name="矩形 17"/>
          <p:cNvSpPr/>
          <p:nvPr>
            <p:custDataLst>
              <p:tags r:id="rId9"/>
            </p:custDataLst>
          </p:nvPr>
        </p:nvSpPr>
        <p:spPr>
          <a:xfrm>
            <a:off x="1028610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0" name="文本框 19"/>
          <p:cNvSpPr txBox="1"/>
          <p:nvPr>
            <p:custDataLst>
              <p:tags r:id="rId10"/>
            </p:custDataLst>
          </p:nvPr>
        </p:nvSpPr>
        <p:spPr>
          <a:xfrm>
            <a:off x="1837659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结构：讲解汉字的结构特点，如左右结构、上下结构、包围结构等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9"/>
          <p:cNvSpPr/>
          <p:nvPr>
            <p:custDataLst>
              <p:tags r:id="rId11"/>
            </p:custDataLst>
          </p:nvPr>
        </p:nvSpPr>
        <p:spPr>
          <a:xfrm>
            <a:off x="1562839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4" name="矩形 26"/>
          <p:cNvSpPr/>
          <p:nvPr>
            <p:custDataLst>
              <p:tags r:id="rId12"/>
            </p:custDataLst>
          </p:nvPr>
        </p:nvSpPr>
        <p:spPr>
          <a:xfrm>
            <a:off x="1028610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6" name="文本框 27"/>
          <p:cNvSpPr txBox="1"/>
          <p:nvPr>
            <p:custDataLst>
              <p:tags r:id="rId13"/>
            </p:custDataLst>
          </p:nvPr>
        </p:nvSpPr>
        <p:spPr>
          <a:xfrm>
            <a:off x="1837659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示范：通过示范书写，让学生直观地了解笔画、笔顺和结构的特点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示范正确的握笔姿势和运笔方法</a:t>
            </a:r>
            <a:endParaRPr lang="zh-CN" altLang="en-US"/>
          </a:p>
        </p:txBody>
      </p:sp>
      <p:sp>
        <p:nvSpPr>
          <p:cNvPr id="104956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5038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70" name="矩形 65"/>
          <p:cNvSpPr/>
          <p:nvPr>
            <p:custDataLst>
              <p:tags r:id="rId3"/>
            </p:custDataLst>
          </p:nvPr>
        </p:nvSpPr>
        <p:spPr>
          <a:xfrm>
            <a:off x="1190729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文本框 66"/>
          <p:cNvSpPr txBox="1"/>
          <p:nvPr>
            <p:custDataLst>
              <p:tags r:id="rId4"/>
            </p:custDataLst>
          </p:nvPr>
        </p:nvSpPr>
        <p:spPr>
          <a:xfrm>
            <a:off x="1572831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握笔姿势：拇指、食指、中指握笔，无名指和小指自然弯曲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7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190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6" name="矩形 69"/>
          <p:cNvSpPr/>
          <p:nvPr>
            <p:custDataLst>
              <p:tags r:id="rId6"/>
            </p:custDataLst>
          </p:nvPr>
        </p:nvSpPr>
        <p:spPr>
          <a:xfrm>
            <a:off x="6396948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文本框 70"/>
          <p:cNvSpPr txBox="1"/>
          <p:nvPr>
            <p:custDataLst>
              <p:tags r:id="rId7"/>
            </p:custDataLst>
          </p:nvPr>
        </p:nvSpPr>
        <p:spPr>
          <a:xfrm>
            <a:off x="677969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运笔方法：从左到右，从上到下，保持笔尖与纸面垂直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8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5038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82" name="文本框 74"/>
          <p:cNvSpPr txBox="1"/>
          <p:nvPr>
            <p:custDataLst>
              <p:tags r:id="rId9"/>
            </p:custDataLst>
          </p:nvPr>
        </p:nvSpPr>
        <p:spPr>
          <a:xfrm>
            <a:off x="1572831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注意事项：保持笔尖与纸面接触，避免用力过猛或过轻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84" name="矩形 73"/>
          <p:cNvSpPr/>
          <p:nvPr>
            <p:custDataLst>
              <p:tags r:id="rId10"/>
            </p:custDataLst>
          </p:nvPr>
        </p:nvSpPr>
        <p:spPr>
          <a:xfrm>
            <a:off x="1190729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0339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矩形 84"/>
          <p:cNvSpPr/>
          <p:nvPr>
            <p:custDataLst>
              <p:tags r:id="rId12"/>
            </p:custDataLst>
          </p:nvPr>
        </p:nvSpPr>
        <p:spPr>
          <a:xfrm>
            <a:off x="6456029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文本框 85"/>
          <p:cNvSpPr txBox="1"/>
          <p:nvPr>
            <p:custDataLst>
              <p:tags r:id="rId13"/>
            </p:custDataLst>
          </p:nvPr>
        </p:nvSpPr>
        <p:spPr>
          <a:xfrm>
            <a:off x="6838131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练习方法：多练习，多观察，多思考，多请教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https://d.book118.com/018034015026006031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5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  <p:tag name="KSO_WM_TEMPLATE_THUMBS_INDEX" val="1、9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内容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84.xml><?xml version="1.0" encoding="utf-8"?>
<p:tagLst xmlns:p="http://schemas.openxmlformats.org/presentationml/2006/main">
  <p:tag name="KSO_WM_BEAUTIFY_FLAG" val="#wm#"/>
  <p:tag name="KSO_WM_SLIDE_ID" val="custom20233105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1_1"/>
  <p:tag name="KSO_WM_UNIT_INDEX" val="1_1_1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2_1"/>
  <p:tag name="KSO_WM_UNIT_INDEX" val="1_2_1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4_1"/>
  <p:tag name="KSO_WM_UNIT_INDEX" val="1_4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6_1"/>
  <p:tag name="KSO_WM_UNIT_INDEX" val="1_6_1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3_1"/>
  <p:tag name="KSO_WM_UNIT_INDEX" val="1_3_1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5_1"/>
  <p:tag name="KSO_WM_UNIT_INDEX" val="1_5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310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0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1"/>
  <p:tag name="KSO_WM_UNIT_DIAGRAM_ISNUMVISUAL" val="0"/>
  <p:tag name="KSO_WM_UNIT_DIAGRAM_ISREFERUNIT" val="0"/>
  <p:tag name="KSO_WM_UNIT_HIGHLIGHT" val="0"/>
  <p:tag name="KSO_WM_UNIT_ID" val="custom2023310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07.xml><?xml version="1.0" encoding="utf-8"?>
<p:tagLst xmlns:p="http://schemas.openxmlformats.org/presentationml/2006/main">
  <p:tag name="KSO_WM_BEAUTIFY_FLAG" val="#wm#"/>
  <p:tag name="KSO_WM_SLIDE_ID" val="custom202331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1"/>
  <p:tag name="KSO_WM_UNIT_DIAGRAM_ISNUMVISUAL" val="0"/>
  <p:tag name="KSO_WM_UNIT_DIAGRAM_ISREFERUNIT" val="0"/>
  <p:tag name="KSO_WM_UNIT_HIGHLIGHT" val="0"/>
  <p:tag name="KSO_WM_UNIT_ID" val="custom2023310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50.xml><?xml version="1.0" encoding="utf-8"?>
<p:tagLst xmlns:p="http://schemas.openxmlformats.org/presentationml/2006/main">
  <p:tag name="KSO_WM_BEAUTIFY_FLAG" val="#wm#"/>
  <p:tag name="KSO_WM_SLIDE_ID" val="custom202331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1"/>
  <p:tag name="KSO_WM_UNIT_DIAGRAM_ISNUMVISUAL" val="0"/>
  <p:tag name="KSO_WM_UNIT_DIAGRAM_ISREFERUNIT" val="0"/>
  <p:tag name="KSO_WM_UNIT_HIGHLIGHT" val="0"/>
  <p:tag name="KSO_WM_UNIT_ID" val="custom2023310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97.xml><?xml version="1.0" encoding="utf-8"?>
<p:tagLst xmlns:p="http://schemas.openxmlformats.org/presentationml/2006/main">
  <p:tag name="KSO_WM_BEAUTIFY_FLAG" val="#wm#"/>
  <p:tag name="KSO_WM_SLIDE_ID" val="custom202331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宋体</vt:lpstr>
      <vt:lpstr>Office Theme</vt:lpstr>
      <vt:lpstr>初中阶段如何发展学生的书法才能</vt:lpstr>
      <vt:lpstr>目录</vt:lpstr>
      <vt:lpstr>了解学生的书法基础</vt:lpstr>
      <vt:lpstr>评估学生的书法水平</vt:lpstr>
      <vt:lpstr>了解学生的书写习惯</vt:lpstr>
      <vt:lpstr>掌握学生的书法学习需求</vt:lpstr>
      <vt:lpstr>培养学生的书法兴趣</vt:lpstr>
      <vt:lpstr>引导学生欣赏优秀书法作品</vt:lpstr>
      <vt:lpstr>通过故事激发学生的书法兴趣</vt:lpstr>
      <vt:lpstr>组织书法活动，让学生体验书法的乐趣</vt:lpstr>
      <vt:lpstr>教授正确的书法技巧</vt:lpstr>
      <vt:lpstr>讲解笔画、笔顺和结构等基本知识</vt:lpstr>
      <vt:lpstr>示范正确的握笔姿势和运笔方法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2024-09-07T23:51:23.204</cp:lastPrinted>
  <dcterms:created xsi:type="dcterms:W3CDTF">2024-09-07T15:51:23Z</dcterms:created>
  <dcterms:modified xsi:type="dcterms:W3CDTF">2024-09-07T15:51:25Z</dcterms:modified>
</cp:coreProperties>
</file>