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12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40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483C6-BCB0-418A-B04D-43646C955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331913-467B-463B-809C-566F49F7C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084D7-D49A-47B3-9878-8838F8EF1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A8BD12-62D7-47BF-8D10-7964A2338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991F03-CE08-46D7-BE3B-39EFF4A2CC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C654CF-C5BA-48A0-9F3C-57392EAEA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C05924-ECFD-415C-8907-65FF0688A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8969F9-294A-45EC-A4D8-1FB4F3A6D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E63680-B9D9-4FC3-A0B8-3BFB98262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87DC4-56EE-454E-AF0B-331234D50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EE130-FD38-4A9A-94C6-443C2A520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116" r:id="rId2"/>
    <p:sldLayoutId id="2147486117" r:id="rId3"/>
    <p:sldLayoutId id="2147486118" r:id="rId4"/>
    <p:sldLayoutId id="2147486119" r:id="rId5"/>
    <p:sldLayoutId id="2147486120" r:id="rId6"/>
    <p:sldLayoutId id="2147486121" r:id="rId7"/>
    <p:sldLayoutId id="2147486122" r:id="rId8"/>
    <p:sldLayoutId id="2147486123" r:id="rId9"/>
    <p:sldLayoutId id="2147486124" r:id="rId10"/>
    <p:sldLayoutId id="214748612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37141004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临床医学概论教学评价与反馈方式研究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20A CLICK TO UNLIMITED POSSIBILITES/A CLICK TO UNLIMITED POSSIBILITES/A CLICK TO UNLIMITED POSSIBILITES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A CLICK TO UNLIMITED POSSIBILITES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教学评价方式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教学反馈方式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教学评价与反馈对教学质量的影响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教学评价与反馈实施中存在的问题与对策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spc="300">
                <a:solidFill>
                  <a:schemeClr val="accent4"/>
                </a:solidFill>
                <a:latin typeface="+mj-ea"/>
                <a:ea typeface="+mj-ea"/>
              </a:rPr>
              <a:t>教学评价与反馈的发展趋势和展望</a:t>
            </a:r>
            <a:endParaRPr lang="zh-CN" altLang="en-US" sz="17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教学评价方式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考试评价</a:t>
            </a:r>
            <a:endParaRPr lang="zh-CN" altLang="en-US"/>
          </a:p>
        </p:txBody>
      </p:sp>
      <p:sp>
        <p:nvSpPr>
          <p:cNvPr id="104931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考试分析：对试卷进行深入分析，找出教学薄弱环节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反馈改进：根据考试成绩和试卷分析结果，对教学进行改进和优化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考试成绩：反映学生对知识的掌握程度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试题难度：评估教学内容的难易程度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课堂表现评价</a:t>
            </a:r>
            <a:endParaRPr lang="zh-CN" altLang="en-US"/>
          </a:p>
        </p:txBody>
      </p:sp>
      <p:sp>
        <p:nvSpPr>
          <p:cNvPr id="104937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7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课堂参与度：学生是否积极参与课堂讨论和互动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7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回答问题：学生是否能准确回答问题，表达清晰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8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8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小组合作：学生在小组合作中的表现和贡献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8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学习态度：学生对待学习的态度是否认真，是否按时完成作业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作业评价</a:t>
            </a:r>
            <a:endParaRPr lang="zh-CN" altLang="en-US"/>
          </a:p>
        </p:txBody>
      </p:sp>
      <p:sp>
        <p:nvSpPr>
          <p:cNvPr id="104942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作业评价可以采用多种形式，如书面作业、实验报告、实践操作等，根据课程性质和学生特点进行选择。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作业评价是教学评价的重要方式之一，可以反映学生对所学知识的掌握程度和应用能力。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教师在进行作业评价时，应该注重学生的思路、方法和过程，而不仅仅是关注答案的正确性。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作业评价的结果应该及时反馈给学生，帮助他们了解自己的学习状况，找出不足之处并加以改进。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自我评价与同伴互评</a:t>
            </a:r>
            <a:endParaRPr lang="zh-CN" altLang="en-US"/>
          </a:p>
        </p:txBody>
      </p:sp>
      <p:sp>
        <p:nvSpPr>
          <p:cNvPr id="104947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同伴互评：学生之间相互评价，促进互相学习和交流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自我评价：学生对自己的学习过程和成果进行反思和评估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目的：帮助学生认识自己的优点和不足，激发学习动力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实施方式：教师制定评价标准，学生按照标准进行自我评价和同伴互评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教学反馈方式</a:t>
            </a:r>
            <a:endParaRPr lang="zh-CN" altLang="en-US"/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口头反馈</a:t>
            </a:r>
            <a:endParaRPr lang="zh-CN" altLang="en-US"/>
          </a:p>
        </p:txBody>
      </p:sp>
      <p:sp>
        <p:nvSpPr>
          <p:cNvPr id="104964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缺点：主观性强，可能受到教师个人偏见或情绪的影响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定义：教师与学生面对面交流，直接指出学生的不足和优点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优点：及时、直接、互动性强，有助于学生快速改进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应用场景：课堂上、实践教学中或一对一辅导时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书面反馈</a:t>
            </a:r>
            <a:endParaRPr lang="zh-CN" altLang="en-US"/>
          </a:p>
        </p:txBody>
      </p:sp>
      <p:sp>
        <p:nvSpPr>
          <p:cNvPr id="1049706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08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710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定义：教师通过书面形式向学生提供关于学习状况、存在问题及改进建议等信息。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14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16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目的：帮助学生了解自己的学习状况，指导学生的学习方向和方法，促进学生的学习进步。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20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22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形式：作业批改、测验和考试评语等。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26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28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优势：可以较为详细地表达教师对学生的反馈意见，学生也可以随时查看和回顾反馈内容，加深对自身学习状况的理解。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电子媒介反馈</a:t>
            </a:r>
            <a:endParaRPr lang="zh-CN" altLang="en-US"/>
          </a:p>
        </p:txBody>
      </p:sp>
      <p:sp>
        <p:nvSpPr>
          <p:cNvPr id="1049764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定义：通过电子媒介（如电子邮件、在线调查等）收集学生对于教学的反馈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优点：方便快捷，能够快速收集大量反馈数据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缺点：无法获取学生的情感和态度，可能存在匿名性导致反馈不真实的问题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应用场景：适合用于大规模、标准化的教学反馈调查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/>
        <p:cNvGrpSpPr/>
        <p:nvPr/>
      </p:nvGrpSpPr>
      <p:grpSpPr>
        <a:xfrm>
          <a:off x="0" y="0"/>
          <a: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集体反馈与个别反馈</a:t>
            </a:r>
            <a:endParaRPr lang="zh-CN" altLang="en-US"/>
          </a:p>
        </p:txBody>
      </p:sp>
      <p:sp>
        <p:nvSpPr>
          <p:cNvPr id="1049806" name="任意多边形: 形状 47"/>
          <p:cNvSpPr/>
          <p:nvPr>
            <p:custDataLst>
              <p:tags r:id="rId2"/>
            </p:custDataLst>
          </p:nvPr>
        </p:nvSpPr>
        <p:spPr>
          <a:xfrm rot="10800000">
            <a:off x="96246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08" name="矩形 48"/>
          <p:cNvSpPr/>
          <p:nvPr>
            <p:custDataLst>
              <p:tags r:id="rId3"/>
            </p:custDataLst>
          </p:nvPr>
        </p:nvSpPr>
        <p:spPr>
          <a:xfrm>
            <a:off x="838200" y="2538099"/>
            <a:ext cx="248442" cy="250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0" name="文本框 52"/>
          <p:cNvSpPr txBox="1"/>
          <p:nvPr>
            <p:custDataLst>
              <p:tags r:id="rId4"/>
            </p:custDataLst>
          </p:nvPr>
        </p:nvSpPr>
        <p:spPr>
          <a:xfrm>
            <a:off x="131637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7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集体反馈：教师对整个班级的课堂表现和作业进行总结和评价，提出共性问题，鼓励优点。</a:t>
            </a:r>
            <a:endParaRPr lang="zh-CN" altLang="en-US" sz="27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812" name="任意多边形: 形状 19"/>
          <p:cNvSpPr/>
          <p:nvPr>
            <p:custDataLst>
              <p:tags r:id="rId5"/>
            </p:custDataLst>
          </p:nvPr>
        </p:nvSpPr>
        <p:spPr>
          <a:xfrm rot="10800000">
            <a:off x="646483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4" name="矩形 20"/>
          <p:cNvSpPr/>
          <p:nvPr>
            <p:custDataLst>
              <p:tags r:id="rId6"/>
            </p:custDataLst>
          </p:nvPr>
        </p:nvSpPr>
        <p:spPr>
          <a:xfrm>
            <a:off x="6340570" y="2538099"/>
            <a:ext cx="248442" cy="250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6" name="文本框 3"/>
          <p:cNvSpPr txBox="1"/>
          <p:nvPr>
            <p:custDataLst>
              <p:tags r:id="rId7"/>
            </p:custDataLst>
          </p:nvPr>
        </p:nvSpPr>
        <p:spPr>
          <a:xfrm>
            <a:off x="681874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个别反馈：教师针对每个学生的课堂表现和作业进行单独指导和评价，指出不足，提供改进建议。</a:t>
            </a:r>
            <a:endParaRPr lang="zh-CN" altLang="en-US" sz="3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https://d.book118.com/018037141004006047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01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1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1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1*l_h_i*1_2_1"/>
  <p:tag name="KSO_WM_UNIT_INDEX" val="1_2_1"/>
  <p:tag name="KSO_WM_UNIT_LAYERLEVEL" val="1_1_1"/>
  <p:tag name="KSO_WM_UNIT_LINE_FORE_SCHEMECOLOR_INDEX" val="7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1*l_h_i*1_2_2"/>
  <p:tag name="KSO_WM_UNIT_INDEX" val="1_2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Office Theme</vt:lpstr>
      <vt:lpstr>临床医学概论教学评价与反馈方式研究</vt:lpstr>
      <vt:lpstr>目录</vt:lpstr>
      <vt:lpstr>单击此处添加章节标题</vt:lpstr>
      <vt:lpstr>教学评价方式</vt:lpstr>
      <vt:lpstr>考试评价</vt:lpstr>
      <vt:lpstr>课堂表现评价</vt:lpstr>
      <vt:lpstr>作业评价</vt:lpstr>
      <vt:lpstr>自我评价与同伴互评</vt:lpstr>
      <vt:lpstr>教学反馈方式</vt:lpstr>
      <vt:lpstr>口头反馈</vt:lpstr>
      <vt:lpstr>书面反馈</vt:lpstr>
      <vt:lpstr>电子媒介反馈</vt:lpstr>
      <vt:lpstr>集体反馈与个别反馈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2024-09-28T01:57:19.322</cp:lastPrinted>
  <dcterms:created xsi:type="dcterms:W3CDTF">2024-09-27T17:57:19Z</dcterms:created>
  <dcterms:modified xsi:type="dcterms:W3CDTF">2024-09-27T17:57:21Z</dcterms:modified>
</cp:coreProperties>
</file>