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5969B-BE8C-4733-8999-E41C2EF79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E678D-1091-47A2-8923-697A20867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2AA92-F772-4263-9524-132DC32AD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8A68A-DB51-449E-868D-87594F64D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1655A-354C-4667-84C8-8942BA9EC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1A11D-9D1F-4931-B628-80588CA0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E5549-5945-45CD-9B99-BE03B925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7EEDF-C321-4727-B720-2B2DF984B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76C34-4B2D-4ECA-BCD6-E47613840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ECFE8-1D89-4F60-8F16-4989C6735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604DC-12B2-4002-836E-1BC656CE8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71" r:id="rId2"/>
    <p:sldLayoutId id="2147488872" r:id="rId3"/>
    <p:sldLayoutId id="2147488873" r:id="rId4"/>
    <p:sldLayoutId id="2147488874" r:id="rId5"/>
    <p:sldLayoutId id="2147488875" r:id="rId6"/>
    <p:sldLayoutId id="2147488876" r:id="rId7"/>
    <p:sldLayoutId id="2147488877" r:id="rId8"/>
    <p:sldLayoutId id="2147488878" r:id="rId9"/>
    <p:sldLayoutId id="2147488879" r:id="rId10"/>
    <p:sldLayoutId id="214748888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6057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区域旅游规划案例分析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区域旅游规划概述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区域旅游资源分析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区域旅游市场分析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区域旅游产品规划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区域旅游设施规划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区域旅游规划的实施与管理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区域旅游规划概述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区域旅游规划的定义</a:t>
            </a:r>
            <a:endParaRPr lang="zh-CN" altLang="en-US"/>
          </a:p>
        </p:txBody>
      </p:sp>
      <p:sp>
        <p:nvSpPr>
          <p:cNvPr id="1048894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需要综合考虑资源环境承载能力、市场需求、地区间竞争等多个因素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区域旅游规划是对特定区域内的旅游资源、市场、基础设施等进行全面规划、合理布局和优化配置的过程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目的是促进区域旅游业的发展，提升区域经济和社会效益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包括旅游资源调查与评价、市场分析、产品规划等多个环节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区域旅游规划的意义</a:t>
            </a:r>
            <a:endParaRPr lang="zh-CN" altLang="en-US"/>
          </a:p>
        </p:txBody>
      </p:sp>
      <p:sp>
        <p:nvSpPr>
          <p:cNvPr id="1048960" name="矩形 38"/>
          <p:cNvSpPr/>
          <p:nvPr>
            <p:custDataLst>
              <p:tags r:id="rId2"/>
            </p:custDataLst>
          </p:nvPr>
        </p:nvSpPr>
        <p:spPr>
          <a:xfrm rot="204112">
            <a:off x="1510567" y="1452880"/>
            <a:ext cx="4064025" cy="212123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39"/>
          <p:cNvSpPr/>
          <p:nvPr>
            <p:custDataLst>
              <p:tags r:id="rId3"/>
            </p:custDataLst>
          </p:nvPr>
        </p:nvSpPr>
        <p:spPr>
          <a:xfrm>
            <a:off x="1515263" y="1453551"/>
            <a:ext cx="4064025" cy="212123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TextBox 2"/>
          <p:cNvSpPr txBox="1"/>
          <p:nvPr>
            <p:custDataLst>
              <p:tags r:id="rId4"/>
            </p:custDataLst>
          </p:nvPr>
        </p:nvSpPr>
        <p:spPr>
          <a:xfrm>
            <a:off x="1750732" y="1619251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促进区域经济均衡发展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66" name="矩形 100"/>
          <p:cNvSpPr/>
          <p:nvPr>
            <p:custDataLst>
              <p:tags r:id="rId5"/>
            </p:custDataLst>
          </p:nvPr>
        </p:nvSpPr>
        <p:spPr>
          <a:xfrm rot="204112">
            <a:off x="6605692" y="1452880"/>
            <a:ext cx="4064025" cy="212123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01"/>
          <p:cNvSpPr/>
          <p:nvPr>
            <p:custDataLst>
              <p:tags r:id="rId6"/>
            </p:custDataLst>
          </p:nvPr>
        </p:nvSpPr>
        <p:spPr>
          <a:xfrm>
            <a:off x="6611059" y="1453551"/>
            <a:ext cx="4064025" cy="21212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TextBox 2"/>
          <p:cNvSpPr txBox="1"/>
          <p:nvPr>
            <p:custDataLst>
              <p:tags r:id="rId7"/>
            </p:custDataLst>
          </p:nvPr>
        </p:nvSpPr>
        <p:spPr>
          <a:xfrm>
            <a:off x="6847199" y="1619251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提升区域整体形象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72" name="矩形 122"/>
          <p:cNvSpPr/>
          <p:nvPr>
            <p:custDataLst>
              <p:tags r:id="rId8"/>
            </p:custDataLst>
          </p:nvPr>
        </p:nvSpPr>
        <p:spPr>
          <a:xfrm rot="204112">
            <a:off x="1510567" y="4107444"/>
            <a:ext cx="4064025" cy="212123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123"/>
          <p:cNvSpPr/>
          <p:nvPr>
            <p:custDataLst>
              <p:tags r:id="rId9"/>
            </p:custDataLst>
          </p:nvPr>
        </p:nvSpPr>
        <p:spPr>
          <a:xfrm>
            <a:off x="1515263" y="4108114"/>
            <a:ext cx="4064025" cy="21212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TextBox 2"/>
          <p:cNvSpPr txBox="1"/>
          <p:nvPr>
            <p:custDataLst>
              <p:tags r:id="rId10"/>
            </p:custDataLst>
          </p:nvPr>
        </p:nvSpPr>
        <p:spPr>
          <a:xfrm>
            <a:off x="1750061" y="4273815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保护和传承地方文化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78" name="矩形 89"/>
          <p:cNvSpPr/>
          <p:nvPr>
            <p:custDataLst>
              <p:tags r:id="rId11"/>
            </p:custDataLst>
          </p:nvPr>
        </p:nvSpPr>
        <p:spPr>
          <a:xfrm rot="204112">
            <a:off x="6605692" y="4107444"/>
            <a:ext cx="4064025" cy="212123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90"/>
          <p:cNvSpPr/>
          <p:nvPr>
            <p:custDataLst>
              <p:tags r:id="rId12"/>
            </p:custDataLst>
          </p:nvPr>
        </p:nvSpPr>
        <p:spPr>
          <a:xfrm>
            <a:off x="6611059" y="4108114"/>
            <a:ext cx="4064025" cy="212123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TextBox 2"/>
          <p:cNvSpPr txBox="1"/>
          <p:nvPr>
            <p:custDataLst>
              <p:tags r:id="rId13"/>
            </p:custDataLst>
          </p:nvPr>
        </p:nvSpPr>
        <p:spPr>
          <a:xfrm>
            <a:off x="6845857" y="4273815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提高旅游目的地的竞争力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区域旅游规划的流程</a:t>
            </a:r>
            <a:endParaRPr lang="zh-CN" altLang="en-US"/>
          </a:p>
        </p:txBody>
      </p:sp>
      <p:sp>
        <p:nvSpPr>
          <p:cNvPr id="104901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97683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4"/>
          <p:cNvSpPr/>
          <p:nvPr>
            <p:custDataLst>
              <p:tags r:id="rId3"/>
            </p:custDataLst>
          </p:nvPr>
        </p:nvSpPr>
        <p:spPr>
          <a:xfrm>
            <a:off x="622282" y="433641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5"/>
          <p:cNvSpPr txBox="1"/>
          <p:nvPr>
            <p:custDataLst>
              <p:tags r:id="rId4"/>
            </p:custDataLst>
          </p:nvPr>
        </p:nvSpPr>
        <p:spPr>
          <a:xfrm>
            <a:off x="920353" y="429266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制定规划方案：根据资源调查与评价、市场分析的结果，制定具体的规划方案，包括旅游产品策划、旅游设施布局、旅游线路设计等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97683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6" name="矩形 57"/>
          <p:cNvSpPr/>
          <p:nvPr>
            <p:custDataLst>
              <p:tags r:id="rId6"/>
            </p:custDataLst>
          </p:nvPr>
        </p:nvSpPr>
        <p:spPr>
          <a:xfrm>
            <a:off x="4328502" y="433641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29266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方案评估与优化：对规划方案进行评估、优化和完善，确保方案的可行性和有效性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97683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61"/>
          <p:cNvSpPr/>
          <p:nvPr>
            <p:custDataLst>
              <p:tags r:id="rId9"/>
            </p:custDataLst>
          </p:nvPr>
        </p:nvSpPr>
        <p:spPr>
          <a:xfrm>
            <a:off x="8034722" y="433641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29266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实施与监测：将规划方案付诸实施，并进行监测和评估，及时调整和改进规划方案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47684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8" name="矩形 65"/>
          <p:cNvSpPr/>
          <p:nvPr>
            <p:custDataLst>
              <p:tags r:id="rId12"/>
            </p:custDataLst>
          </p:nvPr>
        </p:nvSpPr>
        <p:spPr>
          <a:xfrm>
            <a:off x="608330" y="183579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79204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确定规划目标：明确规划的目的、任务和要求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47684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69"/>
          <p:cNvSpPr/>
          <p:nvPr>
            <p:custDataLst>
              <p:tags r:id="rId15"/>
            </p:custDataLst>
          </p:nvPr>
        </p:nvSpPr>
        <p:spPr>
          <a:xfrm>
            <a:off x="4313916" y="183579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79204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资源调查与评价：对区域内的旅游资源进行调查、分析和评价，为规划提供依据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47684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0" name="矩形 73"/>
          <p:cNvSpPr/>
          <p:nvPr>
            <p:custDataLst>
              <p:tags r:id="rId18"/>
            </p:custDataLst>
          </p:nvPr>
        </p:nvSpPr>
        <p:spPr>
          <a:xfrm>
            <a:off x="8020136" y="183579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79204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市场分析：分析市场需求、竞争态势和发展趋势，为规划提供参考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区域旅游资源分析</a:t>
            </a:r>
            <a:endParaRPr lang="zh-CN" altLang="en-US"/>
          </a:p>
        </p:txBody>
      </p:sp>
      <p:sp>
        <p:nvSpPr>
          <p:cNvPr id="104908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自然资源的利用与保护</a:t>
            </a:r>
            <a:endParaRPr lang="zh-CN" altLang="en-US"/>
          </a:p>
        </p:txBody>
      </p:sp>
      <p:sp>
        <p:nvSpPr>
          <p:cNvPr id="104912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自然资源分类：介绍区域内的自然资源类型，如山水、动植物等。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资源特色：强调自然资源的独特性和稀缺性，分析其对旅游发展的重要性。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可持续利用：探讨如何合理利用自然资源，实现可持续发展，同时避免过度开发。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保护措施：提出针对自然资源的保护措施，如建立自然保护区、加强监管等。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人文资源的挖掘与整合</a:t>
            </a:r>
            <a:endParaRPr lang="zh-CN" altLang="en-US"/>
          </a:p>
        </p:txBody>
      </p:sp>
      <p:sp>
        <p:nvSpPr>
          <p:cNvPr id="1049182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挖掘当地文化特色，提炼文化元素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整合区域内的文化遗产，形成文化品牌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结合现代科技手段，提升文化体验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注重文化传承与创新，推动文化产业发展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区域旅游资源的特色与优势</a:t>
            </a:r>
            <a:endParaRPr lang="zh-CN" altLang="en-US"/>
          </a:p>
        </p:txBody>
      </p:sp>
      <p:sp>
        <p:nvSpPr>
          <p:cNvPr id="1049240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自然景观：独特的山水、地貌、气候等资源，具有较高的观赏价值和生态价值。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人文景观：历史文化遗产、民俗风情、节庆活动等，能够吸引游客体验当地文化。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资源组合：区域内的旅游资源种类丰富、互补性强，能够满足不同游客的需求。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市场潜力：区域旅游资源具有较大的市场潜力，能够吸引国内外游客，提高旅游业的竞争力。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区域旅游市场分析</a:t>
            </a:r>
            <a:endParaRPr lang="zh-CN" altLang="en-US"/>
          </a:p>
        </p:txBody>
      </p:sp>
      <p:sp>
        <p:nvSpPr>
          <p:cNvPr id="104928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目标市场的定位</a:t>
            </a:r>
            <a:endParaRPr lang="zh-CN" altLang="en-US"/>
          </a:p>
        </p:txBody>
      </p:sp>
      <p:sp>
        <p:nvSpPr>
          <p:cNvPr id="10493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目标市场细分：根据游客需求、消费能力等因素将市场划分为不同的小块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目标市场选择：在细分市场中挑选适合自己产品的市场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定位策略：根据目标市场的特点，制定相应的定位策略，如品牌形象、产品特色等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定位传播：通过各种渠道将定位信息传递给目标市场，提高品牌知名度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游客需求与行为分析</a:t>
            </a:r>
            <a:endParaRPr lang="zh-CN" altLang="en-US"/>
          </a:p>
        </p:txBody>
      </p:sp>
      <p:sp>
        <p:nvSpPr>
          <p:cNvPr id="1049376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行为分析：研究游客的旅游决策过程、旅游方式和消费习惯，为旅游目的地提供更好的市场定位和营销策略。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游客需求：了解游客的旅游动机、偏好和期望，为旅游产品和服务提供有针对性的改进和优化。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数据分析：通过收集和分析游客数据，了解游客需求和行为的变化趋势，为旅游规划和管理提供科学依据。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满意度调查：了解游客对旅游目的地的满意度和反馈，为旅游目的地提供改进和优化的建议和措施。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https://d.book118.com/018046057123006034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区域旅游规划案例分析</vt:lpstr>
      <vt:lpstr>目录</vt:lpstr>
      <vt:lpstr>区域旅游规划概述</vt:lpstr>
      <vt:lpstr>区域旅游规划的定义</vt:lpstr>
      <vt:lpstr>区域旅游规划的意义</vt:lpstr>
      <vt:lpstr>区域旅游规划的流程</vt:lpstr>
      <vt:lpstr>区域旅游资源分析</vt:lpstr>
      <vt:lpstr>自然资源的利用与保护</vt:lpstr>
      <vt:lpstr>人文资源的挖掘与整合</vt:lpstr>
      <vt:lpstr>区域旅游资源的特色与优势</vt:lpstr>
      <vt:lpstr>区域旅游市场分析</vt:lpstr>
      <vt:lpstr>目标市场的定位</vt:lpstr>
      <vt:lpstr>游客需求与行为分析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2024-09-13T08:17:21.707</cp:lastPrinted>
  <dcterms:created xsi:type="dcterms:W3CDTF">2024-09-13T00:17:21Z</dcterms:created>
  <dcterms:modified xsi:type="dcterms:W3CDTF">2024-09-13T00:17:24Z</dcterms:modified>
</cp:coreProperties>
</file>