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AD9104-D16F-4ED1-8974-4C5E9806C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83C964-2E35-4BDE-ADBB-0119CE21CA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512D3E-681A-4F7D-A57A-88D60321C8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458F8C-64ED-4B75-B3B1-22E740D317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36A38D-3B9B-4174-840E-26F992B360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21501D-A248-473E-A4D9-81B8F904A0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437846-23C5-46F1-AD37-F0DF5B3A09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85216D-EF6B-4860-ABF6-C10CE7F9C7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63C55D-0D6D-4EE7-ABC5-05FBA371FE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DEF885-0AF0-430B-8889-C4C26CDC24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14DADB-AF2D-4B55-8A34-445EBBB1AC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47012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房屋修缮工程计价定额</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汇报人：AA</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2024-01-17</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房屋修缮工程概述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房屋修缮工程费用构成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房屋修缮工程计价方法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房屋修缮工程计价定额应用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房屋修缮工程计价实例分析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房屋修缮工程计价定额管理与发展趋势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房屋修缮工程概述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房屋修缮工程定义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对损坏或老化的房屋结构、设施进行修复、更换或加固，以恢复或提高其使用功能和安全性的工程。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根据修缮对象和性质的不同，可分为古建筑修缮、近现代建筑修缮、普通房屋修缮等。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具有技术性强、涉及面广、历史文化遗产保护要求高等特点。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确保修缮后的房屋符合安全、卫生、环保等标准，保持或恢复其历史风貌和特色。</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工程特点及要求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工程要求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工程特点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控制工程造价</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通过合理的计价定额，可以准确估算工程成本，有效控制工程造价，避免浪费和资金不足等问题。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规范市场秩序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统一的计价定额可以规范市场秩序，防止恶意竞争和低价中标等不正当竞争行为。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提高工程质量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合理的计价定额可以确保施工单位获得足够的利润，从而有更多的资金投入到工程质量上，提高工程质量水平。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计价定额的重要性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房屋修缮工程费用构成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直接从事房屋修缮工程的工人（包括现场内运输等辅助工人）和附属辅助生产工人的基本工资、附加工资和工资性津贴。</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人工费</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施工过程中耗费的原材料、辅助材料、构配件、零件、半成品的费用以及周转材料的摊销及租赁费用。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材料费</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施工过程中使用自有施工机械所发生的机械使用费，使用外单位施工机械的租赁费，以及按照规定支付的施工机械进出场费等。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机械使用费</a:t>
            </a:r>
          </a:p>
        </p:txBody>
      </p:sp>
      <p:pic>
        <p:nvPicPr>
          <p:cNvPr id="9" name="Picture 9"/>
          <p:cNvPicPr>
            <a:picLocks noChangeAspect="1"/>
          </p:cNvPicPr>
          <p:nvPr/>
        </p:nvPicPr>
        <p:blipFill>
          <a:blip r:embed="rId2"/>
          <a:srcRect l="15625" r="156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直接费用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规费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政府和有关权力部门规定必须缴纳的费用，包括工程排污费、社会保障费、住房公积金等。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企业管理费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建筑安装企业组织施工生产和经营管理所需费用，包括管理人员工资、办公费、差旅交通费、固定资产使用费等。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间接费用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利润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施工企业完成所承包工程获得的盈利。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税金</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国家税法规定的应计入建筑安装工程造价内的营业税、城市维护建设税及教育费附加等。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利润与税金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房屋修缮工程计价方法</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定额计价法是一种根据预先设定的修缮工程定额来计算工程造价的方法。</a:t>
            </a:r>
            <a:endParaRPr lang="en-US" sz="1100"/>
          </a:p>
        </p:txBody>
      </p:sp>
      <p:sp>
        <p:nvSpPr>
          <p:cNvPr id="8" name="AutoShape 8"/>
          <p:cNvSpPr/>
          <p:nvPr/>
        </p:nvSpPr>
        <p:spPr>
          <a:xfrm>
            <a:off x="7114336" y="292988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具有统一性和规范性，便于管理和监督。</a:t>
            </a:r>
            <a:endParaRPr lang="en-US" sz="1100"/>
          </a:p>
        </p:txBody>
      </p:sp>
      <p:sp>
        <p:nvSpPr>
          <p:cNvPr id="9" name="AutoShape 9"/>
          <p:cNvSpPr/>
          <p:nvPr/>
        </p:nvSpPr>
        <p:spPr>
          <a:xfrm>
            <a:off x="7114336" y="426365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灵活性较差，难以适应复杂多变的修缮工程需求。</a:t>
            </a:r>
            <a:endParaRPr lang="en-US" sz="1100"/>
          </a:p>
        </p:txBody>
      </p:sp>
      <p:sp>
        <p:nvSpPr>
          <p:cNvPr id="10" name="AutoShape 10"/>
          <p:cNvSpPr/>
          <p:nvPr/>
        </p:nvSpPr>
        <p:spPr>
          <a:xfrm>
            <a:off x="7114336" y="556703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适用于标准化程度较高的修缮工程。</a:t>
            </a:r>
            <a:endParaRPr lang="en-US" sz="1100"/>
          </a:p>
        </p:txBody>
      </p:sp>
      <p:sp>
        <p:nvSpPr>
          <p:cNvPr id="11" name="AutoShape 11"/>
          <p:cNvSpPr/>
          <p:nvPr/>
        </p:nvSpPr>
        <p:spPr>
          <a:xfrm>
            <a:off x="7114336" y="125935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2" name="AutoShape 12"/>
          <p:cNvSpPr/>
          <p:nvPr/>
        </p:nvSpPr>
        <p:spPr>
          <a:xfrm>
            <a:off x="7114336" y="260894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优点</a:t>
            </a:r>
            <a:endParaRPr lang="en-US" sz="1100"/>
          </a:p>
        </p:txBody>
      </p:sp>
      <p:sp>
        <p:nvSpPr>
          <p:cNvPr id="13" name="AutoShape 13"/>
          <p:cNvSpPr/>
          <p:nvPr/>
        </p:nvSpPr>
        <p:spPr>
          <a:xfrm>
            <a:off x="7114336" y="390827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缺点</a:t>
            </a:r>
            <a:endParaRPr lang="en-US" sz="1100"/>
          </a:p>
        </p:txBody>
      </p:sp>
      <p:sp>
        <p:nvSpPr>
          <p:cNvPr id="14" name="AutoShape 14"/>
          <p:cNvSpPr/>
          <p:nvPr/>
        </p:nvSpPr>
        <p:spPr>
          <a:xfrm>
            <a:off x="7114336" y="522957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应用范围</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定额计价法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28" t="47900" r="43371"/>
          <a:stretch>
            <a:fillRect/>
          </a:stretch>
        </p:blipFill>
        <p:spPr>
          <a:xfrm>
            <a:off x="253270" y="3125078"/>
            <a:ext cx="5790019" cy="2808769"/>
          </a:xfrm>
          <a:prstGeom prst="rect">
            <a:avLst/>
          </a:prstGeom>
        </p:spPr>
      </p:pic>
      <p:sp>
        <p:nvSpPr>
          <p:cNvPr id="3" name="AutoShape 3"/>
          <p:cNvSpPr/>
          <p:nvPr/>
        </p:nvSpPr>
        <p:spPr>
          <a:xfrm>
            <a:off x="6527171" y="123630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27171" y="2584561"/>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27171" y="385950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27171" y="521288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77760" y="154524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清单计价法是一种根据修缮工程清单所列细目及其单价来计算工程造价的方法。</a:t>
            </a:r>
            <a:endParaRPr lang="en-US" sz="1100"/>
          </a:p>
        </p:txBody>
      </p:sp>
      <p:sp>
        <p:nvSpPr>
          <p:cNvPr id="8" name="AutoShape 8"/>
          <p:cNvSpPr/>
          <p:nvPr/>
        </p:nvSpPr>
        <p:spPr>
          <a:xfrm>
            <a:off x="7077760" y="280796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灵活性较高，能够反映修缮工程的实际成本。</a:t>
            </a:r>
            <a:endParaRPr lang="en-US" sz="1100"/>
          </a:p>
        </p:txBody>
      </p:sp>
      <p:sp>
        <p:nvSpPr>
          <p:cNvPr id="9" name="AutoShape 9"/>
          <p:cNvSpPr/>
          <p:nvPr/>
        </p:nvSpPr>
        <p:spPr>
          <a:xfrm>
            <a:off x="7077760" y="414173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对清单编制人员的专业水平要求较高，且容易出现漏项或重复计项的情况。</a:t>
            </a:r>
            <a:endParaRPr lang="en-US" sz="1100"/>
          </a:p>
        </p:txBody>
      </p:sp>
      <p:sp>
        <p:nvSpPr>
          <p:cNvPr id="10" name="AutoShape 10"/>
          <p:cNvSpPr/>
          <p:nvPr/>
        </p:nvSpPr>
        <p:spPr>
          <a:xfrm>
            <a:off x="7077760" y="544511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适用于复杂多变的修缮工程。</a:t>
            </a:r>
            <a:endParaRPr lang="en-US" sz="1100"/>
          </a:p>
        </p:txBody>
      </p:sp>
      <p:sp>
        <p:nvSpPr>
          <p:cNvPr id="11" name="AutoShape 11"/>
          <p:cNvSpPr/>
          <p:nvPr/>
        </p:nvSpPr>
        <p:spPr>
          <a:xfrm>
            <a:off x="7077760" y="113743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2" name="AutoShape 12"/>
          <p:cNvSpPr/>
          <p:nvPr/>
        </p:nvSpPr>
        <p:spPr>
          <a:xfrm>
            <a:off x="7077760" y="248702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优点</a:t>
            </a:r>
            <a:endParaRPr lang="en-US" sz="1100"/>
          </a:p>
        </p:txBody>
      </p:sp>
      <p:sp>
        <p:nvSpPr>
          <p:cNvPr id="13" name="AutoShape 13"/>
          <p:cNvSpPr/>
          <p:nvPr/>
        </p:nvSpPr>
        <p:spPr>
          <a:xfrm>
            <a:off x="7077760" y="378635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缺点</a:t>
            </a:r>
            <a:endParaRPr lang="en-US" sz="1100"/>
          </a:p>
        </p:txBody>
      </p:sp>
      <p:sp>
        <p:nvSpPr>
          <p:cNvPr id="14" name="AutoShape 14"/>
          <p:cNvSpPr/>
          <p:nvPr/>
        </p:nvSpPr>
        <p:spPr>
          <a:xfrm>
            <a:off x="7077760" y="510765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应用范围</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清单计价法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https://d.book118.com/018047012006006032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2024-09-09T06:04:01.403</cp:lastPrinted>
  <dcterms:created xsi:type="dcterms:W3CDTF">2024-09-08T22:04:01Z</dcterms:created>
  <dcterms:modified xsi:type="dcterms:W3CDTF">2024-09-08T22:04:03Z</dcterms:modified>
</cp:coreProperties>
</file>