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D85BD8-95C2-4318-8800-087F4C6FCF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B5883F-0527-4E9F-B276-31736F24E3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869F46-A666-4B13-8F09-C8CA6FA018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F20292-B55E-4F69-A6BE-2CC5C25861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A966B82-16A5-4EEE-BE90-B736268C8F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26D7361-E123-45F9-903A-FE62E5575A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EEFB002-9B92-4A17-9739-5D1A5BF535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EFA871-403A-4833-B529-FD375DDEB9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B28D8B-33C3-4775-94A2-DDD0A6FD85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58E71F-F7C8-4D82-9486-46E565E14E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D13889-1E77-4664-8B49-5A9CC04954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1.png" /><Relationship Id="rId4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8047136004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741420" y="1127760"/>
            <a:ext cx="4236720" cy="4236720"/>
          </a:xfrm>
          <a:prstGeom prst="ellipse">
            <a:avLst/>
          </a:prstGeom>
          <a:noFill/>
          <a:ln w="38100">
            <a:solidFill>
              <a:srgbClr val="60858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797775" y="1881829"/>
            <a:ext cx="5701617" cy="1840881"/>
          </a:xfrm>
          <a:prstGeom prst="rect">
            <a:avLst/>
          </a:prstGeom>
          <a:solidFill>
            <a:srgbClr val="D2EBE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4761919" y="3652786"/>
            <a:ext cx="2227456" cy="51789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endParaRPr lang="en-US" sz="2025">
              <a:solidFill>
                <a:srgbClr val="60858D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730185" y="4170682"/>
            <a:ext cx="2259190" cy="502303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60858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106772" y="2383155"/>
            <a:ext cx="7537749" cy="8629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无锡媒体试乘试驾活动方案课件</a:t>
            </a:r>
          </a:p>
        </p:txBody>
      </p:sp>
      <p:cxnSp>
        <p:nvCxnSpPr>
          <p:cNvPr id="8" name="Connector 8"/>
          <p:cNvCxnSpPr/>
          <p:nvPr/>
        </p:nvCxnSpPr>
        <p:spPr>
          <a:xfrm flipH="1">
            <a:off x="6747999" y="827557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9" name="Connector 9"/>
          <p:cNvCxnSpPr/>
          <p:nvPr/>
        </p:nvCxnSpPr>
        <p:spPr>
          <a:xfrm flipH="1">
            <a:off x="6677058" y="1459731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10" name="Connector 10"/>
          <p:cNvCxnSpPr/>
          <p:nvPr/>
        </p:nvCxnSpPr>
        <p:spPr>
          <a:xfrm flipH="1">
            <a:off x="3741420" y="4038877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11" name="Connector 11"/>
          <p:cNvCxnSpPr/>
          <p:nvPr/>
        </p:nvCxnSpPr>
        <p:spPr>
          <a:xfrm flipH="1">
            <a:off x="3640254" y="4687035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31916" y="1278557"/>
            <a:ext cx="2830542" cy="11747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5700" b="1">
                <a:solidFill>
                  <a:srgbClr val="42656C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4487772" y="907139"/>
            <a:ext cx="6821696" cy="5454353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活动背景与目标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活动策划与准备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试乘试驾环节设计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媒体传播策略制定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预算与费用控制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效果评估与总结反馈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活动背景与目标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无锡作为江苏省的重要城市，汽车市场规模庞大，消费者购车需求持续增长。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292" r="172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竞争态势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无锡汽车市场竞争激烈，各大品牌为争夺市场份额，纷纷加大营销力度。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无锡消费者对汽车品质和驾驶体验的要求不断提高，对试乘试驾活动的需求也日益增强。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无锡汽车市场现状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833" r="12833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提升品牌知名度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通过试乘试驾活动，让消费者亲身感受汽车品质，提升品牌知名度和美誉度。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促进销售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试乘试驾活动能够激发消费者的购车欲望，促进汽车销售。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收集反馈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通过试乘试驾活动收集消费者的反馈意见，为产品改进和营销策略调整提供依据。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试乘试驾活动目的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670291" y="3742977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3" name="Connector 3"/>
          <p:cNvCxnSpPr/>
          <p:nvPr/>
        </p:nvCxnSpPr>
        <p:spPr>
          <a:xfrm flipV="1">
            <a:off x="6670291" y="2014785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4" name="Connector 4"/>
          <p:cNvCxnSpPr/>
          <p:nvPr/>
        </p:nvCxnSpPr>
        <p:spPr>
          <a:xfrm flipH="1" flipV="1">
            <a:off x="3776689" y="2110795"/>
            <a:ext cx="1645627" cy="576064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5" name="Connector 5"/>
          <p:cNvCxnSpPr/>
          <p:nvPr/>
        </p:nvCxnSpPr>
        <p:spPr>
          <a:xfrm flipH="1">
            <a:off x="3776689" y="3742977"/>
            <a:ext cx="1645627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grpSp>
        <p:nvGrpSpPr>
          <p:cNvPr id="6" name="Group 6"/>
          <p:cNvGrpSpPr/>
          <p:nvPr/>
        </p:nvGrpSpPr>
        <p:grpSpPr>
          <a:xfrm>
            <a:off x="2734342" y="1420368"/>
            <a:ext cx="1042321" cy="1042416"/>
            <a:chOff x="2734342" y="1420368"/>
            <a:chExt cx="1042321" cy="1042416"/>
          </a:xfrm>
        </p:grpSpPr>
        <p:sp>
          <p:nvSpPr>
            <p:cNvPr id="7" name="AutoShape 7"/>
            <p:cNvSpPr/>
            <p:nvPr/>
          </p:nvSpPr>
          <p:spPr>
            <a:xfrm>
              <a:off x="2734342" y="1420368"/>
              <a:ext cx="1042321" cy="1042416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2734342" y="4030980"/>
            <a:ext cx="1042321" cy="1042416"/>
            <a:chOff x="2734342" y="4030980"/>
            <a:chExt cx="1042321" cy="1042416"/>
          </a:xfrm>
        </p:grpSpPr>
        <p:sp>
          <p:nvSpPr>
            <p:cNvPr id="9" name="AutoShape 9"/>
            <p:cNvSpPr/>
            <p:nvPr/>
          </p:nvSpPr>
          <p:spPr>
            <a:xfrm>
              <a:off x="2734342" y="4030980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398288" y="1431608"/>
            <a:ext cx="1042321" cy="1042416"/>
            <a:chOff x="8398288" y="1431608"/>
            <a:chExt cx="1042321" cy="1042416"/>
          </a:xfrm>
        </p:grpSpPr>
        <p:sp>
          <p:nvSpPr>
            <p:cNvPr id="11" name="AutoShape 11"/>
            <p:cNvSpPr/>
            <p:nvPr/>
          </p:nvSpPr>
          <p:spPr>
            <a:xfrm>
              <a:off x="8398288" y="1431608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8398288" y="4042220"/>
            <a:ext cx="1042321" cy="1042416"/>
            <a:chOff x="8398288" y="4042220"/>
            <a:chExt cx="1042321" cy="1042416"/>
          </a:xfrm>
        </p:grpSpPr>
        <p:sp>
          <p:nvSpPr>
            <p:cNvPr id="13" name="AutoShape 13"/>
            <p:cNvSpPr/>
            <p:nvPr/>
          </p:nvSpPr>
          <p:spPr>
            <a:xfrm>
              <a:off x="8398288" y="4042220"/>
              <a:ext cx="1042321" cy="1042416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5202215" y="2324886"/>
            <a:ext cx="720631" cy="720631"/>
          </a:xfrm>
          <a:custGeom>
            <a:rect l="l" t="t" r="r" b="b"/>
            <a:pathLst>
              <a:path w="1090749" h="1090749">
                <a:moveTo>
                  <a:pt x="1090749" y="0"/>
                </a:moveTo>
                <a:lnTo>
                  <a:pt x="1090749" y="520353"/>
                </a:lnTo>
                <a:lnTo>
                  <a:pt x="1054097" y="529777"/>
                </a:lnTo>
                <a:cubicBezTo>
                  <a:pt x="804459" y="607423"/>
                  <a:pt x="607423" y="804459"/>
                  <a:pt x="529777" y="1054097"/>
                </a:cubicBezTo>
                <a:lnTo>
                  <a:pt x="520353" y="1090749"/>
                </a:lnTo>
                <a:lnTo>
                  <a:pt x="0" y="1090749"/>
                </a:lnTo>
                <a:lnTo>
                  <a:pt x="9646" y="1027542"/>
                </a:lnTo>
                <a:cubicBezTo>
                  <a:pt x="114196" y="516617"/>
                  <a:pt x="516617" y="114196"/>
                  <a:pt x="1027542" y="9646"/>
                </a:cubicBezTo>
                <a:lnTo>
                  <a:pt x="1090749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187678" y="2324886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63206" y="9646"/>
                </a:lnTo>
                <a:cubicBezTo>
                  <a:pt x="574131" y="114196"/>
                  <a:pt x="976552" y="516617"/>
                  <a:pt x="1081102" y="1027542"/>
                </a:cubicBezTo>
                <a:lnTo>
                  <a:pt x="1090749" y="1090749"/>
                </a:lnTo>
                <a:lnTo>
                  <a:pt x="570395" y="1090749"/>
                </a:lnTo>
                <a:lnTo>
                  <a:pt x="560971" y="1054097"/>
                </a:lnTo>
                <a:cubicBezTo>
                  <a:pt x="483326" y="804459"/>
                  <a:pt x="286290" y="607423"/>
                  <a:pt x="36651" y="529777"/>
                </a:cubicBezTo>
                <a:lnTo>
                  <a:pt x="0" y="520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202215" y="3310349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520353" y="0"/>
                </a:lnTo>
                <a:lnTo>
                  <a:pt x="529777" y="36651"/>
                </a:lnTo>
                <a:cubicBezTo>
                  <a:pt x="607423" y="286290"/>
                  <a:pt x="804459" y="483326"/>
                  <a:pt x="1054097" y="560971"/>
                </a:cubicBezTo>
                <a:lnTo>
                  <a:pt x="1090749" y="570395"/>
                </a:lnTo>
                <a:lnTo>
                  <a:pt x="1090749" y="1090749"/>
                </a:lnTo>
                <a:lnTo>
                  <a:pt x="1027542" y="1081102"/>
                </a:lnTo>
                <a:cubicBezTo>
                  <a:pt x="516617" y="976552"/>
                  <a:pt x="114196" y="574131"/>
                  <a:pt x="9646" y="632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187678" y="3310349"/>
            <a:ext cx="720631" cy="720631"/>
          </a:xfrm>
          <a:custGeom>
            <a:rect l="l" t="t" r="r" b="b"/>
            <a:pathLst>
              <a:path w="1090748" h="1090748">
                <a:moveTo>
                  <a:pt x="570395" y="0"/>
                </a:moveTo>
                <a:lnTo>
                  <a:pt x="1090748" y="0"/>
                </a:lnTo>
                <a:lnTo>
                  <a:pt x="1081102" y="63206"/>
                </a:lnTo>
                <a:cubicBezTo>
                  <a:pt x="976552" y="574131"/>
                  <a:pt x="574131" y="976552"/>
                  <a:pt x="63206" y="1081102"/>
                </a:cubicBezTo>
                <a:lnTo>
                  <a:pt x="0" y="1090748"/>
                </a:lnTo>
                <a:lnTo>
                  <a:pt x="0" y="570395"/>
                </a:lnTo>
                <a:lnTo>
                  <a:pt x="36651" y="560971"/>
                </a:lnTo>
                <a:cubicBezTo>
                  <a:pt x="286290" y="483326"/>
                  <a:pt x="483326" y="286290"/>
                  <a:pt x="560971" y="36651"/>
                </a:cubicBezTo>
                <a:lnTo>
                  <a:pt x="570395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3010349" y="1696423"/>
            <a:ext cx="490307" cy="49030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8674179" y="1696307"/>
            <a:ext cx="490538" cy="490538"/>
          </a:xfrm>
          <a:custGeom>
            <a:rect l="l" t="t" r="r" b="b"/>
            <a:pathLst>
              <a:path w="304800" h="304800">
                <a:moveTo>
                  <a:pt x="57150" y="114300"/>
                </a:moveTo>
                <a:lnTo>
                  <a:pt x="0" y="171450"/>
                </a:lnTo>
                <a:lnTo>
                  <a:pt x="114300" y="285750"/>
                </a:lnTo>
                <a:lnTo>
                  <a:pt x="304800" y="95250"/>
                </a:lnTo>
                <a:lnTo>
                  <a:pt x="247650" y="38100"/>
                </a:lnTo>
                <a:lnTo>
                  <a:pt x="114300" y="1714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3010233" y="4306919"/>
            <a:ext cx="490538" cy="490538"/>
          </a:xfrm>
          <a:custGeom>
            <a:rect l="l" t="t" r="r" b="b"/>
            <a:pathLst>
              <a:path w="304800" h="304800">
                <a:moveTo>
                  <a:pt x="152400" y="38100"/>
                </a:moveTo>
                <a:cubicBezTo>
                  <a:pt x="215427" y="38100"/>
                  <a:pt x="266700" y="89373"/>
                  <a:pt x="266700" y="152400"/>
                </a:cubicBezTo>
                <a:cubicBezTo>
                  <a:pt x="266700" y="215427"/>
                  <a:pt x="215427" y="266700"/>
                  <a:pt x="152400" y="266700"/>
                </a:cubicBezTo>
                <a:cubicBezTo>
                  <a:pt x="89373" y="266700"/>
                  <a:pt x="38100" y="215427"/>
                  <a:pt x="38100" y="152400"/>
                </a:cubicBezTo>
                <a:cubicBezTo>
                  <a:pt x="38100" y="89373"/>
                  <a:pt x="89373" y="38100"/>
                  <a:pt x="152400" y="38100"/>
                </a:cubicBezTo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lnTo>
                  <a:pt x="152400" y="0"/>
                </a:lnTo>
                <a:close/>
                <a:moveTo>
                  <a:pt x="204045" y="176955"/>
                </a:moveTo>
                <a:lnTo>
                  <a:pt x="171450" y="144323"/>
                </a:lnTo>
                <a:lnTo>
                  <a:pt x="171450" y="76200"/>
                </a:lnTo>
                <a:lnTo>
                  <a:pt x="133131" y="76200"/>
                </a:lnTo>
                <a:lnTo>
                  <a:pt x="133131" y="152324"/>
                </a:lnTo>
                <a:cubicBezTo>
                  <a:pt x="133131" y="158058"/>
                  <a:pt x="135769" y="163001"/>
                  <a:pt x="139751" y="166535"/>
                </a:cubicBezTo>
                <a:lnTo>
                  <a:pt x="177108" y="203892"/>
                </a:lnTo>
                <a:lnTo>
                  <a:pt x="204045" y="17695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4179" y="4306919"/>
            <a:ext cx="490538" cy="490538"/>
          </a:xfrm>
          <a:custGeom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643475" y="2556545"/>
            <a:ext cx="2551945" cy="488972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预期效果与成果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2100892" y="2655329"/>
            <a:ext cx="2309220" cy="1189048"/>
            <a:chOff x="2100892" y="2655329"/>
            <a:chExt cx="2309220" cy="1189048"/>
          </a:xfrm>
        </p:grpSpPr>
        <p:sp>
          <p:nvSpPr>
            <p:cNvPr id="46" name="TextBox 46"/>
            <p:cNvSpPr txBox="1"/>
            <p:nvPr/>
          </p:nvSpPr>
          <p:spPr>
            <a:xfrm>
              <a:off x="2100892" y="2655329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提升品牌知名度和美誉度，增强消费者对品牌的信任感。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2100892" y="5218283"/>
            <a:ext cx="2309220" cy="1189048"/>
            <a:chOff x="2100892" y="5218283"/>
            <a:chExt cx="2309220" cy="1189048"/>
          </a:xfrm>
        </p:grpSpPr>
        <p:sp>
          <p:nvSpPr>
            <p:cNvPr id="48" name="TextBox 48"/>
            <p:cNvSpPr txBox="1"/>
            <p:nvPr/>
          </p:nvSpPr>
          <p:spPr>
            <a:xfrm>
              <a:off x="2100892" y="5218283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收集消费者反馈，为产品研发和营销策略调整提供有力支持。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764838" y="2655329"/>
            <a:ext cx="2309220" cy="1189048"/>
            <a:chOff x="7764838" y="2655329"/>
            <a:chExt cx="2309220" cy="1189048"/>
          </a:xfrm>
        </p:grpSpPr>
        <p:sp>
          <p:nvSpPr>
            <p:cNvPr id="50" name="TextBox 50"/>
            <p:cNvSpPr txBox="1"/>
            <p:nvPr/>
          </p:nvSpPr>
          <p:spPr>
            <a:xfrm>
              <a:off x="7764838" y="2655329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促进汽车销售，提高市场占有率。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764838" y="5218283"/>
            <a:ext cx="2309220" cy="1189048"/>
            <a:chOff x="7764838" y="5218283"/>
            <a:chExt cx="2309220" cy="1189048"/>
          </a:xfrm>
        </p:grpSpPr>
        <p:sp>
          <p:nvSpPr>
            <p:cNvPr id="52" name="TextBox 52"/>
            <p:cNvSpPr txBox="1"/>
            <p:nvPr/>
          </p:nvSpPr>
          <p:spPr>
            <a:xfrm>
              <a:off x="7764838" y="5218283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建立与消费者之间的紧密联系，为未来的市场拓展打下坚实基础。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活动策划与准备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根据品牌定位和目标受众，选择具有代表性的车型进行试乘试驾。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确保试乘试驾车型符合相关法规和安全标准。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考虑车型的多样性，以满足不同媒体和嘉宾的需求。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250" r="15250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选定试乘试驾车型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167" r="141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选择适合的时间和地点，确保活动的顺利进行。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考虑天气和交通等因素，避免影响活动效果。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与相关部门协调，确保场地使用和活动安排的顺利进行。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确定活动时间和地点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邀请媒体及嘉宾名单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根据品牌需求和活动主题，确定邀请的媒体和嘉宾名单。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提前与媒体和嘉宾进行沟通，确认参与意向和行程安排。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为媒体和嘉宾提供详细的活动信息和相关背景资料。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144" r="20144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48" r="16948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24" r="1872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20110" r="2011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现场布置与氛围营造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根据活动主题和品牌形象，进行现场布置和氛围营造。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设置试乘试驾区域、媒体采访区、嘉宾休息区等功能区域。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提供充足的餐饮和休息设施，确保媒体和嘉宾的舒适体验。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通过音乐、灯光等手段，营造轻松愉悦的活动氛围。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试乘试驾环节设计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4875" r="148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路况评估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提前对试驾路线进行详细的路况评估，确保路线安全且符合试驾要求。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路线选择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选择具有代表性的城市道路、高速公路和曲折山路等不同路况，以全面展示车辆性能。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安全保障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配备专业安全人员全程跟随，提供急救设备和安全保险，确保试驾过程安全无虞。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试驾路线规划及安全措施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车辆准备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提供多款不同配置和性能的车型供媒体试乘，以满足不同需求和口味。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试乘流程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制定详细的试乘流程，包括车辆介绍、乘坐体验、功能演示等环节。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舒适体验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注重车辆内饰和乘坐舒适度的展示，提供舒适的座椅、音响等配置。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试乘体验环节设置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邀请具有丰富汽车知识和经验的产品专家，对车辆进行详细讲解。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产品专家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417" r="1241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配备专业技术顾问，解答媒体在试驾过程中遇到的技术问题。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技术顾问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安排市场专员协助媒体了解品牌历史、市场策略及产品亮点。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市场专员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专业讲解人员配备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设置有趣的问题和答案，通过问答形式与媒体进行互动，加深对产品了解。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问答互动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策划一些趣味性的驾驶挑战项目，如绕桩比赛、节油赛等，增加试驾趣味性。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趣味挑战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为参与者准备精美的礼品，如定制车模、纪念品等，提升活动吸引力。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礼品赠送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互动环节策划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https://d.book118.com/018047136004006042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99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2024-09-20T23:24:04.527</cp:lastPrinted>
  <dcterms:created xsi:type="dcterms:W3CDTF">2024-09-20T15:24:04Z</dcterms:created>
  <dcterms:modified xsi:type="dcterms:W3CDTF">2024-09-20T15:24:06Z</dcterms:modified>
</cp:coreProperties>
</file>