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780354-7EA9-41C8-B0A2-84EA19FE3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9C6BF6-3B5B-49C2-808A-C15D59CC02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70AD26-2070-4C88-8AB2-9759C05DE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066F18-1706-4D6F-A05D-4D673E0D34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1C5662-57F3-4E15-9B73-FF19FBFA21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0098A8-7243-4FB4-A489-15AA631585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72CF0A-7BED-43B2-959F-6F17DD5C27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5E7DE-56D8-4097-8C06-747C36837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240AC9-1CBE-4D09-AC9A-C8E7D4B286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CD89D-AA92-45DE-8B86-3563964E2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921BAA-A51E-4FB6-A83A-268E45C39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57114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环境保护与可持续发展公开课</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环境保护概述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可持续发展理念与实践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环境污染治理与减排技术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生态保护与修复措施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绿色低碳生活倡导与实践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企业社会责任与环保行动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环境保护概述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空气污染</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水资源短缺</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生物多样性丧失</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固体废弃物污染</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环境现状及问题</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工业排放、交通尾气等导致的大气污染问题日益严重，影响人类健康。</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全球范围内水资源分布不均，部分地区水资源严重匮乏。</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城市垃圾、工业固体废弃物等处理不当，对环境造成严重影响。</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人类活动导致的生态系统破坏和物种灭绝现象加剧。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保障人类生存</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促进经济发展</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维护社会稳定</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推动全球合作</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环境保护意义与重要性</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环境保护是保障人类生存和发展的基础，直接关系到人类的生命安全和健康。</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环境保护与经济发展相辅相成，良好的环境是经济发展的重要保障。</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环境问题往往与社会问题交织在一起，环境保护有助于维护社会稳定和和谐。</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环境问题具有全球性，需要各国共同努力和合作，推动全球可持续发展。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725218" y="1220712"/>
            <a:ext cx="2628900" cy="6204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096318" y="1841197"/>
            <a:ext cx="2628900" cy="620485"/>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467418" y="2461682"/>
            <a:ext cx="2628900" cy="6204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38518" y="3082167"/>
            <a:ext cx="2628900" cy="620485"/>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6" name="TextBox 6"/>
          <p:cNvSpPr txBox="1"/>
          <p:nvPr/>
        </p:nvSpPr>
        <p:spPr>
          <a:xfrm>
            <a:off x="838518" y="3168572"/>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国际环境保护政策</a:t>
            </a:r>
          </a:p>
        </p:txBody>
      </p:sp>
      <p:sp>
        <p:nvSpPr>
          <p:cNvPr id="7" name="TextBox 7"/>
          <p:cNvSpPr txBox="1"/>
          <p:nvPr/>
        </p:nvSpPr>
        <p:spPr>
          <a:xfrm>
            <a:off x="3467418" y="2548087"/>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中国环境保护政策</a:t>
            </a:r>
          </a:p>
        </p:txBody>
      </p:sp>
      <p:sp>
        <p:nvSpPr>
          <p:cNvPr id="8" name="TextBox 8"/>
          <p:cNvSpPr txBox="1"/>
          <p:nvPr/>
        </p:nvSpPr>
        <p:spPr>
          <a:xfrm>
            <a:off x="6096318" y="1927602"/>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国外环境保护政策</a:t>
            </a:r>
          </a:p>
        </p:txBody>
      </p:sp>
      <p:sp>
        <p:nvSpPr>
          <p:cNvPr id="9" name="TextBox 9"/>
          <p:cNvSpPr txBox="1"/>
          <p:nvPr/>
        </p:nvSpPr>
        <p:spPr>
          <a:xfrm>
            <a:off x="8725218" y="1307117"/>
            <a:ext cx="26289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企业和个人责任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国内外环境保护政策与法规</a:t>
              </a:r>
            </a:p>
          </p:txBody>
        </p:sp>
      </p:grpSp>
      <p:sp>
        <p:nvSpPr>
          <p:cNvPr id="32" name="TextBox 32"/>
          <p:cNvSpPr txBox="1"/>
          <p:nvPr/>
        </p:nvSpPr>
        <p:spPr>
          <a:xfrm>
            <a:off x="931984" y="3702652"/>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联合国环境规划署等国际组织推动制定了一系列国际环境保护公约和议定书，如《巴黎协定》、《生物多样性公约》等。</a:t>
            </a:r>
          </a:p>
        </p:txBody>
      </p:sp>
      <p:sp>
        <p:nvSpPr>
          <p:cNvPr id="33" name="TextBox 33"/>
          <p:cNvSpPr txBox="1"/>
          <p:nvPr/>
        </p:nvSpPr>
        <p:spPr>
          <a:xfrm>
            <a:off x="3560884" y="3082167"/>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中国政府高度重视环境保护，制定并实施了一系列环境保护法律法规和政策措施，如《环境保护法》、《大气污染防治法》等。</a:t>
            </a:r>
          </a:p>
        </p:txBody>
      </p:sp>
      <p:sp>
        <p:nvSpPr>
          <p:cNvPr id="34" name="TextBox 34"/>
          <p:cNvSpPr txBox="1"/>
          <p:nvPr/>
        </p:nvSpPr>
        <p:spPr>
          <a:xfrm>
            <a:off x="6189784" y="2461682"/>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各国政府也制定了相应的环境保护政策和法规，如美国的《清洁空气法》、《清洁水法》等。</a:t>
            </a:r>
          </a:p>
        </p:txBody>
      </p:sp>
      <p:sp>
        <p:nvSpPr>
          <p:cNvPr id="35" name="TextBox 35"/>
          <p:cNvSpPr txBox="1"/>
          <p:nvPr/>
        </p:nvSpPr>
        <p:spPr>
          <a:xfrm>
            <a:off x="8818684" y="1841197"/>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企业和个人也有保护环境的责任和义务，应当遵守相关法规和政策，积极采取措施减少对环境的影响。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可持续发展理念与实践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指满足当前世代需求的同时，不损害子孙后代满足其需求的能力的发展模式。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可持续发展的定义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包括经济、社会和环境三个方面的协调发展，强调在发展过程中注重公平性、持续性和共同性。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可持续发展的内涵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可持续发展定义与内涵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制定长期发展规划，通过政策引导、技术创新和市场机制等手段，推动经济、社会和环境协调发展。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包括促进经济转型升级、推动绿色低碳发展、加强生态文明建设和推进全球环境治理等方面。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可持续发展战略及实施途径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实施途径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可持续发展战略</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国内案例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中国推动绿色发展和生态文明建设的实践，如生态文明试验区、绿色金融等创新举措。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国外案例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北欧国家推动可持续发展和绿色经济的经验，如瑞典的垃圾分类和回收制度、丹麦的风能产业等。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31" r="12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国内外可持续发展案例分享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环境污染治理与减排技术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除尘技术</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脱硫脱硝技术</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挥发性有机物治理技术</a:t>
            </a:r>
          </a:p>
        </p:txBody>
      </p:sp>
      <p:pic>
        <p:nvPicPr>
          <p:cNvPr id="5" name="Picture 5"/>
          <p:cNvPicPr>
            <a:picLocks noChangeAspect="1"/>
          </p:cNvPicPr>
          <p:nvPr/>
        </p:nvPicPr>
        <p:blipFill>
          <a:blip r:embed="rId2"/>
          <a:srcRect l="16667" r="16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大气污染治理技术及应用</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通过机械力、电力、声波等方式去除大气中的颗粒物，如布袋除尘、电除尘等。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采用化学吸收、催化转化等方法脱除烟气中的二氧化硫和氮氧化物，如石灰石-石膏法脱硫、选择性催化还原脱硝等。</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运用吸附、燃烧、生物降解等手段处理挥发性有机物，如活性炭吸附、催化燃烧等。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通过格栅、沉淀、过滤等方式去除水中的悬浮物和胶体物质，如沉淀池、过滤池等。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物理处理技术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化学处理技术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生物处理技术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3500" r="13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采用中和、氧化、还原等化学反应去除水中的污染物，如酸碱中和、臭氧氧化等。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利用微生物的代谢作用降解水中的有机污染物，如活性污泥法、生物膜法等。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水污染治理技术及应用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https://d.book118.com/018057114044006034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2024-09-12T16:13:26.063</cp:lastPrinted>
  <dcterms:created xsi:type="dcterms:W3CDTF">2024-09-12T08:13:26Z</dcterms:created>
  <dcterms:modified xsi:type="dcterms:W3CDTF">2024-09-12T08:13:27Z</dcterms:modified>
</cp:coreProperties>
</file>