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01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0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84DF8-E953-4915-B152-4F17565F5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BD105-5A9A-4957-ACF4-25C6EF410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6D264-585D-4467-8D51-0D1C80522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C62F0-DD11-4557-8B1D-5D37DF924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819347-F1BD-491C-9498-E601AF2CD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74B8A7-C4A5-4897-80BA-04C19AC20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4DFD8C-CC30-4639-9081-5310BC194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CE5A4-5B60-4EB7-B1AE-598FC7353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71CA8A-CB35-4BA0-946D-A2E3A350F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669E9-6E20-4222-9132-0D1519629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DEE29-3836-4096-B20F-9FD98AB0E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008" r:id="rId2"/>
    <p:sldLayoutId id="2147498009" r:id="rId3"/>
    <p:sldLayoutId id="2147498010" r:id="rId4"/>
    <p:sldLayoutId id="2147498011" r:id="rId5"/>
    <p:sldLayoutId id="2147498012" r:id="rId6"/>
    <p:sldLayoutId id="2147498013" r:id="rId7"/>
    <p:sldLayoutId id="2147498014" r:id="rId8"/>
    <p:sldLayoutId id="2147498015" r:id="rId9"/>
    <p:sldLayoutId id="2147498016" r:id="rId10"/>
    <p:sldLayoutId id="214749801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23" Type="http://schemas.openxmlformats.org/officeDocument/2006/relationships/tags" Target="../tags/tag227.xml" /><Relationship Id="rId24" Type="http://schemas.openxmlformats.org/officeDocument/2006/relationships/tags" Target="../tags/tag228.xml" /><Relationship Id="rId25" Type="http://schemas.openxmlformats.org/officeDocument/2006/relationships/tags" Target="../tags/tag229.xml" /><Relationship Id="rId26" Type="http://schemas.openxmlformats.org/officeDocument/2006/relationships/tags" Target="../tags/tag230.xml" /><Relationship Id="rId27" Type="http://schemas.openxmlformats.org/officeDocument/2006/relationships/tags" Target="../tags/tag231.xml" /><Relationship Id="rId28" Type="http://schemas.openxmlformats.org/officeDocument/2006/relationships/tags" Target="../tags/tag232.xml" /><Relationship Id="rId29" Type="http://schemas.openxmlformats.org/officeDocument/2006/relationships/tags" Target="../tags/tag233.xml" /><Relationship Id="rId3" Type="http://schemas.openxmlformats.org/officeDocument/2006/relationships/tags" Target="../tags/tag207.xml" /><Relationship Id="rId30" Type="http://schemas.openxmlformats.org/officeDocument/2006/relationships/tags" Target="../tags/tag234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15" Type="http://schemas.openxmlformats.org/officeDocument/2006/relationships/tags" Target="../tags/tag252.xml" /><Relationship Id="rId16" Type="http://schemas.openxmlformats.org/officeDocument/2006/relationships/tags" Target="../tags/tag253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15" Type="http://schemas.openxmlformats.org/officeDocument/2006/relationships/tags" Target="../tags/tag267.xml" /><Relationship Id="rId16" Type="http://schemas.openxmlformats.org/officeDocument/2006/relationships/tags" Target="../tags/tag268.xml" /><Relationship Id="rId17" Type="http://schemas.openxmlformats.org/officeDocument/2006/relationships/tags" Target="../tags/tag269.xml" /><Relationship Id="rId18" Type="http://schemas.openxmlformats.org/officeDocument/2006/relationships/tags" Target="../tags/tag270.xml" /><Relationship Id="rId19" Type="http://schemas.openxmlformats.org/officeDocument/2006/relationships/tags" Target="../tags/tag271.xml" /><Relationship Id="rId2" Type="http://schemas.openxmlformats.org/officeDocument/2006/relationships/tags" Target="../tags/tag254.xml" /><Relationship Id="rId20" Type="http://schemas.openxmlformats.org/officeDocument/2006/relationships/tags" Target="../tags/tag272.xml" /><Relationship Id="rId21" Type="http://schemas.openxmlformats.org/officeDocument/2006/relationships/tags" Target="../tags/tag273.xml" /><Relationship Id="rId22" Type="http://schemas.openxmlformats.org/officeDocument/2006/relationships/tags" Target="../tags/tag274.xml" /><Relationship Id="rId23" Type="http://schemas.openxmlformats.org/officeDocument/2006/relationships/tags" Target="../tags/tag275.xml" /><Relationship Id="rId24" Type="http://schemas.openxmlformats.org/officeDocument/2006/relationships/tags" Target="../tags/tag276.xml" /><Relationship Id="rId25" Type="http://schemas.openxmlformats.org/officeDocument/2006/relationships/tags" Target="../tags/tag277.xml" /><Relationship Id="rId26" Type="http://schemas.openxmlformats.org/officeDocument/2006/relationships/tags" Target="../tags/tag278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7.xml" /><Relationship Id="rId11" Type="http://schemas.openxmlformats.org/officeDocument/2006/relationships/tags" Target="../tags/tag288.xml" /><Relationship Id="rId12" Type="http://schemas.openxmlformats.org/officeDocument/2006/relationships/tags" Target="../tags/tag289.xml" /><Relationship Id="rId13" Type="http://schemas.openxmlformats.org/officeDocument/2006/relationships/tags" Target="../tags/tag290.xml" /><Relationship Id="rId14" Type="http://schemas.openxmlformats.org/officeDocument/2006/relationships/tags" Target="../tags/tag291.xml" /><Relationship Id="rId15" Type="http://schemas.openxmlformats.org/officeDocument/2006/relationships/tags" Target="../tags/tag292.xml" /><Relationship Id="rId16" Type="http://schemas.openxmlformats.org/officeDocument/2006/relationships/tags" Target="../tags/tag293.xml" /><Relationship Id="rId17" Type="http://schemas.openxmlformats.org/officeDocument/2006/relationships/tags" Target="../tags/tag294.xml" /><Relationship Id="rId18" Type="http://schemas.openxmlformats.org/officeDocument/2006/relationships/tags" Target="../tags/tag295.xml" /><Relationship Id="rId19" Type="http://schemas.openxmlformats.org/officeDocument/2006/relationships/tags" Target="../tags/tag296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5.xml" /><Relationship Id="rId11" Type="http://schemas.openxmlformats.org/officeDocument/2006/relationships/tags" Target="../tags/tag306.xml" /><Relationship Id="rId12" Type="http://schemas.openxmlformats.org/officeDocument/2006/relationships/tags" Target="../tags/tag307.xml" /><Relationship Id="rId13" Type="http://schemas.openxmlformats.org/officeDocument/2006/relationships/tags" Target="../tags/tag308.xml" /><Relationship Id="rId2" Type="http://schemas.openxmlformats.org/officeDocument/2006/relationships/tags" Target="../tags/tag297.xml" /><Relationship Id="rId3" Type="http://schemas.openxmlformats.org/officeDocument/2006/relationships/tags" Target="../tags/tag298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Relationship Id="rId7" Type="http://schemas.openxmlformats.org/officeDocument/2006/relationships/tags" Target="../tags/tag302.xml" /><Relationship Id="rId8" Type="http://schemas.openxmlformats.org/officeDocument/2006/relationships/tags" Target="../tags/tag303.xml" /><Relationship Id="rId9" Type="http://schemas.openxmlformats.org/officeDocument/2006/relationships/tags" Target="../tags/tag30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64020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中小学中如何进行科学知识的解决问题教学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问题解决教学的重要性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问题解决教学的原则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问题解决教学的实施步骤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问题解决教学的策略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问题解决教学的实践应用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问题解决教学的效果评估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问题解决教学的重要性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培养解决问题的能力</a:t>
            </a:r>
            <a:endParaRPr lang="zh-CN" altLang="en-US"/>
          </a:p>
        </p:txBody>
      </p:sp>
      <p:sp>
        <p:nvSpPr>
          <p:cNvPr id="104897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提高学生解决问题的能力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培养学生的创新思维和实践能力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提高学生的综合素质和竞争力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9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培养学生的团队合作和沟通能力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提升学生的科学素养</a:t>
            </a:r>
            <a:endParaRPr lang="zh-CN" altLang="en-US"/>
          </a:p>
        </p:txBody>
      </p:sp>
      <p:sp>
        <p:nvSpPr>
          <p:cNvPr id="104903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3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科学知识是现代社会的基础，问题解决教学可以帮助学生更好地理解和掌握科学知识。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问题解决教学可以培养学生的创新思维和实践能力，提高他们的科学素养。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问题解决教学可以激发学生的学习兴趣，提高他们的学习积极性。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问题解决教学可以培养学生的团队合作精神和沟通能力，提高他们的社会适应能力。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促进学生的创新思维</a:t>
            </a:r>
            <a:endParaRPr lang="zh-CN" altLang="en-US"/>
          </a:p>
        </p:txBody>
      </p:sp>
      <p:sp>
        <p:nvSpPr>
          <p:cNvPr id="104909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培养学生的独立思考能力和批判性思维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激发学生的好奇心和探索欲望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提高学生的创新能力和实践能力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培养学生的团队合作精神和沟通能力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问题解决教学的原则</a:t>
            </a:r>
            <a:endParaRPr lang="zh-CN" altLang="en-US"/>
          </a:p>
        </p:txBody>
      </p:sp>
      <p:sp>
        <p:nvSpPr>
          <p:cNvPr id="1049140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142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情境创设原则</a:t>
            </a:r>
            <a:endParaRPr lang="zh-CN" altLang="en-US"/>
          </a:p>
        </p:txBody>
      </p:sp>
      <p:sp>
        <p:nvSpPr>
          <p:cNvPr id="104918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真实性：创设真实的情境，让学生感受到问题的真实性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相关性：创设与教学内容相关的情境，让学生更好地理解知识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挑战性：创设具有挑战性的情境，激发学生的好奇心和探索欲望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互动性：创设互动性的情境，让学生在交流和合作中解决问题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学生主体原则</a:t>
            </a:r>
            <a:endParaRPr lang="zh-CN" altLang="en-US"/>
          </a:p>
        </p:txBody>
      </p:sp>
      <p:sp>
        <p:nvSpPr>
          <p:cNvPr id="104924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尊重学生的主体地位，鼓励学生主动参与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关注学生的兴趣和需求，激发学生的学习热情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引导学生独立思考，培养创新思维和解决问题的能力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注重学生的实践操作，提高学生的动手能力和实践经验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合作探究原则</a:t>
            </a:r>
            <a:endParaRPr lang="zh-CN" altLang="en-US"/>
          </a:p>
        </p:txBody>
      </p:sp>
      <p:sp>
        <p:nvSpPr>
          <p:cNvPr id="104930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学生为主体：鼓励学生积极参与，发挥主观能动性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教师引导：教师作为引导者，引导学生进行探究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合作学习：学生之间相互合作，共同解决问题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探究过程：注重探究过程，培养学生的探究能力和创新精神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激励评价原则</a:t>
            </a:r>
            <a:endParaRPr lang="zh-CN" altLang="en-US"/>
          </a:p>
        </p:txBody>
      </p:sp>
      <p:sp>
        <p:nvSpPr>
          <p:cNvPr id="104936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鼓励学生积极参与，激发学习兴趣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及时给予反馈，帮助学生了解自己的学习情况，提高学习效果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采用多元化的评价方式，如自我评价、同伴评价等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注重过程评价，关注学生解决问题的过程和方法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问题解决教学的实施步骤</a:t>
            </a:r>
            <a:endParaRPr lang="zh-CN" altLang="en-US"/>
          </a:p>
        </p:txBody>
      </p:sp>
      <p:sp>
        <p:nvSpPr>
          <p:cNvPr id="104943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44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创设问题情境</a:t>
            </a:r>
            <a:endParaRPr lang="zh-CN" altLang="en-US"/>
          </a:p>
        </p:txBody>
      </p:sp>
      <p:sp>
        <p:nvSpPr>
          <p:cNvPr id="1049484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6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88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确定问题：明确需要解决的问题，如科学实验、数学问题等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2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4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创设情境：设计一个与问题相关的情境，如模拟实验、模拟生活场景等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8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0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引导思考：引导学生思考问题，提出可能的解决方案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4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6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实践操作：让学生动手实践，验证解决方案的有效性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10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2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总结反思：总结解决问题的过程，反思存在的问题和改进的方法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分析问题本质</a:t>
            </a:r>
            <a:endParaRPr lang="zh-CN" altLang="en-US"/>
          </a:p>
        </p:txBody>
      </p:sp>
      <p:sp>
        <p:nvSpPr>
          <p:cNvPr id="104954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228" y="1997349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643" y="430117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任意多边形 4"/>
          <p:cNvSpPr/>
          <p:nvPr>
            <p:custDataLst>
              <p:tags r:id="rId4"/>
            </p:custDataLst>
          </p:nvPr>
        </p:nvSpPr>
        <p:spPr>
          <a:xfrm>
            <a:off x="71508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142132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8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明确问题：确定问题的具体内容和范围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8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393" y="1996714"/>
            <a:ext cx="710962" cy="206874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174" y="430117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任意多边形 18"/>
          <p:cNvSpPr/>
          <p:nvPr>
            <p:custDataLst>
              <p:tags r:id="rId9"/>
            </p:custDataLst>
          </p:nvPr>
        </p:nvSpPr>
        <p:spPr>
          <a:xfrm>
            <a:off x="516461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任意多边形 19"/>
          <p:cNvSpPr/>
          <p:nvPr>
            <p:custDataLst>
              <p:tags r:id="rId10"/>
            </p:custDataLst>
          </p:nvPr>
        </p:nvSpPr>
        <p:spPr>
          <a:xfrm flipV="1">
            <a:off x="5058565" y="2142132"/>
            <a:ext cx="2068749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61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制定方案：根据原因制定解决问题的方案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8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3111" y="2028465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526" y="4331654"/>
            <a:ext cx="675868" cy="185757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任意多边形 25"/>
          <p:cNvSpPr/>
          <p:nvPr>
            <p:custDataLst>
              <p:tags r:id="rId14"/>
            </p:custDataLst>
          </p:nvPr>
        </p:nvSpPr>
        <p:spPr>
          <a:xfrm>
            <a:off x="7390330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任意多边形 26"/>
          <p:cNvSpPr/>
          <p:nvPr>
            <p:custDataLst>
              <p:tags r:id="rId15"/>
            </p:custDataLst>
          </p:nvPr>
        </p:nvSpPr>
        <p:spPr>
          <a:xfrm flipV="1">
            <a:off x="7284918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330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实施方案：按照方案进行实施，并记录实施过程中的问题和困难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8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676" y="2008144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30091" y="431260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任意多边形 11"/>
          <p:cNvSpPr/>
          <p:nvPr>
            <p:custDataLst>
              <p:tags r:id="rId19"/>
            </p:custDataLst>
          </p:nvPr>
        </p:nvSpPr>
        <p:spPr>
          <a:xfrm>
            <a:off x="2940165" y="268316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任意多边形 12"/>
          <p:cNvSpPr/>
          <p:nvPr>
            <p:custDataLst>
              <p:tags r:id="rId20"/>
            </p:custDataLst>
          </p:nvPr>
        </p:nvSpPr>
        <p:spPr>
          <a:xfrm flipV="1">
            <a:off x="2833483" y="215292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895" y="327245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分析原因：找出问题的根本原因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8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8194" y="2028465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974" y="4331654"/>
            <a:ext cx="675868" cy="185757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任意多边形 25"/>
          <p:cNvSpPr/>
          <p:nvPr>
            <p:custDataLst>
              <p:tags r:id="rId24"/>
            </p:custDataLst>
          </p:nvPr>
        </p:nvSpPr>
        <p:spPr>
          <a:xfrm>
            <a:off x="9614778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任意多边形 26"/>
          <p:cNvSpPr/>
          <p:nvPr>
            <p:custDataLst>
              <p:tags r:id="rId25"/>
            </p:custDataLst>
          </p:nvPr>
        </p:nvSpPr>
        <p:spPr>
          <a:xfrm flipV="1">
            <a:off x="9510001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778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评估效果：对实施效果进行评估，总结经验教训，为下一次问题解决提供参考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3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制定解决方案</a:t>
            </a:r>
            <a:endParaRPr lang="zh-CN" altLang="en-US"/>
          </a:p>
        </p:txBody>
      </p:sp>
      <p:sp>
        <p:nvSpPr>
          <p:cNvPr id="1049632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调整方案：根据评估结果，对制定的方案进行调整和完善，以更好地解决问题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46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评估效果：对实施效果进行评估，包括解决问题的效果、实施过程中的问题等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48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制定方案：根据收集的信息，制定解决问题的方案，包括目标、方法、步骤等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50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实施方案：按照制定的方案，进行实施，并记录实施过程中的情况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52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确定问题：明确需要解决的问题，并分析问题的性质和特点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54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收集信息：收集与问题相关的信息，包括背景、现状、原因等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56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8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60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2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64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6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0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实施解决方案</a:t>
            </a:r>
            <a:endParaRPr lang="zh-CN" altLang="en-US"/>
          </a:p>
        </p:txBody>
      </p:sp>
      <p:sp>
        <p:nvSpPr>
          <p:cNvPr id="104970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0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70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确定问题：明确需要解决的问题，并分析问题的性质和特点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1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1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制定计划：制定解决问题的计划，包括解决问题的步骤、方法和工具等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1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1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执行计划：按照计划执行，遇到问题及时调整和改进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2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2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评估效果：评估解决问题的效果，总结经验教训，为下一次解决问题提供参考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https://d.book118.com/018064020073006026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38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宋体</vt:lpstr>
      <vt:lpstr>Office Theme</vt:lpstr>
      <vt:lpstr>中小学中如何进行科学知识的解决问题教学</vt:lpstr>
      <vt:lpstr>目录</vt:lpstr>
      <vt:lpstr>问题解决教学的重要性</vt:lpstr>
      <vt:lpstr>培养解决问题的能力</vt:lpstr>
      <vt:lpstr>提升学生的科学素养</vt:lpstr>
      <vt:lpstr>促进学生的创新思维</vt:lpstr>
      <vt:lpstr>问题解决教学的原则</vt:lpstr>
      <vt:lpstr>情境创设原则</vt:lpstr>
      <vt:lpstr>学生主体原则</vt:lpstr>
      <vt:lpstr>合作探究原则</vt:lpstr>
      <vt:lpstr>激励评价原则</vt:lpstr>
      <vt:lpstr>问题解决教学的实施步骤</vt:lpstr>
      <vt:lpstr>创设问题情境</vt:lpstr>
      <vt:lpstr>分析问题本质</vt:lpstr>
      <vt:lpstr>制定解决方案</vt:lpstr>
      <vt:lpstr>实施解决方案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2024-09-03T21:53:40.383</cp:lastPrinted>
  <dcterms:created xsi:type="dcterms:W3CDTF">2024-09-03T13:53:40Z</dcterms:created>
  <dcterms:modified xsi:type="dcterms:W3CDTF">2024-09-03T13:53:43Z</dcterms:modified>
</cp:coreProperties>
</file>