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ABTPI+RUPAOE+ArialMT"/>
      <p:regular r:id="rId18"/>
    </p:embeddedFont>
    <p:embeddedFont>
      <p:font typeface="LQGCVW+MS-UIGothic"/>
      <p:regular r:id="rId19"/>
    </p:embeddedFont>
    <p:embeddedFont>
      <p:font typeface="GSJOPG+MSHFOI+MicrosoftYaHei"/>
      <p:regular r:id="rId20"/>
    </p:embeddedFont>
    <p:embeddedFont>
      <p:font typeface="OSKASJ+CHTOMR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F05EB-671C-42F0-8D33-4254C9B9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DF1B2-78A7-4EE8-A790-D88527C23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70493-7E35-4600-9DFC-597C99B7C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98F0C-43D5-4BEC-8536-D246A2842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E29EE-5F03-4040-96D7-C2209EEC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84162-5B35-408C-A960-22BD299E6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8691E8-A6FA-4DC6-BB26-ECEF244A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FA609-19E6-405F-9B06-1F843B90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D2748-AE38-4EE3-87A4-A60FDDCD7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7603E-4691-49A5-9058-B5013506E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C2811-2AF1-4E7B-BE50-0C3B826A2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7702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ABTPI+RUPAOE+ArialMT"/>
                <a:cs typeface="LABTPI+RUPAO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场馆组织结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ABTPI+RUPAOE+ArialMT"/>
                <a:cs typeface="LABTPI+RUPAO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场馆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职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能部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GSJOPG+MSHFOI+MicrosoftYaHei"/>
                <a:cs typeface="GSJOPG+MSHFOI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3314890"/>
            <a:ext cx="4089341" cy="18808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ABTPI+RUPAOE+ArialMT"/>
                <a:cs typeface="LABTPI+RUPAO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场馆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职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位与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ABTPI+RUPAOE+ArialMT"/>
                <a:cs typeface="LABTPI+RUPAO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场馆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组织变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革与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LABTPI+RUPAOE+ArialMT"/>
                <a:cs typeface="LABTPI+RUPAO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场馆组织结</a:t>
            </a:r>
            <a:r>
              <a:rPr sz="2400">
                <a:solidFill>
                  <a:srgbClr val="FF960E"/>
                </a:solidFill>
                <a:latin typeface="LQGCVW+MS-UIGothic"/>
                <a:cs typeface="LQGCVW+MS-UIGothic"/>
              </a:rPr>
              <a:t>构的案例分析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QGCVW+MS-UIGothic"/>
                <a:cs typeface="LQGCVW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OSKASJ+CHTOMR+MicrosoftYaHei-Bold"/>
                <a:cs typeface="OSKASJ+CHTOMR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构的定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构是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内部各个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成部分之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所确立的关系形式，它通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一定的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管理体制和制度安排，使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同工作。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构是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存在和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展的基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组织实现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其功能和效率的重要保障。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构决定了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的分工与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作关系，以及各自承担的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LQGCVW+MS-UIGothic"/>
                <a:cs typeface="LQGCVW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构的重要性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提高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组织</a:t>
            </a: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效率和效能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明确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职责</a:t>
            </a: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和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权</a:t>
            </a: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促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进组织变</a:t>
            </a: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革和</a:t>
            </a:r>
            <a:r>
              <a:rPr sz="16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FF960E"/>
                </a:solidFill>
                <a:latin typeface="LQGCVW+MS-UIGothic"/>
                <a:cs typeface="LQGCVW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组织结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构的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LQGCVW+MS-UIGothic"/>
                <a:cs typeface="LQGCVW+MS-UIGothic"/>
              </a:rPr>
              <a:t>直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组织结</a:t>
            </a:r>
            <a:r>
              <a:rPr sz="2000">
                <a:solidFill>
                  <a:srgbClr val="FF960E"/>
                </a:solidFill>
                <a:latin typeface="LQGCVW+MS-UIGothic"/>
                <a:cs typeface="LQGCVW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职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能型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组织结</a:t>
            </a:r>
            <a:r>
              <a:rPr sz="2000">
                <a:solidFill>
                  <a:srgbClr val="FF960E"/>
                </a:solidFill>
                <a:latin typeface="LQGCVW+MS-UIGothic"/>
                <a:cs typeface="LQGCVW+MS-UIGothic"/>
              </a:rPr>
              <a:t>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LQGCVW+MS-UIGothic"/>
                <a:cs typeface="LQGCVW+MS-UIGothic"/>
              </a:rPr>
              <a:t>矩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阵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组织结</a:t>
            </a:r>
            <a:r>
              <a:rPr sz="2000">
                <a:solidFill>
                  <a:srgbClr val="FF960E"/>
                </a:solidFill>
                <a:latin typeface="LQGCVW+MS-UIGothic"/>
                <a:cs typeface="LQGCVW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构是一种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、垂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直、直接管理的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构形式，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其特点是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位高低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垂直排列，各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级职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位之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间权责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明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确，决策集中。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能型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构是根据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行划分的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构形式，其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特点是各部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在各自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域内独立开展工作，相互之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配合。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构是一种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组织结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构形式，其特点是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既按照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位高低垂直排列，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又按照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行横向划分，形成</a:t>
            </a:r>
          </a:p>
          <a:p>
            <a:pPr marL="476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阵</a:t>
            </a:r>
            <a:r>
              <a:rPr sz="1500">
                <a:solidFill>
                  <a:srgbClr val="FFFFFF"/>
                </a:solidFill>
                <a:latin typeface="LQGCVW+MS-UIGothic"/>
                <a:cs typeface="LQGCVW+MS-UIGothic"/>
              </a:rPr>
              <a:t>式的管理体系。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OSKASJ+CHTOMR+MicrosoftYaHei-Bold"/>
                <a:cs typeface="OSKASJ+CHTOMR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运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KASJ+CHTOMR+MicrosoftYaHei-Bold"/>
                <a:cs typeface="OSKASJ+CHTOMR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KASJ+CHTOMR+MicrosoftYaHei-Bold"/>
                <a:cs typeface="OSKASJ+CHTOMR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SKASJ+CHTOMR+MicrosoftYaHei-Bold"/>
                <a:cs typeface="OSKASJ+CHTOMR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场馆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日常运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营</a:t>
            </a:r>
            <a:r>
              <a:rPr sz="2000" spc="23">
                <a:solidFill>
                  <a:srgbClr val="FF960E"/>
                </a:solidFill>
                <a:latin typeface="LQGCVW+MS-UIGothic"/>
                <a:cs typeface="LQGCVW+MS-UIGothic"/>
              </a:rPr>
              <a:t>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LQGCVW+MS-UIGothic"/>
                <a:cs typeface="LQGCVW+MS-UIGothic"/>
              </a:rPr>
              <a:t>活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动组织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与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协调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LQGCVW+MS-UIGothic"/>
                <a:cs typeface="LQGCVW+MS-UIGothic"/>
              </a:rPr>
              <a:t>客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服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960E"/>
                </a:solidFill>
                <a:latin typeface="LQGCVW+MS-UIGothic"/>
                <a:cs typeface="LQGCVW+MS-UIGothic"/>
              </a:rPr>
              <a:t>与接待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行政部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文件与档案管理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人事管理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会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议组织</a:t>
            </a: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与接待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财务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财务</a:t>
            </a: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税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申</a:t>
            </a:r>
            <a:r>
              <a:rPr sz="2300" spc="23">
                <a:solidFill>
                  <a:srgbClr val="FF960E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与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审计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投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FF960E"/>
                </a:solidFill>
                <a:latin typeface="LQGCVW+MS-UIGothic"/>
                <a:cs typeface="LQGCVW+MS-UIGothic"/>
              </a:rPr>
              <a:t>与融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市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策划与推广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媒体合作与公关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69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客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FF960E"/>
                </a:solidFill>
                <a:latin typeface="LQGCVW+MS-UIGothic"/>
                <a:cs typeface="LQGCVW+MS-UIGothic"/>
              </a:rPr>
              <a:t>关系管理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LQGCVW+MS-UIGothic"/>
                <a:cs typeface="LQGCVW+MS-UIGothic"/>
              </a:rPr>
              <a:t>安全部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LQGCVW+MS-UIGothic"/>
                <a:cs typeface="LQGCVW+MS-UIGothic"/>
              </a:rPr>
              <a:t>安全管理制度建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 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QGCVW+MS-UIGothic"/>
                <a:cs typeface="LQGCVW+MS-UIGothic"/>
              </a:rPr>
              <a:t>安全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FFFFFF"/>
                </a:solidFill>
                <a:latin typeface="LQGCVW+MS-UIGothic"/>
                <a:cs typeface="LQGCVW+MS-UIGothic"/>
              </a:rPr>
              <a:t>与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50" spc="25">
                <a:solidFill>
                  <a:srgbClr val="FFFFFF"/>
                </a:solidFill>
                <a:latin typeface="LQGCVW+MS-UIGothic"/>
                <a:cs typeface="LQGCVW+MS-UIGothic"/>
              </a:rPr>
              <a:t>患排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负责对场馆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内的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地等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行安全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患排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FFFFFF"/>
                </a:solidFill>
                <a:latin typeface="LQGCVW+MS-UIGothic"/>
                <a:cs typeface="LQGCVW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OSKASJ+CHTOMR+MicrosoftYaHei-Bold"/>
                <a:cs typeface="OSKASJ+CHTOMR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https://d.book118.com/018077020070006042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LABTPI+RUPAOE+ArialMT</vt:lpstr>
      <vt:lpstr>Times New Roman</vt:lpstr>
      <vt:lpstr>SimSun</vt:lpstr>
      <vt:lpstr>LQGCVW+MS-UIGothic</vt:lpstr>
      <vt:lpstr>GSJOPG+MSHFOI+MicrosoftYaHei</vt:lpstr>
      <vt:lpstr>OSKASJ+CHTOMR+MicrosoftYaHei-Bold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2024-09-21T16:36:43.655</cp:lastPrinted>
  <dcterms:created xsi:type="dcterms:W3CDTF">2024-09-21T08:36:43Z</dcterms:created>
  <dcterms:modified xsi:type="dcterms:W3CDTF">2024-09-21T08:36:44Z</dcterms:modified>
</cp:coreProperties>
</file>