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DA2C106-85E1-46D7-B15A-8E0260E1F91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D2DA5A4-36A1-48EA-9617-F684C87CBA1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FA888B1-1685-4570-BE95-E22FFA5D9C3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A647AE3-52FD-443A-A922-BD58131F619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E0A126DF-4516-4F96-A183-09C611D479D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C8766BF5-F2D2-4D2C-A836-126B2BD9064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7DED20E7-3350-4FB5-B967-33C6057F409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47E12FF-4584-45AA-960C-C5F965CBB3B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7A86AC5-FC44-4E63-B057-57EAE971262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EC53DC4-1F12-4E1C-AC25-911CA1D8E23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16363EB-4DD3-44EF-AB84-2FD316001BF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12.jpeg" /><Relationship Id="rId5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14.jpeg" /><Relationship Id="rId4" Type="http://schemas.openxmlformats.org/officeDocument/2006/relationships/image" Target="../media/image15.jpeg" /><Relationship Id="rId5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17.jpeg" /><Relationship Id="rId4" Type="http://schemas.openxmlformats.org/officeDocument/2006/relationships/image" Target="../media/image18.jpeg" /><Relationship Id="rId5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9.jpeg" /><Relationship Id="rId3" Type="http://schemas.openxmlformats.org/officeDocument/2006/relationships/image" Target="../media/image20.jpeg" /><Relationship Id="rId4" Type="http://schemas.openxmlformats.org/officeDocument/2006/relationships/image" Target="../media/image21.jpeg" /><Relationship Id="rId5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018111045044006027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625811" y="1717202"/>
            <a:ext cx="6025042" cy="209207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先天性梅毒护理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0"/>
            <a:ext cx="3940476" cy="685800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-2490705" y="-2630165"/>
            <a:ext cx="5510422" cy="5510422"/>
          </a:xfrm>
          <a:prstGeom prst="ellipse">
            <a:avLst/>
          </a:prstGeom>
          <a:solidFill>
            <a:schemeClr val="accent3">
              <a:lumMod val="20000"/>
              <a:lumOff val="80000"/>
              <a:alpha val="5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-1370201" y="-1527676"/>
            <a:ext cx="3269415" cy="3269415"/>
          </a:xfrm>
          <a:prstGeom prst="ellipse">
            <a:avLst/>
          </a:prstGeom>
          <a:solidFill>
            <a:schemeClr val="accent1">
              <a:alpha val="67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805301" y="734568"/>
            <a:ext cx="6559296" cy="5388864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先天性梅毒概述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先天性梅毒的护理原则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先天性梅毒的护理措施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先天性梅毒的预防与控制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案例分析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719147" y="5955792"/>
            <a:ext cx="4413504" cy="13289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3">
                    <a:lumMod val="40000"/>
                    <a:lumOff val="60000"/>
                    <a:alpha val="34000"/>
                  </a:scheme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-271406" y="3561558"/>
            <a:ext cx="3626990" cy="32918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534669" y="3368650"/>
            <a:ext cx="9122662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38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先天性梅毒概述</a:t>
            </a:r>
          </a:p>
        </p:txBody>
      </p:sp>
      <p:sp>
        <p:nvSpPr>
          <p:cNvPr id="3" name="AutoShape 3"/>
          <p:cNvSpPr/>
          <p:nvPr/>
        </p:nvSpPr>
        <p:spPr>
          <a:xfrm>
            <a:off x="530711" y="774551"/>
            <a:ext cx="493417" cy="493417"/>
          </a:xfrm>
          <a:prstGeom prst="ellipse">
            <a:avLst/>
          </a:prstGeom>
          <a:gradFill>
            <a:gsLst>
              <a:gs pos="0">
                <a:schemeClr val="accent1">
                  <a:alpha val="20000"/>
                  <a:lumMod val="20000"/>
                  <a:lumOff val="80000"/>
                </a:schemeClr>
              </a:gs>
              <a:gs pos="100000">
                <a:schemeClr val="accent2">
                  <a:alpha val="20000"/>
                  <a:lumMod val="20000"/>
                  <a:lumOff val="8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0591670" y="5593080"/>
            <a:ext cx="689835" cy="689835"/>
          </a:xfrm>
          <a:prstGeom prst="ellipse">
            <a:avLst/>
          </a:prstGeom>
          <a:gradFill>
            <a:gsLst>
              <a:gs pos="0">
                <a:schemeClr val="accent1">
                  <a:alpha val="20000"/>
                  <a:lumMod val="20000"/>
                  <a:lumOff val="80000"/>
                </a:schemeClr>
              </a:gs>
              <a:gs pos="100000">
                <a:schemeClr val="accent2">
                  <a:alpha val="20000"/>
                  <a:lumMod val="20000"/>
                  <a:lumOff val="8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57538" y="1814132"/>
            <a:ext cx="2276924" cy="3364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  <a:spcBef>
                <a:spcPts val="450"/>
              </a:spcBef>
            </a:pPr>
            <a:r>
              <a:rPr lang="en-US" sz="1500" b="1">
                <a:solidFill>
                  <a:schemeClr val="accent1">
                    <a:lumMod val="60000"/>
                    <a:lumOff val="4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2710445" y="331660"/>
            <a:ext cx="6771110" cy="148247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0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2481" r="32481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23819" r="23819"/>
          <a:stretch>
            <a:fillRect/>
          </a:stretch>
        </p:blipFill>
        <p:spPr>
          <a:xfrm>
            <a:off x="5906739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23819" r="23819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先天性梅毒是指婴儿出生后即出现梅毒症状，通常是由于母亲在孕期感染梅毒螺旋体并通过胎盘传播给胎儿。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先天性梅毒症状多样，包括皮肤黏膜病变、骨骼异常、肝脾肿大、呼吸困难等，严重时可能导致死亡。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特点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定义与特点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母亲在孕期通过性接触感染梅毒螺旋体，病毒经胎盘传播给胎儿。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性传播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血液传播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6675" r="16675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母婴垂直传播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2500" r="12500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母亲感染后血液中的病毒可通过胎盘进入胎儿血液循环系统。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分娩过程中，感染的胎儿通过接触母亲血液或产道分泌物而感染。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先天性梅毒的传播方式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V="1">
            <a:off x="1296416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38084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梅毒感染可导致胎儿生长受限、发育迟缓、智力低下等。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632387" y="1536628"/>
            <a:ext cx="1898907" cy="1898907"/>
          </a:xfrm>
          <a:prstGeom prst="ellipse">
            <a:avLst/>
          </a:prstGeom>
        </p:spPr>
      </p:pic>
      <p:sp>
        <p:nvSpPr>
          <p:cNvPr id="6" name="AutoShape 6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146546" y="1536628"/>
            <a:ext cx="1898907" cy="1898907"/>
          </a:xfrm>
          <a:prstGeom prst="ellipse">
            <a:avLst/>
          </a:prstGeom>
        </p:spPr>
      </p:pic>
      <p:sp>
        <p:nvSpPr>
          <p:cNvPr id="8" name="AutoShape 8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rcRect l="12500" r="12500"/>
          <a:stretch>
            <a:fillRect/>
          </a:stretch>
        </p:blipFill>
        <p:spPr>
          <a:xfrm>
            <a:off x="8816628" y="1536628"/>
            <a:ext cx="1898907" cy="18989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1238761" y="3746205"/>
            <a:ext cx="29718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生长发育障碍</a:t>
            </a:r>
          </a:p>
        </p:txBody>
      </p:sp>
      <p:sp>
        <p:nvSpPr>
          <p:cNvPr id="11" name="AutoShape 11"/>
          <p:cNvSpPr/>
          <p:nvPr/>
        </p:nvSpPr>
        <p:spPr>
          <a:xfrm>
            <a:off x="1235229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788775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V="1">
            <a:off x="4700847" y="4399620"/>
            <a:ext cx="2492359" cy="4740"/>
          </a:xfrm>
          <a:prstGeom prst="line">
            <a:avLst/>
          </a:prstGeom>
          <a:ln w="9525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474251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梅毒感染可引起多器官损害，如肝脾肿大、肺部感染、心脏疾病等。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3192" y="3746205"/>
            <a:ext cx="295275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器官损害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639660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193207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8" name="Connector 18"/>
          <p:cNvCxnSpPr/>
          <p:nvPr/>
        </p:nvCxnSpPr>
        <p:spPr>
          <a:xfrm flipV="1">
            <a:off x="8370929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TextBox 19"/>
          <p:cNvSpPr txBox="1"/>
          <p:nvPr/>
        </p:nvSpPr>
        <p:spPr>
          <a:xfrm>
            <a:off x="8412597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严重先天性梅毒可能导致胎儿死亡或新生儿死亡。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313274" y="3746205"/>
            <a:ext cx="3019425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死亡率增加</a:t>
            </a:r>
          </a:p>
        </p:txBody>
      </p:sp>
      <p:sp>
        <p:nvSpPr>
          <p:cNvPr id="21" name="AutoShape 21"/>
          <p:cNvSpPr/>
          <p:nvPr/>
        </p:nvSpPr>
        <p:spPr>
          <a:xfrm>
            <a:off x="8309741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10863288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先天性梅毒的危害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534669" y="3368650"/>
            <a:ext cx="9122662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38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先天性梅毒的护理原则</a:t>
            </a:r>
          </a:p>
        </p:txBody>
      </p:sp>
      <p:sp>
        <p:nvSpPr>
          <p:cNvPr id="3" name="AutoShape 3"/>
          <p:cNvSpPr/>
          <p:nvPr/>
        </p:nvSpPr>
        <p:spPr>
          <a:xfrm>
            <a:off x="530711" y="774551"/>
            <a:ext cx="493417" cy="493417"/>
          </a:xfrm>
          <a:prstGeom prst="ellipse">
            <a:avLst/>
          </a:prstGeom>
          <a:gradFill>
            <a:gsLst>
              <a:gs pos="0">
                <a:schemeClr val="accent1">
                  <a:alpha val="20000"/>
                  <a:lumMod val="20000"/>
                  <a:lumOff val="80000"/>
                </a:schemeClr>
              </a:gs>
              <a:gs pos="100000">
                <a:schemeClr val="accent2">
                  <a:alpha val="20000"/>
                  <a:lumMod val="20000"/>
                  <a:lumOff val="8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0591670" y="5593080"/>
            <a:ext cx="689835" cy="689835"/>
          </a:xfrm>
          <a:prstGeom prst="ellipse">
            <a:avLst/>
          </a:prstGeom>
          <a:gradFill>
            <a:gsLst>
              <a:gs pos="0">
                <a:schemeClr val="accent1">
                  <a:alpha val="20000"/>
                  <a:lumMod val="20000"/>
                  <a:lumOff val="80000"/>
                </a:schemeClr>
              </a:gs>
              <a:gs pos="100000">
                <a:schemeClr val="accent2">
                  <a:alpha val="20000"/>
                  <a:lumMod val="20000"/>
                  <a:lumOff val="8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57538" y="1814132"/>
            <a:ext cx="2276924" cy="3364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  <a:spcBef>
                <a:spcPts val="450"/>
              </a:spcBef>
            </a:pPr>
            <a:r>
              <a:rPr lang="en-US" sz="1500" b="1">
                <a:solidFill>
                  <a:schemeClr val="accent1">
                    <a:lumMod val="60000"/>
                    <a:lumOff val="4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2710445" y="331660"/>
            <a:ext cx="6771110" cy="148247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0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5319" b="5319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7901" b="7901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16291" b="16291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预防性护理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预防性教育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向家长普及先天性梅毒的预防知识，包括避免孕期感染、定期产检、及时治疗等。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孕期筛查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对孕妇进行梅毒筛查，及早发现和治疗，防止母婴传播。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保护易感人群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对高危人群提供预防性药物和健康教育，降低感染风险。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遵循医生指导，按时按量给药，确保治疗有效。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药物治疗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定期监测患儿的病情变化，记录症状、体征和实验室检查结果。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监测病情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12500" r="12500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16708" r="16708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关注患儿及家长的心理状态，提供必要的心理支持和疏导。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心理支持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治疗性护理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92974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67942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33696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-2700000" flipH="1" flipV="1">
            <a:off x="5274866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583677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运动和康复训练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613687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根据患儿具体情况，制定个性化的运动和康复训练计划，促进身体发育。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5818204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 rot="-2700000" flipH="1" flipV="1">
            <a:off x="1499898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8710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营养支持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38719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保证患儿充足的营养摄入，特别是蛋白质、维生素和矿物质。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2043236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 rot="-2700000" flipH="1" flipV="1">
            <a:off x="9040620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8349432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预防复发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379441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定期复查，及时发现并处理潜在的复发因素，确保康复效果。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9583957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7" name="Picture 17"/>
          <p:cNvPicPr>
            <a:picLocks noChangeAspect="1"/>
          </p:cNvPicPr>
          <p:nvPr/>
        </p:nvPicPr>
        <p:blipFill>
          <a:blip r:embed="rId2">
            <a:alphaModFix/>
          </a:blip>
          <a:srcRect l="16667" r="16667"/>
          <a:stretch>
            <a:fillRect/>
          </a:stretch>
        </p:blipFill>
        <p:spPr>
          <a:xfrm>
            <a:off x="1583319" y="1416742"/>
            <a:ext cx="1475427" cy="1475427"/>
          </a:xfrm>
          <a:prstGeom prst="ellipse">
            <a:avLst/>
          </a:prstGeom>
        </p:spPr>
      </p:pic>
      <p:pic>
        <p:nvPicPr>
          <p:cNvPr id="18" name="Picture 18"/>
          <p:cNvPicPr>
            <a:picLocks noChangeAspect="1"/>
          </p:cNvPicPr>
          <p:nvPr/>
        </p:nvPicPr>
        <p:blipFill>
          <a:blip r:embed="rId3">
            <a:alphaModFix/>
          </a:blip>
          <a:srcRect l="16708" r="16708"/>
          <a:stretch>
            <a:fillRect/>
          </a:stretch>
        </p:blipFill>
        <p:spPr>
          <a:xfrm>
            <a:off x="5358287" y="1416742"/>
            <a:ext cx="1475427" cy="1475427"/>
          </a:xfrm>
          <a:prstGeom prst="ellipse">
            <a:avLst/>
          </a:prstGeom>
        </p:spPr>
      </p:pic>
      <p:pic>
        <p:nvPicPr>
          <p:cNvPr id="19" name="Picture 19"/>
          <p:cNvPicPr>
            <a:picLocks noChangeAspect="1"/>
          </p:cNvPicPr>
          <p:nvPr/>
        </p:nvPicPr>
        <p:blipFill>
          <a:blip r:embed="rId4">
            <a:alphaModFix/>
          </a:blip>
          <a:srcRect l="12500" r="12500"/>
          <a:stretch>
            <a:fillRect/>
          </a:stretch>
        </p:blipFill>
        <p:spPr>
          <a:xfrm>
            <a:off x="9121095" y="1416742"/>
            <a:ext cx="1475427" cy="1475427"/>
          </a:xfrm>
          <a:prstGeom prst="ellipse">
            <a:avLst/>
          </a:prstGeom>
        </p:spPr>
      </p:pic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康复性护理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534669" y="3368650"/>
            <a:ext cx="9122662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38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先天性梅毒的护理措施</a:t>
            </a:r>
          </a:p>
        </p:txBody>
      </p:sp>
      <p:sp>
        <p:nvSpPr>
          <p:cNvPr id="3" name="AutoShape 3"/>
          <p:cNvSpPr/>
          <p:nvPr/>
        </p:nvSpPr>
        <p:spPr>
          <a:xfrm>
            <a:off x="530711" y="774551"/>
            <a:ext cx="493417" cy="493417"/>
          </a:xfrm>
          <a:prstGeom prst="ellipse">
            <a:avLst/>
          </a:prstGeom>
          <a:gradFill>
            <a:gsLst>
              <a:gs pos="0">
                <a:schemeClr val="accent1">
                  <a:alpha val="20000"/>
                  <a:lumMod val="20000"/>
                  <a:lumOff val="80000"/>
                </a:schemeClr>
              </a:gs>
              <a:gs pos="100000">
                <a:schemeClr val="accent2">
                  <a:alpha val="20000"/>
                  <a:lumMod val="20000"/>
                  <a:lumOff val="8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0591670" y="5593080"/>
            <a:ext cx="689835" cy="689835"/>
          </a:xfrm>
          <a:prstGeom prst="ellipse">
            <a:avLst/>
          </a:prstGeom>
          <a:gradFill>
            <a:gsLst>
              <a:gs pos="0">
                <a:schemeClr val="accent1">
                  <a:alpha val="20000"/>
                  <a:lumMod val="20000"/>
                  <a:lumOff val="80000"/>
                </a:schemeClr>
              </a:gs>
              <a:gs pos="100000">
                <a:schemeClr val="accent2">
                  <a:alpha val="20000"/>
                  <a:lumMod val="20000"/>
                  <a:lumOff val="8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57538" y="1814132"/>
            <a:ext cx="2276924" cy="3364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  <a:spcBef>
                <a:spcPts val="450"/>
              </a:spcBef>
            </a:pPr>
            <a:r>
              <a:rPr lang="en-US" sz="1500" b="1">
                <a:solidFill>
                  <a:schemeClr val="accent1">
                    <a:lumMod val="60000"/>
                    <a:lumOff val="4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2710445" y="331660"/>
            <a:ext cx="6771110" cy="148247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0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https://d.book118.com/018111045044006027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01D4F"/>
      </a:lt1>
      <a:dk2>
        <a:srgbClr val="DEF6FF"/>
      </a:dk2>
      <a:lt2>
        <a:srgbClr val="000000"/>
      </a:lt2>
      <a:accent1>
        <a:srgbClr val="00B6FF"/>
      </a:accent1>
      <a:accent2>
        <a:srgbClr val="405DFF"/>
      </a:accent2>
      <a:accent3>
        <a:srgbClr val="2947E8"/>
      </a:accent3>
      <a:accent4>
        <a:srgbClr val="27DFF4"/>
      </a:accent4>
      <a:accent5>
        <a:srgbClr val="2FE8B7"/>
      </a:accent5>
      <a:accent6>
        <a:srgbClr val="FCC52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ant" typeface="新細明體"/>
        <a:font script="Telu" typeface="Gautami"/>
        <a:font script="Ethi" typeface="Nyala"/>
        <a:font script="Jpan" typeface="ＭＳ Ｐゴシック"/>
        <a:font script="Sinh" typeface="Iskoola Pota"/>
        <a:font script="Deva" typeface="Mangal"/>
        <a:font script="Knda" typeface="Tunga"/>
        <a:font script="Tibt" typeface="Microsoft Himalaya"/>
        <a:font script="Khmr" typeface="MoolBoran"/>
        <a:font script="Taml" typeface="Latha"/>
        <a:font script="Hebr" typeface="Times New Roman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ant" typeface="新細明體"/>
        <a:font script="Telu" typeface="Gautami"/>
        <a:font script="Ethi" typeface="Nyala"/>
        <a:font script="Jpan" typeface="ＭＳ Ｐゴシック"/>
        <a:font script="Sinh" typeface="Iskoola Pota"/>
        <a:font script="Deva" typeface="Mangal"/>
        <a:font script="Knda" typeface="Tunga"/>
        <a:font script="Tibt" typeface="Microsoft Himalaya"/>
        <a:font script="Khmr" typeface="DaunPenh"/>
        <a:font script="Taml" typeface="Latha"/>
        <a:font script="Hebr" typeface="Arial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63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6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2024-09-05T03:24:42.676</cp:lastPrinted>
  <dcterms:created xsi:type="dcterms:W3CDTF">2024-09-04T19:24:42Z</dcterms:created>
  <dcterms:modified xsi:type="dcterms:W3CDTF">2024-09-04T19:24:44Z</dcterms:modified>
</cp:coreProperties>
</file>