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4F9C8FF3-454A-4E9A-A64A-69BF4B3B3CD6}" type="datetimeFigureOut">
              <a:rPr kumimoji="0" lang="zh-CN" altLang="en-US" sz="12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p>
            <a:pPr lvl="0" algn="r" eaLnBrk="1" hangingPunct="1"/>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0178" name="备注占位符 1"/>
          <p:cNvSpPr>
            <a:spLocks noGrp="1"/>
          </p:cNvSpPr>
          <p:nvPr>
            <p:ph type="body" idx="1"/>
          </p:nvPr>
        </p:nvSpPr>
        <p:spPr>
          <a:noFill/>
          <a:ln>
            <a:noFill/>
          </a:ln>
        </p:spPr>
        <p:txBody>
          <a:bodyPr wrap="square" lIns="91440" tIns="45720" rIns="91440" bIns="45720" anchor="t"/>
          <a:lstStyle/>
          <a:p>
            <a:pPr lvl="0">
              <a:spcBef>
                <a:spcPct val="0"/>
              </a:spcBef>
            </a:pPr>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5CA3EF-A95C-4892-8966-035F6622C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48650-99DF-4FBA-AA41-7CABE7427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9B2EB-1434-42CB-8BEA-3420B9A84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5AE7DF-3A8A-4BD6-8750-C448A02F7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3D8668-77A1-404A-97C9-5D3AED426D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ACD424-315E-494B-9EF0-AE02D60596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5921E5-C8F1-47EB-B168-D17856E9EC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247CD-C361-41BD-85BD-5B801BB4B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18ABEB-95C7-4350-AECE-534C1B188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7BEDC-3B73-4E7C-AAEC-0BD981829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40EED-A155-43FB-B3CF-A695D98E6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1" name="直角三角形 10"/>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grpSp>
        <p:nvGrpSpPr>
          <p:cNvPr id="2051" name="组合 15"/>
          <p:cNvGrpSpPr/>
          <p:nvPr/>
        </p:nvGrpSpPr>
        <p:grpSpPr>
          <a:xfrm>
            <a:off x="-3175" y="4953000"/>
            <a:ext cx="9147175" cy="1911350"/>
            <a:chOff x="-3765" y="4832896"/>
            <a:chExt cx="9147765" cy="2032192"/>
          </a:xfrm>
        </p:grpSpPr>
        <p:sp>
          <p:nvSpPr>
            <p:cNvPr id="2" name="任意多边形 16"/>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9" name="任意多边形 18"/>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 name="任意多边形 19"/>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21" name="直接连接符 20"/>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标题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lstStyle>
          <a:p>
            <a:r>
              <a:rPr lang="zh-CN" altLang="en-US" smtClean="0"/>
              <a:t>单击此处编辑母版标题样式</a:t>
            </a:r>
            <a:endParaRPr lang="en-US"/>
          </a:p>
        </p:txBody>
      </p:sp>
      <p:sp>
        <p:nvSpPr>
          <p:cNvPr id="17" name="副标题 16"/>
          <p:cNvSpPr>
            <a:spLocks noGrp="1"/>
          </p:cNvSpPr>
          <p:nvPr>
            <p:ph type="subTitle" idx="1"/>
          </p:nvPr>
        </p:nvSpPr>
        <p:spPr>
          <a:xfrm>
            <a:off x="685800" y="3611607"/>
            <a:ext cx="7772400" cy="1199704"/>
          </a:xfrm>
        </p:spPr>
        <p:txBody>
          <a:bodyPr lIns="45720" rIns="45720"/>
          <a:lstStyle>
            <a:lvl1pPr marL="0" marR="64135"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smtClean="0"/>
              <a:t>单击此处编辑母版副标题样式</a:t>
            </a:r>
            <a:endParaRPr lang="en-US"/>
          </a:p>
        </p:txBody>
      </p:sp>
      <p:sp>
        <p:nvSpPr>
          <p:cNvPr id="23" name="日期占位符 29"/>
          <p:cNvSpPr>
            <a:spLocks noGrp="1"/>
          </p:cNvSpPr>
          <p:nvPr>
            <p:ph type="dt" sz="half" idx="2"/>
          </p:nvPr>
        </p:nvSpPr>
        <p:spPr>
          <a:xfrm>
            <a:off x="6727825" y="6408738"/>
            <a:ext cx="1919288" cy="365125"/>
          </a:xfrm>
          <a:prstGeom prst="rect">
            <a:avLst/>
          </a:prstGeom>
        </p:spPr>
        <p:txBody>
          <a:bodyPr vert="horz" anchor="b"/>
          <a:lstStyle>
            <a:lvl1pPr>
              <a:defRPr>
                <a:solidFill>
                  <a:srgbClr val="FFFFFF"/>
                </a:solidFill>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rgbClr val="FFFFFF"/>
              </a:solidFill>
              <a:effectLst/>
              <a:uLnTx/>
              <a:uFillTx/>
              <a:latin typeface="Arial" pitchFamily="34" charset="0"/>
              <a:ea typeface="宋体" panose="02010600030101010101" pitchFamily="2" charset="-122"/>
              <a:cs typeface="+mn-cs"/>
            </a:endParaRPr>
          </a:p>
        </p:txBody>
      </p:sp>
      <p:sp>
        <p:nvSpPr>
          <p:cNvPr id="24" name="页脚占位符 18"/>
          <p:cNvSpPr>
            <a:spLocks noGrp="1"/>
          </p:cNvSpPr>
          <p:nvPr>
            <p:ph type="ftr" sz="quarter" idx="3"/>
          </p:nvPr>
        </p:nvSpPr>
        <p:spPr>
          <a:xfrm>
            <a:off x="4379913" y="6408738"/>
            <a:ext cx="2351088" cy="365125"/>
          </a:xfrm>
          <a:prstGeom prst="rect">
            <a:avLst/>
          </a:prstGeom>
        </p:spPr>
        <p:txBody>
          <a:bodyPr vert="horz" anchor="b"/>
          <a:lstStyle>
            <a:lvl1pPr>
              <a:defRPr>
                <a:solidFill>
                  <a:schemeClr val="accent1">
                    <a:tint val="20000"/>
                  </a:schemeClr>
                </a:solidFill>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accent1">
                  <a:tint val="20000"/>
                </a:schemeClr>
              </a:solidFill>
              <a:effectLst/>
              <a:uLnTx/>
              <a:uFillTx/>
              <a:latin typeface="Arial" pitchFamily="34" charset="0"/>
              <a:ea typeface="宋体" panose="02010600030101010101" pitchFamily="2" charset="-122"/>
              <a:cs typeface="+mn-cs"/>
            </a:endParaRPr>
          </a:p>
        </p:txBody>
      </p:sp>
      <p:sp>
        <p:nvSpPr>
          <p:cNvPr id="25" name="灯片编号占位符 26"/>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solidFill>
                  <a:srgbClr val="FFFFFF"/>
                </a:solidFill>
              </a:rPr>
              <a:t/>
            </a:fld>
            <a:endParaRPr lang="en-US" altLang="zh-CN">
              <a:solidFill>
                <a:srgbClr val="FFFFFF"/>
              </a:solidFill>
            </a:endParaRPr>
          </a:p>
        </p:txBody>
      </p:sp>
    </p:spTree>
  </p:cSld>
  <p:clrMapOvr>
    <a:masterClrMapping/>
  </p:clrMapOvr>
  <p:transition>
    <p:wedg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7" name="标题 6"/>
          <p:cNvSpPr>
            <a:spLocks noGrp="1"/>
          </p:cNvSpPr>
          <p:nvPr>
            <p:ph type="title"/>
          </p:nvPr>
        </p:nvSpPr>
        <p:spPr/>
        <p:txBody>
          <a:bodyPr rtlCol="0"/>
          <a:lstStyle/>
          <a:p>
            <a:r>
              <a:rPr lang="zh-CN" altLang="en-US" smtClean="0"/>
              <a:t>单击此处编辑母版标题样式</a:t>
            </a:r>
            <a:endParaRPr lang="en-US"/>
          </a:p>
        </p:txBody>
      </p:sp>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wedg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Ref idx="1002">
        <a:schemeClr val="bg1"/>
      </p:bgRef>
    </p:bg>
    <p:spTree>
      <p:nvGrpSpPr>
        <p:cNvPr id="1" name=""/>
        <p:cNvGrpSpPr/>
        <p:nvPr/>
      </p:nvGrpSpPr>
      <p:grpSpPr>
        <a:xfrm>
          <a:off x="0" y="0"/>
          <a:ext cx="0" cy="0"/>
        </a:xfrm>
      </p:grpSpPr>
      <p:sp>
        <p:nvSpPr>
          <p:cNvPr id="11" name="燕尾形 10"/>
          <p:cNvSpPr/>
          <p:nvPr/>
        </p:nvSpPr>
        <p:spPr>
          <a:xfrm>
            <a:off x="3636963" y="3005138"/>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燕尾形 15"/>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zh-CN" altLang="en-US" smtClean="0"/>
              <a:t>单击此处编辑母版文本样式</a:t>
            </a:r>
            <a:endParaRPr lang="zh-CN" altLang="en-US" smtClean="0"/>
          </a:p>
        </p:txBody>
      </p:sp>
      <p:sp>
        <p:nvSpPr>
          <p:cNvPr id="17" name="日期占位符 3"/>
          <p:cNvSpPr>
            <a:spLocks noGrp="1"/>
          </p:cNvSpPr>
          <p:nvPr>
            <p:ph type="dt" sz="half" idx="2"/>
          </p:nvPr>
        </p:nvSpPr>
        <p:spPr>
          <a:xfrm>
            <a:off x="6727825" y="6408738"/>
            <a:ext cx="1919288" cy="365125"/>
          </a:xfrm>
          <a:prstGeom prst="rect">
            <a:avLst/>
          </a:prstGeom>
        </p:spPr>
        <p:txBody>
          <a:bodyPr vert="horz"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9" name="页脚占位符 4"/>
          <p:cNvSpPr>
            <a:spLocks noGrp="1"/>
          </p:cNvSpPr>
          <p:nvPr>
            <p:ph type="ftr" sz="quarter" idx="3"/>
          </p:nvPr>
        </p:nvSpPr>
        <p:spPr>
          <a:xfrm>
            <a:off x="4379913" y="6408738"/>
            <a:ext cx="2351088" cy="365125"/>
          </a:xfrm>
          <a:prstGeom prst="rect">
            <a:avLst/>
          </a:prstGeom>
        </p:spPr>
        <p:txBody>
          <a:bodyPr vert="horz"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 name="灯片编号占位符 5"/>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dk1" tx1="lt1" bg2="dk2" tx2="lt2" accent1="accent1" accent2="accent2" accent3="accent3" accent4="accent4" accent5="accent5" accent6="accent6" hlink="hlink" folHlink="folHlink"/>
  </p:clrMapOvr>
  <p:transition>
    <p:wedg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Ref idx="1002">
        <a:schemeClr val="bg1"/>
      </p:bgRef>
    </p:bg>
    <p:spTree>
      <p:nvGrpSpPr>
        <p:cNvPr id="1" name=""/>
        <p:cNvGrpSpPr/>
        <p:nvPr/>
      </p:nvGrpSpPr>
      <p:grpSpPr>
        <a:xfrm>
          <a:off x="0" y="0"/>
          <a:ext cx="0" cy="0"/>
        </a:xfrm>
      </p:grpSpPr>
      <p:sp>
        <p:nvSpPr>
          <p:cNvPr id="3" name="内容占位符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内容占位符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8" name="标题 7"/>
          <p:cNvSpPr>
            <a:spLocks noGrp="1"/>
          </p:cNvSpPr>
          <p:nvPr>
            <p:ph type="title"/>
          </p:nvPr>
        </p:nvSpPr>
        <p:spPr/>
        <p:txBody>
          <a:bodyPr rtlCol="0"/>
          <a:lstStyle/>
          <a:p>
            <a:r>
              <a:rPr lang="zh-CN" altLang="en-US" smtClean="0"/>
              <a:t>单击此处编辑母版标题样式</a:t>
            </a:r>
            <a:endParaRPr lang="en-US"/>
          </a:p>
        </p:txBody>
      </p:sp>
      <p:sp>
        <p:nvSpPr>
          <p:cNvPr id="11" name="日期占位符 4"/>
          <p:cNvSpPr>
            <a:spLocks noGrp="1"/>
          </p:cNvSpPr>
          <p:nvPr>
            <p:ph type="dt" sz="half" idx="12"/>
          </p:nvPr>
        </p:nvSpPr>
        <p:spPr>
          <a:xfrm>
            <a:off x="6727825" y="6408738"/>
            <a:ext cx="1919288" cy="365125"/>
          </a:xfrm>
          <a:prstGeom prst="rect">
            <a:avLst/>
          </a:prstGeom>
        </p:spPr>
        <p:txBody>
          <a:bodyPr vert="horz"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6" name="页脚占位符 5"/>
          <p:cNvSpPr>
            <a:spLocks noGrp="1"/>
          </p:cNvSpPr>
          <p:nvPr>
            <p:ph type="ftr" sz="quarter" idx="3"/>
          </p:nvPr>
        </p:nvSpPr>
        <p:spPr>
          <a:xfrm>
            <a:off x="4379913" y="6408738"/>
            <a:ext cx="2351088" cy="365125"/>
          </a:xfrm>
          <a:prstGeom prst="rect">
            <a:avLst/>
          </a:prstGeom>
        </p:spPr>
        <p:txBody>
          <a:bodyPr vert="horz"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7" name="灯片编号占位符 6"/>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dk1" tx1="lt1" bg2="dk2" tx2="lt2" accent1="accent1" accent2="accent2" accent3="accent3" accent4="accent4" accent5="accent5" accent6="accent6" hlink="hlink" folHlink="folHlink"/>
  </p:clrMapOvr>
  <p:transition>
    <p:wedg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Ref idx="1003">
        <a:schemeClr val="bg1"/>
      </p:bgRef>
    </p:bg>
    <p:spTree>
      <p:nvGrpSpPr>
        <p:cNvPr id="1" name=""/>
        <p:cNvGrpSpPr/>
        <p:nvPr/>
      </p:nvGrpSpPr>
      <p:grpSpPr>
        <a:xfrm>
          <a:off x="0" y="0"/>
          <a:ext cx="0" cy="0"/>
        </a:xfrm>
      </p:grpSpPr>
      <p:sp>
        <p:nvSpPr>
          <p:cNvPr id="2" name="标题 1"/>
          <p:cNvSpPr>
            <a:spLocks noGrp="1"/>
          </p:cNvSpPr>
          <p:nvPr>
            <p:ph type="title"/>
          </p:nvPr>
        </p:nvSpPr>
        <p:spPr>
          <a:xfrm>
            <a:off x="457200" y="273050"/>
            <a:ext cx="8229600" cy="1143000"/>
          </a:xfrm>
        </p:spPr>
        <p:txBody>
          <a:bodyPr/>
          <a:lstStyle>
            <a:lvl1pPr>
              <a:defRPr/>
            </a:lvl1pPr>
          </a:lstStyle>
          <a:p>
            <a:r>
              <a:rPr lang="zh-CN" altLang="en-US" smtClean="0"/>
              <a:t>单击此处编辑母版标题样式</a:t>
            </a:r>
            <a:endParaRPr lang="en-US"/>
          </a:p>
        </p:txBody>
      </p:sp>
      <p:sp>
        <p:nvSpPr>
          <p:cNvPr id="3" name="文本占位符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endParaRPr lang="zh-CN" altLang="en-US" smtClean="0"/>
          </a:p>
        </p:txBody>
      </p:sp>
      <p:sp>
        <p:nvSpPr>
          <p:cNvPr id="4" name="文本占位符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endParaRPr lang="zh-CN" altLang="en-US" smtClean="0"/>
          </a:p>
        </p:txBody>
      </p:sp>
      <p:sp>
        <p:nvSpPr>
          <p:cNvPr id="5" name="内容占位符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6" name="内容占位符 5"/>
          <p:cNvSpPr>
            <a:spLocks noGrp="1"/>
          </p:cNvSpPr>
          <p:nvPr>
            <p:ph sz="quarter" idx="4"/>
          </p:nvPr>
        </p:nvSpPr>
        <p:spPr>
          <a:xfrm>
            <a:off x="4645025" y="1444294"/>
            <a:ext cx="4041775" cy="3941763"/>
          </a:xfrm>
          <a:ln>
            <a:noFill/>
            <a:prstDash val="sysDash"/>
            <a:miter lim="800000"/>
          </a:ln>
        </p:spPr>
        <p:txBody>
          <a:bodyPr/>
          <a:lstStyle>
            <a:lvl1pPr>
              <a:spcBef>
                <a:spcPct val="0"/>
              </a:spcBef>
              <a:defRPr sz="2400"/>
            </a:lvl1pPr>
            <a:lvl2pPr>
              <a:defRPr sz="2000"/>
            </a:lvl2pPr>
            <a:lvl3pPr>
              <a:defRPr sz="1800"/>
            </a:lvl3pPr>
            <a:lvl4pPr>
              <a:defRPr sz="1600"/>
            </a:lvl4pPr>
            <a:lvl5pPr>
              <a:defRPr sz="1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1" name="日期占位符 6"/>
          <p:cNvSpPr>
            <a:spLocks noGrp="1"/>
          </p:cNvSpPr>
          <p:nvPr>
            <p:ph type="dt" sz="half" idx="12"/>
          </p:nvPr>
        </p:nvSpPr>
        <p:spPr>
          <a:xfrm>
            <a:off x="6727825" y="6408738"/>
            <a:ext cx="1919288" cy="365125"/>
          </a:xfrm>
          <a:prstGeom prst="rect">
            <a:avLst/>
          </a:prstGeom>
        </p:spPr>
        <p:txBody>
          <a:bodyPr vert="horz"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6" name="页脚占位符 7"/>
          <p:cNvSpPr>
            <a:spLocks noGrp="1"/>
          </p:cNvSpPr>
          <p:nvPr>
            <p:ph type="ftr" sz="quarter" idx="13"/>
          </p:nvPr>
        </p:nvSpPr>
        <p:spPr>
          <a:xfrm>
            <a:off x="4379913" y="6408738"/>
            <a:ext cx="2351088" cy="365125"/>
          </a:xfrm>
          <a:prstGeom prst="rect">
            <a:avLst/>
          </a:prstGeom>
        </p:spPr>
        <p:txBody>
          <a:bodyPr vert="horz"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7" name="灯片编号占位符 8"/>
          <p:cNvSpPr>
            <a:spLocks noGrp="1"/>
          </p:cNvSpPr>
          <p:nvPr>
            <p:ph type="sldNum" sz="quarter" idx="1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lt1" tx1="dk1" bg2="lt2" tx2="dk2" accent1="accent1" accent2="accent2" accent3="accent3" accent4="accent4" accent5="accent5" accent6="accent6" hlink="hlink" folHlink="folHlink"/>
  </p:clrMapOvr>
  <p:transition>
    <p:wedg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Ref idx="1002">
        <a:schemeClr val="bg1"/>
      </p:bgRef>
    </p:bg>
    <p:spTree>
      <p:nvGrpSpPr>
        <p:cNvPr id="1" name=""/>
        <p:cNvGrpSpPr/>
        <p:nvPr/>
      </p:nvGrpSpPr>
      <p:grpSpPr>
        <a:xfrm>
          <a:off x="0" y="0"/>
          <a:ext cx="0" cy="0"/>
        </a:xfrm>
      </p:grpSpPr>
      <p:sp>
        <p:nvSpPr>
          <p:cNvPr id="6" name="标题 5"/>
          <p:cNvSpPr>
            <a:spLocks noGrp="1"/>
          </p:cNvSpPr>
          <p:nvPr>
            <p:ph type="title"/>
          </p:nvPr>
        </p:nvSpPr>
        <p:spPr/>
        <p:txBody>
          <a:bodyPr rtlCol="0"/>
          <a:lstStyle/>
          <a:p>
            <a:r>
              <a:rPr lang="zh-CN" altLang="en-US" smtClean="0"/>
              <a:t>单击此处编辑母版标题样式</a:t>
            </a:r>
            <a:endParaRPr lang="en-US"/>
          </a:p>
        </p:txBody>
      </p:sp>
      <p:sp>
        <p:nvSpPr>
          <p:cNvPr id="11" name="日期占位符 2"/>
          <p:cNvSpPr>
            <a:spLocks noGrp="1"/>
          </p:cNvSpPr>
          <p:nvPr>
            <p:ph type="dt" sz="half" idx="2"/>
          </p:nvPr>
        </p:nvSpPr>
        <p:spPr>
          <a:xfrm>
            <a:off x="6727825" y="6408738"/>
            <a:ext cx="1919288" cy="365125"/>
          </a:xfrm>
          <a:prstGeom prst="rect">
            <a:avLst/>
          </a:prstGeom>
        </p:spPr>
        <p:txBody>
          <a:bodyPr vert="horz"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6" name="页脚占位符 3"/>
          <p:cNvSpPr>
            <a:spLocks noGrp="1"/>
          </p:cNvSpPr>
          <p:nvPr>
            <p:ph type="ftr" sz="quarter" idx="3"/>
          </p:nvPr>
        </p:nvSpPr>
        <p:spPr>
          <a:xfrm>
            <a:off x="4379913" y="6408738"/>
            <a:ext cx="2351088" cy="365125"/>
          </a:xfrm>
          <a:prstGeom prst="rect">
            <a:avLst/>
          </a:prstGeom>
        </p:spPr>
        <p:txBody>
          <a:bodyPr vert="horz"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7" name="灯片编号占位符 4"/>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dk1" tx1="lt1" bg2="dk2" tx2="lt2" accent1="accent1" accent2="accent2" accent3="accent3" accent4="accent4" accent5="accent5" accent6="accent6" hlink="hlink" folHlink="folHlink"/>
  </p:clrMapOvr>
  <p:transition>
    <p:wedg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wedg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Ref idx="1003">
        <a:schemeClr val="bg1"/>
      </p:bgRef>
    </p:bg>
    <p:spTree>
      <p:nvGrpSpPr>
        <p:cNvPr id="1" name=""/>
        <p:cNvGrpSpPr/>
        <p:nvPr/>
      </p:nvGrpSpPr>
      <p:grpSpPr>
        <a:xfrm>
          <a:off x="0" y="0"/>
          <a:ext cx="0" cy="0"/>
        </a:xfrm>
      </p:grpSpPr>
      <p:sp>
        <p:nvSpPr>
          <p:cNvPr id="2" name="标题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lstStyle>
          <a:p>
            <a:r>
              <a:rPr lang="zh-CN" altLang="en-US" smtClean="0"/>
              <a:t>单击此处编辑母版标题样式</a:t>
            </a:r>
            <a:endParaRPr lang="en-US"/>
          </a:p>
        </p:txBody>
      </p:sp>
      <p:sp>
        <p:nvSpPr>
          <p:cNvPr id="3" name="文本占位符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a:r>
              <a:rPr lang="zh-CN" altLang="en-US" smtClean="0"/>
              <a:t>单击此处编辑母版文本样式</a:t>
            </a:r>
            <a:endParaRPr lang="zh-CN" altLang="en-US" smtClean="0"/>
          </a:p>
        </p:txBody>
      </p:sp>
      <p:sp>
        <p:nvSpPr>
          <p:cNvPr id="4" name="内容占位符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1" name="日期占位符 4"/>
          <p:cNvSpPr>
            <a:spLocks noGrp="1"/>
          </p:cNvSpPr>
          <p:nvPr>
            <p:ph type="dt" sz="half" idx="12"/>
          </p:nvPr>
        </p:nvSpPr>
        <p:spPr>
          <a:xfrm>
            <a:off x="6727825" y="6408738"/>
            <a:ext cx="1919288" cy="365125"/>
          </a:xfrm>
          <a:prstGeom prst="rect">
            <a:avLst/>
          </a:prstGeom>
        </p:spPr>
        <p:txBody>
          <a:bodyPr vert="horz"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6" name="页脚占位符 5"/>
          <p:cNvSpPr>
            <a:spLocks noGrp="1"/>
          </p:cNvSpPr>
          <p:nvPr>
            <p:ph type="ftr" sz="quarter" idx="3"/>
          </p:nvPr>
        </p:nvSpPr>
        <p:spPr>
          <a:xfrm>
            <a:off x="4379913" y="6408738"/>
            <a:ext cx="2351088" cy="365125"/>
          </a:xfrm>
          <a:prstGeom prst="rect">
            <a:avLst/>
          </a:prstGeom>
        </p:spPr>
        <p:txBody>
          <a:bodyPr vert="horz"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7" name="灯片编号占位符 6"/>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lt1" tx1="dk1" bg2="lt2" tx2="dk2" accent1="accent1" accent2="accent2" accent3="accent3" accent4="accent4" accent5="accent5" accent6="accent6" hlink="hlink" folHlink="folHlink"/>
  </p:clrMapOvr>
  <p:transition>
    <p:wedg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Ref idx="1002">
        <a:schemeClr val="bg1"/>
      </p:bgRef>
    </p:bg>
    <p:spTree>
      <p:nvGrpSpPr>
        <p:cNvPr id="1" name=""/>
        <p:cNvGrpSpPr/>
        <p:nvPr/>
      </p:nvGrpSpPr>
      <p:grpSpPr>
        <a:xfrm>
          <a:off x="0" y="0"/>
          <a:ext cx="0" cy="0"/>
        </a:xfrm>
      </p:grpSpPr>
      <p:sp>
        <p:nvSpPr>
          <p:cNvPr id="11" name="任意多边形 10"/>
          <p:cNvSpPr/>
          <p:nvPr/>
        </p:nvSpPr>
        <p:spPr bwMode="auto">
          <a:xfrm>
            <a:off x="715963" y="5002213"/>
            <a:ext cx="3802063" cy="1443038"/>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6" name="任意多边形 15"/>
          <p:cNvSpPr/>
          <p:nvPr/>
        </p:nvSpPr>
        <p:spPr bwMode="auto">
          <a:xfrm>
            <a:off x="-53975" y="5784850"/>
            <a:ext cx="3802063" cy="838200"/>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7" name="直角三角形 16"/>
          <p:cNvSpPr/>
          <p:nvPr/>
        </p:nvSpPr>
        <p:spPr bwMode="auto">
          <a:xfrm>
            <a:off x="-6042" y="5791253"/>
            <a:ext cx="3402314" cy="1080868"/>
          </a:xfrm>
          <a:prstGeom prst="rtTriangle">
            <a:avLst/>
          </a:prstGeom>
          <a:blipFill>
            <a:blip r:embed="rId1">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9" name="直接连接符 18"/>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20" name="燕尾形 19"/>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1" name="燕尾形 20"/>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4" name="文本占位符 3"/>
          <p:cNvSpPr>
            <a:spLocks noGrp="1"/>
          </p:cNvSpPr>
          <p:nvPr>
            <p:ph type="body" sz="half" idx="2"/>
          </p:nvPr>
        </p:nvSpPr>
        <p:spPr>
          <a:xfrm>
            <a:off x="1141232" y="5443402"/>
            <a:ext cx="7162800" cy="648232"/>
          </a:xfrm>
          <a:noFill/>
        </p:spPr>
        <p:txBody>
          <a:bodyPr tIns="0"/>
          <a:lstStyle>
            <a:lvl1pPr marL="0" marR="18415" indent="0" algn="r">
              <a:buNone/>
              <a:defRPr sz="1400"/>
            </a:lvl1pPr>
            <a:lvl2pPr>
              <a:defRPr sz="1200"/>
            </a:lvl2pPr>
            <a:lvl3pPr>
              <a:defRPr sz="1000"/>
            </a:lvl3pPr>
            <a:lvl4pPr>
              <a:defRPr sz="900"/>
            </a:lvl4pPr>
            <a:lvl5pPr>
              <a:defRPr sz="900"/>
            </a:lvl5pPr>
          </a:lstStyle>
          <a:p>
            <a:pPr lvl="0"/>
            <a:r>
              <a:rPr lang="zh-CN" altLang="en-US" smtClean="0"/>
              <a:t>单击此处编辑母版文本样式</a:t>
            </a:r>
            <a:endParaRPr lang="zh-CN" altLang="en-US" smtClean="0"/>
          </a:p>
        </p:txBody>
      </p:sp>
      <p:sp>
        <p:nvSpPr>
          <p:cNvPr id="3" name="图片占位符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vert="horz" wrap="square" lIns="91440" tIns="45720" rIns="91440" bIns="45720" numCol="1" anchor="t" anchorCtr="0" compatLnSpc="1">
            <a:normAutofit/>
          </a:bodyPr>
          <a:lstStyle>
            <a:lvl1pPr marL="0" indent="0">
              <a:buNone/>
              <a:defRPr sz="3200"/>
            </a:lvl1pPr>
          </a:lstStyle>
          <a:p>
            <a:pPr marL="0" marR="0" lvl="0" indent="0" algn="l" defTabSz="914400" rtl="0" eaLnBrk="1" fontAlgn="base" latinLnBrk="0" hangingPunct="1">
              <a:lnSpc>
                <a:spcPct val="100000"/>
              </a:lnSpc>
              <a:spcBef>
                <a:spcPts val="400"/>
              </a:spcBef>
              <a:spcAft>
                <a:spcPct val="0"/>
              </a:spcAft>
              <a:buClr>
                <a:schemeClr val="accent1"/>
              </a:buClr>
              <a:buSzPct val="68000"/>
              <a:buFont typeface="Wingdings 3" panose="05040102010807070707" pitchFamily="18" charset="2"/>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2" name="标题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zh-CN" altLang="en-US" smtClean="0"/>
              <a:t>单击此处编辑母版标题样式</a:t>
            </a:r>
            <a:endParaRPr lang="en-US"/>
          </a:p>
        </p:txBody>
      </p:sp>
      <p:sp>
        <p:nvSpPr>
          <p:cNvPr id="23" name="日期占位符 4"/>
          <p:cNvSpPr>
            <a:spLocks noGrp="1"/>
          </p:cNvSpPr>
          <p:nvPr>
            <p:ph type="dt" sz="half" idx="12"/>
          </p:nvPr>
        </p:nvSpPr>
        <p:spPr>
          <a:xfrm>
            <a:off x="6727825" y="6408738"/>
            <a:ext cx="1919288" cy="365125"/>
          </a:xfrm>
          <a:prstGeom prst="rect">
            <a:avLst/>
          </a:prstGeom>
        </p:spPr>
        <p:txBody>
          <a:bodyPr vert="horz" anchor="b"/>
          <a:lstStyle>
            <a:lvl1pPr>
              <a:defRPr>
                <a:solidFill>
                  <a:schemeClr val="tx1"/>
                </a:solidFill>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4" name="页脚占位符 5"/>
          <p:cNvSpPr>
            <a:spLocks noGrp="1"/>
          </p:cNvSpPr>
          <p:nvPr>
            <p:ph type="ftr" sz="quarter" idx="3"/>
          </p:nvPr>
        </p:nvSpPr>
        <p:spPr>
          <a:xfrm>
            <a:off x="4379913" y="6408738"/>
            <a:ext cx="2351088" cy="365125"/>
          </a:xfrm>
          <a:prstGeom prst="rect">
            <a:avLst/>
          </a:prstGeom>
        </p:spPr>
        <p:txBody>
          <a:bodyPr vert="horz" anchor="b"/>
          <a:lstStyle>
            <a:lvl1pPr>
              <a:defRPr>
                <a:solidFill>
                  <a:schemeClr val="tx1"/>
                </a:solidFill>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5" name="灯片编号占位符 6"/>
          <p:cNvSpPr>
            <a:spLocks noGrp="1"/>
          </p:cNvSpPr>
          <p:nvPr>
            <p:ph type="sldNum" sz="quarter" idx="4"/>
          </p:nvPr>
        </p:nvSpPr>
        <p:spPr>
          <a:xfrm>
            <a:off x="8647113" y="6408738"/>
            <a:ext cx="366713" cy="365125"/>
          </a:xfrm>
          <a:prstGeom prst="rect">
            <a:avLst/>
          </a:prstGeom>
        </p:spPr>
        <p:txBody>
          <a:bodyPr vert="horz" anchor="b"/>
          <a:lstStyle/>
          <a:p>
            <a:pPr algn="r">
              <a:buNone/>
            </a:pPr>
            <a:fld id="{9A0DB2DC-4C9A-4742-B13C-FB6460FD3503}" type="slidenum">
              <a:rPr lang="en-US" altLang="zh-CN"/>
              <a:t/>
            </a:fld>
            <a:endParaRPr lang="en-US" altLang="zh-CN"/>
          </a:p>
        </p:txBody>
      </p:sp>
    </p:spTree>
  </p:cSld>
  <p:clrMapOvr>
    <a:overrideClrMapping bg1="dk1" tx1="lt1" bg2="dk2" tx2="lt2" accent1="accent1" accent2="accent2" accent3="accent3" accent4="accent4" accent5="accent5" accent6="accent6" hlink="hlink" folHlink="folHlink"/>
  </p:clrMapOvr>
  <p:transition>
    <p:wedg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457200" y="1481329"/>
            <a:ext cx="8229600" cy="4386071"/>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wedg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44013" y="274640"/>
            <a:ext cx="1777470" cy="5592761"/>
          </a:xfrm>
        </p:spPr>
        <p:txBody>
          <a:bodyPr vert="eaVert"/>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457200" y="274641"/>
            <a:ext cx="6324600" cy="559276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wedg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3"/>
          <a:stretch>
            <a:fillRect/>
          </a:stretch>
        </a:blipFill>
        <a:effectLst/>
      </p:bgPr>
    </p:bg>
    <p:spTree>
      <p:nvGrpSpPr>
        <p:cNvPr id="1" name=""/>
        <p:cNvGrpSpPr/>
        <p:nvPr/>
      </p:nvGrpSpPr>
      <p:grpSpPr>
        <a:xfrm>
          <a:off x="0" y="0"/>
          <a:ext cx="0" cy="0"/>
        </a:xfrm>
      </p:grpSpPr>
      <p:sp>
        <p:nvSpPr>
          <p:cNvPr id="13" name="任意多边形 12"/>
          <p:cNvSpPr/>
          <p:nvPr/>
        </p:nvSpPr>
        <p:spPr bwMode="auto">
          <a:xfrm>
            <a:off x="715963" y="5002213"/>
            <a:ext cx="3802063" cy="1443038"/>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2" name="任意多边形 11"/>
          <p:cNvSpPr/>
          <p:nvPr/>
        </p:nvSpPr>
        <p:spPr bwMode="auto">
          <a:xfrm>
            <a:off x="-53975" y="5784850"/>
            <a:ext cx="3802063" cy="838200"/>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4" name="直角三角形 13"/>
          <p:cNvSpPr/>
          <p:nvPr/>
        </p:nvSpPr>
        <p:spPr bwMode="auto">
          <a:xfrm>
            <a:off x="-6042" y="5791253"/>
            <a:ext cx="3402314" cy="1080868"/>
          </a:xfrm>
          <a:prstGeom prst="rtTriangle">
            <a:avLst/>
          </a:prstGeom>
          <a:blipFill>
            <a:blip r:embed="rId1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cxnSp>
        <p:nvCxnSpPr>
          <p:cNvPr id="15" name="直接连接符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标题占位符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zh-CN" altLang="en-US" smtClean="0"/>
              <a:t>单击此处编辑母版标题样式</a:t>
            </a:r>
            <a:endParaRPr lang="en-US"/>
          </a:p>
        </p:txBody>
      </p:sp>
      <p:sp>
        <p:nvSpPr>
          <p:cNvPr id="30" name="文本占位符 29"/>
          <p:cNvSpPr>
            <a:spLocks noGrp="1"/>
          </p:cNvSpPr>
          <p:nvPr>
            <p:ph type="body" idx="1"/>
          </p:nvPr>
        </p:nvSpPr>
        <p:spPr>
          <a:xfrm>
            <a:off x="457200" y="1481138"/>
            <a:ext cx="8229600" cy="4525962"/>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10" name="日期占位符 9"/>
          <p:cNvSpPr>
            <a:spLocks noGrp="1"/>
          </p:cNvSpPr>
          <p:nvPr>
            <p:ph type="dt" sz="half" idx="2"/>
          </p:nvPr>
        </p:nvSpPr>
        <p:spPr>
          <a:xfrm>
            <a:off x="6727825" y="6408738"/>
            <a:ext cx="1919288" cy="365125"/>
          </a:xfrm>
          <a:prstGeom prst="rect">
            <a:avLst/>
          </a:prstGeom>
        </p:spPr>
        <p:txBody>
          <a:bodyPr vert="horz" anchor="b"/>
          <a:lstStyle>
            <a:defPPr>
              <a:defRPr lang="zh-CN"/>
            </a:defPPr>
            <a:lvl1pPr marL="0" lvl="0" indent="0" algn="l" defTabSz="914400" rtl="0" eaLnBrk="1" fontAlgn="base" latinLnBrk="0" hangingPunct="1">
              <a:lnSpc>
                <a:spcPct val="100000"/>
              </a:lnSpc>
              <a:spcBef>
                <a:spcPct val="0"/>
              </a:spcBef>
              <a:spcAft>
                <a:spcPct val="0"/>
              </a:spcAft>
              <a:buNone/>
              <a:defRPr kumimoji="0" sz="10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2" name="页脚占位符 21"/>
          <p:cNvSpPr>
            <a:spLocks noGrp="1"/>
          </p:cNvSpPr>
          <p:nvPr>
            <p:ph type="ftr" sz="quarter" idx="3"/>
          </p:nvPr>
        </p:nvSpPr>
        <p:spPr>
          <a:xfrm>
            <a:off x="4379913" y="6408738"/>
            <a:ext cx="2351088" cy="365125"/>
          </a:xfrm>
          <a:prstGeom prst="rect">
            <a:avLst/>
          </a:prstGeom>
        </p:spPr>
        <p:txBody>
          <a:bodyPr vert="horz" anchor="b"/>
          <a:lstStyle>
            <a:defPPr>
              <a:defRPr lang="zh-CN"/>
            </a:defPPr>
            <a:lvl1pPr marL="0" lvl="0" indent="0" algn="r" defTabSz="914400" rtl="0" eaLnBrk="1" fontAlgn="base" latinLnBrk="0" hangingPunct="1">
              <a:lnSpc>
                <a:spcPct val="100000"/>
              </a:lnSpc>
              <a:spcBef>
                <a:spcPct val="0"/>
              </a:spcBef>
              <a:spcAft>
                <a:spcPct val="0"/>
              </a:spcAft>
              <a:buNone/>
              <a:defRPr kumimoji="0" sz="10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8" name="灯片编号占位符 17"/>
          <p:cNvSpPr>
            <a:spLocks noGrp="1"/>
          </p:cNvSpPr>
          <p:nvPr>
            <p:ph type="sldNum" sz="quarter" idx="4"/>
          </p:nvPr>
        </p:nvSpPr>
        <p:spPr>
          <a:xfrm>
            <a:off x="8647113" y="6408738"/>
            <a:ext cx="366713" cy="365125"/>
          </a:xfrm>
          <a:prstGeom prst="rect">
            <a:avLst/>
          </a:prstGeom>
        </p:spPr>
        <p:txBody>
          <a:bodyPr vert="horz" anchor="b"/>
          <a:lstStyle>
            <a:defPPr>
              <a:defRPr lang="zh-CN"/>
            </a:defPPr>
            <a:lvl1pPr marL="0" lvl="0" indent="0" algn="r" defTabSz="914400" rtl="0" eaLnBrk="1" fontAlgn="base" latinLnBrk="0" hangingPunct="1">
              <a:lnSpc>
                <a:spcPct val="100000"/>
              </a:lnSpc>
              <a:spcBef>
                <a:spcPct val="0"/>
              </a:spcBef>
              <a:spcAft>
                <a:spcPct val="0"/>
              </a:spcAft>
              <a:buNone/>
              <a:defRPr sz="10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wedge/>
  </p:transition>
  <p:timing/>
  <p:txStyles>
    <p:titleStyle>
      <a:lvl1pPr algn="l" rtl="0" fontAlgn="base">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2pPr>
      <a:lvl3pPr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3pPr>
      <a:lvl4pPr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4pPr>
      <a:lvl5pPr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5pPr>
      <a:lvl6pPr marL="457200"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6pPr>
      <a:lvl7pPr marL="914400"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7pPr>
      <a:lvl8pPr marL="1371600"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8pPr>
      <a:lvl9pPr marL="1828800" algn="l" rtl="0" fontAlgn="base">
        <a:spcBef>
          <a:spcPct val="0"/>
        </a:spcBef>
        <a:spcAft>
          <a:spcPct val="0"/>
        </a:spcAft>
        <a:defRPr sz="4100" b="1">
          <a:solidFill>
            <a:schemeClr val="tx2"/>
          </a:solidFill>
          <a:latin typeface="Lucida Sans Unicode" panose="020b0602030504020204" pitchFamily="34" charset="0"/>
          <a:ea typeface="黑体" panose="02010609060101010101" pitchFamily="49" charset="-122"/>
        </a:defRPr>
      </a:lvl9pPr>
    </p:titleStyle>
    <p:bodyStyle>
      <a:lvl1pPr marL="365125" indent="-255905" algn="l" rtl="0" fontAlgn="base">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1030" indent="-228600" algn="l" rtl="0" fontAlgn="base">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9155" indent="-228600" algn="l" rtl="0" fontAlgn="base">
        <a:spcBef>
          <a:spcPts val="350"/>
        </a:spcBef>
        <a:spcAft>
          <a:spcPct val="0"/>
        </a:spcAft>
        <a:buClr>
          <a:schemeClr val="accent2"/>
        </a:buClr>
        <a:buSzTx/>
        <a:buFont typeface="Wingdings 2" panose="05020102010507070707" pitchFamily="18" charset="2"/>
        <a:buChar char=""/>
        <a:defRPr sz="2100" kern="1200">
          <a:solidFill>
            <a:schemeClr val="tx1"/>
          </a:solidFill>
          <a:latin typeface="+mn-lt"/>
          <a:ea typeface="+mn-ea"/>
          <a:cs typeface="+mn-cs"/>
        </a:defRPr>
      </a:lvl3pPr>
      <a:lvl4pPr marL="1143000" indent="-228600" algn="l" rtl="0" fontAlgn="base">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fontAlgn="base">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panose="05020102010507070707"/>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panose="05020102010507070707"/>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panose="05020102010507070707"/>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tags" Target="../tags/tag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6.png" /><Relationship Id="rId4" Type="http://schemas.openxmlformats.org/officeDocument/2006/relationships/tags" Target="../tags/tag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image" Target="../media/image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image" Target="../media/image1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1207704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p:nvPr/>
        </p:nvSpPr>
        <p:spPr>
          <a:xfrm>
            <a:off x="635" y="3081020"/>
            <a:ext cx="9039860" cy="922020"/>
          </a:xfrm>
          <a:prstGeom prst="rect">
            <a:avLst/>
          </a:prstGeom>
          <a:noFill/>
        </p:spPr>
        <p:txBody>
          <a:bodyPr wrap="square">
            <a:spAutoFit/>
            <a:scene3d>
              <a:camera prst="orthographicFront"/>
              <a:lightRig rig="threePt" dir="t"/>
            </a:scene3d>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lang="zh-CN" altLang="en-US" sz="5400" b="1">
                <a:ln w="22225">
                  <a:solidFill>
                    <a:schemeClr val="accent2"/>
                  </a:solidFill>
                  <a:prstDash val="solid"/>
                </a:ln>
                <a:solidFill>
                  <a:schemeClr val="accent2">
                    <a:lumMod val="40000"/>
                    <a:lumOff val="60000"/>
                  </a:schemeClr>
                </a:solidFill>
                <a:ea typeface="+mn-ea"/>
              </a:rPr>
              <a:t>项目</a:t>
            </a:r>
            <a:r>
              <a:rPr kumimoji="0" lang="en-US" altLang="zh-CN" sz="5400" b="1" i="0" u="none" strike="noStrike" kern="1200" cap="none" spc="0" normalizeH="0" baseline="0" noProof="0" smtClean="0">
                <a:ln w="22225">
                  <a:solidFill>
                    <a:schemeClr val="accent2"/>
                  </a:solidFill>
                  <a:prstDash val="solid"/>
                </a:ln>
                <a:solidFill>
                  <a:schemeClr val="accent2">
                    <a:lumMod val="40000"/>
                    <a:lumOff val="60000"/>
                  </a:schemeClr>
                </a:solidFill>
                <a:effectLst/>
                <a:uLnTx/>
                <a:uFillTx/>
                <a:latin typeface="Arial" pitchFamily="34" charset="0"/>
                <a:ea typeface="+mn-ea"/>
                <a:cs typeface="+mn-cs"/>
              </a:rPr>
              <a:t>6 </a:t>
            </a:r>
            <a:r>
              <a:rPr kumimoji="0" lang="zh-CN" altLang="en-US" sz="5400" b="1" i="0" u="none" strike="noStrike" kern="1200" cap="none" spc="0" normalizeH="0" baseline="0" noProof="0">
                <a:ln w="22225">
                  <a:solidFill>
                    <a:schemeClr val="accent2"/>
                  </a:solidFill>
                  <a:prstDash val="solid"/>
                </a:ln>
                <a:solidFill>
                  <a:schemeClr val="accent2">
                    <a:lumMod val="40000"/>
                    <a:lumOff val="60000"/>
                  </a:schemeClr>
                </a:solidFill>
                <a:effectLst/>
                <a:uLnTx/>
                <a:uFillTx/>
                <a:latin typeface="Arial" pitchFamily="34" charset="0"/>
                <a:ea typeface="+mn-ea"/>
                <a:cs typeface="+mn-cs"/>
              </a:rPr>
              <a:t>电梯门</a:t>
            </a:r>
            <a:r>
              <a:rPr kumimoji="0" lang="zh-CN" altLang="en-US" sz="5400" b="1" i="0" u="none" strike="noStrike" kern="1200" cap="none" spc="0" normalizeH="0" baseline="0" noProof="0" smtClean="0">
                <a:ln w="22225">
                  <a:solidFill>
                    <a:schemeClr val="accent2"/>
                  </a:solidFill>
                  <a:prstDash val="solid"/>
                </a:ln>
                <a:solidFill>
                  <a:schemeClr val="accent2">
                    <a:lumMod val="40000"/>
                    <a:lumOff val="60000"/>
                  </a:schemeClr>
                </a:solidFill>
                <a:effectLst/>
                <a:uLnTx/>
                <a:uFillTx/>
                <a:latin typeface="Arial" pitchFamily="34" charset="0"/>
                <a:ea typeface="+mn-ea"/>
                <a:cs typeface="+mn-cs"/>
              </a:rPr>
              <a:t>系统</a:t>
            </a:r>
            <a:r>
              <a:rPr lang="zh-CN" altLang="en-US" sz="5400" b="1">
                <a:ln w="22225">
                  <a:solidFill>
                    <a:schemeClr val="accent2"/>
                  </a:solidFill>
                  <a:prstDash val="solid"/>
                </a:ln>
                <a:solidFill>
                  <a:schemeClr val="accent2">
                    <a:lumMod val="40000"/>
                    <a:lumOff val="60000"/>
                  </a:schemeClr>
                </a:solidFill>
                <a:ea typeface="+mn-ea"/>
              </a:rPr>
              <a:t>结构</a:t>
            </a:r>
            <a:endParaRPr kumimoji="0" lang="zh-CN" altLang="en-US" sz="5400" b="1" i="0" u="none" strike="noStrike" kern="1200" cap="none" spc="0" normalizeH="0" baseline="0" noProof="0">
              <a:ln w="22225">
                <a:solidFill>
                  <a:schemeClr val="accent2"/>
                </a:solidFill>
                <a:prstDash val="solid"/>
              </a:ln>
              <a:solidFill>
                <a:schemeClr val="accent2">
                  <a:lumMod val="40000"/>
                  <a:lumOff val="60000"/>
                </a:schemeClr>
              </a:solidFill>
              <a:effectLst/>
              <a:uLnTx/>
              <a:uFillTx/>
              <a:latin typeface="Arial" pitchFamily="34" charset="0"/>
              <a:ea typeface="+mn-ea"/>
              <a:cs typeface="+mn-cs"/>
            </a:endParaRPr>
          </a:p>
        </p:txBody>
      </p:sp>
      <p:pic>
        <p:nvPicPr>
          <p:cNvPr id="2" name="Picture 2"/>
          <p:cNvPicPr>
            <a:picLocks noChangeAspect="1"/>
          </p:cNvPicPr>
          <p:nvPr/>
        </p:nvPicPr>
        <p:blipFill>
          <a:blip r:embed="rId2"/>
          <a:stretch>
            <a:fillRect/>
          </a:stretch>
        </p:blipFill>
        <p:spPr>
          <a:xfrm>
            <a:off x="0" y="0"/>
            <a:ext cx="6957060" cy="1510665"/>
          </a:xfrm>
          <a:prstGeom prst="rect">
            <a:avLst/>
          </a:prstGeom>
          <a:noFill/>
          <a:ln w="9525">
            <a:noFill/>
          </a:ln>
        </p:spPr>
      </p:pic>
    </p:spTree>
  </p:cSld>
  <p:clrMapOvr>
    <a:masterClrMapping/>
  </p:clrMapOvr>
  <p:transition>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94310" y="763905"/>
            <a:ext cx="8754745" cy="309181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一、门系统组成与作用 </a:t>
            </a:r>
            <a:endParaRPr lang="zh-CN" altLang="en-US" sz="2900" b="1">
              <a:sym typeface="+mn-ea"/>
            </a:endParaRPr>
          </a:p>
          <a:p>
            <a:pPr lvl="0">
              <a:lnSpc>
                <a:spcPct val="150000"/>
              </a:lnSpc>
              <a:spcAft>
                <a:spcPct val="0"/>
              </a:spcAft>
            </a:pPr>
            <a:r>
              <a:rPr lang="zh-CN" altLang="en-US" sz="2900">
                <a:sym typeface="+mn-ea"/>
              </a:rPr>
              <a:t>     </a:t>
            </a:r>
            <a:r>
              <a:rPr lang="zh-CN" altLang="en-US" sz="2400">
                <a:sym typeface="+mn-ea"/>
              </a:rPr>
              <a:t>电梯门系统主要包括轿门（轿厢门）、层门（厅门）与开关门机构及其附属的部件。电梯门系统的作用是防止乘客和物品坠入井道或与井道相撞、避免乘客或货物未能完全进入轿厢而被运动的轿厢剪切等危险的发生，是电梯的最重要安全保护设施之一。</a:t>
            </a:r>
            <a:endParaRPr lang="zh-CN" altLang="en-US" sz="2400">
              <a:sym typeface="+mn-ea"/>
            </a:endParaRPr>
          </a:p>
        </p:txBody>
      </p:sp>
    </p:spTree>
  </p:cSld>
  <p:clrMapOvr>
    <a:masterClrMapping/>
  </p:clrMapOvr>
  <p:transition>
    <p:wedg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34620" y="312420"/>
            <a:ext cx="8754745" cy="7607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一、门系统组成与作用</a:t>
            </a:r>
            <a:endParaRPr sz="2000">
              <a:sym typeface="+mn-ea"/>
            </a:endParaRPr>
          </a:p>
        </p:txBody>
      </p:sp>
      <p:sp>
        <p:nvSpPr>
          <p:cNvPr id="3" name="文本框 2"/>
          <p:cNvSpPr txBox="1"/>
          <p:nvPr/>
        </p:nvSpPr>
        <p:spPr>
          <a:xfrm>
            <a:off x="2606675" y="5379720"/>
            <a:ext cx="393001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a:t>图6-1  电梯门系统</a:t>
            </a:r>
            <a:endParaRPr lang="zh-CN" altLang="en-US"/>
          </a:p>
        </p:txBody>
      </p:sp>
      <p:pic>
        <p:nvPicPr>
          <p:cNvPr id="5" name="图片 4"/>
          <p:cNvPicPr>
            <a:picLocks noChangeAspect="1"/>
          </p:cNvPicPr>
          <p:nvPr/>
        </p:nvPicPr>
        <p:blipFill>
          <a:blip r:embed="rId3"/>
          <a:stretch>
            <a:fillRect/>
          </a:stretch>
        </p:blipFill>
        <p:spPr>
          <a:xfrm>
            <a:off x="2018665" y="1073150"/>
            <a:ext cx="4661535" cy="3922395"/>
          </a:xfrm>
          <a:prstGeom prst="rect">
            <a:avLst/>
          </a:prstGeom>
        </p:spPr>
      </p:pic>
    </p:spTree>
  </p:cSld>
  <p:clrMapOvr>
    <a:masterClrMapping/>
  </p:clrMapOvr>
  <p:transition>
    <p:wedg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94310" y="763905"/>
            <a:ext cx="8754745" cy="452310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400">
                <a:sym typeface="+mn-ea"/>
              </a:rPr>
              <a:t>1、层门的作用</a:t>
            </a:r>
            <a:endParaRPr lang="zh-CN" altLang="en-US" sz="2400">
              <a:sym typeface="+mn-ea"/>
            </a:endParaRPr>
          </a:p>
          <a:p>
            <a:pPr lvl="0">
              <a:lnSpc>
                <a:spcPct val="150000"/>
              </a:lnSpc>
              <a:spcAft>
                <a:spcPct val="0"/>
              </a:spcAft>
            </a:pPr>
            <a:r>
              <a:rPr lang="zh-CN" altLang="en-US" sz="2400">
                <a:sym typeface="+mn-ea"/>
              </a:rPr>
              <a:t>       层门又称为厅门（图6-2），安装在候梯大厅电梯入口处；电梯层门是乘客在进入电梯前首先看到或接触到的部分，电梯有多少个层站就会有多少个层门；当轿厢离开层站时，层门必须保证可靠锁闭，防止人员或其他物品坠入井道。层门是电梯很重要的一个安全设施，根据不完全统计，电梯发生的人身伤亡事故约有70％是由于层门的故障或使用不当等引起的，层门的开启与有效锁闭是保障电梯使用者安全的首要条件。</a:t>
            </a:r>
            <a:endParaRPr lang="zh-CN" altLang="en-US" sz="2900" b="1">
              <a:sym typeface="+mn-ea"/>
            </a:endParaRPr>
          </a:p>
        </p:txBody>
      </p:sp>
    </p:spTree>
  </p:cSld>
  <p:clrMapOvr>
    <a:masterClrMapping/>
  </p:clrMapOvr>
  <p:transition>
    <p:wedg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34620" y="312420"/>
            <a:ext cx="8754745" cy="7607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一、门系统组成与作用</a:t>
            </a:r>
            <a:endParaRPr sz="2000">
              <a:sym typeface="+mn-ea"/>
            </a:endParaRPr>
          </a:p>
        </p:txBody>
      </p:sp>
      <p:sp>
        <p:nvSpPr>
          <p:cNvPr id="3" name="文本框 2"/>
          <p:cNvSpPr txBox="1"/>
          <p:nvPr/>
        </p:nvSpPr>
        <p:spPr>
          <a:xfrm>
            <a:off x="3128010" y="5379720"/>
            <a:ext cx="393001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a:t>图6-2     层门 </a:t>
            </a:r>
            <a:endParaRPr lang="zh-CN" altLang="en-US"/>
          </a:p>
        </p:txBody>
      </p:sp>
      <p:pic>
        <p:nvPicPr>
          <p:cNvPr id="75" name="图片 38"/>
          <p:cNvPicPr>
            <a:picLocks noChangeAspect="1" noChangeArrowheads="1"/>
          </p:cNvPicPr>
          <p:nvPr>
            <p:custDataLst>
              <p:tags r:id="rId4"/>
            </p:custDataLst>
          </p:nvPr>
        </p:nvPicPr>
        <p:blipFill>
          <a:blip r:embed="rId3"/>
          <a:stretch>
            <a:fillRect/>
          </a:stretch>
        </p:blipFill>
        <p:spPr>
          <a:xfrm>
            <a:off x="1689735" y="1188085"/>
            <a:ext cx="6068695" cy="4076065"/>
          </a:xfrm>
          <a:prstGeom prst="rect">
            <a:avLst/>
          </a:prstGeom>
          <a:noFill/>
        </p:spPr>
      </p:pic>
    </p:spTree>
  </p:cSld>
  <p:clrMapOvr>
    <a:masterClrMapping/>
  </p:clrMapOvr>
  <p:transition>
    <p:wedg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94310" y="763905"/>
            <a:ext cx="8754745" cy="34150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400">
                <a:sym typeface="+mn-ea"/>
              </a:rPr>
              <a:t>2、轿门的作用</a:t>
            </a:r>
            <a:endParaRPr lang="zh-CN" altLang="en-US" sz="2400">
              <a:sym typeface="+mn-ea"/>
            </a:endParaRPr>
          </a:p>
          <a:p>
            <a:pPr lvl="0">
              <a:lnSpc>
                <a:spcPct val="150000"/>
              </a:lnSpc>
              <a:spcAft>
                <a:spcPct val="0"/>
              </a:spcAft>
            </a:pPr>
            <a:r>
              <a:rPr lang="zh-CN" altLang="en-US" sz="2400">
                <a:sym typeface="+mn-ea"/>
              </a:rPr>
              <a:t>       轿门（图6-3）是设置安装在轿厢入口处，由轿厢顶部的开关门机构驱动而开闭，同时带动层门开闭。轿门是随同轿厢一起运行的门，乘客在轿厢内部只能见到轿门，供乘客和货物的进出。简易电梯用手工操作开闭的称为手动门，当前一般的电梯都装有自动开、关门机构，称为自动门。</a:t>
            </a:r>
            <a:endParaRPr lang="zh-CN" altLang="en-US" sz="2400">
              <a:sym typeface="+mn-ea"/>
            </a:endParaRPr>
          </a:p>
        </p:txBody>
      </p:sp>
    </p:spTree>
  </p:cSld>
  <p:clrMapOvr>
    <a:masterClrMapping/>
  </p:clrMapOvr>
  <p:transition>
    <p:wedg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34620" y="312420"/>
            <a:ext cx="8754745" cy="7607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一、门系统组成与作用</a:t>
            </a:r>
            <a:endParaRPr sz="2000">
              <a:sym typeface="+mn-ea"/>
            </a:endParaRPr>
          </a:p>
        </p:txBody>
      </p:sp>
      <p:sp>
        <p:nvSpPr>
          <p:cNvPr id="3" name="文本框 2"/>
          <p:cNvSpPr txBox="1"/>
          <p:nvPr/>
        </p:nvSpPr>
        <p:spPr>
          <a:xfrm>
            <a:off x="3128010" y="5379720"/>
            <a:ext cx="3930015" cy="36830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a:t>图6-3      轿门 </a:t>
            </a:r>
            <a:endParaRPr lang="zh-CN" altLang="en-US"/>
          </a:p>
        </p:txBody>
      </p:sp>
      <p:pic>
        <p:nvPicPr>
          <p:cNvPr id="76" name="图片 39"/>
          <p:cNvPicPr>
            <a:picLocks noChangeAspect="1" noChangeArrowheads="1"/>
          </p:cNvPicPr>
          <p:nvPr>
            <p:custDataLst>
              <p:tags r:id="rId4"/>
            </p:custDataLst>
          </p:nvPr>
        </p:nvPicPr>
        <p:blipFill>
          <a:blip r:embed="rId3"/>
          <a:stretch>
            <a:fillRect/>
          </a:stretch>
        </p:blipFill>
        <p:spPr>
          <a:xfrm>
            <a:off x="1803400" y="1073150"/>
            <a:ext cx="5920105" cy="4190365"/>
          </a:xfrm>
          <a:prstGeom prst="rect">
            <a:avLst/>
          </a:prstGeom>
          <a:noFill/>
        </p:spPr>
      </p:pic>
    </p:spTree>
  </p:cSld>
  <p:clrMapOvr>
    <a:masterClrMapping/>
  </p:clrMapOvr>
  <p:transition>
    <p:wedg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94310" y="763905"/>
            <a:ext cx="8754745" cy="479996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400">
                <a:sym typeface="+mn-ea"/>
              </a:rPr>
              <a:t>3、层门和轿门的相互关系</a:t>
            </a:r>
            <a:endParaRPr lang="zh-CN" altLang="en-US" sz="2400">
              <a:sym typeface="+mn-ea"/>
            </a:endParaRPr>
          </a:p>
          <a:p>
            <a:pPr lvl="0">
              <a:lnSpc>
                <a:spcPct val="150000"/>
              </a:lnSpc>
              <a:spcAft>
                <a:spcPct val="0"/>
              </a:spcAft>
            </a:pPr>
            <a:r>
              <a:rPr lang="zh-CN" altLang="en-US" sz="2000">
                <a:sym typeface="+mn-ea"/>
              </a:rPr>
              <a:t>       层门是设置在层站入口的封闭门，当轿厢不在该层门开锁区域时，层门保持锁闭；此时如果强行开启层门，层门上装设的机械——电气联锁门锁会切断电梯控制电路，使轿厢停驶。层门的开启，必须是当轿厢进入该层站开锁区域，轿门与层门相重叠时，随轿门驱动而开启和关闭。所以轿门称为主动门，层门为被动门，只有轿门、层门完全关闭后，电梯才能运行。</a:t>
            </a:r>
            <a:endParaRPr lang="zh-CN" altLang="en-US" sz="2000">
              <a:sym typeface="+mn-ea"/>
            </a:endParaRPr>
          </a:p>
          <a:p>
            <a:pPr lvl="0">
              <a:lnSpc>
                <a:spcPct val="150000"/>
              </a:lnSpc>
              <a:spcAft>
                <a:spcPct val="0"/>
              </a:spcAft>
            </a:pPr>
            <a:r>
              <a:rPr lang="zh-CN" altLang="en-US" sz="2000">
                <a:sym typeface="+mn-ea"/>
              </a:rPr>
              <a:t>       为了将轿门的运动传递给层门，轿门上一般设有开门联动装置，通过该装置与层门门锁的配合，使轿门带动层门运动。为了防止电梯在关门时将人夹住，在轿门上常设有关门安全装置（近门保护装置），当轿门关闭过程中遇到阻碍时，会立即反向运动，将门打开，直至阻碍消除后再完成关闭。</a:t>
            </a:r>
            <a:endParaRPr lang="zh-CN" altLang="en-US" sz="2000">
              <a:sym typeface="+mn-ea"/>
            </a:endParaRPr>
          </a:p>
        </p:txBody>
      </p:sp>
    </p:spTree>
  </p:cSld>
  <p:clrMapOvr>
    <a:masterClrMapping/>
  </p:clrMapOvr>
  <p:transition>
    <p:wedg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299085" y="360045"/>
            <a:ext cx="8754745" cy="558482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二、层门、轿门</a:t>
            </a:r>
            <a:r>
              <a:rPr lang="zh-CN" altLang="en-US" sz="2900" b="1" smtClean="0">
                <a:sym typeface="+mn-ea"/>
              </a:rPr>
              <a:t>的形式 </a:t>
            </a:r>
            <a:endParaRPr lang="zh-CN" altLang="en-US" sz="2900" b="1">
              <a:sym typeface="+mn-ea"/>
            </a:endParaRPr>
          </a:p>
          <a:p>
            <a:pPr lvl="0">
              <a:lnSpc>
                <a:spcPct val="150000"/>
              </a:lnSpc>
              <a:spcAft>
                <a:spcPct val="0"/>
              </a:spcAft>
            </a:pPr>
            <a:r>
              <a:rPr lang="zh-CN" altLang="en-US" sz="2900">
                <a:sym typeface="+mn-ea"/>
              </a:rPr>
              <a:t>     </a:t>
            </a:r>
            <a:r>
              <a:rPr lang="zh-CN" altLang="en-US" sz="1800">
                <a:sym typeface="+mn-ea"/>
              </a:rPr>
              <a:t>为了方便乘客和货物进出层门和轿厢，门</a:t>
            </a:r>
            <a:r>
              <a:rPr lang="zh-CN" altLang="en-US" sz="1800" smtClean="0">
                <a:sym typeface="+mn-ea"/>
              </a:rPr>
              <a:t>的形式</a:t>
            </a:r>
            <a:r>
              <a:rPr lang="zh-CN" altLang="en-US" sz="1800">
                <a:sym typeface="+mn-ea"/>
              </a:rPr>
              <a:t>和结构都应适应这个要求，不仅能进出方便，且结构简单，构造科学。</a:t>
            </a:r>
            <a:endParaRPr lang="zh-CN" altLang="en-US" sz="1800">
              <a:sym typeface="+mn-ea"/>
            </a:endParaRPr>
          </a:p>
          <a:p>
            <a:pPr lvl="0">
              <a:lnSpc>
                <a:spcPct val="150000"/>
              </a:lnSpc>
              <a:spcAft>
                <a:spcPct val="0"/>
              </a:spcAft>
            </a:pPr>
            <a:r>
              <a:rPr lang="zh-CN" altLang="en-US" sz="1800">
                <a:sym typeface="+mn-ea"/>
              </a:rPr>
              <a:t>      1、门</a:t>
            </a:r>
            <a:r>
              <a:rPr lang="zh-CN" altLang="en-US" sz="1800" smtClean="0">
                <a:sym typeface="+mn-ea"/>
              </a:rPr>
              <a:t>的形式</a:t>
            </a:r>
            <a:endParaRPr lang="zh-CN" altLang="en-US" sz="1800">
              <a:sym typeface="+mn-ea"/>
            </a:endParaRPr>
          </a:p>
          <a:p>
            <a:pPr lvl="0">
              <a:lnSpc>
                <a:spcPct val="150000"/>
              </a:lnSpc>
              <a:spcAft>
                <a:spcPct val="0"/>
              </a:spcAft>
            </a:pPr>
            <a:r>
              <a:rPr lang="zh-CN" altLang="en-US" sz="1800">
                <a:sym typeface="+mn-ea"/>
              </a:rPr>
              <a:t>      电梯门主要有两类，即滑动门和旋转门，目前普遍采用的是滑动门。</a:t>
            </a:r>
            <a:endParaRPr lang="zh-CN" altLang="en-US" sz="1800">
              <a:sym typeface="+mn-ea"/>
            </a:endParaRPr>
          </a:p>
          <a:p>
            <a:pPr lvl="0">
              <a:lnSpc>
                <a:spcPct val="150000"/>
              </a:lnSpc>
              <a:spcAft>
                <a:spcPct val="0"/>
              </a:spcAft>
            </a:pPr>
            <a:r>
              <a:rPr lang="zh-CN" altLang="en-US" sz="1800">
                <a:sym typeface="+mn-ea"/>
              </a:rPr>
              <a:t>滑动门按其开门方向又可分为中分式、旁开式和直分式三种，层门必须和轿门是同一类型的。</a:t>
            </a:r>
            <a:endParaRPr lang="zh-CN" altLang="en-US" sz="1800">
              <a:sym typeface="+mn-ea"/>
            </a:endParaRPr>
          </a:p>
          <a:p>
            <a:pPr lvl="0">
              <a:lnSpc>
                <a:spcPct val="150000"/>
              </a:lnSpc>
              <a:spcAft>
                <a:spcPct val="0"/>
              </a:spcAft>
            </a:pPr>
            <a:r>
              <a:rPr lang="zh-CN" altLang="en-US" sz="1800">
                <a:sym typeface="+mn-ea"/>
              </a:rPr>
              <a:t>     （1）中分式门</a:t>
            </a:r>
            <a:endParaRPr lang="zh-CN" altLang="en-US" sz="1800">
              <a:sym typeface="+mn-ea"/>
            </a:endParaRPr>
          </a:p>
          <a:p>
            <a:pPr lvl="0">
              <a:lnSpc>
                <a:spcPct val="150000"/>
              </a:lnSpc>
              <a:spcAft>
                <a:spcPct val="0"/>
              </a:spcAft>
            </a:pPr>
            <a:r>
              <a:rPr lang="zh-CN" altLang="en-US" sz="1800">
                <a:sym typeface="+mn-ea"/>
              </a:rPr>
              <a:t>       中分式门（图6-4）由中间分开。开门时，左右门扇以相同的速度向两侧滑动；关门时，则以相同的速度向中间合拢。</a:t>
            </a:r>
            <a:endParaRPr lang="zh-CN" altLang="en-US" sz="1800">
              <a:sym typeface="+mn-ea"/>
            </a:endParaRPr>
          </a:p>
          <a:p>
            <a:pPr lvl="0">
              <a:lnSpc>
                <a:spcPct val="150000"/>
              </a:lnSpc>
              <a:spcAft>
                <a:spcPct val="0"/>
              </a:spcAft>
            </a:pPr>
            <a:r>
              <a:rPr lang="zh-CN" altLang="en-US" sz="1800">
                <a:sym typeface="+mn-ea"/>
              </a:rPr>
              <a:t>       这种门按其门扇多少，常见的有两扇中分式和四扇中分式。四扇中分式用于开门宽度较大的电梯，此时单侧两个门扇的运动方式与两扇旁开式门相同。</a:t>
            </a:r>
            <a:endParaRPr lang="zh-CN" altLang="en-US" sz="1800">
              <a:sym typeface="+mn-ea"/>
            </a:endParaRPr>
          </a:p>
        </p:txBody>
      </p:sp>
    </p:spTree>
  </p:cSld>
  <p:clrMapOvr>
    <a:masterClrMapping/>
  </p:clrMapOvr>
  <p:transition>
    <p:wedg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34620" y="312420"/>
            <a:ext cx="8754745" cy="761747"/>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二、层门、轿门</a:t>
            </a:r>
            <a:r>
              <a:rPr lang="zh-CN" altLang="en-US" sz="2900" b="1" smtClean="0">
                <a:sym typeface="+mn-ea"/>
              </a:rPr>
              <a:t>的形式</a:t>
            </a:r>
            <a:endParaRPr sz="2000">
              <a:sym typeface="+mn-ea"/>
            </a:endParaRPr>
          </a:p>
        </p:txBody>
      </p:sp>
      <p:sp>
        <p:nvSpPr>
          <p:cNvPr id="3" name="文本框 2"/>
          <p:cNvSpPr txBox="1"/>
          <p:nvPr/>
        </p:nvSpPr>
        <p:spPr>
          <a:xfrm>
            <a:off x="2546985" y="5719445"/>
            <a:ext cx="3930015" cy="5219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 </a:t>
            </a:r>
            <a:r>
              <a:rPr lang="zh-CN" altLang="en-US" sz="2000"/>
              <a:t>图6-4    中分门</a:t>
            </a:r>
            <a:endParaRPr lang="zh-CN" altLang="en-US" sz="2000"/>
          </a:p>
        </p:txBody>
      </p:sp>
      <p:pic>
        <p:nvPicPr>
          <p:cNvPr id="4" name="图片 3"/>
          <p:cNvPicPr>
            <a:picLocks noChangeAspect="1"/>
          </p:cNvPicPr>
          <p:nvPr/>
        </p:nvPicPr>
        <p:blipFill>
          <a:blip r:embed="rId3"/>
          <a:stretch>
            <a:fillRect/>
          </a:stretch>
        </p:blipFill>
        <p:spPr>
          <a:xfrm>
            <a:off x="2546985" y="1041400"/>
            <a:ext cx="3803650" cy="4484370"/>
          </a:xfrm>
          <a:prstGeom prst="rect">
            <a:avLst/>
          </a:prstGeom>
        </p:spPr>
      </p:pic>
    </p:spTree>
  </p:cSld>
  <p:clrMapOvr>
    <a:masterClrMapping/>
  </p:clrMapOvr>
  <p:transition>
    <p:wedg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299085" y="360045"/>
            <a:ext cx="8754745" cy="475424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二、层门、轿门</a:t>
            </a:r>
            <a:r>
              <a:rPr lang="zh-CN" altLang="en-US" sz="2900" b="1" smtClean="0">
                <a:sym typeface="+mn-ea"/>
              </a:rPr>
              <a:t>的形式 </a:t>
            </a:r>
            <a:endParaRPr lang="zh-CN" altLang="en-US" sz="2900" b="1">
              <a:sym typeface="+mn-ea"/>
            </a:endParaRPr>
          </a:p>
          <a:p>
            <a:pPr lvl="0">
              <a:lnSpc>
                <a:spcPct val="150000"/>
              </a:lnSpc>
              <a:spcAft>
                <a:spcPct val="0"/>
              </a:spcAft>
            </a:pPr>
            <a:r>
              <a:rPr lang="zh-CN" altLang="en-US" sz="2900">
                <a:sym typeface="+mn-ea"/>
              </a:rPr>
              <a:t>     </a:t>
            </a:r>
            <a:r>
              <a:rPr lang="zh-CN" altLang="en-US" sz="1800">
                <a:sym typeface="+mn-ea"/>
              </a:rPr>
              <a:t>（2）旁开式门</a:t>
            </a:r>
            <a:endParaRPr lang="zh-CN" altLang="en-US" sz="1800">
              <a:sym typeface="+mn-ea"/>
            </a:endParaRPr>
          </a:p>
          <a:p>
            <a:pPr lvl="0">
              <a:lnSpc>
                <a:spcPct val="150000"/>
              </a:lnSpc>
              <a:spcAft>
                <a:spcPct val="0"/>
              </a:spcAft>
            </a:pPr>
            <a:r>
              <a:rPr lang="zh-CN" altLang="en-US" sz="1800">
                <a:sym typeface="+mn-ea"/>
              </a:rPr>
              <a:t>       旁开式门（图6-5）由一侧向另一侧推开或由一侧向另一侧合拢。按照门扇的数量，常见的有单扇、双扇和三扇旁开门。</a:t>
            </a:r>
            <a:endParaRPr lang="zh-CN" altLang="en-US" sz="1800">
              <a:sym typeface="+mn-ea"/>
            </a:endParaRPr>
          </a:p>
          <a:p>
            <a:pPr lvl="0">
              <a:lnSpc>
                <a:spcPct val="150000"/>
              </a:lnSpc>
              <a:spcAft>
                <a:spcPct val="0"/>
              </a:spcAft>
            </a:pPr>
            <a:r>
              <a:rPr lang="zh-CN" altLang="en-US" sz="1800">
                <a:sym typeface="+mn-ea"/>
              </a:rPr>
              <a:t>       当旁开式门为双扇时，两个门扇在开门和关门时各自的行程不相同，但运动的时间却必须相同，因此两扇门的速度有快慢之分。速度快的称快门，反之称慢门，所以双扇旁开式门又称双速门。由于门在打开后是折叠在一起的，因而又称双折式门。同理，当旁开式门为三扇时，称为三速门和三折式门。</a:t>
            </a:r>
            <a:endParaRPr lang="zh-CN" altLang="en-US" sz="1800">
              <a:sym typeface="+mn-ea"/>
            </a:endParaRPr>
          </a:p>
          <a:p>
            <a:pPr lvl="0">
              <a:lnSpc>
                <a:spcPct val="150000"/>
              </a:lnSpc>
              <a:spcAft>
                <a:spcPct val="0"/>
              </a:spcAft>
            </a:pPr>
            <a:r>
              <a:rPr lang="zh-CN" altLang="en-US" sz="1800">
                <a:sym typeface="+mn-ea"/>
              </a:rPr>
              <a:t>       旁开式门按开门方向，又可分为左开式门和右开式门。区分的方法是：人站在轿厢内，面向外，门向右开的称右开式门；反之，为左开式门。</a:t>
            </a:r>
            <a:endParaRPr lang="zh-CN" altLang="en-US" sz="1800">
              <a:sym typeface="+mn-ea"/>
            </a:endParaRPr>
          </a:p>
        </p:txBody>
      </p:sp>
    </p:spTree>
  </p:cSld>
  <p:clrMapOvr>
    <a:masterClrMapping/>
  </p:clrMapOvr>
  <p:transition>
    <p:wedg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34620" y="312420"/>
            <a:ext cx="8754745" cy="761747"/>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ct val="150000"/>
              </a:lnSpc>
              <a:spcAft>
                <a:spcPct val="0"/>
              </a:spcAft>
            </a:pPr>
            <a:r>
              <a:rPr lang="zh-CN" altLang="en-US" sz="2900" b="1">
                <a:sym typeface="+mn-ea"/>
              </a:rPr>
              <a:t>二、层门、轿门</a:t>
            </a:r>
            <a:r>
              <a:rPr lang="zh-CN" altLang="en-US" sz="2900" b="1" smtClean="0">
                <a:sym typeface="+mn-ea"/>
              </a:rPr>
              <a:t>的形式</a:t>
            </a:r>
            <a:endParaRPr sz="2000">
              <a:sym typeface="+mn-ea"/>
            </a:endParaRPr>
          </a:p>
        </p:txBody>
      </p:sp>
      <p:sp>
        <p:nvSpPr>
          <p:cNvPr id="3" name="文本框 2"/>
          <p:cNvSpPr txBox="1"/>
          <p:nvPr/>
        </p:nvSpPr>
        <p:spPr>
          <a:xfrm>
            <a:off x="2546985" y="5719445"/>
            <a:ext cx="3930015" cy="5219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 </a:t>
            </a:r>
            <a:r>
              <a:rPr lang="zh-CN" altLang="en-US" sz="2000"/>
              <a:t>图6-5   旁开门</a:t>
            </a:r>
            <a:endParaRPr lang="zh-CN" altLang="en-US" sz="2000"/>
          </a:p>
        </p:txBody>
      </p:sp>
      <p:pic>
        <p:nvPicPr>
          <p:cNvPr id="5" name="图片 4"/>
          <p:cNvPicPr>
            <a:picLocks noChangeAspect="1"/>
          </p:cNvPicPr>
          <p:nvPr/>
        </p:nvPicPr>
        <p:blipFill>
          <a:blip r:embed="rId3"/>
          <a:stretch>
            <a:fillRect/>
          </a:stretch>
        </p:blipFill>
        <p:spPr>
          <a:xfrm>
            <a:off x="2656205" y="1171575"/>
            <a:ext cx="3820795" cy="4501515"/>
          </a:xfrm>
          <a:prstGeom prst="rect">
            <a:avLst/>
          </a:prstGeom>
        </p:spPr>
      </p:pic>
    </p:spTree>
  </p:cSld>
  <p:clrMapOvr>
    <a:masterClrMapping/>
  </p:clrMapOvr>
  <p:transition>
    <p:wedg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299085" y="360045"/>
            <a:ext cx="8754745" cy="226123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spcAft>
                <a:spcPct val="0"/>
              </a:spcAft>
            </a:pPr>
            <a:r>
              <a:rPr lang="zh-CN" altLang="en-US" sz="2900" b="1">
                <a:sym typeface="+mn-ea"/>
              </a:rPr>
              <a:t>二、层门、轿门</a:t>
            </a:r>
            <a:r>
              <a:rPr lang="zh-CN" altLang="en-US" sz="2900" b="1" smtClean="0">
                <a:sym typeface="+mn-ea"/>
              </a:rPr>
              <a:t>的形式 </a:t>
            </a:r>
            <a:endParaRPr lang="zh-CN" altLang="en-US" sz="2900" b="1">
              <a:sym typeface="+mn-ea"/>
            </a:endParaRPr>
          </a:p>
          <a:p>
            <a:pPr>
              <a:lnSpc>
                <a:spcPct val="150000"/>
              </a:lnSpc>
              <a:spcAft>
                <a:spcPct val="0"/>
              </a:spcAft>
            </a:pPr>
            <a:r>
              <a:rPr lang="zh-CN" altLang="en-US" sz="2900">
                <a:sym typeface="+mn-ea"/>
              </a:rPr>
              <a:t>     </a:t>
            </a:r>
            <a:r>
              <a:rPr lang="zh-CN" altLang="en-US" sz="1800">
                <a:sym typeface="+mn-ea"/>
              </a:rPr>
              <a:t>（3）直分式门</a:t>
            </a:r>
            <a:endParaRPr lang="zh-CN" altLang="en-US" sz="1800">
              <a:sym typeface="+mn-ea"/>
            </a:endParaRPr>
          </a:p>
          <a:p>
            <a:pPr>
              <a:lnSpc>
                <a:spcPct val="150000"/>
              </a:lnSpc>
              <a:spcAft>
                <a:spcPct val="0"/>
              </a:spcAft>
            </a:pPr>
            <a:r>
              <a:rPr lang="zh-CN" altLang="en-US" sz="1800">
                <a:sym typeface="+mn-ea"/>
              </a:rPr>
              <a:t>         直分式门（图6-6）由下向上推开，称直分式门。又称闸门式门，按门扇的数量，可分为单扇、双扇和三扇等。与旁开式门同理，双扇门称双速门，三扇门称三速门。</a:t>
            </a:r>
            <a:endParaRPr lang="zh-CN" altLang="en-US" sz="1800">
              <a:sym typeface="+mn-ea"/>
            </a:endParaRPr>
          </a:p>
        </p:txBody>
      </p:sp>
      <p:pic>
        <p:nvPicPr>
          <p:cNvPr id="3" name="图片 2"/>
          <p:cNvPicPr>
            <a:picLocks noChangeAspect="1"/>
          </p:cNvPicPr>
          <p:nvPr/>
        </p:nvPicPr>
        <p:blipFill>
          <a:blip r:embed="rId3"/>
          <a:stretch>
            <a:fillRect/>
          </a:stretch>
        </p:blipFill>
        <p:spPr>
          <a:xfrm>
            <a:off x="2822575" y="2621280"/>
            <a:ext cx="2964180" cy="2932430"/>
          </a:xfrm>
          <a:prstGeom prst="rect">
            <a:avLst/>
          </a:prstGeom>
        </p:spPr>
      </p:pic>
      <p:sp>
        <p:nvSpPr>
          <p:cNvPr id="4" name="文本框 3"/>
          <p:cNvSpPr txBox="1"/>
          <p:nvPr/>
        </p:nvSpPr>
        <p:spPr>
          <a:xfrm>
            <a:off x="2546985" y="5719445"/>
            <a:ext cx="3930015" cy="5219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 </a:t>
            </a:r>
            <a:r>
              <a:rPr lang="zh-CN" altLang="en-US" sz="2000"/>
              <a:t>图6-6    直分门</a:t>
            </a:r>
            <a:endParaRPr lang="zh-CN" altLang="en-US" sz="2000"/>
          </a:p>
        </p:txBody>
      </p:sp>
    </p:spTree>
  </p:cSld>
  <p:clrMapOvr>
    <a:masterClrMapping/>
  </p:clrMapOvr>
  <p:transition>
    <p:wedg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299085" y="360045"/>
            <a:ext cx="8754745" cy="143002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spcAft>
                <a:spcPct val="0"/>
              </a:spcAft>
            </a:pPr>
            <a:r>
              <a:rPr lang="zh-CN" altLang="en-US" sz="2900" b="1">
                <a:sym typeface="+mn-ea"/>
              </a:rPr>
              <a:t>三、轿门部件认识 </a:t>
            </a:r>
            <a:endParaRPr lang="zh-CN" altLang="en-US" sz="2900" b="1">
              <a:sym typeface="+mn-ea"/>
            </a:endParaRPr>
          </a:p>
          <a:p>
            <a:pPr>
              <a:lnSpc>
                <a:spcPct val="150000"/>
              </a:lnSpc>
              <a:spcAft>
                <a:spcPct val="0"/>
              </a:spcAft>
            </a:pPr>
            <a:r>
              <a:rPr lang="zh-CN" altLang="en-US" sz="2900">
                <a:sym typeface="+mn-ea"/>
              </a:rPr>
              <a:t>  </a:t>
            </a:r>
            <a:r>
              <a:rPr lang="zh-CN" altLang="en-US" sz="1800">
                <a:sym typeface="+mn-ea"/>
              </a:rPr>
              <a:t>轿门结构主要由门机装置、门板、安全装置以及轿门地坎以及安装组成（见图6-7）。</a:t>
            </a:r>
            <a:endParaRPr lang="zh-CN" altLang="en-US" sz="1800">
              <a:sym typeface="+mn-ea"/>
            </a:endParaRPr>
          </a:p>
        </p:txBody>
      </p:sp>
      <p:sp>
        <p:nvSpPr>
          <p:cNvPr id="4" name="文本框 3"/>
          <p:cNvSpPr txBox="1"/>
          <p:nvPr/>
        </p:nvSpPr>
        <p:spPr>
          <a:xfrm>
            <a:off x="2860040" y="5953760"/>
            <a:ext cx="3930015" cy="52197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t> </a:t>
            </a:r>
            <a:r>
              <a:rPr lang="zh-CN" altLang="en-US" sz="2000"/>
              <a:t>图6-7   轿门系统</a:t>
            </a:r>
            <a:endParaRPr lang="zh-CN" altLang="en-US" sz="2000"/>
          </a:p>
        </p:txBody>
      </p:sp>
      <p:pic>
        <p:nvPicPr>
          <p:cNvPr id="5" name="图片 4"/>
          <p:cNvPicPr>
            <a:picLocks noChangeAspect="1"/>
          </p:cNvPicPr>
          <p:nvPr/>
        </p:nvPicPr>
        <p:blipFill>
          <a:blip r:embed="rId3"/>
          <a:stretch>
            <a:fillRect/>
          </a:stretch>
        </p:blipFill>
        <p:spPr>
          <a:xfrm>
            <a:off x="2362200" y="1838325"/>
            <a:ext cx="5390515" cy="3880485"/>
          </a:xfrm>
          <a:prstGeom prst="rect">
            <a:avLst/>
          </a:prstGeom>
        </p:spPr>
      </p:pic>
    </p:spTree>
  </p:cSld>
  <p:clrMapOvr>
    <a:masterClrMapping/>
  </p:clrMapOvr>
  <p:transition>
    <p:wedg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https://d.book118.com/018112077046006045</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2715,&quot;width&quot;:4042}"/>
</p:tagLst>
</file>

<file path=ppt/tags/tag2.xml><?xml version="1.0" encoding="utf-8"?>
<p:tagLst xmlns:p="http://schemas.openxmlformats.org/presentationml/2006/main">
  <p:tag name="KSO_WM_UNIT_PLACING_PICTURE_USER_VIEWPORT" val="{&quot;height&quot;:2737,&quot;width&quot;:3867}"/>
</p:tagLst>
</file>

<file path=ppt/tags/tag3.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聚合">
  <a:themeElements>
    <a:clrScheme name="聚合">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聚合">
      <a:majorFont>
        <a:latin typeface="Lucida Sans Unicode"/>
        <a:ea typeface="黑体"/>
        <a:cs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黑体"/>
        <a:cs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聚合">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r:embed="rId1">
            <a:duotone>
              <a:schemeClr val="phClr">
                <a:shade val="60000"/>
                <a:satMod val="110000"/>
              </a:schemeClr>
              <a:schemeClr val="phClr">
                <a:tint val="95000"/>
              </a:schemeClr>
            </a:duotone>
          </a:blip>
          <a:tile tx="0" ty="0" sx="50000" sy="5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15</Slides>
  <Notes>13</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Lucida Sans Unicode</vt:lpstr>
      <vt:lpstr>黑体</vt:lpstr>
      <vt:lpstr>宋体</vt:lpstr>
      <vt:lpstr>Wingdings 3</vt:lpstr>
      <vt:lpstr>Verdana</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2024-09-25T18:24:59.750</cp:lastPrinted>
  <dcterms:created xsi:type="dcterms:W3CDTF">2024-09-25T10:24:59Z</dcterms:created>
  <dcterms:modified xsi:type="dcterms:W3CDTF">2024-09-25T10:25:01Z</dcterms:modified>
</cp:coreProperties>
</file>