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5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02EAC-B5EA-4305-91B1-0E9F7C28C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37341-896A-4275-AF60-C1E7D1002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EF2BB-63FA-4113-AD30-AB3A19572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68996-0610-4226-BD90-C7C26044D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23159-7AFC-4ADF-B7B5-72E0C68CF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88804B-3E53-4D16-9762-5172DF3DD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7BD83-F5F0-418A-A9BF-D1E89934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B4A00-C10A-4131-9130-11C7AF17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E1933-10B9-4A56-8674-A2BCBF24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3B653-29BE-4BAE-B6AC-85315B2D1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6BE7-E4E7-42DA-8293-EA99564B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51" r:id="rId2"/>
    <p:sldLayoutId id="2147485152" r:id="rId3"/>
    <p:sldLayoutId id="2147485153" r:id="rId4"/>
    <p:sldLayoutId id="2147485154" r:id="rId5"/>
    <p:sldLayoutId id="2147485155" r:id="rId6"/>
    <p:sldLayoutId id="2147485156" r:id="rId7"/>
    <p:sldLayoutId id="2147485157" r:id="rId8"/>
    <p:sldLayoutId id="2147485158" r:id="rId9"/>
    <p:sldLayoutId id="2147485159" r:id="rId10"/>
    <p:sldLayoutId id="21474851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31" Type="http://schemas.openxmlformats.org/officeDocument/2006/relationships/tags" Target="../tags/tag164.xml" /><Relationship Id="rId32" Type="http://schemas.openxmlformats.org/officeDocument/2006/relationships/tags" Target="../tags/tag165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31" Type="http://schemas.openxmlformats.org/officeDocument/2006/relationships/tags" Target="../tags/tag238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160760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建筑工程施工现场经营管理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建筑工程施工现场经营管理概述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建筑工程施工现场经营管理的主要内容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建筑工程施工现场经营管理的实施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建筑工程施工现场经营管理的效果评价</a:t>
            </a:r>
            <a:endParaRPr lang="en-US" altLang="zh-CN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建筑工程施工现场经营管理的改进和发展方向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建筑工程施工现场经营管理概述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定义和重要性</a:t>
            </a:r>
            <a:endParaRPr lang="zh-CN" altLang="en-US"/>
          </a:p>
        </p:txBody>
      </p:sp>
      <p:sp>
        <p:nvSpPr>
          <p:cNvPr id="1048940" name="Freeform 4"/>
          <p:cNvSpPr/>
          <p:nvPr>
            <p:custDataLst>
              <p:tags r:id="rId2"/>
            </p:custDataLst>
          </p:nvPr>
        </p:nvSpPr>
        <p:spPr>
          <a:xfrm>
            <a:off x="706403" y="1468797"/>
            <a:ext cx="4967286" cy="4537256"/>
          </a:xfrm>
          <a:custGeom>
            <a:gdLst>
              <a:gd name="connsiteX0" fmla="*/ 2901949 w 3176990"/>
              <a:gd name="connsiteY0" fmla="*/ 0 h 2901950"/>
              <a:gd name="connsiteX1" fmla="*/ 2901948 w 3176990"/>
              <a:gd name="connsiteY1" fmla="*/ 1181659 h 2901950"/>
              <a:gd name="connsiteX2" fmla="*/ 3176990 w 3176990"/>
              <a:gd name="connsiteY2" fmla="*/ 1450974 h 2901950"/>
              <a:gd name="connsiteX3" fmla="*/ 2901948 w 3176990"/>
              <a:gd name="connsiteY3" fmla="*/ 1720293 h 2901950"/>
              <a:gd name="connsiteX4" fmla="*/ 2901947 w 3176990"/>
              <a:gd name="connsiteY4" fmla="*/ 2901950 h 2901950"/>
              <a:gd name="connsiteX5" fmla="*/ 0 w 3176990"/>
              <a:gd name="connsiteY5" fmla="*/ 2901949 h 2901950"/>
              <a:gd name="connsiteX6" fmla="*/ 1 w 3176990"/>
              <a:gd name="connsiteY6" fmla="*/ 1 h 29019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6990" h="2901950">
                <a:moveTo>
                  <a:pt x="2901949" y="0"/>
                </a:moveTo>
                <a:lnTo>
                  <a:pt x="2901948" y="1181659"/>
                </a:lnTo>
                <a:lnTo>
                  <a:pt x="3176990" y="1450974"/>
                </a:lnTo>
                <a:lnTo>
                  <a:pt x="2901948" y="1720293"/>
                </a:lnTo>
                <a:lnTo>
                  <a:pt x="2901947" y="2901950"/>
                </a:lnTo>
                <a:lnTo>
                  <a:pt x="0" y="2901949"/>
                </a:lnTo>
                <a:lnTo>
                  <a:pt x="1" y="1"/>
                </a:ln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任意多边形: 形状 6"/>
          <p:cNvSpPr/>
          <p:nvPr>
            <p:custDataLst>
              <p:tags r:id="rId3"/>
            </p:custDataLst>
          </p:nvPr>
        </p:nvSpPr>
        <p:spPr>
          <a:xfrm>
            <a:off x="698370" y="2982529"/>
            <a:ext cx="768519" cy="1528967"/>
          </a:xfrm>
          <a:custGeom>
            <a:gdLst>
              <a:gd name="connsiteX0" fmla="*/ 2582 w 491532"/>
              <a:gd name="connsiteY0" fmla="*/ 0 h 977900"/>
              <a:gd name="connsiteX1" fmla="*/ 491532 w 491532"/>
              <a:gd name="connsiteY1" fmla="*/ 488950 h 977900"/>
              <a:gd name="connsiteX2" fmla="*/ 2582 w 491532"/>
              <a:gd name="connsiteY2" fmla="*/ 977900 h 977900"/>
              <a:gd name="connsiteX3" fmla="*/ 0 w 491532"/>
              <a:gd name="connsiteY3" fmla="*/ 977640 h 977900"/>
              <a:gd name="connsiteX4" fmla="*/ 0 w 491532"/>
              <a:gd name="connsiteY4" fmla="*/ 260 h 977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1532" h="977900">
                <a:moveTo>
                  <a:pt x="2582" y="0"/>
                </a:moveTo>
                <a:cubicBezTo>
                  <a:pt x="272622" y="0"/>
                  <a:pt x="491532" y="218910"/>
                  <a:pt x="491532" y="488950"/>
                </a:cubicBezTo>
                <a:cubicBezTo>
                  <a:pt x="491532" y="758990"/>
                  <a:pt x="272622" y="977900"/>
                  <a:pt x="2582" y="977900"/>
                </a:cubicBezTo>
                <a:lnTo>
                  <a:pt x="0" y="977640"/>
                </a:lnTo>
                <a:lnTo>
                  <a:pt x="0" y="260"/>
                </a:lnTo>
                <a:close/>
              </a:path>
            </a:pathLst>
          </a:custGeom>
          <a:gradFill>
            <a:gsLst>
              <a:gs pos="200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4"/>
            </p:custDataLst>
          </p:nvPr>
        </p:nvSpPr>
        <p:spPr>
          <a:xfrm>
            <a:off x="694800" y="3204769"/>
            <a:ext cx="684144" cy="106438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3600" b="1" spc="300">
                <a:solidFill>
                  <a:schemeClr val="accent1"/>
                </a:solidFill>
                <a:latin typeface="+mn-ea"/>
                <a:cs typeface="+mj-lt"/>
                <a:sym typeface="+mn-ea"/>
              </a:rPr>
              <a:t>1</a:t>
            </a:r>
            <a:endParaRPr lang="en-US" sz="3600" b="1" spc="300">
              <a:solidFill>
                <a:schemeClr val="accent1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8946" name="TextBox 21"/>
          <p:cNvSpPr txBox="1"/>
          <p:nvPr>
            <p:custDataLst>
              <p:tags r:id="rId5"/>
            </p:custDataLst>
          </p:nvPr>
        </p:nvSpPr>
        <p:spPr>
          <a:xfrm>
            <a:off x="1533779" y="2175681"/>
            <a:ext cx="3371667" cy="31234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定义：建筑工程施工现场经营管理是指在建筑工程施工过程中，对施工现场进行组织、协调、控制和管理的一系列活动。</a:t>
            </a:r>
            <a:endParaRPr lang="zh-CN" altLang="en-US" sz="28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Freeform 19"/>
          <p:cNvSpPr/>
          <p:nvPr>
            <p:custDataLst>
              <p:tags r:id="rId6"/>
            </p:custDataLst>
          </p:nvPr>
        </p:nvSpPr>
        <p:spPr>
          <a:xfrm>
            <a:off x="6524810" y="1468797"/>
            <a:ext cx="4967281" cy="4537256"/>
          </a:xfrm>
          <a:custGeom>
            <a:gdLst>
              <a:gd name="connsiteX0" fmla="*/ 2901948 w 3176987"/>
              <a:gd name="connsiteY0" fmla="*/ 0 h 2901950"/>
              <a:gd name="connsiteX1" fmla="*/ 2901948 w 3176987"/>
              <a:gd name="connsiteY1" fmla="*/ 1181659 h 2901950"/>
              <a:gd name="connsiteX2" fmla="*/ 3176987 w 3176987"/>
              <a:gd name="connsiteY2" fmla="*/ 1450976 h 2901950"/>
              <a:gd name="connsiteX3" fmla="*/ 2901947 w 3176987"/>
              <a:gd name="connsiteY3" fmla="*/ 1720294 h 2901950"/>
              <a:gd name="connsiteX4" fmla="*/ 2901948 w 3176987"/>
              <a:gd name="connsiteY4" fmla="*/ 2901950 h 2901950"/>
              <a:gd name="connsiteX5" fmla="*/ 2 w 3176987"/>
              <a:gd name="connsiteY5" fmla="*/ 2901950 h 2901950"/>
              <a:gd name="connsiteX6" fmla="*/ 0 w 3176987"/>
              <a:gd name="connsiteY6" fmla="*/ 1 h 29019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6987" h="2901950">
                <a:moveTo>
                  <a:pt x="2901948" y="0"/>
                </a:moveTo>
                <a:lnTo>
                  <a:pt x="2901948" y="1181659"/>
                </a:lnTo>
                <a:lnTo>
                  <a:pt x="3176987" y="1450976"/>
                </a:lnTo>
                <a:lnTo>
                  <a:pt x="2901947" y="1720294"/>
                </a:lnTo>
                <a:lnTo>
                  <a:pt x="2901948" y="2901950"/>
                </a:lnTo>
                <a:lnTo>
                  <a:pt x="2" y="2901950"/>
                </a:lnTo>
                <a:lnTo>
                  <a:pt x="0" y="1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任意多边形: 形状 20"/>
          <p:cNvSpPr/>
          <p:nvPr>
            <p:custDataLst>
              <p:tags r:id="rId7"/>
            </p:custDataLst>
          </p:nvPr>
        </p:nvSpPr>
        <p:spPr>
          <a:xfrm>
            <a:off x="6516777" y="2982529"/>
            <a:ext cx="768519" cy="1528967"/>
          </a:xfrm>
          <a:custGeom>
            <a:gdLst>
              <a:gd name="connsiteX0" fmla="*/ 2582 w 491532"/>
              <a:gd name="connsiteY0" fmla="*/ 0 h 977900"/>
              <a:gd name="connsiteX1" fmla="*/ 491532 w 491532"/>
              <a:gd name="connsiteY1" fmla="*/ 488950 h 977900"/>
              <a:gd name="connsiteX2" fmla="*/ 2582 w 491532"/>
              <a:gd name="connsiteY2" fmla="*/ 977900 h 977900"/>
              <a:gd name="connsiteX3" fmla="*/ 0 w 491532"/>
              <a:gd name="connsiteY3" fmla="*/ 977640 h 977900"/>
              <a:gd name="connsiteX4" fmla="*/ 0 w 491532"/>
              <a:gd name="connsiteY4" fmla="*/ 260 h 977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1532" h="977900">
                <a:moveTo>
                  <a:pt x="2582" y="0"/>
                </a:moveTo>
                <a:cubicBezTo>
                  <a:pt x="272622" y="0"/>
                  <a:pt x="491532" y="218910"/>
                  <a:pt x="491532" y="488950"/>
                </a:cubicBezTo>
                <a:cubicBezTo>
                  <a:pt x="491532" y="758990"/>
                  <a:pt x="272622" y="977900"/>
                  <a:pt x="2582" y="977900"/>
                </a:cubicBezTo>
                <a:lnTo>
                  <a:pt x="0" y="977640"/>
                </a:lnTo>
                <a:lnTo>
                  <a:pt x="0" y="260"/>
                </a:lnTo>
                <a:close/>
              </a:path>
            </a:pathLst>
          </a:custGeom>
          <a:gradFill>
            <a:gsLst>
              <a:gs pos="2000">
                <a:schemeClr val="accent2">
                  <a:lumMod val="10000"/>
                  <a:lumOff val="90000"/>
                </a:schemeClr>
              </a:gs>
              <a:gs pos="100000">
                <a:schemeClr val="accent2">
                  <a:lumMod val="10000"/>
                  <a:lumOff val="9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latin typeface="+mn-ea"/>
            </a:endParaRPr>
          </a:p>
        </p:txBody>
      </p:sp>
      <p:sp>
        <p:nvSpPr>
          <p:cNvPr id="104895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8"/>
            </p:custDataLst>
          </p:nvPr>
        </p:nvSpPr>
        <p:spPr>
          <a:xfrm>
            <a:off x="6513207" y="3204769"/>
            <a:ext cx="684144" cy="106438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spc="300">
                <a:solidFill>
                  <a:schemeClr val="accent2"/>
                </a:solidFill>
                <a:latin typeface="+mn-ea"/>
                <a:cs typeface="+mj-lt"/>
              </a:rPr>
              <a:t>2</a:t>
            </a:r>
            <a:endParaRPr lang="en-US" sz="3600" b="1" spc="300">
              <a:solidFill>
                <a:schemeClr val="accent2"/>
              </a:solidFill>
              <a:latin typeface="+mn-ea"/>
              <a:cs typeface="+mj-lt"/>
            </a:endParaRPr>
          </a:p>
        </p:txBody>
      </p:sp>
      <p:sp>
        <p:nvSpPr>
          <p:cNvPr id="1048954" name="TextBox 21"/>
          <p:cNvSpPr txBox="1"/>
          <p:nvPr>
            <p:custDataLst>
              <p:tags r:id="rId9"/>
            </p:custDataLst>
          </p:nvPr>
        </p:nvSpPr>
        <p:spPr>
          <a:xfrm>
            <a:off x="7351293" y="2175681"/>
            <a:ext cx="3371667" cy="31234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928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重要性：建筑工程施工现场经营管理是确保工程质量、安全、进度和成本的关键，也是提高企业竞争力和可持续发展的重要因素。</a:t>
            </a:r>
            <a:endParaRPr lang="zh-CN" altLang="en-US" sz="28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施工现场经营管理的目标和原则</a:t>
            </a:r>
            <a:endParaRPr lang="zh-CN" altLang="en-US"/>
          </a:p>
        </p:txBody>
      </p:sp>
      <p:sp>
        <p:nvSpPr>
          <p:cNvPr id="1048990" name="任意多边形 35"/>
          <p:cNvSpPr/>
          <p:nvPr>
            <p:custDataLst>
              <p:tags r:id="rId2"/>
            </p:custDataLst>
          </p:nvPr>
        </p:nvSpPr>
        <p:spPr>
          <a:xfrm>
            <a:off x="694800" y="1396840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2" name="任意多边形 39"/>
          <p:cNvSpPr/>
          <p:nvPr>
            <p:custDataLst>
              <p:tags r:id="rId3"/>
            </p:custDataLst>
          </p:nvPr>
        </p:nvSpPr>
        <p:spPr>
          <a:xfrm>
            <a:off x="776702" y="1485619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499" y="1705692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正文"/>
          <p:cNvSpPr txBox="1"/>
          <p:nvPr>
            <p:custDataLst>
              <p:tags r:id="rId5"/>
            </p:custDataLst>
          </p:nvPr>
        </p:nvSpPr>
        <p:spPr>
          <a:xfrm>
            <a:off x="2320960" y="1471240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目标：确保工程质量、安全、进度、成本等方面的综合效益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401" y="1467489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8" name="任意多边形 45"/>
          <p:cNvSpPr/>
          <p:nvPr>
            <p:custDataLst>
              <p:tags r:id="rId7"/>
            </p:custDataLst>
          </p:nvPr>
        </p:nvSpPr>
        <p:spPr>
          <a:xfrm>
            <a:off x="694800" y="2614741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0" name="任意多边形 46"/>
          <p:cNvSpPr/>
          <p:nvPr>
            <p:custDataLst>
              <p:tags r:id="rId8"/>
            </p:custDataLst>
          </p:nvPr>
        </p:nvSpPr>
        <p:spPr>
          <a:xfrm>
            <a:off x="776702" y="2703520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499" y="2923592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2" name="正文"/>
          <p:cNvSpPr txBox="1"/>
          <p:nvPr>
            <p:custDataLst>
              <p:tags r:id="rId10"/>
            </p:custDataLst>
          </p:nvPr>
        </p:nvSpPr>
        <p:spPr>
          <a:xfrm>
            <a:off x="2320960" y="2689140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原则：科学管理、规范操作、安全第一、质量为本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401" y="2685389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6" name="任意多边形 51"/>
          <p:cNvSpPr/>
          <p:nvPr>
            <p:custDataLst>
              <p:tags r:id="rId12"/>
            </p:custDataLst>
          </p:nvPr>
        </p:nvSpPr>
        <p:spPr>
          <a:xfrm>
            <a:off x="694800" y="3832641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8" name="任意多边形 52"/>
          <p:cNvSpPr/>
          <p:nvPr>
            <p:custDataLst>
              <p:tags r:id="rId13"/>
            </p:custDataLst>
          </p:nvPr>
        </p:nvSpPr>
        <p:spPr>
          <a:xfrm>
            <a:off x="776702" y="3921420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499" y="4141493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0" name="正文"/>
          <p:cNvSpPr txBox="1"/>
          <p:nvPr>
            <p:custDataLst>
              <p:tags r:id="rId15"/>
            </p:custDataLst>
          </p:nvPr>
        </p:nvSpPr>
        <p:spPr>
          <a:xfrm>
            <a:off x="2320960" y="3907041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管理措施：建立健全管理制度、明确岗位职责、加强沟通协作、严格监督考核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401" y="3903290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4" name="任意多边形 57"/>
          <p:cNvSpPr/>
          <p:nvPr>
            <p:custDataLst>
              <p:tags r:id="rId17"/>
            </p:custDataLst>
          </p:nvPr>
        </p:nvSpPr>
        <p:spPr>
          <a:xfrm>
            <a:off x="694800" y="5050542"/>
            <a:ext cx="10796676" cy="10278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6" name="任意多边形 58"/>
          <p:cNvSpPr/>
          <p:nvPr>
            <p:custDataLst>
              <p:tags r:id="rId18"/>
            </p:custDataLst>
          </p:nvPr>
        </p:nvSpPr>
        <p:spPr>
          <a:xfrm>
            <a:off x="776702" y="5139321"/>
            <a:ext cx="10633497" cy="85090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499" y="5359393"/>
            <a:ext cx="0" cy="42514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8" name="正文"/>
          <p:cNvSpPr txBox="1"/>
          <p:nvPr>
            <p:custDataLst>
              <p:tags r:id="rId20"/>
            </p:custDataLst>
          </p:nvPr>
        </p:nvSpPr>
        <p:spPr>
          <a:xfrm>
            <a:off x="2320960" y="5124941"/>
            <a:ext cx="8867916" cy="86528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风险控制：识别潜在风险、制定应对措施、加强风险防范意识、提高风险应对能力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401" y="5121190"/>
            <a:ext cx="885916" cy="88654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施工现场经营管理的特点</a:t>
            </a:r>
            <a:endParaRPr lang="zh-CN" altLang="en-US"/>
          </a:p>
        </p:txBody>
      </p:sp>
      <p:sp>
        <p:nvSpPr>
          <p:cNvPr id="1049056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复杂性：涉及多个专业领域，需要协调各方资源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法规性：需要遵守相关法律法规，确保合法合规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9"/>
            </p:custDataLst>
          </p:nvPr>
        </p:nvSpPr>
        <p:spPr>
          <a:xfrm>
            <a:off x="8207137" y="2612593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环保性：需要遵守环保法规，减少对环境的影响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0"/>
            </p:custDataLst>
          </p:nvPr>
        </p:nvSpPr>
        <p:spPr>
          <a:xfrm>
            <a:off x="1854552" y="2612593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动态性：施工现场情况不断变化，需要及时调整管理策略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31"/>
            </p:custDataLst>
          </p:nvPr>
        </p:nvSpPr>
        <p:spPr>
          <a:xfrm>
            <a:off x="6440815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经济性：需要控制成本，提高经济效益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32"/>
            </p:custDataLst>
          </p:nvPr>
        </p:nvSpPr>
        <p:spPr>
          <a:xfrm>
            <a:off x="3620874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安全性：施工现场安全至关重要，需要严格管理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建筑工程施工现场经营管理的主要内容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施工计划管理</a:t>
            </a:r>
            <a:endParaRPr lang="zh-CN" altLang="en-US"/>
          </a:p>
        </p:txBody>
      </p:sp>
      <p:sp>
        <p:nvSpPr>
          <p:cNvPr id="1049204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制定施工计划：根据项目特点和需求，制定合理的施工计划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进度控制：对施工进度进行实时监控，确保按时完成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资源调配：合理调配人力、物力和财力等资源，提高施工效率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风险管理：识别和评估施工过程中的风险，制定相应的应对措施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施工进度管理</a:t>
            </a:r>
            <a:endParaRPr lang="zh-CN" altLang="en-US"/>
          </a:p>
        </p:txBody>
      </p:sp>
      <p:sp>
        <p:nvSpPr>
          <p:cNvPr id="1049262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调整施工进度计划，确保工程按期完成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制定合理的施工进度计划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监控施工进度，及时发现并解决问题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协调各方资源，保证施工进度不受影响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施工质量管理</a:t>
            </a:r>
            <a:endParaRPr lang="zh-CN" altLang="en-US"/>
          </a:p>
        </p:txBody>
      </p:sp>
      <p:sp>
        <p:nvSpPr>
          <p:cNvPr id="1049328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质量管理体系：建立完善的质量管理体系，确保施工质量符合标准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4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质量控制措施：制定严格的质量控制措施，确保施工过程中的质量控制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0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质量检验：对施工过程中的关键环节进行质量检验，确保工程质量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6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质量改进：对施工过程中的质量问题进行及时改进，确保工程质量不断提高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施工安全管理</a:t>
            </a:r>
            <a:endParaRPr lang="zh-CN" altLang="en-US"/>
          </a:p>
        </p:txBody>
      </p:sp>
      <p:sp>
        <p:nvSpPr>
          <p:cNvPr id="1049386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安全制度：建立健全安全管理制度，明确安全责任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应急预案：制定应急预案，确保在遇到突发情况时能迅速应对和处理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9"/>
            </p:custDataLst>
          </p:nvPr>
        </p:nvSpPr>
        <p:spPr>
          <a:xfrm>
            <a:off x="7861720" y="2426698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安全防护：配备必要的安全防护设施，如安全帽、安全带等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0"/>
            </p:custDataLst>
          </p:nvPr>
        </p:nvSpPr>
        <p:spPr>
          <a:xfrm>
            <a:off x="2198683" y="2426698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安全培训：对施工人员进行安全培训，提高安全意识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31"/>
            </p:custDataLst>
          </p:nvPr>
        </p:nvSpPr>
        <p:spPr>
          <a:xfrm>
            <a:off x="5030845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安全检查：定期进行安全检查，及时发现和纠正安全隐患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施工成本管理</a:t>
            </a:r>
            <a:endParaRPr lang="zh-CN" altLang="en-US"/>
          </a:p>
        </p:txBody>
      </p:sp>
      <p:sp>
        <p:nvSpPr>
          <p:cNvPr id="1049466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成本预测：根据工程特点和施工条件，预测项目总成本和各阶段成本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2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成本计划：制定详细的成本计划，包括材料、人工、机械等费用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8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成本控制：实时监控成本支出，确保成本控制在计划范围内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4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成本核算：定期进行成本核算，分析成本差异原因，采取措施改进成本管理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建筑工程施工现场经营管理的实施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https://d.book118.com/018116076051006043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98_1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.019999999552965164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98_1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"/>
  <p:tag name="KSO_WM_UNIT_SUBTYPE" val="a"/>
  <p:tag name="KSO_WM_UNIT_TYPE" val="l_h_f"/>
  <p:tag name="KSO_WM_UNIT_VALUE" val="9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298_1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6,&quot;pos&quot;:0.019999999552965164,&quot;transparency&quot;:0},{&quot;brightness&quot;:0.8999999761581421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298_1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4.1796112060547,&quot;width&quot;:865.077880859375}"/>
  <p:tag name="KSO_WM_TAG_VERSION" val="3.0"/>
  <p:tag name="KSO_WM_TEMPLATE_CATEGORY" val="diagram"/>
  <p:tag name="KSO_WM_TEMPLATE_INDEX" val="20231298"/>
  <p:tag name="KSO_WM_UNIT_COMPATIBLE" val="0"/>
  <p:tag name="KSO_WM_UNIT_DIAGRAM_ISNUMVISUAL" val="0"/>
  <p:tag name="KSO_WM_UNIT_DIAGRAM_ISREFERUNIT" val="0"/>
  <p:tag name="KSO_WM_UNIT_HIGHLIGHT" val="0"/>
  <p:tag name="KSO_WM_UNIT_ID" val="diagram20231298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"/>
  <p:tag name="KSO_WM_UNIT_SUBTYPE" val="a"/>
  <p:tag name="KSO_WM_UNIT_TYPE" val="l_h_f"/>
  <p:tag name="KSO_WM_UNIT_VALUE" val="9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+中文正文</vt:lpstr>
      <vt:lpstr>微软雅黑</vt:lpstr>
      <vt:lpstr>Office Theme</vt:lpstr>
      <vt:lpstr>建筑工程施工现场经营管理</vt:lpstr>
      <vt:lpstr>目录</vt:lpstr>
      <vt:lpstr>添加章节标题</vt:lpstr>
      <vt:lpstr>建筑工程施工现场经营管理概述</vt:lpstr>
      <vt:lpstr>PowerPoint Presentation</vt:lpstr>
      <vt:lpstr>定义和重要性</vt:lpstr>
      <vt:lpstr>施工现场经营管理的目标和原则</vt:lpstr>
      <vt:lpstr>施工现场经营管理的特点</vt:lpstr>
      <vt:lpstr>建筑工程施工现场经营管理的主要内容</vt:lpstr>
      <vt:lpstr>PowerPoint Presentation</vt:lpstr>
      <vt:lpstr>施工计划管理</vt:lpstr>
      <vt:lpstr>施工进度管理</vt:lpstr>
      <vt:lpstr>施工质量管理</vt:lpstr>
      <vt:lpstr>施工安全管理</vt:lpstr>
      <vt:lpstr>施工成本管理</vt:lpstr>
      <vt:lpstr>建筑工程施工现场经营管理的实施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2024-09-22T21:10:02.104</cp:lastPrinted>
  <dcterms:created xsi:type="dcterms:W3CDTF">2024-09-22T13:10:02Z</dcterms:created>
  <dcterms:modified xsi:type="dcterms:W3CDTF">2024-09-22T13:10:04Z</dcterms:modified>
</cp:coreProperties>
</file>