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54C6B5-B8D0-4189-BC8D-D3D04530E1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81F082-419F-4DB9-AB22-76268AA2DA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7813A4-37AC-48A6-ACE6-281A135207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EB4C70-5018-46CF-81AB-2555272A06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141381-7387-40C3-A2E5-E67AA05C16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A9A7B4-1D00-42DF-8C21-FD2CA34D57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8E5DD3-6D49-4719-8ACE-EA8E0931A3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2DEFF4-788B-42C0-B877-D36060F03F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7065B6-3256-4B15-BDA9-5E6DAE6B40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4D0E1E-404D-4BAC-9466-65D80DD946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E842BC-BAF6-4FAD-B1B1-619BE1C91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11613607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:&lt;XXX&gt;</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2024-01-09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策略分析优势机会分析方法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策略分析概述</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优势分析</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机会分析</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SWOT分析</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策略选择与实施</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策略分析概述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目的</a:t>
            </a:r>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定义与目的</a:t>
            </a:r>
          </a:p>
        </p:txBody>
      </p:sp>
      <p:sp>
        <p:nvSpPr>
          <p:cNvPr id="31" name="AutoShape 31"/>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策略分析是对企业或组织在特定环境下的竞争地位、资源与能力、市场机会和威胁进行全面评估和分析的过程。</a:t>
            </a:r>
          </a:p>
        </p:txBody>
      </p:sp>
      <p:sp>
        <p:nvSpPr>
          <p:cNvPr id="34" name="TextBox 34"/>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帮助企业或组织明确自身的优势和劣势，识别外部机会和威胁，为制定有效的战略提供依据。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竞争优势</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战略决策</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资源优化</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通过策略分析，企业可以明确自身的核心竞争力，从而制定出更具针对性的竞争策略，提升竞争优势。</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策略分析为企业提供了一个系统性的框架，帮助决策者全面了解内外部环境，为制定战略提供决策依据。</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策略分析有助于企业合理配置资源，将有限的资源投入到最能产生效益的领域，提高资源利用效率。</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策略分析的重要性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确定分析目标</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明确策略分析的目的和范围，为后续分析提供指导。</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环境分析</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对企业的内部环境和外部环境进行全面评估，包括市场、竞争、技术、法规等方面。</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优势与劣势分析</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基于环境分析的结果，识别企业的优势和劣势，为制定竞争策略提供依据。</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机会与威胁分析</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分析市场和外部环境中的机会和威胁，为企业制定市场进入或退出策略提供参考。</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制定竞争策略</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根据优势、劣势、机会和威胁的分析结果，制定针对性的竞争策略。</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实施与监控</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将策略转化为具体行动计划，并监控实施过程，及时调整策略以适应变化的环境。</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策略分析的步骤与流程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优势分析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sp>
        <p:nvSpPr>
          <p:cNvPr id="5" name="Freeform 5"/>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sp>
        <p:nvSpPr>
          <p:cNvPr id="8" name="Freeform 8"/>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内部优势</a:t>
            </a:r>
          </a:p>
        </p:txBody>
      </p:sp>
      <p:sp>
        <p:nvSpPr>
          <p:cNvPr id="32" name="AutoShape 32"/>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企业拥有其他竞争者不具备的资源，如独特的生产技术、高效的分销渠道或强大的品牌认知度。</a:t>
            </a:r>
          </a:p>
        </p:txBody>
      </p:sp>
      <p:sp>
        <p:nvSpPr>
          <p:cNvPr id="36" name="TextBox 3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企业具备高效的组织结构和运营流程，能够快速响应市场变化，提高生产效率和客户满意度。</a:t>
            </a:r>
          </a:p>
        </p:txBody>
      </p:sp>
      <p:sp>
        <p:nvSpPr>
          <p:cNvPr id="37" name="TextBox 3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企业拥有充足的资金和较低的融资成本，能够支持其扩张、研发和市场推广等活动。</a:t>
            </a:r>
          </a:p>
        </p:txBody>
      </p:sp>
      <p:sp>
        <p:nvSpPr>
          <p:cNvPr id="38" name="TextBox 3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资源优势</a:t>
            </a:r>
          </a:p>
        </p:txBody>
      </p:sp>
      <p:sp>
        <p:nvSpPr>
          <p:cNvPr id="39" name="TextBox 3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组织优势</a:t>
            </a:r>
          </a:p>
        </p:txBody>
      </p:sp>
      <p:sp>
        <p:nvSpPr>
          <p:cNvPr id="40" name="TextBox 4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财务优势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5" name="Connector 5"/>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cxnSp>
        <p:nvCxnSpPr>
          <p:cNvPr id="6" name="Connector 6"/>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9" name="Connector 9"/>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sp>
        <p:nvSpPr>
          <p:cNvPr id="10" name="AutoShape 10"/>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3" name="Connector 23"/>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24" name="Connector 24"/>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cxnSp>
        <p:nvCxnSpPr>
          <p:cNvPr id="25" name="Connector 25"/>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26" name="Connector 26"/>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sp>
        <p:nvSpPr>
          <p:cNvPr id="27" name="TextBox 27"/>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政策优势</a:t>
            </a:r>
          </a:p>
        </p:txBody>
      </p:sp>
      <p:sp>
        <p:nvSpPr>
          <p:cNvPr id="28" name="TextBox 28"/>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市场优势</a:t>
            </a:r>
          </a:p>
        </p:txBody>
      </p:sp>
      <p:sp>
        <p:nvSpPr>
          <p:cNvPr id="29" name="TextBox 29"/>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技术优势</a:t>
            </a:r>
          </a:p>
        </p:txBody>
      </p:sp>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外部优势</a:t>
            </a:r>
          </a:p>
        </p:txBody>
      </p:sp>
      <p:sp>
        <p:nvSpPr>
          <p:cNvPr id="51" name="TextBox 51"/>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企业在目标市场中拥有较高的知名度和品牌价值，能够吸引更多客户并保持忠诚度。</a:t>
            </a:r>
          </a:p>
        </p:txBody>
      </p:sp>
      <p:sp>
        <p:nvSpPr>
          <p:cNvPr id="52" name="TextBox 52"/>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企业具备先进的生产技术和创新能力，能够开发出更具竞争力的产品和服务。</a:t>
            </a:r>
          </a:p>
        </p:txBody>
      </p:sp>
      <p:sp>
        <p:nvSpPr>
          <p:cNvPr id="53" name="TextBox 53"/>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企业受益于政府的优惠政策、税收减免和资金支持等，从而降低成本和提高竞争力。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Freeform 59"/>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TextBox 6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65" name="TextBox 6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66" name="TextBox 6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67" name="TextBox 6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68" name="TextBox 6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数据收集与分析</a:t>
            </a:r>
          </a:p>
        </p:txBody>
      </p:sp>
      <p:sp>
        <p:nvSpPr>
          <p:cNvPr id="69" name="TextBox 6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SWOT分析</a:t>
            </a:r>
          </a:p>
        </p:txBody>
      </p:sp>
      <p:sp>
        <p:nvSpPr>
          <p:cNvPr id="70" name="TextBox 7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专家评估</a:t>
            </a:r>
          </a:p>
        </p:txBody>
      </p:sp>
      <p:sp>
        <p:nvSpPr>
          <p:cNvPr id="71" name="TextBox 7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客户反馈</a:t>
            </a:r>
          </a:p>
        </p:txBody>
      </p:sp>
      <p:sp>
        <p:nvSpPr>
          <p:cNvPr id="72" name="AutoShape 7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TextBox 9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优势识别与评估</a:t>
            </a:r>
          </a:p>
        </p:txBody>
      </p:sp>
      <p:sp>
        <p:nvSpPr>
          <p:cNvPr id="93" name="TextBox 93"/>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邀请行业专家对企业进行评估，从专业角度识别和评估企业的优势。</a:t>
            </a:r>
          </a:p>
        </p:txBody>
      </p:sp>
      <p:sp>
        <p:nvSpPr>
          <p:cNvPr id="94" name="TextBox 94"/>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结合内部和外部的优势与劣势、机会与威胁进行综合分析，明确企业的发展方向和策略。</a:t>
            </a:r>
          </a:p>
        </p:txBody>
      </p:sp>
      <p:sp>
        <p:nvSpPr>
          <p:cNvPr id="95" name="TextBox 95"/>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通过收集内外部数据，分析企业的资源、能力和市场地位，识别出企业的优势所在。</a:t>
            </a:r>
          </a:p>
        </p:txBody>
      </p:sp>
      <p:sp>
        <p:nvSpPr>
          <p:cNvPr id="96" name="TextBox 96"/>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通过市场调查和客户反馈，了解客户对企业产品和服务的评价，进一步明确企业的优势。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机会分析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688" r="11688"/>
          <a:stretch>
            <a:fillRect/>
          </a:stretch>
        </p:blipFill>
        <p:spPr>
          <a:xfrm>
            <a:off x="4821846" y="1611542"/>
            <a:ext cx="6129450" cy="4573004"/>
          </a:xfrm>
          <a:prstGeom prst="rect">
            <a:avLst/>
          </a:prstGeom>
        </p:spPr>
      </p:pic>
      <p:sp>
        <p:nvSpPr>
          <p:cNvPr id="3" name="TextBox 3"/>
          <p:cNvSpPr txBox="1"/>
          <p:nvPr/>
        </p:nvSpPr>
        <p:spPr>
          <a:xfrm>
            <a:off x="539110" y="1455569"/>
            <a:ext cx="4076700" cy="14287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市场机会是指企业通过满足市场需求或创造新需求来获取利润的可能性。</a:t>
            </a:r>
          </a:p>
        </p:txBody>
      </p:sp>
      <p:sp>
        <p:nvSpPr>
          <p:cNvPr id="4" name="TextBox 4"/>
          <p:cNvSpPr txBox="1"/>
          <p:nvPr/>
        </p:nvSpPr>
        <p:spPr>
          <a:xfrm>
            <a:off x="539110" y="3178907"/>
            <a:ext cx="4076700" cy="143827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市场机会的识别需要深入了解市场需求、竞争态势和消费者行为，以便发现未被满足的需求或潜在需求。</a:t>
            </a:r>
          </a:p>
        </p:txBody>
      </p:sp>
      <p:sp>
        <p:nvSpPr>
          <p:cNvPr id="5" name="TextBox 5"/>
          <p:cNvSpPr txBox="1"/>
          <p:nvPr/>
        </p:nvSpPr>
        <p:spPr>
          <a:xfrm>
            <a:off x="539110" y="4746271"/>
            <a:ext cx="4076700" cy="143827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企业可以通过市场调查、竞争分析和趋势预测等方法来寻找和识别市场机会。</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市场机会</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5" name="Connector 5"/>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cxnSp>
        <p:nvCxnSpPr>
          <p:cNvPr id="6" name="Connector 6"/>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sp>
        <p:nvSpPr>
          <p:cNvPr id="8" name="AutoShape 8"/>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1" name="Connector 21"/>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22" name="Connector 22"/>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cxnSp>
        <p:nvCxnSpPr>
          <p:cNvPr id="23" name="Connector 23"/>
          <p:cNvCxnSpPr/>
          <p:nvPr/>
        </p:nvCxnSpPr>
        <p:spPr>
          <a:xfrm>
            <a:off x="7860526" y="2433468"/>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24" name="Connector 24"/>
          <p:cNvCxnSpPr/>
          <p:nvPr/>
        </p:nvCxnSpPr>
        <p:spPr>
          <a:xfrm>
            <a:off x="8305083" y="2866340"/>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sp>
        <p:nvSpPr>
          <p:cNvPr id="25" name="TextBox 25"/>
          <p:cNvSpPr txBox="1"/>
          <p:nvPr/>
        </p:nvSpPr>
        <p:spPr>
          <a:xfrm>
            <a:off x="1062867" y="3065722"/>
            <a:ext cx="2447925" cy="193415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技术机会是指企业通过技术创新或技术改进来获取竞争优势的可能性。</a:t>
            </a:r>
          </a:p>
        </p:txBody>
      </p:sp>
      <p:sp>
        <p:nvSpPr>
          <p:cNvPr id="26" name="TextBox 26"/>
          <p:cNvSpPr txBox="1"/>
          <p:nvPr/>
        </p:nvSpPr>
        <p:spPr>
          <a:xfrm>
            <a:off x="9053162" y="1245013"/>
            <a:ext cx="2447925" cy="22876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技术机会的识别需要关注行业技术发展趋势、竞争对手技术水平和企业自身技术能力，以便发现技术突破点或改进空间。</a:t>
            </a:r>
          </a:p>
        </p:txBody>
      </p:sp>
      <p:sp>
        <p:nvSpPr>
          <p:cNvPr id="27" name="TextBox 27"/>
          <p:cNvSpPr txBox="1"/>
          <p:nvPr/>
        </p:nvSpPr>
        <p:spPr>
          <a:xfrm>
            <a:off x="8066398" y="3843528"/>
            <a:ext cx="24479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企业可以通过研发投资、合作创新和技术引进等方式来把握技术机会。</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技术机会</a:t>
            </a:r>
          </a:p>
        </p:txBody>
      </p:sp>
      <p:cxnSp>
        <p:nvCxnSpPr>
          <p:cNvPr id="49" name="Connector 49"/>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50" name="Connector 50"/>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Freeform 58"/>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1428725" y="3672826"/>
            <a:ext cx="599097" cy="33070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01</a:t>
            </a:r>
            <a:endParaRPr lang="en-US" sz="1100"/>
          </a:p>
        </p:txBody>
      </p:sp>
      <p:sp>
        <p:nvSpPr>
          <p:cNvPr id="62" name="AutoShape 62"/>
          <p:cNvSpPr/>
          <p:nvPr/>
        </p:nvSpPr>
        <p:spPr>
          <a:xfrm>
            <a:off x="3138709" y="2155516"/>
            <a:ext cx="599097" cy="27799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02</a:t>
            </a:r>
            <a:endParaRPr lang="en-US" sz="1100"/>
          </a:p>
        </p:txBody>
      </p:sp>
      <p:sp>
        <p:nvSpPr>
          <p:cNvPr id="63" name="AutoShape 63"/>
          <p:cNvSpPr/>
          <p:nvPr/>
        </p:nvSpPr>
        <p:spPr>
          <a:xfrm>
            <a:off x="4890841" y="3681858"/>
            <a:ext cx="599097" cy="24839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03</a:t>
            </a:r>
            <a:endParaRPr lang="en-US" sz="1100"/>
          </a:p>
        </p:txBody>
      </p:sp>
      <p:sp>
        <p:nvSpPr>
          <p:cNvPr id="64" name="AutoShape 64"/>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AutoShape 104"/>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AutoShape 113"/>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TextBox 120"/>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政策机会是指企业通过利用政府政策或法规来获取竞争优势的可能性。</a:t>
            </a:r>
          </a:p>
        </p:txBody>
      </p:sp>
      <p:sp>
        <p:nvSpPr>
          <p:cNvPr id="121" name="TextBox 121"/>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政策机会的识别需要关注政府政策动向、法规变化和国际政治经济环境，以便发现政策红利或法规优势。</a:t>
            </a:r>
          </a:p>
        </p:txBody>
      </p:sp>
      <p:sp>
        <p:nvSpPr>
          <p:cNvPr id="122" name="TextBox 122"/>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企业可以通过与政府合作、申请政府项目和利用税收优惠政策等方式来把握政策机会。</a:t>
            </a:r>
          </a:p>
        </p:txBody>
      </p:sp>
      <p:sp>
        <p:nvSpPr>
          <p:cNvPr id="123" name="AutoShape 1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AutoShape 1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TextBox 1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政策机会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https://d.book118.com/018116136075006032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2024-09-10T03:11:44.375</cp:lastPrinted>
  <dcterms:created xsi:type="dcterms:W3CDTF">2024-09-09T19:11:44Z</dcterms:created>
  <dcterms:modified xsi:type="dcterms:W3CDTF">2024-09-09T19:11:46Z</dcterms:modified>
</cp:coreProperties>
</file>