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8E1AA-F914-4008-B012-960FBAD0E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F096D-EF30-465B-84A8-713644EAE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8E8BC-062C-4088-A908-44307A04C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FF5E1-4626-43D4-9FA6-8D83A30A0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A0B98B-7082-4817-9134-F86471F8B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138C29-E094-460A-BA37-1149C6F81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020679-58CB-4695-B0C5-04F464C8D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9F9BB-19A6-4D0B-895D-0B8BA4214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9F878-EFAD-4D1C-AD06-1E0CE3A60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A770B-14F0-4116-BE51-B7821341D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8937F-F056-4353-A4D2-0CF808F33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63577865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37721284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文本占位符 38">
            <a:extLst>
              <a:ext uri="{FF2B5EF4-FFF2-40B4-BE49-F238E27FC236}">
                <a16:creationId xmlns:a16="http://schemas.microsoft.com/office/drawing/2014/main" id="{6AD21250-E2F5-4C33-BF91-7361FC8290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89013" y="1479088"/>
            <a:ext cx="10590212" cy="402431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30000"/>
              </a:lnSpc>
              <a:buNone/>
              <a:defRPr sz="2800"/>
            </a:lvl1pPr>
            <a:lvl2pPr>
              <a:lnSpc>
                <a:spcPct val="130000"/>
              </a:lnSpc>
              <a:defRPr sz="2800"/>
            </a:lvl2pPr>
            <a:lvl3pPr>
              <a:lnSpc>
                <a:spcPct val="130000"/>
              </a:lnSpc>
              <a:defRPr sz="2800"/>
            </a:lvl3pPr>
            <a:lvl4pPr>
              <a:lnSpc>
                <a:spcPct val="130000"/>
              </a:lnSpc>
              <a:defRPr sz="2800"/>
            </a:lvl4pPr>
            <a:lvl5pPr>
              <a:lnSpc>
                <a:spcPct val="130000"/>
              </a:lnSpc>
              <a:defRPr sz="2800"/>
            </a:lvl5pPr>
          </a:lstStyle>
          <a:p>
            <a:pPr lvl="0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815271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76500686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029512714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44769881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664175455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69236588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346915293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276641826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25216665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83784" y="216727"/>
            <a:ext cx="3183225" cy="922353"/>
          </a:xfrm>
        </p:spPr>
        <p:txBody>
          <a:bodyPr anchor="b"/>
          <a:lstStyle>
            <a:lvl1pPr algn="l">
              <a:defRPr sz="2117" b="1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782914" y="216730"/>
            <a:ext cx="5408961" cy="4645783"/>
          </a:xfrm>
        </p:spPr>
        <p:txBody>
          <a:bodyPr/>
          <a:lstStyle>
            <a:lvl1pPr>
              <a:defRPr sz="3387"/>
            </a:lvl1pPr>
            <a:lvl2pPr>
              <a:defRPr sz="2963"/>
            </a:lvl2pPr>
            <a:lvl3pPr>
              <a:defRPr sz="2540"/>
            </a:lvl3pPr>
            <a:lvl4pPr>
              <a:defRPr sz="2117"/>
            </a:lvl4pPr>
            <a:lvl5pPr>
              <a:defRPr sz="2117"/>
            </a:lvl5pPr>
            <a:lvl6pPr>
              <a:defRPr sz="2117"/>
            </a:lvl6pPr>
            <a:lvl7pPr>
              <a:defRPr sz="2117"/>
            </a:lvl7pPr>
            <a:lvl8pPr>
              <a:defRPr sz="2117"/>
            </a:lvl8pPr>
            <a:lvl9pPr>
              <a:defRPr sz="2117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83784" y="1139083"/>
            <a:ext cx="3183225" cy="3723430"/>
          </a:xfrm>
        </p:spPr>
        <p:txBody>
          <a:bodyPr/>
          <a:lstStyle>
            <a:lvl1pPr marL="0" indent="0">
              <a:buNone/>
              <a:defRPr sz="1482"/>
            </a:lvl1pPr>
            <a:lvl2pPr marL="483855" indent="0">
              <a:buNone/>
              <a:defRPr sz="1270"/>
            </a:lvl2pPr>
            <a:lvl3pPr marL="967710" indent="0">
              <a:buNone/>
              <a:defRPr sz="1058"/>
            </a:lvl3pPr>
            <a:lvl4pPr marL="1451564" indent="0">
              <a:buNone/>
              <a:defRPr sz="952"/>
            </a:lvl4pPr>
            <a:lvl5pPr marL="1935419" indent="0">
              <a:buNone/>
              <a:defRPr sz="952"/>
            </a:lvl5pPr>
            <a:lvl6pPr marL="2419274" indent="0">
              <a:buNone/>
              <a:defRPr sz="952"/>
            </a:lvl6pPr>
            <a:lvl7pPr marL="2903129" indent="0">
              <a:buNone/>
              <a:defRPr sz="952"/>
            </a:lvl7pPr>
            <a:lvl8pPr marL="3386983" indent="0">
              <a:buNone/>
              <a:defRPr sz="952"/>
            </a:lvl8pPr>
            <a:lvl9pPr marL="3870838" indent="0">
              <a:buNone/>
              <a:defRPr sz="952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857426367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896496" y="3810373"/>
            <a:ext cx="5805394" cy="449837"/>
          </a:xfrm>
        </p:spPr>
        <p:txBody>
          <a:bodyPr anchor="b"/>
          <a:lstStyle>
            <a:lvl1pPr algn="l">
              <a:defRPr sz="2117" b="1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896496" y="486377"/>
            <a:ext cx="5805394" cy="326603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3387"/>
            </a:lvl1pPr>
            <a:lvl2pPr marL="483855" indent="0">
              <a:buNone/>
              <a:defRPr sz="2963"/>
            </a:lvl2pPr>
            <a:lvl3pPr marL="967710" indent="0">
              <a:buNone/>
              <a:defRPr sz="2540"/>
            </a:lvl3pPr>
            <a:lvl4pPr marL="1451564" indent="0">
              <a:buNone/>
              <a:defRPr sz="2117"/>
            </a:lvl4pPr>
            <a:lvl5pPr marL="1935419" indent="0">
              <a:buNone/>
              <a:defRPr sz="2117"/>
            </a:lvl5pPr>
            <a:lvl6pPr marL="2419274" indent="0">
              <a:buNone/>
              <a:defRPr sz="2117"/>
            </a:lvl6pPr>
            <a:lvl7pPr marL="2903129" indent="0">
              <a:buNone/>
              <a:defRPr sz="2117"/>
            </a:lvl7pPr>
            <a:lvl8pPr marL="3386983" indent="0">
              <a:buNone/>
              <a:defRPr sz="2117"/>
            </a:lvl8pPr>
            <a:lvl9pPr marL="3870838" indent="0">
              <a:buNone/>
              <a:defRPr sz="2117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896496" y="4260211"/>
            <a:ext cx="5805394" cy="638842"/>
          </a:xfrm>
        </p:spPr>
        <p:txBody>
          <a:bodyPr/>
          <a:lstStyle>
            <a:lvl1pPr marL="0" indent="0">
              <a:buNone/>
              <a:defRPr sz="1482"/>
            </a:lvl1pPr>
            <a:lvl2pPr marL="483855" indent="0">
              <a:buNone/>
              <a:defRPr sz="1270"/>
            </a:lvl2pPr>
            <a:lvl3pPr marL="967710" indent="0">
              <a:buNone/>
              <a:defRPr sz="1058"/>
            </a:lvl3pPr>
            <a:lvl4pPr marL="1451564" indent="0">
              <a:buNone/>
              <a:defRPr sz="952"/>
            </a:lvl4pPr>
            <a:lvl5pPr marL="1935419" indent="0">
              <a:buNone/>
              <a:defRPr sz="952"/>
            </a:lvl5pPr>
            <a:lvl6pPr marL="2419274" indent="0">
              <a:buNone/>
              <a:defRPr sz="952"/>
            </a:lvl6pPr>
            <a:lvl7pPr marL="2903129" indent="0">
              <a:buNone/>
              <a:defRPr sz="952"/>
            </a:lvl7pPr>
            <a:lvl8pPr marL="3386983" indent="0">
              <a:buNone/>
              <a:defRPr sz="952"/>
            </a:lvl8pPr>
            <a:lvl9pPr marL="3870838" indent="0">
              <a:buNone/>
              <a:defRPr sz="952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432315289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325568269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476843268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75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06623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2.png" /><Relationship Id="rId19" Type="http://schemas.openxmlformats.org/officeDocument/2006/relationships/image" Target="../media/image3.jpeg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blipFill dpi="0" rotWithShape="1">
          <a:blip r:embed="rId19">
            <a:lum/>
          </a:blip>
          <a:stretch>
            <a:fillRect t="-16000" b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2" name="直接连接符 2">
            <a:extLst>
              <a:ext uri="{FF2B5EF4-FFF2-40B4-BE49-F238E27FC236}">
                <a16:creationId xmlns:a16="http://schemas.microsoft.com/office/drawing/2014/main" id="{F186F0CA-6C62-4047-B506-B3DF1BB2D849}"/>
              </a:ext>
            </a:extLst>
          </p:cNvPr>
          <p:cNvCxnSpPr>
            <a:cxnSpLocks noChangeShapeType="1"/>
          </p:cNvCxnSpPr>
          <p:nvPr userDrawn="1"/>
        </p:nvCxnSpPr>
        <p:spPr bwMode="auto">
          <a:xfrm flipH="1">
            <a:off x="3860800" y="4800600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13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1260891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0" r:id="rId2"/>
    <p:sldLayoutId id="2147483721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  <p:sldLayoutId id="2147483734" r:id="rId13"/>
    <p:sldLayoutId id="2147483735" r:id="rId14"/>
    <p:sldLayoutId id="2147483736" r:id="rId15"/>
    <p:sldLayoutId id="2147483737" r:id="rId16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657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65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65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65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65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83855" algn="ctr" rtl="0" eaLnBrk="1" fontAlgn="base" hangingPunct="1">
        <a:spcBef>
          <a:spcPct val="0"/>
        </a:spcBef>
        <a:spcAft>
          <a:spcPct val="0"/>
        </a:spcAft>
        <a:defRPr sz="465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67710" algn="ctr" rtl="0" eaLnBrk="1" fontAlgn="base" hangingPunct="1">
        <a:spcBef>
          <a:spcPct val="0"/>
        </a:spcBef>
        <a:spcAft>
          <a:spcPct val="0"/>
        </a:spcAft>
        <a:defRPr sz="465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451564" algn="ctr" rtl="0" eaLnBrk="1" fontAlgn="base" hangingPunct="1">
        <a:spcBef>
          <a:spcPct val="0"/>
        </a:spcBef>
        <a:spcAft>
          <a:spcPct val="0"/>
        </a:spcAft>
        <a:defRPr sz="465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935419" algn="ctr" rtl="0" eaLnBrk="1" fontAlgn="base" hangingPunct="1">
        <a:spcBef>
          <a:spcPct val="0"/>
        </a:spcBef>
        <a:spcAft>
          <a:spcPct val="0"/>
        </a:spcAft>
        <a:defRPr sz="465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62891" indent="-362891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387" kern="1200">
          <a:solidFill>
            <a:schemeClr val="tx1"/>
          </a:solidFill>
          <a:latin typeface="+mn-lt"/>
          <a:ea typeface="+mn-ea"/>
          <a:cs typeface="+mn-cs"/>
        </a:defRPr>
      </a:lvl1pPr>
      <a:lvl2pPr marL="786264" indent="-302409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963" kern="1200">
          <a:solidFill>
            <a:schemeClr val="tx1"/>
          </a:solidFill>
          <a:latin typeface="+mn-lt"/>
          <a:ea typeface="+mn-ea"/>
          <a:cs typeface="+mn-cs"/>
        </a:defRPr>
      </a:lvl2pPr>
      <a:lvl3pPr marL="1209637" indent="-241927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540" kern="1200">
          <a:solidFill>
            <a:schemeClr val="tx1"/>
          </a:solidFill>
          <a:latin typeface="+mn-lt"/>
          <a:ea typeface="+mn-ea"/>
          <a:cs typeface="+mn-cs"/>
        </a:defRPr>
      </a:lvl3pPr>
      <a:lvl4pPr marL="1693492" indent="-241927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117" kern="1200">
          <a:solidFill>
            <a:schemeClr val="tx1"/>
          </a:solidFill>
          <a:latin typeface="+mn-lt"/>
          <a:ea typeface="+mn-ea"/>
          <a:cs typeface="+mn-cs"/>
        </a:defRPr>
      </a:lvl4pPr>
      <a:lvl5pPr marL="2177346" indent="-241927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117" kern="1200">
          <a:solidFill>
            <a:schemeClr val="tx1"/>
          </a:solidFill>
          <a:latin typeface="+mn-lt"/>
          <a:ea typeface="+mn-ea"/>
          <a:cs typeface="+mn-cs"/>
        </a:defRPr>
      </a:lvl5pPr>
      <a:lvl6pPr marL="2661201" indent="-241927" algn="l" defTabSz="967710" rtl="0" eaLnBrk="1" latinLnBrk="0" hangingPunct="1">
        <a:spcBef>
          <a:spcPct val="20000"/>
        </a:spcBef>
        <a:buFont typeface="Arial" pitchFamily="34" charset="0"/>
        <a:buChar char="•"/>
        <a:defRPr sz="2117" kern="1200">
          <a:solidFill>
            <a:schemeClr val="tx1"/>
          </a:solidFill>
          <a:latin typeface="+mn-lt"/>
          <a:ea typeface="+mn-ea"/>
          <a:cs typeface="+mn-cs"/>
        </a:defRPr>
      </a:lvl6pPr>
      <a:lvl7pPr marL="3145056" indent="-241927" algn="l" defTabSz="967710" rtl="0" eaLnBrk="1" latinLnBrk="0" hangingPunct="1">
        <a:spcBef>
          <a:spcPct val="20000"/>
        </a:spcBef>
        <a:buFont typeface="Arial" pitchFamily="34" charset="0"/>
        <a:buChar char="•"/>
        <a:defRPr sz="2117" kern="1200">
          <a:solidFill>
            <a:schemeClr val="tx1"/>
          </a:solidFill>
          <a:latin typeface="+mn-lt"/>
          <a:ea typeface="+mn-ea"/>
          <a:cs typeface="+mn-cs"/>
        </a:defRPr>
      </a:lvl7pPr>
      <a:lvl8pPr marL="3628911" indent="-241927" algn="l" defTabSz="967710" rtl="0" eaLnBrk="1" latinLnBrk="0" hangingPunct="1">
        <a:spcBef>
          <a:spcPct val="20000"/>
        </a:spcBef>
        <a:buFont typeface="Arial" pitchFamily="34" charset="0"/>
        <a:buChar char="•"/>
        <a:defRPr sz="2117" kern="1200">
          <a:solidFill>
            <a:schemeClr val="tx1"/>
          </a:solidFill>
          <a:latin typeface="+mn-lt"/>
          <a:ea typeface="+mn-ea"/>
          <a:cs typeface="+mn-cs"/>
        </a:defRPr>
      </a:lvl8pPr>
      <a:lvl9pPr marL="4112765" indent="-241927" algn="l" defTabSz="967710" rtl="0" eaLnBrk="1" latinLnBrk="0" hangingPunct="1">
        <a:spcBef>
          <a:spcPct val="20000"/>
        </a:spcBef>
        <a:buFont typeface="Arial" pitchFamily="34" charset="0"/>
        <a:buChar char="•"/>
        <a:defRPr sz="211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67710" rtl="0" eaLnBrk="1" latinLnBrk="0" hangingPunct="1">
        <a:defRPr sz="1905" kern="1200">
          <a:solidFill>
            <a:schemeClr val="tx1"/>
          </a:solidFill>
          <a:latin typeface="+mn-lt"/>
          <a:ea typeface="+mn-ea"/>
          <a:cs typeface="+mn-cs"/>
        </a:defRPr>
      </a:lvl1pPr>
      <a:lvl2pPr marL="483855" algn="l" defTabSz="967710" rtl="0" eaLnBrk="1" latinLnBrk="0" hangingPunct="1">
        <a:defRPr sz="1905" kern="1200">
          <a:solidFill>
            <a:schemeClr val="tx1"/>
          </a:solidFill>
          <a:latin typeface="+mn-lt"/>
          <a:ea typeface="+mn-ea"/>
          <a:cs typeface="+mn-cs"/>
        </a:defRPr>
      </a:lvl2pPr>
      <a:lvl3pPr marL="967710" algn="l" defTabSz="967710" rtl="0" eaLnBrk="1" latinLnBrk="0" hangingPunct="1">
        <a:defRPr sz="1905" kern="1200">
          <a:solidFill>
            <a:schemeClr val="tx1"/>
          </a:solidFill>
          <a:latin typeface="+mn-lt"/>
          <a:ea typeface="+mn-ea"/>
          <a:cs typeface="+mn-cs"/>
        </a:defRPr>
      </a:lvl3pPr>
      <a:lvl4pPr marL="1451564" algn="l" defTabSz="967710" rtl="0" eaLnBrk="1" latinLnBrk="0" hangingPunct="1">
        <a:defRPr sz="1905" kern="1200">
          <a:solidFill>
            <a:schemeClr val="tx1"/>
          </a:solidFill>
          <a:latin typeface="+mn-lt"/>
          <a:ea typeface="+mn-ea"/>
          <a:cs typeface="+mn-cs"/>
        </a:defRPr>
      </a:lvl4pPr>
      <a:lvl5pPr marL="1935419" algn="l" defTabSz="967710" rtl="0" eaLnBrk="1" latinLnBrk="0" hangingPunct="1">
        <a:defRPr sz="1905" kern="1200">
          <a:solidFill>
            <a:schemeClr val="tx1"/>
          </a:solidFill>
          <a:latin typeface="+mn-lt"/>
          <a:ea typeface="+mn-ea"/>
          <a:cs typeface="+mn-cs"/>
        </a:defRPr>
      </a:lvl5pPr>
      <a:lvl6pPr marL="2419274" algn="l" defTabSz="967710" rtl="0" eaLnBrk="1" latinLnBrk="0" hangingPunct="1">
        <a:defRPr sz="1905" kern="1200">
          <a:solidFill>
            <a:schemeClr val="tx1"/>
          </a:solidFill>
          <a:latin typeface="+mn-lt"/>
          <a:ea typeface="+mn-ea"/>
          <a:cs typeface="+mn-cs"/>
        </a:defRPr>
      </a:lvl6pPr>
      <a:lvl7pPr marL="2903129" algn="l" defTabSz="967710" rtl="0" eaLnBrk="1" latinLnBrk="0" hangingPunct="1">
        <a:defRPr sz="1905" kern="1200">
          <a:solidFill>
            <a:schemeClr val="tx1"/>
          </a:solidFill>
          <a:latin typeface="+mn-lt"/>
          <a:ea typeface="+mn-ea"/>
          <a:cs typeface="+mn-cs"/>
        </a:defRPr>
      </a:lvl7pPr>
      <a:lvl8pPr marL="3386983" algn="l" defTabSz="967710" rtl="0" eaLnBrk="1" latinLnBrk="0" hangingPunct="1">
        <a:defRPr sz="1905" kern="1200">
          <a:solidFill>
            <a:schemeClr val="tx1"/>
          </a:solidFill>
          <a:latin typeface="+mn-lt"/>
          <a:ea typeface="+mn-ea"/>
          <a:cs typeface="+mn-cs"/>
        </a:defRPr>
      </a:lvl8pPr>
      <a:lvl9pPr marL="3870838" algn="l" defTabSz="967710" rtl="0" eaLnBrk="1" latinLnBrk="0" hangingPunct="1">
        <a:defRPr sz="190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113503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2876209" y="2967335"/>
            <a:ext cx="64395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2024</a:t>
            </a:r>
            <a:r>
              <a:rPr lang="zh-CN" altLang="en-US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年中考英语课件</a:t>
            </a:r>
            <a:endParaRPr lang="zh-CN" altLang="en-US" sz="54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4612260" y="2967335"/>
            <a:ext cx="29674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广东专版</a:t>
            </a:r>
            <a:endParaRPr lang="zh-CN" altLang="en-US" sz="54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 title="">
            <a:extLst>
              <a:ext uri="{FF2B5EF4-FFF2-40B4-BE49-F238E27FC236}">
                <a16:creationId xmlns:a16="http://schemas.microsoft.com/office/drawing/2014/main" id="{D2FE7E26-A620-6A81-1B19-8C7A1879F945}"/>
              </a:ext>
            </a:extLst>
          </p:cNvPr>
          <p:cNvSpPr txBox="1"/>
          <p:nvPr/>
        </p:nvSpPr>
        <p:spPr>
          <a:xfrm>
            <a:off x="1305135" y="775195"/>
            <a:ext cx="8018061" cy="2832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7200" b="1">
                <a:latin typeface="思源黑体 CN Bold"/>
                <a:ea typeface="+mj-ea"/>
              </a:rPr>
              <a:t>第一部分  </a:t>
            </a:r>
            <a:endParaRPr lang="en-US" altLang="zh-CN" sz="7200" b="1">
              <a:latin typeface="思源黑体 CN Bold"/>
              <a:ea typeface="+mj-ea"/>
            </a:endParaRPr>
          </a:p>
          <a:p>
            <a:pPr algn="ctr">
              <a:lnSpc>
                <a:spcPct val="130000"/>
              </a:lnSpc>
            </a:pPr>
            <a:r>
              <a:rPr lang="zh-CN" altLang="en-US" sz="7200" b="1">
                <a:latin typeface="思源黑体 CN Bold"/>
                <a:ea typeface="+mj-ea"/>
              </a:rPr>
              <a:t>语 法 突 破</a:t>
            </a:r>
            <a:endParaRPr lang="zh-CN" altLang="zh-CN" sz="7200" b="1">
              <a:latin typeface="思源黑体 CN Bold"/>
              <a:ea typeface="+mj-ea"/>
            </a:endParaRPr>
          </a:p>
        </p:txBody>
      </p:sp>
      <p:sp>
        <p:nvSpPr>
          <p:cNvPr id="10" name="矩形 9" title="">
            <a:extLst>
              <a:ext uri="{FF2B5EF4-FFF2-40B4-BE49-F238E27FC236}">
                <a16:creationId xmlns:a16="http://schemas.microsoft.com/office/drawing/2014/main" id="{ECDB6BD7-BC2B-66D2-3A08-A89995FC103D}"/>
              </a:ext>
            </a:extLst>
          </p:cNvPr>
          <p:cNvSpPr/>
          <p:nvPr/>
        </p:nvSpPr>
        <p:spPr>
          <a:xfrm>
            <a:off x="1868717" y="3578045"/>
            <a:ext cx="6263356" cy="96980"/>
          </a:xfrm>
          <a:prstGeom prst="rect">
            <a:avLst/>
          </a:prstGeom>
          <a:solidFill>
            <a:srgbClr val="FFC611"/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C61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49145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60C3A639-1FCC-437A-BD4C-A991D66C26FD}"/>
              </a:ext>
            </a:extLst>
          </p:cNvPr>
          <p:cNvSpPr/>
          <p:nvPr/>
        </p:nvSpPr>
        <p:spPr>
          <a:xfrm>
            <a:off x="4447687" y="1211302"/>
            <a:ext cx="2709396" cy="59323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 pitchFamily="18" charset="0"/>
              </a:rPr>
              <a:t>第三节　数　词</a:t>
            </a:r>
            <a:endParaRPr lang="zh-CN" altLang="zh-CN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 title="">
            <a:extLst>
              <a:ext uri="{FF2B5EF4-FFF2-40B4-BE49-F238E27FC236}">
                <a16:creationId xmlns:a16="http://schemas.microsoft.com/office/drawing/2014/main" id="{A84325B6-9F34-4F92-80F8-6FED69D4C8E5}"/>
              </a:ext>
            </a:extLst>
          </p:cNvPr>
          <p:cNvSpPr/>
          <p:nvPr/>
        </p:nvSpPr>
        <p:spPr>
          <a:xfrm>
            <a:off x="900418" y="2067122"/>
            <a:ext cx="10525388" cy="1150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06070"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新课程标准中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数词的考查包括基数词和序数词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基数词表示数量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序数词表示顺序。它们是互相对应的。如下表所示：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7167764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>
            <a:extLst>
              <a:ext uri="{FF2B5EF4-FFF2-40B4-BE49-F238E27FC236}">
                <a16:creationId xmlns:a16="http://schemas.microsoft.com/office/drawing/2014/main" id="{4F360DAC-8205-411D-8C16-E28DE4744B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0768042"/>
              </p:ext>
            </p:extLst>
          </p:nvPr>
        </p:nvGraphicFramePr>
        <p:xfrm>
          <a:off x="918056" y="815722"/>
          <a:ext cx="10709085" cy="4839020"/>
        </p:xfrm>
        <a:graphic>
          <a:graphicData uri="http://schemas.openxmlformats.org/drawingml/2006/table">
            <a:tbl>
              <a:tblPr firstRow="1" firstCol="1" bandRow="1"/>
              <a:tblGrid>
                <a:gridCol w="890478">
                  <a:extLst>
                    <a:ext uri="{9D8B030D-6E8A-4147-A177-3AD203B41FA5}">
                      <a16:colId xmlns:a16="http://schemas.microsoft.com/office/drawing/2014/main" val="1080239353"/>
                    </a:ext>
                  </a:extLst>
                </a:gridCol>
                <a:gridCol w="2083510">
                  <a:extLst>
                    <a:ext uri="{9D8B030D-6E8A-4147-A177-3AD203B41FA5}">
                      <a16:colId xmlns:a16="http://schemas.microsoft.com/office/drawing/2014/main" val="2592495466"/>
                    </a:ext>
                  </a:extLst>
                </a:gridCol>
                <a:gridCol w="2260399">
                  <a:extLst>
                    <a:ext uri="{9D8B030D-6E8A-4147-A177-3AD203B41FA5}">
                      <a16:colId xmlns:a16="http://schemas.microsoft.com/office/drawing/2014/main" val="3407483631"/>
                    </a:ext>
                  </a:extLst>
                </a:gridCol>
                <a:gridCol w="178397">
                  <a:extLst>
                    <a:ext uri="{9D8B030D-6E8A-4147-A177-3AD203B41FA5}">
                      <a16:colId xmlns:a16="http://schemas.microsoft.com/office/drawing/2014/main" val="618936562"/>
                    </a:ext>
                  </a:extLst>
                </a:gridCol>
                <a:gridCol w="909265">
                  <a:extLst>
                    <a:ext uri="{9D8B030D-6E8A-4147-A177-3AD203B41FA5}">
                      <a16:colId xmlns:a16="http://schemas.microsoft.com/office/drawing/2014/main" val="2702500175"/>
                    </a:ext>
                  </a:extLst>
                </a:gridCol>
                <a:gridCol w="2064723">
                  <a:extLst>
                    <a:ext uri="{9D8B030D-6E8A-4147-A177-3AD203B41FA5}">
                      <a16:colId xmlns:a16="http://schemas.microsoft.com/office/drawing/2014/main" val="3864371694"/>
                    </a:ext>
                  </a:extLst>
                </a:gridCol>
                <a:gridCol w="2322313">
                  <a:extLst>
                    <a:ext uri="{9D8B030D-6E8A-4147-A177-3AD203B41FA5}">
                      <a16:colId xmlns:a16="http://schemas.microsoft.com/office/drawing/2014/main" val="3290321553"/>
                    </a:ext>
                  </a:extLst>
                </a:gridCol>
              </a:tblGrid>
              <a:tr h="59914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序号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基数词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序数词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8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序号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基数词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序数词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13562475"/>
                  </a:ext>
                </a:extLst>
              </a:tr>
              <a:tr h="60569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one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eight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2176593"/>
                  </a:ext>
                </a:extLst>
              </a:tr>
              <a:tr h="60569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two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nine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47060226"/>
                  </a:ext>
                </a:extLst>
              </a:tr>
              <a:tr h="60569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3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three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10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ten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4487192"/>
                  </a:ext>
                </a:extLst>
              </a:tr>
              <a:tr h="60569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4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four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11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eleven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20245105"/>
                  </a:ext>
                </a:extLst>
              </a:tr>
              <a:tr h="60569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5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five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12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twelve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5917408"/>
                  </a:ext>
                </a:extLst>
              </a:tr>
              <a:tr h="60569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6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six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13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thirteen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86345376"/>
                  </a:ext>
                </a:extLst>
              </a:tr>
              <a:tr h="60569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seven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14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twenty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4605" marR="14605" marT="14605" marB="146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74456499"/>
                  </a:ext>
                </a:extLst>
              </a:tr>
            </a:tbl>
          </a:graphicData>
        </a:graphic>
      </p:graphicFrame>
      <p:sp>
        <p:nvSpPr>
          <p:cNvPr id="3" name="矩形 2" title="">
            <a:extLst>
              <a:ext uri="{FF2B5EF4-FFF2-40B4-BE49-F238E27FC236}">
                <a16:creationId xmlns:a16="http://schemas.microsoft.com/office/drawing/2014/main" id="{6FDA451E-111B-4189-B91F-3CA3CF08F130}"/>
              </a:ext>
            </a:extLst>
          </p:cNvPr>
          <p:cNvSpPr/>
          <p:nvPr/>
        </p:nvSpPr>
        <p:spPr>
          <a:xfrm>
            <a:off x="1386979" y="5654740"/>
            <a:ext cx="8914701" cy="59221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基数词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5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年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考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序数词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5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年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3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考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基数词混搭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5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年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考。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 title="">
            <a:extLst>
              <a:ext uri="{FF2B5EF4-FFF2-40B4-BE49-F238E27FC236}">
                <a16:creationId xmlns:a16="http://schemas.microsoft.com/office/drawing/2014/main" id="{00188321-DF29-41B7-9C27-04634573B852}"/>
              </a:ext>
            </a:extLst>
          </p:cNvPr>
          <p:cNvSpPr/>
          <p:nvPr/>
        </p:nvSpPr>
        <p:spPr>
          <a:xfrm>
            <a:off x="4423381" y="1472813"/>
            <a:ext cx="9124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b="1">
                <a:solidFill>
                  <a:srgbClr val="FF0000"/>
                </a:solidFill>
                <a:ea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FF0000"/>
                </a:solidFill>
                <a:ea typeface="Times New Roman" panose="02020603050405020304" pitchFamily="18" charset="0"/>
              </a:rPr>
              <a:t>first</a:t>
            </a:r>
            <a:endParaRPr lang="zh-CN" altLang="en-US"/>
          </a:p>
        </p:txBody>
      </p:sp>
      <p:sp>
        <p:nvSpPr>
          <p:cNvPr id="5" name="矩形 4" title="">
            <a:extLst>
              <a:ext uri="{FF2B5EF4-FFF2-40B4-BE49-F238E27FC236}">
                <a16:creationId xmlns:a16="http://schemas.microsoft.com/office/drawing/2014/main" id="{A64692C2-6690-4862-A5AE-0E50E25D5471}"/>
              </a:ext>
            </a:extLst>
          </p:cNvPr>
          <p:cNvSpPr/>
          <p:nvPr/>
        </p:nvSpPr>
        <p:spPr>
          <a:xfrm>
            <a:off x="4344192" y="2121515"/>
            <a:ext cx="122180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second</a:t>
            </a:r>
            <a:endParaRPr lang="zh-CN" altLang="en-US"/>
          </a:p>
        </p:txBody>
      </p:sp>
      <p:sp>
        <p:nvSpPr>
          <p:cNvPr id="6" name="矩形 5" title="">
            <a:extLst>
              <a:ext uri="{FF2B5EF4-FFF2-40B4-BE49-F238E27FC236}">
                <a16:creationId xmlns:a16="http://schemas.microsoft.com/office/drawing/2014/main" id="{85F231B7-3004-4539-B2F8-ACEEBB50EFDA}"/>
              </a:ext>
            </a:extLst>
          </p:cNvPr>
          <p:cNvSpPr/>
          <p:nvPr/>
        </p:nvSpPr>
        <p:spPr>
          <a:xfrm>
            <a:off x="4423381" y="2726645"/>
            <a:ext cx="96372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third</a:t>
            </a:r>
            <a:endParaRPr lang="zh-CN" altLang="en-US"/>
          </a:p>
        </p:txBody>
      </p:sp>
      <p:sp>
        <p:nvSpPr>
          <p:cNvPr id="8" name="矩形 7" title="">
            <a:extLst>
              <a:ext uri="{FF2B5EF4-FFF2-40B4-BE49-F238E27FC236}">
                <a16:creationId xmlns:a16="http://schemas.microsoft.com/office/drawing/2014/main" id="{AECC4A9C-6EF5-4DE4-84D3-481104BF2C30}"/>
              </a:ext>
            </a:extLst>
          </p:cNvPr>
          <p:cNvSpPr/>
          <p:nvPr/>
        </p:nvSpPr>
        <p:spPr>
          <a:xfrm>
            <a:off x="4423381" y="3301826"/>
            <a:ext cx="116410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fourth</a:t>
            </a:r>
            <a:endParaRPr lang="zh-CN" altLang="en-US"/>
          </a:p>
        </p:txBody>
      </p:sp>
      <p:sp>
        <p:nvSpPr>
          <p:cNvPr id="9" name="矩形 8" title="">
            <a:extLst>
              <a:ext uri="{FF2B5EF4-FFF2-40B4-BE49-F238E27FC236}">
                <a16:creationId xmlns:a16="http://schemas.microsoft.com/office/drawing/2014/main" id="{12176741-E836-4D75-AA09-4DDAF4041C01}"/>
              </a:ext>
            </a:extLst>
          </p:cNvPr>
          <p:cNvSpPr/>
          <p:nvPr/>
        </p:nvSpPr>
        <p:spPr>
          <a:xfrm>
            <a:off x="4487660" y="3929083"/>
            <a:ext cx="93487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b="1">
                <a:solidFill>
                  <a:srgbClr val="FF0000"/>
                </a:solidFill>
                <a:ea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FF0000"/>
                </a:solidFill>
                <a:ea typeface="Times New Roman" panose="02020603050405020304" pitchFamily="18" charset="0"/>
              </a:rPr>
              <a:t>fifth</a:t>
            </a:r>
            <a:endParaRPr lang="zh-CN" altLang="en-US"/>
          </a:p>
        </p:txBody>
      </p:sp>
      <p:sp>
        <p:nvSpPr>
          <p:cNvPr id="10" name="矩形 9" title="">
            <a:extLst>
              <a:ext uri="{FF2B5EF4-FFF2-40B4-BE49-F238E27FC236}">
                <a16:creationId xmlns:a16="http://schemas.microsoft.com/office/drawing/2014/main" id="{AA662A8B-6C39-4358-B979-92AAC5259196}"/>
              </a:ext>
            </a:extLst>
          </p:cNvPr>
          <p:cNvSpPr/>
          <p:nvPr/>
        </p:nvSpPr>
        <p:spPr>
          <a:xfrm>
            <a:off x="4463455" y="4474429"/>
            <a:ext cx="92365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sixth</a:t>
            </a:r>
            <a:endParaRPr lang="zh-CN" altLang="en-US"/>
          </a:p>
        </p:txBody>
      </p:sp>
      <p:sp>
        <p:nvSpPr>
          <p:cNvPr id="12" name="矩形 11" title="">
            <a:extLst>
              <a:ext uri="{FF2B5EF4-FFF2-40B4-BE49-F238E27FC236}">
                <a16:creationId xmlns:a16="http://schemas.microsoft.com/office/drawing/2014/main" id="{474338D7-F0F5-4444-BD48-3B90D5CFE60A}"/>
              </a:ext>
            </a:extLst>
          </p:cNvPr>
          <p:cNvSpPr/>
          <p:nvPr/>
        </p:nvSpPr>
        <p:spPr>
          <a:xfrm>
            <a:off x="4223967" y="5109394"/>
            <a:ext cx="134203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seventh</a:t>
            </a:r>
            <a:endParaRPr lang="zh-CN" altLang="en-US"/>
          </a:p>
        </p:txBody>
      </p:sp>
      <p:sp>
        <p:nvSpPr>
          <p:cNvPr id="13" name="矩形 12" title="">
            <a:extLst>
              <a:ext uri="{FF2B5EF4-FFF2-40B4-BE49-F238E27FC236}">
                <a16:creationId xmlns:a16="http://schemas.microsoft.com/office/drawing/2014/main" id="{73B73C5B-AE4C-44DD-B3E7-5C65A6780F3C}"/>
              </a:ext>
            </a:extLst>
          </p:cNvPr>
          <p:cNvSpPr/>
          <p:nvPr/>
        </p:nvSpPr>
        <p:spPr>
          <a:xfrm>
            <a:off x="9886645" y="1405701"/>
            <a:ext cx="114326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eighth</a:t>
            </a:r>
            <a:endParaRPr lang="zh-CN" altLang="en-US"/>
          </a:p>
        </p:txBody>
      </p:sp>
      <p:sp>
        <p:nvSpPr>
          <p:cNvPr id="14" name="矩形 13" title="">
            <a:extLst>
              <a:ext uri="{FF2B5EF4-FFF2-40B4-BE49-F238E27FC236}">
                <a16:creationId xmlns:a16="http://schemas.microsoft.com/office/drawing/2014/main" id="{6C55A894-CCB6-48A5-AD8D-AE9E07354DC0}"/>
              </a:ext>
            </a:extLst>
          </p:cNvPr>
          <p:cNvSpPr/>
          <p:nvPr/>
        </p:nvSpPr>
        <p:spPr>
          <a:xfrm>
            <a:off x="9955574" y="1998555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ninth</a:t>
            </a:r>
            <a:endParaRPr lang="zh-CN" altLang="en-US"/>
          </a:p>
        </p:txBody>
      </p:sp>
      <p:sp>
        <p:nvSpPr>
          <p:cNvPr id="15" name="矩形 14" title="">
            <a:extLst>
              <a:ext uri="{FF2B5EF4-FFF2-40B4-BE49-F238E27FC236}">
                <a16:creationId xmlns:a16="http://schemas.microsoft.com/office/drawing/2014/main" id="{05E42985-8F42-4554-A836-7768C82EA829}"/>
              </a:ext>
            </a:extLst>
          </p:cNvPr>
          <p:cNvSpPr/>
          <p:nvPr/>
        </p:nvSpPr>
        <p:spPr>
          <a:xfrm>
            <a:off x="9928704" y="2679874"/>
            <a:ext cx="134524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tenth</a:t>
            </a:r>
            <a:r>
              <a:rPr lang="zh-CN" altLang="zh-CN" b="1">
                <a:solidFill>
                  <a:srgbClr val="FF0000"/>
                </a:solidFill>
                <a:cs typeface="Times New Roman" panose="02020603050405020304" pitchFamily="18" charset="0"/>
              </a:rPr>
              <a:t>　</a:t>
            </a:r>
            <a:endParaRPr lang="zh-CN" altLang="en-US"/>
          </a:p>
        </p:txBody>
      </p:sp>
      <p:sp>
        <p:nvSpPr>
          <p:cNvPr id="16" name="矩形 15" title="">
            <a:extLst>
              <a:ext uri="{FF2B5EF4-FFF2-40B4-BE49-F238E27FC236}">
                <a16:creationId xmlns:a16="http://schemas.microsoft.com/office/drawing/2014/main" id="{8179B43D-0200-4214-BDB8-E4548524624E}"/>
              </a:ext>
            </a:extLst>
          </p:cNvPr>
          <p:cNvSpPr/>
          <p:nvPr/>
        </p:nvSpPr>
        <p:spPr>
          <a:xfrm>
            <a:off x="9660835" y="3301826"/>
            <a:ext cx="146065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eleventh</a:t>
            </a:r>
            <a:endParaRPr lang="zh-CN" altLang="en-US"/>
          </a:p>
        </p:txBody>
      </p:sp>
      <p:sp>
        <p:nvSpPr>
          <p:cNvPr id="17" name="矩形 16" title="">
            <a:extLst>
              <a:ext uri="{FF2B5EF4-FFF2-40B4-BE49-F238E27FC236}">
                <a16:creationId xmlns:a16="http://schemas.microsoft.com/office/drawing/2014/main" id="{57A70AD9-2019-44B9-B0E8-D90D44149698}"/>
              </a:ext>
            </a:extLst>
          </p:cNvPr>
          <p:cNvSpPr/>
          <p:nvPr/>
        </p:nvSpPr>
        <p:spPr>
          <a:xfrm>
            <a:off x="9766420" y="3897846"/>
            <a:ext cx="12634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twelfth</a:t>
            </a:r>
            <a:endParaRPr lang="zh-CN" altLang="en-US"/>
          </a:p>
        </p:txBody>
      </p:sp>
      <p:sp>
        <p:nvSpPr>
          <p:cNvPr id="18" name="矩形 17" title="">
            <a:extLst>
              <a:ext uri="{FF2B5EF4-FFF2-40B4-BE49-F238E27FC236}">
                <a16:creationId xmlns:a16="http://schemas.microsoft.com/office/drawing/2014/main" id="{C84A53D9-239B-4884-A9EA-2478598C2BAC}"/>
              </a:ext>
            </a:extLst>
          </p:cNvPr>
          <p:cNvSpPr/>
          <p:nvPr/>
        </p:nvSpPr>
        <p:spPr>
          <a:xfrm>
            <a:off x="9597302" y="4509568"/>
            <a:ext cx="172194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thirteenth</a:t>
            </a:r>
            <a:endParaRPr lang="zh-CN" altLang="en-US"/>
          </a:p>
        </p:txBody>
      </p:sp>
      <p:sp>
        <p:nvSpPr>
          <p:cNvPr id="19" name="矩形 18" title="">
            <a:extLst>
              <a:ext uri="{FF2B5EF4-FFF2-40B4-BE49-F238E27FC236}">
                <a16:creationId xmlns:a16="http://schemas.microsoft.com/office/drawing/2014/main" id="{296E897A-11B6-4251-AECB-84185067FECF}"/>
              </a:ext>
            </a:extLst>
          </p:cNvPr>
          <p:cNvSpPr/>
          <p:nvPr/>
        </p:nvSpPr>
        <p:spPr>
          <a:xfrm>
            <a:off x="9646995" y="5026706"/>
            <a:ext cx="1622560" cy="59606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FF0000"/>
                </a:solidFill>
                <a:cs typeface="Times New Roman" panose="02020603050405020304" pitchFamily="18" charset="0"/>
              </a:rPr>
              <a:t>twentieth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72926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E068E73E-E752-4F35-BA6E-DB507D4C8370}"/>
              </a:ext>
            </a:extLst>
          </p:cNvPr>
          <p:cNvSpPr/>
          <p:nvPr/>
        </p:nvSpPr>
        <p:spPr>
          <a:xfrm>
            <a:off x="749416" y="1676658"/>
            <a:ext cx="10919670" cy="33929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 pitchFamily="18" charset="0"/>
              </a:rPr>
              <a:t>【巧记口诀】</a:t>
            </a:r>
            <a:endParaRPr lang="en-US" altLang="zh-CN" b="1">
              <a:solidFill>
                <a:srgbClr val="000000"/>
              </a:solidFill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lvl="2"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找清规律很容易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十二以内词名异；</a:t>
            </a:r>
            <a:endParaRPr lang="en-US" altLang="zh-CN" b="1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pPr lvl="2"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十三数到十九去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后加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teen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莫忘记；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lvl="2"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二十、三十至九十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整十之后有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ty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；</a:t>
            </a:r>
            <a:endParaRPr lang="en-US" altLang="zh-CN" b="1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pPr lvl="2"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如果要说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几十几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”,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中间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“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号别丢弃；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lvl="2"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hundred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是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一百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”,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请你记住莫大意。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663617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2F603AA1-82A4-48B8-A6C1-1BE352779376}"/>
              </a:ext>
            </a:extLst>
          </p:cNvPr>
          <p:cNvSpPr/>
          <p:nvPr/>
        </p:nvSpPr>
        <p:spPr>
          <a:xfrm>
            <a:off x="1017865" y="1578270"/>
            <a:ext cx="10315662" cy="283282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 pitchFamily="18" charset="0"/>
              </a:rPr>
              <a:t>一、基数词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基数词的构成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(1)1~12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逐个记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见上述表格。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(2)13~19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：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teen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结尾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注意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thirteen, fifteen, eighteen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(3)20~90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：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ty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结尾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注意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twenty, thirty, forty, fifty, eighty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1890629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90721312-9072-45BD-8232-0262DB9542C1}"/>
              </a:ext>
            </a:extLst>
          </p:cNvPr>
          <p:cNvSpPr/>
          <p:nvPr/>
        </p:nvSpPr>
        <p:spPr>
          <a:xfrm>
            <a:off x="883640" y="1591806"/>
            <a:ext cx="10424720" cy="283667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(4)21~99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：先说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十位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” 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再说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个位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” 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中间加连字符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“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23 → twenty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three, 34 → thirty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four, 45 → forty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five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(5)101~999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先说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百位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” 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再加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and 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再加后两位数或末位数。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586 → five hundred and eighty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six, 803 → eight hundred and three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8314130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04C1A91D-7A49-4218-B391-10906A82F3C7}"/>
              </a:ext>
            </a:extLst>
          </p:cNvPr>
          <p:cNvSpPr/>
          <p:nvPr/>
        </p:nvSpPr>
        <p:spPr>
          <a:xfrm>
            <a:off x="875250" y="1278175"/>
            <a:ext cx="10743501" cy="45132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(6)1,000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以上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先从右往左数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每三位数加一个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“,”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。第一个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“,”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前为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thousand(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千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),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第二个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“,”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前为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million(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百万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),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第三个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“,”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前为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billion(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十亿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如：</a:t>
            </a:r>
            <a:r>
              <a:rPr lang="zh-CN" altLang="zh-CN" b="1">
                <a:solidFill>
                  <a:srgbClr val="000000"/>
                </a:solidFill>
                <a:latin typeface="Cambria" panose="02040503050406030204" pitchFamily="18" charset="0"/>
                <a:cs typeface="宋体" panose="02010600030101010101" pitchFamily="2" charset="-122"/>
              </a:rPr>
              <a:t>①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1,001 → ____________________________________________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latin typeface="Cambria" panose="02040503050406030204" pitchFamily="18" charset="0"/>
                <a:cs typeface="宋体" panose="02010600030101010101" pitchFamily="2" charset="-122"/>
              </a:rPr>
              <a:t>②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18,423 →_______________________________________________ 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latin typeface="Cambria" panose="02040503050406030204" pitchFamily="18" charset="0"/>
                <a:cs typeface="宋体" panose="02010600030101010101" pitchFamily="2" charset="-122"/>
              </a:rPr>
              <a:t>③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6,260,309 →___________________________________________</a:t>
            </a: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________________________________________________________ 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latin typeface="Cambria" panose="02040503050406030204" pitchFamily="18" charset="0"/>
                <a:cs typeface="宋体" panose="02010600030101010101" pitchFamily="2" charset="-122"/>
              </a:rPr>
              <a:t>④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750,000,000,000 → ___________________________________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zh-CN" altLang="zh-CN" b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>
            <a:extLst>
              <a:ext uri="{FF2B5EF4-FFF2-40B4-BE49-F238E27FC236}">
                <a16:creationId xmlns:a16="http://schemas.microsoft.com/office/drawing/2014/main" id="{7493E500-EB8C-4648-B9A4-583FE2B9C99B}"/>
              </a:ext>
            </a:extLst>
          </p:cNvPr>
          <p:cNvSpPr/>
          <p:nvPr/>
        </p:nvSpPr>
        <p:spPr>
          <a:xfrm>
            <a:off x="3667402" y="2956710"/>
            <a:ext cx="3531736" cy="59606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FF0000"/>
                </a:solidFill>
                <a:cs typeface="Times New Roman" panose="02020603050405020304" pitchFamily="18" charset="0"/>
              </a:rPr>
              <a:t>one thousand and one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 title="">
            <a:extLst>
              <a:ext uri="{FF2B5EF4-FFF2-40B4-BE49-F238E27FC236}">
                <a16:creationId xmlns:a16="http://schemas.microsoft.com/office/drawing/2014/main" id="{C6465BF1-8546-4BFB-8A87-A7F11AED634F}"/>
              </a:ext>
            </a:extLst>
          </p:cNvPr>
          <p:cNvSpPr/>
          <p:nvPr/>
        </p:nvSpPr>
        <p:spPr>
          <a:xfrm>
            <a:off x="2804720" y="3552772"/>
            <a:ext cx="831908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eighteen thousand, four hundred and twenty</a:t>
            </a:r>
            <a:r>
              <a:rPr lang="en-US" altLang="zh-CN" b="1">
                <a:solidFill>
                  <a:srgbClr val="FF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>
                <a:solidFill>
                  <a:srgbClr val="FF0000"/>
                </a:solidFill>
              </a:rPr>
              <a:t>three</a:t>
            </a:r>
            <a:endParaRPr lang="zh-CN" altLang="en-US"/>
          </a:p>
        </p:txBody>
      </p:sp>
      <p:sp>
        <p:nvSpPr>
          <p:cNvPr id="5" name="矩形 4" title="">
            <a:extLst>
              <a:ext uri="{FF2B5EF4-FFF2-40B4-BE49-F238E27FC236}">
                <a16:creationId xmlns:a16="http://schemas.microsoft.com/office/drawing/2014/main" id="{6EAA9176-3FBD-4236-B123-0478B768AC75}"/>
              </a:ext>
            </a:extLst>
          </p:cNvPr>
          <p:cNvSpPr/>
          <p:nvPr/>
        </p:nvSpPr>
        <p:spPr>
          <a:xfrm>
            <a:off x="3157055" y="4079777"/>
            <a:ext cx="784091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six million, two hundred and sixty thousand, three</a:t>
            </a:r>
            <a:endParaRPr lang="zh-CN" altLang="en-US"/>
          </a:p>
        </p:txBody>
      </p:sp>
      <p:sp>
        <p:nvSpPr>
          <p:cNvPr id="6" name="矩形 5" title="">
            <a:extLst>
              <a:ext uri="{FF2B5EF4-FFF2-40B4-BE49-F238E27FC236}">
                <a16:creationId xmlns:a16="http://schemas.microsoft.com/office/drawing/2014/main" id="{C970F645-E885-4BED-94E4-B8B55408A4F9}"/>
              </a:ext>
            </a:extLst>
          </p:cNvPr>
          <p:cNvSpPr/>
          <p:nvPr/>
        </p:nvSpPr>
        <p:spPr>
          <a:xfrm>
            <a:off x="1194033" y="4672117"/>
            <a:ext cx="327679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hundred and nine</a:t>
            </a:r>
            <a:r>
              <a:rPr lang="zh-CN" altLang="zh-CN" b="1">
                <a:solidFill>
                  <a:srgbClr val="FF0000"/>
                </a:solidFill>
                <a:cs typeface="Times New Roman" panose="02020603050405020304" pitchFamily="18" charset="0"/>
              </a:rPr>
              <a:t>　</a:t>
            </a:r>
            <a:endParaRPr lang="zh-CN" altLang="en-US"/>
          </a:p>
        </p:txBody>
      </p:sp>
      <p:sp>
        <p:nvSpPr>
          <p:cNvPr id="7" name="矩形 6" title="">
            <a:extLst>
              <a:ext uri="{FF2B5EF4-FFF2-40B4-BE49-F238E27FC236}">
                <a16:creationId xmlns:a16="http://schemas.microsoft.com/office/drawing/2014/main" id="{D07A02A5-9487-49A4-A8DE-3C9C8598EEBA}"/>
              </a:ext>
            </a:extLst>
          </p:cNvPr>
          <p:cNvSpPr/>
          <p:nvPr/>
        </p:nvSpPr>
        <p:spPr>
          <a:xfrm>
            <a:off x="4279664" y="5231306"/>
            <a:ext cx="489101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seven hundred and fifty billion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915954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7919937B-DD92-4630-9275-397BEEA09CFC}"/>
              </a:ext>
            </a:extLst>
          </p:cNvPr>
          <p:cNvSpPr/>
          <p:nvPr/>
        </p:nvSpPr>
        <p:spPr>
          <a:xfrm>
            <a:off x="1043031" y="1844807"/>
            <a:ext cx="10273718" cy="22909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(7)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带小数点的读法。小数点读作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point,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小数点后的数字依次用基数词读出。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1.08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读作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one point zero eight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12.34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读作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twelve point three four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9178853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E9E8A5E3-7728-42B2-8644-6E8FCBAA4F34}"/>
              </a:ext>
            </a:extLst>
          </p:cNvPr>
          <p:cNvSpPr/>
          <p:nvPr/>
        </p:nvSpPr>
        <p:spPr>
          <a:xfrm>
            <a:off x="847288" y="890356"/>
            <a:ext cx="10796631" cy="5637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2.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基数词的用法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(1)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表示时刻。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latin typeface="Cambria" panose="02040503050406030204" pitchFamily="18" charset="0"/>
                <a:cs typeface="宋体" panose="02010600030101010101" pitchFamily="2" charset="-122"/>
              </a:rPr>
              <a:t>①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表示整点。如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8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00 a. m.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上午八点　读作：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eight (o</a:t>
            </a:r>
            <a:r>
              <a:rPr lang="en-US" altLang="zh-CN" b="1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clock) a. m.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或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 eight (o</a:t>
            </a:r>
            <a:r>
              <a:rPr lang="en-US" altLang="zh-CN" b="1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clock) in the morning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latin typeface="Cambria" panose="02040503050406030204" pitchFamily="18" charset="0"/>
                <a:cs typeface="宋体" panose="02010600030101010101" pitchFamily="2" charset="-122"/>
              </a:rPr>
              <a:t>②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表示非整点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顺读法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先时后分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。</a:t>
            </a:r>
            <a:endParaRPr lang="en-US" altLang="zh-CN" b="1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8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20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eight twenty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7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40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seven forty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8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15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eight fifteen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以上时刻也可以读作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逆读法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先分后点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)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：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 8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20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twenty past eight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7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40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twenty to eight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　</a:t>
            </a:r>
            <a:endParaRPr lang="en-US" altLang="zh-CN" b="1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 8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15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a quarter past eight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843476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A130B9E1-4109-4F94-A143-7ADE3936CFDA}"/>
              </a:ext>
            </a:extLst>
          </p:cNvPr>
          <p:cNvSpPr/>
          <p:nvPr/>
        </p:nvSpPr>
        <p:spPr>
          <a:xfrm>
            <a:off x="1084976" y="1269785"/>
            <a:ext cx="10449886" cy="451713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(2)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表示加减乘除。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3+4=7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Three plus four is seven.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或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Three and four is / equals seven. 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7-3=4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Seven minus three is four.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或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Three from seven is four. 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3×4=12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Three multiplied by four is twelve.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或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Three times four is twelve. 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12÷3=4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Twelve divided by three is four.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或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Three into twelve goes four. 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834555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972FCAD2-0A80-44CD-A204-340A2FEF4E45}"/>
              </a:ext>
            </a:extLst>
          </p:cNvPr>
          <p:cNvSpPr/>
          <p:nvPr/>
        </p:nvSpPr>
        <p:spPr>
          <a:xfrm>
            <a:off x="808138" y="1197510"/>
            <a:ext cx="10911281" cy="39531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(3)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表示度量衡。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句型：主语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+is+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具体数词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+meter(s)/kilo(s)+long/high/tall/deep/away/</a:t>
            </a: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wide … 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 pitchFamily="18" charset="0"/>
              </a:rPr>
              <a:t>注意：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far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不能与具体数量单位连用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但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away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可以。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如：</a:t>
            </a:r>
            <a:r>
              <a:rPr lang="zh-CN" altLang="zh-CN" b="1">
                <a:solidFill>
                  <a:srgbClr val="000000"/>
                </a:solidFill>
                <a:latin typeface="Cambria" panose="02040503050406030204" pitchFamily="18" charset="0"/>
                <a:cs typeface="宋体" panose="02010600030101010101" pitchFamily="2" charset="-122"/>
              </a:rPr>
              <a:t>①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长江长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6,300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公里。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The Changjiang River is _______________</a:t>
            </a: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__________. 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latin typeface="Cambria" panose="02040503050406030204" pitchFamily="18" charset="0"/>
                <a:cs typeface="宋体" panose="02010600030101010101" pitchFamily="2" charset="-122"/>
              </a:rPr>
              <a:t>②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它离这里有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16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公里远。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It is _________________________from here. 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>
            <a:extLst>
              <a:ext uri="{FF2B5EF4-FFF2-40B4-BE49-F238E27FC236}">
                <a16:creationId xmlns:a16="http://schemas.microsoft.com/office/drawing/2014/main" id="{06CBC3B3-4E12-4601-A350-6C92075DF300}"/>
              </a:ext>
            </a:extLst>
          </p:cNvPr>
          <p:cNvSpPr/>
          <p:nvPr/>
        </p:nvSpPr>
        <p:spPr>
          <a:xfrm>
            <a:off x="8827967" y="3501398"/>
            <a:ext cx="269657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6,300 kilometers</a:t>
            </a:r>
            <a:endParaRPr lang="zh-CN" altLang="en-US"/>
          </a:p>
        </p:txBody>
      </p:sp>
      <p:sp>
        <p:nvSpPr>
          <p:cNvPr id="4" name="矩形 3" title="">
            <a:extLst>
              <a:ext uri="{FF2B5EF4-FFF2-40B4-BE49-F238E27FC236}">
                <a16:creationId xmlns:a16="http://schemas.microsoft.com/office/drawing/2014/main" id="{89574378-2DC8-4D24-9360-E78D2B0146DE}"/>
              </a:ext>
            </a:extLst>
          </p:cNvPr>
          <p:cNvSpPr/>
          <p:nvPr/>
        </p:nvSpPr>
        <p:spPr>
          <a:xfrm>
            <a:off x="1152583" y="4024618"/>
            <a:ext cx="84350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long</a:t>
            </a:r>
            <a:endParaRPr lang="zh-CN" altLang="en-US"/>
          </a:p>
        </p:txBody>
      </p:sp>
      <p:sp>
        <p:nvSpPr>
          <p:cNvPr id="5" name="矩形 4" title="">
            <a:extLst>
              <a:ext uri="{FF2B5EF4-FFF2-40B4-BE49-F238E27FC236}">
                <a16:creationId xmlns:a16="http://schemas.microsoft.com/office/drawing/2014/main" id="{1B56DCEB-956D-4B56-AF0A-A21464A886BE}"/>
              </a:ext>
            </a:extLst>
          </p:cNvPr>
          <p:cNvSpPr/>
          <p:nvPr/>
        </p:nvSpPr>
        <p:spPr>
          <a:xfrm>
            <a:off x="5808839" y="4439652"/>
            <a:ext cx="3376245" cy="59606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FF0000"/>
                </a:solidFill>
                <a:cs typeface="Times New Roman" panose="02020603050405020304" pitchFamily="18" charset="0"/>
              </a:rPr>
              <a:t>16 kilometers (away)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0326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6B761F56-2DA0-44A6-A82B-CD2DB539463D}"/>
              </a:ext>
            </a:extLst>
          </p:cNvPr>
          <p:cNvSpPr/>
          <p:nvPr/>
        </p:nvSpPr>
        <p:spPr>
          <a:xfrm>
            <a:off x="838899" y="1296861"/>
            <a:ext cx="10746297" cy="397981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b="1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 pitchFamily="18" charset="0"/>
              </a:rPr>
              <a:t>二、序数词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序数词的构成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indent="306070"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基数词变序数词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词尾加上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 err="1">
                <a:solidFill>
                  <a:srgbClr val="000000"/>
                </a:solidFill>
                <a:cs typeface="Times New Roman" panose="02020603050405020304" pitchFamily="18" charset="0"/>
              </a:rPr>
              <a:t>th (fourth, sixth)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；注意第一、二、三、五、八、九、十二的序数词分别为：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first, second, third, fifth, eighth, ninth, twelfth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；以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y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结尾的基数词变序数词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y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变</a:t>
            </a:r>
            <a:r>
              <a:rPr lang="en-US" altLang="zh-CN" b="1" err="1">
                <a:solidFill>
                  <a:srgbClr val="000000"/>
                </a:solidFill>
                <a:cs typeface="Times New Roman" panose="02020603050405020304" pitchFamily="18" charset="0"/>
              </a:rPr>
              <a:t>ie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后加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 err="1">
                <a:solidFill>
                  <a:srgbClr val="000000"/>
                </a:solidFill>
                <a:cs typeface="Times New Roman" panose="02020603050405020304" pitchFamily="18" charset="0"/>
              </a:rPr>
              <a:t>th (twentieth)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；若是碰到第几十几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前面用基数词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后面用序数词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中间加个连字符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twenty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first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0876221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CCC87C29-AF9F-4223-90B1-80C69F28CA73}"/>
              </a:ext>
            </a:extLst>
          </p:cNvPr>
          <p:cNvSpPr/>
          <p:nvPr/>
        </p:nvSpPr>
        <p:spPr>
          <a:xfrm>
            <a:off x="830510" y="1249768"/>
            <a:ext cx="10637240" cy="33929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 pitchFamily="18" charset="0"/>
              </a:rPr>
              <a:t>【巧记口诀】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二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三要全变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(one — first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；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two — second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；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three — third)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；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其余都加</a:t>
            </a:r>
            <a:r>
              <a:rPr lang="en-US" altLang="zh-CN" b="1" err="1">
                <a:solidFill>
                  <a:srgbClr val="000000"/>
                </a:solidFill>
                <a:cs typeface="Times New Roman" panose="02020603050405020304" pitchFamily="18" charset="0"/>
              </a:rPr>
              <a:t>th, th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里有例外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8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去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t(eight — eighth), 9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去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e(nine — ninth)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；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字母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f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代</a:t>
            </a:r>
            <a:r>
              <a:rPr lang="en-US" altLang="zh-CN" b="1" err="1">
                <a:solidFill>
                  <a:srgbClr val="000000"/>
                </a:solidFill>
                <a:cs typeface="Times New Roman" panose="02020603050405020304" pitchFamily="18" charset="0"/>
              </a:rPr>
              <a:t>ve (five — fifth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；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twelve — twelfth)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；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ty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变成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tie(twenty — twentieth)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；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若要变化几十几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只变个位就可以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(twenty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one — twenty</a:t>
            </a:r>
            <a:r>
              <a:rPr lang="en-US" altLang="zh-CN" b="1">
                <a:solidFill>
                  <a:srgbClr val="000000"/>
                </a:solidFill>
                <a:latin typeface="MS Mincho" panose="02020609040205080304" pitchFamily="49" charset="-128"/>
                <a:cs typeface="MS Mincho" panose="02020609040205080304" pitchFamily="49" charset="-128"/>
              </a:rPr>
              <a:t>-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first)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443770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8FB758EE-4800-4A23-B600-3CB2E5393B63}"/>
              </a:ext>
            </a:extLst>
          </p:cNvPr>
          <p:cNvSpPr/>
          <p:nvPr/>
        </p:nvSpPr>
        <p:spPr>
          <a:xfrm>
            <a:off x="823519" y="1076824"/>
            <a:ext cx="10937846" cy="45132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2.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序数词的用法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(1)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序数词和冠词连用表示顺序。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The first truck is carrying a fruit basket.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第一辆卡车载着一个水果篮。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 pitchFamily="18" charset="0"/>
              </a:rPr>
              <a:t>注意：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下列几种情况不用冠词。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a.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序数词前已有物主代词或名词所有格时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不能再用冠词。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This is Tony</a:t>
            </a:r>
            <a:r>
              <a:rPr lang="en-US" altLang="zh-CN" b="1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s second visit to China.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这是托尼第二次访问中国。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汤姆是他们的第二个儿子。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Tom is </a:t>
            </a:r>
            <a:r>
              <a:rPr lang="zh-CN" altLang="zh-CN" b="1" u="sng">
                <a:solidFill>
                  <a:srgbClr val="000000"/>
                </a:solidFill>
                <a:cs typeface="Times New Roman" panose="02020603050405020304" pitchFamily="18" charset="0"/>
              </a:rPr>
              <a:t>　　　　　　　　　　　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.  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>
            <a:extLst>
              <a:ext uri="{FF2B5EF4-FFF2-40B4-BE49-F238E27FC236}">
                <a16:creationId xmlns:a16="http://schemas.microsoft.com/office/drawing/2014/main" id="{6876E721-BE24-49E0-8897-AC3957E768B4}"/>
              </a:ext>
            </a:extLst>
          </p:cNvPr>
          <p:cNvSpPr/>
          <p:nvPr/>
        </p:nvSpPr>
        <p:spPr>
          <a:xfrm>
            <a:off x="6607377" y="4962634"/>
            <a:ext cx="265162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their second son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785607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4AE307D0-496D-4133-973C-2E4923404B59}"/>
              </a:ext>
            </a:extLst>
          </p:cNvPr>
          <p:cNvSpPr/>
          <p:nvPr/>
        </p:nvSpPr>
        <p:spPr>
          <a:xfrm>
            <a:off x="844491" y="1243287"/>
            <a:ext cx="10723927" cy="39531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b.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表示比赛或考试的名次时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通常省略定冠词。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He was (the) second in the English exam.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在这次英语考试中他得了第二名。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c.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序数词被用作副词时不用冠词。</a:t>
            </a:r>
            <a:endParaRPr lang="en-US" altLang="zh-CN" b="1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I have to finish my homework first.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我得先把作业完成好。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d.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在某些习语中不用冠词。</a:t>
            </a:r>
            <a:endParaRPr lang="en-US" altLang="zh-CN" b="1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at first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起初　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first of all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首先　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at first sight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乍一看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088879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F1C28FD2-95AD-47F2-94D2-7EBA7858D43A}"/>
              </a:ext>
            </a:extLst>
          </p:cNvPr>
          <p:cNvSpPr/>
          <p:nvPr/>
        </p:nvSpPr>
        <p:spPr>
          <a:xfrm>
            <a:off x="816527" y="1592768"/>
            <a:ext cx="10709945" cy="28309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(2)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年、月、日的表达法。如：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2021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年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9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月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日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1st September, 2021= September 1st, 2021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(3)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和不定冠词连用表示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又一、再一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John failed twice, but he tried a third time.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约翰失败了两次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但他又试了一次。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3757455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EE43E5B5-EAF5-4267-84DD-63E2E58BA432}"/>
              </a:ext>
            </a:extLst>
          </p:cNvPr>
          <p:cNvSpPr/>
          <p:nvPr/>
        </p:nvSpPr>
        <p:spPr>
          <a:xfrm>
            <a:off x="780176" y="1048432"/>
            <a:ext cx="10922466" cy="39531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 pitchFamily="18" charset="0"/>
              </a:rPr>
              <a:t>三、易错点突破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 pitchFamily="18" charset="0"/>
              </a:rPr>
              <a:t>基数词和序数词的混合用法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1. 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分数的表达法：母序子基。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(1)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分子是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时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分母用序数词的单数形式。如：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one fifth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1/5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(2)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分子大于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时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分母用序数词的复数形式。如：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three fourths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3/4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(3)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当分母是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2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和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4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时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分别可以用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half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和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quarter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代替。如：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a half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1/2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three quarters</a:t>
            </a:r>
            <a:r>
              <a:rPr lang="zh-CN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3/4</a:t>
            </a:r>
            <a:endParaRPr lang="zh-CN" altLang="zh-CN">
              <a:solidFill>
                <a:srgbClr val="000000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531600" y="116840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63165114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https://d.book118.com/018121135037006044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 16">
      <a:majorFont>
        <a:latin typeface="Times New Roman"/>
        <a:ea typeface="黑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中考解读物理模板.potx" id="{EEC690E0-2088-4B56-892A-C6073005C3AA}" vid="{9648BCE4-589B-4133-B195-AD8F77F91051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Times New Roman</vt:lpstr>
      <vt:lpstr>黑体</vt:lpstr>
      <vt:lpstr>宋体</vt:lpstr>
      <vt:lpstr>思源黑体 CN Bold</vt:lpstr>
      <vt:lpstr>微软雅黑</vt:lpstr>
      <vt:lpstr>Cambria</vt:lpstr>
      <vt:lpstr>MS Mincho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2024-09-24T06:39:41.676</cp:lastPrinted>
  <dcterms:created xsi:type="dcterms:W3CDTF">2024-09-23T22:39:41Z</dcterms:created>
  <dcterms:modified xsi:type="dcterms:W3CDTF">2024-09-23T22:39:43Z</dcterms:modified>
</cp:coreProperties>
</file>