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78B7C55-8AE3-47FB-8649-A6A132DB13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34DFED7-4E0F-4BD9-9F76-0666064386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9ADFBB2-1E8B-4ABB-B034-73E8A5F2DA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0CF54FC-D41F-49E3-89E1-24FE8B86A2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9F8AAFA-FC34-4834-9B78-6606DD83CE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5E650D0-63A3-46D7-AB61-CD12955A64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EE6950C-380B-44D3-869F-139E1D0E55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4ADD5A5-B22E-4B68-9349-2FAF157572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502A121-1115-4E12-9FCC-ED601F4A55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FEBC8F1-B898-4139-A2EA-D6714501C2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2DB0174-7D75-4A5A-B90D-404A731788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1812314306200603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249023" y="2622666"/>
            <a:ext cx="7693954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呼吸道感染防护与保健措施详解手册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90085" y="5357665"/>
            <a:ext cx="3211830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490085" y="5886341"/>
            <a:ext cx="3211830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2024-01-15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cxnSp>
        <p:nvCxnSpPr>
          <p:cNvPr id="3" name="Connector 3"/>
          <p:cNvCxnSpPr/>
          <p:nvPr/>
        </p:nvCxnSpPr>
        <p:spPr>
          <a:xfrm>
            <a:off x="4764564" y="833217"/>
            <a:ext cx="5248275" cy="0"/>
          </a:xfrm>
          <a:prstGeom prst="line">
            <a:avLst/>
          </a:prstGeom>
          <a:ln w="6350">
            <a:solidFill>
              <a:schemeClr val="accent3"/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AutoShape 4"/>
          <p:cNvSpPr/>
          <p:nvPr/>
        </p:nvSpPr>
        <p:spPr>
          <a:xfrm>
            <a:off x="887096" y="833217"/>
            <a:ext cx="1851660" cy="76835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5700" b="1">
                <a:solidFill>
                  <a:schemeClr val="accent3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87095" y="1677767"/>
            <a:ext cx="1851660" cy="36830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800">
                <a:solidFill>
                  <a:schemeClr val="accent3">
                    <a:alpha val="58999"/>
                  </a:schemeClr>
                </a:solidFill>
                <a:latin typeface="Arial"/>
                <a:ea typeface="Arial"/>
                <a:cs typeface="Arial"/>
              </a:rPr>
              <a:t>CONTENTS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2897505" y="955137"/>
            <a:ext cx="76200" cy="922655"/>
          </a:xfrm>
          <a:prstGeom prst="rect">
            <a:avLst/>
          </a:prstGeom>
          <a:solidFill>
            <a:schemeClr val="dk1">
              <a:lumMod val="75000"/>
              <a:lumOff val="2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>
            <a:off x="2933375" y="964933"/>
            <a:ext cx="13178" cy="922438"/>
          </a:xfrm>
          <a:prstGeom prst="line">
            <a:avLst/>
          </a:prstGeom>
          <a:ln w="76200">
            <a:solidFill>
              <a:schemeClr val="accent3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8" name="TextBox 8"/>
          <p:cNvSpPr txBox="1"/>
          <p:nvPr/>
        </p:nvSpPr>
        <p:spPr>
          <a:xfrm>
            <a:off x="4701326" y="1027968"/>
            <a:ext cx="6840855" cy="49968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呼吸道感染概述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预防措施与建议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治疗方法及药物选择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饮食调养与营养支持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心理调适与康复辅助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总结回顾与展望未来发展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呼吸道感染概述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3989" b="3989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呼吸道感染是指由病毒、细菌、支原体等微生物引起的呼吸道炎症，包括上呼吸道感染和下呼吸道感染。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根据感染部位不同，可分为上呼吸道感染（如感冒、喉炎、鼻炎等）和下呼吸道感染（如支气管炎、肺炎等）。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定义与分类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分类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t="1458" b="1458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主要由病毒、细菌等微生物感染引起，也可由过敏、理化因素刺激等非感染因素导致。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发病原因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包括免疫力低下、季节变化、气候异常、环境污染、吸烟等。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危险因素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发病原因及危险因素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44212" y="1238585"/>
            <a:ext cx="83343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临床表现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844212" y="3550787"/>
            <a:ext cx="83343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诊断方法</a:t>
            </a:r>
          </a:p>
        </p:txBody>
      </p:sp>
      <p:grpSp>
        <p:nvGrpSpPr>
          <p:cNvPr id="4" name="Group 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" name="AutoShape 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TextBox 2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临床表现与诊断方法</a:t>
              </a:r>
            </a:p>
          </p:txBody>
        </p:sp>
      </p:grpSp>
      <p:sp>
        <p:nvSpPr>
          <p:cNvPr id="26" name="TextBox 26"/>
          <p:cNvSpPr txBox="1"/>
          <p:nvPr/>
        </p:nvSpPr>
        <p:spPr>
          <a:xfrm>
            <a:off x="1844212" y="3897132"/>
            <a:ext cx="8503576" cy="1682853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医生会根据患者症状、体征及实验室检查结果进行综合诊断。常用的检查方法包括血常规、C反应蛋白、胸部X线或CT等。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1844212" y="1585278"/>
            <a:ext cx="8503576" cy="1682853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上呼吸道感染常见症状包括鼻塞、流涕、咳嗽、发热等；下呼吸道感染则可能出现咳嗽、咳痰、呼吸困难等症状。严重感染者可出现高热、寒战、胸痛等。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预防措施与建议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24819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保持手部清洁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348163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避免触摸面部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107773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呼吸道礼仪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5500" r="5500"/>
          <a:stretch>
            <a:fillRect/>
          </a:stretch>
        </p:blipFill>
        <p:spPr>
          <a:xfrm>
            <a:off x="624819" y="1389220"/>
            <a:ext cx="3505200" cy="2628900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25000" b="25000"/>
          <a:stretch>
            <a:fillRect/>
          </a:stretch>
        </p:blipFill>
        <p:spPr>
          <a:xfrm>
            <a:off x="4343400" y="1390333"/>
            <a:ext cx="3505200" cy="2628900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21875" b="21875"/>
          <a:stretch>
            <a:fillRect/>
          </a:stretch>
        </p:blipFill>
        <p:spPr>
          <a:xfrm>
            <a:off x="8079695" y="1390333"/>
            <a:ext cx="3505200" cy="2628900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个人卫生习惯培养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586719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经常用肥皂和流动水洗手，或使用含有至少60%酒精的洗手液。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336552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尽量减少用手触摸眼睛、鼻子和嘴巴，以降低感染风险。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8069673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咳嗽或打喷嚏时，用纸巾遮住口鼻，然后立即将纸巾丢进封闭的垃圾桶。如果没有纸巾，可以用弯曲的肘部遮挡。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l="4737" r="4737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7740" b="27740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1478" b="2147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避免接触传染源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避免与生病的人密切接触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尽量避免与患有呼吸道感染的人近距离接触，特别是当他们咳嗽或打喷嚏时。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避免去人群密集场所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在呼吸道疾病高发季节，尽量减少去人群拥挤的公共场所，以降低感染风险。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注意室内空气质量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保持室内空气流通，避免长时间关闭门窗，以减少病毒在室内传播的机会。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916305" y="3823335"/>
            <a:ext cx="0" cy="864235"/>
          </a:xfrm>
          <a:prstGeom prst="line">
            <a:avLst/>
          </a:prstGeom>
          <a:ln w="25400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 flipV="1">
            <a:off x="3601085" y="2314575"/>
            <a:ext cx="0" cy="1369695"/>
          </a:xfrm>
          <a:prstGeom prst="line">
            <a:avLst/>
          </a:prstGeom>
          <a:ln w="2540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8928735" y="2314575"/>
            <a:ext cx="0" cy="1369695"/>
          </a:xfrm>
          <a:prstGeom prst="line">
            <a:avLst/>
          </a:prstGeom>
          <a:ln w="25400">
            <a:solidFill>
              <a:schemeClr val="accent4"/>
            </a:solidFill>
            <a:prstDash val="dash"/>
            <a:headEnd type="none"/>
            <a:tailEnd type="none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</p:cxnSp>
      <p:cxnSp>
        <p:nvCxnSpPr>
          <p:cNvPr id="5" name="Connector 5"/>
          <p:cNvCxnSpPr/>
          <p:nvPr/>
        </p:nvCxnSpPr>
        <p:spPr>
          <a:xfrm flipH="1">
            <a:off x="6288405" y="3823335"/>
            <a:ext cx="0" cy="864235"/>
          </a:xfrm>
          <a:prstGeom prst="line">
            <a:avLst/>
          </a:prstGeom>
          <a:ln w="25400">
            <a:solidFill>
              <a:schemeClr val="accent3"/>
            </a:solidFill>
            <a:prstDash val="dash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6" name="AutoShape 6"/>
          <p:cNvSpPr/>
          <p:nvPr/>
        </p:nvSpPr>
        <p:spPr>
          <a:xfrm>
            <a:off x="805180" y="4687570"/>
            <a:ext cx="222250" cy="222250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17855" y="3538586"/>
            <a:ext cx="2908375" cy="577215"/>
          </a:xfrm>
          <a:custGeom>
            <a:rect l="l" t="t" r="r" b="b"/>
            <a:pathLst>
              <a:path w="2908375" h="577215">
                <a:moveTo>
                  <a:pt x="2620395" y="0"/>
                </a:moveTo>
                <a:lnTo>
                  <a:pt x="2908375" y="287973"/>
                </a:lnTo>
                <a:lnTo>
                  <a:pt x="2620395" y="575945"/>
                </a:lnTo>
                <a:lnTo>
                  <a:pt x="2620078" y="575628"/>
                </a:lnTo>
                <a:lnTo>
                  <a:pt x="2620078" y="577215"/>
                </a:lnTo>
                <a:lnTo>
                  <a:pt x="298458" y="577215"/>
                </a:lnTo>
                <a:lnTo>
                  <a:pt x="298458" y="576580"/>
                </a:lnTo>
                <a:lnTo>
                  <a:pt x="0" y="576580"/>
                </a:lnTo>
                <a:lnTo>
                  <a:pt x="288050" y="288608"/>
                </a:lnTo>
                <a:lnTo>
                  <a:pt x="0" y="635"/>
                </a:lnTo>
                <a:lnTo>
                  <a:pt x="344814" y="635"/>
                </a:lnTo>
                <a:lnTo>
                  <a:pt x="344814" y="1270"/>
                </a:lnTo>
                <a:lnTo>
                  <a:pt x="2619125" y="127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967114" y="3597006"/>
            <a:ext cx="1762170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9" name="Freeform 9"/>
          <p:cNvSpPr/>
          <p:nvPr/>
        </p:nvSpPr>
        <p:spPr>
          <a:xfrm>
            <a:off x="3302709" y="3538586"/>
            <a:ext cx="2908300" cy="577215"/>
          </a:xfrm>
          <a:custGeom>
            <a:rect l="l" t="t" r="r" b="b"/>
            <a:pathLst>
              <a:path w="2908300" h="577215">
                <a:moveTo>
                  <a:pt x="2620328" y="0"/>
                </a:moveTo>
                <a:lnTo>
                  <a:pt x="2908300" y="287973"/>
                </a:lnTo>
                <a:lnTo>
                  <a:pt x="2620328" y="575945"/>
                </a:lnTo>
                <a:lnTo>
                  <a:pt x="2620010" y="575627"/>
                </a:lnTo>
                <a:lnTo>
                  <a:pt x="2620010" y="577215"/>
                </a:lnTo>
                <a:lnTo>
                  <a:pt x="298450" y="577215"/>
                </a:lnTo>
                <a:lnTo>
                  <a:pt x="298450" y="576580"/>
                </a:lnTo>
                <a:lnTo>
                  <a:pt x="0" y="576580"/>
                </a:lnTo>
                <a:lnTo>
                  <a:pt x="288042" y="288608"/>
                </a:lnTo>
                <a:lnTo>
                  <a:pt x="0" y="635"/>
                </a:lnTo>
                <a:lnTo>
                  <a:pt x="344805" y="635"/>
                </a:lnTo>
                <a:lnTo>
                  <a:pt x="344805" y="1270"/>
                </a:lnTo>
                <a:lnTo>
                  <a:pt x="2619058" y="127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651960" y="3596371"/>
            <a:ext cx="1762125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11" name="Freeform 11"/>
          <p:cNvSpPr/>
          <p:nvPr/>
        </p:nvSpPr>
        <p:spPr>
          <a:xfrm>
            <a:off x="5987489" y="3538586"/>
            <a:ext cx="2908300" cy="577215"/>
          </a:xfrm>
          <a:custGeom>
            <a:rect l="l" t="t" r="r" b="b"/>
            <a:pathLst>
              <a:path w="2908300" h="577215">
                <a:moveTo>
                  <a:pt x="2620328" y="0"/>
                </a:moveTo>
                <a:lnTo>
                  <a:pt x="2908300" y="287973"/>
                </a:lnTo>
                <a:lnTo>
                  <a:pt x="2620328" y="575945"/>
                </a:lnTo>
                <a:lnTo>
                  <a:pt x="2620010" y="575627"/>
                </a:lnTo>
                <a:lnTo>
                  <a:pt x="2620010" y="577215"/>
                </a:lnTo>
                <a:lnTo>
                  <a:pt x="298450" y="577215"/>
                </a:lnTo>
                <a:lnTo>
                  <a:pt x="298450" y="576580"/>
                </a:lnTo>
                <a:lnTo>
                  <a:pt x="0" y="576580"/>
                </a:lnTo>
                <a:lnTo>
                  <a:pt x="288042" y="288608"/>
                </a:lnTo>
                <a:lnTo>
                  <a:pt x="0" y="635"/>
                </a:lnTo>
                <a:lnTo>
                  <a:pt x="344805" y="635"/>
                </a:lnTo>
                <a:lnTo>
                  <a:pt x="344805" y="1270"/>
                </a:lnTo>
                <a:lnTo>
                  <a:pt x="2619058" y="1270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336740" y="3596371"/>
            <a:ext cx="1762125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3" name="Freeform 13"/>
          <p:cNvSpPr/>
          <p:nvPr/>
        </p:nvSpPr>
        <p:spPr>
          <a:xfrm>
            <a:off x="8672269" y="3537951"/>
            <a:ext cx="2908300" cy="577215"/>
          </a:xfrm>
          <a:custGeom>
            <a:rect l="l" t="t" r="r" b="b"/>
            <a:pathLst>
              <a:path w="2908300" h="577215">
                <a:moveTo>
                  <a:pt x="2620328" y="0"/>
                </a:moveTo>
                <a:lnTo>
                  <a:pt x="2908300" y="287973"/>
                </a:lnTo>
                <a:lnTo>
                  <a:pt x="2620328" y="575945"/>
                </a:lnTo>
                <a:lnTo>
                  <a:pt x="2620010" y="575627"/>
                </a:lnTo>
                <a:lnTo>
                  <a:pt x="2620010" y="577215"/>
                </a:lnTo>
                <a:lnTo>
                  <a:pt x="298450" y="577215"/>
                </a:lnTo>
                <a:lnTo>
                  <a:pt x="298450" y="576580"/>
                </a:lnTo>
                <a:lnTo>
                  <a:pt x="0" y="576580"/>
                </a:lnTo>
                <a:lnTo>
                  <a:pt x="288043" y="288608"/>
                </a:lnTo>
                <a:lnTo>
                  <a:pt x="0" y="635"/>
                </a:lnTo>
                <a:lnTo>
                  <a:pt x="344805" y="635"/>
                </a:lnTo>
                <a:lnTo>
                  <a:pt x="344805" y="1270"/>
                </a:lnTo>
                <a:lnTo>
                  <a:pt x="2619058" y="1270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21520" y="3595736"/>
            <a:ext cx="1762125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 rot="10800000">
            <a:off x="3489960" y="2092325"/>
            <a:ext cx="222250" cy="222250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 rot="10800000">
            <a:off x="8817610" y="2092325"/>
            <a:ext cx="222250" cy="222250"/>
          </a:xfrm>
          <a:prstGeom prst="diamond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177280" y="4687570"/>
            <a:ext cx="222250" cy="222250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1098102" y="4213433"/>
            <a:ext cx="184785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保持充足睡眠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3808730" y="1625600"/>
            <a:ext cx="208597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均衡饮食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398651" y="4213433"/>
            <a:ext cx="208597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适度运动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9083432" y="1625600"/>
            <a:ext cx="208597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5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接种疫苗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增强自身免疫力</a:t>
              </a:r>
            </a:p>
          </p:txBody>
        </p:sp>
      </p:grpSp>
      <p:sp>
        <p:nvSpPr>
          <p:cNvPr id="44" name="TextBox 44"/>
          <p:cNvSpPr txBox="1"/>
          <p:nvPr/>
        </p:nvSpPr>
        <p:spPr>
          <a:xfrm>
            <a:off x="1092835" y="4551961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良好的睡眠有助于增强免疫系统功能，建议每晚保持7-9小时的睡眠。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808730" y="1992540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摄入足够的蔬菜、水果、全谷类和蛋白质，以提供身体所需的营养和能量。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9138115" y="1992540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根据当地卫生部门的建议，及时接种针对呼吸道传染病的疫苗，例如流感疫苗和肺炎球菌疫苗等。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6430720" y="4551961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定期进行适量的有氧运动，如散步、跑步、游泳等，有助于提高身体免疫力。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治疗方法及药物选择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70003" y="1095611"/>
            <a:ext cx="5251994" cy="5251994"/>
          </a:xfrm>
          <a:prstGeom prst="ellipse">
            <a:avLst/>
          </a:prstGeom>
          <a:gradFill>
            <a:gsLst>
              <a:gs pos="0">
                <a:schemeClr val="accent2">
                  <a:alpha val="40000"/>
                  <a:lumMod val="60000"/>
                  <a:lumOff val="40000"/>
                </a:schemeClr>
              </a:gs>
              <a:gs pos="100000">
                <a:schemeClr val="accent2">
                  <a:alpha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637982" y="1263590"/>
            <a:ext cx="4916037" cy="4916037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282803" y="1908411"/>
            <a:ext cx="3626394" cy="362639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8250" r="18250"/>
          <a:stretch>
            <a:fillRect/>
          </a:stretch>
        </p:blipFill>
        <p:spPr>
          <a:xfrm>
            <a:off x="4796012" y="2421620"/>
            <a:ext cx="2599976" cy="2599976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7568742" y="1485755"/>
            <a:ext cx="845312" cy="8453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150292" y="3006344"/>
            <a:ext cx="845312" cy="8453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641893" y="4903343"/>
            <a:ext cx="845312" cy="8453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7725002" y="1690784"/>
            <a:ext cx="532790" cy="435254"/>
          </a:xfrm>
          <a:custGeom>
            <a:rect l="l" t="t" r="r" b="b"/>
            <a:pathLst>
              <a:path w="304800" h="304800">
                <a:moveTo>
                  <a:pt x="257299" y="240773"/>
                </a:moveTo>
                <a:lnTo>
                  <a:pt x="257299" y="258156"/>
                </a:lnTo>
                <a:lnTo>
                  <a:pt x="47501" y="258156"/>
                </a:lnTo>
                <a:lnTo>
                  <a:pt x="47501" y="240773"/>
                </a:lnTo>
                <a:cubicBezTo>
                  <a:pt x="47501" y="240773"/>
                  <a:pt x="43015" y="231162"/>
                  <a:pt x="67361" y="208112"/>
                </a:cubicBezTo>
                <a:cubicBezTo>
                  <a:pt x="91688" y="185071"/>
                  <a:pt x="88487" y="125511"/>
                  <a:pt x="88487" y="85173"/>
                </a:cubicBezTo>
                <a:cubicBezTo>
                  <a:pt x="88487" y="44834"/>
                  <a:pt x="145142" y="43977"/>
                  <a:pt x="145142" y="43977"/>
                </a:cubicBezTo>
                <a:lnTo>
                  <a:pt x="147085" y="43977"/>
                </a:lnTo>
                <a:cubicBezTo>
                  <a:pt x="147085" y="43996"/>
                  <a:pt x="147085" y="43701"/>
                  <a:pt x="147085" y="37424"/>
                </a:cubicBezTo>
                <a:cubicBezTo>
                  <a:pt x="147085" y="33395"/>
                  <a:pt x="133560" y="18802"/>
                  <a:pt x="133560" y="18802"/>
                </a:cubicBezTo>
                <a:lnTo>
                  <a:pt x="133360" y="9973"/>
                </a:lnTo>
                <a:lnTo>
                  <a:pt x="171555" y="9973"/>
                </a:lnTo>
                <a:lnTo>
                  <a:pt x="171298" y="19136"/>
                </a:lnTo>
                <a:cubicBezTo>
                  <a:pt x="171298" y="19136"/>
                  <a:pt x="156639" y="33719"/>
                  <a:pt x="156639" y="38014"/>
                </a:cubicBezTo>
                <a:cubicBezTo>
                  <a:pt x="156639" y="42167"/>
                  <a:pt x="156639" y="43558"/>
                  <a:pt x="156639" y="43967"/>
                </a:cubicBezTo>
                <a:lnTo>
                  <a:pt x="159658" y="43967"/>
                </a:lnTo>
                <a:cubicBezTo>
                  <a:pt x="159658" y="43967"/>
                  <a:pt x="216313" y="44825"/>
                  <a:pt x="216313" y="85163"/>
                </a:cubicBezTo>
                <a:cubicBezTo>
                  <a:pt x="216313" y="125501"/>
                  <a:pt x="213112" y="185071"/>
                  <a:pt x="237449" y="208121"/>
                </a:cubicBezTo>
                <a:cubicBezTo>
                  <a:pt x="261785" y="231172"/>
                  <a:pt x="257299" y="240773"/>
                  <a:pt x="257299" y="240773"/>
                </a:cubicBezTo>
                <a:close/>
                <a:moveTo>
                  <a:pt x="176327" y="267367"/>
                </a:moveTo>
                <a:cubicBezTo>
                  <a:pt x="176327" y="280559"/>
                  <a:pt x="165640" y="294827"/>
                  <a:pt x="152457" y="294827"/>
                </a:cubicBezTo>
                <a:cubicBezTo>
                  <a:pt x="139275" y="294827"/>
                  <a:pt x="128588" y="280559"/>
                  <a:pt x="128588" y="267367"/>
                </a:cubicBezTo>
                <a:cubicBezTo>
                  <a:pt x="128588" y="267662"/>
                  <a:pt x="176327" y="267062"/>
                  <a:pt x="176327" y="26736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3382144" y="3262579"/>
            <a:ext cx="381610" cy="381610"/>
          </a:xfrm>
          <a:custGeom>
            <a:rect l="l" t="t" r="r" b="b"/>
            <a:pathLst>
              <a:path w="304800" h="304800">
                <a:moveTo>
                  <a:pt x="106680" y="259080"/>
                </a:moveTo>
                <a:lnTo>
                  <a:pt x="30480" y="259080"/>
                </a:lnTo>
                <a:cubicBezTo>
                  <a:pt x="13649" y="259080"/>
                  <a:pt x="0" y="245431"/>
                  <a:pt x="0" y="228600"/>
                </a:cubicBezTo>
                <a:lnTo>
                  <a:pt x="0" y="228600"/>
                </a:lnTo>
                <a:lnTo>
                  <a:pt x="0" y="30480"/>
                </a:lnTo>
                <a:cubicBezTo>
                  <a:pt x="0" y="13716"/>
                  <a:pt x="13716" y="0"/>
                  <a:pt x="30480" y="0"/>
                </a:cubicBezTo>
                <a:lnTo>
                  <a:pt x="274320" y="0"/>
                </a:lnTo>
                <a:cubicBezTo>
                  <a:pt x="291151" y="0"/>
                  <a:pt x="304800" y="13649"/>
                  <a:pt x="304800" y="30480"/>
                </a:cubicBezTo>
                <a:lnTo>
                  <a:pt x="304800" y="30480"/>
                </a:lnTo>
                <a:lnTo>
                  <a:pt x="304800" y="228600"/>
                </a:lnTo>
                <a:cubicBezTo>
                  <a:pt x="304800" y="245431"/>
                  <a:pt x="291151" y="259080"/>
                  <a:pt x="274320" y="259080"/>
                </a:cubicBezTo>
                <a:lnTo>
                  <a:pt x="274320" y="259080"/>
                </a:lnTo>
                <a:lnTo>
                  <a:pt x="198120" y="259080"/>
                </a:lnTo>
                <a:lnTo>
                  <a:pt x="259080" y="289560"/>
                </a:lnTo>
                <a:lnTo>
                  <a:pt x="259080" y="304800"/>
                </a:lnTo>
                <a:lnTo>
                  <a:pt x="45720" y="304800"/>
                </a:lnTo>
                <a:lnTo>
                  <a:pt x="45720" y="289560"/>
                </a:lnTo>
                <a:lnTo>
                  <a:pt x="106680" y="259080"/>
                </a:lnTo>
                <a:close/>
                <a:moveTo>
                  <a:pt x="30480" y="30480"/>
                </a:moveTo>
                <a:lnTo>
                  <a:pt x="30480" y="198120"/>
                </a:lnTo>
                <a:lnTo>
                  <a:pt x="274320" y="198120"/>
                </a:lnTo>
                <a:lnTo>
                  <a:pt x="274320" y="30480"/>
                </a:lnTo>
                <a:lnTo>
                  <a:pt x="30480" y="304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7866091" y="5133975"/>
            <a:ext cx="396240" cy="384048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539110" y="317235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抗生素治疗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9146662" y="1612351"/>
            <a:ext cx="222741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对于某些由病毒引起的呼吸道感染，如流感，医生可能会使用抗病毒药物，如奥司他韦（Tamiflu）等。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9146662" y="1063099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抗病毒治疗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9146662" y="397721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对症治疗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9146662" y="4535996"/>
            <a:ext cx="222741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针对患者的症状，如咳嗽、发热等，医生会开具相应的止咳药、退热药等以缓解症状。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539110" y="3796745"/>
            <a:ext cx="222741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针对细菌感染，医生通常会开具抗生素药物，如青霉素、头孢等，以消除感染源。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西医治疗方法及药物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根据患者的具体病情，中医医师会开具相应的中药汤剂，如麻黄汤、桂枝汤等，以发汗解表、清热解毒。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748" r="16748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中药汤剂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针对常见的呼吸道感染症状，中成药如板蓝根颗粒、双黄连口服液等也可用于缓解病情。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中成药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t="16748" b="16748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748" r="16748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针灸作为中医的一种独特疗法，可以通过刺激穴位来调节身体机能，对呼吸道感染也有一定的辅助治疗效果。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针灸疗法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中医治疗方法及药物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https://d.book118.com/018123143062006033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75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2024-09-11T11:37:31.099</cp:lastPrinted>
  <dcterms:created xsi:type="dcterms:W3CDTF">2024-09-11T03:37:31Z</dcterms:created>
  <dcterms:modified xsi:type="dcterms:W3CDTF">2024-09-11T03:37:33Z</dcterms:modified>
</cp:coreProperties>
</file>