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C5A762A-C133-49BE-A26C-037DB41EB1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D6AC31-9577-4EA9-BFE6-773FD95758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D5FC93F-B17D-467E-A062-B68036C304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7D6A148-0896-49FE-B9F0-CFE38671DB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948FC02-8DFD-4C9F-BB60-21611BB0EC6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F5AD98C-2487-4A84-9FD5-DCC1A0A4923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B4AC89E-FE76-4CF0-9B8D-7E719AD0A3F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C80749-5F8B-4118-829F-B64030C784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46C450A-6A0F-4BDF-A768-59B9E28B15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3F4CD7-16EF-4D9D-8C1A-8BB4956340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B8299B-26AF-44AD-B6BC-4A0484625B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18.jpeg" /><Relationship Id="rId6"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8124106030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汇报人：XX</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九年级英语口语考试课件</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2024-01-23</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Exam Overview and Requirements</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Methods for improving oral skills</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Common topics and coping strategies</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Vocabulary and Phrase Accumulation and Application</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Mastery and application of sentence structure</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Mock exams and practical exercises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Exam Overview and Requirements</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30251" y="2158898"/>
            <a:ext cx="2995145" cy="38340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Laying the foundation for high school English learning: The 9th grade English oral exam is an important foundation for high school English learning, and passing the exam can help students better adapt to the requirements of high school English learning.</a:t>
            </a:r>
          </a:p>
        </p:txBody>
      </p:sp>
      <p:sp>
        <p:nvSpPr>
          <p:cNvPr id="3" name="AutoShape 3"/>
          <p:cNvSpPr/>
          <p:nvPr/>
        </p:nvSpPr>
        <p:spPr>
          <a:xfrm>
            <a:off x="539110" y="1433724"/>
            <a:ext cx="674481" cy="674481"/>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5954" y="1531301"/>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50313" y="5750483"/>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851612" y="2027330"/>
            <a:ext cx="10894" cy="4074239"/>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H="1">
            <a:off x="851612" y="6101568"/>
            <a:ext cx="3028272" cy="0"/>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1031952" y="2158898"/>
            <a:ext cx="2995145" cy="38340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Evaluate students' English speaking ability: Through exams, understand their actual level of oral expression and communication skills.</a:t>
            </a:r>
          </a:p>
        </p:txBody>
      </p:sp>
      <p:sp>
        <p:nvSpPr>
          <p:cNvPr id="9" name="AutoShape 9"/>
          <p:cNvSpPr/>
          <p:nvPr/>
        </p:nvSpPr>
        <p:spPr>
          <a:xfrm>
            <a:off x="4090774" y="1433724"/>
            <a:ext cx="674481" cy="674481"/>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187618" y="1531301"/>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01977" y="5750483"/>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2" name="Connector 12"/>
          <p:cNvCxnSpPr/>
          <p:nvPr/>
        </p:nvCxnSpPr>
        <p:spPr>
          <a:xfrm>
            <a:off x="4403275" y="2027330"/>
            <a:ext cx="10894" cy="4074239"/>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flipH="1">
            <a:off x="4403275" y="6101568"/>
            <a:ext cx="3028272" cy="0"/>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7855770" y="1433724"/>
            <a:ext cx="674481" cy="674481"/>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52615" y="1531301"/>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166974" y="5750483"/>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8168272" y="2027330"/>
            <a:ext cx="10894" cy="4074239"/>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H="1">
            <a:off x="8168272" y="6101568"/>
            <a:ext cx="3028272" cy="0"/>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4723075" y="2158898"/>
            <a:ext cx="2995145" cy="38340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Promote the development of students' English speaking skills: Through exams, encourage students to actively practice speaking and improve their English speaking skills.</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Purpose of Oral Exam</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Exam time</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Generally 5-10 minutes.</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Exam format</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Generally, an interview format is used, where the examiner and students have one-on-one communication.</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Exam content</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including self introduction, answering questions, speaking with pictures, discussing topics, etc.</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Exam format and content</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Rating criteria</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mainly include aspects such as pronunciation and intonation, fluency, vocabulary and grammar, and content expression.</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0000" r="100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Rating requirements</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The pronunciation and intonation should be natural, the fluency should be smooth, the vocabulary and grammar should be accurate, and the content expression should be clear.</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Exam level</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Generally divided into four levels: excellent, good, pass, and fail.</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Scoring criteria and requirements</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Methods for improving oral skills</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664" r="11664"/>
          <a:stretch>
            <a:fillRect/>
          </a:stretch>
        </p:blipFill>
        <p:spPr>
          <a:xfrm>
            <a:off x="6511619" y="1535300"/>
            <a:ext cx="4371748" cy="4560406"/>
          </a:xfrm>
          <a:prstGeom prst="rect">
            <a:avLst/>
          </a:prstGeom>
        </p:spPr>
      </p:pic>
      <p:sp>
        <p:nvSpPr>
          <p:cNvPr id="3" name="AutoShape 3"/>
          <p:cNvSpPr/>
          <p:nvPr/>
        </p:nvSpPr>
        <p:spPr>
          <a:xfrm>
            <a:off x="623610" y="1939341"/>
            <a:ext cx="4876800" cy="13411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Choose appropriate audio or video materials, such as English news, movie clips, or celebrity speeches, to imitate and follow through.</a:t>
            </a:r>
            <a:endParaRPr lang="en-US" sz="1100"/>
          </a:p>
        </p:txBody>
      </p:sp>
      <p:sp>
        <p:nvSpPr>
          <p:cNvPr id="4" name="AutoShape 4"/>
          <p:cNvSpPr/>
          <p:nvPr/>
        </p:nvSpPr>
        <p:spPr>
          <a:xfrm>
            <a:off x="623610" y="3270075"/>
            <a:ext cx="4876800" cy="13411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Pay attention to imitation of pronunciation, intonation, and speech speed, striving to approach the original sound.</a:t>
            </a:r>
            <a:endParaRPr lang="en-US" sz="1100"/>
          </a:p>
        </p:txBody>
      </p:sp>
      <p:sp>
        <p:nvSpPr>
          <p:cNvPr id="5" name="AutoShape 5"/>
          <p:cNvSpPr/>
          <p:nvPr/>
        </p:nvSpPr>
        <p:spPr>
          <a:xfrm>
            <a:off x="623610" y="4650890"/>
            <a:ext cx="4876800" cy="13411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By practicing repeatedly, improve pronunciation accuracy and fluency.</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Imitation and follow-up training</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0" y="1185774"/>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1536246"/>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Set different scenes and roles, such as school, home, store, etc., and practice role-playing and situational dialogue.</a:t>
            </a:r>
          </a:p>
        </p:txBody>
      </p:sp>
      <p:sp>
        <p:nvSpPr>
          <p:cNvPr id="4" name="AutoShape 4"/>
          <p:cNvSpPr/>
          <p:nvPr/>
        </p:nvSpPr>
        <p:spPr>
          <a:xfrm>
            <a:off x="3079664" y="2918085"/>
            <a:ext cx="9112336" cy="1732311"/>
          </a:xfrm>
          <a:prstGeom prst="rect">
            <a:avLst/>
          </a:prstGeom>
          <a:solidFill>
            <a:schemeClr val="accent2">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0" y="4650396"/>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798378" y="3268557"/>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Participants need to fully understand the role background and situational needs, and use the vocabulary and sentence structures they have learned to express themselves freely.</a:t>
            </a:r>
          </a:p>
        </p:txBody>
      </p:sp>
      <p:sp>
        <p:nvSpPr>
          <p:cNvPr id="7" name="TextBox 7"/>
          <p:cNvSpPr txBox="1"/>
          <p:nvPr/>
        </p:nvSpPr>
        <p:spPr>
          <a:xfrm>
            <a:off x="575049" y="5000868"/>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Improve English communication skills and ability to cope with different situations through role-playing and situational dialogue.</a:t>
            </a:r>
          </a:p>
        </p:txBody>
      </p:sp>
      <p:pic>
        <p:nvPicPr>
          <p:cNvPr id="8" name="Picture 8"/>
          <p:cNvPicPr>
            <a:picLocks noChangeAspect="1"/>
          </p:cNvPicPr>
          <p:nvPr/>
        </p:nvPicPr>
        <p:blipFill>
          <a:blip r:embed="rId2"/>
          <a:srcRect t="21875" b="21875"/>
          <a:stretch>
            <a:fillRect/>
          </a:stretch>
        </p:blipFill>
        <p:spPr>
          <a:xfrm>
            <a:off x="9112336" y="1185774"/>
            <a:ext cx="3079664" cy="1732311"/>
          </a:xfrm>
          <a:prstGeom prst="rect">
            <a:avLst/>
          </a:prstGeom>
        </p:spPr>
      </p:pic>
      <p:pic>
        <p:nvPicPr>
          <p:cNvPr id="9" name="Picture 9"/>
          <p:cNvPicPr>
            <a:picLocks noChangeAspect="1"/>
          </p:cNvPicPr>
          <p:nvPr/>
        </p:nvPicPr>
        <p:blipFill>
          <a:blip r:embed="rId3"/>
          <a:srcRect t="21875" b="21875"/>
          <a:stretch>
            <a:fillRect/>
          </a:stretch>
        </p:blipFill>
        <p:spPr>
          <a:xfrm>
            <a:off x="0" y="2918085"/>
            <a:ext cx="3079664" cy="1732311"/>
          </a:xfrm>
          <a:prstGeom prst="rect">
            <a:avLst/>
          </a:prstGeom>
        </p:spPr>
      </p:pic>
      <p:pic>
        <p:nvPicPr>
          <p:cNvPr id="10" name="Picture 10"/>
          <p:cNvPicPr>
            <a:picLocks noChangeAspect="1"/>
          </p:cNvPicPr>
          <p:nvPr/>
        </p:nvPicPr>
        <p:blipFill>
          <a:blip r:embed="rId4"/>
          <a:srcRect t="21875" b="21875"/>
          <a:stretch>
            <a:fillRect/>
          </a:stretch>
        </p:blipFill>
        <p:spPr>
          <a:xfrm>
            <a:off x="9112336" y="4650396"/>
            <a:ext cx="3079664" cy="1732311"/>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Role playing and situational dialogue</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During the practice process, pay attention to clear viewpoints, clear logic, and fluent expression.</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Improve English thinking and oral expression skills through oral composition and impromptu speeches.</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Choose popular topics or topics of interest for oral composition or impromptu speech practice.</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Oral composition and impromptu speech</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Common topics and coping strategies</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6" b="116"/>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t="116" b="116"/>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t="116" b="116"/>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t="116" b="116"/>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Personal basic information introduction: name, age, school, etc</a:t>
            </a:r>
            <a:endParaRPr lang="en-US" sz="1100"/>
          </a:p>
        </p:txBody>
      </p:sp>
      <p:sp>
        <p:nvSpPr>
          <p:cNvPr id="11" name="AutoShape 11"/>
          <p:cNvSpPr/>
          <p:nvPr/>
        </p:nvSpPr>
        <p:spPr>
          <a:xfrm>
            <a:off x="3586178"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Family members: parents, brothers and sisters, etc</a:t>
            </a:r>
            <a:endParaRPr lang="en-US" sz="1100"/>
          </a:p>
        </p:txBody>
      </p:sp>
      <p:sp>
        <p:nvSpPr>
          <p:cNvPr id="12" name="AutoShape 12"/>
          <p:cNvSpPr/>
          <p:nvPr/>
        </p:nvSpPr>
        <p:spPr>
          <a:xfrm>
            <a:off x="6264374" y="5054414"/>
            <a:ext cx="2415273" cy="999925"/>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Family life description: living environment, daily activities, etc</a:t>
            </a:r>
            <a:endParaRPr lang="en-US" sz="1100"/>
          </a:p>
        </p:txBody>
      </p:sp>
      <p:sp>
        <p:nvSpPr>
          <p:cNvPr id="13" name="AutoShape 13"/>
          <p:cNvSpPr/>
          <p:nvPr/>
        </p:nvSpPr>
        <p:spPr>
          <a:xfrm>
            <a:off x="8942570"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Introduction to hometown: geographical location, distinctive culture, etc</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Personal introduction and family situation</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rot="2700000">
            <a:off x="4679004" y="2401236"/>
            <a:ext cx="2799547" cy="2789959"/>
          </a:xfrm>
          <a:prstGeom prst="rect">
            <a:avLst/>
          </a:prstGeom>
          <a:solidFill>
            <a:schemeClr val="lt1">
              <a:alpha val="51000"/>
            </a:schemeClr>
          </a:solidFill>
          <a:ln w="28575">
            <a:solidFill>
              <a:schemeClr val="accent2">
                <a:alpha val="51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TextBox 3"/>
          <p:cNvSpPr txBox="1"/>
          <p:nvPr/>
        </p:nvSpPr>
        <p:spPr>
          <a:xfrm>
            <a:off x="575049" y="2110528"/>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Description of school facilities: library, gymnasium, laboratory, etc</a:t>
            </a:r>
          </a:p>
        </p:txBody>
      </p:sp>
      <p:pic>
        <p:nvPicPr>
          <p:cNvPr id="4" name="Picture 4"/>
          <p:cNvPicPr>
            <a:picLocks noChangeAspect="1"/>
          </p:cNvPicPr>
          <p:nvPr/>
        </p:nvPicPr>
        <p:blipFill>
          <a:blip r:embed="rId2"/>
          <a:stretch>
            <a:fillRect/>
          </a:stretch>
        </p:blipFill>
        <p:spPr>
          <a:xfrm>
            <a:off x="4284507" y="2196060"/>
            <a:ext cx="1219200" cy="1219200"/>
          </a:xfrm>
          <a:prstGeom prst="roundRect">
            <a:avLst/>
          </a:prstGeom>
          <a:ln w="19050">
            <a:solidFill>
              <a:schemeClr val="accent1"/>
            </a:solidFill>
            <a:prstDash val="solid"/>
          </a:ln>
        </p:spPr>
      </p:pic>
      <p:pic>
        <p:nvPicPr>
          <p:cNvPr id="5" name="Picture 5"/>
          <p:cNvPicPr>
            <a:picLocks noChangeAspect="1"/>
          </p:cNvPicPr>
          <p:nvPr/>
        </p:nvPicPr>
        <p:blipFill>
          <a:blip r:embed="rId3"/>
          <a:stretch>
            <a:fillRect/>
          </a:stretch>
        </p:blipFill>
        <p:spPr>
          <a:xfrm>
            <a:off x="6641641" y="2196060"/>
            <a:ext cx="1219200" cy="1219200"/>
          </a:xfrm>
          <a:prstGeom prst="roundRect">
            <a:avLst/>
          </a:prstGeom>
          <a:ln w="19050">
            <a:solidFill>
              <a:schemeClr val="accent1"/>
            </a:solidFill>
            <a:prstDash val="solid"/>
          </a:ln>
        </p:spPr>
      </p:pic>
      <p:pic>
        <p:nvPicPr>
          <p:cNvPr id="6" name="Picture 6"/>
          <p:cNvPicPr>
            <a:picLocks noChangeAspect="1"/>
          </p:cNvPicPr>
          <p:nvPr/>
        </p:nvPicPr>
        <p:blipFill>
          <a:blip r:embed="rId4"/>
          <a:stretch>
            <a:fillRect/>
          </a:stretch>
        </p:blipFill>
        <p:spPr>
          <a:xfrm>
            <a:off x="4284507" y="4288263"/>
            <a:ext cx="1219200" cy="1219200"/>
          </a:xfrm>
          <a:prstGeom prst="roundRect">
            <a:avLst/>
          </a:prstGeom>
          <a:ln w="19050">
            <a:solidFill>
              <a:schemeClr val="accent1"/>
            </a:solidFill>
            <a:prstDash val="solid"/>
          </a:ln>
        </p:spPr>
      </p:pic>
      <p:pic>
        <p:nvPicPr>
          <p:cNvPr id="7" name="Picture 7"/>
          <p:cNvPicPr>
            <a:picLocks noChangeAspect="1"/>
          </p:cNvPicPr>
          <p:nvPr/>
        </p:nvPicPr>
        <p:blipFill>
          <a:blip r:embed="rId5"/>
          <a:stretch>
            <a:fillRect/>
          </a:stretch>
        </p:blipFill>
        <p:spPr>
          <a:xfrm>
            <a:off x="6641641" y="4288263"/>
            <a:ext cx="1219200" cy="1219200"/>
          </a:xfrm>
          <a:prstGeom prst="roundRect">
            <a:avLst/>
          </a:prstGeom>
          <a:ln w="19050">
            <a:solidFill>
              <a:schemeClr val="accent1"/>
            </a:solidFill>
            <a:prstDash val="solid"/>
          </a:ln>
        </p:spPr>
      </p:pic>
      <p:sp>
        <p:nvSpPr>
          <p:cNvPr id="8" name="TextBox 8"/>
          <p:cNvSpPr txBox="1"/>
          <p:nvPr/>
        </p:nvSpPr>
        <p:spPr>
          <a:xfrm>
            <a:off x="653186" y="4288263"/>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Campus activity participation: club activities, sports meet, art festival, etc</a:t>
            </a:r>
          </a:p>
        </p:txBody>
      </p:sp>
      <p:sp>
        <p:nvSpPr>
          <p:cNvPr id="9" name="TextBox 9"/>
          <p:cNvSpPr txBox="1"/>
          <p:nvPr/>
        </p:nvSpPr>
        <p:spPr>
          <a:xfrm>
            <a:off x="8123483" y="2110528"/>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Course Introduction: Main Courses, Elective Courses, etc</a:t>
            </a:r>
          </a:p>
        </p:txBody>
      </p:sp>
      <p:sp>
        <p:nvSpPr>
          <p:cNvPr id="10" name="TextBox 10"/>
          <p:cNvSpPr txBox="1"/>
          <p:nvPr/>
        </p:nvSpPr>
        <p:spPr>
          <a:xfrm>
            <a:off x="8191168" y="4288263"/>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Personal interests and hobbies sharing: reading, music, sports, etc</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School life and hobbies</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Travel experience and local customs</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 name="Group 31"/>
          <p:cNvGrpSpPr/>
          <p:nvPr/>
        </p:nvGrpSpPr>
        <p:grpSpPr>
          <a:xfrm>
            <a:off x="1171292" y="2749588"/>
            <a:ext cx="2088928" cy="2088928"/>
            <a:chOff x="1171292" y="2749588"/>
            <a:chExt cx="2088928" cy="2088928"/>
          </a:xfrm>
        </p:grpSpPr>
        <p:sp>
          <p:nvSpPr>
            <p:cNvPr id="32" name="AutoShape 32"/>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1797656" y="3303419"/>
            <a:ext cx="931450" cy="924116"/>
            <a:chOff x="1797656" y="3303419"/>
            <a:chExt cx="931450" cy="924116"/>
          </a:xfrm>
        </p:grpSpPr>
        <p:sp>
          <p:nvSpPr>
            <p:cNvPr id="34" name="Freeform 34"/>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Introduction to travel destinations: cities, scenic spots, natural scenery, etc</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Travel experience description: itinerary arrangement, transportation mode, accommodation experience, etc</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Understanding local culture, customs, cuisine, etc</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Travel experience sharing: gains, experiences, suggestions, etc</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https://d.book118.com/018124106030006044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2024-09-24T03:34:30.944</cp:lastPrinted>
  <dcterms:created xsi:type="dcterms:W3CDTF">2024-09-23T19:34:30Z</dcterms:created>
  <dcterms:modified xsi:type="dcterms:W3CDTF">2024-09-23T19:34:33Z</dcterms:modified>
</cp:coreProperties>
</file>