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85ABD29-22C5-4A56-A14D-410E4995801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5B0CA88-97CA-4C72-BA3D-7090077DE96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C716445-16BE-40C9-94E9-CA68A7D5D64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47A8C88D-AB02-4636-9A5E-335BF8EE0C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074BE195-BBDD-4199-8142-F9E3970DF016}"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49B3BD10-F505-42EA-B982-712B0C41862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56D9D424-FE73-454D-A71D-95BB175F85C0}"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3F32D15-CFF9-4949-8826-7183EABAC88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7DF3DF3-A644-4EE0-BA2E-EF0D1CE1F1D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2ADA9E2-F820-4A59-9986-6C435707267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9A7F52E-EA60-4E57-8F30-9D9437E00BA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 Id="rId3" Type="http://schemas.openxmlformats.org/officeDocument/2006/relationships/image" Target="../media/image3.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3.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8.jpeg" /><Relationship Id="rId5" Type="http://schemas.openxmlformats.org/officeDocument/2006/relationships/image" Target="../media/image3.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9.jpeg" /><Relationship Id="rId3" Type="http://schemas.openxmlformats.org/officeDocument/2006/relationships/image" Target="../media/image10.jpeg" /><Relationship Id="rId4" Type="http://schemas.openxmlformats.org/officeDocument/2006/relationships/image" Target="../media/image11.jpeg" /><Relationship Id="rId5"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3.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3.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018133072076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763747" y="997750"/>
            <a:ext cx="6503541" cy="2000250"/>
          </a:xfrm>
          <a:prstGeom prst="rect">
            <a:avLst/>
          </a:prstGeom>
        </p:spPr>
        <p:txBody>
          <a:bodyPr vert="horz" wrap="square" lIns="114300" tIns="57150" rIns="114300" bIns="5715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ct val="0"/>
              </a:spcBef>
            </a:pPr>
            <a:r>
              <a:rPr lang="en-US" sz="5400" b="1">
                <a:solidFill>
                  <a:schemeClr val="dk1">
                    <a:alpha val="100000"/>
                  </a:schemeClr>
                </a:solidFill>
                <a:latin typeface="Microsoft Yahei"/>
                <a:ea typeface="Microsoft Yahei"/>
                <a:cs typeface="Microsoft Yahei"/>
              </a:rPr>
              <a:t>胆碱酯酶抑制剂溴新斯的明课件</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TextBox 3"/>
          <p:cNvSpPr txBox="1"/>
          <p:nvPr/>
        </p:nvSpPr>
        <p:spPr>
          <a:xfrm>
            <a:off x="544858" y="364824"/>
            <a:ext cx="2792730" cy="10058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5400" b="1">
                <a:solidFill>
                  <a:schemeClr val="dk1">
                    <a:alpha val="100000"/>
                  </a:schemeClr>
                </a:solidFill>
                <a:latin typeface="Microsoft Yahei"/>
                <a:ea typeface="Microsoft Yahei"/>
                <a:cs typeface="Microsoft Yahei"/>
              </a:rPr>
              <a:t>目录</a:t>
            </a:r>
          </a:p>
        </p:txBody>
      </p:sp>
      <p:sp>
        <p:nvSpPr>
          <p:cNvPr id="4" name="TextBox 4"/>
          <p:cNvSpPr txBox="1"/>
          <p:nvPr/>
        </p:nvSpPr>
        <p:spPr>
          <a:xfrm>
            <a:off x="628470" y="1110632"/>
            <a:ext cx="2792730" cy="501015"/>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2400" b="1">
                <a:solidFill>
                  <a:schemeClr val="lt2">
                    <a:alpha val="100000"/>
                  </a:schemeClr>
                </a:solidFill>
                <a:latin typeface="Microsoft Yahei"/>
                <a:ea typeface="Microsoft Yahei"/>
                <a:cs typeface="Microsoft Yahei"/>
              </a:rPr>
              <a:t>CONTENTS</a:t>
            </a:r>
          </a:p>
        </p:txBody>
      </p:sp>
      <p:sp>
        <p:nvSpPr>
          <p:cNvPr id="5" name="TextBox 5"/>
          <p:cNvSpPr txBox="1"/>
          <p:nvPr/>
        </p:nvSpPr>
        <p:spPr>
          <a:xfrm>
            <a:off x="1281479" y="1669445"/>
            <a:ext cx="5811370" cy="433728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溴新斯的明简介</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溴新斯的明的药理作用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溴新斯的明的临床应用</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溴新斯的明的副作用与注意事项</a:t>
            </a:r>
          </a:p>
          <a:p>
            <a:pPr marL="203200" lvl="0" indent="-203200" algn="l">
              <a:lnSpc>
                <a:spcPct val="120000"/>
              </a:lnSpc>
              <a:spcBef>
                <a:spcPts val="375"/>
              </a:spcBef>
              <a:buFont typeface="Arial"/>
              <a:buChar char="•"/>
            </a:pPr>
            <a:r>
              <a:rPr lang="en-US" sz="2400">
                <a:solidFill>
                  <a:schemeClr val="dk1">
                    <a:alpha val="100000"/>
                  </a:schemeClr>
                </a:solidFill>
                <a:latin typeface="Microsoft Yahei"/>
                <a:ea typeface="Microsoft Yahei"/>
                <a:cs typeface="Microsoft Yahei"/>
              </a:rPr>
              <a:t>溴新斯的明的研发前景与展望</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01</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溴新斯的明简介</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2000" r="12000"/>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在20世纪初，科学家们开始研究能够抑制胆碱酯酶的药物，以治疗神经肌肉传递障碍。经过一系列的实验和筛选，发现了溴新斯的明。</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溴新斯的明的发现</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自20世纪初发现以来，溴新斯的明一直是临床上用于治疗重症肌无力和其他神经肌肉传递障碍的主要药物之一。随着医学的进步，虽然出现了更新的药物，但溴新斯的明仍然在某些情况下被广泛应用。</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溴新斯的明的历史</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溴新斯的明的发现与历史</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溴新斯的明是一种季铵类化合物，具有一个季铵基团和一个可被胆碱酯酶识别的乙酰胆碱类似的结构。</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化学结构</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溴新斯的明为白色或类白色粉末，几乎无臭，味微苦。极易溶于水，难溶于氯仿、苯等有机溶剂。</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物理性质</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rcRect l="8179" r="8179"/>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在强酸或强碱条件下，溴新斯的明可水解成无活性的化合物。</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化学性质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溴新斯的明的化学结构与性质</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BEF"/>
                </a:solidFill>
                <a:latin typeface="Calibri"/>
                <a:ea typeface="+mn-ea"/>
                <a:cs typeface="+mn-cs"/>
              </a:defRPr>
            </a:lvl1pPr>
            <a:lvl2pPr marL="457200" algn="l" defTabSz="914400" rtl="0" eaLnBrk="1" latinLnBrk="0" hangingPunct="1">
              <a:defRPr sz="1800" kern="1200">
                <a:solidFill>
                  <a:srgbClr val="FFFBEF"/>
                </a:solidFill>
                <a:latin typeface="Calibri"/>
                <a:ea typeface="+mn-ea"/>
                <a:cs typeface="+mn-cs"/>
              </a:defRPr>
            </a:lvl2pPr>
            <a:lvl3pPr marL="914400" algn="l" defTabSz="914400" rtl="0" eaLnBrk="1" latinLnBrk="0" hangingPunct="1">
              <a:defRPr sz="1800" kern="1200">
                <a:solidFill>
                  <a:srgbClr val="FFFBEF"/>
                </a:solidFill>
                <a:latin typeface="Calibri"/>
                <a:ea typeface="+mn-ea"/>
                <a:cs typeface="+mn-cs"/>
              </a:defRPr>
            </a:lvl3pPr>
            <a:lvl4pPr marL="1371600" algn="l" defTabSz="914400" rtl="0" eaLnBrk="1" latinLnBrk="0" hangingPunct="1">
              <a:defRPr sz="1800" kern="1200">
                <a:solidFill>
                  <a:srgbClr val="FFFBEF"/>
                </a:solidFill>
                <a:latin typeface="Calibri"/>
                <a:ea typeface="+mn-ea"/>
                <a:cs typeface="+mn-cs"/>
              </a:defRPr>
            </a:lvl4pPr>
            <a:lvl5pPr marL="1828800" algn="l" defTabSz="914400" rtl="0" eaLnBrk="1" latinLnBrk="0" hangingPunct="1">
              <a:defRPr sz="1800" kern="1200">
                <a:solidFill>
                  <a:srgbClr val="FFFBEF"/>
                </a:solidFill>
                <a:latin typeface="Calibri"/>
                <a:ea typeface="+mn-ea"/>
                <a:cs typeface="+mn-cs"/>
              </a:defRPr>
            </a:lvl5pPr>
            <a:lvl6pPr marL="2286000" algn="l" defTabSz="914400" rtl="0" eaLnBrk="1" latinLnBrk="0" hangingPunct="1">
              <a:defRPr sz="1800" kern="1200">
                <a:solidFill>
                  <a:srgbClr val="FFFBEF"/>
                </a:solidFill>
                <a:latin typeface="Calibri"/>
                <a:ea typeface="+mn-ea"/>
                <a:cs typeface="+mn-cs"/>
              </a:defRPr>
            </a:lvl6pPr>
            <a:lvl7pPr marL="2743200" algn="l" defTabSz="914400" rtl="0" eaLnBrk="1" latinLnBrk="0" hangingPunct="1">
              <a:defRPr sz="1800" kern="1200">
                <a:solidFill>
                  <a:srgbClr val="FFFBEF"/>
                </a:solidFill>
                <a:latin typeface="Calibri"/>
                <a:ea typeface="+mn-ea"/>
                <a:cs typeface="+mn-cs"/>
              </a:defRPr>
            </a:lvl7pPr>
            <a:lvl8pPr marL="3200400" algn="l" defTabSz="914400" rtl="0" eaLnBrk="1" latinLnBrk="0" hangingPunct="1">
              <a:defRPr sz="1800" kern="1200">
                <a:solidFill>
                  <a:srgbClr val="FFFBEF"/>
                </a:solidFill>
                <a:latin typeface="Calibri"/>
                <a:ea typeface="+mn-ea"/>
                <a:cs typeface="+mn-cs"/>
              </a:defRPr>
            </a:lvl8pPr>
            <a:lvl9pPr marL="3657600" algn="l" defTabSz="914400" rtl="0" eaLnBrk="1" latinLnBrk="0" hangingPunct="1">
              <a:defRPr sz="1800" kern="1200">
                <a:solidFill>
                  <a:srgbClr val="FFFBEF"/>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直接作用于骨骼肌</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溴新斯的明能直接作用于骨骼肌细胞膜，通过抑制N2乙酰基-4氨基丁酸（GABA）受体的作用，引起骨骼肌收缩。</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抑制胆碱酯酶</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溴新斯的明通过与胆碱酯酶结合，抑制胆碱酯酶的活性，从而阻止乙酰胆碱的水解，提高乙酰胆碱在突触后膜的浓度，产生兴奋胆碱受体的作用。</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促进神经肌肉传导</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由于溴新斯的明能抑制胆碱酯酶并直接作用于骨骼肌，因此能促进神经肌肉传导，改善神经肌肉传递障碍的症状。</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l="14292" r="14292"/>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rcRect l="12500" r="12500"/>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溴新斯的明的药理作用机制</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084424" y="2462858"/>
            <a:ext cx="2009662" cy="1138956"/>
            <a:chOff x="2084424" y="2462858"/>
            <a:chExt cx="2009662" cy="1138956"/>
          </a:xfrm>
        </p:grpSpPr>
        <p:sp>
          <p:nvSpPr>
            <p:cNvPr id="3" name="TextBox 3"/>
            <p:cNvSpPr txBox="1"/>
            <p:nvPr/>
          </p:nvSpPr>
          <p:spPr>
            <a:xfrm>
              <a:off x="2084424" y="2462858"/>
              <a:ext cx="2009662" cy="1138956"/>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8025" b="1">
                  <a:solidFill>
                    <a:schemeClr val="accent1">
                      <a:alpha val="100000"/>
                    </a:schemeClr>
                  </a:solidFill>
                  <a:latin typeface="Microsoft Yahei"/>
                  <a:ea typeface="Microsoft Yahei"/>
                  <a:cs typeface="Microsoft Yahei"/>
                </a:rPr>
                <a:t>02</a:t>
              </a:r>
            </a:p>
          </p:txBody>
        </p:sp>
      </p:grpSp>
      <p:sp>
        <p:nvSpPr>
          <p:cNvPr id="4" name="TextBox 4"/>
          <p:cNvSpPr txBox="1"/>
          <p:nvPr/>
        </p:nvSpPr>
        <p:spPr>
          <a:xfrm>
            <a:off x="3996198" y="2019814"/>
            <a:ext cx="6164285" cy="1951818"/>
          </a:xfrm>
          <a:prstGeom prst="rect">
            <a:avLst/>
          </a:prstGeom>
        </p:spPr>
        <p:txBody>
          <a:bodyPr vert="horz" wrap="square" lIns="91440" tIns="45720" rIns="91440" bIns="45720" rtlCol="0" anchor="ctr"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40000"/>
              </a:lnSpc>
              <a:spcBef>
                <a:spcPct val="0"/>
              </a:spcBef>
            </a:pPr>
            <a:r>
              <a:rPr lang="en-US" sz="4500" b="1">
                <a:solidFill>
                  <a:schemeClr val="dk1">
                    <a:alpha val="100000"/>
                  </a:schemeClr>
                </a:solidFill>
                <a:latin typeface="Microsoft Yahei"/>
                <a:ea typeface="Microsoft Yahei"/>
                <a:cs typeface="Microsoft Yahei"/>
              </a:rPr>
              <a:t>溴新斯的明的药理作用</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763829" y="1414808"/>
            <a:ext cx="673417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增强神经肌肉接头的兴奋传递</a:t>
            </a:r>
          </a:p>
        </p:txBody>
      </p:sp>
      <p:sp>
        <p:nvSpPr>
          <p:cNvPr id="3" name="TextBox 3"/>
          <p:cNvSpPr txBox="1"/>
          <p:nvPr/>
        </p:nvSpPr>
        <p:spPr>
          <a:xfrm>
            <a:off x="763829" y="2093647"/>
            <a:ext cx="67341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溴新斯的明通过抑制胆碱酯酶，减少乙酰胆碱的降解，从而增强神经肌肉接头处的乙酰胆碱浓度，促进兴奋传递。</a:t>
            </a:r>
          </a:p>
        </p:txBody>
      </p:sp>
      <p:sp>
        <p:nvSpPr>
          <p:cNvPr id="4" name="TextBox 4"/>
          <p:cNvSpPr txBox="1"/>
          <p:nvPr/>
        </p:nvSpPr>
        <p:spPr>
          <a:xfrm>
            <a:off x="689593" y="3949139"/>
            <a:ext cx="6524625" cy="8858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2325" b="1">
                <a:solidFill>
                  <a:schemeClr val="accent1">
                    <a:alpha val="100000"/>
                  </a:schemeClr>
                </a:solidFill>
                <a:latin typeface="Microsoft Yahei"/>
                <a:ea typeface="Microsoft Yahei"/>
                <a:cs typeface="Microsoft Yahei"/>
              </a:rPr>
              <a:t>改善肌无力症状</a:t>
            </a:r>
          </a:p>
        </p:txBody>
      </p:sp>
      <p:sp>
        <p:nvSpPr>
          <p:cNvPr id="5" name="TextBox 5"/>
          <p:cNvSpPr txBox="1"/>
          <p:nvPr/>
        </p:nvSpPr>
        <p:spPr>
          <a:xfrm>
            <a:off x="689593" y="4645945"/>
            <a:ext cx="6810375"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对于肌无力患者，溴新斯的明能够改善神经肌肉接头处的传递障碍，提高肌肉收缩力，减轻肌无力症状。</a:t>
            </a:r>
          </a:p>
        </p:txBody>
      </p:sp>
      <p:sp>
        <p:nvSpPr>
          <p:cNvPr id="6" name="AutoShape 6"/>
          <p:cNvSpPr/>
          <p:nvPr/>
        </p:nvSpPr>
        <p:spPr>
          <a:xfrm>
            <a:off x="88440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3149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51424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9" name="Connector 9"/>
          <p:cNvCxnSpPr/>
          <p:nvPr/>
        </p:nvCxnSpPr>
        <p:spPr>
          <a:xfrm>
            <a:off x="1585874" y="6029346"/>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pic>
        <p:nvPicPr>
          <p:cNvPr id="10" name="Picture 10"/>
          <p:cNvPicPr>
            <a:picLocks noChangeAspect="1"/>
          </p:cNvPicPr>
          <p:nvPr/>
        </p:nvPicPr>
        <p:blipFill>
          <a:blip r:embed="rId2">
            <a:alphaModFix amt="70000"/>
          </a:blip>
          <a:srcRect l="12500" r="12500"/>
          <a:stretch>
            <a:fillRect/>
          </a:stretch>
        </p:blipFill>
        <p:spPr>
          <a:xfrm>
            <a:off x="7803289" y="1299241"/>
            <a:ext cx="3679824" cy="4906431"/>
          </a:xfrm>
          <a:prstGeom prst="rect">
            <a:avLst/>
          </a:prstGeom>
        </p:spPr>
      </p:pic>
      <p:sp>
        <p:nvSpPr>
          <p:cNvPr id="11" name="AutoShape 11"/>
          <p:cNvSpPr/>
          <p:nvPr/>
        </p:nvSpPr>
        <p:spPr>
          <a:xfrm>
            <a:off x="852680" y="3629459"/>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1482520" y="3629459"/>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4" name="Connector 14"/>
          <p:cNvCxnSpPr/>
          <p:nvPr/>
        </p:nvCxnSpPr>
        <p:spPr>
          <a:xfrm>
            <a:off x="1554148" y="3703689"/>
            <a:ext cx="6181975"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溴新斯的明对神经肌肉接头的作用</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12500" r="12500"/>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选择性抑制胆碱酯酶</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溴新斯的明主要选择性抑制乙酰胆碱酯酶，减少乙酰胆碱的降解，从而增加乙酰胆碱的浓度。</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延长乙酰胆碱的作用时间</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由于乙酰胆碱酯酶的活性被抑制，乙酰胆碱的降解减少，作用时间延长，有利于神经肌肉接头处的兴奋传递。</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溴新斯的明对胆碱酯酶的抑制作用</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降低心脏传导系统的兴奋性</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溴新斯的明通过抑制胆碱酯酶，降低心脏传导系统中的乙酰胆碱浓度，从而降低心脏传导系统的兴奋性。</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对血管的作用复杂</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溴新斯的明对血管的作用较为复杂，它既可以收缩某些血管，又可以扩张其他血管，这与其作用的多靶点有关。</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溴新斯的明对心脏和血管的作用</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https://d.book118.com/018133072076006045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BEF"/>
      </a:lt1>
      <a:dk2>
        <a:srgbClr val="351E00"/>
      </a:dk2>
      <a:lt2>
        <a:srgbClr val="FFFFFF"/>
      </a:lt2>
      <a:accent1>
        <a:srgbClr val="FF6D1B"/>
      </a:accent1>
      <a:accent2>
        <a:srgbClr val="FF9000"/>
      </a:accent2>
      <a:accent3>
        <a:srgbClr val="C76900"/>
      </a:accent3>
      <a:accent4>
        <a:srgbClr val="FF6E40"/>
      </a:accent4>
      <a:accent5>
        <a:srgbClr val="FF855E"/>
      </a:accent5>
      <a:accent6>
        <a:srgbClr val="B993D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47</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2024-09-26T03:58:16.129</cp:lastPrinted>
  <dcterms:created xsi:type="dcterms:W3CDTF">2024-09-25T19:58:16Z</dcterms:created>
  <dcterms:modified xsi:type="dcterms:W3CDTF">2024-09-25T19:58:18Z</dcterms:modified>
</cp:coreProperties>
</file>