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7FF7E-E73B-4D41-8178-3E2075B69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6AC9F-298B-4A8A-AEA6-53F1295E5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517FD-9D26-45C0-BE6B-312AF205D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2DABD-3BDE-4141-8F60-ED183AB5B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D9432E-DF53-4129-B02E-F450EF654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A21AED-D0E8-49BB-BA5C-87CDDB0A0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82C361-2E4E-4D06-8473-9CD2C75A5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0F182-9432-40A7-8AEA-772195511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7B57B-0553-446C-A4DF-7B1B516AF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C9EF5-2772-4FF4-8250-A67E8E5CC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CA9B6-266D-4590-9E82-1F6C41A11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420411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3740" y="0"/>
            <a:ext cx="10515600" cy="749935"/>
          </a:xfrm>
        </p:spPr>
        <p:txBody>
          <a:bodyPr/>
          <a:lstStyle/>
          <a:p>
            <a:pPr algn="ctr"/>
            <a:r>
              <a:rPr lang="zh-CN" altLang="en-US"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了解长征</a:t>
            </a:r>
            <a:endParaRPr lang="en-US" altLang="zh-CN" sz="36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39090" y="987425"/>
            <a:ext cx="11264265" cy="4883150"/>
          </a:xfrm>
        </p:spPr>
        <p:txBody>
          <a:bodyPr>
            <a:noAutofit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en-US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1934年10月</a:t>
            </a:r>
            <a:r>
              <a:rPr lang="en-US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，第五次反“围剿”失败后，中央红军为摆脱国民党的包围追击，被迫实行战略性转移，退出中央根据地，进行长征。</a:t>
            </a:r>
            <a:r>
              <a:rPr lang="en-US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长征是人类历史上的伟大奇迹，</a:t>
            </a:r>
            <a:r>
              <a:rPr lang="en-US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中央红军共进行了600余次战役战斗，攻占700多座县城，红军牺牲了营以上干部多达430余人，平均年龄不到30岁，共击溃国民党军数百个团，期间共经过14个省，翻越18座大山，跨过24条大河，走过荒草地，翻过雪山，行程约二万五千里</a:t>
            </a:r>
            <a:r>
              <a:rPr lang="zh-CN" altLang="en-US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en-US">
                <a:latin typeface="楷体" panose="02010609060101010101" charset="-122"/>
                <a:ea typeface="楷体" panose="02010609060101010101" charset="-122"/>
                <a:sym typeface="+mn-ea"/>
              </a:rPr>
              <a:t>长征的胜利结束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sym typeface="+mn-ea"/>
              </a:rPr>
              <a:t>于</a:t>
            </a:r>
            <a:r>
              <a:rPr lang="en-US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1936年10月</a:t>
            </a:r>
            <a:r>
              <a:rPr lang="en-US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红军三大主力会师</a:t>
            </a:r>
            <a:r>
              <a:rPr lang="zh-CN" altLang="en-US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altLang="en-US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334385" y="7555230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495" y="537845"/>
            <a:ext cx="6267450" cy="476250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6417945" y="537845"/>
            <a:ext cx="5567680" cy="34277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sym typeface="+mn-ea"/>
              </a:rPr>
              <a:t>七律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sym typeface="+mn-ea"/>
              </a:rPr>
              <a:t>·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sym typeface="+mn-ea"/>
              </a:rPr>
              <a:t>长征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algn="ctr" eaLnBrk="1" fontAlgn="auto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sym typeface="+mn-ea"/>
              </a:rPr>
              <a:t>毛泽东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eaLnBrk="1" fontAlgn="auto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2800" b="1" kern="0">
                <a:solidFill>
                  <a:sysClr val="windowText" lastClr="0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红军不怕远征难，万水千山只等闲。</a:t>
            </a:r>
            <a:endParaRPr lang="zh-CN" altLang="en-US" sz="2800" b="1" kern="0">
              <a:solidFill>
                <a:sysClr val="windowText" lastClr="00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eaLnBrk="1" fontAlgn="auto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2800" b="1" ker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五岭</a:t>
            </a:r>
            <a:r>
              <a:rPr lang="zh-CN" altLang="en-US" sz="2800" b="1" kern="0">
                <a:solidFill>
                  <a:sysClr val="windowText" lastClr="0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逶迤腾细浪，</a:t>
            </a:r>
            <a:r>
              <a:rPr lang="zh-CN" altLang="en-US" sz="2800" b="1" ker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乌蒙</a:t>
            </a:r>
            <a:r>
              <a:rPr lang="zh-CN" altLang="en-US" sz="2800" b="1" kern="0">
                <a:solidFill>
                  <a:sysClr val="windowText" lastClr="0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磅礴走泥丸。</a:t>
            </a:r>
            <a:endParaRPr lang="zh-CN" altLang="en-US" sz="2800" b="1" kern="0">
              <a:solidFill>
                <a:sysClr val="windowText" lastClr="00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eaLnBrk="1" fontAlgn="auto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2800" b="1" ker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金沙</a:t>
            </a:r>
            <a:r>
              <a:rPr lang="zh-CN" altLang="en-US" sz="2800" b="1" kern="0">
                <a:solidFill>
                  <a:sysClr val="windowText" lastClr="0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水拍云崖暖，</a:t>
            </a:r>
            <a:r>
              <a:rPr lang="zh-CN" altLang="en-US" sz="2800" b="1" ker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大渡桥</a:t>
            </a:r>
            <a:r>
              <a:rPr lang="zh-CN" altLang="en-US" sz="2800" b="1" kern="0">
                <a:solidFill>
                  <a:sysClr val="windowText" lastClr="0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横铁索寒。</a:t>
            </a:r>
            <a:endParaRPr lang="zh-CN" altLang="en-US" sz="2800" b="1" kern="0">
              <a:solidFill>
                <a:sysClr val="windowText" lastClr="00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eaLnBrk="1" fontAlgn="auto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2800" b="1" kern="0">
                <a:solidFill>
                  <a:sysClr val="windowText" lastClr="0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更喜</a:t>
            </a:r>
            <a:r>
              <a:rPr lang="zh-CN" altLang="en-US" sz="2800" b="1" ker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岷山</a:t>
            </a:r>
            <a:r>
              <a:rPr lang="zh-CN" altLang="en-US" sz="2800" b="1" kern="0">
                <a:solidFill>
                  <a:sysClr val="windowText" lastClr="0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千里雪，三军过后尽开颜。</a:t>
            </a:r>
            <a:endParaRPr lang="zh-CN" altLang="en-US" sz="2800"/>
          </a:p>
        </p:txBody>
      </p:sp>
      <p:sp>
        <p:nvSpPr>
          <p:cNvPr id="2" name="文本框 1"/>
          <p:cNvSpPr txBox="1"/>
          <p:nvPr/>
        </p:nvSpPr>
        <p:spPr>
          <a:xfrm>
            <a:off x="6647180" y="4202430"/>
            <a:ext cx="5193665" cy="1770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sym typeface="+mn-ea"/>
              </a:rPr>
              <a:t>老山界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sym typeface="+mn-ea"/>
              </a:rPr>
              <a:t>：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sym typeface="+mn-ea"/>
              </a:rPr>
              <a:t>五岭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sym typeface="+mn-ea"/>
              </a:rPr>
              <a:t>”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sym typeface="+mn-ea"/>
              </a:rPr>
              <a:t>中最险的一座山，即越城岭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sym typeface="+mn-ea"/>
              </a:rPr>
              <a:t>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sym typeface="+mn-ea"/>
              </a:rPr>
              <a:t>是红军翻过的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sym typeface="+mn-ea"/>
              </a:rPr>
              <a:t>第一座难走的山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sym typeface="+mn-ea"/>
              </a:rPr>
              <a:t>”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任意多边形 2"/>
          <p:cNvSpPr/>
          <p:nvPr/>
        </p:nvSpPr>
        <p:spPr>
          <a:xfrm>
            <a:off x="3029585" y="4653915"/>
            <a:ext cx="259715" cy="266065"/>
          </a:xfrm>
          <a:custGeom>
            <a:gdLst>
              <a:gd name="connisteX0" fmla="*/ 182690 w 259544"/>
              <a:gd name="connsiteY0" fmla="*/ 246704 h 266069"/>
              <a:gd name="connisteX1" fmla="*/ 112840 w 259544"/>
              <a:gd name="connsiteY1" fmla="*/ 258134 h 266069"/>
              <a:gd name="connisteX2" fmla="*/ 42990 w 259544"/>
              <a:gd name="connsiteY2" fmla="*/ 258134 h 266069"/>
              <a:gd name="connisteX3" fmla="*/ 8065 w 259544"/>
              <a:gd name="connsiteY3" fmla="*/ 176854 h 266069"/>
              <a:gd name="connisteX4" fmla="*/ 8065 w 259544"/>
              <a:gd name="connsiteY4" fmla="*/ 107004 h 266069"/>
              <a:gd name="connisteX5" fmla="*/ 77915 w 259544"/>
              <a:gd name="connsiteY5" fmla="*/ 48584 h 266069"/>
              <a:gd name="connisteX6" fmla="*/ 147765 w 259544"/>
              <a:gd name="connsiteY6" fmla="*/ 25724 h 266069"/>
              <a:gd name="connisteX7" fmla="*/ 217615 w 259544"/>
              <a:gd name="connsiteY7" fmla="*/ 2229 h 266069"/>
              <a:gd name="connisteX8" fmla="*/ 252540 w 259544"/>
              <a:gd name="connsiteY8" fmla="*/ 72079 h 266069"/>
              <a:gd name="connisteX9" fmla="*/ 252540 w 259544"/>
              <a:gd name="connsiteY9" fmla="*/ 141929 h 266069"/>
              <a:gd name="connisteX10" fmla="*/ 194755 w 259544"/>
              <a:gd name="connsiteY10" fmla="*/ 211779 h 266069"/>
              <a:gd name="connisteX11" fmla="*/ 182690 w 259544"/>
              <a:gd name="connsiteY11" fmla="*/ 246704 h 266069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</a:cxnLst>
            <a:rect l="l" t="t" r="r" b="b"/>
            <a:pathLst>
              <a:path w="259544" h="266070">
                <a:moveTo>
                  <a:pt x="182691" y="246704"/>
                </a:moveTo>
                <a:cubicBezTo>
                  <a:pt x="166181" y="256229"/>
                  <a:pt x="140781" y="255594"/>
                  <a:pt x="112841" y="258134"/>
                </a:cubicBezTo>
                <a:cubicBezTo>
                  <a:pt x="84901" y="260674"/>
                  <a:pt x="63946" y="274644"/>
                  <a:pt x="42991" y="258134"/>
                </a:cubicBezTo>
                <a:cubicBezTo>
                  <a:pt x="22036" y="241624"/>
                  <a:pt x="15051" y="207334"/>
                  <a:pt x="8066" y="176854"/>
                </a:cubicBezTo>
                <a:cubicBezTo>
                  <a:pt x="1081" y="146374"/>
                  <a:pt x="-5904" y="132404"/>
                  <a:pt x="8066" y="107004"/>
                </a:cubicBezTo>
                <a:cubicBezTo>
                  <a:pt x="22036" y="81604"/>
                  <a:pt x="49976" y="65094"/>
                  <a:pt x="77916" y="48584"/>
                </a:cubicBezTo>
                <a:cubicBezTo>
                  <a:pt x="105856" y="32074"/>
                  <a:pt x="119826" y="35249"/>
                  <a:pt x="147766" y="25724"/>
                </a:cubicBezTo>
                <a:cubicBezTo>
                  <a:pt x="175706" y="16199"/>
                  <a:pt x="196661" y="-7296"/>
                  <a:pt x="217616" y="2229"/>
                </a:cubicBezTo>
                <a:cubicBezTo>
                  <a:pt x="238571" y="11754"/>
                  <a:pt x="245556" y="44139"/>
                  <a:pt x="252541" y="72079"/>
                </a:cubicBezTo>
                <a:cubicBezTo>
                  <a:pt x="259526" y="100019"/>
                  <a:pt x="263971" y="113989"/>
                  <a:pt x="252541" y="141929"/>
                </a:cubicBezTo>
                <a:cubicBezTo>
                  <a:pt x="241111" y="169869"/>
                  <a:pt x="208726" y="190824"/>
                  <a:pt x="194756" y="211779"/>
                </a:cubicBezTo>
                <a:cubicBezTo>
                  <a:pt x="180786" y="232734"/>
                  <a:pt x="199201" y="237179"/>
                  <a:pt x="182691" y="246704"/>
                </a:cubicBez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3740" y="0"/>
            <a:ext cx="10515600" cy="749935"/>
          </a:xfrm>
        </p:spPr>
        <p:txBody>
          <a:bodyPr/>
          <a:lstStyle/>
          <a:p>
            <a:pPr algn="ctr"/>
            <a:r>
              <a:rPr lang="zh-CN" altLang="en-US"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课文背景</a:t>
            </a:r>
            <a:endParaRPr lang="en-US" altLang="zh-CN" sz="36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58750" y="749935"/>
            <a:ext cx="11264265" cy="4123690"/>
          </a:xfrm>
        </p:spPr>
        <p:txBody>
          <a:bodyPr>
            <a:noAutofit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en-US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1934</a:t>
            </a:r>
            <a:r>
              <a:rPr lang="zh-CN" altLang="en-US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年</a:t>
            </a:r>
            <a:r>
              <a:rPr lang="en-US" altLang="zh-CN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10</a:t>
            </a:r>
            <a:r>
              <a:rPr lang="zh-CN" altLang="en-US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月，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sym typeface="+mn-ea"/>
              </a:rPr>
              <a:t>中央红军</a:t>
            </a:r>
            <a:r>
              <a:rPr lang="en-US" altLang="zh-CN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8</a:t>
            </a:r>
            <a:r>
              <a:rPr lang="zh-CN" altLang="en-US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万多人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sym typeface="+mn-ea"/>
              </a:rPr>
              <a:t>撤离中央苏区，连续突破国民党的三道封锁线后，于</a:t>
            </a:r>
            <a:r>
              <a:rPr lang="en-US" altLang="zh-CN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11</a:t>
            </a:r>
            <a:r>
              <a:rPr lang="zh-CN" alt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月下旬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sym typeface="+mn-ea"/>
              </a:rPr>
              <a:t>抵达湘桂边境。这时，蒋介石调集</a:t>
            </a:r>
            <a:r>
              <a:rPr lang="en-US" altLang="zh-CN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30</a:t>
            </a:r>
            <a:r>
              <a:rPr lang="zh-CN" alt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万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sym typeface="+mn-ea"/>
              </a:rPr>
              <a:t>大军在湘江以东布下号称</a:t>
            </a: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sym typeface="+mn-ea"/>
              </a:rPr>
              <a:t>铁三角</a:t>
            </a: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”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sym typeface="+mn-ea"/>
              </a:rPr>
              <a:t>的第四道封锁线，企图全歼中央红军，红军将士</a:t>
            </a:r>
            <a:r>
              <a:rPr lang="zh-CN" alt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浴血奋战</a:t>
            </a:r>
            <a:r>
              <a:rPr lang="en-US" altLang="zh-CN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7</a:t>
            </a:r>
            <a:r>
              <a:rPr lang="zh-CN" alt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昼夜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sym typeface="+mn-ea"/>
              </a:rPr>
              <a:t>，以</a:t>
            </a:r>
            <a:r>
              <a:rPr lang="zh-CN" alt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折损过半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sym typeface="+mn-ea"/>
              </a:rPr>
              <a:t>的惨重代价突破湘江封锁线，然后，中央红军翻越</a:t>
            </a: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r>
              <a:rPr lang="zh-CN" alt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长征中第一座难走的山</a:t>
            </a:r>
            <a:r>
              <a:rPr lang="en-US" altLang="zh-CN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——</a:t>
            </a:r>
            <a:r>
              <a:rPr lang="zh-CN" alt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老山界</a:t>
            </a:r>
            <a:r>
              <a:rPr lang="en-US" altLang="zh-CN">
                <a:latin typeface="楷体" panose="02010609060101010101" charset="-122"/>
                <a:ea typeface="楷体" panose="02010609060101010101" charset="-122"/>
                <a:sym typeface="+mn-ea"/>
              </a:rPr>
              <a:t>”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sym typeface="+mn-ea"/>
              </a:rPr>
              <a:t>，尔后向云贵川挺进。接着，才有了四渡赤水、巧渡金沙江，飞夺泸定桥、爬雪山、过草地这些气壮山河、可歌可泣的革命历程，并迎来了新中国的建立。</a:t>
            </a:r>
            <a:endParaRPr lang="zh-CN" altLang="en-US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334385" y="7555230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5434330" y="959485"/>
            <a:ext cx="6564630" cy="2387600"/>
          </a:xfrm>
        </p:spPr>
        <p:txBody>
          <a:bodyPr/>
          <a:lstStyle/>
          <a:p>
            <a:r>
              <a:rPr lang="en-US" b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cs typeface="Kaiti SC"/>
                <a:sym typeface="+mn-ea"/>
              </a:rPr>
              <a:t>6  </a:t>
            </a:r>
            <a:r>
              <a:rPr lang="zh-CN" altLang="en-US" b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cs typeface="Kaiti SC"/>
                <a:sym typeface="+mn-ea"/>
              </a:rPr>
              <a:t>老山界</a:t>
            </a:r>
            <a:endParaRPr lang="zh-CN" altLang="en-US" b="1" smtClean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cs typeface="Kaiti SC"/>
              <a:sym typeface="+mn-ea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7797800" y="3985895"/>
            <a:ext cx="4394200" cy="1655445"/>
          </a:xfrm>
        </p:spPr>
        <p:txBody>
          <a:bodyPr/>
          <a:lstStyle/>
          <a:p>
            <a:r>
              <a:rPr lang="en-US" altLang="zh-CN" sz="4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            </a:t>
            </a:r>
            <a:r>
              <a:rPr lang="zh-CN" altLang="en-US" sz="4400" b="1">
                <a:latin typeface="楷体" panose="02010609060101010101" charset="-122"/>
                <a:ea typeface="楷体" panose="02010609060101010101" charset="-122"/>
                <a:sym typeface="+mn-ea"/>
              </a:rPr>
              <a:t>陆定一</a:t>
            </a:r>
            <a:endParaRPr lang="en-US" altLang="zh-CN" sz="440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708900" y="5383530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" name="图片 3" descr="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530" y="304165"/>
            <a:ext cx="5164455" cy="640334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526415"/>
            <a:ext cx="10515600" cy="901065"/>
          </a:xfrm>
        </p:spPr>
        <p:txBody>
          <a:bodyPr/>
          <a:lstStyle/>
          <a:p>
            <a:pPr algn="ctr"/>
            <a:r>
              <a:rPr lang="zh-CN" altLang="en-US"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学习目标</a:t>
            </a:r>
            <a:endParaRPr lang="zh-CN" altLang="en-US" sz="36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990850" y="1427480"/>
            <a:ext cx="7281545" cy="2192655"/>
          </a:xfrm>
        </p:spPr>
        <p:txBody>
          <a:bodyPr>
            <a:noAutofit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en-US">
                <a:latin typeface="楷体" panose="02010609060101010101" charset="-122"/>
                <a:ea typeface="楷体" panose="02010609060101010101" charset="-122"/>
                <a:sym typeface="+mn-ea"/>
              </a:rPr>
              <a:t>1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zh-CN">
                <a:latin typeface="楷体" panose="02010609060101010101" charset="-122"/>
                <a:ea typeface="楷体" panose="02010609060101010101" charset="-122"/>
                <a:sym typeface="+mn-ea"/>
              </a:rPr>
              <a:t>阅读课文</a:t>
            </a:r>
            <a:r>
              <a:rPr>
                <a:latin typeface="楷体" panose="02010609060101010101" charset="-122"/>
                <a:ea typeface="楷体" panose="02010609060101010101" charset="-122"/>
                <a:sym typeface="+mn-ea"/>
              </a:rPr>
              <a:t>，提取信息</a:t>
            </a:r>
            <a:r>
              <a:rPr lang="zh-CN">
                <a:latin typeface="楷体" panose="02010609060101010101" charset="-122"/>
                <a:ea typeface="楷体" panose="02010609060101010101" charset="-122"/>
                <a:sym typeface="+mn-ea"/>
              </a:rPr>
              <a:t>，梳理内容</a:t>
            </a:r>
            <a:r>
              <a:rPr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en-US">
                <a:latin typeface="楷体" panose="02010609060101010101" charset="-122"/>
                <a:ea typeface="楷体" panose="02010609060101010101" charset="-122"/>
                <a:sym typeface="+mn-ea"/>
              </a:rPr>
              <a:t>2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zh-CN">
                <a:latin typeface="楷体" panose="02010609060101010101" charset="-122"/>
                <a:ea typeface="楷体" panose="02010609060101010101" charset="-122"/>
                <a:sym typeface="+mn-ea"/>
              </a:rPr>
              <a:t>抓住关键词句</a:t>
            </a:r>
            <a:r>
              <a:rPr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zh-CN">
                <a:latin typeface="楷体" panose="02010609060101010101" charset="-122"/>
                <a:ea typeface="楷体" panose="02010609060101010101" charset="-122"/>
                <a:sym typeface="+mn-ea"/>
              </a:rPr>
              <a:t>体会翻越老山界的困难</a:t>
            </a:r>
            <a:r>
              <a:rPr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>
                <a:latin typeface="楷体" panose="02010609060101010101" charset="-122"/>
                <a:ea typeface="楷体" panose="02010609060101010101" charset="-122"/>
                <a:sym typeface="+mn-ea"/>
              </a:rPr>
              <a:t>3、</a:t>
            </a:r>
            <a:r>
              <a:rPr lang="zh-CN">
                <a:latin typeface="楷体" panose="02010609060101010101" charset="-122"/>
                <a:ea typeface="楷体" panose="02010609060101010101" charset="-122"/>
                <a:sym typeface="+mn-ea"/>
              </a:rPr>
              <a:t>抓住细节，感受红军</a:t>
            </a:r>
            <a:r>
              <a:rPr>
                <a:latin typeface="楷体" panose="02010609060101010101" charset="-122"/>
                <a:ea typeface="楷体" panose="02010609060101010101" charset="-122"/>
                <a:sym typeface="+mn-ea"/>
              </a:rPr>
              <a:t>精神</a:t>
            </a:r>
            <a:r>
              <a:rPr lang="zh-CN">
                <a:latin typeface="楷体" panose="02010609060101010101" charset="-122"/>
                <a:ea typeface="楷体" panose="02010609060101010101" charset="-122"/>
                <a:sym typeface="+mn-ea"/>
              </a:rPr>
              <a:t>品质。</a:t>
            </a:r>
            <a:endParaRPr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>
              <a:lnSpc>
                <a:spcPct val="130000"/>
              </a:lnSpc>
              <a:buNone/>
            </a:pPr>
            <a:endParaRPr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6425" y="1246505"/>
            <a:ext cx="10515600" cy="675005"/>
          </a:xfrm>
        </p:spPr>
        <p:txBody>
          <a:bodyPr/>
          <a:lstStyle/>
          <a:p>
            <a:pPr algn="ctr"/>
            <a:r>
              <a:rPr lang="zh-CN" altLang="en-US" sz="3600">
                <a:solidFill>
                  <a:srgbClr val="FF0000"/>
                </a:solidFill>
              </a:rPr>
              <a:t>第一课时</a:t>
            </a:r>
            <a:endParaRPr lang="zh-CN" altLang="en-US" sz="3600">
              <a:solidFill>
                <a:srgbClr val="FF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638550" y="2687955"/>
            <a:ext cx="4933950" cy="1789430"/>
          </a:xfrm>
        </p:spPr>
        <p:txBody>
          <a:bodyPr>
            <a:noAutofit/>
          </a:bodyPr>
          <a:lstStyle/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初读课文、积累词语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概述故事、梳理情节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284095" y="141605"/>
            <a:ext cx="1947545" cy="5784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41605"/>
            <a:ext cx="10515600" cy="675005"/>
          </a:xfrm>
        </p:spPr>
        <p:txBody>
          <a:bodyPr/>
          <a:lstStyle/>
          <a:p>
            <a:pPr algn="ctr"/>
            <a:r>
              <a:rPr lang="zh-CN" altLang="en-US" sz="3600">
                <a:solidFill>
                  <a:srgbClr val="FF0000"/>
                </a:solidFill>
              </a:rPr>
              <a:t>会读会写</a:t>
            </a:r>
            <a:endParaRPr lang="zh-CN" altLang="en-US" sz="3600">
              <a:solidFill>
                <a:srgbClr val="FF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52400" y="810895"/>
            <a:ext cx="12038965" cy="5980430"/>
          </a:xfrm>
        </p:spPr>
        <p:txBody>
          <a:bodyPr>
            <a:noAutofit/>
          </a:bodyPr>
          <a:lstStyle/>
          <a:p>
            <a:pPr marL="0" indent="0" eaLnBrk="0" fontAlgn="auto" hangingPunct="0">
              <a:lnSpc>
                <a:spcPts val="5000"/>
              </a:lnSpc>
              <a:buNone/>
            </a:pPr>
            <a:endParaRPr sz="36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en-US" alt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攀谈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</a:t>
            </a:r>
            <a:r>
              <a:rPr 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峭壁</a:t>
            </a:r>
            <a:r>
              <a:rPr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骨碌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</a:t>
            </a:r>
            <a:r>
              <a:rPr lang="zh-CN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咀嚼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呜</a:t>
            </a:r>
            <a:r>
              <a:rPr lang="zh-CN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咽</a:t>
            </a:r>
            <a:endParaRPr sz="36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endParaRPr sz="3600" b="1">
              <a:solidFill>
                <a:srgbClr val="FF0000"/>
              </a:solidFill>
              <a:highlight>
                <a:srgbClr val="FFFF00"/>
              </a:highligh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en-US" altLang="zh-CN" sz="3600" b="1">
                <a:solidFill>
                  <a:srgbClr val="FF0000"/>
                </a:solidFill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sz="3600" b="1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督促</a:t>
            </a:r>
            <a:r>
              <a:rPr lang="en-US" sz="3600" b="1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灌输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</a:t>
            </a:r>
            <a:r>
              <a:rPr lang="en-US" sz="36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sz="36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瑶民</a:t>
            </a:r>
            <a:r>
              <a:rPr sz="36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en-US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sz="36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矗</a:t>
            </a:r>
            <a:r>
              <a:rPr lang="zh-CN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立</a:t>
            </a:r>
            <a:r>
              <a:rPr lang="en-US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en-US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惊惶</a:t>
            </a:r>
            <a:endParaRPr sz="36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en-US" sz="3600" b="1"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endParaRPr lang="en-US" sz="3600" b="1">
              <a:highlight>
                <a:srgbClr val="000000">
                  <a:alpha val="0"/>
                </a:srgbClr>
              </a:highligh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en-US" sz="3600" b="1"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sz="3600" b="1">
                <a:solidFill>
                  <a:srgbClr val="FF0000"/>
                </a:solidFill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苛</a:t>
            </a:r>
            <a:r>
              <a:rPr sz="3600" b="1"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捐杂税</a:t>
            </a:r>
            <a:r>
              <a:rPr sz="3600" b="1">
                <a:solidFill>
                  <a:srgbClr val="FF0000"/>
                </a:solidFill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sz="3600" b="1"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sz="3600" b="1"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sz="3600" b="1">
                <a:solidFill>
                  <a:srgbClr val="FF0000"/>
                </a:solidFill>
                <a:highlight>
                  <a:srgbClr val="000000">
                    <a:alpha val="0"/>
                  </a:srgbClr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酣</a:t>
            </a:r>
            <a:r>
              <a:rPr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然入梦  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不可捉摸  </a:t>
            </a: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en-US" altLang="zh-CN" sz="36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altLang="zh-CN" sz="36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altLang="en-US" sz="36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蜷</a:t>
            </a:r>
            <a:endParaRPr sz="36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endParaRPr sz="36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284095" y="141605"/>
            <a:ext cx="1947545" cy="5784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文本框 27"/>
          <p:cNvSpPr txBox="1"/>
          <p:nvPr/>
        </p:nvSpPr>
        <p:spPr>
          <a:xfrm>
            <a:off x="4231640" y="816610"/>
            <a:ext cx="7696835" cy="732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</a:t>
            </a: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gū</a:t>
            </a: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lu</a:t>
            </a: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jǔjué  </a:t>
            </a: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yè</a:t>
            </a:r>
            <a:endParaRPr sz="36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1271905" y="3921125"/>
            <a:ext cx="10405745" cy="732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fontAlgn="auto" hangingPunct="0">
              <a:lnSpc>
                <a:spcPts val="5000"/>
              </a:lnSpc>
              <a:buNone/>
            </a:pP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kē    </a:t>
            </a: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hān </a:t>
            </a: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               </a:t>
            </a: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quán  </a:t>
            </a:r>
            <a:endParaRPr sz="36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351395" y="2508885"/>
            <a:ext cx="1360170" cy="732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hangingPunct="0">
              <a:lnSpc>
                <a:spcPts val="5000"/>
              </a:lnSpc>
              <a:buClrTx/>
              <a:buSzTx/>
              <a:buFontTx/>
            </a:pPr>
            <a:r>
              <a:rPr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chù</a:t>
            </a:r>
            <a:endParaRPr sz="36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28" grpId="0"/>
      <p:bldP spid="5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41605"/>
            <a:ext cx="10515600" cy="675005"/>
          </a:xfrm>
        </p:spPr>
        <p:txBody>
          <a:bodyPr/>
          <a:lstStyle/>
          <a:p>
            <a:pPr algn="ctr"/>
            <a:r>
              <a:rPr lang="zh-CN" altLang="en-US" sz="3600">
                <a:solidFill>
                  <a:srgbClr val="FF0000"/>
                </a:solidFill>
              </a:rPr>
              <a:t>理解词语</a:t>
            </a:r>
            <a:endParaRPr lang="zh-CN" altLang="en-US" sz="3600">
              <a:solidFill>
                <a:srgbClr val="FF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52400" y="618490"/>
            <a:ext cx="12038965" cy="6000115"/>
          </a:xfrm>
        </p:spPr>
        <p:txBody>
          <a:bodyPr>
            <a:noAutofit/>
          </a:bodyPr>
          <a:lstStyle/>
          <a:p>
            <a:pPr marL="0" indent="0" eaLnBrk="0" fontAlgn="auto" hangingPunct="0">
              <a:lnSpc>
                <a:spcPts val="5000"/>
              </a:lnSpc>
              <a:buNone/>
            </a:pP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惊惶：</a:t>
            </a:r>
            <a:r>
              <a:rPr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指惊慌，惊恐，举止失去常态。</a:t>
            </a: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攀谈：</a:t>
            </a:r>
            <a:r>
              <a:rPr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闲谈，交谈，指互相交谈。</a:t>
            </a: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酣然入梦：</a:t>
            </a:r>
            <a:r>
              <a:rPr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很舒适地进入梦乡。</a:t>
            </a: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呜咽：</a:t>
            </a:r>
            <a:r>
              <a:rPr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低声哭泣，或形容凄切的水声或丝竹（管弦乐器）声。</a:t>
            </a:r>
            <a:endParaRPr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284095" y="141605"/>
            <a:ext cx="1947545" cy="5784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41605"/>
            <a:ext cx="10515600" cy="675005"/>
          </a:xfrm>
        </p:spPr>
        <p:txBody>
          <a:bodyPr/>
          <a:lstStyle/>
          <a:p>
            <a:pPr algn="ctr"/>
            <a:r>
              <a:rPr kumimoji="1"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活动一：概说老山界</a:t>
            </a:r>
            <a:endParaRPr kumimoji="1"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807970" y="1997710"/>
            <a:ext cx="5616575" cy="623570"/>
          </a:xfrm>
        </p:spPr>
        <p:txBody>
          <a:bodyPr>
            <a:noAutofit/>
          </a:bodyPr>
          <a:lstStyle/>
          <a:p>
            <a:pPr marL="0" algn="ctr" fontAlgn="auto">
              <a:lnSpc>
                <a:spcPct val="15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b="1">
                <a:latin typeface="楷体" panose="02010609060101010101" charset="-122"/>
                <a:ea typeface="楷体" panose="02010609060101010101" charset="-122"/>
                <a:sym typeface="+mn-ea"/>
              </a:rPr>
              <a:t>2</a:t>
            </a:r>
            <a:r>
              <a:rPr lang="zh-CN" altLang="en-US" b="1">
                <a:latin typeface="楷体" panose="02010609060101010101" charset="-122"/>
                <a:ea typeface="楷体" panose="02010609060101010101" charset="-122"/>
                <a:sym typeface="+mn-ea"/>
              </a:rPr>
              <a:t>、梳理本文层次</a:t>
            </a:r>
            <a:endParaRPr lang="zh-CN" altLang="en-US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021455" y="1530985"/>
            <a:ext cx="4936490" cy="541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红军长征途中翻越老山界。</a:t>
            </a:r>
            <a:endParaRPr lang="zh-CN" altLang="en-US" sz="2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内容占位符 2"/>
          <p:cNvSpPr>
            <a:spLocks noGrp="1"/>
          </p:cNvSpPr>
          <p:nvPr/>
        </p:nvSpPr>
        <p:spPr>
          <a:xfrm>
            <a:off x="3341370" y="715010"/>
            <a:ext cx="5616575" cy="62357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5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b="1">
                <a:latin typeface="楷体" panose="02010609060101010101" charset="-122"/>
                <a:ea typeface="楷体" panose="02010609060101010101" charset="-122"/>
                <a:sym typeface="+mn-ea"/>
              </a:rPr>
              <a:t>1</a:t>
            </a:r>
            <a:r>
              <a:rPr lang="zh-CN" altLang="en-US" b="1">
                <a:latin typeface="楷体" panose="02010609060101010101" charset="-122"/>
                <a:ea typeface="楷体" panose="02010609060101010101" charset="-122"/>
                <a:sym typeface="+mn-ea"/>
              </a:rPr>
              <a:t>、一句话概说本文内容</a:t>
            </a:r>
            <a:endParaRPr lang="zh-CN" altLang="en-US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内容占位符 2"/>
          <p:cNvSpPr>
            <a:spLocks noGrp="1"/>
          </p:cNvSpPr>
          <p:nvPr/>
        </p:nvSpPr>
        <p:spPr>
          <a:xfrm>
            <a:off x="4559300" y="2927985"/>
            <a:ext cx="2585085" cy="5670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spcBef>
                <a:spcPct val="50000"/>
              </a:spcBef>
              <a:buNone/>
            </a:pPr>
            <a:r>
              <a:rPr lang="zh-CN" alt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决定翻山（</a:t>
            </a:r>
            <a:r>
              <a:rPr lang="en-US" altLang="zh-CN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</a:t>
            </a:r>
            <a:r>
              <a:rPr lang="zh-CN" alt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r>
              <a:rPr lang="en-US" altLang="zh-CN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endParaRPr lang="en-US" altLang="zh-CN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内容占位符 2"/>
          <p:cNvSpPr>
            <a:spLocks noGrp="1"/>
          </p:cNvSpPr>
          <p:nvPr/>
        </p:nvSpPr>
        <p:spPr>
          <a:xfrm>
            <a:off x="4558665" y="3916045"/>
            <a:ext cx="3404235" cy="76009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spcBef>
                <a:spcPct val="50000"/>
              </a:spcBef>
              <a:buNone/>
            </a:pPr>
            <a:r>
              <a:rPr lang="zh-CN" alt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翻山经过（</a:t>
            </a:r>
            <a:r>
              <a:rPr lang="en-US" altLang="zh-CN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2-32</a:t>
            </a:r>
            <a:r>
              <a:rPr lang="zh-CN" alt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r>
              <a:rPr lang="en-US" altLang="zh-CN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endParaRPr lang="en-US" altLang="zh-CN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内容占位符 2"/>
          <p:cNvSpPr>
            <a:spLocks noGrp="1"/>
          </p:cNvSpPr>
          <p:nvPr/>
        </p:nvSpPr>
        <p:spPr>
          <a:xfrm>
            <a:off x="4558030" y="4926965"/>
            <a:ext cx="2945765" cy="68008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spcBef>
                <a:spcPct val="50000"/>
              </a:spcBef>
              <a:buNone/>
            </a:pPr>
            <a:r>
              <a:rPr lang="zh-CN" alt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翻山感想（</a:t>
            </a:r>
            <a:r>
              <a:rPr lang="en-US" altLang="zh-CN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33</a:t>
            </a:r>
            <a:r>
              <a:rPr lang="zh-CN" altLang="en-US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 </a:t>
            </a:r>
            <a:endParaRPr lang="zh-CN" altLang="en-US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4" grpId="0"/>
      <p:bldP spid="3" grpId="0" build="p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965835" y="0"/>
            <a:ext cx="10178415" cy="495935"/>
          </a:xfrm>
        </p:spPr>
        <p:txBody>
          <a:bodyPr anchor="ctr" anchorCtr="0">
            <a:noAutofit/>
          </a:bodyPr>
          <a:lstStyle/>
          <a:p>
            <a:pPr marL="0" algn="ctr" fontAlgn="auto">
              <a:lnSpc>
                <a:spcPct val="15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zh-CN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活动二：梳理老山界</a:t>
            </a:r>
            <a:endParaRPr lang="zh-CN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046480" y="495935"/>
            <a:ext cx="10738485" cy="4927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、速读课文，勾画时间、地点信息，梳理翻山经过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594360" y="1017905"/>
          <a:ext cx="10885170" cy="57124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9210"/>
                <a:gridCol w="3325495"/>
                <a:gridCol w="4990465"/>
              </a:tblGrid>
              <a:tr h="44640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>
                          <a:latin typeface="楷体" panose="02010609060101010101" charset="-122"/>
                          <a:ea typeface="楷体" panose="02010609060101010101" charset="-122"/>
                        </a:rPr>
                        <a:t>时间</a:t>
                      </a:r>
                      <a:endParaRPr lang="zh-CN" altLang="en-US" sz="28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>
                          <a:latin typeface="楷体" panose="02010609060101010101" charset="-122"/>
                          <a:ea typeface="楷体" panose="02010609060101010101" charset="-122"/>
                        </a:rPr>
                        <a:t>地点</a:t>
                      </a:r>
                      <a:endParaRPr lang="zh-CN" altLang="en-US" sz="28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800">
                          <a:latin typeface="楷体" panose="02010609060101010101" charset="-122"/>
                          <a:ea typeface="楷体" panose="02010609060101010101" charset="-122"/>
                        </a:rPr>
                        <a:t>   </a:t>
                      </a:r>
                      <a:r>
                        <a:rPr lang="zh-CN" altLang="en-US" sz="2800">
                          <a:latin typeface="楷体" panose="02010609060101010101" charset="-122"/>
                          <a:ea typeface="楷体" panose="02010609060101010101" charset="-122"/>
                        </a:rPr>
                        <a:t>事情</a:t>
                      </a:r>
                      <a:endParaRPr lang="zh-CN" altLang="en-US" sz="28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/>
                </a:tc>
              </a:tr>
              <a:tr h="5048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>
                          <a:latin typeface="楷体" panose="02010609060101010101" charset="-122"/>
                          <a:ea typeface="楷体" panose="02010609060101010101" charset="-122"/>
                        </a:rPr>
                        <a:t>下午</a:t>
                      </a:r>
                      <a:endParaRPr lang="zh-CN" altLang="en-US" sz="28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 sz="2800">
                          <a:latin typeface="楷体" panose="02010609060101010101" charset="-122"/>
                          <a:ea typeface="楷体" panose="02010609060101010101" charset="-122"/>
                        </a:rPr>
                        <a:t>      </a:t>
                      </a:r>
                      <a:r>
                        <a:rPr lang="zh-CN" altLang="en-US" sz="2800">
                          <a:latin typeface="楷体" panose="02010609060101010101" charset="-122"/>
                          <a:ea typeface="楷体" panose="02010609060101010101" charset="-122"/>
                        </a:rPr>
                        <a:t>山沟</a:t>
                      </a:r>
                      <a:endParaRPr lang="zh-CN" altLang="en-US" sz="28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 sz="2800">
                          <a:latin typeface="楷体" panose="02010609060101010101" charset="-122"/>
                          <a:ea typeface="楷体" panose="02010609060101010101" charset="-122"/>
                        </a:rPr>
                        <a:t>     </a:t>
                      </a:r>
                      <a:r>
                        <a:rPr lang="zh-CN" altLang="en-US" sz="2800">
                          <a:latin typeface="楷体" panose="02010609060101010101" charset="-122"/>
                          <a:ea typeface="楷体" panose="02010609060101010101" charset="-122"/>
                        </a:rPr>
                        <a:t>沿着山沟向上走</a:t>
                      </a:r>
                      <a:endParaRPr lang="zh-CN" altLang="en-US" sz="28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/>
                </a:tc>
              </a:tr>
              <a:tr h="66802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  <a:tr h="66802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  <a:tr h="66802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  <a:tr h="66802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  <a:tr h="66802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  <a:tr h="66802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  <a:tr h="66802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文本框 8"/>
          <p:cNvSpPr txBox="1"/>
          <p:nvPr/>
        </p:nvSpPr>
        <p:spPr>
          <a:xfrm>
            <a:off x="965835" y="2188210"/>
            <a:ext cx="17932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天色晚了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4041140" y="2139315"/>
            <a:ext cx="17932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瑶民家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604125" y="2139315"/>
            <a:ext cx="210693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跟瑶民攀谈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1060450" y="2802890"/>
            <a:ext cx="142113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天黑了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4204335" y="2799080"/>
            <a:ext cx="17932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山脚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7651115" y="2763520"/>
            <a:ext cx="17932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准备翻山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965835" y="3465830"/>
            <a:ext cx="17932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满天星光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501015" y="4164330"/>
            <a:ext cx="27139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走了半天、半夜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965835" y="4839335"/>
            <a:ext cx="17932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黎明以后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828040" y="6140450"/>
            <a:ext cx="21539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  <a:sym typeface="+mn-ea"/>
              </a:rPr>
              <a:t>下山十五里</a:t>
            </a:r>
            <a:endParaRPr lang="en-US" altLang="zh-CN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3618865" y="3458845"/>
            <a:ext cx="23647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之字形山路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7453630" y="3489325"/>
            <a:ext cx="27711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步步夜行军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3215005" y="4102735"/>
            <a:ext cx="31718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一尺来宽的山路上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7453630" y="4095115"/>
            <a:ext cx="27711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露宿、冻醒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828040" y="5438140"/>
            <a:ext cx="20148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下午两点多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3331845" y="4746625"/>
            <a:ext cx="32359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雷公岩（垂直石梯）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7453630" y="4734560"/>
            <a:ext cx="28759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小心过石梯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4215130" y="5438140"/>
            <a:ext cx="13163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山顶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7651115" y="5426710"/>
            <a:ext cx="20618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到达山顶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4041140" y="6129655"/>
            <a:ext cx="14903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宿营地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6904355" y="6118860"/>
            <a:ext cx="3912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一口气跑下去，煮粥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9" grpId="0"/>
      <p:bldP spid="20" grpId="0"/>
      <p:bldP spid="16" grpId="0"/>
      <p:bldP spid="21" grpId="0"/>
      <p:bldP spid="22" grpId="0"/>
      <p:bldP spid="17" grpId="0"/>
      <p:bldP spid="24" grpId="0"/>
      <p:bldP spid="25" grpId="0"/>
      <p:bldP spid="23" grpId="0"/>
      <p:bldP spid="26" grpId="0"/>
      <p:bldP spid="27" grpId="0"/>
      <p:bldP spid="18" grpId="0"/>
      <p:bldP spid="28" grpId="0"/>
      <p:bldP spid="2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40005"/>
            <a:ext cx="10515600" cy="675005"/>
          </a:xfrm>
        </p:spPr>
        <p:txBody>
          <a:bodyPr/>
          <a:lstStyle/>
          <a:p>
            <a:pPr algn="ctr"/>
            <a:r>
              <a:rPr kumimoji="1"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活动三：描绘老山界</a:t>
            </a:r>
            <a:endParaRPr kumimoji="1"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5" name="内容占位符 2"/>
          <p:cNvSpPr>
            <a:spLocks noGrp="1"/>
          </p:cNvSpPr>
          <p:nvPr/>
        </p:nvSpPr>
        <p:spPr>
          <a:xfrm>
            <a:off x="2137410" y="567055"/>
            <a:ext cx="7614285" cy="62357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5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b="1">
                <a:latin typeface="楷体" panose="02010609060101010101" charset="-122"/>
                <a:ea typeface="楷体" panose="02010609060101010101" charset="-122"/>
                <a:sym typeface="+mn-ea"/>
              </a:rPr>
              <a:t>2</a:t>
            </a:r>
            <a:r>
              <a:rPr lang="zh-CN" altLang="en-US" b="1">
                <a:latin typeface="楷体" panose="02010609060101010101" charset="-122"/>
                <a:ea typeface="楷体" panose="02010609060101010101" charset="-122"/>
                <a:sym typeface="+mn-ea"/>
              </a:rPr>
              <a:t>、绘制简单翻山图，描绘翻山经过。</a:t>
            </a:r>
            <a:endParaRPr lang="zh-CN" altLang="en-US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任意多边形 11"/>
          <p:cNvSpPr/>
          <p:nvPr/>
        </p:nvSpPr>
        <p:spPr>
          <a:xfrm>
            <a:off x="975995" y="1980565"/>
            <a:ext cx="9592310" cy="3897630"/>
          </a:xfrm>
          <a:custGeom>
            <a:gdLst>
              <a:gd name="connisteX0" fmla="*/ 0 w 9592310"/>
              <a:gd name="connsiteY0" fmla="*/ 3794251 h 3897615"/>
              <a:gd name="connisteX1" fmla="*/ 67945 w 9592310"/>
              <a:gd name="connsiteY1" fmla="*/ 3782821 h 3897615"/>
              <a:gd name="connisteX2" fmla="*/ 135890 w 9592310"/>
              <a:gd name="connsiteY2" fmla="*/ 3782821 h 3897615"/>
              <a:gd name="connisteX3" fmla="*/ 204470 w 9592310"/>
              <a:gd name="connsiteY3" fmla="*/ 3805681 h 3897615"/>
              <a:gd name="connisteX4" fmla="*/ 272415 w 9592310"/>
              <a:gd name="connsiteY4" fmla="*/ 3817111 h 3897615"/>
              <a:gd name="connisteX5" fmla="*/ 340360 w 9592310"/>
              <a:gd name="connsiteY5" fmla="*/ 3817111 h 3897615"/>
              <a:gd name="connisteX6" fmla="*/ 408305 w 9592310"/>
              <a:gd name="connsiteY6" fmla="*/ 3817111 h 3897615"/>
              <a:gd name="connisteX7" fmla="*/ 476885 w 9592310"/>
              <a:gd name="connsiteY7" fmla="*/ 3817111 h 3897615"/>
              <a:gd name="connisteX8" fmla="*/ 544830 w 9592310"/>
              <a:gd name="connsiteY8" fmla="*/ 3817111 h 3897615"/>
              <a:gd name="connisteX9" fmla="*/ 612775 w 9592310"/>
              <a:gd name="connsiteY9" fmla="*/ 3817111 h 3897615"/>
              <a:gd name="connisteX10" fmla="*/ 680720 w 9592310"/>
              <a:gd name="connsiteY10" fmla="*/ 3817111 h 3897615"/>
              <a:gd name="connisteX11" fmla="*/ 749300 w 9592310"/>
              <a:gd name="connsiteY11" fmla="*/ 3817111 h 3897615"/>
              <a:gd name="connisteX12" fmla="*/ 817245 w 9592310"/>
              <a:gd name="connsiteY12" fmla="*/ 3817111 h 3897615"/>
              <a:gd name="connisteX13" fmla="*/ 896620 w 9592310"/>
              <a:gd name="connsiteY13" fmla="*/ 3817111 h 3897615"/>
              <a:gd name="connisteX14" fmla="*/ 964565 w 9592310"/>
              <a:gd name="connsiteY14" fmla="*/ 3817111 h 3897615"/>
              <a:gd name="connisteX15" fmla="*/ 1033145 w 9592310"/>
              <a:gd name="connsiteY15" fmla="*/ 3817111 h 3897615"/>
              <a:gd name="connisteX16" fmla="*/ 1101090 w 9592310"/>
              <a:gd name="connsiteY16" fmla="*/ 3817111 h 3897615"/>
              <a:gd name="connisteX17" fmla="*/ 1169035 w 9592310"/>
              <a:gd name="connsiteY17" fmla="*/ 3817111 h 3897615"/>
              <a:gd name="connisteX18" fmla="*/ 1236980 w 9592310"/>
              <a:gd name="connsiteY18" fmla="*/ 3817111 h 3897615"/>
              <a:gd name="connisteX19" fmla="*/ 1305560 w 9592310"/>
              <a:gd name="connsiteY19" fmla="*/ 3817111 h 3897615"/>
              <a:gd name="connisteX20" fmla="*/ 1373505 w 9592310"/>
              <a:gd name="connsiteY20" fmla="*/ 3817111 h 3897615"/>
              <a:gd name="connisteX21" fmla="*/ 1452880 w 9592310"/>
              <a:gd name="connsiteY21" fmla="*/ 3817111 h 3897615"/>
              <a:gd name="connisteX22" fmla="*/ 1520825 w 9592310"/>
              <a:gd name="connsiteY22" fmla="*/ 3817111 h 3897615"/>
              <a:gd name="connisteX23" fmla="*/ 1589405 w 9592310"/>
              <a:gd name="connsiteY23" fmla="*/ 3817111 h 3897615"/>
              <a:gd name="connisteX24" fmla="*/ 1657350 w 9592310"/>
              <a:gd name="connsiteY24" fmla="*/ 3817111 h 3897615"/>
              <a:gd name="connisteX25" fmla="*/ 1725295 w 9592310"/>
              <a:gd name="connsiteY25" fmla="*/ 3817111 h 3897615"/>
              <a:gd name="connisteX26" fmla="*/ 1793240 w 9592310"/>
              <a:gd name="connsiteY26" fmla="*/ 3817111 h 3897615"/>
              <a:gd name="connisteX27" fmla="*/ 1861820 w 9592310"/>
              <a:gd name="connsiteY27" fmla="*/ 3817111 h 3897615"/>
              <a:gd name="connisteX28" fmla="*/ 1929765 w 9592310"/>
              <a:gd name="connsiteY28" fmla="*/ 3817111 h 3897615"/>
              <a:gd name="connisteX29" fmla="*/ 1997710 w 9592310"/>
              <a:gd name="connsiteY29" fmla="*/ 3817111 h 3897615"/>
              <a:gd name="connisteX30" fmla="*/ 2065655 w 9592310"/>
              <a:gd name="connsiteY30" fmla="*/ 3817111 h 3897615"/>
              <a:gd name="connisteX31" fmla="*/ 2134235 w 9592310"/>
              <a:gd name="connsiteY31" fmla="*/ 3817111 h 3897615"/>
              <a:gd name="connisteX32" fmla="*/ 2202180 w 9592310"/>
              <a:gd name="connsiteY32" fmla="*/ 3817111 h 3897615"/>
              <a:gd name="connisteX33" fmla="*/ 2270125 w 9592310"/>
              <a:gd name="connsiteY33" fmla="*/ 3817111 h 3897615"/>
              <a:gd name="connisteX34" fmla="*/ 2338070 w 9592310"/>
              <a:gd name="connsiteY34" fmla="*/ 3817111 h 3897615"/>
              <a:gd name="connisteX35" fmla="*/ 2406650 w 9592310"/>
              <a:gd name="connsiteY35" fmla="*/ 3817111 h 3897615"/>
              <a:gd name="connisteX36" fmla="*/ 2474595 w 9592310"/>
              <a:gd name="connsiteY36" fmla="*/ 3817111 h 3897615"/>
              <a:gd name="connisteX37" fmla="*/ 2542540 w 9592310"/>
              <a:gd name="connsiteY37" fmla="*/ 3817111 h 3897615"/>
              <a:gd name="connisteX38" fmla="*/ 2610485 w 9592310"/>
              <a:gd name="connsiteY38" fmla="*/ 3817111 h 3897615"/>
              <a:gd name="connisteX39" fmla="*/ 2679065 w 9592310"/>
              <a:gd name="connsiteY39" fmla="*/ 3794251 h 3897615"/>
              <a:gd name="connisteX40" fmla="*/ 2758440 w 9592310"/>
              <a:gd name="connsiteY40" fmla="*/ 3782821 h 3897615"/>
              <a:gd name="connisteX41" fmla="*/ 2826385 w 9592310"/>
              <a:gd name="connsiteY41" fmla="*/ 3760596 h 3897615"/>
              <a:gd name="connisteX42" fmla="*/ 2894330 w 9592310"/>
              <a:gd name="connsiteY42" fmla="*/ 3760596 h 3897615"/>
              <a:gd name="connisteX43" fmla="*/ 2974340 w 9592310"/>
              <a:gd name="connsiteY43" fmla="*/ 3749166 h 3897615"/>
              <a:gd name="connisteX44" fmla="*/ 3053715 w 9592310"/>
              <a:gd name="connsiteY44" fmla="*/ 3737736 h 3897615"/>
              <a:gd name="connisteX45" fmla="*/ 3121660 w 9592310"/>
              <a:gd name="connsiteY45" fmla="*/ 3703446 h 3897615"/>
              <a:gd name="connisteX46" fmla="*/ 3201035 w 9592310"/>
              <a:gd name="connsiteY46" fmla="*/ 3692016 h 3897615"/>
              <a:gd name="connisteX47" fmla="*/ 3268980 w 9592310"/>
              <a:gd name="connsiteY47" fmla="*/ 3692016 h 3897615"/>
              <a:gd name="connisteX48" fmla="*/ 3348355 w 9592310"/>
              <a:gd name="connsiteY48" fmla="*/ 3669791 h 3897615"/>
              <a:gd name="connisteX49" fmla="*/ 3416935 w 9592310"/>
              <a:gd name="connsiteY49" fmla="*/ 3658361 h 3897615"/>
              <a:gd name="connisteX50" fmla="*/ 3484880 w 9592310"/>
              <a:gd name="connsiteY50" fmla="*/ 3635501 h 3897615"/>
              <a:gd name="connisteX51" fmla="*/ 3564255 w 9592310"/>
              <a:gd name="connsiteY51" fmla="*/ 3601211 h 3897615"/>
              <a:gd name="connisteX52" fmla="*/ 3643630 w 9592310"/>
              <a:gd name="connsiteY52" fmla="*/ 3556126 h 3897615"/>
              <a:gd name="connisteX53" fmla="*/ 3712210 w 9592310"/>
              <a:gd name="connsiteY53" fmla="*/ 3499611 h 3897615"/>
              <a:gd name="connisteX54" fmla="*/ 3780155 w 9592310"/>
              <a:gd name="connsiteY54" fmla="*/ 3442461 h 3897615"/>
              <a:gd name="connisteX55" fmla="*/ 3848100 w 9592310"/>
              <a:gd name="connsiteY55" fmla="*/ 3397376 h 3897615"/>
              <a:gd name="connisteX56" fmla="*/ 3916045 w 9592310"/>
              <a:gd name="connsiteY56" fmla="*/ 3328796 h 3897615"/>
              <a:gd name="connisteX57" fmla="*/ 3984625 w 9592310"/>
              <a:gd name="connsiteY57" fmla="*/ 3272281 h 3897615"/>
              <a:gd name="connisteX58" fmla="*/ 4041140 w 9592310"/>
              <a:gd name="connsiteY58" fmla="*/ 3204336 h 3897615"/>
              <a:gd name="connisteX59" fmla="*/ 4097655 w 9592310"/>
              <a:gd name="connsiteY59" fmla="*/ 3135756 h 3897615"/>
              <a:gd name="connisteX60" fmla="*/ 4154805 w 9592310"/>
              <a:gd name="connsiteY60" fmla="*/ 3044951 h 3897615"/>
              <a:gd name="connisteX61" fmla="*/ 4199890 w 9592310"/>
              <a:gd name="connsiteY61" fmla="*/ 2977006 h 3897615"/>
              <a:gd name="connisteX62" fmla="*/ 4245610 w 9592310"/>
              <a:gd name="connsiteY62" fmla="*/ 2909061 h 3897615"/>
              <a:gd name="connisteX63" fmla="*/ 4257040 w 9592310"/>
              <a:gd name="connsiteY63" fmla="*/ 2841116 h 3897615"/>
              <a:gd name="connisteX64" fmla="*/ 4302125 w 9592310"/>
              <a:gd name="connsiteY64" fmla="*/ 2761741 h 3897615"/>
              <a:gd name="connisteX65" fmla="*/ 4347845 w 9592310"/>
              <a:gd name="connsiteY65" fmla="*/ 2670936 h 3897615"/>
              <a:gd name="connisteX66" fmla="*/ 4370070 w 9592310"/>
              <a:gd name="connsiteY66" fmla="*/ 2602356 h 3897615"/>
              <a:gd name="connisteX67" fmla="*/ 4392930 w 9592310"/>
              <a:gd name="connsiteY67" fmla="*/ 2534411 h 3897615"/>
              <a:gd name="connisteX68" fmla="*/ 4438650 w 9592310"/>
              <a:gd name="connsiteY68" fmla="*/ 2443606 h 3897615"/>
              <a:gd name="connisteX69" fmla="*/ 4483735 w 9592310"/>
              <a:gd name="connsiteY69" fmla="*/ 2352801 h 3897615"/>
              <a:gd name="connisteX70" fmla="*/ 4518025 w 9592310"/>
              <a:gd name="connsiteY70" fmla="*/ 2284856 h 3897615"/>
              <a:gd name="connisteX71" fmla="*/ 4551680 w 9592310"/>
              <a:gd name="connsiteY71" fmla="*/ 2194051 h 3897615"/>
              <a:gd name="connisteX72" fmla="*/ 4574540 w 9592310"/>
              <a:gd name="connsiteY72" fmla="*/ 2125471 h 3897615"/>
              <a:gd name="connisteX73" fmla="*/ 4597400 w 9592310"/>
              <a:gd name="connsiteY73" fmla="*/ 2057526 h 3897615"/>
              <a:gd name="connisteX74" fmla="*/ 4631690 w 9592310"/>
              <a:gd name="connsiteY74" fmla="*/ 1966721 h 3897615"/>
              <a:gd name="connisteX75" fmla="*/ 4653915 w 9592310"/>
              <a:gd name="connsiteY75" fmla="*/ 1887346 h 3897615"/>
              <a:gd name="connisteX76" fmla="*/ 4676775 w 9592310"/>
              <a:gd name="connsiteY76" fmla="*/ 1819401 h 3897615"/>
              <a:gd name="connisteX77" fmla="*/ 4688205 w 9592310"/>
              <a:gd name="connsiteY77" fmla="*/ 1705736 h 3897615"/>
              <a:gd name="connisteX78" fmla="*/ 4722495 w 9592310"/>
              <a:gd name="connsiteY78" fmla="*/ 1637791 h 3897615"/>
              <a:gd name="connisteX79" fmla="*/ 4733290 w 9592310"/>
              <a:gd name="connsiteY79" fmla="*/ 1535556 h 3897615"/>
              <a:gd name="connisteX80" fmla="*/ 4779010 w 9592310"/>
              <a:gd name="connsiteY80" fmla="*/ 1433321 h 3897615"/>
              <a:gd name="connisteX81" fmla="*/ 4801870 w 9592310"/>
              <a:gd name="connsiteY81" fmla="*/ 1353946 h 3897615"/>
              <a:gd name="connisteX82" fmla="*/ 4835525 w 9592310"/>
              <a:gd name="connsiteY82" fmla="*/ 1274571 h 3897615"/>
              <a:gd name="connisteX83" fmla="*/ 4858385 w 9592310"/>
              <a:gd name="connsiteY83" fmla="*/ 1195196 h 3897615"/>
              <a:gd name="connisteX84" fmla="*/ 4881245 w 9592310"/>
              <a:gd name="connsiteY84" fmla="*/ 1103756 h 3897615"/>
              <a:gd name="connisteX85" fmla="*/ 4915535 w 9592310"/>
              <a:gd name="connsiteY85" fmla="*/ 1035811 h 3897615"/>
              <a:gd name="connisteX86" fmla="*/ 4949190 w 9592310"/>
              <a:gd name="connsiteY86" fmla="*/ 967866 h 3897615"/>
              <a:gd name="connisteX87" fmla="*/ 4972050 w 9592310"/>
              <a:gd name="connsiteY87" fmla="*/ 899921 h 3897615"/>
              <a:gd name="connisteX88" fmla="*/ 5017135 w 9592310"/>
              <a:gd name="connsiteY88" fmla="*/ 820546 h 3897615"/>
              <a:gd name="connisteX89" fmla="*/ 5039995 w 9592310"/>
              <a:gd name="connsiteY89" fmla="*/ 740536 h 3897615"/>
              <a:gd name="connisteX90" fmla="*/ 5097145 w 9592310"/>
              <a:gd name="connsiteY90" fmla="*/ 661161 h 3897615"/>
              <a:gd name="connisteX91" fmla="*/ 5130800 w 9592310"/>
              <a:gd name="connsiteY91" fmla="*/ 570356 h 3897615"/>
              <a:gd name="connisteX92" fmla="*/ 5165090 w 9592310"/>
              <a:gd name="connsiteY92" fmla="*/ 502411 h 3897615"/>
              <a:gd name="connisteX93" fmla="*/ 5198745 w 9592310"/>
              <a:gd name="connsiteY93" fmla="*/ 434466 h 3897615"/>
              <a:gd name="connisteX94" fmla="*/ 5244465 w 9592310"/>
              <a:gd name="connsiteY94" fmla="*/ 365886 h 3897615"/>
              <a:gd name="connisteX95" fmla="*/ 5289550 w 9592310"/>
              <a:gd name="connsiteY95" fmla="*/ 297941 h 3897615"/>
              <a:gd name="connisteX96" fmla="*/ 5346700 w 9592310"/>
              <a:gd name="connsiteY96" fmla="*/ 229996 h 3897615"/>
              <a:gd name="connisteX97" fmla="*/ 5391785 w 9592310"/>
              <a:gd name="connsiteY97" fmla="*/ 162051 h 3897615"/>
              <a:gd name="connisteX98" fmla="*/ 5460365 w 9592310"/>
              <a:gd name="connsiteY98" fmla="*/ 93471 h 3897615"/>
              <a:gd name="connisteX99" fmla="*/ 5516880 w 9592310"/>
              <a:gd name="connsiteY99" fmla="*/ 25526 h 3897615"/>
              <a:gd name="connisteX100" fmla="*/ 5584825 w 9592310"/>
              <a:gd name="connsiteY100" fmla="*/ 2666 h 3897615"/>
              <a:gd name="connisteX101" fmla="*/ 5653405 w 9592310"/>
              <a:gd name="connsiteY101" fmla="*/ 2666 h 3897615"/>
              <a:gd name="connisteX102" fmla="*/ 5732780 w 9592310"/>
              <a:gd name="connsiteY102" fmla="*/ 14096 h 3897615"/>
              <a:gd name="connisteX103" fmla="*/ 5812155 w 9592310"/>
              <a:gd name="connsiteY103" fmla="*/ 71246 h 3897615"/>
              <a:gd name="connisteX104" fmla="*/ 5891530 w 9592310"/>
              <a:gd name="connsiteY104" fmla="*/ 127761 h 3897615"/>
              <a:gd name="connisteX105" fmla="*/ 5959475 w 9592310"/>
              <a:gd name="connsiteY105" fmla="*/ 184276 h 3897615"/>
              <a:gd name="connisteX106" fmla="*/ 6027420 w 9592310"/>
              <a:gd name="connsiteY106" fmla="*/ 218566 h 3897615"/>
              <a:gd name="connisteX107" fmla="*/ 6107430 w 9592310"/>
              <a:gd name="connsiteY107" fmla="*/ 275081 h 3897615"/>
              <a:gd name="connisteX108" fmla="*/ 6175375 w 9592310"/>
              <a:gd name="connsiteY108" fmla="*/ 343661 h 3897615"/>
              <a:gd name="connisteX109" fmla="*/ 6243320 w 9592310"/>
              <a:gd name="connsiteY109" fmla="*/ 400176 h 3897615"/>
              <a:gd name="connisteX110" fmla="*/ 6300470 w 9592310"/>
              <a:gd name="connsiteY110" fmla="*/ 468121 h 3897615"/>
              <a:gd name="connisteX111" fmla="*/ 6334125 w 9592310"/>
              <a:gd name="connsiteY111" fmla="*/ 536701 h 3897615"/>
              <a:gd name="connisteX112" fmla="*/ 6379845 w 9592310"/>
              <a:gd name="connsiteY112" fmla="*/ 604646 h 3897615"/>
              <a:gd name="connisteX113" fmla="*/ 6424930 w 9592310"/>
              <a:gd name="connsiteY113" fmla="*/ 672591 h 3897615"/>
              <a:gd name="connisteX114" fmla="*/ 6459220 w 9592310"/>
              <a:gd name="connsiteY114" fmla="*/ 740536 h 3897615"/>
              <a:gd name="connisteX115" fmla="*/ 6482080 w 9592310"/>
              <a:gd name="connsiteY115" fmla="*/ 809116 h 3897615"/>
              <a:gd name="connisteX116" fmla="*/ 6527165 w 9592310"/>
              <a:gd name="connsiteY116" fmla="*/ 877061 h 3897615"/>
              <a:gd name="connisteX117" fmla="*/ 6572885 w 9592310"/>
              <a:gd name="connsiteY117" fmla="*/ 945006 h 3897615"/>
              <a:gd name="connisteX118" fmla="*/ 6606540 w 9592310"/>
              <a:gd name="connsiteY118" fmla="*/ 1012951 h 3897615"/>
              <a:gd name="connisteX119" fmla="*/ 6640830 w 9592310"/>
              <a:gd name="connsiteY119" fmla="*/ 1081531 h 3897615"/>
              <a:gd name="connisteX120" fmla="*/ 6685915 w 9592310"/>
              <a:gd name="connsiteY120" fmla="*/ 1149476 h 3897615"/>
              <a:gd name="connisteX121" fmla="*/ 6720205 w 9592310"/>
              <a:gd name="connsiteY121" fmla="*/ 1217421 h 3897615"/>
              <a:gd name="connisteX122" fmla="*/ 6743065 w 9592310"/>
              <a:gd name="connsiteY122" fmla="*/ 1286001 h 3897615"/>
              <a:gd name="connisteX123" fmla="*/ 6788150 w 9592310"/>
              <a:gd name="connsiteY123" fmla="*/ 1353946 h 3897615"/>
              <a:gd name="connisteX124" fmla="*/ 6811010 w 9592310"/>
              <a:gd name="connsiteY124" fmla="*/ 1421891 h 3897615"/>
              <a:gd name="connisteX125" fmla="*/ 6845300 w 9592310"/>
              <a:gd name="connsiteY125" fmla="*/ 1501266 h 3897615"/>
              <a:gd name="connisteX126" fmla="*/ 6867525 w 9592310"/>
              <a:gd name="connsiteY126" fmla="*/ 1580641 h 3897615"/>
              <a:gd name="connisteX127" fmla="*/ 6913245 w 9592310"/>
              <a:gd name="connsiteY127" fmla="*/ 1649221 h 3897615"/>
              <a:gd name="connisteX128" fmla="*/ 6924675 w 9592310"/>
              <a:gd name="connsiteY128" fmla="*/ 1717166 h 3897615"/>
              <a:gd name="connisteX129" fmla="*/ 6947535 w 9592310"/>
              <a:gd name="connsiteY129" fmla="*/ 1785111 h 3897615"/>
              <a:gd name="connisteX130" fmla="*/ 6969760 w 9592310"/>
              <a:gd name="connsiteY130" fmla="*/ 1853056 h 3897615"/>
              <a:gd name="connisteX131" fmla="*/ 7004050 w 9592310"/>
              <a:gd name="connsiteY131" fmla="*/ 1921636 h 3897615"/>
              <a:gd name="connisteX132" fmla="*/ 7049135 w 9592310"/>
              <a:gd name="connsiteY132" fmla="*/ 1989581 h 3897615"/>
              <a:gd name="connisteX133" fmla="*/ 7094855 w 9592310"/>
              <a:gd name="connsiteY133" fmla="*/ 2057526 h 3897615"/>
              <a:gd name="connisteX134" fmla="*/ 7151370 w 9592310"/>
              <a:gd name="connsiteY134" fmla="*/ 2125471 h 3897615"/>
              <a:gd name="connisteX135" fmla="*/ 7197090 w 9592310"/>
              <a:gd name="connsiteY135" fmla="*/ 2194051 h 3897615"/>
              <a:gd name="connisteX136" fmla="*/ 7242175 w 9592310"/>
              <a:gd name="connsiteY136" fmla="*/ 2273426 h 3897615"/>
              <a:gd name="connisteX137" fmla="*/ 7299325 w 9592310"/>
              <a:gd name="connsiteY137" fmla="*/ 2341371 h 3897615"/>
              <a:gd name="connisteX138" fmla="*/ 7344410 w 9592310"/>
              <a:gd name="connsiteY138" fmla="*/ 2420746 h 3897615"/>
              <a:gd name="connisteX139" fmla="*/ 7401560 w 9592310"/>
              <a:gd name="connsiteY139" fmla="*/ 2489326 h 3897615"/>
              <a:gd name="connisteX140" fmla="*/ 7446645 w 9592310"/>
              <a:gd name="connsiteY140" fmla="*/ 2557271 h 3897615"/>
              <a:gd name="connisteX141" fmla="*/ 7480935 w 9592310"/>
              <a:gd name="connsiteY141" fmla="*/ 2625216 h 3897615"/>
              <a:gd name="connisteX142" fmla="*/ 7526020 w 9592310"/>
              <a:gd name="connsiteY142" fmla="*/ 2693161 h 3897615"/>
              <a:gd name="connisteX143" fmla="*/ 7594600 w 9592310"/>
              <a:gd name="connsiteY143" fmla="*/ 2750311 h 3897615"/>
              <a:gd name="connisteX144" fmla="*/ 7651115 w 9592310"/>
              <a:gd name="connsiteY144" fmla="*/ 2818256 h 3897615"/>
              <a:gd name="connisteX145" fmla="*/ 7719060 w 9592310"/>
              <a:gd name="connsiteY145" fmla="*/ 2874771 h 3897615"/>
              <a:gd name="connisteX146" fmla="*/ 7787005 w 9592310"/>
              <a:gd name="connsiteY146" fmla="*/ 2943351 h 3897615"/>
              <a:gd name="connisteX147" fmla="*/ 7832725 w 9592310"/>
              <a:gd name="connsiteY147" fmla="*/ 3011296 h 3897615"/>
              <a:gd name="connisteX148" fmla="*/ 7877810 w 9592310"/>
              <a:gd name="connsiteY148" fmla="*/ 3079241 h 3897615"/>
              <a:gd name="connisteX149" fmla="*/ 7946390 w 9592310"/>
              <a:gd name="connsiteY149" fmla="*/ 3158616 h 3897615"/>
              <a:gd name="connisteX150" fmla="*/ 8014335 w 9592310"/>
              <a:gd name="connsiteY150" fmla="*/ 3215766 h 3897615"/>
              <a:gd name="connisteX151" fmla="*/ 8082280 w 9592310"/>
              <a:gd name="connsiteY151" fmla="*/ 3260851 h 3897615"/>
              <a:gd name="connisteX152" fmla="*/ 8150225 w 9592310"/>
              <a:gd name="connsiteY152" fmla="*/ 3328796 h 3897615"/>
              <a:gd name="connisteX153" fmla="*/ 8230235 w 9592310"/>
              <a:gd name="connsiteY153" fmla="*/ 3385946 h 3897615"/>
              <a:gd name="connisteX154" fmla="*/ 8298180 w 9592310"/>
              <a:gd name="connsiteY154" fmla="*/ 3431031 h 3897615"/>
              <a:gd name="connisteX155" fmla="*/ 8366125 w 9592310"/>
              <a:gd name="connsiteY155" fmla="*/ 3476751 h 3897615"/>
              <a:gd name="connisteX156" fmla="*/ 8434070 w 9592310"/>
              <a:gd name="connsiteY156" fmla="*/ 3499611 h 3897615"/>
              <a:gd name="connisteX157" fmla="*/ 8502650 w 9592310"/>
              <a:gd name="connsiteY157" fmla="*/ 3544696 h 3897615"/>
              <a:gd name="connisteX158" fmla="*/ 8582025 w 9592310"/>
              <a:gd name="connsiteY158" fmla="*/ 3590416 h 3897615"/>
              <a:gd name="connisteX159" fmla="*/ 8649970 w 9592310"/>
              <a:gd name="connsiteY159" fmla="*/ 3635501 h 3897615"/>
              <a:gd name="connisteX160" fmla="*/ 8717915 w 9592310"/>
              <a:gd name="connsiteY160" fmla="*/ 3669791 h 3897615"/>
              <a:gd name="connisteX161" fmla="*/ 8786495 w 9592310"/>
              <a:gd name="connsiteY161" fmla="*/ 3703446 h 3897615"/>
              <a:gd name="connisteX162" fmla="*/ 8865870 w 9592310"/>
              <a:gd name="connsiteY162" fmla="*/ 3737736 h 3897615"/>
              <a:gd name="connisteX163" fmla="*/ 8933815 w 9592310"/>
              <a:gd name="connsiteY163" fmla="*/ 3760596 h 3897615"/>
              <a:gd name="connisteX164" fmla="*/ 9024620 w 9592310"/>
              <a:gd name="connsiteY164" fmla="*/ 3794251 h 3897615"/>
              <a:gd name="connisteX165" fmla="*/ 9092565 w 9592310"/>
              <a:gd name="connsiteY165" fmla="*/ 3817111 h 3897615"/>
              <a:gd name="connisteX166" fmla="*/ 9171940 w 9592310"/>
              <a:gd name="connsiteY166" fmla="*/ 3839971 h 3897615"/>
              <a:gd name="connisteX167" fmla="*/ 9240520 w 9592310"/>
              <a:gd name="connsiteY167" fmla="*/ 3862831 h 3897615"/>
              <a:gd name="connisteX168" fmla="*/ 9308465 w 9592310"/>
              <a:gd name="connsiteY168" fmla="*/ 3862831 h 3897615"/>
              <a:gd name="connisteX169" fmla="*/ 9376410 w 9592310"/>
              <a:gd name="connsiteY169" fmla="*/ 3885056 h 3897615"/>
              <a:gd name="connisteX170" fmla="*/ 9455785 w 9592310"/>
              <a:gd name="connsiteY170" fmla="*/ 3885056 h 3897615"/>
              <a:gd name="connisteX171" fmla="*/ 9524365 w 9592310"/>
              <a:gd name="connsiteY171" fmla="*/ 3896486 h 3897615"/>
              <a:gd name="connisteX172" fmla="*/ 9592310 w 9592310"/>
              <a:gd name="connsiteY172" fmla="*/ 3896486 h 3897615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  <a:cxn ang="0">
                <a:pos x="connisteX15" y="connsiteY15"/>
              </a:cxn>
              <a:cxn ang="0">
                <a:pos x="connisteX16" y="connsiteY16"/>
              </a:cxn>
              <a:cxn ang="0">
                <a:pos x="connisteX17" y="connsiteY17"/>
              </a:cxn>
              <a:cxn ang="0">
                <a:pos x="connisteX18" y="connsiteY18"/>
              </a:cxn>
              <a:cxn ang="0">
                <a:pos x="connisteX19" y="connsiteY19"/>
              </a:cxn>
              <a:cxn ang="0">
                <a:pos x="connisteX20" y="connsiteY20"/>
              </a:cxn>
              <a:cxn ang="0">
                <a:pos x="connisteX21" y="connsiteY21"/>
              </a:cxn>
              <a:cxn ang="0">
                <a:pos x="connisteX22" y="connsiteY22"/>
              </a:cxn>
              <a:cxn ang="0">
                <a:pos x="connisteX23" y="connsiteY23"/>
              </a:cxn>
              <a:cxn ang="0">
                <a:pos x="connisteX24" y="connsiteY24"/>
              </a:cxn>
              <a:cxn ang="0">
                <a:pos x="connisteX25" y="connsiteY25"/>
              </a:cxn>
              <a:cxn ang="0">
                <a:pos x="connisteX26" y="connsiteY26"/>
              </a:cxn>
              <a:cxn ang="0">
                <a:pos x="connisteX27" y="connsiteY27"/>
              </a:cxn>
              <a:cxn ang="0">
                <a:pos x="connisteX28" y="connsiteY28"/>
              </a:cxn>
              <a:cxn ang="0">
                <a:pos x="connisteX29" y="connsiteY29"/>
              </a:cxn>
              <a:cxn ang="0">
                <a:pos x="connisteX30" y="connsiteY30"/>
              </a:cxn>
              <a:cxn ang="0">
                <a:pos x="connisteX31" y="connsiteY31"/>
              </a:cxn>
              <a:cxn ang="0">
                <a:pos x="connisteX32" y="connsiteY32"/>
              </a:cxn>
              <a:cxn ang="0">
                <a:pos x="connisteX33" y="connsiteY33"/>
              </a:cxn>
              <a:cxn ang="0">
                <a:pos x="connisteX34" y="connsiteY34"/>
              </a:cxn>
              <a:cxn ang="0">
                <a:pos x="connisteX35" y="connsiteY35"/>
              </a:cxn>
              <a:cxn ang="0">
                <a:pos x="connisteX36" y="connsiteY36"/>
              </a:cxn>
              <a:cxn ang="0">
                <a:pos x="connisteX37" y="connsiteY37"/>
              </a:cxn>
              <a:cxn ang="0">
                <a:pos x="connisteX38" y="connsiteY38"/>
              </a:cxn>
              <a:cxn ang="0">
                <a:pos x="connisteX39" y="connsiteY39"/>
              </a:cxn>
              <a:cxn ang="0">
                <a:pos x="connisteX40" y="connsiteY40"/>
              </a:cxn>
              <a:cxn ang="0">
                <a:pos x="connisteX41" y="connsiteY41"/>
              </a:cxn>
              <a:cxn ang="0">
                <a:pos x="connisteX42" y="connsiteY42"/>
              </a:cxn>
              <a:cxn ang="0">
                <a:pos x="connisteX43" y="connsiteY43"/>
              </a:cxn>
              <a:cxn ang="0">
                <a:pos x="connisteX44" y="connsiteY44"/>
              </a:cxn>
              <a:cxn ang="0">
                <a:pos x="connisteX45" y="connsiteY45"/>
              </a:cxn>
              <a:cxn ang="0">
                <a:pos x="connisteX46" y="connsiteY46"/>
              </a:cxn>
              <a:cxn ang="0">
                <a:pos x="connisteX47" y="connsiteY47"/>
              </a:cxn>
              <a:cxn ang="0">
                <a:pos x="connisteX48" y="connsiteY48"/>
              </a:cxn>
              <a:cxn ang="0">
                <a:pos x="connisteX49" y="connsiteY49"/>
              </a:cxn>
              <a:cxn ang="0">
                <a:pos x="connisteX50" y="connsiteY50"/>
              </a:cxn>
              <a:cxn ang="0">
                <a:pos x="connisteX51" y="connsiteY51"/>
              </a:cxn>
              <a:cxn ang="0">
                <a:pos x="connisteX52" y="connsiteY52"/>
              </a:cxn>
              <a:cxn ang="0">
                <a:pos x="connisteX53" y="connsiteY53"/>
              </a:cxn>
              <a:cxn ang="0">
                <a:pos x="connisteX54" y="connsiteY54"/>
              </a:cxn>
              <a:cxn ang="0">
                <a:pos x="connisteX55" y="connsiteY55"/>
              </a:cxn>
              <a:cxn ang="0">
                <a:pos x="connisteX56" y="connsiteY56"/>
              </a:cxn>
              <a:cxn ang="0">
                <a:pos x="connisteX57" y="connsiteY57"/>
              </a:cxn>
              <a:cxn ang="0">
                <a:pos x="connisteX58" y="connsiteY58"/>
              </a:cxn>
              <a:cxn ang="0">
                <a:pos x="connisteX59" y="connsiteY59"/>
              </a:cxn>
              <a:cxn ang="0">
                <a:pos x="connisteX60" y="connsiteY60"/>
              </a:cxn>
              <a:cxn ang="0">
                <a:pos x="connisteX61" y="connsiteY61"/>
              </a:cxn>
              <a:cxn ang="0">
                <a:pos x="connisteX62" y="connsiteY62"/>
              </a:cxn>
              <a:cxn ang="0">
                <a:pos x="connisteX63" y="connsiteY63"/>
              </a:cxn>
              <a:cxn ang="0">
                <a:pos x="connisteX64" y="connsiteY64"/>
              </a:cxn>
              <a:cxn ang="0">
                <a:pos x="connisteX65" y="connsiteY65"/>
              </a:cxn>
              <a:cxn ang="0">
                <a:pos x="connisteX66" y="connsiteY66"/>
              </a:cxn>
              <a:cxn ang="0">
                <a:pos x="connisteX67" y="connsiteY67"/>
              </a:cxn>
              <a:cxn ang="0">
                <a:pos x="connisteX68" y="connsiteY68"/>
              </a:cxn>
              <a:cxn ang="0">
                <a:pos x="connisteX69" y="connsiteY69"/>
              </a:cxn>
              <a:cxn ang="0">
                <a:pos x="connisteX70" y="connsiteY70"/>
              </a:cxn>
              <a:cxn ang="0">
                <a:pos x="connisteX71" y="connsiteY71"/>
              </a:cxn>
              <a:cxn ang="0">
                <a:pos x="connisteX72" y="connsiteY72"/>
              </a:cxn>
              <a:cxn ang="0">
                <a:pos x="connisteX73" y="connsiteY73"/>
              </a:cxn>
              <a:cxn ang="0">
                <a:pos x="connisteX74" y="connsiteY74"/>
              </a:cxn>
              <a:cxn ang="0">
                <a:pos x="connisteX75" y="connsiteY75"/>
              </a:cxn>
              <a:cxn ang="0">
                <a:pos x="connisteX76" y="connsiteY76"/>
              </a:cxn>
              <a:cxn ang="0">
                <a:pos x="connisteX77" y="connsiteY77"/>
              </a:cxn>
              <a:cxn ang="0">
                <a:pos x="connisteX78" y="connsiteY78"/>
              </a:cxn>
              <a:cxn ang="0">
                <a:pos x="connisteX79" y="connsiteY79"/>
              </a:cxn>
              <a:cxn ang="0">
                <a:pos x="connisteX80" y="connsiteY80"/>
              </a:cxn>
              <a:cxn ang="0">
                <a:pos x="connisteX81" y="connsiteY81"/>
              </a:cxn>
              <a:cxn ang="0">
                <a:pos x="connisteX82" y="connsiteY82"/>
              </a:cxn>
              <a:cxn ang="0">
                <a:pos x="connisteX83" y="connsiteY83"/>
              </a:cxn>
              <a:cxn ang="0">
                <a:pos x="connisteX84" y="connsiteY84"/>
              </a:cxn>
              <a:cxn ang="0">
                <a:pos x="connisteX85" y="connsiteY85"/>
              </a:cxn>
              <a:cxn ang="0">
                <a:pos x="connisteX86" y="connsiteY86"/>
              </a:cxn>
              <a:cxn ang="0">
                <a:pos x="connisteX87" y="connsiteY87"/>
              </a:cxn>
              <a:cxn ang="0">
                <a:pos x="connisteX88" y="connsiteY88"/>
              </a:cxn>
              <a:cxn ang="0">
                <a:pos x="connisteX89" y="connsiteY89"/>
              </a:cxn>
              <a:cxn ang="0">
                <a:pos x="connisteX90" y="connsiteY90"/>
              </a:cxn>
              <a:cxn ang="0">
                <a:pos x="connisteX91" y="connsiteY91"/>
              </a:cxn>
              <a:cxn ang="0">
                <a:pos x="connisteX92" y="connsiteY92"/>
              </a:cxn>
              <a:cxn ang="0">
                <a:pos x="connisteX93" y="connsiteY93"/>
              </a:cxn>
              <a:cxn ang="0">
                <a:pos x="connisteX94" y="connsiteY94"/>
              </a:cxn>
              <a:cxn ang="0">
                <a:pos x="connisteX95" y="connsiteY95"/>
              </a:cxn>
              <a:cxn ang="0">
                <a:pos x="connisteX96" y="connsiteY96"/>
              </a:cxn>
              <a:cxn ang="0">
                <a:pos x="connisteX97" y="connsiteY97"/>
              </a:cxn>
              <a:cxn ang="0">
                <a:pos x="connisteX98" y="connsiteY98"/>
              </a:cxn>
              <a:cxn ang="0">
                <a:pos x="connisteX99" y="connsiteY99"/>
              </a:cxn>
              <a:cxn ang="0">
                <a:pos x="connisteX100" y="connsiteY100"/>
              </a:cxn>
              <a:cxn ang="0">
                <a:pos x="connisteX101" y="connsiteY101"/>
              </a:cxn>
              <a:cxn ang="0">
                <a:pos x="connisteX102" y="connsiteY102"/>
              </a:cxn>
              <a:cxn ang="0">
                <a:pos x="connisteX103" y="connsiteY103"/>
              </a:cxn>
              <a:cxn ang="0">
                <a:pos x="connisteX104" y="connsiteY104"/>
              </a:cxn>
              <a:cxn ang="0">
                <a:pos x="connisteX105" y="connsiteY105"/>
              </a:cxn>
              <a:cxn ang="0">
                <a:pos x="connisteX106" y="connsiteY106"/>
              </a:cxn>
              <a:cxn ang="0">
                <a:pos x="connisteX107" y="connsiteY107"/>
              </a:cxn>
              <a:cxn ang="0">
                <a:pos x="connisteX108" y="connsiteY108"/>
              </a:cxn>
              <a:cxn ang="0">
                <a:pos x="connisteX109" y="connsiteY109"/>
              </a:cxn>
              <a:cxn ang="0">
                <a:pos x="connisteX110" y="connsiteY110"/>
              </a:cxn>
              <a:cxn ang="0">
                <a:pos x="connisteX111" y="connsiteY111"/>
              </a:cxn>
              <a:cxn ang="0">
                <a:pos x="connisteX112" y="connsiteY112"/>
              </a:cxn>
              <a:cxn ang="0">
                <a:pos x="connisteX113" y="connsiteY113"/>
              </a:cxn>
              <a:cxn ang="0">
                <a:pos x="connisteX114" y="connsiteY114"/>
              </a:cxn>
              <a:cxn ang="0">
                <a:pos x="connisteX115" y="connsiteY115"/>
              </a:cxn>
              <a:cxn ang="0">
                <a:pos x="connisteX116" y="connsiteY116"/>
              </a:cxn>
              <a:cxn ang="0">
                <a:pos x="connisteX117" y="connsiteY117"/>
              </a:cxn>
              <a:cxn ang="0">
                <a:pos x="connisteX118" y="connsiteY118"/>
              </a:cxn>
              <a:cxn ang="0">
                <a:pos x="connisteX119" y="connsiteY119"/>
              </a:cxn>
              <a:cxn ang="0">
                <a:pos x="connisteX120" y="connsiteY120"/>
              </a:cxn>
              <a:cxn ang="0">
                <a:pos x="connisteX121" y="connsiteY121"/>
              </a:cxn>
              <a:cxn ang="0">
                <a:pos x="connisteX122" y="connsiteY122"/>
              </a:cxn>
              <a:cxn ang="0">
                <a:pos x="connisteX123" y="connsiteY123"/>
              </a:cxn>
              <a:cxn ang="0">
                <a:pos x="connisteX124" y="connsiteY124"/>
              </a:cxn>
              <a:cxn ang="0">
                <a:pos x="connisteX125" y="connsiteY125"/>
              </a:cxn>
              <a:cxn ang="0">
                <a:pos x="connisteX126" y="connsiteY126"/>
              </a:cxn>
              <a:cxn ang="0">
                <a:pos x="connisteX127" y="connsiteY127"/>
              </a:cxn>
              <a:cxn ang="0">
                <a:pos x="connisteX128" y="connsiteY128"/>
              </a:cxn>
              <a:cxn ang="0">
                <a:pos x="connisteX129" y="connsiteY129"/>
              </a:cxn>
              <a:cxn ang="0">
                <a:pos x="connisteX130" y="connsiteY130"/>
              </a:cxn>
              <a:cxn ang="0">
                <a:pos x="connisteX131" y="connsiteY131"/>
              </a:cxn>
              <a:cxn ang="0">
                <a:pos x="connisteX132" y="connsiteY132"/>
              </a:cxn>
              <a:cxn ang="0">
                <a:pos x="connisteX133" y="connsiteY133"/>
              </a:cxn>
              <a:cxn ang="0">
                <a:pos x="connisteX134" y="connsiteY134"/>
              </a:cxn>
              <a:cxn ang="0">
                <a:pos x="connisteX135" y="connsiteY135"/>
              </a:cxn>
              <a:cxn ang="0">
                <a:pos x="connisteX136" y="connsiteY136"/>
              </a:cxn>
              <a:cxn ang="0">
                <a:pos x="connisteX137" y="connsiteY137"/>
              </a:cxn>
              <a:cxn ang="0">
                <a:pos x="connisteX138" y="connsiteY138"/>
              </a:cxn>
              <a:cxn ang="0">
                <a:pos x="connisteX139" y="connsiteY139"/>
              </a:cxn>
              <a:cxn ang="0">
                <a:pos x="connisteX140" y="connsiteY140"/>
              </a:cxn>
              <a:cxn ang="0">
                <a:pos x="connisteX141" y="connsiteY141"/>
              </a:cxn>
              <a:cxn ang="0">
                <a:pos x="connisteX142" y="connsiteY142"/>
              </a:cxn>
              <a:cxn ang="0">
                <a:pos x="connisteX143" y="connsiteY143"/>
              </a:cxn>
              <a:cxn ang="0">
                <a:pos x="connisteX144" y="connsiteY144"/>
              </a:cxn>
              <a:cxn ang="0">
                <a:pos x="connisteX145" y="connsiteY145"/>
              </a:cxn>
              <a:cxn ang="0">
                <a:pos x="connisteX146" y="connsiteY146"/>
              </a:cxn>
              <a:cxn ang="0">
                <a:pos x="connisteX147" y="connsiteY147"/>
              </a:cxn>
              <a:cxn ang="0">
                <a:pos x="connisteX148" y="connsiteY148"/>
              </a:cxn>
              <a:cxn ang="0">
                <a:pos x="connisteX149" y="connsiteY149"/>
              </a:cxn>
              <a:cxn ang="0">
                <a:pos x="connisteX150" y="connsiteY150"/>
              </a:cxn>
              <a:cxn ang="0">
                <a:pos x="connisteX151" y="connsiteY151"/>
              </a:cxn>
              <a:cxn ang="0">
                <a:pos x="connisteX152" y="connsiteY152"/>
              </a:cxn>
              <a:cxn ang="0">
                <a:pos x="connisteX153" y="connsiteY153"/>
              </a:cxn>
              <a:cxn ang="0">
                <a:pos x="connisteX154" y="connsiteY154"/>
              </a:cxn>
              <a:cxn ang="0">
                <a:pos x="connisteX155" y="connsiteY155"/>
              </a:cxn>
              <a:cxn ang="0">
                <a:pos x="connisteX156" y="connsiteY156"/>
              </a:cxn>
              <a:cxn ang="0">
                <a:pos x="connisteX157" y="connsiteY157"/>
              </a:cxn>
              <a:cxn ang="0">
                <a:pos x="connisteX158" y="connsiteY158"/>
              </a:cxn>
              <a:cxn ang="0">
                <a:pos x="connisteX159" y="connsiteY159"/>
              </a:cxn>
              <a:cxn ang="0">
                <a:pos x="connisteX160" y="connsiteY160"/>
              </a:cxn>
              <a:cxn ang="0">
                <a:pos x="connisteX161" y="connsiteY161"/>
              </a:cxn>
              <a:cxn ang="0">
                <a:pos x="connisteX162" y="connsiteY162"/>
              </a:cxn>
              <a:cxn ang="0">
                <a:pos x="connisteX163" y="connsiteY163"/>
              </a:cxn>
              <a:cxn ang="0">
                <a:pos x="connisteX164" y="connsiteY164"/>
              </a:cxn>
              <a:cxn ang="0">
                <a:pos x="connisteX165" y="connsiteY165"/>
              </a:cxn>
              <a:cxn ang="0">
                <a:pos x="connisteX166" y="connsiteY166"/>
              </a:cxn>
              <a:cxn ang="0">
                <a:pos x="connisteX167" y="connsiteY167"/>
              </a:cxn>
              <a:cxn ang="0">
                <a:pos x="connisteX168" y="connsiteY168"/>
              </a:cxn>
              <a:cxn ang="0">
                <a:pos x="connisteX169" y="connsiteY169"/>
              </a:cxn>
              <a:cxn ang="0">
                <a:pos x="connisteX170" y="connsiteY170"/>
              </a:cxn>
              <a:cxn ang="0">
                <a:pos x="connisteX171" y="connsiteY171"/>
              </a:cxn>
              <a:cxn ang="0">
                <a:pos x="connisteX172" y="connsiteY172"/>
              </a:cxn>
            </a:cxnLst>
            <a:rect l="l" t="t" r="r" b="b"/>
            <a:pathLst>
              <a:path w="9592310" h="3897615">
                <a:moveTo>
                  <a:pt x="0" y="3794251"/>
                </a:moveTo>
                <a:cubicBezTo>
                  <a:pt x="12065" y="3791711"/>
                  <a:pt x="40640" y="3785361"/>
                  <a:pt x="67945" y="3782821"/>
                </a:cubicBezTo>
                <a:cubicBezTo>
                  <a:pt x="95250" y="3780281"/>
                  <a:pt x="108585" y="3778376"/>
                  <a:pt x="135890" y="3782821"/>
                </a:cubicBezTo>
                <a:cubicBezTo>
                  <a:pt x="163195" y="3787266"/>
                  <a:pt x="177165" y="3798696"/>
                  <a:pt x="204470" y="3805681"/>
                </a:cubicBezTo>
                <a:cubicBezTo>
                  <a:pt x="231775" y="3812666"/>
                  <a:pt x="245110" y="3814571"/>
                  <a:pt x="272415" y="3817111"/>
                </a:cubicBezTo>
                <a:cubicBezTo>
                  <a:pt x="299720" y="3819651"/>
                  <a:pt x="313055" y="3817111"/>
                  <a:pt x="340360" y="3817111"/>
                </a:cubicBezTo>
                <a:cubicBezTo>
                  <a:pt x="367665" y="3817111"/>
                  <a:pt x="381000" y="3817111"/>
                  <a:pt x="408305" y="3817111"/>
                </a:cubicBezTo>
                <a:cubicBezTo>
                  <a:pt x="435610" y="3817111"/>
                  <a:pt x="449580" y="3817111"/>
                  <a:pt x="476885" y="3817111"/>
                </a:cubicBezTo>
                <a:cubicBezTo>
                  <a:pt x="504190" y="3817111"/>
                  <a:pt x="517525" y="3817111"/>
                  <a:pt x="544830" y="3817111"/>
                </a:cubicBezTo>
                <a:cubicBezTo>
                  <a:pt x="572135" y="3817111"/>
                  <a:pt x="585470" y="3817111"/>
                  <a:pt x="612775" y="3817111"/>
                </a:cubicBezTo>
                <a:cubicBezTo>
                  <a:pt x="640080" y="3817111"/>
                  <a:pt x="653415" y="3817111"/>
                  <a:pt x="680720" y="3817111"/>
                </a:cubicBezTo>
                <a:cubicBezTo>
                  <a:pt x="708025" y="3817111"/>
                  <a:pt x="721995" y="3817111"/>
                  <a:pt x="749300" y="3817111"/>
                </a:cubicBezTo>
                <a:cubicBezTo>
                  <a:pt x="776605" y="3817111"/>
                  <a:pt x="788035" y="3817111"/>
                  <a:pt x="817245" y="3817111"/>
                </a:cubicBezTo>
                <a:cubicBezTo>
                  <a:pt x="846455" y="3817111"/>
                  <a:pt x="867410" y="3817111"/>
                  <a:pt x="896620" y="3817111"/>
                </a:cubicBezTo>
                <a:cubicBezTo>
                  <a:pt x="925830" y="3817111"/>
                  <a:pt x="937260" y="3817111"/>
                  <a:pt x="964565" y="3817111"/>
                </a:cubicBezTo>
                <a:cubicBezTo>
                  <a:pt x="991870" y="3817111"/>
                  <a:pt x="1005840" y="3817111"/>
                  <a:pt x="1033145" y="3817111"/>
                </a:cubicBezTo>
                <a:cubicBezTo>
                  <a:pt x="1060450" y="3817111"/>
                  <a:pt x="1073785" y="3817111"/>
                  <a:pt x="1101090" y="3817111"/>
                </a:cubicBezTo>
                <a:cubicBezTo>
                  <a:pt x="1128395" y="3817111"/>
                  <a:pt x="1141730" y="3817111"/>
                  <a:pt x="1169035" y="3817111"/>
                </a:cubicBezTo>
                <a:cubicBezTo>
                  <a:pt x="1196340" y="3817111"/>
                  <a:pt x="1209675" y="3817111"/>
                  <a:pt x="1236980" y="3817111"/>
                </a:cubicBezTo>
                <a:cubicBezTo>
                  <a:pt x="1264285" y="3817111"/>
                  <a:pt x="1278255" y="3817111"/>
                  <a:pt x="1305560" y="3817111"/>
                </a:cubicBezTo>
                <a:cubicBezTo>
                  <a:pt x="1332865" y="3817111"/>
                  <a:pt x="1344295" y="3817111"/>
                  <a:pt x="1373505" y="3817111"/>
                </a:cubicBezTo>
                <a:cubicBezTo>
                  <a:pt x="1402715" y="3817111"/>
                  <a:pt x="1423670" y="3817111"/>
                  <a:pt x="1452880" y="3817111"/>
                </a:cubicBezTo>
                <a:cubicBezTo>
                  <a:pt x="1482090" y="3817111"/>
                  <a:pt x="1493520" y="3817111"/>
                  <a:pt x="1520825" y="3817111"/>
                </a:cubicBezTo>
                <a:cubicBezTo>
                  <a:pt x="1548130" y="3817111"/>
                  <a:pt x="1562100" y="3817111"/>
                  <a:pt x="1589405" y="3817111"/>
                </a:cubicBezTo>
                <a:cubicBezTo>
                  <a:pt x="1616710" y="3817111"/>
                  <a:pt x="1630045" y="3817111"/>
                  <a:pt x="1657350" y="3817111"/>
                </a:cubicBezTo>
                <a:cubicBezTo>
                  <a:pt x="1684655" y="3817111"/>
                  <a:pt x="1697990" y="3817111"/>
                  <a:pt x="1725295" y="3817111"/>
                </a:cubicBezTo>
                <a:cubicBezTo>
                  <a:pt x="1752600" y="3817111"/>
                  <a:pt x="1765935" y="3817111"/>
                  <a:pt x="1793240" y="3817111"/>
                </a:cubicBezTo>
                <a:cubicBezTo>
                  <a:pt x="1820545" y="3817111"/>
                  <a:pt x="1834515" y="3817111"/>
                  <a:pt x="1861820" y="3817111"/>
                </a:cubicBezTo>
                <a:cubicBezTo>
                  <a:pt x="1889125" y="3817111"/>
                  <a:pt x="1902460" y="3817111"/>
                  <a:pt x="1929765" y="3817111"/>
                </a:cubicBezTo>
                <a:cubicBezTo>
                  <a:pt x="1957070" y="3817111"/>
                  <a:pt x="1970405" y="3817111"/>
                  <a:pt x="1997710" y="3817111"/>
                </a:cubicBezTo>
                <a:cubicBezTo>
                  <a:pt x="2025015" y="3817111"/>
                  <a:pt x="2038350" y="3817111"/>
                  <a:pt x="2065655" y="3817111"/>
                </a:cubicBezTo>
                <a:cubicBezTo>
                  <a:pt x="2092960" y="3817111"/>
                  <a:pt x="2106930" y="3817111"/>
                  <a:pt x="2134235" y="3817111"/>
                </a:cubicBezTo>
                <a:cubicBezTo>
                  <a:pt x="2161540" y="3817111"/>
                  <a:pt x="2174875" y="3817111"/>
                  <a:pt x="2202180" y="3817111"/>
                </a:cubicBezTo>
                <a:cubicBezTo>
                  <a:pt x="2229485" y="3817111"/>
                  <a:pt x="2242820" y="3817111"/>
                  <a:pt x="2270125" y="3817111"/>
                </a:cubicBezTo>
                <a:cubicBezTo>
                  <a:pt x="2297430" y="3817111"/>
                  <a:pt x="2310765" y="3817111"/>
                  <a:pt x="2338070" y="3817111"/>
                </a:cubicBezTo>
                <a:cubicBezTo>
                  <a:pt x="2365375" y="3817111"/>
                  <a:pt x="2379345" y="3817111"/>
                  <a:pt x="2406650" y="3817111"/>
                </a:cubicBezTo>
                <a:cubicBezTo>
                  <a:pt x="2433955" y="3817111"/>
                  <a:pt x="2447290" y="3817111"/>
                  <a:pt x="2474595" y="3817111"/>
                </a:cubicBezTo>
                <a:cubicBezTo>
                  <a:pt x="2501900" y="3817111"/>
                  <a:pt x="2515235" y="3817111"/>
                  <a:pt x="2542540" y="3817111"/>
                </a:cubicBezTo>
                <a:cubicBezTo>
                  <a:pt x="2569845" y="3817111"/>
                  <a:pt x="2583180" y="3821556"/>
                  <a:pt x="2610485" y="3817111"/>
                </a:cubicBezTo>
                <a:cubicBezTo>
                  <a:pt x="2637790" y="3812666"/>
                  <a:pt x="2649220" y="3801236"/>
                  <a:pt x="2679065" y="3794251"/>
                </a:cubicBezTo>
                <a:cubicBezTo>
                  <a:pt x="2708910" y="3787266"/>
                  <a:pt x="2729230" y="3789806"/>
                  <a:pt x="2758440" y="3782821"/>
                </a:cubicBezTo>
                <a:cubicBezTo>
                  <a:pt x="2787650" y="3775836"/>
                  <a:pt x="2799080" y="3765041"/>
                  <a:pt x="2826385" y="3760596"/>
                </a:cubicBezTo>
                <a:cubicBezTo>
                  <a:pt x="2853690" y="3756151"/>
                  <a:pt x="2864485" y="3763136"/>
                  <a:pt x="2894330" y="3760596"/>
                </a:cubicBezTo>
                <a:cubicBezTo>
                  <a:pt x="2924175" y="3758056"/>
                  <a:pt x="2942590" y="3753611"/>
                  <a:pt x="2974340" y="3749166"/>
                </a:cubicBezTo>
                <a:cubicBezTo>
                  <a:pt x="3006090" y="3744721"/>
                  <a:pt x="3024505" y="3746626"/>
                  <a:pt x="3053715" y="3737736"/>
                </a:cubicBezTo>
                <a:cubicBezTo>
                  <a:pt x="3082925" y="3728846"/>
                  <a:pt x="3092450" y="3712336"/>
                  <a:pt x="3121660" y="3703446"/>
                </a:cubicBezTo>
                <a:cubicBezTo>
                  <a:pt x="3150870" y="3694556"/>
                  <a:pt x="3171825" y="3694556"/>
                  <a:pt x="3201035" y="3692016"/>
                </a:cubicBezTo>
                <a:cubicBezTo>
                  <a:pt x="3230245" y="3689476"/>
                  <a:pt x="3239770" y="3696461"/>
                  <a:pt x="3268980" y="3692016"/>
                </a:cubicBezTo>
                <a:cubicBezTo>
                  <a:pt x="3298190" y="3687571"/>
                  <a:pt x="3318510" y="3676776"/>
                  <a:pt x="3348355" y="3669791"/>
                </a:cubicBezTo>
                <a:cubicBezTo>
                  <a:pt x="3378200" y="3662806"/>
                  <a:pt x="3389630" y="3665346"/>
                  <a:pt x="3416935" y="3658361"/>
                </a:cubicBezTo>
                <a:cubicBezTo>
                  <a:pt x="3444240" y="3651376"/>
                  <a:pt x="3455670" y="3646931"/>
                  <a:pt x="3484880" y="3635501"/>
                </a:cubicBezTo>
                <a:cubicBezTo>
                  <a:pt x="3514090" y="3624071"/>
                  <a:pt x="3532505" y="3617086"/>
                  <a:pt x="3564255" y="3601211"/>
                </a:cubicBezTo>
                <a:cubicBezTo>
                  <a:pt x="3596005" y="3585336"/>
                  <a:pt x="3613785" y="3576446"/>
                  <a:pt x="3643630" y="3556126"/>
                </a:cubicBezTo>
                <a:cubicBezTo>
                  <a:pt x="3673475" y="3535806"/>
                  <a:pt x="3684905" y="3522471"/>
                  <a:pt x="3712210" y="3499611"/>
                </a:cubicBezTo>
                <a:cubicBezTo>
                  <a:pt x="3739515" y="3476751"/>
                  <a:pt x="3752850" y="3462781"/>
                  <a:pt x="3780155" y="3442461"/>
                </a:cubicBezTo>
                <a:cubicBezTo>
                  <a:pt x="3807460" y="3422141"/>
                  <a:pt x="3820795" y="3420236"/>
                  <a:pt x="3848100" y="3397376"/>
                </a:cubicBezTo>
                <a:cubicBezTo>
                  <a:pt x="3875405" y="3374516"/>
                  <a:pt x="3888740" y="3353561"/>
                  <a:pt x="3916045" y="3328796"/>
                </a:cubicBezTo>
                <a:cubicBezTo>
                  <a:pt x="3943350" y="3304031"/>
                  <a:pt x="3959860" y="3297046"/>
                  <a:pt x="3984625" y="3272281"/>
                </a:cubicBezTo>
                <a:cubicBezTo>
                  <a:pt x="4009390" y="3247516"/>
                  <a:pt x="4018280" y="3231641"/>
                  <a:pt x="4041140" y="3204336"/>
                </a:cubicBezTo>
                <a:cubicBezTo>
                  <a:pt x="4064000" y="3177031"/>
                  <a:pt x="4074795" y="3167506"/>
                  <a:pt x="4097655" y="3135756"/>
                </a:cubicBezTo>
                <a:cubicBezTo>
                  <a:pt x="4120515" y="3104006"/>
                  <a:pt x="4134485" y="3076701"/>
                  <a:pt x="4154805" y="3044951"/>
                </a:cubicBezTo>
                <a:cubicBezTo>
                  <a:pt x="4175125" y="3013201"/>
                  <a:pt x="4181475" y="3004311"/>
                  <a:pt x="4199890" y="2977006"/>
                </a:cubicBezTo>
                <a:cubicBezTo>
                  <a:pt x="4218305" y="2949701"/>
                  <a:pt x="4234180" y="2936366"/>
                  <a:pt x="4245610" y="2909061"/>
                </a:cubicBezTo>
                <a:cubicBezTo>
                  <a:pt x="4257040" y="2881756"/>
                  <a:pt x="4245610" y="2870326"/>
                  <a:pt x="4257040" y="2841116"/>
                </a:cubicBezTo>
                <a:cubicBezTo>
                  <a:pt x="4268470" y="2811906"/>
                  <a:pt x="4283710" y="2796031"/>
                  <a:pt x="4302125" y="2761741"/>
                </a:cubicBezTo>
                <a:cubicBezTo>
                  <a:pt x="4320540" y="2727451"/>
                  <a:pt x="4334510" y="2702686"/>
                  <a:pt x="4347845" y="2670936"/>
                </a:cubicBezTo>
                <a:cubicBezTo>
                  <a:pt x="4361180" y="2639186"/>
                  <a:pt x="4361180" y="2629661"/>
                  <a:pt x="4370070" y="2602356"/>
                </a:cubicBezTo>
                <a:cubicBezTo>
                  <a:pt x="4378960" y="2575051"/>
                  <a:pt x="4378960" y="2566161"/>
                  <a:pt x="4392930" y="2534411"/>
                </a:cubicBezTo>
                <a:cubicBezTo>
                  <a:pt x="4406900" y="2502661"/>
                  <a:pt x="4420235" y="2479801"/>
                  <a:pt x="4438650" y="2443606"/>
                </a:cubicBezTo>
                <a:cubicBezTo>
                  <a:pt x="4457065" y="2407411"/>
                  <a:pt x="4467860" y="2384551"/>
                  <a:pt x="4483735" y="2352801"/>
                </a:cubicBezTo>
                <a:cubicBezTo>
                  <a:pt x="4499610" y="2321051"/>
                  <a:pt x="4504690" y="2316606"/>
                  <a:pt x="4518025" y="2284856"/>
                </a:cubicBezTo>
                <a:cubicBezTo>
                  <a:pt x="4531360" y="2253106"/>
                  <a:pt x="4540250" y="2225801"/>
                  <a:pt x="4551680" y="2194051"/>
                </a:cubicBezTo>
                <a:cubicBezTo>
                  <a:pt x="4563110" y="2162301"/>
                  <a:pt x="4565650" y="2152776"/>
                  <a:pt x="4574540" y="2125471"/>
                </a:cubicBezTo>
                <a:cubicBezTo>
                  <a:pt x="4583430" y="2098166"/>
                  <a:pt x="4585970" y="2089276"/>
                  <a:pt x="4597400" y="2057526"/>
                </a:cubicBezTo>
                <a:cubicBezTo>
                  <a:pt x="4608830" y="2025776"/>
                  <a:pt x="4620260" y="2001011"/>
                  <a:pt x="4631690" y="1966721"/>
                </a:cubicBezTo>
                <a:cubicBezTo>
                  <a:pt x="4643120" y="1932431"/>
                  <a:pt x="4645025" y="1916556"/>
                  <a:pt x="4653915" y="1887346"/>
                </a:cubicBezTo>
                <a:cubicBezTo>
                  <a:pt x="4662805" y="1858136"/>
                  <a:pt x="4669790" y="1855596"/>
                  <a:pt x="4676775" y="1819401"/>
                </a:cubicBezTo>
                <a:cubicBezTo>
                  <a:pt x="4683760" y="1783206"/>
                  <a:pt x="4679315" y="1741931"/>
                  <a:pt x="4688205" y="1705736"/>
                </a:cubicBezTo>
                <a:cubicBezTo>
                  <a:pt x="4697095" y="1669541"/>
                  <a:pt x="4713605" y="1672081"/>
                  <a:pt x="4722495" y="1637791"/>
                </a:cubicBezTo>
                <a:cubicBezTo>
                  <a:pt x="4731385" y="1603501"/>
                  <a:pt x="4721860" y="1576196"/>
                  <a:pt x="4733290" y="1535556"/>
                </a:cubicBezTo>
                <a:cubicBezTo>
                  <a:pt x="4744720" y="1494916"/>
                  <a:pt x="4765040" y="1469516"/>
                  <a:pt x="4779010" y="1433321"/>
                </a:cubicBezTo>
                <a:cubicBezTo>
                  <a:pt x="4792980" y="1397126"/>
                  <a:pt x="4790440" y="1385696"/>
                  <a:pt x="4801870" y="1353946"/>
                </a:cubicBezTo>
                <a:cubicBezTo>
                  <a:pt x="4813300" y="1322196"/>
                  <a:pt x="4824095" y="1306321"/>
                  <a:pt x="4835525" y="1274571"/>
                </a:cubicBezTo>
                <a:cubicBezTo>
                  <a:pt x="4846955" y="1242821"/>
                  <a:pt x="4849495" y="1229486"/>
                  <a:pt x="4858385" y="1195196"/>
                </a:cubicBezTo>
                <a:cubicBezTo>
                  <a:pt x="4867275" y="1160906"/>
                  <a:pt x="4869815" y="1135506"/>
                  <a:pt x="4881245" y="1103756"/>
                </a:cubicBezTo>
                <a:cubicBezTo>
                  <a:pt x="4892675" y="1072006"/>
                  <a:pt x="4902200" y="1063116"/>
                  <a:pt x="4915535" y="1035811"/>
                </a:cubicBezTo>
                <a:cubicBezTo>
                  <a:pt x="4928870" y="1008506"/>
                  <a:pt x="4937760" y="995171"/>
                  <a:pt x="4949190" y="967866"/>
                </a:cubicBezTo>
                <a:cubicBezTo>
                  <a:pt x="4960620" y="940561"/>
                  <a:pt x="4958715" y="929131"/>
                  <a:pt x="4972050" y="899921"/>
                </a:cubicBezTo>
                <a:cubicBezTo>
                  <a:pt x="4985385" y="870711"/>
                  <a:pt x="5003800" y="852296"/>
                  <a:pt x="5017135" y="820546"/>
                </a:cubicBezTo>
                <a:cubicBezTo>
                  <a:pt x="5030470" y="788796"/>
                  <a:pt x="5024120" y="772286"/>
                  <a:pt x="5039995" y="740536"/>
                </a:cubicBezTo>
                <a:cubicBezTo>
                  <a:pt x="5055870" y="708786"/>
                  <a:pt x="5078730" y="695451"/>
                  <a:pt x="5097145" y="661161"/>
                </a:cubicBezTo>
                <a:cubicBezTo>
                  <a:pt x="5115560" y="626871"/>
                  <a:pt x="5117465" y="602106"/>
                  <a:pt x="5130800" y="570356"/>
                </a:cubicBezTo>
                <a:cubicBezTo>
                  <a:pt x="5144135" y="538606"/>
                  <a:pt x="5151755" y="529716"/>
                  <a:pt x="5165090" y="502411"/>
                </a:cubicBezTo>
                <a:cubicBezTo>
                  <a:pt x="5178425" y="475106"/>
                  <a:pt x="5182870" y="461771"/>
                  <a:pt x="5198745" y="434466"/>
                </a:cubicBezTo>
                <a:cubicBezTo>
                  <a:pt x="5214620" y="407161"/>
                  <a:pt x="5226050" y="393191"/>
                  <a:pt x="5244465" y="365886"/>
                </a:cubicBezTo>
                <a:cubicBezTo>
                  <a:pt x="5262880" y="338581"/>
                  <a:pt x="5269230" y="325246"/>
                  <a:pt x="5289550" y="297941"/>
                </a:cubicBezTo>
                <a:cubicBezTo>
                  <a:pt x="5309870" y="270636"/>
                  <a:pt x="5326380" y="257301"/>
                  <a:pt x="5346700" y="229996"/>
                </a:cubicBezTo>
                <a:cubicBezTo>
                  <a:pt x="5367020" y="202691"/>
                  <a:pt x="5368925" y="189356"/>
                  <a:pt x="5391785" y="162051"/>
                </a:cubicBezTo>
                <a:cubicBezTo>
                  <a:pt x="5414645" y="134746"/>
                  <a:pt x="5435600" y="120776"/>
                  <a:pt x="5460365" y="93471"/>
                </a:cubicBezTo>
                <a:cubicBezTo>
                  <a:pt x="5485130" y="66166"/>
                  <a:pt x="5492115" y="43941"/>
                  <a:pt x="5516880" y="25526"/>
                </a:cubicBezTo>
                <a:cubicBezTo>
                  <a:pt x="5541645" y="7111"/>
                  <a:pt x="5557520" y="7111"/>
                  <a:pt x="5584825" y="2666"/>
                </a:cubicBezTo>
                <a:cubicBezTo>
                  <a:pt x="5612130" y="-1779"/>
                  <a:pt x="5623560" y="126"/>
                  <a:pt x="5653405" y="2666"/>
                </a:cubicBezTo>
                <a:cubicBezTo>
                  <a:pt x="5683250" y="5206"/>
                  <a:pt x="5701030" y="126"/>
                  <a:pt x="5732780" y="14096"/>
                </a:cubicBezTo>
                <a:cubicBezTo>
                  <a:pt x="5764530" y="28066"/>
                  <a:pt x="5780405" y="48386"/>
                  <a:pt x="5812155" y="71246"/>
                </a:cubicBezTo>
                <a:cubicBezTo>
                  <a:pt x="5843905" y="94106"/>
                  <a:pt x="5862320" y="104901"/>
                  <a:pt x="5891530" y="127761"/>
                </a:cubicBezTo>
                <a:cubicBezTo>
                  <a:pt x="5920740" y="150621"/>
                  <a:pt x="5932170" y="165861"/>
                  <a:pt x="5959475" y="184276"/>
                </a:cubicBezTo>
                <a:cubicBezTo>
                  <a:pt x="5986780" y="202691"/>
                  <a:pt x="5997575" y="200151"/>
                  <a:pt x="6027420" y="218566"/>
                </a:cubicBezTo>
                <a:cubicBezTo>
                  <a:pt x="6057265" y="236981"/>
                  <a:pt x="6077585" y="250316"/>
                  <a:pt x="6107430" y="275081"/>
                </a:cubicBezTo>
                <a:cubicBezTo>
                  <a:pt x="6137275" y="299846"/>
                  <a:pt x="6148070" y="318896"/>
                  <a:pt x="6175375" y="343661"/>
                </a:cubicBezTo>
                <a:cubicBezTo>
                  <a:pt x="6202680" y="368426"/>
                  <a:pt x="6218555" y="375411"/>
                  <a:pt x="6243320" y="400176"/>
                </a:cubicBezTo>
                <a:cubicBezTo>
                  <a:pt x="6268085" y="424941"/>
                  <a:pt x="6282055" y="440816"/>
                  <a:pt x="6300470" y="468121"/>
                </a:cubicBezTo>
                <a:cubicBezTo>
                  <a:pt x="6318885" y="495426"/>
                  <a:pt x="6318250" y="509396"/>
                  <a:pt x="6334125" y="536701"/>
                </a:cubicBezTo>
                <a:cubicBezTo>
                  <a:pt x="6350000" y="564006"/>
                  <a:pt x="6361430" y="577341"/>
                  <a:pt x="6379845" y="604646"/>
                </a:cubicBezTo>
                <a:cubicBezTo>
                  <a:pt x="6398260" y="631951"/>
                  <a:pt x="6409055" y="645286"/>
                  <a:pt x="6424930" y="672591"/>
                </a:cubicBezTo>
                <a:cubicBezTo>
                  <a:pt x="6440805" y="699896"/>
                  <a:pt x="6447790" y="713231"/>
                  <a:pt x="6459220" y="740536"/>
                </a:cubicBezTo>
                <a:cubicBezTo>
                  <a:pt x="6470650" y="767841"/>
                  <a:pt x="6468745" y="781811"/>
                  <a:pt x="6482080" y="809116"/>
                </a:cubicBezTo>
                <a:cubicBezTo>
                  <a:pt x="6495415" y="836421"/>
                  <a:pt x="6508750" y="849756"/>
                  <a:pt x="6527165" y="877061"/>
                </a:cubicBezTo>
                <a:cubicBezTo>
                  <a:pt x="6545580" y="904366"/>
                  <a:pt x="6557010" y="917701"/>
                  <a:pt x="6572885" y="945006"/>
                </a:cubicBezTo>
                <a:cubicBezTo>
                  <a:pt x="6588760" y="972311"/>
                  <a:pt x="6593205" y="985646"/>
                  <a:pt x="6606540" y="1012951"/>
                </a:cubicBezTo>
                <a:cubicBezTo>
                  <a:pt x="6619875" y="1040256"/>
                  <a:pt x="6624955" y="1054226"/>
                  <a:pt x="6640830" y="1081531"/>
                </a:cubicBezTo>
                <a:cubicBezTo>
                  <a:pt x="6656705" y="1108836"/>
                  <a:pt x="6670040" y="1122171"/>
                  <a:pt x="6685915" y="1149476"/>
                </a:cubicBezTo>
                <a:cubicBezTo>
                  <a:pt x="6701790" y="1176781"/>
                  <a:pt x="6708775" y="1190116"/>
                  <a:pt x="6720205" y="1217421"/>
                </a:cubicBezTo>
                <a:cubicBezTo>
                  <a:pt x="6731635" y="1244726"/>
                  <a:pt x="6729730" y="1258696"/>
                  <a:pt x="6743065" y="1286001"/>
                </a:cubicBezTo>
                <a:cubicBezTo>
                  <a:pt x="6756400" y="1313306"/>
                  <a:pt x="6774815" y="1326641"/>
                  <a:pt x="6788150" y="1353946"/>
                </a:cubicBezTo>
                <a:cubicBezTo>
                  <a:pt x="6801485" y="1381251"/>
                  <a:pt x="6799580" y="1392681"/>
                  <a:pt x="6811010" y="1421891"/>
                </a:cubicBezTo>
                <a:cubicBezTo>
                  <a:pt x="6822440" y="1451101"/>
                  <a:pt x="6833870" y="1469516"/>
                  <a:pt x="6845300" y="1501266"/>
                </a:cubicBezTo>
                <a:cubicBezTo>
                  <a:pt x="6856730" y="1533016"/>
                  <a:pt x="6854190" y="1550796"/>
                  <a:pt x="6867525" y="1580641"/>
                </a:cubicBezTo>
                <a:cubicBezTo>
                  <a:pt x="6880860" y="1610486"/>
                  <a:pt x="6901815" y="1621916"/>
                  <a:pt x="6913245" y="1649221"/>
                </a:cubicBezTo>
                <a:cubicBezTo>
                  <a:pt x="6924675" y="1676526"/>
                  <a:pt x="6917690" y="1689861"/>
                  <a:pt x="6924675" y="1717166"/>
                </a:cubicBezTo>
                <a:cubicBezTo>
                  <a:pt x="6931660" y="1744471"/>
                  <a:pt x="6938645" y="1757806"/>
                  <a:pt x="6947535" y="1785111"/>
                </a:cubicBezTo>
                <a:cubicBezTo>
                  <a:pt x="6956425" y="1812416"/>
                  <a:pt x="6958330" y="1825751"/>
                  <a:pt x="6969760" y="1853056"/>
                </a:cubicBezTo>
                <a:cubicBezTo>
                  <a:pt x="6981190" y="1880361"/>
                  <a:pt x="6988175" y="1894331"/>
                  <a:pt x="7004050" y="1921636"/>
                </a:cubicBezTo>
                <a:cubicBezTo>
                  <a:pt x="7019925" y="1948941"/>
                  <a:pt x="7030720" y="1962276"/>
                  <a:pt x="7049135" y="1989581"/>
                </a:cubicBezTo>
                <a:cubicBezTo>
                  <a:pt x="7067550" y="2016886"/>
                  <a:pt x="7074535" y="2030221"/>
                  <a:pt x="7094855" y="2057526"/>
                </a:cubicBezTo>
                <a:cubicBezTo>
                  <a:pt x="7115175" y="2084831"/>
                  <a:pt x="7131050" y="2098166"/>
                  <a:pt x="7151370" y="2125471"/>
                </a:cubicBezTo>
                <a:cubicBezTo>
                  <a:pt x="7171690" y="2152776"/>
                  <a:pt x="7178675" y="2164206"/>
                  <a:pt x="7197090" y="2194051"/>
                </a:cubicBezTo>
                <a:cubicBezTo>
                  <a:pt x="7215505" y="2223896"/>
                  <a:pt x="7221855" y="2244216"/>
                  <a:pt x="7242175" y="2273426"/>
                </a:cubicBezTo>
                <a:cubicBezTo>
                  <a:pt x="7262495" y="2302636"/>
                  <a:pt x="7279005" y="2312161"/>
                  <a:pt x="7299325" y="2341371"/>
                </a:cubicBezTo>
                <a:cubicBezTo>
                  <a:pt x="7319645" y="2370581"/>
                  <a:pt x="7324090" y="2390901"/>
                  <a:pt x="7344410" y="2420746"/>
                </a:cubicBezTo>
                <a:cubicBezTo>
                  <a:pt x="7364730" y="2450591"/>
                  <a:pt x="7381240" y="2462021"/>
                  <a:pt x="7401560" y="2489326"/>
                </a:cubicBezTo>
                <a:cubicBezTo>
                  <a:pt x="7421880" y="2516631"/>
                  <a:pt x="7430770" y="2529966"/>
                  <a:pt x="7446645" y="2557271"/>
                </a:cubicBezTo>
                <a:cubicBezTo>
                  <a:pt x="7462520" y="2584576"/>
                  <a:pt x="7465060" y="2597911"/>
                  <a:pt x="7480935" y="2625216"/>
                </a:cubicBezTo>
                <a:cubicBezTo>
                  <a:pt x="7496810" y="2652521"/>
                  <a:pt x="7503160" y="2668396"/>
                  <a:pt x="7526020" y="2693161"/>
                </a:cubicBezTo>
                <a:cubicBezTo>
                  <a:pt x="7548880" y="2717926"/>
                  <a:pt x="7569835" y="2725546"/>
                  <a:pt x="7594600" y="2750311"/>
                </a:cubicBezTo>
                <a:cubicBezTo>
                  <a:pt x="7619365" y="2775076"/>
                  <a:pt x="7626350" y="2793491"/>
                  <a:pt x="7651115" y="2818256"/>
                </a:cubicBezTo>
                <a:cubicBezTo>
                  <a:pt x="7675880" y="2843021"/>
                  <a:pt x="7691755" y="2850006"/>
                  <a:pt x="7719060" y="2874771"/>
                </a:cubicBezTo>
                <a:cubicBezTo>
                  <a:pt x="7746365" y="2899536"/>
                  <a:pt x="7764145" y="2916046"/>
                  <a:pt x="7787005" y="2943351"/>
                </a:cubicBezTo>
                <a:cubicBezTo>
                  <a:pt x="7809865" y="2970656"/>
                  <a:pt x="7814310" y="2983991"/>
                  <a:pt x="7832725" y="3011296"/>
                </a:cubicBezTo>
                <a:cubicBezTo>
                  <a:pt x="7851140" y="3038601"/>
                  <a:pt x="7854950" y="3050031"/>
                  <a:pt x="7877810" y="3079241"/>
                </a:cubicBezTo>
                <a:cubicBezTo>
                  <a:pt x="7900670" y="3108451"/>
                  <a:pt x="7919085" y="3131311"/>
                  <a:pt x="7946390" y="3158616"/>
                </a:cubicBezTo>
                <a:cubicBezTo>
                  <a:pt x="7973695" y="3185921"/>
                  <a:pt x="7987030" y="3195446"/>
                  <a:pt x="8014335" y="3215766"/>
                </a:cubicBezTo>
                <a:cubicBezTo>
                  <a:pt x="8041640" y="3236086"/>
                  <a:pt x="8054975" y="3237991"/>
                  <a:pt x="8082280" y="3260851"/>
                </a:cubicBezTo>
                <a:cubicBezTo>
                  <a:pt x="8109585" y="3283711"/>
                  <a:pt x="8120380" y="3304031"/>
                  <a:pt x="8150225" y="3328796"/>
                </a:cubicBezTo>
                <a:cubicBezTo>
                  <a:pt x="8180070" y="3353561"/>
                  <a:pt x="8200390" y="3365626"/>
                  <a:pt x="8230235" y="3385946"/>
                </a:cubicBezTo>
                <a:cubicBezTo>
                  <a:pt x="8260080" y="3406266"/>
                  <a:pt x="8270875" y="3412616"/>
                  <a:pt x="8298180" y="3431031"/>
                </a:cubicBezTo>
                <a:cubicBezTo>
                  <a:pt x="8325485" y="3449446"/>
                  <a:pt x="8338820" y="3462781"/>
                  <a:pt x="8366125" y="3476751"/>
                </a:cubicBezTo>
                <a:cubicBezTo>
                  <a:pt x="8393430" y="3490721"/>
                  <a:pt x="8406765" y="3486276"/>
                  <a:pt x="8434070" y="3499611"/>
                </a:cubicBezTo>
                <a:cubicBezTo>
                  <a:pt x="8461375" y="3512946"/>
                  <a:pt x="8472805" y="3526281"/>
                  <a:pt x="8502650" y="3544696"/>
                </a:cubicBezTo>
                <a:cubicBezTo>
                  <a:pt x="8532495" y="3563111"/>
                  <a:pt x="8552815" y="3572001"/>
                  <a:pt x="8582025" y="3590416"/>
                </a:cubicBezTo>
                <a:cubicBezTo>
                  <a:pt x="8611235" y="3608831"/>
                  <a:pt x="8622665" y="3619626"/>
                  <a:pt x="8649970" y="3635501"/>
                </a:cubicBezTo>
                <a:cubicBezTo>
                  <a:pt x="8677275" y="3651376"/>
                  <a:pt x="8690610" y="3656456"/>
                  <a:pt x="8717915" y="3669791"/>
                </a:cubicBezTo>
                <a:cubicBezTo>
                  <a:pt x="8745220" y="3683126"/>
                  <a:pt x="8756650" y="3690111"/>
                  <a:pt x="8786495" y="3703446"/>
                </a:cubicBezTo>
                <a:cubicBezTo>
                  <a:pt x="8816340" y="3716781"/>
                  <a:pt x="8836660" y="3726306"/>
                  <a:pt x="8865870" y="3737736"/>
                </a:cubicBezTo>
                <a:cubicBezTo>
                  <a:pt x="8895080" y="3749166"/>
                  <a:pt x="8902065" y="3749166"/>
                  <a:pt x="8933815" y="3760596"/>
                </a:cubicBezTo>
                <a:cubicBezTo>
                  <a:pt x="8965565" y="3772026"/>
                  <a:pt x="8992870" y="3782821"/>
                  <a:pt x="9024620" y="3794251"/>
                </a:cubicBezTo>
                <a:cubicBezTo>
                  <a:pt x="9056370" y="3805681"/>
                  <a:pt x="9063355" y="3808221"/>
                  <a:pt x="9092565" y="3817111"/>
                </a:cubicBezTo>
                <a:cubicBezTo>
                  <a:pt x="9121775" y="3826001"/>
                  <a:pt x="9142095" y="3831081"/>
                  <a:pt x="9171940" y="3839971"/>
                </a:cubicBezTo>
                <a:cubicBezTo>
                  <a:pt x="9201785" y="3848861"/>
                  <a:pt x="9213215" y="3858386"/>
                  <a:pt x="9240520" y="3862831"/>
                </a:cubicBezTo>
                <a:cubicBezTo>
                  <a:pt x="9267825" y="3867276"/>
                  <a:pt x="9281160" y="3858386"/>
                  <a:pt x="9308465" y="3862831"/>
                </a:cubicBezTo>
                <a:cubicBezTo>
                  <a:pt x="9335770" y="3867276"/>
                  <a:pt x="9347200" y="3880611"/>
                  <a:pt x="9376410" y="3885056"/>
                </a:cubicBezTo>
                <a:cubicBezTo>
                  <a:pt x="9405620" y="3889501"/>
                  <a:pt x="9425940" y="3882516"/>
                  <a:pt x="9455785" y="3885056"/>
                </a:cubicBezTo>
                <a:cubicBezTo>
                  <a:pt x="9485630" y="3887596"/>
                  <a:pt x="9497060" y="3893946"/>
                  <a:pt x="9524365" y="3896486"/>
                </a:cubicBezTo>
                <a:cubicBezTo>
                  <a:pt x="9551670" y="3899026"/>
                  <a:pt x="9580245" y="3896486"/>
                  <a:pt x="9592310" y="3896486"/>
                </a:cubicBezTo>
              </a:path>
            </a:pathLst>
          </a:custGeom>
          <a:noFill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文本框 12"/>
          <p:cNvSpPr txBox="1"/>
          <p:nvPr/>
        </p:nvSpPr>
        <p:spPr>
          <a:xfrm>
            <a:off x="1031875" y="4648835"/>
            <a:ext cx="63627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楷体" panose="02010609060101010101" charset="-122"/>
                <a:ea typeface="楷体" panose="02010609060101010101" charset="-122"/>
              </a:rPr>
              <a:t>下午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2326640" y="4217670"/>
            <a:ext cx="636270" cy="13074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楷体" panose="02010609060101010101" charset="-122"/>
                <a:ea typeface="楷体" panose="02010609060101010101" charset="-122"/>
              </a:rPr>
              <a:t>天色晚了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3507105" y="4818380"/>
            <a:ext cx="63627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楷体" panose="02010609060101010101" charset="-122"/>
                <a:ea typeface="楷体" panose="02010609060101010101" charset="-122"/>
              </a:rPr>
              <a:t>天黑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4472305" y="3573780"/>
            <a:ext cx="636270" cy="13506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楷体" panose="02010609060101010101" charset="-122"/>
                <a:ea typeface="楷体" panose="02010609060101010101" charset="-122"/>
              </a:rPr>
              <a:t>满天星光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5017135" y="3218815"/>
            <a:ext cx="63627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楷体" panose="02010609060101010101" charset="-122"/>
                <a:ea typeface="楷体" panose="02010609060101010101" charset="-122"/>
              </a:rPr>
              <a:t>黎明以后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5857240" y="1443990"/>
            <a:ext cx="15208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楷体" panose="02010609060101010101" charset="-122"/>
                <a:ea typeface="楷体" panose="02010609060101010101" charset="-122"/>
              </a:rPr>
              <a:t>下午两点多</a:t>
            </a:r>
            <a:endParaRPr lang="en-US" altLang="zh-CN" sz="20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1031875" y="5878195"/>
            <a:ext cx="63627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山沟</a:t>
            </a:r>
            <a:endParaRPr lang="zh-CN" altLang="en-US" sz="2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2326640" y="5724525"/>
            <a:ext cx="63627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瑶民家</a:t>
            </a:r>
            <a:endParaRPr lang="zh-CN" altLang="en-US" sz="2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4687570" y="5355590"/>
            <a:ext cx="636270" cy="122872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之字山路</a:t>
            </a:r>
            <a:endParaRPr lang="zh-CN" altLang="en-US" sz="2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5220970" y="4818380"/>
            <a:ext cx="636270" cy="122872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雷公岩</a:t>
            </a:r>
            <a:endParaRPr lang="zh-CN" altLang="en-US" sz="2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6435725" y="2275205"/>
            <a:ext cx="636270" cy="122872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山顶</a:t>
            </a:r>
            <a:endParaRPr lang="zh-CN" altLang="en-US" sz="2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8025765" y="2419985"/>
            <a:ext cx="1021080" cy="14960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楷体" panose="02010609060101010101" charset="-122"/>
                <a:ea typeface="楷体" panose="02010609060101010101" charset="-122"/>
              </a:rPr>
              <a:t>下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000" b="1">
                <a:latin typeface="楷体" panose="02010609060101010101" charset="-122"/>
                <a:ea typeface="楷体" panose="02010609060101010101" charset="-122"/>
              </a:rPr>
              <a:t>山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000" b="1">
                <a:latin typeface="楷体" panose="02010609060101010101" charset="-122"/>
                <a:ea typeface="楷体" panose="02010609060101010101" charset="-122"/>
              </a:rPr>
              <a:t>十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000" b="1">
                <a:latin typeface="楷体" panose="02010609060101010101" charset="-122"/>
                <a:ea typeface="楷体" panose="02010609060101010101" charset="-122"/>
              </a:rPr>
              <a:t>五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000" b="1">
                <a:latin typeface="楷体" panose="02010609060101010101" charset="-122"/>
                <a:ea typeface="楷体" panose="02010609060101010101" charset="-122"/>
              </a:rPr>
              <a:t>里</a:t>
            </a:r>
            <a:endParaRPr lang="en-US" altLang="zh-CN" sz="20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9647555" y="5724525"/>
            <a:ext cx="636270" cy="122872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宿营地</a:t>
            </a:r>
            <a:endParaRPr lang="zh-CN" altLang="en-US" sz="2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3507105" y="5724525"/>
            <a:ext cx="63627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山脚</a:t>
            </a:r>
            <a:endParaRPr lang="zh-CN" altLang="en-US" sz="2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2" grpId="0"/>
      <p:bldP spid="13" grpId="0"/>
      <p:bldP spid="19" grpId="0"/>
      <p:bldP spid="14" grpId="0"/>
      <p:bldP spid="20" grpId="0"/>
      <p:bldP spid="15" grpId="0"/>
      <p:bldP spid="26" grpId="0"/>
      <p:bldP spid="16" grpId="0"/>
      <p:bldP spid="21" grpId="0"/>
      <p:bldP spid="17" grpId="0"/>
      <p:bldP spid="22" grpId="0"/>
      <p:bldP spid="18" grpId="0"/>
      <p:bldP spid="23" grpId="0"/>
      <p:bldP spid="24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6425" y="1246505"/>
            <a:ext cx="10515600" cy="675005"/>
          </a:xfrm>
        </p:spPr>
        <p:txBody>
          <a:bodyPr/>
          <a:lstStyle/>
          <a:p>
            <a:pPr algn="ctr"/>
            <a:r>
              <a:rPr lang="zh-CN" altLang="en-US" sz="3600">
                <a:solidFill>
                  <a:srgbClr val="FF0000"/>
                </a:solidFill>
              </a:rPr>
              <a:t>第二课时</a:t>
            </a:r>
            <a:endParaRPr lang="zh-CN" altLang="en-US" sz="3600">
              <a:solidFill>
                <a:srgbClr val="FF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638550" y="2687955"/>
            <a:ext cx="4933950" cy="1789430"/>
          </a:xfrm>
        </p:spPr>
        <p:txBody>
          <a:bodyPr>
            <a:noAutofit/>
          </a:bodyPr>
          <a:lstStyle/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再读课文</a:t>
            </a:r>
            <a:r>
              <a:rPr lang="en-US" alt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讲述困难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 eaLnBrk="0" fontAlgn="auto" hangingPunct="0">
              <a:lnSpc>
                <a:spcPts val="5000"/>
              </a:lnSpc>
              <a:buNone/>
            </a:pP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感受精神</a:t>
            </a:r>
            <a:r>
              <a:rPr lang="en-US" altLang="zh-CN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体会情感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284095" y="141605"/>
            <a:ext cx="1947545" cy="5784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72795" y="141605"/>
            <a:ext cx="10515600" cy="675005"/>
          </a:xfrm>
        </p:spPr>
        <p:txBody>
          <a:bodyPr/>
          <a:lstStyle/>
          <a:p>
            <a:pPr algn="ctr"/>
            <a:r>
              <a:rPr kumimoji="1"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活动一：讲述困难</a:t>
            </a:r>
            <a:endParaRPr kumimoji="1"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5" name="内容占位符 2"/>
          <p:cNvSpPr>
            <a:spLocks noGrp="1"/>
          </p:cNvSpPr>
          <p:nvPr/>
        </p:nvSpPr>
        <p:spPr>
          <a:xfrm>
            <a:off x="421005" y="715010"/>
            <a:ext cx="11261090" cy="20885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fontAlgn="auto">
              <a:lnSpc>
                <a:spcPct val="15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老山界是我们长征中所过的第一座</a:t>
            </a: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难走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的山。但是我们走过了金沙江、大渡河、雪山、草地以后，才觉得老山界的</a:t>
            </a:r>
            <a:r>
              <a:rPr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困难</a:t>
            </a:r>
            <a:r>
              <a:rPr b="1">
                <a:latin typeface="楷体" panose="02010609060101010101" charset="-122"/>
                <a:ea typeface="楷体" panose="02010609060101010101" charset="-122"/>
                <a:sym typeface="+mn-ea"/>
              </a:rPr>
              <a:t>，比起这些地方来，还是小得很。</a:t>
            </a:r>
            <a:endParaRPr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内容占位符 2"/>
          <p:cNvSpPr>
            <a:spLocks noGrp="1"/>
          </p:cNvSpPr>
          <p:nvPr/>
        </p:nvSpPr>
        <p:spPr>
          <a:xfrm>
            <a:off x="2926715" y="3799205"/>
            <a:ext cx="5581015" cy="76009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spcBef>
                <a:spcPct val="50000"/>
              </a:spcBef>
              <a:buNone/>
            </a:pPr>
            <a:r>
              <a:rPr lang="zh-CN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老山界的</a:t>
            </a:r>
            <a:r>
              <a:rPr 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困难</a:t>
            </a:r>
            <a:r>
              <a:rPr lang="zh-CN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有哪些？</a:t>
            </a:r>
            <a:r>
              <a:rPr lang="en-US" altLang="zh-CN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endParaRPr lang="en-US" altLang="zh-CN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https://d.book118.com/018142041143006046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ABLE_ENDDRAG_ORIGIN_RECT" val="857*420"/>
  <p:tag name="TABLE_ENDDRAG_RECT" val="46*100*857*420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黑体</vt:lpstr>
      <vt:lpstr>楷体</vt:lpstr>
      <vt:lpstr>宋体</vt:lpstr>
      <vt:lpstr>Kaiti SC</vt:lpstr>
      <vt:lpstr>Office Theme</vt:lpstr>
      <vt:lpstr>了解长征</vt:lpstr>
      <vt:lpstr>PowerPoint Presentation</vt:lpstr>
      <vt:lpstr>课文背景</vt:lpstr>
      <vt:lpstr>6  老山界</vt:lpstr>
      <vt:lpstr>学习目标</vt:lpstr>
      <vt:lpstr>第一课时</vt:lpstr>
      <vt:lpstr>会读会写</vt:lpstr>
      <vt:lpstr>理解词语</vt:lpstr>
      <vt:lpstr>活动一：概说老山界</vt:lpstr>
      <vt:lpstr>PowerPoint Presentation</vt:lpstr>
      <vt:lpstr>活动三：描绘老山界</vt:lpstr>
      <vt:lpstr>第二课时</vt:lpstr>
      <vt:lpstr>活动一：讲述困难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2024-09-28T00:38:21.611</cp:lastPrinted>
  <dcterms:created xsi:type="dcterms:W3CDTF">2024-09-27T16:38:21Z</dcterms:created>
  <dcterms:modified xsi:type="dcterms:W3CDTF">2024-09-27T16:38:23Z</dcterms:modified>
</cp:coreProperties>
</file>