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22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0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0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0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0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image" Target="../media/image2.png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image" Target="../media/image3.png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tags" Target="../tags/tag33.xml" /><Relationship Id="rId8" Type="http://schemas.openxmlformats.org/officeDocument/2006/relationships/tags" Target="../tags/tag3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image" Target="../media/image4.png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08EB3E-ADE0-410B-BD80-06C005772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606D9D-B402-497E-9D8C-45C963345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1240CE-EF3D-4173-BED0-9910E8EA8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0DA303-ADCB-4E6F-AADE-E30CE9C57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9BB1F9-C0A9-487A-9682-11D9F06FB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6387F6-64C8-475A-990D-DC4FCE2D0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0767CF-335A-4011-8DFF-A76DF7469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16A55F-CA3A-4F98-91D9-BC30C464D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B6FAD8-8CAF-484F-B18C-E49B10A86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02393A-3106-4BCC-A3B1-918FF9214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45618E-1748-415C-B397-559D5D1D7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@svg_bg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custGeom>
            <a:gdLst>
              <a:gd name="connsiteX0" fmla="*/ 0 w 13636390"/>
              <a:gd name="connsiteY0" fmla="*/ 0 h 7969250"/>
              <a:gd name="connsiteX1" fmla="*/ 13636390 w 13636390"/>
              <a:gd name="connsiteY1" fmla="*/ 0 h 7969250"/>
              <a:gd name="connsiteX2" fmla="*/ 13636390 w 13636390"/>
              <a:gd name="connsiteY2" fmla="*/ 7969250 h 7969250"/>
              <a:gd name="connsiteX3" fmla="*/ 0 w 13636390"/>
              <a:gd name="connsiteY3" fmla="*/ 7969250 h 79692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636390" h="7969250">
                <a:moveTo>
                  <a:pt x="0" y="0"/>
                </a:moveTo>
                <a:lnTo>
                  <a:pt x="13636390" y="0"/>
                </a:lnTo>
                <a:lnTo>
                  <a:pt x="13636390" y="7969250"/>
                </a:lnTo>
                <a:lnTo>
                  <a:pt x="0" y="7969250"/>
                </a:lnTo>
                <a:close/>
              </a:path>
            </a:pathLst>
          </a:custGeom>
          <a:gradFill>
            <a:gsLst>
              <a:gs pos="38098">
                <a:schemeClr val="accent5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1"/>
          </a:gra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仓耳渔阳体 W04" panose="02020400000000000000" charset="-122"/>
            </a:endParaRPr>
          </a:p>
        </p:txBody>
      </p:sp>
      <p:pic>
        <p:nvPicPr>
          <p:cNvPr id="2097155" name="@png2x_0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952" cy="6858000"/>
          </a:xfrm>
          <a:prstGeom prst="rect">
            <a:avLst/>
          </a:prstGeom>
          <a:gradFill>
            <a:gsLst>
              <a:gs pos="0">
                <a:schemeClr val="accent1">
                  <a:alpha val="46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1"/>
          </a:gradFill>
        </p:spPr>
      </p:pic>
      <p:sp>
        <p:nvSpPr>
          <p:cNvPr id="1048670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895350" y="1840484"/>
            <a:ext cx="565785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 b="0">
                <a:solidFill>
                  <a:schemeClr val="accent4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95350" y="3726423"/>
            <a:ext cx="5657850" cy="656148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>
                <a:solidFill>
                  <a:schemeClr val="accent4">
                    <a:lumMod val="50000"/>
                  </a:schemeClr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674" name="署名占位符 10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895350" y="4636922"/>
            <a:ext cx="5657850" cy="844045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accent4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@svg_bg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custGeom>
            <a:gdLst>
              <a:gd name="connsiteX0" fmla="*/ 0 w 13636390"/>
              <a:gd name="connsiteY0" fmla="*/ 0 h 7969250"/>
              <a:gd name="connsiteX1" fmla="*/ 13636390 w 13636390"/>
              <a:gd name="connsiteY1" fmla="*/ 0 h 7969250"/>
              <a:gd name="connsiteX2" fmla="*/ 13636390 w 13636390"/>
              <a:gd name="connsiteY2" fmla="*/ 7969250 h 7969250"/>
              <a:gd name="connsiteX3" fmla="*/ 0 w 13636390"/>
              <a:gd name="connsiteY3" fmla="*/ 7969250 h 79692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636390" h="7969250">
                <a:moveTo>
                  <a:pt x="0" y="0"/>
                </a:moveTo>
                <a:lnTo>
                  <a:pt x="13636390" y="0"/>
                </a:lnTo>
                <a:lnTo>
                  <a:pt x="13636390" y="7969250"/>
                </a:lnTo>
                <a:lnTo>
                  <a:pt x="0" y="7969250"/>
                </a:lnTo>
                <a:close/>
              </a:path>
            </a:pathLst>
          </a:custGeom>
          <a:gradFill>
            <a:gsLst>
              <a:gs pos="38098">
                <a:schemeClr val="accent5">
                  <a:alpha val="9000"/>
                </a:schemeClr>
              </a:gs>
              <a:gs pos="100000">
                <a:schemeClr val="accent1">
                  <a:alpha val="50000"/>
                </a:schemeClr>
              </a:gs>
            </a:gsLst>
            <a:lin ang="16200000" scaled="1"/>
          </a:gra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仓耳渔阳体 W04" panose="02020400000000000000" charset="-122"/>
            </a:endParaRPr>
          </a:p>
        </p:txBody>
      </p:sp>
      <p:pic>
        <p:nvPicPr>
          <p:cNvPr id="2097157" name="@png2x_0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048" y="1581912"/>
            <a:ext cx="12188952" cy="5276088"/>
          </a:xfrm>
          <a:prstGeom prst="rect">
            <a:avLst/>
          </a:prstGeom>
        </p:spPr>
      </p:pic>
      <p:sp>
        <p:nvSpPr>
          <p:cNvPr id="1048688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885092" y="1005840"/>
            <a:ext cx="3153508" cy="1081088"/>
          </a:xfrm>
        </p:spPr>
        <p:txBody>
          <a:bodyPr anchor="t">
            <a:normAutofit/>
          </a:bodyPr>
          <a:lstStyle>
            <a:lvl1pPr>
              <a:defRPr sz="4800" b="0">
                <a:solidFill>
                  <a:schemeClr val="accent4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@svg_bg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custGeom>
            <a:gdLst>
              <a:gd name="connsiteX0" fmla="*/ 0 w 13636390"/>
              <a:gd name="connsiteY0" fmla="*/ 0 h 7969250"/>
              <a:gd name="connsiteX1" fmla="*/ 13636390 w 13636390"/>
              <a:gd name="connsiteY1" fmla="*/ 0 h 7969250"/>
              <a:gd name="connsiteX2" fmla="*/ 13636390 w 13636390"/>
              <a:gd name="connsiteY2" fmla="*/ 7969250 h 7969250"/>
              <a:gd name="connsiteX3" fmla="*/ 0 w 13636390"/>
              <a:gd name="connsiteY3" fmla="*/ 7969250 h 79692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636390" h="7969250">
                <a:moveTo>
                  <a:pt x="0" y="0"/>
                </a:moveTo>
                <a:lnTo>
                  <a:pt x="13636390" y="0"/>
                </a:lnTo>
                <a:lnTo>
                  <a:pt x="13636390" y="7969250"/>
                </a:lnTo>
                <a:lnTo>
                  <a:pt x="0" y="7969250"/>
                </a:lnTo>
                <a:close/>
              </a:path>
            </a:pathLst>
          </a:custGeom>
          <a:gradFill>
            <a:gsLst>
              <a:gs pos="38098">
                <a:schemeClr val="accent5">
                  <a:alpha val="9000"/>
                </a:schemeClr>
              </a:gs>
              <a:gs pos="100000">
                <a:schemeClr val="accent1">
                  <a:alpha val="50000"/>
                </a:schemeClr>
              </a:gs>
            </a:gsLst>
            <a:lin ang="16200000" scaled="1"/>
          </a:gra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仓耳渔阳体 W04" panose="02020400000000000000" charset="-122"/>
            </a:endParaRPr>
          </a:p>
        </p:txBody>
      </p:sp>
      <p:pic>
        <p:nvPicPr>
          <p:cNvPr id="2097159" name="@png_b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73152"/>
            <a:ext cx="12188952" cy="6784848"/>
          </a:xfrm>
          <a:prstGeom prst="rect">
            <a:avLst/>
          </a:prstGeom>
        </p:spPr>
      </p:pic>
      <p:sp>
        <p:nvSpPr>
          <p:cNvPr id="104869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574292" y="1698498"/>
            <a:ext cx="4293108" cy="3461004"/>
          </a:xfrm>
        </p:spPr>
        <p:txBody>
          <a:bodyPr anchor="ctr">
            <a:normAutofit/>
          </a:bodyPr>
          <a:lstStyle>
            <a:lvl1pPr algn="l">
              <a:defRPr sz="3200">
                <a:solidFill>
                  <a:schemeClr val="accent4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00" name="节编号 3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351790" y="1679575"/>
            <a:ext cx="1221105" cy="3357880"/>
          </a:xfrm>
        </p:spPr>
        <p:txBody>
          <a:bodyPr anchor="ctr">
            <a:normAutofit/>
          </a:bodyPr>
          <a:lstStyle>
            <a:lvl1pPr marL="0" indent="0" algn="r">
              <a:buNone/>
              <a:defRPr sz="4000" b="1">
                <a:solidFill>
                  <a:schemeClr val="accent4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487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487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7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5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104875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@svg_bg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custGeom>
            <a:gdLst>
              <a:gd name="connsiteX0" fmla="*/ 0 w 13636390"/>
              <a:gd name="connsiteY0" fmla="*/ 0 h 7969250"/>
              <a:gd name="connsiteX1" fmla="*/ 13636390 w 13636390"/>
              <a:gd name="connsiteY1" fmla="*/ 0 h 7969250"/>
              <a:gd name="connsiteX2" fmla="*/ 13636390 w 13636390"/>
              <a:gd name="connsiteY2" fmla="*/ 7969250 h 7969250"/>
              <a:gd name="connsiteX3" fmla="*/ 0 w 13636390"/>
              <a:gd name="connsiteY3" fmla="*/ 7969250 h 79692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636390" h="7969250">
                <a:moveTo>
                  <a:pt x="0" y="0"/>
                </a:moveTo>
                <a:lnTo>
                  <a:pt x="13636390" y="0"/>
                </a:lnTo>
                <a:lnTo>
                  <a:pt x="13636390" y="7969250"/>
                </a:lnTo>
                <a:lnTo>
                  <a:pt x="0" y="7969250"/>
                </a:lnTo>
                <a:close/>
              </a:path>
            </a:pathLst>
          </a:custGeom>
          <a:gradFill>
            <a:gsLst>
              <a:gs pos="38098">
                <a:schemeClr val="accent5">
                  <a:alpha val="9000"/>
                </a:schemeClr>
              </a:gs>
              <a:gs pos="100000">
                <a:schemeClr val="accent1">
                  <a:alpha val="50000"/>
                </a:schemeClr>
              </a:gs>
            </a:gsLst>
            <a:lin ang="16200000" scaled="1"/>
          </a:gra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仓耳渔阳体 W04" panose="02020400000000000000" charset="-122"/>
            </a:endParaRPr>
          </a:p>
        </p:txBody>
      </p:sp>
      <p:pic>
        <p:nvPicPr>
          <p:cNvPr id="2097161" name="@png2x_0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952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1225066" y="1823549"/>
            <a:ext cx="5122985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solidFill>
                  <a:schemeClr val="accent4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048766" name="署名占位符 10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225066" y="3895344"/>
            <a:ext cx="2743200" cy="504000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accent4">
                    <a:lumMod val="50000"/>
                  </a:schemeClr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5.xml" /><Relationship Id="rId13" Type="http://schemas.openxmlformats.org/officeDocument/2006/relationships/image" Target="../media/image5.png" /><Relationship Id="rId14" Type="http://schemas.openxmlformats.org/officeDocument/2006/relationships/tags" Target="../tags/tag56.xml" /><Relationship Id="rId15" Type="http://schemas.openxmlformats.org/officeDocument/2006/relationships/tags" Target="../tags/tag57.xml" /><Relationship Id="rId16" Type="http://schemas.openxmlformats.org/officeDocument/2006/relationships/tags" Target="../tags/tag58.xml" /><Relationship Id="rId17" Type="http://schemas.openxmlformats.org/officeDocument/2006/relationships/tags" Target="../tags/tag59.xml" /><Relationship Id="rId18" Type="http://schemas.openxmlformats.org/officeDocument/2006/relationships/tags" Target="../tags/tag60.xml" /><Relationship Id="rId19" Type="http://schemas.openxmlformats.org/officeDocument/2006/relationships/tags" Target="../tags/tag6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2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@svg_bg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custGeom>
            <a:gdLst>
              <a:gd name="connsiteX0" fmla="*/ 0 w 13636390"/>
              <a:gd name="connsiteY0" fmla="*/ 0 h 7969250"/>
              <a:gd name="connsiteX1" fmla="*/ 13636390 w 13636390"/>
              <a:gd name="connsiteY1" fmla="*/ 0 h 7969250"/>
              <a:gd name="connsiteX2" fmla="*/ 13636390 w 13636390"/>
              <a:gd name="connsiteY2" fmla="*/ 7969250 h 7969250"/>
              <a:gd name="connsiteX3" fmla="*/ 0 w 13636390"/>
              <a:gd name="connsiteY3" fmla="*/ 7969250 h 79692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636390" h="7969250">
                <a:moveTo>
                  <a:pt x="0" y="0"/>
                </a:moveTo>
                <a:lnTo>
                  <a:pt x="13636390" y="0"/>
                </a:lnTo>
                <a:lnTo>
                  <a:pt x="13636390" y="7969250"/>
                </a:lnTo>
                <a:lnTo>
                  <a:pt x="0" y="7969250"/>
                </a:lnTo>
                <a:close/>
              </a:path>
            </a:pathLst>
          </a:custGeom>
          <a:gradFill>
            <a:gsLst>
              <a:gs pos="42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16200000" scaled="1"/>
          </a:gra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仓耳渔阳体 W04" panose="02020400000000000000" charset="-122"/>
              <a:ea typeface="仓耳渔阳体 W04" panose="02020400000000000000" charset="-122"/>
              <a:cs typeface="仓耳渔阳体 W04" panose="02020400000000000000" charset="-122"/>
            </a:endParaRPr>
          </a:p>
        </p:txBody>
      </p:sp>
      <p:pic>
        <p:nvPicPr>
          <p:cNvPr id="2097153" name="@png2x_01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739884" y="5641848"/>
            <a:ext cx="1837944" cy="1216152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仓耳渔阳体 W04" panose="02020400000000000000" charset="-122"/>
                <a:ea typeface="仓耳渔阳体 W04" panose="02020400000000000000" charset="-122"/>
                <a:cs typeface="仓耳渔阳体 W04" panose="020204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仓耳渔阳体 W04" panose="02020400000000000000" charset="-122"/>
                <a:ea typeface="仓耳渔阳体 W04" panose="02020400000000000000" charset="-122"/>
                <a:cs typeface="仓耳渔阳体 W04" panose="020204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仓耳渔阳体 W04" panose="02020400000000000000" charset="-122"/>
                <a:ea typeface="仓耳渔阳体 W04" panose="02020400000000000000" charset="-122"/>
                <a:cs typeface="仓耳渔阳体 W04" panose="020204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0" kern="1200">
          <a:solidFill>
            <a:schemeClr val="accent4">
              <a:lumMod val="50000"/>
            </a:schemeClr>
          </a:solidFill>
          <a:latin typeface="+mj-ea"/>
          <a:ea typeface="+mj-ea"/>
          <a:cs typeface="仓耳渔阳体 W04" panose="020204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accent4">
              <a:lumMod val="50000"/>
            </a:schemeClr>
          </a:solidFill>
          <a:latin typeface="+mn-ea"/>
          <a:ea typeface="+mn-ea"/>
          <a:cs typeface="仓耳渔阳体 W04" panose="02020400000000000000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accent4">
              <a:lumMod val="50000"/>
            </a:schemeClr>
          </a:solidFill>
          <a:latin typeface="+mn-ea"/>
          <a:ea typeface="+mn-ea"/>
          <a:cs typeface="仓耳渔阳体 W04" panose="02020400000000000000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accent4">
              <a:lumMod val="50000"/>
            </a:schemeClr>
          </a:solidFill>
          <a:latin typeface="+mn-ea"/>
          <a:ea typeface="+mn-ea"/>
          <a:cs typeface="仓耳渔阳体 W04" panose="02020400000000000000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accent4">
              <a:lumMod val="50000"/>
            </a:schemeClr>
          </a:solidFill>
          <a:latin typeface="+mn-ea"/>
          <a:ea typeface="+mn-ea"/>
          <a:cs typeface="仓耳渔阳体 W04" panose="02020400000000000000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100" b="0" kern="1200">
          <a:solidFill>
            <a:schemeClr val="accent4">
              <a:lumMod val="50000"/>
            </a:schemeClr>
          </a:solidFill>
          <a:latin typeface="+mn-ea"/>
          <a:ea typeface="+mn-ea"/>
          <a:cs typeface="仓耳渔阳体 W04" panose="020204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4.xml" /><Relationship Id="rId11" Type="http://schemas.openxmlformats.org/officeDocument/2006/relationships/tags" Target="../tags/tag75.xml" /><Relationship Id="rId12" Type="http://schemas.openxmlformats.org/officeDocument/2006/relationships/tags" Target="../tags/tag76.xml" /><Relationship Id="rId13" Type="http://schemas.openxmlformats.org/officeDocument/2006/relationships/tags" Target="../tags/tag77.xml" /><Relationship Id="rId14" Type="http://schemas.openxmlformats.org/officeDocument/2006/relationships/tags" Target="../tags/tag78.xml" /><Relationship Id="rId15" Type="http://schemas.openxmlformats.org/officeDocument/2006/relationships/tags" Target="../tags/tag79.xml" /><Relationship Id="rId16" Type="http://schemas.openxmlformats.org/officeDocument/2006/relationships/tags" Target="../tags/tag80.xml" /><Relationship Id="rId17" Type="http://schemas.openxmlformats.org/officeDocument/2006/relationships/tags" Target="../tags/tag81.xml" /><Relationship Id="rId18" Type="http://schemas.openxmlformats.org/officeDocument/2006/relationships/tags" Target="../tags/tag82.xml" /><Relationship Id="rId19" Type="http://schemas.openxmlformats.org/officeDocument/2006/relationships/tags" Target="../tags/tag83.xml" /><Relationship Id="rId2" Type="http://schemas.openxmlformats.org/officeDocument/2006/relationships/tags" Target="../tags/tag67.xml" /><Relationship Id="rId20" Type="http://schemas.openxmlformats.org/officeDocument/2006/relationships/tags" Target="../tags/tag84.xml" /><Relationship Id="rId21" Type="http://schemas.openxmlformats.org/officeDocument/2006/relationships/tags" Target="../tags/tag85.xml" /><Relationship Id="rId22" Type="http://schemas.openxmlformats.org/officeDocument/2006/relationships/tags" Target="../tags/tag86.xml" /><Relationship Id="rId3" Type="http://schemas.openxmlformats.org/officeDocument/2006/relationships/image" Target="../media/image6.png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tags" Target="../tags/tag72.xml" /><Relationship Id="rId9" Type="http://schemas.openxmlformats.org/officeDocument/2006/relationships/tags" Target="../tags/tag7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14" Type="http://schemas.openxmlformats.org/officeDocument/2006/relationships/tags" Target="../tags/tag201.xml" /><Relationship Id="rId15" Type="http://schemas.openxmlformats.org/officeDocument/2006/relationships/tags" Target="../tags/tag202.xml" /><Relationship Id="rId16" Type="http://schemas.openxmlformats.org/officeDocument/2006/relationships/tags" Target="../tags/tag203.xml" /><Relationship Id="rId17" Type="http://schemas.openxmlformats.org/officeDocument/2006/relationships/tags" Target="../tags/tag204.xml" /><Relationship Id="rId18" Type="http://schemas.openxmlformats.org/officeDocument/2006/relationships/tags" Target="../tags/tag205.xml" /><Relationship Id="rId19" Type="http://schemas.openxmlformats.org/officeDocument/2006/relationships/tags" Target="../tags/tag206.xml" /><Relationship Id="rId2" Type="http://schemas.openxmlformats.org/officeDocument/2006/relationships/tags" Target="../tags/tag189.xml" /><Relationship Id="rId20" Type="http://schemas.openxmlformats.org/officeDocument/2006/relationships/tags" Target="../tags/tag207.xml" /><Relationship Id="rId21" Type="http://schemas.openxmlformats.org/officeDocument/2006/relationships/tags" Target="../tags/tag208.xml" /><Relationship Id="rId22" Type="http://schemas.openxmlformats.org/officeDocument/2006/relationships/tags" Target="../tags/tag209.xml" /><Relationship Id="rId23" Type="http://schemas.openxmlformats.org/officeDocument/2006/relationships/tags" Target="../tags/tag210.xml" /><Relationship Id="rId24" Type="http://schemas.openxmlformats.org/officeDocument/2006/relationships/tags" Target="../tags/tag211.xml" /><Relationship Id="rId25" Type="http://schemas.openxmlformats.org/officeDocument/2006/relationships/tags" Target="../tags/tag212.xml" /><Relationship Id="rId26" Type="http://schemas.openxmlformats.org/officeDocument/2006/relationships/tags" Target="../tags/tag213.xml" /><Relationship Id="rId27" Type="http://schemas.openxmlformats.org/officeDocument/2006/relationships/tags" Target="../tags/tag214.xml" /><Relationship Id="rId28" Type="http://schemas.openxmlformats.org/officeDocument/2006/relationships/tags" Target="../tags/tag215.xml" /><Relationship Id="rId29" Type="http://schemas.openxmlformats.org/officeDocument/2006/relationships/tags" Target="../tags/tag216.xml" /><Relationship Id="rId3" Type="http://schemas.openxmlformats.org/officeDocument/2006/relationships/tags" Target="../tags/tag190.xml" /><Relationship Id="rId30" Type="http://schemas.openxmlformats.org/officeDocument/2006/relationships/tags" Target="../tags/tag217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013322314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幼儿园大班课件心情与表情</a:t>
            </a: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汇报人：PPT</a:t>
            </a:r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85092" y="1005840"/>
            <a:ext cx="3153508" cy="1081088"/>
          </a:xfrm>
        </p:spPr>
        <p:txBody>
          <a:bodyPr/>
          <a:lstStyle/>
          <a:p>
            <a:r>
              <a:rPr lang="zh-CN" altLang="en-US"/>
              <a:t>目录</a:t>
            </a:r>
          </a:p>
        </p:txBody>
      </p:sp>
      <p:pic>
        <p:nvPicPr>
          <p:cNvPr id="2097165" name="@svg!m0_项图片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734685" y="622935"/>
            <a:ext cx="5852160" cy="841375"/>
          </a:xfrm>
          <a:prstGeom prst="rect">
            <a:avLst/>
          </a:prstGeom>
        </p:spPr>
      </p:pic>
      <p:sp>
        <p:nvSpPr>
          <p:cNvPr id="1048778" name="序号"/>
          <p:cNvSpPr txBox="1"/>
          <p:nvPr>
            <p:custDataLst>
              <p:tags r:id="rId5"/>
            </p:custDataLst>
          </p:nvPr>
        </p:nvSpPr>
        <p:spPr>
          <a:xfrm>
            <a:off x="5924550" y="791845"/>
            <a:ext cx="658495" cy="504190"/>
          </a:xfrm>
          <a:prstGeom prst="rect">
            <a:avLst/>
          </a:prstGeom>
          <a:noFill/>
        </p:spPr>
        <p:txBody>
          <a:bodyPr wrap="square" lIns="0" tIns="72000" rIns="0" bIns="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4">
                    <a:lumMod val="50000"/>
                  </a:schemeClr>
                </a:solidFill>
                <a:latin typeface="+mj-ea"/>
                <a:ea typeface="+mj-ea"/>
                <a:cs typeface="仓耳渔阳体 W04" panose="02020400000000000000" charset="-122"/>
              </a:rPr>
              <a:t>01</a:t>
            </a:r>
          </a:p>
        </p:txBody>
      </p:sp>
      <p:sp>
        <p:nvSpPr>
          <p:cNvPr id="1048780" name="项标题"/>
          <p:cNvSpPr txBox="1"/>
          <p:nvPr>
            <p:custDataLst>
              <p:tags r:id="rId6"/>
            </p:custDataLst>
          </p:nvPr>
        </p:nvSpPr>
        <p:spPr>
          <a:xfrm>
            <a:off x="6760210" y="791845"/>
            <a:ext cx="4208780" cy="504190"/>
          </a:xfrm>
          <a:prstGeom prst="rect">
            <a:avLst/>
          </a:prstGeom>
          <a:noFill/>
        </p:spPr>
        <p:txBody>
          <a:bodyPr wrap="square" lIns="0" tIns="72000" rIns="0" bIns="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4">
                    <a:lumMod val="50000"/>
                  </a:schemeClr>
                </a:solidFill>
                <a:latin typeface="+mn-ea"/>
                <a:cs typeface="仓耳渔阳体 W04" panose="02020400000000000000" charset="-122"/>
              </a:rPr>
              <a:t>单击添加目录项标题</a:t>
            </a:r>
          </a:p>
        </p:txBody>
      </p:sp>
      <p:pic>
        <p:nvPicPr>
          <p:cNvPr id="2097167" name="@svg!m0_项图片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734685" y="1605915"/>
            <a:ext cx="5852160" cy="841375"/>
          </a:xfrm>
          <a:prstGeom prst="rect">
            <a:avLst/>
          </a:prstGeom>
        </p:spPr>
      </p:pic>
      <p:sp>
        <p:nvSpPr>
          <p:cNvPr id="1048782" name="序号"/>
          <p:cNvSpPr txBox="1"/>
          <p:nvPr>
            <p:custDataLst>
              <p:tags r:id="rId8"/>
            </p:custDataLst>
          </p:nvPr>
        </p:nvSpPr>
        <p:spPr>
          <a:xfrm>
            <a:off x="5924550" y="1774825"/>
            <a:ext cx="658495" cy="504190"/>
          </a:xfrm>
          <a:prstGeom prst="rect">
            <a:avLst/>
          </a:prstGeom>
          <a:noFill/>
        </p:spPr>
        <p:txBody>
          <a:bodyPr wrap="square" lIns="0" tIns="72000" rIns="0" bIns="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4">
                    <a:lumMod val="50000"/>
                  </a:schemeClr>
                </a:solidFill>
                <a:latin typeface="+mj-ea"/>
                <a:ea typeface="+mj-ea"/>
                <a:cs typeface="仓耳渔阳体 W04" panose="02020400000000000000" charset="-122"/>
              </a:rPr>
              <a:t>02</a:t>
            </a:r>
          </a:p>
        </p:txBody>
      </p:sp>
      <p:sp>
        <p:nvSpPr>
          <p:cNvPr id="1048784" name="项标题"/>
          <p:cNvSpPr txBox="1"/>
          <p:nvPr>
            <p:custDataLst>
              <p:tags r:id="rId9"/>
            </p:custDataLst>
          </p:nvPr>
        </p:nvSpPr>
        <p:spPr>
          <a:xfrm>
            <a:off x="6760210" y="1774825"/>
            <a:ext cx="4208780" cy="504190"/>
          </a:xfrm>
          <a:prstGeom prst="rect">
            <a:avLst/>
          </a:prstGeom>
          <a:noFill/>
        </p:spPr>
        <p:txBody>
          <a:bodyPr wrap="square" lIns="0" tIns="72000" rIns="0" bIns="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4">
                    <a:lumMod val="50000"/>
                  </a:schemeClr>
                </a:solidFill>
                <a:latin typeface="+mn-ea"/>
                <a:cs typeface="仓耳渔阳体 W04" panose="02020400000000000000" charset="-122"/>
              </a:rPr>
              <a:t>心情与表情的定义</a:t>
            </a:r>
          </a:p>
        </p:txBody>
      </p:sp>
      <p:pic>
        <p:nvPicPr>
          <p:cNvPr id="2097169" name="@svg!m0_项图片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734685" y="2588895"/>
            <a:ext cx="5852160" cy="841375"/>
          </a:xfrm>
          <a:prstGeom prst="rect">
            <a:avLst/>
          </a:prstGeom>
        </p:spPr>
      </p:pic>
      <p:sp>
        <p:nvSpPr>
          <p:cNvPr id="1048786" name="序号"/>
          <p:cNvSpPr txBox="1"/>
          <p:nvPr>
            <p:custDataLst>
              <p:tags r:id="rId11"/>
            </p:custDataLst>
          </p:nvPr>
        </p:nvSpPr>
        <p:spPr>
          <a:xfrm>
            <a:off x="5924550" y="2757805"/>
            <a:ext cx="658495" cy="504190"/>
          </a:xfrm>
          <a:prstGeom prst="rect">
            <a:avLst/>
          </a:prstGeom>
          <a:noFill/>
        </p:spPr>
        <p:txBody>
          <a:bodyPr wrap="square" lIns="0" tIns="72000" rIns="0" bIns="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4">
                    <a:lumMod val="50000"/>
                  </a:schemeClr>
                </a:solidFill>
                <a:latin typeface="+mj-ea"/>
                <a:ea typeface="+mj-ea"/>
                <a:cs typeface="仓耳渔阳体 W04" panose="02020400000000000000" charset="-122"/>
              </a:rPr>
              <a:t>03</a:t>
            </a:r>
          </a:p>
        </p:txBody>
      </p:sp>
      <p:sp>
        <p:nvSpPr>
          <p:cNvPr id="1048788" name="项标题"/>
          <p:cNvSpPr txBox="1"/>
          <p:nvPr>
            <p:custDataLst>
              <p:tags r:id="rId12"/>
            </p:custDataLst>
          </p:nvPr>
        </p:nvSpPr>
        <p:spPr>
          <a:xfrm>
            <a:off x="6760210" y="2757805"/>
            <a:ext cx="4208780" cy="504190"/>
          </a:xfrm>
          <a:prstGeom prst="rect">
            <a:avLst/>
          </a:prstGeom>
          <a:noFill/>
        </p:spPr>
        <p:txBody>
          <a:bodyPr wrap="square" lIns="0" tIns="72000" rIns="0" bIns="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4">
                    <a:lumMod val="50000"/>
                  </a:schemeClr>
                </a:solidFill>
                <a:latin typeface="+mn-ea"/>
                <a:cs typeface="仓耳渔阳体 W04" panose="02020400000000000000" charset="-122"/>
              </a:rPr>
              <a:t>幼儿园大班常见心情与表情</a:t>
            </a:r>
          </a:p>
        </p:txBody>
      </p:sp>
      <p:pic>
        <p:nvPicPr>
          <p:cNvPr id="2097171" name="@svg!m0_项图片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734685" y="3571875"/>
            <a:ext cx="5852160" cy="841375"/>
          </a:xfrm>
          <a:prstGeom prst="rect">
            <a:avLst/>
          </a:prstGeom>
        </p:spPr>
      </p:pic>
      <p:sp>
        <p:nvSpPr>
          <p:cNvPr id="1048790" name="序号"/>
          <p:cNvSpPr txBox="1"/>
          <p:nvPr>
            <p:custDataLst>
              <p:tags r:id="rId14"/>
            </p:custDataLst>
          </p:nvPr>
        </p:nvSpPr>
        <p:spPr>
          <a:xfrm>
            <a:off x="5924550" y="3740785"/>
            <a:ext cx="658495" cy="504190"/>
          </a:xfrm>
          <a:prstGeom prst="rect">
            <a:avLst/>
          </a:prstGeom>
          <a:noFill/>
        </p:spPr>
        <p:txBody>
          <a:bodyPr wrap="square" lIns="0" tIns="72000" rIns="0" bIns="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4">
                    <a:lumMod val="50000"/>
                  </a:schemeClr>
                </a:solidFill>
                <a:latin typeface="+mj-ea"/>
                <a:ea typeface="+mj-ea"/>
                <a:cs typeface="仓耳渔阳体 W04" panose="02020400000000000000" charset="-122"/>
              </a:rPr>
              <a:t>04</a:t>
            </a:r>
          </a:p>
        </p:txBody>
      </p:sp>
      <p:sp>
        <p:nvSpPr>
          <p:cNvPr id="1048792" name="项标题"/>
          <p:cNvSpPr txBox="1"/>
          <p:nvPr>
            <p:custDataLst>
              <p:tags r:id="rId15"/>
            </p:custDataLst>
          </p:nvPr>
        </p:nvSpPr>
        <p:spPr>
          <a:xfrm>
            <a:off x="6760210" y="3740785"/>
            <a:ext cx="4208780" cy="504190"/>
          </a:xfrm>
          <a:prstGeom prst="rect">
            <a:avLst/>
          </a:prstGeom>
          <a:noFill/>
        </p:spPr>
        <p:txBody>
          <a:bodyPr wrap="square" lIns="0" tIns="72000" rIns="0" bIns="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4">
                    <a:lumMod val="50000"/>
                  </a:schemeClr>
                </a:solidFill>
                <a:latin typeface="+mn-ea"/>
                <a:cs typeface="仓耳渔阳体 W04" panose="02020400000000000000" charset="-122"/>
              </a:rPr>
              <a:t>如何通过心情与表情来表达情感</a:t>
            </a:r>
          </a:p>
        </p:txBody>
      </p:sp>
      <p:pic>
        <p:nvPicPr>
          <p:cNvPr id="2097173" name="@svg!m0_项图片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734685" y="4554855"/>
            <a:ext cx="5852160" cy="841375"/>
          </a:xfrm>
          <a:prstGeom prst="rect">
            <a:avLst/>
          </a:prstGeom>
        </p:spPr>
      </p:pic>
      <p:sp>
        <p:nvSpPr>
          <p:cNvPr id="1048794" name="序号"/>
          <p:cNvSpPr txBox="1"/>
          <p:nvPr>
            <p:custDataLst>
              <p:tags r:id="rId17"/>
            </p:custDataLst>
          </p:nvPr>
        </p:nvSpPr>
        <p:spPr>
          <a:xfrm>
            <a:off x="5924550" y="4723765"/>
            <a:ext cx="658495" cy="504190"/>
          </a:xfrm>
          <a:prstGeom prst="rect">
            <a:avLst/>
          </a:prstGeom>
          <a:noFill/>
        </p:spPr>
        <p:txBody>
          <a:bodyPr wrap="square" lIns="0" tIns="72000" rIns="0" bIns="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4">
                    <a:lumMod val="50000"/>
                  </a:schemeClr>
                </a:solidFill>
                <a:latin typeface="+mj-ea"/>
                <a:ea typeface="+mj-ea"/>
                <a:cs typeface="仓耳渔阳体 W04" panose="02020400000000000000" charset="-122"/>
              </a:rPr>
              <a:t>05</a:t>
            </a:r>
          </a:p>
        </p:txBody>
      </p:sp>
      <p:sp>
        <p:nvSpPr>
          <p:cNvPr id="1048796" name="项标题"/>
          <p:cNvSpPr txBox="1"/>
          <p:nvPr>
            <p:custDataLst>
              <p:tags r:id="rId18"/>
            </p:custDataLst>
          </p:nvPr>
        </p:nvSpPr>
        <p:spPr>
          <a:xfrm>
            <a:off x="6760210" y="4723765"/>
            <a:ext cx="4208780" cy="504190"/>
          </a:xfrm>
          <a:prstGeom prst="rect">
            <a:avLst/>
          </a:prstGeom>
          <a:noFill/>
        </p:spPr>
        <p:txBody>
          <a:bodyPr wrap="square" lIns="0" tIns="72000" rIns="0" bIns="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4">
                    <a:lumMod val="50000"/>
                  </a:schemeClr>
                </a:solidFill>
                <a:latin typeface="+mn-ea"/>
                <a:cs typeface="仓耳渔阳体 W04" panose="02020400000000000000" charset="-122"/>
              </a:rPr>
              <a:t>如何通过观察心情与表情来理解他人的情感</a:t>
            </a:r>
          </a:p>
        </p:txBody>
      </p:sp>
      <p:pic>
        <p:nvPicPr>
          <p:cNvPr id="2097175" name="@svg!m0_项图片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734685" y="5537835"/>
            <a:ext cx="5852160" cy="841375"/>
          </a:xfrm>
          <a:prstGeom prst="rect">
            <a:avLst/>
          </a:prstGeom>
        </p:spPr>
      </p:pic>
      <p:sp>
        <p:nvSpPr>
          <p:cNvPr id="1048798" name="序号"/>
          <p:cNvSpPr txBox="1"/>
          <p:nvPr>
            <p:custDataLst>
              <p:tags r:id="rId20"/>
            </p:custDataLst>
          </p:nvPr>
        </p:nvSpPr>
        <p:spPr>
          <a:xfrm>
            <a:off x="5924550" y="5706745"/>
            <a:ext cx="658495" cy="504190"/>
          </a:xfrm>
          <a:prstGeom prst="rect">
            <a:avLst/>
          </a:prstGeom>
          <a:noFill/>
        </p:spPr>
        <p:txBody>
          <a:bodyPr wrap="square" lIns="0" tIns="72000" rIns="0" bIns="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4">
                    <a:lumMod val="50000"/>
                  </a:schemeClr>
                </a:solidFill>
                <a:latin typeface="+mj-ea"/>
                <a:ea typeface="+mj-ea"/>
                <a:cs typeface="仓耳渔阳体 W04" panose="02020400000000000000" charset="-122"/>
              </a:rPr>
              <a:t>06</a:t>
            </a:r>
          </a:p>
        </p:txBody>
      </p:sp>
      <p:sp>
        <p:nvSpPr>
          <p:cNvPr id="1048800" name="项标题"/>
          <p:cNvSpPr txBox="1"/>
          <p:nvPr>
            <p:custDataLst>
              <p:tags r:id="rId21"/>
            </p:custDataLst>
          </p:nvPr>
        </p:nvSpPr>
        <p:spPr>
          <a:xfrm>
            <a:off x="6760210" y="5706745"/>
            <a:ext cx="4208780" cy="504190"/>
          </a:xfrm>
          <a:prstGeom prst="rect">
            <a:avLst/>
          </a:prstGeom>
          <a:noFill/>
        </p:spPr>
        <p:txBody>
          <a:bodyPr wrap="square" lIns="0" tIns="72000" rIns="0" bIns="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4">
                    <a:lumMod val="50000"/>
                  </a:schemeClr>
                </a:solidFill>
                <a:latin typeface="+mn-ea"/>
                <a:cs typeface="仓耳渔阳体 W04" panose="02020400000000000000" charset="-122"/>
              </a:rPr>
              <a:t>如何通过调整自己的心情与表情来影响他人的情感</a:t>
            </a: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74292" y="1698498"/>
            <a:ext cx="4293108" cy="3461004"/>
          </a:xfrm>
        </p:spPr>
        <p:txBody>
          <a:bodyPr/>
          <a:lstStyle/>
          <a:p>
            <a:r>
              <a:rPr lang="zh-CN" altLang="en-US"/>
              <a:t>添加章节标题</a:t>
            </a:r>
          </a:p>
        </p:txBody>
      </p:sp>
      <p:sp>
        <p:nvSpPr>
          <p:cNvPr id="1048838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351790" y="1679575"/>
            <a:ext cx="1221105" cy="3357880"/>
          </a:xfrm>
        </p:spPr>
        <p:txBody>
          <a:bodyPr/>
          <a:lstStyle/>
          <a:p>
            <a:r>
              <a:rPr lang="en-US" altLang="zh-CN"/>
              <a:t>01</a:t>
            </a:r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74292" y="1698498"/>
            <a:ext cx="4293108" cy="3461004"/>
          </a:xfrm>
        </p:spPr>
        <p:txBody>
          <a:bodyPr/>
          <a:lstStyle/>
          <a:p>
            <a:r>
              <a:rPr lang="zh-CN" altLang="en-US"/>
              <a:t>心情与表情的定义</a:t>
            </a:r>
          </a:p>
        </p:txBody>
      </p:sp>
      <p:sp>
        <p:nvSpPr>
          <p:cNvPr id="1048868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351790" y="1679575"/>
            <a:ext cx="1221105" cy="3357880"/>
          </a:xfrm>
        </p:spPr>
        <p:txBody>
          <a:bodyPr/>
          <a:lstStyle/>
          <a:p>
            <a:r>
              <a:rPr lang="en-US" altLang="zh-CN"/>
              <a:t>02</a:t>
            </a:r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心情的定义</a:t>
            </a:r>
          </a:p>
        </p:txBody>
      </p:sp>
      <p:sp>
        <p:nvSpPr>
          <p:cNvPr id="104892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3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3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4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4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心情可以影响人的行为和情绪</a:t>
            </a:r>
          </a:p>
        </p:txBody>
      </p:sp>
      <p:sp>
        <p:nvSpPr>
          <p:cNvPr id="104894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心情是可以被调节和控制的</a:t>
            </a:r>
          </a:p>
        </p:txBody>
      </p:sp>
      <p:sp>
        <p:nvSpPr>
          <p:cNvPr id="104894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心情是一种情感状态</a:t>
            </a:r>
          </a:p>
        </p:txBody>
      </p:sp>
      <p:sp>
        <p:nvSpPr>
          <p:cNvPr id="104895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心情是由多种因素引起的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表情的定义</a:t>
            </a:r>
          </a:p>
        </p:txBody>
      </p:sp>
      <p:sp>
        <p:nvSpPr>
          <p:cNvPr id="104898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表情是社交交往中的重要手段</a:t>
            </a:r>
          </a:p>
        </p:txBody>
      </p:sp>
      <p:sp>
        <p:nvSpPr>
          <p:cNvPr id="104899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表情是情绪的外在表现</a:t>
            </a:r>
          </a:p>
        </p:txBody>
      </p:sp>
      <p:sp>
        <p:nvSpPr>
          <p:cNvPr id="104900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表情是身体和心理状态的反映</a:t>
            </a:r>
          </a:p>
        </p:txBody>
      </p:sp>
      <p:sp>
        <p:nvSpPr>
          <p:cNvPr id="104901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表情具有文化和社会背景的差异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心情与表情的关系</a:t>
            </a:r>
          </a:p>
        </p:txBody>
      </p:sp>
      <p:sp>
        <p:nvSpPr>
          <p:cNvPr id="1049056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仓耳渔阳体 W04" panose="020204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仓耳渔阳体 W04" panose="020204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仓耳渔阳体 W04" panose="020204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仓耳渔阳体 W04" panose="020204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仓耳渔阳体 W04" panose="020204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仓耳渔阳体 W04" panose="020204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仓耳渔阳体 W04" panose="020204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仓耳渔阳体 W04" panose="020204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仓耳渔阳体 W04" panose="020204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仓耳渔阳体 W04" panose="020204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仓耳渔阳体 W04" panose="020204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仓耳渔阳体 W04" panose="020204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仓耳渔阳体 W04" panose="020204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仓耳渔阳体 W04" panose="020204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仓耳渔阳体 W04" panose="020204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仓耳渔阳体 W04" panose="020204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仓耳渔阳体 W04" panose="020204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仓耳渔阳体 W04" panose="020204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心情与表情在幼儿园教育中的应用</a:t>
            </a:r>
          </a:p>
        </p:txBody>
      </p:sp>
      <p:sp>
        <p:nvSpPr>
          <p:cNvPr id="1049066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心情与表情的相互作用</a:t>
            </a:r>
          </a:p>
        </p:txBody>
      </p:sp>
      <p:sp>
        <p:nvSpPr>
          <p:cNvPr id="1049072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心情与表情的关联</a:t>
            </a:r>
          </a:p>
        </p:txBody>
      </p:sp>
      <p:sp>
        <p:nvSpPr>
          <p:cNvPr id="1049078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心情与表情的定义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1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74292" y="1698498"/>
            <a:ext cx="4293108" cy="3461004"/>
          </a:xfrm>
        </p:spPr>
        <p:txBody>
          <a:bodyPr/>
          <a:lstStyle/>
          <a:p>
            <a:r>
              <a:rPr lang="zh-CN" altLang="en-US"/>
              <a:t>幼儿园大班常见心情与表情</a:t>
            </a:r>
          </a:p>
        </p:txBody>
      </p:sp>
      <p:sp>
        <p:nvSpPr>
          <p:cNvPr id="1049120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351790" y="1679575"/>
            <a:ext cx="1221105" cy="3357880"/>
          </a:xfrm>
        </p:spPr>
        <p:txBody>
          <a:bodyPr/>
          <a:lstStyle/>
          <a:p>
            <a:r>
              <a:rPr lang="en-US" altLang="zh-CN"/>
              <a:t>03</a:t>
            </a:r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快乐心情与笑容表情</a:t>
            </a:r>
          </a:p>
        </p:txBody>
      </p:sp>
      <p:sp>
        <p:nvSpPr>
          <p:cNvPr id="104918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快乐心情的表现：开心、愉悦、无忧无虑</a:t>
            </a:r>
          </a:p>
        </p:txBody>
      </p:sp>
      <p:sp>
        <p:nvSpPr>
          <p:cNvPr id="104918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笑容表情的特点：嘴角上扬、眼睛眯成一条线</a:t>
            </a:r>
          </a:p>
        </p:txBody>
      </p:sp>
      <p:sp>
        <p:nvSpPr>
          <p:cNvPr id="104918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快乐心情与笑容表情的关联：快乐心情常常伴随着笑容表情</a:t>
            </a:r>
          </a:p>
        </p:txBody>
      </p:sp>
      <p:sp>
        <p:nvSpPr>
          <p:cNvPr id="104918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笑容表情对幼儿成长的影响：促进幼儿身心健康，增强自信心和社交能力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悲伤心情与哭泣表情</a:t>
            </a:r>
          </a:p>
        </p:txBody>
      </p:sp>
      <p:sp>
        <p:nvSpPr>
          <p:cNvPr id="1049224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26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28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定义：悲伤心情与哭泣表情是幼儿园大班孩子常见的情绪表现之一</a:t>
            </a:r>
          </a:p>
        </p:txBody>
      </p:sp>
      <p:sp>
        <p:nvSpPr>
          <p:cNvPr id="1049230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32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34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表现：孩子会感到沮丧、失落、无助等，常常哭泣、低头、眉头紧锁等</a:t>
            </a:r>
          </a:p>
        </p:txBody>
      </p:sp>
      <p:sp>
        <p:nvSpPr>
          <p:cNvPr id="1049236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38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40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原因：可能是由于受到批评、失去心爱物品、与同伴分离等负面事件引起</a:t>
            </a:r>
          </a:p>
        </p:txBody>
      </p:sp>
      <p:sp>
        <p:nvSpPr>
          <p:cNvPr id="1049242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44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46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应对方法：家长和老师需要给予孩子关爱和支持，帮助他们缓解情绪，鼓励他们积极面对问题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生气心情与愤怒表情</a:t>
            </a:r>
          </a:p>
        </p:txBody>
      </p:sp>
      <p:sp>
        <p:nvSpPr>
          <p:cNvPr id="104928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8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9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生气心情与愤怒表情的关联：情绪状态下的生理反应和面部表情表现</a:t>
            </a:r>
          </a:p>
        </p:txBody>
      </p:sp>
      <p:sp>
        <p:nvSpPr>
          <p:cNvPr id="104930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如何应对生气心情与愤怒表情：引导幼儿表达情绪、寻求帮助、寻求心理辅导等</a:t>
            </a:r>
          </a:p>
        </p:txBody>
      </p:sp>
      <p:sp>
        <p:nvSpPr>
          <p:cNvPr id="104930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生气心情的表现：情绪低落、烦躁不安、易怒</a:t>
            </a:r>
          </a:p>
        </p:txBody>
      </p:sp>
      <p:sp>
        <p:nvSpPr>
          <p:cNvPr id="104930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愤怒表情的特征：眉头紧锁、眼神锐利、嘴角向下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惊讶心情与惊奇表情</a:t>
            </a:r>
          </a:p>
        </p:txBody>
      </p:sp>
      <p:sp>
        <p:nvSpPr>
          <p:cNvPr id="1049344" name="对角圆角矩形 52"/>
          <p:cNvSpPr/>
          <p:nvPr>
            <p:custDataLst>
              <p:tags r:id="rId2"/>
            </p:custDataLst>
          </p:nvPr>
        </p:nvSpPr>
        <p:spPr>
          <a:xfrm>
            <a:off x="838200" y="2635800"/>
            <a:ext cx="10515599" cy="88529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6" name="对角圆角矩形 53"/>
          <p:cNvSpPr/>
          <p:nvPr>
            <p:custDataLst>
              <p:tags r:id="rId3"/>
            </p:custDataLst>
          </p:nvPr>
        </p:nvSpPr>
        <p:spPr>
          <a:xfrm>
            <a:off x="838200" y="2474368"/>
            <a:ext cx="651304" cy="6099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8" name="直角三角形 54"/>
          <p:cNvSpPr/>
          <p:nvPr>
            <p:custDataLst>
              <p:tags r:id="rId4"/>
            </p:custDataLst>
          </p:nvPr>
        </p:nvSpPr>
        <p:spPr>
          <a:xfrm>
            <a:off x="1489409" y="2474978"/>
            <a:ext cx="96315" cy="16052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0" name="文本框 56"/>
          <p:cNvSpPr txBox="1"/>
          <p:nvPr>
            <p:custDataLst>
              <p:tags r:id="rId5"/>
            </p:custDataLst>
          </p:nvPr>
        </p:nvSpPr>
        <p:spPr>
          <a:xfrm>
            <a:off x="1531443" y="2679052"/>
            <a:ext cx="9490270" cy="7909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惊讶心情：表示对某种情况或消息感到意外和突然</a:t>
            </a:r>
          </a:p>
        </p:txBody>
      </p:sp>
      <p:sp>
        <p:nvSpPr>
          <p:cNvPr id="1049352" name="对角圆角矩形 5"/>
          <p:cNvSpPr/>
          <p:nvPr>
            <p:custDataLst>
              <p:tags r:id="rId6"/>
            </p:custDataLst>
          </p:nvPr>
        </p:nvSpPr>
        <p:spPr>
          <a:xfrm>
            <a:off x="838200" y="4183108"/>
            <a:ext cx="10515599" cy="88529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4" name="对角圆角矩形 6"/>
          <p:cNvSpPr/>
          <p:nvPr>
            <p:custDataLst>
              <p:tags r:id="rId7"/>
            </p:custDataLst>
          </p:nvPr>
        </p:nvSpPr>
        <p:spPr>
          <a:xfrm>
            <a:off x="838200" y="4021676"/>
            <a:ext cx="651304" cy="6099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6" name="直角三角形 7"/>
          <p:cNvSpPr/>
          <p:nvPr>
            <p:custDataLst>
              <p:tags r:id="rId8"/>
            </p:custDataLst>
          </p:nvPr>
        </p:nvSpPr>
        <p:spPr>
          <a:xfrm>
            <a:off x="1489409" y="4022894"/>
            <a:ext cx="96315" cy="16052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8" name="文本框 8"/>
          <p:cNvSpPr txBox="1"/>
          <p:nvPr>
            <p:custDataLst>
              <p:tags r:id="rId9"/>
            </p:custDataLst>
          </p:nvPr>
        </p:nvSpPr>
        <p:spPr>
          <a:xfrm>
            <a:off x="1531443" y="4234888"/>
            <a:ext cx="9490270" cy="7909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惊奇表情：面部特征表现为眼睛睁大，嘴巴张开，眉毛上扬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恐惧心情与害怕表情</a:t>
            </a:r>
          </a:p>
        </p:txBody>
      </p:sp>
      <p:sp>
        <p:nvSpPr>
          <p:cNvPr id="104939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恐惧心情：当孩子面临危险或不确定的情况时，会产生恐惧心情</a:t>
            </a:r>
          </a:p>
        </p:txBody>
      </p:sp>
      <p:sp>
        <p:nvSpPr>
          <p:cNvPr id="104940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害怕表情：孩子在恐惧时，通常会表现出害怕的表情，如紧握拳头、皱眉、尖叫等</a:t>
            </a:r>
          </a:p>
        </p:txBody>
      </p:sp>
      <p:sp>
        <p:nvSpPr>
          <p:cNvPr id="104940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应对方法：家长和老师需要关注孩子的情绪变化，及时给予安慰和支持，帮助孩子克服恐惧</a:t>
            </a:r>
          </a:p>
        </p:txBody>
      </p:sp>
      <p:sp>
        <p:nvSpPr>
          <p:cNvPr id="104941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案例分析：通过具体案例，分析孩子在不同情境下产生恐惧的原因，并提供相应的解决方法</a:t>
            </a:r>
          </a:p>
        </p:txBody>
      </p:sp>
      <p:sp>
        <p:nvSpPr>
          <p:cNvPr id="104941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仓耳渔阳体 W04" panose="020204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54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74292" y="1698498"/>
            <a:ext cx="4293108" cy="3461004"/>
          </a:xfrm>
        </p:spPr>
        <p:txBody>
          <a:bodyPr/>
          <a:lstStyle/>
          <a:p>
            <a:r>
              <a:rPr lang="zh-CN" altLang="en-US"/>
              <a:t>如何通过心情与表情来表达情感</a:t>
            </a:r>
          </a:p>
        </p:txBody>
      </p:sp>
      <p:sp>
        <p:nvSpPr>
          <p:cNvPr id="1049456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351790" y="1679575"/>
            <a:ext cx="1221105" cy="3357880"/>
          </a:xfrm>
        </p:spPr>
        <p:txBody>
          <a:bodyPr/>
          <a:lstStyle/>
          <a:p>
            <a:r>
              <a:rPr lang="en-US" altLang="zh-CN"/>
              <a:t>04</a:t>
            </a:r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快乐心情与笑容表情的表达方式</a:t>
            </a:r>
          </a:p>
        </p:txBody>
      </p:sp>
      <p:sp>
        <p:nvSpPr>
          <p:cNvPr id="104951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1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4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4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5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5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快乐心情的表现：开心、愉悦、兴奋等</a:t>
            </a:r>
          </a:p>
        </p:txBody>
      </p:sp>
      <p:sp>
        <p:nvSpPr>
          <p:cNvPr id="104955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通过表情和心情来传递快乐：培养积极心态，传递正能量和温暖</a:t>
            </a:r>
          </a:p>
        </p:txBody>
      </p:sp>
      <p:sp>
        <p:nvSpPr>
          <p:cNvPr id="104955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快乐心情与笑容表情的关联：相互促进，共同表达积极情感</a:t>
            </a:r>
          </a:p>
        </p:txBody>
      </p:sp>
      <p:sp>
        <p:nvSpPr>
          <p:cNvPr id="104955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笑容表情的展现：嘴角上扬、眼睛眯成一条线等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5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悲伤心情与哭泣表情的表达方式</a:t>
            </a:r>
          </a:p>
        </p:txBody>
      </p:sp>
      <p:sp>
        <p:nvSpPr>
          <p:cNvPr id="1049596" name="正文"/>
          <p:cNvSpPr txBox="1"/>
          <p:nvPr>
            <p:custDataLst>
              <p:tags r:id="rId2"/>
            </p:custDataLst>
          </p:nvPr>
        </p:nvSpPr>
        <p:spPr>
          <a:xfrm>
            <a:off x="3354640" y="4602627"/>
            <a:ext cx="5483501" cy="157497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- 表情：眼睛红肿，眼泪汪汪</a:t>
            </a:r>
          </a:p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- 动作：双手擦拭眼泪</a:t>
            </a:r>
          </a:p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- 声音：哽咽、哭泣</a:t>
            </a:r>
          </a:p>
        </p:txBody>
      </p:sp>
      <p:sp>
        <p:nvSpPr>
          <p:cNvPr id="1049598" name="标题"/>
          <p:cNvSpPr txBox="1"/>
          <p:nvPr>
            <p:custDataLst>
              <p:tags r:id="rId3"/>
            </p:custDataLst>
          </p:nvPr>
        </p:nvSpPr>
        <p:spPr>
          <a:xfrm>
            <a:off x="3354640" y="3858889"/>
            <a:ext cx="5483501" cy="69217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sym typeface="+mn-ea"/>
              </a:rPr>
              <a:t>哭泣表情的表现： - 表情：眼睛红肿，眼泪汪汪 - 动作：双手擦拭眼泪 - 声音：哽咽、哭泣</a:t>
            </a:r>
          </a:p>
        </p:txBody>
      </p:sp>
      <p:sp>
        <p:nvSpPr>
          <p:cNvPr id="1049600" name="正文"/>
          <p:cNvSpPr txBox="1"/>
          <p:nvPr>
            <p:custDataLst>
              <p:tags r:id="rId4"/>
            </p:custDataLst>
          </p:nvPr>
        </p:nvSpPr>
        <p:spPr>
          <a:xfrm>
            <a:off x="3354640" y="2108137"/>
            <a:ext cx="5483501" cy="157497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- 表情：眉头紧锁，嘴角下拉，眼神中透露出悲伤</a:t>
            </a:r>
          </a:p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- 动作：低头垂肩，身体微微弯曲</a:t>
            </a:r>
          </a:p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- 声音：低沉、沙哑</a:t>
            </a:r>
          </a:p>
        </p:txBody>
      </p:sp>
      <p:sp>
        <p:nvSpPr>
          <p:cNvPr id="1049602" name="标题"/>
          <p:cNvSpPr txBox="1"/>
          <p:nvPr>
            <p:custDataLst>
              <p:tags r:id="rId5"/>
            </p:custDataLst>
          </p:nvPr>
        </p:nvSpPr>
        <p:spPr>
          <a:xfrm>
            <a:off x="3354640" y="1364400"/>
            <a:ext cx="5483501" cy="69217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sym typeface="+mn-ea"/>
              </a:rPr>
              <a:t>悲伤心情的表现： - 表情：眉头紧锁，嘴角下拉，眼神中透露出悲伤 - 动作：低头垂肩，身体微微弯曲 - 声音：低沉、沙哑 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https://d.book118.com/025013322314011033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7"/>
  <p:tag name="KSO_WM_TEMPLATE_MASTER_TYPE" val="0"/>
  <p:tag name="KSO_WM_TEMPLATE_SUBCATEGORY" val="29"/>
  <p:tag name="KSO_WM_TEMPLATE_THUMBS_INDEX" val="1、9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SLIDE_ID" val="custom2023120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7"/>
  <p:tag name="KSO_WM_TEMPLATE_MASTER_TYPE" val="0"/>
  <p:tag name="KSO_WM_TEMPLATE_SUBCATEGORY" val="29"/>
  <p:tag name="KSO_WM_TEMPLATE_THUMBS_INDEX" val="1、9"/>
</p:tagLst>
</file>

<file path=ppt/tags/tag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.800000011920929},&quot;type&quot;:1},&quot;glow&quot;:{&quot;colorType&quot;:0},&quot;line&quot;:{&quot;solidLine&quot;:{&quot;brightness&quot;:0,&quot;colorType&quot;:2,&quot;rgb&quot;:&quot;#fffff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i*1_1_2"/>
  <p:tag name="KSO_WM_UNIT_INDEX" val="1_1_2"/>
  <p:tag name="KSO_WM_UNIT_LAYERLEVEL" val="1_1_1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.800000011920929},&quot;type&quot;:1},&quot;glow&quot;:{&quot;colorType&quot;:0},&quot;line&quot;:{&quot;solidLine&quot;:{&quot;brightness&quot;:0,&quot;colorType&quot;:2,&quot;rgb&quot;:&quot;#fffff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i*1_2_2"/>
  <p:tag name="KSO_WM_UNIT_INDEX" val="1_2_2"/>
  <p:tag name="KSO_WM_UNIT_LAYERLEVEL" val="1_1_1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.800000011920929},&quot;type&quot;:1},&quot;glow&quot;:{&quot;colorType&quot;:0},&quot;line&quot;:{&quot;solidLine&quot;:{&quot;brightness&quot;:0,&quot;colorType&quot;:2,&quot;rgb&quot;:&quot;#fffff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i*1_3_2"/>
  <p:tag name="KSO_WM_UNIT_INDEX" val="1_3_2"/>
  <p:tag name="KSO_WM_UNIT_LAYERLEVEL" val="1_1_1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.800000011920929},&quot;type&quot;:1},&quot;glow&quot;:{&quot;colorType&quot;:0},&quot;line&quot;:{&quot;solidLine&quot;:{&quot;brightness&quot;:0,&quot;colorType&quot;:2,&quot;rgb&quot;:&quot;#fffff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i*1_4_2"/>
  <p:tag name="KSO_WM_UNIT_INDEX" val="1_4_2"/>
  <p:tag name="KSO_WM_UNIT_LAYERLEVEL" val="1_1_1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.800000011920929},&quot;type&quot;:1},&quot;glow&quot;:{&quot;colorType&quot;:0},&quot;line&quot;:{&quot;solidLine&quot;:{&quot;brightness&quot;:0,&quot;colorType&quot;:2,&quot;rgb&quot;:&quot;#fffff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i*1_5_2"/>
  <p:tag name="KSO_WM_UNIT_INDEX" val="1_5_2"/>
  <p:tag name="KSO_WM_UNIT_LAYERLEVEL" val="1_1_1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.800000011920929},&quot;type&quot;:1},&quot;glow&quot;:{&quot;colorType&quot;:0},&quot;line&quot;:{&quot;solidLine&quot;:{&quot;brightness&quot;:0,&quot;colorType&quot;:2,&quot;rgb&quot;:&quot;#fffff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i*1_6_2"/>
  <p:tag name="KSO_WM_UNIT_INDEX" val="1_6_2"/>
  <p:tag name="KSO_WM_UNIT_LAYERLEVEL" val="1_1_1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3.25,&quot;width&quot;:460.8}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7"/>
  <p:tag name="KSO_WM_UNIT_COMPATIBLE" val="1"/>
  <p:tag name="KSO_WM_UNIT_DIAGRAM_ISNUMVISUAL" val="0"/>
  <p:tag name="KSO_WM_UNIT_DIAGRAM_ISREFERUNIT" val="0"/>
  <p:tag name="KSO_WM_UNIT_HIGHLIGHT" val="0"/>
  <p:tag name="KSO_WM_UNIT_ID" val="custom2023120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120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7"/>
  <p:tag name="KSO_WM_UNIT_COMPATIBLE" val="1"/>
  <p:tag name="KSO_WM_UNIT_DIAGRAM_ISNUMVISUAL" val="0"/>
  <p:tag name="KSO_WM_UNIT_DIAGRAM_ISREFERUNIT" val="0"/>
  <p:tag name="KSO_WM_UNIT_HIGHLIGHT" val="0"/>
  <p:tag name="KSO_WM_UNIT_ID" val="custom2023120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120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7"/>
  <p:tag name="KSO_WM_UNIT_COMPATIBLE" val="1"/>
  <p:tag name="KSO_WM_UNIT_DIAGRAM_ISNUMVISUAL" val="0"/>
  <p:tag name="KSO_WM_UNIT_DIAGRAM_ISREFERUNIT" val="0"/>
  <p:tag name="KSO_WM_UNIT_HIGHLIGHT" val="0"/>
  <p:tag name="KSO_WM_UNIT_ID" val="custom2023120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7.xml><?xml version="1.0" encoding="utf-8"?>
<p:tagLst xmlns:p="http://schemas.openxmlformats.org/presentationml/2006/main">
  <p:tag name="KSO_WM_BEAUTIFY_FLAG" val="#wm#"/>
  <p:tag name="KSO_WM_SLIDE_ID" val="custom2023120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7"/>
  <p:tag name="KSO_WM_TEMPLATE_MASTER_TYPE" val="0"/>
  <p:tag name="KSO_WM_TEMPLATE_SUBCATEGORY" val="2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1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1*l_h_i*1_1_3"/>
  <p:tag name="KSO_WM_UNIT_INDEX" val="1_1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1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1*l_h_i*1_2_3"/>
  <p:tag name="KSO_WM_UNIT_INDEX" val="1_2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7"/>
  <p:tag name="KSO_WM_UNIT_COMPATIBLE" val="0"/>
  <p:tag name="KSO_WM_UNIT_DIAGRAM_ISNUMVISUAL" val="0"/>
  <p:tag name="KSO_WM_UNIT_DIAGRAM_ISREFERUNIT" val="0"/>
  <p:tag name="KSO_WM_UNIT_HIGHLIGHT" val="0"/>
  <p:tag name="KSO_WM_UNIT_ID" val="custom2023120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7"/>
  <p:tag name="KSO_WM_UNIT_COMPATIBLE" val="1"/>
  <p:tag name="KSO_WM_UNIT_DIAGRAM_ISNUMVISUAL" val="0"/>
  <p:tag name="KSO_WM_UNIT_DIAGRAM_ISREFERUNIT" val="0"/>
  <p:tag name="KSO_WM_UNIT_HIGHLIGHT" val="0"/>
  <p:tag name="KSO_WM_UNIT_ID" val="custom2023120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88.xml><?xml version="1.0" encoding="utf-8"?>
<p:tagLst xmlns:p="http://schemas.openxmlformats.org/presentationml/2006/main">
  <p:tag name="KSO_WM_BEAUTIFY_FLAG" val="#wm#"/>
  <p:tag name="KSO_WM_SLIDE_ID" val="custom2023120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7"/>
  <p:tag name="KSO_WM_TEMPLATE_MASTER_TYPE" val="0"/>
  <p:tag name="KSO_WM_TEMPLATE_SUBCATEGORY" val="29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2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。单击此处输入你的项正文，文字是您思想的提炼，请尽量言简意赅的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2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2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。单击此处输入你的项正文，文字是您思想的提炼，请尽量言简意赅的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2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22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8">
      <a:dk1>
        <a:srgbClr val="000000"/>
      </a:dk1>
      <a:lt1>
        <a:srgbClr val="FFFFFF"/>
      </a:lt1>
      <a:dk2>
        <a:srgbClr val="071A00"/>
      </a:dk2>
      <a:lt2>
        <a:srgbClr val="FFFFFF"/>
      </a:lt2>
      <a:accent1>
        <a:srgbClr val="81C631"/>
      </a:accent1>
      <a:accent2>
        <a:srgbClr val="EEA332"/>
      </a:accent2>
      <a:accent3>
        <a:srgbClr val="E96E6E"/>
      </a:accent3>
      <a:accent4>
        <a:srgbClr val="12A25D"/>
      </a:accent4>
      <a:accent5>
        <a:srgbClr val="C9D614"/>
      </a:accent5>
      <a:accent6>
        <a:srgbClr val="8A5A20"/>
      </a:accent6>
      <a:hlink>
        <a:srgbClr val="304FFE"/>
      </a:hlink>
      <a:folHlink>
        <a:srgbClr val="492067"/>
      </a:folHlink>
    </a:clrScheme>
    <a:fontScheme name="自定义 15">
      <a:majorFont>
        <a:latin typeface="仓耳渔阳体 W04" panose="02020400000000000000" charset="-122"/>
        <a:ea typeface="仓耳渔阳体 W04" panose="02020400000000000000" charset="-122"/>
        <a:cs typeface="Arial"/>
      </a:majorFont>
      <a:minorFont>
        <a:latin typeface="仓耳渔阳体 W04" panose="02020400000000000000" charset="-122"/>
        <a:ea typeface="仓耳渔阳体 W0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>
        <a:noFill/>
      </a:spPr>
      <a:bodyPr wrap="square" lIns="0" tIns="72000" rIns="0" bIns="0" rtlCol="0" anchor="ctr">
        <a:noAutofit/>
      </a:bodyPr>
      <a:lstStyle>
        <a:defPPr>
          <a:lnSpc>
            <a:spcPct val="100000"/>
          </a:lnSpc>
          <a:defRPr lang="zh-CN" altLang="en-US" sz="2800" spc="300" dirty="0">
            <a:solidFill>
              <a:schemeClr val="accent4">
                <a:lumMod val="50000"/>
              </a:schemeClr>
            </a:solidFill>
            <a:latin typeface="+mn-ea"/>
            <a:cs typeface="仓耳渔阳体 W04" panose="02020400000000000000" charset="-122"/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17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仓耳渔阳体 W04</vt:lpstr>
      <vt:lpstr>仓耳渔阳体 W02</vt:lpstr>
      <vt:lpstr>Calibri Light</vt:lpstr>
      <vt:lpstr>微软雅黑</vt:lpstr>
      <vt:lpstr>Wingdings</vt:lpstr>
      <vt:lpstr>Office Theme</vt:lpstr>
      <vt:lpstr>幼儿园大班课件心情与表情</vt:lpstr>
      <vt:lpstr>目录</vt:lpstr>
      <vt:lpstr>添加章节标题</vt:lpstr>
      <vt:lpstr>心情与表情的定义</vt:lpstr>
      <vt:lpstr>心情的定义</vt:lpstr>
      <vt:lpstr>表情的定义</vt:lpstr>
      <vt:lpstr>心情与表情的关系</vt:lpstr>
      <vt:lpstr>幼儿园大班常见心情与表情</vt:lpstr>
      <vt:lpstr>快乐心情与笑容表情</vt:lpstr>
      <vt:lpstr>悲伤心情与哭泣表情</vt:lpstr>
      <vt:lpstr>生气心情与愤怒表情</vt:lpstr>
      <vt:lpstr>惊讶心情与惊奇表情</vt:lpstr>
      <vt:lpstr>恐惧心情与害怕表情</vt:lpstr>
      <vt:lpstr>如何通过心情与表情来表达情感</vt:lpstr>
      <vt:lpstr>快乐心情与笑容表情的表达方式</vt:lpstr>
      <vt:lpstr>悲伤心情与哭泣表情的表达方式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2024-08-29T01:21:44.321</cp:lastPrinted>
  <dcterms:created xsi:type="dcterms:W3CDTF">2024-08-28T17:21:44Z</dcterms:created>
  <dcterms:modified xsi:type="dcterms:W3CDTF">2024-08-28T17:21:46Z</dcterms:modified>
</cp:coreProperties>
</file>