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KEPDPD+QBKPDN+MicrosoftYaHei-Bold"/>
      <p:regular r:id="rId17"/>
    </p:embeddedFont>
    <p:embeddedFont>
      <p:font typeface="CHVHER+EAQTKA+MicrosoftYaHei"/>
      <p:regular r:id="rId18"/>
    </p:embeddedFont>
    <p:embeddedFont>
      <p:font typeface="JLPUVM+MS-UIGothic"/>
      <p:regular r:id="rId19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071DA-F657-4620-9A1A-39B168CF9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F885D-DB19-4B38-A7DD-C584049D5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19EB3-9898-45C7-8924-61C10E412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36CDE8-A0DA-487D-BB0F-43E39D427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22722C-E56F-4B93-9627-776120E1A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BAD65E-050A-4B52-943B-46DC09336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BD7120-5160-4381-846F-5DDC1C254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C84AA2-DFDD-4028-9709-7936F5621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8D5D44-0244-414E-A0E2-753635757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AB703-7285-4828-8FD7-B4AEED2F5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11E7C-86DD-4127-A81E-35FD9F28E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0210242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KEPDPD+QBKPDN+MicrosoftYaHei-Bold"/>
                <a:cs typeface="KEPDPD+QBKPDN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CHVHER+EAQTKA+MicrosoftYaHei"/>
                <a:cs typeface="CHVHER+EAQTKA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41069" y="1896629"/>
            <a:ext cx="66008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31516"/>
                </a:solidFill>
                <a:latin typeface="JLPUVM+MS-UIGothic"/>
                <a:cs typeface="JLPUVM+MS-UIGothic"/>
              </a:rPr>
              <a:t>食物相生相克及其解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1069" y="2802140"/>
            <a:ext cx="4874186" cy="16115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31516"/>
                </a:solidFill>
                <a:latin typeface="JLPUVM+MS-UIGothic"/>
                <a:cs typeface="JLPUVM+MS-UIGothic"/>
              </a:rPr>
              <a:t>救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办</a:t>
            </a:r>
            <a:r>
              <a:rPr sz="4950">
                <a:solidFill>
                  <a:srgbClr val="131516"/>
                </a:solidFill>
                <a:latin typeface="JLPUVM+MS-UIGothic"/>
                <a:cs typeface="JLPUVM+MS-UIGothic"/>
              </a:rPr>
              <a:t>法</a:t>
            </a:r>
            <a:r>
              <a:rPr sz="4950">
                <a:solidFill>
                  <a:srgbClr val="131516"/>
                </a:solidFill>
                <a:latin typeface="KEPDPD+QBKPDN+MicrosoftYaHei-Bold"/>
                <a:cs typeface="KEPDPD+QBKPDN+MicrosoftYaHei-Bold"/>
              </a:rPr>
              <a:t>ok</a:t>
            </a:r>
            <a:r>
              <a:rPr sz="4950">
                <a:solidFill>
                  <a:srgbClr val="131516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131516"/>
                </a:solidFill>
                <a:latin typeface="JLPUVM+MS-UIGothic"/>
                <a:cs typeface="JLPUVM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KEPDPD+QBKPDN+MicrosoftYaHei-Bold"/>
                <a:cs typeface="KEPDPD+QBKPDN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CHVHER+EAQTKA+MicrosoftYaHei"/>
                <a:cs typeface="CHVHER+EAQTKA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KEPDPD+QBKPDN+MicrosoftYaHei-Bold"/>
                <a:cs typeface="KEPDPD+QBKPDN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KEPDPD+QBKPDN+MicrosoftYaHei-Bold"/>
                <a:cs typeface="KEPDPD+QBKPDN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KEPDPD+QBKPDN+MicrosoftYaHei-Bold"/>
                <a:cs typeface="KEPDPD+QBKPDN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JLPUVM+MS-UIGothic"/>
                <a:cs typeface="JLPUVM+MS-UIGothic"/>
              </a:rPr>
              <a:t>食物相生相克的基本概念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JLPUVM+MS-UIGothic"/>
                <a:cs typeface="JLPUVM+MS-UIGothic"/>
              </a:rPr>
              <a:t>什么是食物相生相克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512635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食物相生相克是指两种或多种食物在同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或短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内相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继摄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，由于相互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的作用，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致其中一种或多种食物的原有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养价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或健康作用受到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害的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象。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3924788"/>
            <a:ext cx="506011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相生是指一种食物与另一种食物同食，能提高其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养价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；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相克是指一种食物与另一种食物同食，会降低其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养价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或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健康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生不良影响。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JLPUVM+MS-UIGothic"/>
                <a:cs typeface="JLPUVM+MS-UIGothic"/>
              </a:rPr>
              <a:t>食物相生相克的原因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JLPUVM+MS-UIGothic"/>
                <a:cs typeface="JLPUVM+MS-UIGothic"/>
              </a:rPr>
              <a:t>化学反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JLPUVM+MS-UIGothic"/>
                <a:cs typeface="JLPUVM+MS-UIGothic"/>
              </a:rPr>
              <a:t>消化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酶</a:t>
            </a:r>
            <a:r>
              <a:rPr sz="2000" spc="23">
                <a:solidFill>
                  <a:srgbClr val="FFFDFD"/>
                </a:solidFill>
                <a:latin typeface="JLPUVM+MS-UIGothic"/>
                <a:cs typeface="JLPUVM+MS-UIGothic"/>
              </a:rPr>
              <a:t>的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竞</a:t>
            </a:r>
            <a:r>
              <a:rPr sz="2000">
                <a:solidFill>
                  <a:srgbClr val="FFFDFD"/>
                </a:solidFill>
                <a:latin typeface="JLPUVM+MS-UIGothic"/>
                <a:cs typeface="JLPUVM+MS-UIGothic"/>
              </a:rPr>
              <a:t>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LPUVM+MS-UIGothic"/>
                <a:cs typeface="JLPUVM+MS-UIGothic"/>
              </a:rPr>
              <a:t>食物中的化学成分在人体内可能会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LPUVM+MS-UIGothic"/>
                <a:cs typeface="JLPUVM+MS-UIGothic"/>
              </a:rPr>
              <a:t>生化学反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JLPUVM+MS-UIGothic"/>
                <a:cs typeface="JLPUVM+MS-UIGothic"/>
              </a:rPr>
              <a:t>，如酸碱反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JLPUVM+MS-UIGothic"/>
                <a:cs typeface="JLPUVM+MS-UIGothic"/>
              </a:rPr>
              <a:t>、氧化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DFD"/>
                </a:solidFill>
                <a:latin typeface="JLPUVM+MS-UIGothic"/>
                <a:cs typeface="JLPUVM+MS-UIGothic"/>
              </a:rPr>
              <a:t>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LPUVM+MS-UIGothic"/>
                <a:cs typeface="JLPUVM+MS-UIGothic"/>
              </a:rPr>
              <a:t>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JLPUVM+MS-UIGothic"/>
                <a:cs typeface="JLPUVM+MS-UIGothic"/>
              </a:rPr>
              <a:t>等，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JLPUVM+MS-UIGothic"/>
                <a:cs typeface="JLPUVM+MS-UIGothic"/>
              </a:rPr>
              <a:t>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DFD"/>
                </a:solidFill>
                <a:latin typeface="JLPUVM+MS-UIGothic"/>
                <a:cs typeface="JLPUVM+MS-UIGothic"/>
              </a:rPr>
              <a:t>养价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DFD"/>
                </a:solidFill>
                <a:latin typeface="JLPUVM+MS-UIGothic"/>
                <a:cs typeface="JLPUVM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DFD"/>
                </a:solidFill>
                <a:latin typeface="JLPUVM+MS-UIGothic"/>
                <a:cs typeface="JLPUVM+MS-UIGothic"/>
              </a:rPr>
              <a:t>失。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LPUVM+MS-UIGothic"/>
                <a:cs typeface="JLPUVM+MS-UIGothic"/>
              </a:rPr>
              <a:t>某些食物中的成分可能会与另一种食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LPUVM+MS-UIGothic"/>
                <a:cs typeface="JLPUVM+MS-UIGothic"/>
              </a:rPr>
              <a:t>物中的成分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DFD"/>
                </a:solidFill>
                <a:latin typeface="JLPUVM+MS-UIGothic"/>
                <a:cs typeface="JLPUVM+MS-UIGothic"/>
              </a:rPr>
              <a:t>争同一种消化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FFFDFD"/>
                </a:solidFill>
                <a:latin typeface="JLPUVM+MS-UIGothic"/>
                <a:cs typeface="JLPUVM+MS-UIGothic"/>
              </a:rPr>
              <a:t>，从而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LPUVM+MS-UIGothic"/>
                <a:cs typeface="JLPUVM+MS-UIGothic"/>
              </a:rPr>
              <a:t>影响消化和吸收。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45709" y="385371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2000" spc="25">
                <a:solidFill>
                  <a:srgbClr val="FFFDFD"/>
                </a:solidFill>
                <a:latin typeface="JLPUVM+MS-UIGothic"/>
                <a:cs typeface="JLPUVM+MS-UIGothic"/>
              </a:rPr>
              <a:t>养素的拮抗作用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LPUVM+MS-UIGothic"/>
                <a:cs typeface="JLPUVM+MS-UIGothic"/>
              </a:rPr>
              <a:t>某些食物中的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DFD"/>
                </a:solidFill>
                <a:latin typeface="JLPUVM+MS-UIGothic"/>
                <a:cs typeface="JLPUVM+MS-UIGothic"/>
              </a:rPr>
              <a:t>养素会拮抗另一种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LPUVM+MS-UIGothic"/>
                <a:cs typeface="JLPUVM+MS-UIGothic"/>
              </a:rPr>
              <a:t>养素的吸收，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JLPUVM+MS-UIGothic"/>
                <a:cs typeface="JLPUVM+MS-UIGothic"/>
              </a:rPr>
              <a:t>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DFD"/>
                </a:solidFill>
                <a:latin typeface="JLPUVM+MS-UIGothic"/>
                <a:cs typeface="JLPUVM+MS-UIGothic"/>
              </a:rPr>
              <a:t>养价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DFD"/>
                </a:solidFill>
                <a:latin typeface="JLPUVM+MS-UIGothic"/>
                <a:cs typeface="JLPUVM+MS-UIGothic"/>
              </a:rPr>
              <a:t>降低。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JLPUVM+MS-UIGothic"/>
                <a:cs typeface="JLPUVM+MS-UIGothic"/>
              </a:rPr>
              <a:t>食物相生相克的影响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JLPUVM+MS-UIGothic"/>
                <a:cs typeface="JLPUVM+MS-UIGothic"/>
              </a:rPr>
              <a:t>健康</a:t>
            </a:r>
            <a:r>
              <a:rPr sz="2300" spc="23">
                <a:solidFill>
                  <a:srgbClr val="4283F2"/>
                </a:solidFill>
                <a:latin typeface="SimSun"/>
                <a:cs typeface="SimSun"/>
              </a:rPr>
              <a:t>风险</a:t>
            </a:r>
            <a:r>
              <a:rPr sz="2300" spc="25">
                <a:solidFill>
                  <a:srgbClr val="4283F2"/>
                </a:solidFill>
                <a:latin typeface="JLPUVM+MS-UIGothic"/>
                <a:cs typeface="JLPUVM+MS-UIGothic"/>
              </a:rPr>
              <a:t>增加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入相克的食物，可能会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致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养不均衡、健康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增加，甚至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某些疾病。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SimSun"/>
                <a:cs typeface="SimSun"/>
              </a:rPr>
              <a:t>营</a:t>
            </a:r>
            <a:r>
              <a:rPr sz="2300" spc="25">
                <a:solidFill>
                  <a:srgbClr val="4283F2"/>
                </a:solidFill>
                <a:latin typeface="JLPUVM+MS-UIGothic"/>
                <a:cs typeface="JLPUVM+MS-UIGothic"/>
              </a:rPr>
              <a:t>养价</a:t>
            </a:r>
            <a:r>
              <a:rPr sz="2300" spc="23">
                <a:solidFill>
                  <a:srgbClr val="4283F2"/>
                </a:solidFill>
                <a:latin typeface="SimSun"/>
                <a:cs typeface="SimSun"/>
              </a:rPr>
              <a:t>值</a:t>
            </a:r>
            <a:r>
              <a:rPr sz="2300" spc="25">
                <a:solidFill>
                  <a:srgbClr val="4283F2"/>
                </a:solidFill>
                <a:latin typeface="JLPUVM+MS-UIGothic"/>
                <a:cs typeface="JLPUVM+MS-UIGothic"/>
              </a:rPr>
              <a:t>降低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相克的食物同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时摄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入，会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致其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中一种或多种食物的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养价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低，从而影响人体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对营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养素的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摄</a:t>
            </a:r>
          </a:p>
          <a:p>
            <a:pPr marL="1905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入和利用。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283F2"/>
                </a:solidFill>
                <a:latin typeface="JLPUVM+MS-UIGothic"/>
                <a:cs typeface="JLPUVM+MS-UIGothic"/>
              </a:rPr>
              <a:t>消化系</a:t>
            </a:r>
            <a:r>
              <a:rPr sz="2300" spc="23">
                <a:solidFill>
                  <a:srgbClr val="4283F2"/>
                </a:solidFill>
                <a:latin typeface="SimSun"/>
                <a:cs typeface="SimSun"/>
              </a:rPr>
              <a:t>统问题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某些相克的食物同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时摄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入，可能会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5160383"/>
            <a:ext cx="32844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致消化系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统问题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，如腹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胀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、腹泻、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735694" y="5434703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消化不良等。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KEPDPD+QBKPDN+MicrosoftYaHei-Bold"/>
                <a:cs typeface="KEPDPD+QBKPDN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CHVHER+EAQTKA+MicrosoftYaHei"/>
                <a:cs typeface="CHVHER+EAQTKA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KEPDPD+QBKPDN+MicrosoftYaHei-Bold"/>
                <a:cs typeface="KEPDPD+QBKPDN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KEPDPD+QBKPDN+MicrosoftYaHei-Bold"/>
                <a:cs typeface="KEPDPD+QBKPDN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KEPDPD+QBKPDN+MicrosoftYaHei-Bold"/>
                <a:cs typeface="KEPDPD+QBKPDN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JLPUVM+MS-UIGothic"/>
                <a:cs typeface="JLPUVM+MS-UIGothic"/>
              </a:rPr>
              <a:t>常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见</a:t>
            </a:r>
            <a:r>
              <a:rPr sz="4500">
                <a:solidFill>
                  <a:srgbClr val="131516"/>
                </a:solidFill>
                <a:latin typeface="JLPUVM+MS-UIGothic"/>
                <a:cs typeface="JLPUVM+MS-UIGothic"/>
              </a:rPr>
              <a:t>的食物相克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组</a:t>
            </a:r>
            <a:r>
              <a:rPr sz="4500">
                <a:solidFill>
                  <a:srgbClr val="131516"/>
                </a:solidFill>
                <a:latin typeface="JLPUVM+MS-UIGothic"/>
                <a:cs typeface="JLPUVM+MS-UIGothic"/>
              </a:rPr>
              <a:t>合及其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45514" y="3385796"/>
            <a:ext cx="2000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JLPUVM+MS-UIGothic"/>
                <a:cs typeface="JLPUVM+MS-UIGothic"/>
              </a:rPr>
              <a:t>症状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JLPUVM+MS-UIGothic"/>
                <a:cs typeface="JLPUVM+MS-UIGothic"/>
              </a:rPr>
              <a:t>蔬菜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4283F2"/>
                </a:solidFill>
                <a:latin typeface="JLPUVM+MS-UIGothic"/>
                <a:cs typeface="JLPUVM+MS-UIGothic"/>
              </a:rPr>
              <a:t>相克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4283F2"/>
                </a:solidFill>
                <a:latin typeface="JLPUVM+MS-UIGothic"/>
                <a:cs typeface="JLPUVM+MS-UIGothic"/>
              </a:rPr>
              <a:t>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9609" y="2219063"/>
            <a:ext cx="350520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蔬菜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食物相克主要与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生素和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矿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物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的吸收有关。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37855" y="2219063"/>
            <a:ext cx="335800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某些蔬菜含有草酸，会与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钙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矿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质结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合，影响吸收。如菠菜与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豆腐同食，会降低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钙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的吸收率。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67715" y="4397113"/>
            <a:ext cx="343268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蔬菜中的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生素</a:t>
            </a:r>
            <a:r>
              <a:rPr sz="1500">
                <a:solidFill>
                  <a:srgbClr val="000000"/>
                </a:solidFill>
                <a:latin typeface="CHVHER+EAQTKA+MicrosoftYaHei"/>
                <a:cs typeface="CHVHER+EAQTKA+MicrosoftYaHei"/>
              </a:rPr>
              <a:t>C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会与某些金属离子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生氧化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原反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，降低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养价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305165" y="4397113"/>
            <a:ext cx="3431604" cy="10369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如黄瓜与胡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萝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卜同食，黄瓜中的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生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素</a:t>
            </a:r>
            <a:r>
              <a:rPr sz="1500">
                <a:solidFill>
                  <a:srgbClr val="000000"/>
                </a:solidFill>
                <a:latin typeface="CHVHER+EAQTKA+MicrosoftYaHei"/>
                <a:cs typeface="CHVHER+EAQTKA+MicrosoftYaHei"/>
              </a:rPr>
              <a:t>C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会被胡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萝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卜中的胡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萝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卜素氧化，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生素</a:t>
            </a:r>
            <a:r>
              <a:rPr sz="1500">
                <a:solidFill>
                  <a:srgbClr val="000000"/>
                </a:solidFill>
                <a:latin typeface="CHVHER+EAQTKA+MicrosoftYaHei"/>
                <a:cs typeface="CHVHER+EAQTKA+MicrosoftYaHei"/>
              </a:rPr>
              <a:t>C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失。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JLPUVM+MS-UIGothic"/>
                <a:cs typeface="JLPUVM+MS-UIGothic"/>
              </a:rPr>
              <a:t>肉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4283F2"/>
                </a:solidFill>
                <a:latin typeface="JLPUVM+MS-UIGothic"/>
                <a:cs typeface="JLPUVM+MS-UIGothic"/>
              </a:rPr>
              <a:t>相克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4283F2"/>
                </a:solidFill>
                <a:latin typeface="JLPUVM+MS-UIGothic"/>
                <a:cs typeface="JLPUVM+MS-UIGothic"/>
              </a:rPr>
              <a:t>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HVHER+EAQTKA+MicrosoftYaHei"/>
                <a:cs typeface="CHVHER+EAQTKA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HVHER+EAQTKA+MicrosoftYaHei"/>
                <a:cs typeface="CHVHER+EAQTKA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HVHER+EAQTKA+MicrosoftYaHei"/>
                <a:cs typeface="CHVHER+EAQTKA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HVHER+EAQTKA+MicrosoftYaHei"/>
                <a:cs typeface="CHVHER+EAQTKA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01394" y="5190342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食物相克主要与蛋白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79190" y="5190342"/>
            <a:ext cx="249694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如猪肉与牛肉同食，可能会影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响蛋白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的消化吸收，因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它</a:t>
            </a:r>
          </a:p>
          <a:p>
            <a:pPr marL="85725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所含的氨基酸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构不同。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063990" y="5190342"/>
            <a:ext cx="249791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物肝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脏</a:t>
            </a: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与富含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生素</a:t>
            </a:r>
            <a:r>
              <a:rPr sz="1350">
                <a:solidFill>
                  <a:srgbClr val="000000"/>
                </a:solidFill>
                <a:latin typeface="CHVHER+EAQTKA+MicrosoftYaHei"/>
                <a:cs typeface="CHVHER+EAQTKA+MicrosoftYaHei"/>
              </a:rPr>
              <a:t>C</a:t>
            </a: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的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食物同食，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生素</a:t>
            </a:r>
            <a:r>
              <a:rPr sz="1350">
                <a:solidFill>
                  <a:srgbClr val="000000"/>
                </a:solidFill>
                <a:latin typeface="CHVHER+EAQTKA+MicrosoftYaHei"/>
                <a:cs typeface="CHVHER+EAQTKA+MicrosoftYaHei"/>
              </a:rPr>
              <a:t>C</a:t>
            </a: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会与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元</a:t>
            </a:r>
          </a:p>
          <a:p>
            <a:pPr marL="5715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合，降低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的吸收率。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357620" y="5335758"/>
            <a:ext cx="256317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某些肉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中的微量元素会与脂</a:t>
            </a:r>
          </a:p>
          <a:p>
            <a:pPr marL="342899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合，影响吸收。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430019" y="5498953"/>
            <a:ext cx="15711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脂肪的吸收有关。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JLPUVM+MS-UIGothic"/>
                <a:cs typeface="JLPUVM+MS-UIGothic"/>
              </a:rPr>
              <a:t>水果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4283F2"/>
                </a:solidFill>
                <a:latin typeface="JLPUVM+MS-UIGothic"/>
                <a:cs typeface="JLPUVM+MS-UIGothic"/>
              </a:rPr>
              <a:t>相克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4283F2"/>
                </a:solidFill>
                <a:latin typeface="JLPUVM+MS-UIGothic"/>
                <a:cs typeface="JLPUVM+MS-UIGothic"/>
              </a:rPr>
              <a:t>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97585" y="1746103"/>
            <a:ext cx="269410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水果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食物相克主要与果酸和</a:t>
            </a:r>
          </a:p>
          <a:p>
            <a:pPr marL="5143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生素的相互作用有关。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80169" y="1746103"/>
            <a:ext cx="256317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某些水果中的有机酸会影响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矿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的吸收。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903095" y="4521688"/>
            <a:ext cx="3023452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86384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如柿子与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柠</a:t>
            </a: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檬同食，柿子中的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鞣酸会与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柠</a:t>
            </a: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檬中的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生素</a:t>
            </a:r>
            <a:r>
              <a:rPr sz="1350">
                <a:solidFill>
                  <a:srgbClr val="000000"/>
                </a:solidFill>
                <a:latin typeface="CHVHER+EAQTKA+MicrosoftYaHei"/>
                <a:cs typeface="CHVHER+EAQTKA+MicrosoftYaHei"/>
              </a:rPr>
              <a:t>C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合，</a:t>
            </a:r>
          </a:p>
          <a:p>
            <a:pPr marL="972185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形成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以消化的物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22259" y="4542008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如葡萄与牛奶同食，葡萄中的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922259" y="4850617"/>
            <a:ext cx="262787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草酸会与牛奶中的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钙结</a:t>
            </a: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合，形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成草酸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钙</a:t>
            </a: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沉淀，影响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钙</a:t>
            </a:r>
            <a:r>
              <a:rPr sz="1350">
                <a:solidFill>
                  <a:srgbClr val="000000"/>
                </a:solidFill>
                <a:latin typeface="JLPUVM+MS-UIGothic"/>
                <a:cs typeface="JLPUVM+MS-UIGothic"/>
              </a:rPr>
              <a:t>的吸收。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283F2"/>
                </a:solidFill>
                <a:latin typeface="JLPUVM+MS-UIGothic"/>
                <a:cs typeface="JLPUVM+MS-UIGothic"/>
              </a:rPr>
              <a:t>海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鲜类</a:t>
            </a:r>
            <a:r>
              <a:rPr sz="3000">
                <a:solidFill>
                  <a:srgbClr val="4283F2"/>
                </a:solidFill>
                <a:latin typeface="JLPUVM+MS-UIGothic"/>
                <a:cs typeface="JLPUVM+MS-UIGothic"/>
              </a:rPr>
              <a:t>相克</a:t>
            </a:r>
            <a:r>
              <a:rPr sz="3000">
                <a:solidFill>
                  <a:srgbClr val="4283F2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4283F2"/>
                </a:solidFill>
                <a:latin typeface="JLPUVM+MS-UIGothic"/>
                <a:cs typeface="JLPUVM+MS-UIGothic"/>
              </a:rPr>
              <a:t>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9169" y="1521833"/>
            <a:ext cx="45269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鲜类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食物相克主要与蛋白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和微量元素有关。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68465" y="1521833"/>
            <a:ext cx="5039162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虾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与富含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生素</a:t>
            </a:r>
            <a:r>
              <a:rPr sz="1500">
                <a:solidFill>
                  <a:srgbClr val="000000"/>
                </a:solidFill>
                <a:latin typeface="CHVHER+EAQTKA+MicrosoftYaHei"/>
                <a:cs typeface="CHVHER+EAQTKA+MicrosoftYaHei"/>
              </a:rPr>
              <a:t>C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的食物同食，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生素</a:t>
            </a:r>
            <a:r>
              <a:rPr sz="1500">
                <a:solidFill>
                  <a:srgbClr val="000000"/>
                </a:solidFill>
                <a:latin typeface="CHVHER+EAQTKA+MicrosoftYaHei"/>
                <a:cs typeface="CHVHER+EAQTKA+MicrosoftYaHei"/>
              </a:rPr>
              <a:t>C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会使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虾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中的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化成有毒的三价砷，可能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致食物中毒。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3610" y="2647053"/>
            <a:ext cx="525780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某些海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鲜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中的生物活性物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会与水果中的有机酸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生反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748144" y="2647053"/>
            <a:ext cx="51842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如螃蟹与柿子同食，柿子中的鞣酸会使螃蟹中的蛋白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凝固，形成不易消化的物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，影响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JLPUVM+MS-UIGothic"/>
                <a:cs typeface="JLPUVM+MS-UIGothic"/>
              </a:rPr>
              <a:t>养吸收。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5260" y="350134"/>
            <a:ext cx="166248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KEPDPD+QBKPDN+MicrosoftYaHei-Bold"/>
                <a:cs typeface="KEPDPD+QBKPDN+MicrosoftYaHei-Bold"/>
              </a:rPr>
              <a:t>2023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902950" y="386020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31516"/>
                </a:solidFill>
                <a:latin typeface="CHVHER+EAQTKA+MicrosoftYaHei"/>
                <a:cs typeface="CHVHER+EAQTKA+MicrosoftYaHei"/>
              </a:rPr>
              <a:t>REPORTING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3289" y="1637279"/>
            <a:ext cx="238413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131516"/>
                </a:solidFill>
                <a:latin typeface="KEPDPD+QBKPDN+MicrosoftYaHei-Bold"/>
                <a:cs typeface="KEPDPD+QBKPDN+MicrosoftYaHei-Bold"/>
              </a:rPr>
              <a:t>PART</a:t>
            </a:r>
            <a:r>
              <a:rPr sz="3300" spc="-90">
                <a:solidFill>
                  <a:srgbClr val="131516"/>
                </a:solidFill>
                <a:latin typeface="KEPDPD+QBKPDN+MicrosoftYaHei-Bold"/>
                <a:cs typeface="KEPDPD+QBKPDN+MicrosoftYaHei-Bold"/>
              </a:rPr>
              <a:t> </a:t>
            </a:r>
            <a:r>
              <a:rPr sz="3300">
                <a:solidFill>
                  <a:srgbClr val="131516"/>
                </a:solidFill>
                <a:latin typeface="KEPDPD+QBKPDN+MicrosoftYaHei-Bold"/>
                <a:cs typeface="KEPDPD+QBKPDN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5514" y="2562836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131516"/>
                </a:solidFill>
                <a:latin typeface="JLPUVM+MS-UIGothic"/>
                <a:cs typeface="JLPUVM+MS-UIGothic"/>
              </a:rPr>
              <a:t>食物相克的解救</a:t>
            </a:r>
            <a:r>
              <a:rPr sz="4500">
                <a:solidFill>
                  <a:srgbClr val="131516"/>
                </a:solidFill>
                <a:latin typeface="SimSun"/>
                <a:cs typeface="SimSun"/>
              </a:rPr>
              <a:t>办</a:t>
            </a:r>
            <a:r>
              <a:rPr sz="4500">
                <a:solidFill>
                  <a:srgbClr val="131516"/>
                </a:solidFill>
                <a:latin typeface="JLPUVM+MS-UIGothic"/>
                <a:cs typeface="JLPUVM+MS-UIGothic"/>
              </a:rPr>
              <a:t>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https://d.book118.com/025021024241011104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KEPDPD+QBKPDN+MicrosoftYaHei-Bold</vt:lpstr>
      <vt:lpstr>CHVHER+EAQTKA+MicrosoftYaHei</vt:lpstr>
      <vt:lpstr>JLPUVM+MS-UIGothic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2024-09-14T15:04:13.694</cp:lastPrinted>
  <dcterms:created xsi:type="dcterms:W3CDTF">2024-09-14T07:04:13Z</dcterms:created>
  <dcterms:modified xsi:type="dcterms:W3CDTF">2024-09-14T07:04:15Z</dcterms:modified>
</cp:coreProperties>
</file>