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5B538E-41D5-4814-AD65-84914F5254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B372E1-5B0A-454E-AC33-D006DD6E90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E9E32F-0188-458A-9EB8-60E5EB94B1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489D8C-2CA3-4397-8DE8-66880BB48D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1314FB-733E-448E-B484-7740C95A06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4F85D8-76B6-47A1-824F-E9A57510FC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2494A5-CFBA-4835-9E0C-CF0FDAEE50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9BD742-3A5F-4B96-B773-FA8D5A7347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91991A-6F99-4844-8105-29D5026CD8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B70C5A-7F96-4225-9FBD-11A39D8942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88D16-7315-4C34-B1D1-409A38E34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5102313101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851005" y="1505033"/>
            <a:ext cx="6403477" cy="1549400"/>
          </a:xfrm>
          <a:prstGeom prst="rect">
            <a:avLst/>
          </a:prstGeom>
          <a:solidFill>
            <a:srgbClr val="FFFFFF">
              <a:alpha val="6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6139" y="831933"/>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06139" y="752867"/>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5400000">
            <a:off x="7538039" y="2035567"/>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6306139" y="3054433"/>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flipV="1">
            <a:off x="6306139" y="3316149"/>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077800" y="6066367"/>
            <a:ext cx="995680" cy="33718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8900000">
            <a:off x="9348575" y="853255"/>
            <a:ext cx="484717" cy="484716"/>
          </a:xfrm>
          <a:custGeom>
            <a:rect l="l" t="t" r="r" b="b"/>
            <a:pathLst>
              <a:path w="2504" h="2504">
                <a:moveTo>
                  <a:pt x="2199" y="0"/>
                </a:moveTo>
                <a:lnTo>
                  <a:pt x="2504" y="0"/>
                </a:lnTo>
                <a:lnTo>
                  <a:pt x="2504" y="2504"/>
                </a:lnTo>
                <a:lnTo>
                  <a:pt x="0" y="2504"/>
                </a:lnTo>
                <a:lnTo>
                  <a:pt x="0" y="2199"/>
                </a:lnTo>
                <a:lnTo>
                  <a:pt x="1970" y="2199"/>
                </a:lnTo>
                <a:lnTo>
                  <a:pt x="87" y="315"/>
                </a:lnTo>
                <a:lnTo>
                  <a:pt x="303" y="99"/>
                </a:lnTo>
                <a:lnTo>
                  <a:pt x="2199" y="1996"/>
                </a:lnTo>
                <a:lnTo>
                  <a:pt x="2199" y="0"/>
                </a:lnTo>
                <a:close/>
              </a:path>
            </a:pathLst>
          </a:custGeom>
          <a:solidFill>
            <a:srgbClr val="77777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2195475" y="1574610"/>
            <a:ext cx="5714538" cy="1410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3600" b="1">
                <a:solidFill>
                  <a:srgbClr val="262626">
                    <a:alpha val="100000"/>
                  </a:srgbClr>
                </a:solidFill>
                <a:latin typeface="Microsoft Yahei"/>
                <a:ea typeface="Microsoft Yahei"/>
                <a:cs typeface="Microsoft Yahei"/>
              </a:rPr>
              <a:t>心理健康双因素模型述评及其研究展望</a:t>
            </a:r>
          </a:p>
        </p:txBody>
      </p:sp>
      <p:sp>
        <p:nvSpPr>
          <p:cNvPr id="13" name="AutoShape 13"/>
          <p:cNvSpPr/>
          <p:nvPr/>
        </p:nvSpPr>
        <p:spPr>
          <a:xfrm>
            <a:off x="8011592" y="5578629"/>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011592" y="6066367"/>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85781" y="0"/>
            <a:ext cx="12192000" cy="6855462"/>
          </a:xfrm>
          <a:prstGeom prst="rect">
            <a:avLst/>
          </a:prstGeom>
        </p:spPr>
      </p:pic>
      <p:sp>
        <p:nvSpPr>
          <p:cNvPr id="3" name="Freeform 3"/>
          <p:cNvSpPr/>
          <p:nvPr/>
        </p:nvSpPr>
        <p:spPr>
          <a:xfrm>
            <a:off x="4813900" y="0"/>
            <a:ext cx="7378100" cy="6858000"/>
          </a:xfrm>
          <a:custGeom>
            <a:rect l="l" t="t" r="r" b="b"/>
            <a:pathLst>
              <a:path w="4663122" h="5152502">
                <a:moveTo>
                  <a:pt x="0" y="10050"/>
                </a:moveTo>
                <a:lnTo>
                  <a:pt x="4663122" y="0"/>
                </a:lnTo>
                <a:lnTo>
                  <a:pt x="4663122" y="5142453"/>
                </a:lnTo>
                <a:lnTo>
                  <a:pt x="1002507" y="5152502"/>
                </a:lnTo>
                <a:lnTo>
                  <a:pt x="0" y="10050"/>
                </a:lnTo>
                <a:close/>
              </a:path>
            </a:pathLst>
          </a:cu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808145" y="810373"/>
            <a:ext cx="4824872" cy="496448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心理健康双因素模型概述</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心理健康双因素模型述评</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心理健康双因素模型实证研究进展</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心理健康双因素模型存在问题及挑战</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心理健康双因素模型未来发展趋势与展望</a:t>
            </a:r>
          </a:p>
        </p:txBody>
      </p:sp>
      <p:sp>
        <p:nvSpPr>
          <p:cNvPr id="5" name="TextBox 5"/>
          <p:cNvSpPr txBox="1"/>
          <p:nvPr/>
        </p:nvSpPr>
        <p:spPr>
          <a:xfrm>
            <a:off x="-334293" y="2409137"/>
            <a:ext cx="4128953" cy="16630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9600" b="1">
                <a:solidFill>
                  <a:srgbClr val="FFFFFF">
                    <a:alpha val="100000"/>
                  </a:srgbClr>
                </a:solidFill>
                <a:latin typeface="微软雅黑"/>
                <a:ea typeface="微软雅黑"/>
                <a:cs typeface="微软雅黑"/>
              </a:rPr>
              <a:t>目 录</a:t>
            </a:r>
          </a:p>
        </p:txBody>
      </p:sp>
      <p:sp>
        <p:nvSpPr>
          <p:cNvPr id="6" name="AutoShape 6"/>
          <p:cNvSpPr/>
          <p:nvPr/>
        </p:nvSpPr>
        <p:spPr>
          <a:xfrm>
            <a:off x="1558734" y="1924940"/>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558734" y="1845874"/>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2790634" y="3128574"/>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flipV="1">
            <a:off x="1558734" y="4147440"/>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flipV="1">
            <a:off x="1558734" y="4409156"/>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心理健康问题日益受到关注，传统的单因素模型已无法满足研究需求。</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双因素模型作为一种新的研究视角，为心理健康领域提供了更全面、深入的理解。</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探讨双因素模型的理论基础、实证研究及应用前景，对推动心理健康研究具有重要意义。</a:t>
              </a:r>
            </a:p>
          </p:txBody>
        </p:sp>
      </p:grpSp>
      <p:pic>
        <p:nvPicPr>
          <p:cNvPr id="14" name="Picture 14"/>
          <p:cNvPicPr>
            <a:picLocks noChangeAspect="1"/>
          </p:cNvPicPr>
          <p:nvPr/>
        </p:nvPicPr>
        <p:blipFill>
          <a:blip r:embed="rId2"/>
          <a:srcRect l="10010" r="1001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2500" r="1250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系统评述心理健康双因素模型的理论与实证研究，展望其未来发展方向。</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采用文献综述法，搜集与双因素模型相关的国内外研究文献，进行归纳、整理与分析。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心理健康双因素模型概述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心理健康双因素模型是一种理论框架，旨在解释心理健康的积极和消极两个方面。该模型认为，心理健康不仅仅是没有心理疾病，还包括积极的心理功能和幸福感。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构成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心理健康双因素模型通常由两个主要因素构成，即心理健康的积极因素（如心理幸福感、生活满意度、自我效能等）和消极因素（如心理疾病症状、心理困扰、功能障碍等）。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模型定义与构成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相互独立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积极因素和消极因素在统计上是相互独立的，即一个因素的存在与否并不影响另一个因素的存在。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相互影响</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尽管积极因素和消极因素在统计上相互独立，但它们在实际生活中可能存在相互影响。例如，积极的心理功能可能有助于缓解心理疾病症状，而心理疾病症状也可能削弱积极的心理功能。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心理健康双因素之间关系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评估与诊断</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心理健康双因素模型为评估和诊断心理健康问题提供了更全面的视角。通过同时考虑积极和消极因素，可以更准确地了解个体的心理健康状况。</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干预与治疗</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该模型强调在干预和治疗心理健康问题时，需要同时关注积极和消极因素。例如，在治疗心理疾病的同时，也应注重提升患者的积极心理功能和幸福感。</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研究与发展</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心理健康双因素模型为心理健康领域的研究提供了新的思路和方法。通过深入研究积极和消极因素之间的相互作用和影响机制，有助于开发更有效的心理健康干预措施和预防策略。</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模型在心理健康领域应用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心理健康双因素模型述评</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指导性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双因素模型为心理健康干预提供了明确指导，有助于制定更有效的干预策略。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全面性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双因素模型同时考虑了正向和负向心理因素，提供了更全面的心理健康视角。</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该模型强调心理因素的相互作用和动态变化，更符合实际心理现象。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模型优点分析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因素界定不清</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模型中正向和负向心理因素的界定存在一定模糊性，可能影响研究的准确性和可比性。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忽视环境因素</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双因素模型过于强调个体内部因素，相对忽视了环境和社会因素对心理健康的影响。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实证支持不足</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目前针对双因素模型的实证研究相对较少，需要更多研究来验证和支持该模型。</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模型局限性讨论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部分学者认为双因素模型突破了传统心理健康观的局限，为心理健康研究提供了新的思路和方法。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积极评价</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也有学者指出双因素模型在理论构建和实证研究方面还存在一些问题和挑战，需要进一步完善和发展。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谨慎评价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少数学者对双因素模型提出批评，认为该模型过于复杂和抽象，难以在实际应用中发挥作用。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批评意见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不同学者对模型评价对比</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https://d.book118.com/025102313101011114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373737"/>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2024-09-21T07:19:03.956</cp:lastPrinted>
  <dcterms:created xsi:type="dcterms:W3CDTF">2024-09-20T23:19:03Z</dcterms:created>
  <dcterms:modified xsi:type="dcterms:W3CDTF">2024-09-20T23:19:06Z</dcterms:modified>
</cp:coreProperties>
</file>