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8EFAC40-681D-435D-8649-C8D95133DC5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822A1BC-A6DD-41E0-9C83-BC5E4A2666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AE615DD-B55B-4ACA-8BFA-5E7A0D705E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B0CF08A-9F13-43E7-8BA5-6813FA3FF93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DAFDC75-DFD0-45C6-B19D-FF2411CE24B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CC64D9F-38BC-48F7-8935-063605DA883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425DF82-4850-462F-AB55-7B95491805E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C54DC9A-DB77-44A1-962C-EFE52FAC5B5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49432A9-E26F-4240-B3C8-74C04A2EBBA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6455B0E-1DB4-49A6-B384-FE09AF26A6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7453346-93DE-46E3-85D7-30F3EDC2BC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2511303312301111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动词时态与语态的正确应用</a:t>
            </a:r>
          </a:p>
        </p:txBody>
      </p:sp>
      <p:sp>
        <p:nvSpPr>
          <p:cNvPr id="3" name="AutoShape 3"/>
          <p:cNvSpPr/>
          <p:nvPr/>
        </p:nvSpPr>
        <p:spPr>
          <a:xfrm>
            <a:off x="878191" y="4363593"/>
            <a:ext cx="2414501"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汇报人：XX</a:t>
            </a:r>
            <a:endParaRPr lang="en-US" sz="1100"/>
          </a:p>
        </p:txBody>
      </p:sp>
      <p:sp>
        <p:nvSpPr>
          <p:cNvPr id="4" name="AutoShape 4"/>
          <p:cNvSpPr/>
          <p:nvPr/>
        </p:nvSpPr>
        <p:spPr>
          <a:xfrm>
            <a:off x="3539184" y="4354068"/>
            <a:ext cx="235091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2024-02-08</a:t>
            </a:r>
            <a:endParaRPr lang="en-US" sz="1100"/>
          </a:p>
        </p:txBody>
      </p:sp>
      <p:sp>
        <p:nvSpPr>
          <p:cNvPr id="5" name="AutoShape 5"/>
          <p:cNvSpPr/>
          <p:nvPr/>
        </p:nvSpPr>
        <p:spPr>
          <a:xfrm>
            <a:off x="836022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schemeClr val="lt1">
                    <a:alpha val="100000"/>
                  </a:schemeClr>
                </a:solidFill>
                <a:latin typeface="Microsoft Yahei"/>
                <a:ea typeface="Microsoft Yahei"/>
                <a:cs typeface="Microsoft Yahei"/>
              </a:rPr>
              <a:t>XX</a:t>
            </a:r>
            <a:endParaRPr lang="en-US" sz="1100"/>
          </a:p>
        </p:txBody>
      </p:sp>
      <p:sp>
        <p:nvSpPr>
          <p:cNvPr id="6" name="TextBox 6"/>
          <p:cNvSpPr txBox="1"/>
          <p:nvPr/>
        </p:nvSpPr>
        <p:spPr>
          <a:xfrm>
            <a:off x="689387" y="6072206"/>
            <a:ext cx="229743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FFFFFF">
                    <a:alpha val="100000"/>
                  </a:srgbClr>
                </a:solidFill>
                <a:latin typeface="Microsoft Yahei"/>
                <a:ea typeface="Microsoft Yahei"/>
                <a:cs typeface="Microsoft Yahei"/>
              </a:rPr>
              <a:t>REPORTING</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001074" y="877515"/>
            <a:ext cx="2792730" cy="7772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4473390" y="1191132"/>
            <a:ext cx="6278486" cy="532671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动词时态基本概念与分类</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现在时系列时态详解</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过去时系列时态详解</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将来时系列时态详解</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被动语态理解与运用技巧</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复杂句型中动词时态和语态问题探讨</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实战演练与错误纠正策略</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动词时态基本概念与分类</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时态的正确使用可以使读者或听者更清楚地理解动作或状态在何时发生，以及它们之间的关系。</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在英语中，时态是语法的重要组成部分，也是表达意思的重要手段。</a:t>
            </a:r>
          </a:p>
        </p:txBody>
      </p:sp>
      <p:pic>
        <p:nvPicPr>
          <p:cNvPr id="7" name="Picture 7"/>
          <p:cNvPicPr>
            <a:picLocks noChangeAspect="1"/>
          </p:cNvPicPr>
          <p:nvPr/>
        </p:nvPicPr>
        <p:blipFill>
          <a:blip r:embed="rId2"/>
          <a:srcRect l="5280" r="5280"/>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t="10661" b="10661"/>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t="8319" b="8319"/>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时态是动词的一种形式，表示动作或状态发生的时间和方式。</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时态定义及作用</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833" b="2833"/>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6667" r="16667"/>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现在时</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过去时</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将来时</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过去将来时</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常见时态类型介绍</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包括现在进行时、现在完成时等，表示现在发生的动作或状态。</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包括一般将来时、将来进行时、将来完成时等，表示未来某个时间里将要发生的动作或状态。</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包括一般过去时、过去进行时、过去完成时等，表示过去某个时间里发生的动作或状态。</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表示从过去某一时间看来将要发生的动作或存在的状态。</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时态选择应根据动作或状态发生的时间来确定，同时要考虑语境和表达需要。</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常见误区包括混淆不同时态的用法、忽略时态与语态的配合、过度使用某些时态等。</a:t>
            </a:r>
          </a:p>
        </p:txBody>
      </p:sp>
      <p:pic>
        <p:nvPicPr>
          <p:cNvPr id="6" name="Picture 6"/>
          <p:cNvPicPr>
            <a:picLocks noChangeAspect="1"/>
          </p:cNvPicPr>
          <p:nvPr/>
        </p:nvPicPr>
        <p:blipFill>
          <a:blip r:embed="rId2"/>
          <a:srcRect t="30118" b="30118"/>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4857" b="4857"/>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在写作和口语表达中，要注意时态的一致性和准确性，以避免产生歧义或误解。</a:t>
            </a:r>
          </a:p>
        </p:txBody>
      </p:sp>
      <p:pic>
        <p:nvPicPr>
          <p:cNvPr id="10" name="Picture 10"/>
          <p:cNvPicPr>
            <a:picLocks noChangeAspect="1"/>
          </p:cNvPicPr>
          <p:nvPr/>
        </p:nvPicPr>
        <p:blipFill>
          <a:blip r:embed="rId4"/>
          <a:srcRect t="29767" b="29767"/>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时态选择原则与误区提示</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现在时系列时态详解</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45936" y="260197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3788" y="4992370"/>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14621" y="4992370"/>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52079" y="300540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82069" y="298040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90610" y="451003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84214" y="528619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38684" y="454436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71891" y="3318396"/>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应用场景</a:t>
            </a:r>
          </a:p>
        </p:txBody>
      </p:sp>
      <p:sp>
        <p:nvSpPr>
          <p:cNvPr id="11" name="Freeform 11"/>
          <p:cNvSpPr/>
          <p:nvPr/>
        </p:nvSpPr>
        <p:spPr>
          <a:xfrm>
            <a:off x="5821069" y="286491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73593" y="3379295"/>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66066" y="365957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16258" y="3379295"/>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418097" y="366894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34007" y="5314781"/>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589033" y="5255782"/>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79518" y="4987861"/>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表示说话时正在进行的动作或发生的情况</a:t>
            </a:r>
          </a:p>
        </p:txBody>
      </p:sp>
      <p:sp>
        <p:nvSpPr>
          <p:cNvPr id="19" name="TextBox 19"/>
          <p:cNvSpPr txBox="1"/>
          <p:nvPr/>
        </p:nvSpPr>
        <p:spPr>
          <a:xfrm>
            <a:off x="653186" y="3304902"/>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用于表达即将发生的未来事件，常跟时间状语连用，如"I'm meeting him tomorrow"（我明天要见他）</a:t>
            </a:r>
          </a:p>
        </p:txBody>
      </p:sp>
      <p:sp>
        <p:nvSpPr>
          <p:cNvPr id="20" name="TextBox 20"/>
          <p:cNvSpPr txBox="1"/>
          <p:nvPr/>
        </p:nvSpPr>
        <p:spPr>
          <a:xfrm>
            <a:off x="1082466" y="4987747"/>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表示当前一段时间内持续进行的动作或活动</a:t>
            </a:r>
          </a:p>
        </p:txBody>
      </p:sp>
      <p:sp>
        <p:nvSpPr>
          <p:cNvPr id="21" name="TextBox 21"/>
          <p:cNvSpPr txBox="1"/>
          <p:nvPr/>
        </p:nvSpPr>
        <p:spPr>
          <a:xfrm>
            <a:off x="4488661" y="1252888"/>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构成：主语 + be动词（am/is/are） + 动词ing形式</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现在进行时构成及应用场景</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743992"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8834865" y="4607506"/>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用于表达经验或经历，常跟表示次数的状语连用，如"I have been to Beijing twice"（我去过北京两次）</a:t>
            </a:r>
          </a:p>
        </p:txBody>
      </p:sp>
      <p:sp>
        <p:nvSpPr>
          <p:cNvPr id="4" name="Freeform 4"/>
          <p:cNvSpPr/>
          <p:nvPr/>
        </p:nvSpPr>
        <p:spPr>
          <a:xfrm>
            <a:off x="826123"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299856"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757650"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937158"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10890"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868684"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048192"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521924"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979718"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159226"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632959"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090752"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270260"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201787"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6739769" y="1358476"/>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表示从过去某一时间开始一直持续到现在的动作或状态</a:t>
            </a:r>
          </a:p>
        </p:txBody>
      </p:sp>
      <p:sp>
        <p:nvSpPr>
          <p:cNvPr id="19" name="TextBox 19"/>
          <p:cNvSpPr txBox="1"/>
          <p:nvPr/>
        </p:nvSpPr>
        <p:spPr>
          <a:xfrm>
            <a:off x="4612797" y="4607506"/>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表示过去发生的动作对现在造成的影响或结果</a:t>
            </a:r>
          </a:p>
        </p:txBody>
      </p:sp>
      <p:sp>
        <p:nvSpPr>
          <p:cNvPr id="20" name="TextBox 20"/>
          <p:cNvSpPr txBox="1"/>
          <p:nvPr/>
        </p:nvSpPr>
        <p:spPr>
          <a:xfrm>
            <a:off x="390728" y="4569595"/>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构成：主语 + have/has + 过去分词</a:t>
            </a:r>
          </a:p>
        </p:txBody>
      </p:sp>
      <p:sp>
        <p:nvSpPr>
          <p:cNvPr id="21" name="TextBox 21"/>
          <p:cNvSpPr txBox="1"/>
          <p:nvPr/>
        </p:nvSpPr>
        <p:spPr>
          <a:xfrm>
            <a:off x="2501762" y="1358476"/>
            <a:ext cx="274320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应用场景</a:t>
            </a:r>
          </a:p>
        </p:txBody>
      </p:sp>
      <p:cxnSp>
        <p:nvCxnSpPr>
          <p:cNvPr id="22" name="Connector 22"/>
          <p:cNvCxnSpPr/>
          <p:nvPr/>
        </p:nvCxnSpPr>
        <p:spPr>
          <a:xfrm flipH="1" flipV="1">
            <a:off x="1737012" y="2310619"/>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3" name="AutoShape 23"/>
          <p:cNvSpPr/>
          <p:nvPr/>
        </p:nvSpPr>
        <p:spPr>
          <a:xfrm>
            <a:off x="1632675" y="3432283"/>
            <a:ext cx="219484" cy="219484"/>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1693635" y="349324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365618" y="1589062"/>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1556577" y="1767642"/>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7" name="Connector 27"/>
          <p:cNvCxnSpPr/>
          <p:nvPr/>
        </p:nvCxnSpPr>
        <p:spPr>
          <a:xfrm flipH="1" flipV="1">
            <a:off x="5978060" y="2327386"/>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5873723" y="3412474"/>
            <a:ext cx="219484" cy="219484"/>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934683" y="347343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0" name="Connector 30"/>
          <p:cNvCxnSpPr/>
          <p:nvPr/>
        </p:nvCxnSpPr>
        <p:spPr>
          <a:xfrm flipH="1" flipV="1">
            <a:off x="10182152" y="2308178"/>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1" name="AutoShape 31"/>
          <p:cNvSpPr/>
          <p:nvPr/>
        </p:nvSpPr>
        <p:spPr>
          <a:xfrm>
            <a:off x="10077815" y="3417650"/>
            <a:ext cx="219484" cy="219484"/>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10138775" y="3478610"/>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624263" y="1589062"/>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4" name="Connector 34"/>
          <p:cNvCxnSpPr/>
          <p:nvPr/>
        </p:nvCxnSpPr>
        <p:spPr>
          <a:xfrm flipH="1" flipV="1">
            <a:off x="3860239" y="3572081"/>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5" name="AutoShape 35"/>
          <p:cNvSpPr/>
          <p:nvPr/>
        </p:nvSpPr>
        <p:spPr>
          <a:xfrm>
            <a:off x="3750497" y="3424680"/>
            <a:ext cx="219484" cy="219484"/>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3811457" y="3485640"/>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7" name="Connector 37"/>
          <p:cNvCxnSpPr/>
          <p:nvPr/>
        </p:nvCxnSpPr>
        <p:spPr>
          <a:xfrm flipH="1" flipV="1">
            <a:off x="8108145" y="3558730"/>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8" name="AutoShape 38"/>
          <p:cNvSpPr/>
          <p:nvPr/>
        </p:nvSpPr>
        <p:spPr>
          <a:xfrm>
            <a:off x="7998403" y="3424680"/>
            <a:ext cx="219484" cy="219484"/>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8059363" y="3485640"/>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3476652" y="4800180"/>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736750" y="4800180"/>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5773138" y="1740312"/>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817145" y="1589062"/>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9992364" y="1776887"/>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701728" y="5019600"/>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7833655" y="4965413"/>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7" name="Group 47"/>
          <p:cNvGrpSpPr/>
          <p:nvPr/>
        </p:nvGrpSpPr>
        <p:grpSpPr>
          <a:xfrm>
            <a:off x="454963" y="93878"/>
            <a:ext cx="10641129" cy="914400"/>
            <a:chOff x="454963" y="93878"/>
            <a:chExt cx="10641129" cy="914400"/>
          </a:xfrm>
        </p:grpSpPr>
        <p:sp>
          <p:nvSpPr>
            <p:cNvPr id="48" name="AutoShape 4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TextBox 6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现在完成时构成及应用场景</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087237" y="4692872"/>
            <a:ext cx="2429542" cy="1127284"/>
            <a:chOff x="6087237" y="4692872"/>
            <a:chExt cx="2429542" cy="1127284"/>
          </a:xfrm>
        </p:grpSpPr>
        <p:sp>
          <p:nvSpPr>
            <p:cNvPr id="3" name="Freeform 3"/>
            <p:cNvSpPr/>
            <p:nvPr/>
          </p:nvSpPr>
          <p:spPr>
            <a:xfrm>
              <a:off x="6087237" y="4692872"/>
              <a:ext cx="2429542" cy="1127284"/>
            </a:xfrm>
            <a:custGeom>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421499" y="5019484"/>
              <a:ext cx="311944" cy="273653"/>
            </a:xfrm>
            <a:custGeom>
              <a:rect l="l" t="t" r="r" b="b"/>
              <a:pathLst>
                <a:path w="582612" h="511175">
                  <a:moveTo>
                    <a:pt x="563781" y="169863"/>
                  </a:moveTo>
                  <a:cubicBezTo>
                    <a:pt x="567547" y="181115"/>
                    <a:pt x="571313" y="192367"/>
                    <a:pt x="575080" y="199869"/>
                  </a:cubicBezTo>
                  <a:cubicBezTo>
                    <a:pt x="578846" y="214872"/>
                    <a:pt x="578846" y="226124"/>
                    <a:pt x="582612" y="237376"/>
                  </a:cubicBezTo>
                  <a:cubicBezTo>
                    <a:pt x="582612" y="237376"/>
                    <a:pt x="582612" y="241126"/>
                    <a:pt x="582612" y="241126"/>
                  </a:cubicBezTo>
                  <a:cubicBezTo>
                    <a:pt x="582612" y="241126"/>
                    <a:pt x="582612" y="241126"/>
                    <a:pt x="582612" y="267381"/>
                  </a:cubicBezTo>
                  <a:cubicBezTo>
                    <a:pt x="582612" y="271132"/>
                    <a:pt x="582612" y="278633"/>
                    <a:pt x="582612" y="282384"/>
                  </a:cubicBezTo>
                  <a:cubicBezTo>
                    <a:pt x="575080" y="327392"/>
                    <a:pt x="552482" y="368650"/>
                    <a:pt x="514820" y="394905"/>
                  </a:cubicBezTo>
                  <a:cubicBezTo>
                    <a:pt x="480924" y="424910"/>
                    <a:pt x="439496" y="436162"/>
                    <a:pt x="398068" y="436162"/>
                  </a:cubicBezTo>
                  <a:cubicBezTo>
                    <a:pt x="326510" y="436162"/>
                    <a:pt x="258718" y="436162"/>
                    <a:pt x="187161" y="436162"/>
                  </a:cubicBezTo>
                  <a:cubicBezTo>
                    <a:pt x="187161" y="436162"/>
                    <a:pt x="187161" y="436162"/>
                    <a:pt x="179628" y="436162"/>
                  </a:cubicBezTo>
                  <a:cubicBezTo>
                    <a:pt x="179628" y="436162"/>
                    <a:pt x="179628" y="436162"/>
                    <a:pt x="179628" y="511176"/>
                  </a:cubicBezTo>
                  <a:cubicBezTo>
                    <a:pt x="179628" y="507426"/>
                    <a:pt x="175862" y="507426"/>
                    <a:pt x="175862" y="507426"/>
                  </a:cubicBezTo>
                  <a:cubicBezTo>
                    <a:pt x="130667" y="473669"/>
                    <a:pt x="85473" y="439913"/>
                    <a:pt x="40278" y="406157"/>
                  </a:cubicBezTo>
                  <a:cubicBezTo>
                    <a:pt x="40278" y="402406"/>
                    <a:pt x="36512" y="402406"/>
                    <a:pt x="36512" y="402406"/>
                  </a:cubicBezTo>
                  <a:cubicBezTo>
                    <a:pt x="81707" y="364899"/>
                    <a:pt x="130667" y="327392"/>
                    <a:pt x="179628" y="293636"/>
                  </a:cubicBezTo>
                  <a:cubicBezTo>
                    <a:pt x="179628" y="293636"/>
                    <a:pt x="179628" y="293636"/>
                    <a:pt x="179628" y="364899"/>
                  </a:cubicBezTo>
                  <a:cubicBezTo>
                    <a:pt x="183394" y="364899"/>
                    <a:pt x="183394" y="364899"/>
                    <a:pt x="187161" y="364899"/>
                  </a:cubicBezTo>
                  <a:cubicBezTo>
                    <a:pt x="258718" y="364899"/>
                    <a:pt x="330276" y="364899"/>
                    <a:pt x="401834" y="364899"/>
                  </a:cubicBezTo>
                  <a:cubicBezTo>
                    <a:pt x="465860" y="364899"/>
                    <a:pt x="514820" y="312390"/>
                    <a:pt x="511054" y="248628"/>
                  </a:cubicBezTo>
                  <a:cubicBezTo>
                    <a:pt x="511054" y="237376"/>
                    <a:pt x="507288" y="229874"/>
                    <a:pt x="503522" y="218622"/>
                  </a:cubicBezTo>
                  <a:cubicBezTo>
                    <a:pt x="503522" y="218622"/>
                    <a:pt x="503522" y="214872"/>
                    <a:pt x="507288" y="214872"/>
                  </a:cubicBezTo>
                  <a:cubicBezTo>
                    <a:pt x="526119" y="199869"/>
                    <a:pt x="544950" y="184866"/>
                    <a:pt x="563781" y="169863"/>
                  </a:cubicBezTo>
                  <a:close/>
                  <a:moveTo>
                    <a:pt x="401388" y="0"/>
                  </a:moveTo>
                  <a:cubicBezTo>
                    <a:pt x="401388" y="0"/>
                    <a:pt x="405139" y="0"/>
                    <a:pt x="405139" y="3757"/>
                  </a:cubicBezTo>
                  <a:cubicBezTo>
                    <a:pt x="450155" y="37571"/>
                    <a:pt x="495170" y="71384"/>
                    <a:pt x="540185" y="105198"/>
                  </a:cubicBezTo>
                  <a:cubicBezTo>
                    <a:pt x="543937" y="105198"/>
                    <a:pt x="543937" y="105198"/>
                    <a:pt x="547688" y="108955"/>
                  </a:cubicBezTo>
                  <a:cubicBezTo>
                    <a:pt x="498921" y="146526"/>
                    <a:pt x="450155" y="180341"/>
                    <a:pt x="401388" y="217911"/>
                  </a:cubicBezTo>
                  <a:cubicBezTo>
                    <a:pt x="401388" y="217911"/>
                    <a:pt x="401388" y="217911"/>
                    <a:pt x="401388" y="146526"/>
                  </a:cubicBezTo>
                  <a:cubicBezTo>
                    <a:pt x="397636" y="146526"/>
                    <a:pt x="397636" y="146526"/>
                    <a:pt x="393885" y="146526"/>
                  </a:cubicBezTo>
                  <a:cubicBezTo>
                    <a:pt x="322611" y="146526"/>
                    <a:pt x="255088" y="146526"/>
                    <a:pt x="183813" y="146526"/>
                  </a:cubicBezTo>
                  <a:cubicBezTo>
                    <a:pt x="120041" y="146526"/>
                    <a:pt x="67523" y="199126"/>
                    <a:pt x="71275" y="259239"/>
                  </a:cubicBezTo>
                  <a:cubicBezTo>
                    <a:pt x="75026" y="270511"/>
                    <a:pt x="75026" y="281782"/>
                    <a:pt x="78777" y="289296"/>
                  </a:cubicBezTo>
                  <a:cubicBezTo>
                    <a:pt x="78777" y="293053"/>
                    <a:pt x="78777" y="296810"/>
                    <a:pt x="75026" y="296810"/>
                  </a:cubicBezTo>
                  <a:cubicBezTo>
                    <a:pt x="60021" y="311839"/>
                    <a:pt x="41264" y="323110"/>
                    <a:pt x="18756" y="338138"/>
                  </a:cubicBezTo>
                  <a:cubicBezTo>
                    <a:pt x="15005" y="330624"/>
                    <a:pt x="11254" y="319353"/>
                    <a:pt x="7502" y="308082"/>
                  </a:cubicBezTo>
                  <a:cubicBezTo>
                    <a:pt x="3751" y="296810"/>
                    <a:pt x="3751" y="285539"/>
                    <a:pt x="0" y="270511"/>
                  </a:cubicBezTo>
                  <a:cubicBezTo>
                    <a:pt x="0" y="270511"/>
                    <a:pt x="0" y="270511"/>
                    <a:pt x="0" y="266754"/>
                  </a:cubicBezTo>
                  <a:cubicBezTo>
                    <a:pt x="0" y="266754"/>
                    <a:pt x="0" y="266754"/>
                    <a:pt x="0" y="244211"/>
                  </a:cubicBezTo>
                  <a:cubicBezTo>
                    <a:pt x="0" y="236697"/>
                    <a:pt x="0" y="232940"/>
                    <a:pt x="0" y="225426"/>
                  </a:cubicBezTo>
                  <a:cubicBezTo>
                    <a:pt x="7502" y="180341"/>
                    <a:pt x="30010" y="142769"/>
                    <a:pt x="67523" y="112712"/>
                  </a:cubicBezTo>
                  <a:cubicBezTo>
                    <a:pt x="101285" y="86413"/>
                    <a:pt x="142549" y="71384"/>
                    <a:pt x="187565" y="71384"/>
                  </a:cubicBezTo>
                  <a:cubicBezTo>
                    <a:pt x="255088" y="71384"/>
                    <a:pt x="322611" y="71384"/>
                    <a:pt x="393885" y="71384"/>
                  </a:cubicBezTo>
                  <a:cubicBezTo>
                    <a:pt x="393885" y="71384"/>
                    <a:pt x="393885" y="71384"/>
                    <a:pt x="401388" y="71384"/>
                  </a:cubicBezTo>
                  <a:cubicBezTo>
                    <a:pt x="401388" y="71384"/>
                    <a:pt x="401388" y="71384"/>
                    <a:pt x="401388"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6087237" y="3581590"/>
            <a:ext cx="1515142" cy="2095595"/>
          </a:xfrm>
          <a:custGeom>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859714" y="4236053"/>
            <a:ext cx="352711" cy="269463"/>
            <a:chOff x="6859714" y="4236053"/>
            <a:chExt cx="352711" cy="269463"/>
          </a:xfrm>
        </p:grpSpPr>
        <p:sp>
          <p:nvSpPr>
            <p:cNvPr id="7" name="Freeform 7"/>
            <p:cNvSpPr/>
            <p:nvPr/>
          </p:nvSpPr>
          <p:spPr>
            <a:xfrm>
              <a:off x="6859714" y="4236053"/>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988873" y="4306634"/>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667887" y="4692872"/>
            <a:ext cx="2419350" cy="1127284"/>
            <a:chOff x="3667887" y="4692872"/>
            <a:chExt cx="2419350" cy="1127284"/>
          </a:xfrm>
        </p:grpSpPr>
        <p:sp>
          <p:nvSpPr>
            <p:cNvPr id="10" name="Freeform 10"/>
            <p:cNvSpPr/>
            <p:nvPr/>
          </p:nvSpPr>
          <p:spPr>
            <a:xfrm>
              <a:off x="3667887" y="4692872"/>
              <a:ext cx="2419350" cy="1127284"/>
            </a:xfrm>
            <a:custGeom>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465034" y="500414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2" name="Freeform 12"/>
          <p:cNvSpPr/>
          <p:nvPr/>
        </p:nvSpPr>
        <p:spPr>
          <a:xfrm>
            <a:off x="4582287" y="3581590"/>
            <a:ext cx="1513713" cy="2095595"/>
          </a:xfrm>
          <a:custGeom>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3" name="Group 13"/>
          <p:cNvGrpSpPr/>
          <p:nvPr/>
        </p:nvGrpSpPr>
        <p:grpSpPr>
          <a:xfrm>
            <a:off x="4996434" y="4236053"/>
            <a:ext cx="313754" cy="313849"/>
            <a:chOff x="4996434" y="4236053"/>
            <a:chExt cx="313754" cy="313849"/>
          </a:xfrm>
        </p:grpSpPr>
        <p:sp>
          <p:nvSpPr>
            <p:cNvPr id="14" name="Freeform 14"/>
            <p:cNvSpPr/>
            <p:nvPr/>
          </p:nvSpPr>
          <p:spPr>
            <a:xfrm>
              <a:off x="4996434" y="4265200"/>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69300" y="4338066"/>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152644" y="4236053"/>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7" name="Freeform 17"/>
          <p:cNvSpPr/>
          <p:nvPr/>
        </p:nvSpPr>
        <p:spPr>
          <a:xfrm>
            <a:off x="5664327" y="3097435"/>
            <a:ext cx="856012" cy="2579751"/>
          </a:xfrm>
          <a:custGeom>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984843" y="3986974"/>
            <a:ext cx="215074" cy="313658"/>
          </a:xfrm>
          <a:custGeom>
            <a:rect l="l" t="t" r="r" b="b"/>
            <a:pathLst>
              <a:path w="107" h="156">
                <a:moveTo>
                  <a:pt x="43" y="156"/>
                </a:moveTo>
                <a:cubicBezTo>
                  <a:pt x="40" y="155"/>
                  <a:pt x="37" y="154"/>
                  <a:pt x="34" y="152"/>
                </a:cubicBezTo>
                <a:cubicBezTo>
                  <a:pt x="31" y="150"/>
                  <a:pt x="29" y="147"/>
                  <a:pt x="27" y="143"/>
                </a:cubicBezTo>
                <a:cubicBezTo>
                  <a:pt x="27" y="142"/>
                  <a:pt x="27" y="142"/>
                  <a:pt x="25" y="141"/>
                </a:cubicBezTo>
                <a:cubicBezTo>
                  <a:pt x="19" y="138"/>
                  <a:pt x="16" y="130"/>
                  <a:pt x="19" y="123"/>
                </a:cubicBezTo>
                <a:cubicBezTo>
                  <a:pt x="19" y="123"/>
                  <a:pt x="19" y="122"/>
                  <a:pt x="19" y="121"/>
                </a:cubicBezTo>
                <a:cubicBezTo>
                  <a:pt x="18" y="118"/>
                  <a:pt x="17" y="115"/>
                  <a:pt x="19" y="111"/>
                </a:cubicBezTo>
                <a:cubicBezTo>
                  <a:pt x="19" y="110"/>
                  <a:pt x="19" y="110"/>
                  <a:pt x="18" y="109"/>
                </a:cubicBezTo>
                <a:cubicBezTo>
                  <a:pt x="18" y="106"/>
                  <a:pt x="17" y="104"/>
                  <a:pt x="17" y="101"/>
                </a:cubicBezTo>
                <a:cubicBezTo>
                  <a:pt x="16" y="96"/>
                  <a:pt x="14" y="91"/>
                  <a:pt x="12" y="86"/>
                </a:cubicBezTo>
                <a:cubicBezTo>
                  <a:pt x="9" y="81"/>
                  <a:pt x="6" y="76"/>
                  <a:pt x="4" y="71"/>
                </a:cubicBezTo>
                <a:cubicBezTo>
                  <a:pt x="1" y="62"/>
                  <a:pt x="0" y="53"/>
                  <a:pt x="1" y="44"/>
                </a:cubicBezTo>
                <a:cubicBezTo>
                  <a:pt x="5" y="25"/>
                  <a:pt x="15" y="12"/>
                  <a:pt x="33" y="4"/>
                </a:cubicBezTo>
                <a:cubicBezTo>
                  <a:pt x="38" y="2"/>
                  <a:pt x="43" y="0"/>
                  <a:pt x="49" y="0"/>
                </a:cubicBezTo>
                <a:cubicBezTo>
                  <a:pt x="49" y="0"/>
                  <a:pt x="50" y="0"/>
                  <a:pt x="50" y="0"/>
                </a:cubicBezTo>
                <a:cubicBezTo>
                  <a:pt x="56" y="0"/>
                  <a:pt x="56" y="0"/>
                  <a:pt x="56" y="0"/>
                </a:cubicBezTo>
                <a:cubicBezTo>
                  <a:pt x="60" y="0"/>
                  <a:pt x="63" y="1"/>
                  <a:pt x="67" y="1"/>
                </a:cubicBezTo>
                <a:cubicBezTo>
                  <a:pt x="76" y="4"/>
                  <a:pt x="84" y="8"/>
                  <a:pt x="90" y="15"/>
                </a:cubicBezTo>
                <a:cubicBezTo>
                  <a:pt x="97" y="22"/>
                  <a:pt x="102" y="30"/>
                  <a:pt x="104" y="40"/>
                </a:cubicBezTo>
                <a:cubicBezTo>
                  <a:pt x="107" y="53"/>
                  <a:pt x="105" y="65"/>
                  <a:pt x="99" y="77"/>
                </a:cubicBezTo>
                <a:cubicBezTo>
                  <a:pt x="97" y="81"/>
                  <a:pt x="95" y="85"/>
                  <a:pt x="93" y="89"/>
                </a:cubicBezTo>
                <a:cubicBezTo>
                  <a:pt x="90" y="94"/>
                  <a:pt x="89" y="99"/>
                  <a:pt x="89" y="105"/>
                </a:cubicBezTo>
                <a:cubicBezTo>
                  <a:pt x="89" y="105"/>
                  <a:pt x="88" y="106"/>
                  <a:pt x="88" y="107"/>
                </a:cubicBezTo>
                <a:cubicBezTo>
                  <a:pt x="88" y="108"/>
                  <a:pt x="88" y="112"/>
                  <a:pt x="88" y="113"/>
                </a:cubicBezTo>
                <a:cubicBezTo>
                  <a:pt x="89" y="116"/>
                  <a:pt x="88" y="119"/>
                  <a:pt x="87" y="121"/>
                </a:cubicBezTo>
                <a:cubicBezTo>
                  <a:pt x="87" y="122"/>
                  <a:pt x="87" y="123"/>
                  <a:pt x="87" y="123"/>
                </a:cubicBezTo>
                <a:cubicBezTo>
                  <a:pt x="90" y="130"/>
                  <a:pt x="87" y="138"/>
                  <a:pt x="80" y="141"/>
                </a:cubicBezTo>
                <a:cubicBezTo>
                  <a:pt x="80" y="142"/>
                  <a:pt x="79" y="142"/>
                  <a:pt x="79" y="143"/>
                </a:cubicBezTo>
                <a:cubicBezTo>
                  <a:pt x="76" y="150"/>
                  <a:pt x="71" y="154"/>
                  <a:pt x="64" y="155"/>
                </a:cubicBezTo>
                <a:cubicBezTo>
                  <a:pt x="64" y="155"/>
                  <a:pt x="63" y="155"/>
                  <a:pt x="63" y="156"/>
                </a:cubicBezTo>
                <a:lnTo>
                  <a:pt x="43" y="156"/>
                </a:lnTo>
                <a:close/>
                <a:moveTo>
                  <a:pt x="53" y="107"/>
                </a:moveTo>
                <a:cubicBezTo>
                  <a:pt x="60" y="107"/>
                  <a:pt x="67" y="107"/>
                  <a:pt x="74" y="107"/>
                </a:cubicBezTo>
                <a:cubicBezTo>
                  <a:pt x="77" y="107"/>
                  <a:pt x="79" y="106"/>
                  <a:pt x="79" y="103"/>
                </a:cubicBezTo>
                <a:cubicBezTo>
                  <a:pt x="79" y="103"/>
                  <a:pt x="79" y="103"/>
                  <a:pt x="79" y="102"/>
                </a:cubicBezTo>
                <a:cubicBezTo>
                  <a:pt x="80" y="98"/>
                  <a:pt x="81" y="93"/>
                  <a:pt x="82" y="89"/>
                </a:cubicBezTo>
                <a:cubicBezTo>
                  <a:pt x="85" y="84"/>
                  <a:pt x="87" y="79"/>
                  <a:pt x="90" y="74"/>
                </a:cubicBezTo>
                <a:cubicBezTo>
                  <a:pt x="95" y="65"/>
                  <a:pt x="97" y="55"/>
                  <a:pt x="95" y="45"/>
                </a:cubicBezTo>
                <a:cubicBezTo>
                  <a:pt x="93" y="33"/>
                  <a:pt x="87" y="23"/>
                  <a:pt x="77" y="17"/>
                </a:cubicBezTo>
                <a:cubicBezTo>
                  <a:pt x="62" y="7"/>
                  <a:pt x="46" y="7"/>
                  <a:pt x="31" y="16"/>
                </a:cubicBezTo>
                <a:cubicBezTo>
                  <a:pt x="15" y="25"/>
                  <a:pt x="8" y="43"/>
                  <a:pt x="11" y="61"/>
                </a:cubicBezTo>
                <a:cubicBezTo>
                  <a:pt x="12" y="67"/>
                  <a:pt x="15" y="72"/>
                  <a:pt x="18" y="77"/>
                </a:cubicBezTo>
                <a:cubicBezTo>
                  <a:pt x="23" y="85"/>
                  <a:pt x="26" y="94"/>
                  <a:pt x="27" y="103"/>
                </a:cubicBezTo>
                <a:cubicBezTo>
                  <a:pt x="27" y="106"/>
                  <a:pt x="29" y="107"/>
                  <a:pt x="32" y="107"/>
                </a:cubicBezTo>
                <a:cubicBezTo>
                  <a:pt x="39" y="107"/>
                  <a:pt x="46" y="107"/>
                  <a:pt x="53" y="107"/>
                </a:cubicBezTo>
                <a:moveTo>
                  <a:pt x="53" y="120"/>
                </a:moveTo>
                <a:cubicBezTo>
                  <a:pt x="60" y="120"/>
                  <a:pt x="67" y="120"/>
                  <a:pt x="74" y="120"/>
                </a:cubicBezTo>
                <a:cubicBezTo>
                  <a:pt x="76" y="120"/>
                  <a:pt x="77" y="119"/>
                  <a:pt x="78" y="118"/>
                </a:cubicBezTo>
                <a:cubicBezTo>
                  <a:pt x="80" y="115"/>
                  <a:pt x="77" y="112"/>
                  <a:pt x="74" y="112"/>
                </a:cubicBezTo>
                <a:cubicBezTo>
                  <a:pt x="64" y="112"/>
                  <a:pt x="54" y="112"/>
                  <a:pt x="44" y="112"/>
                </a:cubicBezTo>
                <a:cubicBezTo>
                  <a:pt x="40" y="112"/>
                  <a:pt x="36" y="112"/>
                  <a:pt x="32" y="112"/>
                </a:cubicBezTo>
                <a:cubicBezTo>
                  <a:pt x="30" y="112"/>
                  <a:pt x="29" y="112"/>
                  <a:pt x="28" y="114"/>
                </a:cubicBezTo>
                <a:cubicBezTo>
                  <a:pt x="27" y="117"/>
                  <a:pt x="29" y="120"/>
                  <a:pt x="32" y="120"/>
                </a:cubicBezTo>
                <a:cubicBezTo>
                  <a:pt x="39" y="120"/>
                  <a:pt x="46" y="120"/>
                  <a:pt x="53" y="120"/>
                </a:cubicBezTo>
                <a:moveTo>
                  <a:pt x="53" y="124"/>
                </a:moveTo>
                <a:cubicBezTo>
                  <a:pt x="46" y="124"/>
                  <a:pt x="39" y="124"/>
                  <a:pt x="32" y="124"/>
                </a:cubicBezTo>
                <a:cubicBezTo>
                  <a:pt x="30" y="124"/>
                  <a:pt x="29" y="125"/>
                  <a:pt x="28" y="127"/>
                </a:cubicBezTo>
                <a:cubicBezTo>
                  <a:pt x="27" y="130"/>
                  <a:pt x="29" y="133"/>
                  <a:pt x="32" y="133"/>
                </a:cubicBezTo>
                <a:cubicBezTo>
                  <a:pt x="42" y="133"/>
                  <a:pt x="52" y="133"/>
                  <a:pt x="62" y="133"/>
                </a:cubicBezTo>
                <a:cubicBezTo>
                  <a:pt x="66" y="133"/>
                  <a:pt x="70" y="133"/>
                  <a:pt x="74" y="133"/>
                </a:cubicBezTo>
                <a:cubicBezTo>
                  <a:pt x="76" y="133"/>
                  <a:pt x="77" y="132"/>
                  <a:pt x="78" y="130"/>
                </a:cubicBezTo>
                <a:cubicBezTo>
                  <a:pt x="80" y="127"/>
                  <a:pt x="77" y="124"/>
                  <a:pt x="74" y="124"/>
                </a:cubicBezTo>
                <a:cubicBezTo>
                  <a:pt x="67" y="124"/>
                  <a:pt x="60" y="124"/>
                  <a:pt x="53" y="124"/>
                </a:cubicBezTo>
                <a:moveTo>
                  <a:pt x="70" y="137"/>
                </a:moveTo>
                <a:cubicBezTo>
                  <a:pt x="36" y="137"/>
                  <a:pt x="36" y="137"/>
                  <a:pt x="36" y="137"/>
                </a:cubicBezTo>
                <a:cubicBezTo>
                  <a:pt x="36" y="142"/>
                  <a:pt x="39" y="146"/>
                  <a:pt x="44" y="146"/>
                </a:cubicBezTo>
                <a:cubicBezTo>
                  <a:pt x="50" y="146"/>
                  <a:pt x="56" y="146"/>
                  <a:pt x="62" y="146"/>
                </a:cubicBezTo>
                <a:cubicBezTo>
                  <a:pt x="67" y="146"/>
                  <a:pt x="70" y="142"/>
                  <a:pt x="70" y="137"/>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现在完成进行时构成及应用场景</a:t>
              </a:r>
            </a:p>
          </p:txBody>
        </p:sp>
      </p:grpSp>
      <p:sp>
        <p:nvSpPr>
          <p:cNvPr id="41" name="TextBox 41"/>
          <p:cNvSpPr txBox="1"/>
          <p:nvPr/>
        </p:nvSpPr>
        <p:spPr>
          <a:xfrm>
            <a:off x="4630337" y="13608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表示从过去某一时间开始一直持续到现在并且有可能继续持续下去的动作</a:t>
            </a:r>
          </a:p>
        </p:txBody>
      </p:sp>
      <p:sp>
        <p:nvSpPr>
          <p:cNvPr id="42" name="TextBox 42"/>
          <p:cNvSpPr txBox="1"/>
          <p:nvPr/>
        </p:nvSpPr>
        <p:spPr>
          <a:xfrm>
            <a:off x="1301868"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应用场景</a:t>
            </a:r>
          </a:p>
        </p:txBody>
      </p:sp>
      <p:sp>
        <p:nvSpPr>
          <p:cNvPr id="43" name="TextBox 43"/>
          <p:cNvSpPr txBox="1"/>
          <p:nvPr/>
        </p:nvSpPr>
        <p:spPr>
          <a:xfrm>
            <a:off x="535601"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构成：主语 + have/has + been + 动词ing形式</a:t>
            </a:r>
          </a:p>
        </p:txBody>
      </p:sp>
      <p:sp>
        <p:nvSpPr>
          <p:cNvPr id="44" name="TextBox 44"/>
          <p:cNvSpPr txBox="1"/>
          <p:nvPr/>
        </p:nvSpPr>
        <p:spPr>
          <a:xfrm>
            <a:off x="7965273"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用于强调动作的持续性和反复性</a:t>
            </a:r>
          </a:p>
        </p:txBody>
      </p:sp>
      <p:sp>
        <p:nvSpPr>
          <p:cNvPr id="45" name="TextBox 45"/>
          <p:cNvSpPr txBox="1"/>
          <p:nvPr/>
        </p:nvSpPr>
        <p:spPr>
          <a:xfrm>
            <a:off x="8683648"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常跟表示时间段的状语连用，如"I have been studying for three hours"（我已经学习了三个小时）</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过去时系列时态详解</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4103" r="24103"/>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4496" r="2449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主语+动词过去式+其他，表示过去某个时间里发生的动作或状态。</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构成</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一般过去时表示的动作或状态都发生在过去，与现在无关。</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注意事项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一般过去时构成及应用场景</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986" b="1798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主语+was/were+动词ing+其他，表示过去某一时刻或某段时间内正在进行的动作。</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过去进行时强调动作在过去某一时刻的持续进行，常跟时间状语连用。</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过去进行时构成及应用场景</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注意事项</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构成</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主语+had+动词过去分词+其他，表示在过去某一时间或动作之前已经发生或完成的动作。</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构成</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过去完成时表示的动作必须发生在另一个过去的动作或时间点之前。</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注意事项</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过去完成时构成及应用场景</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04</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将来时系列时态详解</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https://d.book118.com/025113033123011111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41400"/>
      </a:dk1>
      <a:lt1>
        <a:srgbClr val="F0FFD9"/>
      </a:lt1>
      <a:dk2>
        <a:srgbClr val="000000"/>
      </a:dk2>
      <a:lt2>
        <a:srgbClr val="FFFFFF"/>
      </a:lt2>
      <a:accent1>
        <a:srgbClr val="2C4A1E"/>
      </a:accent1>
      <a:accent2>
        <a:srgbClr val="29701D"/>
      </a:accent2>
      <a:accent3>
        <a:srgbClr val="6FBD2F"/>
      </a:accent3>
      <a:accent4>
        <a:srgbClr val="93BD42"/>
      </a:accent4>
      <a:accent5>
        <a:srgbClr val="B6C431"/>
      </a:accent5>
      <a:accent6>
        <a:srgbClr val="C8E06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84</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2024-09-17T03:12:42.225</cp:lastPrinted>
  <dcterms:created xsi:type="dcterms:W3CDTF">2024-09-16T19:12:42Z</dcterms:created>
  <dcterms:modified xsi:type="dcterms:W3CDTF">2024-09-16T19:12:44Z</dcterms:modified>
</cp:coreProperties>
</file>