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3CA2E91-6171-4CC7-AAD4-D3E1141912D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7F8943C-7F4E-45C1-A306-0F45220978C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30F8C7B-B096-4405-A372-C135A22A61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33301A8-F78F-4B67-9FA1-64E893C6F20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F553EA6-9C43-4541-B645-86443F5EB7E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E925FA3-9275-466C-8C1E-257D67ED435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BF7ECCA-25C6-4ACE-8F4A-57AF04BD758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16E6A8B-5976-4067-A462-D5E14B5AACC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CF31188-6845-4023-B652-AEB9E7C17BE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5483546-DFD3-405C-94FF-64F55E993B9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63C0360-39A5-4BF1-8454-B0EE1C0CD8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2513134302001111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alpha val="100000"/>
                  </a:schemeClr>
                </a:solidFill>
                <a:latin typeface="Microsoft Yahei"/>
                <a:ea typeface="Microsoft Yahei"/>
                <a:cs typeface="Microsoft Yahei"/>
              </a:rPr>
              <a:t>《实验并发与调度》ppt课件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alpha val="100000"/>
                  </a:schemeClr>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alpha val="58999"/>
                  </a:schemeClr>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并发与调度概述</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并发模型</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调度算法</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实验设计与实现</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实验结果与分析</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01</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并发与调度概述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44212" y="1238585"/>
            <a:ext cx="83343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并发</a:t>
            </a:r>
          </a:p>
        </p:txBody>
      </p:sp>
      <p:sp>
        <p:nvSpPr>
          <p:cNvPr id="3" name="TextBox 3"/>
          <p:cNvSpPr txBox="1"/>
          <p:nvPr/>
        </p:nvSpPr>
        <p:spPr>
          <a:xfrm>
            <a:off x="1844212" y="3550787"/>
            <a:ext cx="83343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调度</a:t>
            </a:r>
          </a:p>
        </p:txBody>
      </p:sp>
      <p:grpSp>
        <p:nvGrpSpPr>
          <p:cNvPr id="4" name="Group 4"/>
          <p:cNvGrpSpPr/>
          <p:nvPr/>
        </p:nvGrpSpPr>
        <p:grpSpPr>
          <a:xfrm>
            <a:off x="454963" y="93878"/>
            <a:ext cx="10641129" cy="914400"/>
            <a:chOff x="454963" y="93878"/>
            <a:chExt cx="10641129" cy="914400"/>
          </a:xfrm>
        </p:grpSpPr>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并发与调度的定义</a:t>
              </a:r>
            </a:p>
          </p:txBody>
        </p:sp>
      </p:grpSp>
      <p:sp>
        <p:nvSpPr>
          <p:cNvPr id="26" name="TextBox 26"/>
          <p:cNvSpPr txBox="1"/>
          <p:nvPr/>
        </p:nvSpPr>
        <p:spPr>
          <a:xfrm>
            <a:off x="1844212" y="3897132"/>
            <a:ext cx="8503576" cy="168285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调度是指对任务进行排序和分配资源，以确保任务按照指定的顺序和优先级执行。在计算机科学中，调度通常指的是操作系统根据任务优先级和可用资源来决定任务执行的顺序。</a:t>
            </a:r>
          </a:p>
        </p:txBody>
      </p:sp>
      <p:sp>
        <p:nvSpPr>
          <p:cNvPr id="27" name="TextBox 27"/>
          <p:cNvSpPr txBox="1"/>
          <p:nvPr/>
        </p:nvSpPr>
        <p:spPr>
          <a:xfrm>
            <a:off x="1844212" y="1585278"/>
            <a:ext cx="8503576" cy="168285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并发是指在同一时刻有多个任务同时执行。在计算机科学中，并发通常指的是在同一时刻有多个线程或进程同时运行。</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TextBox 2"/>
          <p:cNvSpPr txBox="1"/>
          <p:nvPr/>
        </p:nvSpPr>
        <p:spPr>
          <a:xfrm>
            <a:off x="624819"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多任务处理</a:t>
            </a:r>
          </a:p>
        </p:txBody>
      </p:sp>
      <p:sp>
        <p:nvSpPr>
          <p:cNvPr id="3" name="TextBox 3"/>
          <p:cNvSpPr txBox="1"/>
          <p:nvPr/>
        </p:nvSpPr>
        <p:spPr>
          <a:xfrm>
            <a:off x="434816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实时系统</a:t>
            </a:r>
          </a:p>
        </p:txBody>
      </p:sp>
      <p:sp>
        <p:nvSpPr>
          <p:cNvPr id="4" name="TextBox 4"/>
          <p:cNvSpPr txBox="1"/>
          <p:nvPr/>
        </p:nvSpPr>
        <p:spPr>
          <a:xfrm>
            <a:off x="810777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并行计算</a:t>
            </a:r>
          </a:p>
        </p:txBody>
      </p:sp>
      <p:pic>
        <p:nvPicPr>
          <p:cNvPr id="5" name="Picture 5"/>
          <p:cNvPicPr>
            <a:picLocks noChangeAspect="1"/>
          </p:cNvPicPr>
          <p:nvPr/>
        </p:nvPicPr>
        <p:blipFill>
          <a:blip r:embed="rId2"/>
          <a:srcRect t="19293" b="19293"/>
          <a:stretch>
            <a:fillRect/>
          </a:stretch>
        </p:blipFill>
        <p:spPr>
          <a:xfrm>
            <a:off x="624819" y="1389220"/>
            <a:ext cx="3505200" cy="2628900"/>
          </a:xfrm>
          <a:prstGeom prst="rect">
            <a:avLst/>
          </a:prstGeom>
        </p:spPr>
      </p:pic>
      <p:pic>
        <p:nvPicPr>
          <p:cNvPr id="6" name="Picture 6"/>
          <p:cNvPicPr>
            <a:picLocks noChangeAspect="1"/>
          </p:cNvPicPr>
          <p:nvPr/>
        </p:nvPicPr>
        <p:blipFill>
          <a:blip r:embed="rId3"/>
          <a:srcRect t="9600" b="9600"/>
          <a:stretch>
            <a:fillRect/>
          </a:stretch>
        </p:blipFill>
        <p:spPr>
          <a:xfrm>
            <a:off x="4343400" y="1390333"/>
            <a:ext cx="3505200" cy="2628900"/>
          </a:xfrm>
          <a:prstGeom prst="rect">
            <a:avLst/>
          </a:prstGeom>
        </p:spPr>
      </p:pic>
      <p:pic>
        <p:nvPicPr>
          <p:cNvPr id="7" name="Picture 7"/>
          <p:cNvPicPr>
            <a:picLocks noChangeAspect="1"/>
          </p:cNvPicPr>
          <p:nvPr/>
        </p:nvPicPr>
        <p:blipFill>
          <a:blip r:embed="rId4"/>
          <a:srcRect t="12500" b="12500"/>
          <a:stretch>
            <a:fillRect/>
          </a:stretch>
        </p:blipFill>
        <p:spPr>
          <a:xfrm>
            <a:off x="8079695" y="1390333"/>
            <a:ext cx="3505200" cy="2628900"/>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并发与调度的应用场景</a:t>
              </a:r>
            </a:p>
          </p:txBody>
        </p:sp>
      </p:grpSp>
      <p:sp>
        <p:nvSpPr>
          <p:cNvPr id="30" name="TextBox 30"/>
          <p:cNvSpPr txBox="1"/>
          <p:nvPr/>
        </p:nvSpPr>
        <p:spPr>
          <a:xfrm>
            <a:off x="586719"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在多任务处理中，并发和调度可以同时使用，以实现多个任务同时执行，提高系统效率。</a:t>
            </a:r>
          </a:p>
        </p:txBody>
      </p:sp>
      <p:sp>
        <p:nvSpPr>
          <p:cNvPr id="31" name="TextBox 31"/>
          <p:cNvSpPr txBox="1"/>
          <p:nvPr/>
        </p:nvSpPr>
        <p:spPr>
          <a:xfrm>
            <a:off x="4336552"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在实时系统中，调度是非常重要的，因为任务需要在特定的时间限制内完成。通过合理的调度，可以确保任务按时完成。</a:t>
            </a:r>
          </a:p>
        </p:txBody>
      </p:sp>
      <p:sp>
        <p:nvSpPr>
          <p:cNvPr id="32" name="TextBox 32"/>
          <p:cNvSpPr txBox="1"/>
          <p:nvPr/>
        </p:nvSpPr>
        <p:spPr>
          <a:xfrm>
            <a:off x="8069673"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在并行计算中，多个任务可以同时执行，以提高计算速度。调度可以确保任务在正确的时刻开始和结束。</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916305" y="3823335"/>
            <a:ext cx="0" cy="864235"/>
          </a:xfrm>
          <a:prstGeom prst="line">
            <a:avLst/>
          </a:prstGeom>
          <a:ln w="2540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3" name="Connector 3"/>
          <p:cNvCxnSpPr/>
          <p:nvPr/>
        </p:nvCxnSpPr>
        <p:spPr>
          <a:xfrm flipH="1" flipV="1">
            <a:off x="3601085" y="2314575"/>
            <a:ext cx="0" cy="1369695"/>
          </a:xfrm>
          <a:prstGeom prst="line">
            <a:avLst/>
          </a:prstGeom>
          <a:ln w="25400">
            <a:solidFill>
              <a:schemeClr val="accent2"/>
            </a:solidFill>
            <a:prstDash val="dash"/>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8928735" y="2314575"/>
            <a:ext cx="0" cy="1369695"/>
          </a:xfrm>
          <a:prstGeom prst="line">
            <a:avLst/>
          </a:prstGeom>
          <a:ln w="25400">
            <a:solidFill>
              <a:schemeClr val="accent4"/>
            </a:solidFill>
            <a:prstDash val="dash"/>
          </a:ln>
        </p:spPr>
        <p:style>
          <a:lnRef idx="0">
            <a:schemeClr val="accent4"/>
          </a:lnRef>
          <a:fillRef idx="1">
            <a:schemeClr val="accent4"/>
          </a:fillRef>
          <a:effectRef idx="0">
            <a:schemeClr val="accent4"/>
          </a:effectRef>
          <a:fontRef idx="minor">
            <a:schemeClr val="lt1"/>
          </a:fontRef>
        </p:style>
      </p:cxnSp>
      <p:cxnSp>
        <p:nvCxnSpPr>
          <p:cNvPr id="5" name="Connector 5"/>
          <p:cNvCxnSpPr/>
          <p:nvPr/>
        </p:nvCxnSpPr>
        <p:spPr>
          <a:xfrm flipH="1">
            <a:off x="6288405" y="3823335"/>
            <a:ext cx="0" cy="864235"/>
          </a:xfrm>
          <a:prstGeom prst="line">
            <a:avLst/>
          </a:prstGeom>
          <a:ln w="25400">
            <a:solidFill>
              <a:schemeClr val="accent3"/>
            </a:solidFill>
            <a:prstDash val="dash"/>
          </a:ln>
        </p:spPr>
        <p:style>
          <a:lnRef idx="0">
            <a:schemeClr val="accent3"/>
          </a:lnRef>
          <a:fillRef idx="1">
            <a:schemeClr val="accent3"/>
          </a:fillRef>
          <a:effectRef idx="0">
            <a:schemeClr val="accent3"/>
          </a:effectRef>
          <a:fontRef idx="minor">
            <a:schemeClr val="lt1"/>
          </a:fontRef>
        </p:style>
      </p:cxnSp>
      <p:sp>
        <p:nvSpPr>
          <p:cNvPr id="6" name="AutoShape 6"/>
          <p:cNvSpPr/>
          <p:nvPr/>
        </p:nvSpPr>
        <p:spPr>
          <a:xfrm>
            <a:off x="805180" y="4687570"/>
            <a:ext cx="222250" cy="222250"/>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17855" y="3538586"/>
            <a:ext cx="2908375" cy="577215"/>
          </a:xfrm>
          <a:custGeom>
            <a:rect l="l" t="t" r="r" b="b"/>
            <a:pathLst>
              <a:path w="2908375" h="577215">
                <a:moveTo>
                  <a:pt x="2620395" y="0"/>
                </a:moveTo>
                <a:lnTo>
                  <a:pt x="2908375" y="287973"/>
                </a:lnTo>
                <a:lnTo>
                  <a:pt x="2620395" y="575945"/>
                </a:lnTo>
                <a:lnTo>
                  <a:pt x="2620078" y="575628"/>
                </a:lnTo>
                <a:lnTo>
                  <a:pt x="2620078" y="577215"/>
                </a:lnTo>
                <a:lnTo>
                  <a:pt x="298458" y="577215"/>
                </a:lnTo>
                <a:lnTo>
                  <a:pt x="298458" y="576580"/>
                </a:lnTo>
                <a:lnTo>
                  <a:pt x="0" y="576580"/>
                </a:lnTo>
                <a:lnTo>
                  <a:pt x="288050" y="288608"/>
                </a:lnTo>
                <a:lnTo>
                  <a:pt x="0" y="635"/>
                </a:lnTo>
                <a:lnTo>
                  <a:pt x="344814" y="635"/>
                </a:lnTo>
                <a:lnTo>
                  <a:pt x="344814" y="1270"/>
                </a:lnTo>
                <a:lnTo>
                  <a:pt x="2619125" y="127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67114" y="3597006"/>
            <a:ext cx="1762170"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01</a:t>
            </a:r>
            <a:endParaRPr lang="en-US" sz="1100"/>
          </a:p>
        </p:txBody>
      </p:sp>
      <p:sp>
        <p:nvSpPr>
          <p:cNvPr id="9" name="Freeform 9"/>
          <p:cNvSpPr/>
          <p:nvPr/>
        </p:nvSpPr>
        <p:spPr>
          <a:xfrm>
            <a:off x="330270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651960" y="3596371"/>
            <a:ext cx="1762125"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02</a:t>
            </a:r>
            <a:endParaRPr lang="en-US" sz="1100"/>
          </a:p>
        </p:txBody>
      </p:sp>
      <p:sp>
        <p:nvSpPr>
          <p:cNvPr id="11" name="Freeform 11"/>
          <p:cNvSpPr/>
          <p:nvPr/>
        </p:nvSpPr>
        <p:spPr>
          <a:xfrm>
            <a:off x="598748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336740" y="3596371"/>
            <a:ext cx="1762125"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03</a:t>
            </a:r>
            <a:endParaRPr lang="en-US" sz="1100"/>
          </a:p>
        </p:txBody>
      </p:sp>
      <p:sp>
        <p:nvSpPr>
          <p:cNvPr id="13" name="Freeform 13"/>
          <p:cNvSpPr/>
          <p:nvPr/>
        </p:nvSpPr>
        <p:spPr>
          <a:xfrm>
            <a:off x="8672269" y="3537951"/>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3" y="288608"/>
                </a:lnTo>
                <a:lnTo>
                  <a:pt x="0" y="635"/>
                </a:lnTo>
                <a:lnTo>
                  <a:pt x="344805" y="635"/>
                </a:lnTo>
                <a:lnTo>
                  <a:pt x="344805" y="1270"/>
                </a:lnTo>
                <a:lnTo>
                  <a:pt x="2619058" y="1270"/>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21520" y="3595736"/>
            <a:ext cx="1762125"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04</a:t>
            </a:r>
            <a:endParaRPr lang="en-US" sz="1100"/>
          </a:p>
        </p:txBody>
      </p:sp>
      <p:sp>
        <p:nvSpPr>
          <p:cNvPr id="15" name="AutoShape 15"/>
          <p:cNvSpPr/>
          <p:nvPr/>
        </p:nvSpPr>
        <p:spPr>
          <a:xfrm rot="10800000">
            <a:off x="3489960" y="2092325"/>
            <a:ext cx="222250" cy="222250"/>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rot="10800000">
            <a:off x="8817610" y="2092325"/>
            <a:ext cx="222250" cy="222250"/>
          </a:xfrm>
          <a:prstGeom prst="diamond">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177280" y="4687570"/>
            <a:ext cx="222250" cy="222250"/>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098102" y="4213433"/>
            <a:ext cx="184785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进程</a:t>
            </a:r>
          </a:p>
        </p:txBody>
      </p:sp>
      <p:sp>
        <p:nvSpPr>
          <p:cNvPr id="19" name="TextBox 19"/>
          <p:cNvSpPr txBox="1"/>
          <p:nvPr/>
        </p:nvSpPr>
        <p:spPr>
          <a:xfrm>
            <a:off x="3808730" y="1625600"/>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线程</a:t>
            </a:r>
          </a:p>
        </p:txBody>
      </p:sp>
      <p:sp>
        <p:nvSpPr>
          <p:cNvPr id="20" name="TextBox 20"/>
          <p:cNvSpPr txBox="1"/>
          <p:nvPr/>
        </p:nvSpPr>
        <p:spPr>
          <a:xfrm>
            <a:off x="6398651" y="4213433"/>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锁</a:t>
            </a:r>
          </a:p>
        </p:txBody>
      </p:sp>
      <p:sp>
        <p:nvSpPr>
          <p:cNvPr id="21" name="TextBox 21"/>
          <p:cNvSpPr txBox="1"/>
          <p:nvPr/>
        </p:nvSpPr>
        <p:spPr>
          <a:xfrm>
            <a:off x="9083432" y="1625600"/>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5">
                    <a:alpha val="100000"/>
                  </a:schemeClr>
                </a:solidFill>
                <a:latin typeface="Microsoft Yahei"/>
                <a:ea typeface="Microsoft Yahei"/>
                <a:cs typeface="Microsoft Yahei"/>
              </a:rPr>
              <a:t>信号量</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并发与调度的基本概念</a:t>
              </a:r>
            </a:p>
          </p:txBody>
        </p:sp>
      </p:grpSp>
      <p:sp>
        <p:nvSpPr>
          <p:cNvPr id="44" name="TextBox 44"/>
          <p:cNvSpPr txBox="1"/>
          <p:nvPr/>
        </p:nvSpPr>
        <p:spPr>
          <a:xfrm>
            <a:off x="1092835" y="4551961"/>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进程是程序的一次执行实例，具有独立的地址空间和系统资源。并发和调度通常在进程级别进行。</a:t>
            </a:r>
          </a:p>
        </p:txBody>
      </p:sp>
      <p:sp>
        <p:nvSpPr>
          <p:cNvPr id="45" name="TextBox 45"/>
          <p:cNvSpPr txBox="1"/>
          <p:nvPr/>
        </p:nvSpPr>
        <p:spPr>
          <a:xfrm>
            <a:off x="3808730" y="199254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线程是进程中的一个执行单元，共享进程的地址空间和系统资源。线程是实现并发执行的最小单位。</a:t>
            </a:r>
          </a:p>
        </p:txBody>
      </p:sp>
      <p:sp>
        <p:nvSpPr>
          <p:cNvPr id="46" name="TextBox 46"/>
          <p:cNvSpPr txBox="1"/>
          <p:nvPr/>
        </p:nvSpPr>
        <p:spPr>
          <a:xfrm>
            <a:off x="9138115" y="199254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信号量是一种计数器，用于控制多个线程对共享资源的访问。它可以帮助协调线程之间的同步操作。</a:t>
            </a:r>
          </a:p>
        </p:txBody>
      </p:sp>
      <p:sp>
        <p:nvSpPr>
          <p:cNvPr id="47" name="TextBox 47"/>
          <p:cNvSpPr txBox="1"/>
          <p:nvPr/>
        </p:nvSpPr>
        <p:spPr>
          <a:xfrm>
            <a:off x="6430720" y="4551961"/>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锁是一种同步机制，用于控制多个线程对共享资源的访问，以避免冲突和数据不一致性。</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02</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并发模型</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37250" r="37250"/>
          <a:stretch>
            <a:fillRect/>
          </a:stretch>
        </p:blipFill>
        <p:spPr>
          <a:xfrm>
            <a:off x="-484350" y="1584357"/>
            <a:ext cx="4575951"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进程模型适用于多任务处理和分布式系统。</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进程是程序执行的基本单位，拥有独立的内存空间和系统资源。</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进程间通信（IPC）是进程模型的核心，通过共享内存、消息传递等方式实现。</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进程模型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27474" y="2630710"/>
            <a:ext cx="2226278" cy="2226278"/>
            <a:chOff x="1127474" y="2630710"/>
            <a:chExt cx="2226278" cy="2226278"/>
          </a:xfrm>
        </p:grpSpPr>
        <p:sp>
          <p:nvSpPr>
            <p:cNvPr id="3" name="AutoShape 3"/>
            <p:cNvSpPr/>
            <p:nvPr/>
          </p:nvSpPr>
          <p:spPr>
            <a:xfrm>
              <a:off x="1127474" y="2630710"/>
              <a:ext cx="2226278" cy="22262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cxnSp>
        <p:nvCxnSpPr>
          <p:cNvPr id="4" name="Connector 4"/>
          <p:cNvCxnSpPr/>
          <p:nvPr/>
        </p:nvCxnSpPr>
        <p:spPr>
          <a:xfrm>
            <a:off x="3728313" y="2422931"/>
            <a:ext cx="1246133" cy="0"/>
          </a:xfrm>
          <a:prstGeom prst="line">
            <a:avLst/>
          </a:prstGeom>
          <a:ln w="1270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a:off x="4309187" y="3726659"/>
            <a:ext cx="665253" cy="0"/>
          </a:xfrm>
          <a:prstGeom prst="line">
            <a:avLst/>
          </a:prstGeom>
          <a:ln w="12700">
            <a:solidFill>
              <a:schemeClr val="accent4"/>
            </a:solidFill>
            <a:prstDash val="dash"/>
          </a:ln>
        </p:spPr>
        <p:style>
          <a:lnRef idx="0">
            <a:schemeClr val="accent4"/>
          </a:lnRef>
          <a:fillRef idx="1">
            <a:schemeClr val="accent4"/>
          </a:fillRef>
          <a:effectRef idx="0">
            <a:schemeClr val="accent4"/>
          </a:effectRef>
          <a:fontRef idx="minor">
            <a:schemeClr val="lt1"/>
          </a:fontRef>
        </p:style>
      </p:cxnSp>
      <p:cxnSp>
        <p:nvCxnSpPr>
          <p:cNvPr id="6" name="Connector 6"/>
          <p:cNvCxnSpPr/>
          <p:nvPr/>
        </p:nvCxnSpPr>
        <p:spPr>
          <a:xfrm>
            <a:off x="3728313" y="5030388"/>
            <a:ext cx="1246133" cy="0"/>
          </a:xfrm>
          <a:prstGeom prst="line">
            <a:avLst/>
          </a:prstGeom>
          <a:ln w="12700">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7" name="Group 7"/>
          <p:cNvGrpSpPr/>
          <p:nvPr/>
        </p:nvGrpSpPr>
        <p:grpSpPr>
          <a:xfrm>
            <a:off x="3098006" y="4715256"/>
            <a:ext cx="630365" cy="630269"/>
            <a:chOff x="3098006" y="4715256"/>
            <a:chExt cx="630365" cy="630269"/>
          </a:xfrm>
        </p:grpSpPr>
        <p:sp>
          <p:nvSpPr>
            <p:cNvPr id="8" name="AutoShape 8"/>
            <p:cNvSpPr/>
            <p:nvPr/>
          </p:nvSpPr>
          <p:spPr>
            <a:xfrm>
              <a:off x="3098006" y="4715256"/>
              <a:ext cx="630365" cy="6302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242405" y="4895659"/>
            <a:ext cx="352711" cy="269463"/>
            <a:chOff x="3242405" y="4895659"/>
            <a:chExt cx="352711" cy="269463"/>
          </a:xfrm>
        </p:grpSpPr>
        <p:sp>
          <p:nvSpPr>
            <p:cNvPr id="10" name="Freeform 10"/>
            <p:cNvSpPr/>
            <p:nvPr/>
          </p:nvSpPr>
          <p:spPr>
            <a:xfrm>
              <a:off x="3242405" y="4895659"/>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371564" y="4966240"/>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098006" y="2107787"/>
            <a:ext cx="630365" cy="630269"/>
            <a:chOff x="3098006" y="2107787"/>
            <a:chExt cx="630365" cy="630269"/>
          </a:xfrm>
        </p:grpSpPr>
        <p:sp>
          <p:nvSpPr>
            <p:cNvPr id="13" name="AutoShape 13"/>
            <p:cNvSpPr/>
            <p:nvPr/>
          </p:nvSpPr>
          <p:spPr>
            <a:xfrm>
              <a:off x="3098006" y="2107787"/>
              <a:ext cx="630365" cy="6302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310033" y="225532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3678841" y="3411474"/>
            <a:ext cx="630365" cy="630269"/>
            <a:chOff x="3678841" y="3411474"/>
            <a:chExt cx="630365" cy="630269"/>
          </a:xfrm>
        </p:grpSpPr>
        <p:sp>
          <p:nvSpPr>
            <p:cNvPr id="16" name="AutoShape 16"/>
            <p:cNvSpPr/>
            <p:nvPr/>
          </p:nvSpPr>
          <p:spPr>
            <a:xfrm>
              <a:off x="3678841" y="3411474"/>
              <a:ext cx="630365" cy="630269"/>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842099" y="3569779"/>
            <a:ext cx="313754" cy="313849"/>
            <a:chOff x="3842099" y="3569779"/>
            <a:chExt cx="313754" cy="313849"/>
          </a:xfrm>
        </p:grpSpPr>
        <p:sp>
          <p:nvSpPr>
            <p:cNvPr id="18" name="Freeform 18"/>
            <p:cNvSpPr/>
            <p:nvPr/>
          </p:nvSpPr>
          <p:spPr>
            <a:xfrm>
              <a:off x="3842099" y="3598926"/>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914965" y="3671697"/>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998309" y="3569779"/>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rot="16200000" flipH="1">
            <a:off x="7464743" y="-536734"/>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rot="16200000" flipH="1">
            <a:off x="4751927" y="2176082"/>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rot="5400000">
            <a:off x="10177558" y="2176082"/>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5650706" y="2152763"/>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01</a:t>
            </a:r>
          </a:p>
        </p:txBody>
      </p:sp>
      <p:sp>
        <p:nvSpPr>
          <p:cNvPr id="25" name="Freeform 25"/>
          <p:cNvSpPr/>
          <p:nvPr/>
        </p:nvSpPr>
        <p:spPr>
          <a:xfrm rot="16200000" flipH="1">
            <a:off x="7464743" y="766953"/>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4">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rot="16200000" flipH="1">
            <a:off x="4751927" y="3479768"/>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rot="5400000">
            <a:off x="10177558" y="3479768"/>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5650706" y="3472386"/>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02</a:t>
            </a:r>
          </a:p>
        </p:txBody>
      </p:sp>
      <p:sp>
        <p:nvSpPr>
          <p:cNvPr id="29" name="Freeform 29"/>
          <p:cNvSpPr/>
          <p:nvPr/>
        </p:nvSpPr>
        <p:spPr>
          <a:xfrm rot="16200000" flipH="1">
            <a:off x="7464743" y="2070735"/>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rot="16200000" flipH="1">
            <a:off x="4751927" y="4783550"/>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rot="5400000">
            <a:off x="10177558" y="4783550"/>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5650706" y="4802600"/>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03</a:t>
            </a:r>
          </a:p>
        </p:txBody>
      </p:sp>
      <p:sp>
        <p:nvSpPr>
          <p:cNvPr id="33" name="Freeform 33"/>
          <p:cNvSpPr/>
          <p:nvPr/>
        </p:nvSpPr>
        <p:spPr>
          <a:xfrm>
            <a:off x="1877711" y="3429001"/>
            <a:ext cx="725805" cy="725805"/>
          </a:xfrm>
          <a:custGeom>
            <a:rect l="l" t="t" r="r" b="b"/>
            <a:pathLst>
              <a:path w="442"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342361" y="1913983"/>
            <a:ext cx="4203080" cy="1017878"/>
          </a:xfrm>
          <a:prstGeom prst="rect">
            <a:avLst/>
          </a:prstGeom>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线程是进程内的一条执行路径，共享进程的内存空间和系统资源。</a:t>
            </a:r>
            <a:endParaRPr lang="en-US" sz="1100"/>
          </a:p>
        </p:txBody>
      </p:sp>
      <p:sp>
        <p:nvSpPr>
          <p:cNvPr id="35" name="AutoShape 35"/>
          <p:cNvSpPr/>
          <p:nvPr/>
        </p:nvSpPr>
        <p:spPr>
          <a:xfrm>
            <a:off x="6329284" y="3234910"/>
            <a:ext cx="4203080" cy="1017878"/>
          </a:xfrm>
          <a:prstGeom prst="rect">
            <a:avLst/>
          </a:prstGeom>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线程间通信（ITC）相对简单，因为它们共享相同的地址空间。</a:t>
            </a:r>
            <a:endParaRPr lang="en-US" sz="1100"/>
          </a:p>
        </p:txBody>
      </p:sp>
      <p:sp>
        <p:nvSpPr>
          <p:cNvPr id="36" name="AutoShape 36"/>
          <p:cNvSpPr/>
          <p:nvPr/>
        </p:nvSpPr>
        <p:spPr>
          <a:xfrm>
            <a:off x="6329284" y="4521452"/>
            <a:ext cx="4203080" cy="1017878"/>
          </a:xfrm>
          <a:prstGeom prst="rect">
            <a:avLst/>
          </a:prstGeom>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线程模型适用于I/O密集型和计算密集型任务。</a:t>
            </a:r>
            <a:endParaRPr lang="en-US" sz="1100"/>
          </a:p>
        </p:txBody>
      </p:sp>
      <p:grpSp>
        <p:nvGrpSpPr>
          <p:cNvPr id="37" name="Group 37"/>
          <p:cNvGrpSpPr/>
          <p:nvPr/>
        </p:nvGrpSpPr>
        <p:grpSpPr>
          <a:xfrm>
            <a:off x="454963" y="93878"/>
            <a:ext cx="10641129" cy="914400"/>
            <a:chOff x="454963" y="93878"/>
            <a:chExt cx="10641129" cy="914400"/>
          </a:xfrm>
        </p:grpSpPr>
        <p:sp>
          <p:nvSpPr>
            <p:cNvPr id="38" name="AutoShape 3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TextBox 5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线程模型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事件驱动模型</a:t>
              </a:r>
            </a:p>
          </p:txBody>
        </p:sp>
      </p:grpSp>
      <p:grpSp>
        <p:nvGrpSpPr>
          <p:cNvPr id="28" name="Group 28"/>
          <p:cNvGrpSpPr/>
          <p:nvPr/>
        </p:nvGrpSpPr>
        <p:grpSpPr>
          <a:xfrm>
            <a:off x="5784437" y="1687163"/>
            <a:ext cx="4496144" cy="565817"/>
            <a:chOff x="5784437" y="1687163"/>
            <a:chExt cx="4496144" cy="565817"/>
          </a:xfrm>
        </p:grpSpPr>
        <p:sp>
          <p:nvSpPr>
            <p:cNvPr id="29" name="AutoShape 29"/>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0" name="TextBox 30"/>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grpSp>
        <p:nvGrpSpPr>
          <p:cNvPr id="31" name="Group 31"/>
          <p:cNvGrpSpPr/>
          <p:nvPr/>
        </p:nvGrpSpPr>
        <p:grpSpPr>
          <a:xfrm>
            <a:off x="5784437" y="2262505"/>
            <a:ext cx="4496144" cy="820535"/>
            <a:chOff x="5784437" y="2262505"/>
            <a:chExt cx="4496144" cy="820535"/>
          </a:xfrm>
        </p:grpSpPr>
        <p:sp>
          <p:nvSpPr>
            <p:cNvPr id="32" name="TextBox 32"/>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事件驱动模型也称为反应式系统，由事件和事件处理器组成。</a:t>
              </a:r>
            </a:p>
          </p:txBody>
        </p:sp>
      </p:grpSp>
      <p:grpSp>
        <p:nvGrpSpPr>
          <p:cNvPr id="33" name="Group 33"/>
          <p:cNvGrpSpPr/>
          <p:nvPr/>
        </p:nvGrpSpPr>
        <p:grpSpPr>
          <a:xfrm>
            <a:off x="5784437" y="3120755"/>
            <a:ext cx="4496144" cy="565817"/>
            <a:chOff x="5784437" y="3120755"/>
            <a:chExt cx="4496144" cy="565817"/>
          </a:xfrm>
        </p:grpSpPr>
        <p:sp>
          <p:nvSpPr>
            <p:cNvPr id="34" name="AutoShape 34"/>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5" name="TextBox 35"/>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grpSp>
        <p:nvGrpSpPr>
          <p:cNvPr id="36" name="Group 36"/>
          <p:cNvGrpSpPr/>
          <p:nvPr/>
        </p:nvGrpSpPr>
        <p:grpSpPr>
          <a:xfrm>
            <a:off x="5784437" y="3715147"/>
            <a:ext cx="4496144" cy="820535"/>
            <a:chOff x="5784437" y="3715147"/>
            <a:chExt cx="4496144" cy="820535"/>
          </a:xfrm>
        </p:grpSpPr>
        <p:sp>
          <p:nvSpPr>
            <p:cNvPr id="37" name="TextBox 37"/>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当事件发生时，事件处理器被触发并执行相应的操作。</a:t>
              </a:r>
            </a:p>
          </p:txBody>
        </p:sp>
      </p:grpSp>
      <p:grpSp>
        <p:nvGrpSpPr>
          <p:cNvPr id="38" name="Group 38"/>
          <p:cNvGrpSpPr/>
          <p:nvPr/>
        </p:nvGrpSpPr>
        <p:grpSpPr>
          <a:xfrm>
            <a:off x="5784437" y="4609991"/>
            <a:ext cx="4496144" cy="565817"/>
            <a:chOff x="5784437" y="4609991"/>
            <a:chExt cx="4496144" cy="565817"/>
          </a:xfrm>
        </p:grpSpPr>
        <p:sp>
          <p:nvSpPr>
            <p:cNvPr id="39" name="AutoShape 39"/>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5784437" y="5204382"/>
            <a:ext cx="4496144" cy="820535"/>
            <a:chOff x="5784437" y="5204382"/>
            <a:chExt cx="4496144" cy="820535"/>
          </a:xfrm>
        </p:grpSpPr>
        <p:sp>
          <p:nvSpPr>
            <p:cNvPr id="41" name="TextBox 41"/>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事件驱动模型适用于实时系统和GUI应用程序。</a:t>
              </a:r>
            </a:p>
          </p:txBody>
        </p:sp>
      </p:grpSp>
      <p:sp>
        <p:nvSpPr>
          <p:cNvPr id="42" name="TextBox 42"/>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grpSp>
        <p:nvGrpSpPr>
          <p:cNvPr id="2" name="Group 2"/>
          <p:cNvGrpSpPr/>
          <p:nvPr/>
        </p:nvGrpSpPr>
        <p:grpSpPr>
          <a:xfrm>
            <a:off x="1218874" y="1354848"/>
            <a:ext cx="4394883" cy="1340950"/>
            <a:chOff x="1218874" y="1354848"/>
            <a:chExt cx="4394883" cy="1340950"/>
          </a:xfrm>
        </p:grpSpPr>
        <p:sp>
          <p:nvSpPr>
            <p:cNvPr id="3" name="AutoShape 3"/>
            <p:cNvSpPr/>
            <p:nvPr/>
          </p:nvSpPr>
          <p:spPr>
            <a:xfrm>
              <a:off x="1218874" y="1354848"/>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18874" y="1993615"/>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非阻塞算法在执行过程中不会阻塞当前线程或进程。</a:t>
              </a:r>
            </a:p>
          </p:txBody>
        </p:sp>
        <p:sp>
          <p:nvSpPr>
            <p:cNvPr id="5" name="Freeform 5"/>
            <p:cNvSpPr/>
            <p:nvPr/>
          </p:nvSpPr>
          <p:spPr>
            <a:xfrm>
              <a:off x="1303561" y="1482500"/>
              <a:ext cx="469392" cy="383462"/>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218874" y="3134853"/>
            <a:ext cx="4394883" cy="1304934"/>
            <a:chOff x="1218874" y="3134853"/>
            <a:chExt cx="4394883" cy="1304934"/>
          </a:xfrm>
        </p:grpSpPr>
        <p:sp>
          <p:nvSpPr>
            <p:cNvPr id="7" name="AutoShape 7"/>
            <p:cNvSpPr/>
            <p:nvPr/>
          </p:nvSpPr>
          <p:spPr>
            <a:xfrm>
              <a:off x="1218874" y="313485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358514" y="3274494"/>
              <a:ext cx="359485" cy="35948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18874" y="373760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通过使用原子操作、无锁数据结构等技术实现非阻塞性。</a:t>
              </a:r>
            </a:p>
          </p:txBody>
        </p:sp>
      </p:grpSp>
      <p:grpSp>
        <p:nvGrpSpPr>
          <p:cNvPr id="10" name="Group 10"/>
          <p:cNvGrpSpPr/>
          <p:nvPr/>
        </p:nvGrpSpPr>
        <p:grpSpPr>
          <a:xfrm>
            <a:off x="1218874" y="4878843"/>
            <a:ext cx="4394883" cy="1316184"/>
            <a:chOff x="1218874" y="4878843"/>
            <a:chExt cx="4394883" cy="1316184"/>
          </a:xfrm>
        </p:grpSpPr>
        <p:sp>
          <p:nvSpPr>
            <p:cNvPr id="11" name="AutoShape 11"/>
            <p:cNvSpPr/>
            <p:nvPr/>
          </p:nvSpPr>
          <p:spPr>
            <a:xfrm>
              <a:off x="1218874" y="487884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372678" y="5037742"/>
              <a:ext cx="331158" cy="32096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1218874" y="549284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非阻塞算法可以提高系统的并发性能和响应性。</a:t>
              </a:r>
            </a:p>
          </p:txBody>
        </p:sp>
      </p:grpSp>
      <p:pic>
        <p:nvPicPr>
          <p:cNvPr id="14" name="Picture 14"/>
          <p:cNvPicPr>
            <a:picLocks noChangeAspect="1"/>
          </p:cNvPicPr>
          <p:nvPr/>
        </p:nvPicPr>
        <p:blipFill>
          <a:blip r:embed="rId2"/>
          <a:stretch>
            <a:fillRect/>
          </a:stretch>
        </p:blipFill>
        <p:spPr>
          <a:xfrm>
            <a:off x="6603343" y="1773672"/>
            <a:ext cx="4619078" cy="4619078"/>
          </a:xfrm>
          <a:prstGeom prst="ellipse">
            <a:avLst/>
          </a:prstGeom>
        </p:spPr>
      </p:pic>
      <p:pic>
        <p:nvPicPr>
          <p:cNvPr id="15" name="Picture 15"/>
          <p:cNvPicPr>
            <a:picLocks noChangeAspect="1"/>
          </p:cNvPicPr>
          <p:nvPr/>
        </p:nvPicPr>
        <p:blipFill>
          <a:blip r:embed="rId3"/>
          <a:srcRect l="16675" r="16675"/>
          <a:stretch>
            <a:fillRect/>
          </a:stretch>
        </p:blipFill>
        <p:spPr>
          <a:xfrm>
            <a:off x="9353197" y="779822"/>
            <a:ext cx="2231507" cy="2231507"/>
          </a:xfrm>
          <a:prstGeom prst="ellipse">
            <a:avLst/>
          </a:prstGeom>
        </p:spPr>
      </p:pic>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非阻塞算法</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03</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调度算法</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先来先服务（FCFS）</a:t>
              </a:r>
            </a:p>
          </p:txBody>
        </p:sp>
      </p:grpSp>
      <p:sp>
        <p:nvSpPr>
          <p:cNvPr id="24" name="Freeform 24"/>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6" name="Group 26"/>
          <p:cNvGrpSpPr/>
          <p:nvPr/>
        </p:nvGrpSpPr>
        <p:grpSpPr>
          <a:xfrm>
            <a:off x="2215756" y="1566343"/>
            <a:ext cx="2043574" cy="4455417"/>
            <a:chOff x="2215756" y="1566343"/>
            <a:chExt cx="2043574" cy="4455417"/>
          </a:xfrm>
        </p:grpSpPr>
        <p:sp>
          <p:nvSpPr>
            <p:cNvPr id="27" name="Freeform 27"/>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 name="Group 31"/>
          <p:cNvGrpSpPr/>
          <p:nvPr/>
        </p:nvGrpSpPr>
        <p:grpSpPr>
          <a:xfrm>
            <a:off x="1171292" y="2749588"/>
            <a:ext cx="2088928" cy="2088928"/>
            <a:chOff x="1171292" y="2749588"/>
            <a:chExt cx="2088928" cy="2088928"/>
          </a:xfrm>
        </p:grpSpPr>
        <p:sp>
          <p:nvSpPr>
            <p:cNvPr id="32" name="AutoShape 32"/>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 name="Group 33"/>
          <p:cNvGrpSpPr/>
          <p:nvPr/>
        </p:nvGrpSpPr>
        <p:grpSpPr>
          <a:xfrm>
            <a:off x="1797656" y="3303419"/>
            <a:ext cx="931450" cy="924116"/>
            <a:chOff x="1797656" y="3303419"/>
            <a:chExt cx="931450" cy="924116"/>
          </a:xfrm>
        </p:grpSpPr>
        <p:sp>
          <p:nvSpPr>
            <p:cNvPr id="34" name="Freeform 34"/>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01</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简单直观</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02</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FCFS是一种最直观的调度算法，按照作业到达的顺序进行调度，优先级依据到达顺序而定。</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03</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特点： 实现简单，但不适用于I/O等待时间较长的作业。</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04</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适用场景： CPU密集型作业。</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https://d.book118.com/025131343020011110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2024-09-15T05:09:49.519</cp:lastPrinted>
  <dcterms:created xsi:type="dcterms:W3CDTF">2024-09-14T21:09:49Z</dcterms:created>
  <dcterms:modified xsi:type="dcterms:W3CDTF">2024-09-14T21:09:51Z</dcterms:modified>
</cp:coreProperties>
</file>