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10.jpeg" /><Relationship Id="rId11" Type="http://schemas.openxmlformats.org/officeDocument/2006/relationships/image" Target="../media/image11.jpeg" /><Relationship Id="rId12" Type="http://schemas.openxmlformats.org/officeDocument/2006/relationships/image" Target="../media/image12.png" /><Relationship Id="rId13" Type="http://schemas.openxmlformats.org/officeDocument/2006/relationships/image" Target="../media/image13.jpeg" /><Relationship Id="rId14" Type="http://schemas.openxmlformats.org/officeDocument/2006/relationships/image" Target="../media/image14.jpeg" /><Relationship Id="rId15" Type="http://schemas.openxmlformats.org/officeDocument/2006/relationships/image" Target="../media/image15.png" /><Relationship Id="rId16" Type="http://schemas.openxmlformats.org/officeDocument/2006/relationships/image" Target="../media/image16.jpeg" /><Relationship Id="rId17"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image" Target="../media/image3.jpeg" /><Relationship Id="rId4" Type="http://schemas.openxmlformats.org/officeDocument/2006/relationships/image" Target="../media/image4.png" /><Relationship Id="rId5" Type="http://schemas.openxmlformats.org/officeDocument/2006/relationships/image" Target="../media/image5.jpeg" /><Relationship Id="rId6" Type="http://schemas.openxmlformats.org/officeDocument/2006/relationships/image" Target="../media/image6.jpeg" /><Relationship Id="rId7" Type="http://schemas.openxmlformats.org/officeDocument/2006/relationships/image" Target="../media/image7.png" /><Relationship Id="rId8" Type="http://schemas.openxmlformats.org/officeDocument/2006/relationships/image" Target="../media/image8.jpeg" /><Relationship Id="rId9" Type="http://schemas.openxmlformats.org/officeDocument/2006/relationships/image" Target="../media/image9.png"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192489-4E45-4694-9D3A-02F0B5016E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E0272-C434-41B4-B7A2-5DB97239C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A302B6-8F82-4556-AFDE-0CB07C748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B25A2A-8792-465C-AA92-1FB62C6D2C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FD33DD-2E08-4D39-80AC-CBD01DFEEC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0D6CA-A8CD-4837-9E66-F6C135E4F1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05EB38-22D8-44A2-88A7-9DD5337BF4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67FD67-6875-4F2E-901C-F64F927ADA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B7BE4B-714C-4CFC-95D8-5762442DC9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4EECFA-09E7-40C6-8350-BB1E9DD8A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C8859-97D1-47E5-9EA5-620ABED78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1"/>
            <a:ext cx="10363200" cy="1440179"/>
          </a:xfrm>
          <a:prstGeom prst="rect">
            <a:avLst/>
          </a:prstGeom>
        </p:spPr>
        <p:txBody>
          <a:bodyPr wrap="square" lIns="0" tIns="0" rIns="0" bIns="0">
            <a:noAutofit/>
          </a:bodyPr>
          <a:lstStyle/>
          <a:p>
            <a:endParaRPr/>
          </a:p>
        </p:txBody>
      </p:sp>
      <p:sp>
        <p:nvSpPr>
          <p:cNvPr id="3" name="Holder 3"/>
          <p:cNvSpPr>
            <a:spLocks noGrp="1"/>
          </p:cNvSpPr>
          <p:nvPr>
            <p:ph type="subTitle" idx="4"/>
          </p:nvPr>
        </p:nvSpPr>
        <p:spPr>
          <a:xfrm>
            <a:off x="1828801" y="3840480"/>
            <a:ext cx="8534399" cy="1714500"/>
          </a:xfrm>
          <a:prstGeom prst="rect">
            <a:avLst/>
          </a:prstGeom>
        </p:spPr>
        <p:txBody>
          <a:bodyPr wrap="square" lIns="0" tIns="0" rIns="0" bIns="0">
            <a:noAutofit/>
          </a:body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2/4/2024</a:t>
            </a:fld>
            <a:endParaRPr lang="en-US"/>
          </a:p>
        </p:txBody>
      </p:sp>
      <p:sp>
        <p:nvSpPr>
          <p:cNvPr id="6" name="Holder 6"/>
          <p:cNvSpPr>
            <a:spLocks noGrp="1"/>
          </p:cNvSpPr>
          <p:nvPr>
            <p:ph type="sldNum" sz="quarter" idx="7"/>
          </p:nvPr>
        </p:nvSpPr>
        <p:spPr/>
        <p:txBody>
          <a:bodyPr lIns="0" tIns="0" rIns="0" bIns="0"/>
          <a:lstStyle/>
          <a:p>
            <a:pPr marL="25400"/>
            <a:fld id="{81D60167-4931-47E6-BA6A-407CBD079E47}" type="slidenum">
              <a:rPr lang="en-US" altLang="zh-CN" sz="900" smtClean="0">
                <a:solidFill>
                  <a:srgbClr val="7F7F7F"/>
                </a:solidFill>
                <a:latin typeface="Microsoft YaHei UI"/>
                <a:cs typeface="Microsoft YaHei UI"/>
              </a:rPr>
              <a:pPr marL="25400"/>
              <a:t>‹#›</a:t>
            </a:fld>
            <a:endParaRPr lang="zh-CN" altLang="en-US" sz="900">
              <a:latin typeface="Microsoft YaHei UI"/>
              <a:cs typeface="Microsoft YaHei UI"/>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p>
            <a:endParaRPr/>
          </a:p>
        </p:txBody>
      </p:sp>
      <p:sp>
        <p:nvSpPr>
          <p:cNvPr id="3" name="Holder 3"/>
          <p:cNvSpPr>
            <a:spLocks noGrp="1"/>
          </p:cNvSpPr>
          <p:nvPr>
            <p:ph type="body" idx="1"/>
          </p:nvPr>
        </p:nvSpPr>
        <p:spPr/>
        <p:txBody>
          <a:bodyPr lIns="0" tIns="0" rIns="0" bIns="0"/>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2/4/2024</a:t>
            </a:fld>
            <a:endParaRPr lang="en-US"/>
          </a:p>
        </p:txBody>
      </p:sp>
      <p:sp>
        <p:nvSpPr>
          <p:cNvPr id="6" name="Holder 6"/>
          <p:cNvSpPr>
            <a:spLocks noGrp="1"/>
          </p:cNvSpPr>
          <p:nvPr>
            <p:ph type="sldNum" sz="quarter" idx="7"/>
          </p:nvPr>
        </p:nvSpPr>
        <p:spPr/>
        <p:txBody>
          <a:bodyPr lIns="0" tIns="0" rIns="0" bIns="0"/>
          <a:lstStyle/>
          <a:p>
            <a:pPr marL="25400"/>
            <a:fld id="{81D60167-4931-47E6-BA6A-407CBD079E47}" type="slidenum">
              <a:rPr lang="en-US" altLang="zh-CN" sz="900" smtClean="0">
                <a:solidFill>
                  <a:srgbClr val="7F7F7F"/>
                </a:solidFill>
                <a:latin typeface="Microsoft YaHei UI"/>
                <a:cs typeface="Microsoft YaHei UI"/>
              </a:rPr>
              <a:pPr marL="25400"/>
              <a:t>‹#›</a:t>
            </a:fld>
            <a:endParaRPr lang="zh-CN" altLang="en-US" sz="900">
              <a:latin typeface="Microsoft YaHei UI"/>
              <a:cs typeface="Microsoft YaHei UI"/>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sp>
        <p:nvSpPr>
          <p:cNvPr id="16" name="bk object 16"/>
          <p:cNvSpPr/>
          <p:nvPr/>
        </p:nvSpPr>
        <p:spPr>
          <a:xfrm>
            <a:off x="10473877" y="5865115"/>
            <a:ext cx="402759" cy="298945"/>
          </a:xfrm>
          <a:prstGeom prst="rect">
            <a:avLst/>
          </a:prstGeom>
          <a:blipFill>
            <a:blip r:embed="rId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17" name="bk object 17"/>
          <p:cNvSpPr/>
          <p:nvPr/>
        </p:nvSpPr>
        <p:spPr>
          <a:xfrm>
            <a:off x="7601660" y="1793443"/>
            <a:ext cx="437709" cy="284861"/>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18" name="bk object 18"/>
          <p:cNvSpPr/>
          <p:nvPr/>
        </p:nvSpPr>
        <p:spPr>
          <a:xfrm>
            <a:off x="2543765" y="2374901"/>
            <a:ext cx="777700" cy="203287"/>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19" name="bk object 19"/>
          <p:cNvSpPr/>
          <p:nvPr/>
        </p:nvSpPr>
        <p:spPr>
          <a:xfrm>
            <a:off x="877976" y="4606817"/>
            <a:ext cx="789779" cy="336125"/>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0" name="bk object 20"/>
          <p:cNvSpPr/>
          <p:nvPr/>
        </p:nvSpPr>
        <p:spPr>
          <a:xfrm>
            <a:off x="936854" y="2956554"/>
            <a:ext cx="680127" cy="175398"/>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1" name="bk object 21"/>
          <p:cNvSpPr/>
          <p:nvPr/>
        </p:nvSpPr>
        <p:spPr>
          <a:xfrm>
            <a:off x="852056" y="1530668"/>
            <a:ext cx="814961" cy="323997"/>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2" name="bk object 22"/>
          <p:cNvSpPr/>
          <p:nvPr/>
        </p:nvSpPr>
        <p:spPr>
          <a:xfrm>
            <a:off x="3560962" y="5988127"/>
            <a:ext cx="790684" cy="177780"/>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3" name="bk object 23"/>
          <p:cNvSpPr/>
          <p:nvPr/>
        </p:nvSpPr>
        <p:spPr>
          <a:xfrm>
            <a:off x="3637959" y="4024734"/>
            <a:ext cx="415423" cy="311567"/>
          </a:xfrm>
          <a:prstGeom prst="rect">
            <a:avLst/>
          </a:prstGeom>
          <a:blipFill>
            <a:blip r:embed="rId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4" name="bk object 24"/>
          <p:cNvSpPr/>
          <p:nvPr/>
        </p:nvSpPr>
        <p:spPr>
          <a:xfrm>
            <a:off x="4086140" y="4065183"/>
            <a:ext cx="875173" cy="230667"/>
          </a:xfrm>
          <a:prstGeom prst="rect">
            <a:avLst/>
          </a:prstGeom>
          <a:blipFill>
            <a:blip r:embed="rId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5" name="bk object 25"/>
          <p:cNvSpPr/>
          <p:nvPr/>
        </p:nvSpPr>
        <p:spPr>
          <a:xfrm>
            <a:off x="10793377" y="5167465"/>
            <a:ext cx="443244" cy="332433"/>
          </a:xfrm>
          <a:prstGeom prst="rect">
            <a:avLst/>
          </a:prstGeom>
          <a:blipFill>
            <a:blip r:embed="rId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6" name="bk object 26"/>
          <p:cNvSpPr/>
          <p:nvPr/>
        </p:nvSpPr>
        <p:spPr>
          <a:xfrm>
            <a:off x="9659162" y="5454091"/>
            <a:ext cx="1016101" cy="187134"/>
          </a:xfrm>
          <a:prstGeom prst="rect">
            <a:avLst/>
          </a:prstGeom>
          <a:blipFill>
            <a:blip r:embed="rId1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7" name="bk object 27"/>
          <p:cNvSpPr/>
          <p:nvPr/>
        </p:nvSpPr>
        <p:spPr>
          <a:xfrm>
            <a:off x="9316505" y="5915483"/>
            <a:ext cx="1152992" cy="257721"/>
          </a:xfrm>
          <a:prstGeom prst="rect">
            <a:avLst/>
          </a:prstGeom>
          <a:blipFill>
            <a:blip r:embed="rId1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8" name="bk object 28"/>
          <p:cNvSpPr/>
          <p:nvPr/>
        </p:nvSpPr>
        <p:spPr>
          <a:xfrm>
            <a:off x="7721465" y="3186117"/>
            <a:ext cx="323844" cy="242883"/>
          </a:xfrm>
          <a:prstGeom prst="rect">
            <a:avLst/>
          </a:prstGeom>
          <a:blipFill>
            <a:blip r:embed="rId1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9" name="bk object 29"/>
          <p:cNvSpPr/>
          <p:nvPr/>
        </p:nvSpPr>
        <p:spPr>
          <a:xfrm>
            <a:off x="6358669" y="3765308"/>
            <a:ext cx="769755" cy="202526"/>
          </a:xfrm>
          <a:prstGeom prst="rect">
            <a:avLst/>
          </a:prstGeom>
          <a:blipFill>
            <a:blip r:embed="rId1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30" name="bk object 30"/>
          <p:cNvSpPr/>
          <p:nvPr/>
        </p:nvSpPr>
        <p:spPr>
          <a:xfrm>
            <a:off x="2652166" y="5700003"/>
            <a:ext cx="698973" cy="167507"/>
          </a:xfrm>
          <a:prstGeom prst="rect">
            <a:avLst/>
          </a:prstGeom>
          <a:blipFill>
            <a:blip r:embed="rId1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31" name="bk object 31"/>
          <p:cNvSpPr/>
          <p:nvPr/>
        </p:nvSpPr>
        <p:spPr>
          <a:xfrm>
            <a:off x="804130" y="5196879"/>
            <a:ext cx="967553" cy="177946"/>
          </a:xfrm>
          <a:prstGeom prst="rect">
            <a:avLst/>
          </a:prstGeom>
          <a:blipFill>
            <a:blip r:embed="rId1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32" name="bk object 32"/>
          <p:cNvSpPr/>
          <p:nvPr/>
        </p:nvSpPr>
        <p:spPr>
          <a:xfrm>
            <a:off x="2516954" y="5431854"/>
            <a:ext cx="827341" cy="202497"/>
          </a:xfrm>
          <a:prstGeom prst="rect">
            <a:avLst/>
          </a:prstGeom>
          <a:blipFill>
            <a:blip r:embed="rId1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 name="Holder 2"/>
          <p:cNvSpPr>
            <a:spLocks noGrp="1"/>
          </p:cNvSpPr>
          <p:nvPr>
            <p:ph type="title"/>
          </p:nvPr>
        </p:nvSpPr>
        <p:spPr/>
        <p:txBody>
          <a:bodyPr lIns="0" tIns="0" rIns="0" bIns="0"/>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noAutofit/>
          </a:bodyPr>
          <a:lstStyle/>
          <a:p>
            <a:endParaRPr/>
          </a:p>
        </p:txBody>
      </p:sp>
      <p:sp>
        <p:nvSpPr>
          <p:cNvPr id="4" name="Holder 4"/>
          <p:cNvSpPr>
            <a:spLocks noGrp="1"/>
          </p:cNvSpPr>
          <p:nvPr>
            <p:ph sz="half" idx="3"/>
          </p:nvPr>
        </p:nvSpPr>
        <p:spPr>
          <a:xfrm>
            <a:off x="6278879" y="1577340"/>
            <a:ext cx="5303520" cy="4526280"/>
          </a:xfrm>
          <a:prstGeom prst="rect">
            <a:avLst/>
          </a:prstGeom>
        </p:spPr>
        <p:txBody>
          <a:bodyPr wrap="square" lIns="0" tIns="0" rIns="0" bIns="0">
            <a:noAutofit/>
          </a:body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2/4/2024</a:t>
            </a:fld>
            <a:endParaRPr lang="en-US"/>
          </a:p>
        </p:txBody>
      </p:sp>
      <p:sp>
        <p:nvSpPr>
          <p:cNvPr id="7" name="Holder 7"/>
          <p:cNvSpPr>
            <a:spLocks noGrp="1"/>
          </p:cNvSpPr>
          <p:nvPr>
            <p:ph type="sldNum" sz="quarter" idx="7"/>
          </p:nvPr>
        </p:nvSpPr>
        <p:spPr/>
        <p:txBody>
          <a:bodyPr lIns="0" tIns="0" rIns="0" bIns="0"/>
          <a:lstStyle/>
          <a:p>
            <a:pPr marL="25400"/>
            <a:fld id="{81D60167-4931-47E6-BA6A-407CBD079E47}" type="slidenum">
              <a:rPr lang="en-US" altLang="zh-CN" sz="900" smtClean="0">
                <a:solidFill>
                  <a:srgbClr val="7F7F7F"/>
                </a:solidFill>
                <a:latin typeface="Microsoft YaHei UI"/>
                <a:cs typeface="Microsoft YaHei UI"/>
              </a:rPr>
              <a:pPr marL="25400"/>
              <a:t>‹#›</a:t>
            </a:fld>
            <a:endParaRPr lang="zh-CN" altLang="en-US" sz="900">
              <a:latin typeface="Microsoft YaHei UI"/>
              <a:cs typeface="Microsoft YaHei UI"/>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2/4/2024</a:t>
            </a:fld>
            <a:endParaRPr lang="en-US"/>
          </a:p>
        </p:txBody>
      </p:sp>
      <p:sp>
        <p:nvSpPr>
          <p:cNvPr id="5" name="Holder 5"/>
          <p:cNvSpPr>
            <a:spLocks noGrp="1"/>
          </p:cNvSpPr>
          <p:nvPr>
            <p:ph type="sldNum" sz="quarter" idx="7"/>
          </p:nvPr>
        </p:nvSpPr>
        <p:spPr/>
        <p:txBody>
          <a:bodyPr lIns="0" tIns="0" rIns="0" bIns="0"/>
          <a:lstStyle/>
          <a:p>
            <a:pPr marL="25400"/>
            <a:fld id="{81D60167-4931-47E6-BA6A-407CBD079E47}" type="slidenum">
              <a:rPr lang="en-US" altLang="zh-CN" sz="900" smtClean="0">
                <a:solidFill>
                  <a:srgbClr val="7F7F7F"/>
                </a:solidFill>
                <a:latin typeface="Microsoft YaHei UI"/>
                <a:cs typeface="Microsoft YaHei UI"/>
              </a:rPr>
              <a:pPr marL="25400"/>
              <a:t>‹#›</a:t>
            </a:fld>
            <a:endParaRPr lang="zh-CN" altLang="en-US" sz="900">
              <a:latin typeface="Microsoft YaHei UI"/>
              <a:cs typeface="Microsoft YaHei UI"/>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719251" y="6591269"/>
            <a:ext cx="10785677" cy="0"/>
          </a:xfrm>
          <a:custGeom>
            <a:rect l="l" t="t" r="r" b="b"/>
            <a:pathLst>
              <a:path w="8089258">
                <a:moveTo>
                  <a:pt x="0" y="0"/>
                </a:moveTo>
                <a:lnTo>
                  <a:pt x="8089258" y="0"/>
                </a:lnTo>
              </a:path>
            </a:pathLst>
          </a:custGeom>
          <a:ln w="952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00"/>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2/4/2024</a:t>
            </a:fld>
            <a:endParaRPr lang="en-US"/>
          </a:p>
        </p:txBody>
      </p:sp>
      <p:sp>
        <p:nvSpPr>
          <p:cNvPr id="4" name="Holder 4"/>
          <p:cNvSpPr>
            <a:spLocks noGrp="1"/>
          </p:cNvSpPr>
          <p:nvPr>
            <p:ph type="sldNum" sz="quarter" idx="7"/>
          </p:nvPr>
        </p:nvSpPr>
        <p:spPr/>
        <p:txBody>
          <a:bodyPr lIns="0" tIns="0" rIns="0" bIns="0"/>
          <a:lstStyle/>
          <a:p>
            <a:pPr marL="25400"/>
            <a:fld id="{81D60167-4931-47E6-BA6A-407CBD079E47}" type="slidenum">
              <a:rPr lang="en-US" altLang="zh-CN" sz="900" smtClean="0">
                <a:solidFill>
                  <a:srgbClr val="7F7F7F"/>
                </a:solidFill>
                <a:latin typeface="Microsoft YaHei UI"/>
                <a:cs typeface="Microsoft YaHei UI"/>
              </a:rPr>
              <a:pPr marL="25400"/>
              <a:t>‹#›</a:t>
            </a:fld>
            <a:endParaRPr lang="zh-CN" altLang="en-US" sz="900">
              <a:latin typeface="Microsoft YaHei UI"/>
              <a:cs typeface="Microsoft YaHei UI"/>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18481" y="498855"/>
            <a:ext cx="11555035" cy="486988"/>
          </a:xfrm>
          <a:prstGeom prst="rect">
            <a:avLst/>
          </a:prstGeom>
        </p:spPr>
        <p:txBody>
          <a:bodyPr wrap="square" lIns="0" tIns="0" rIns="0" bIns="0">
            <a:noAutofit/>
          </a:bodyPr>
          <a:lstStyle/>
          <a:p>
            <a:endParaRPr/>
          </a:p>
        </p:txBody>
      </p:sp>
      <p:sp>
        <p:nvSpPr>
          <p:cNvPr id="3" name="Holder 3"/>
          <p:cNvSpPr>
            <a:spLocks noGrp="1"/>
          </p:cNvSpPr>
          <p:nvPr>
            <p:ph type="body" idx="1"/>
          </p:nvPr>
        </p:nvSpPr>
        <p:spPr>
          <a:xfrm>
            <a:off x="686212" y="1072897"/>
            <a:ext cx="10819573" cy="1894537"/>
          </a:xfrm>
          <a:prstGeom prst="rect">
            <a:avLst/>
          </a:prstGeom>
        </p:spPr>
        <p:txBody>
          <a:bodyPr wrap="square" lIns="0" tIns="0" rIns="0" bIns="0">
            <a:noAutofit/>
          </a:bodyPr>
          <a:lstStyle/>
          <a:p>
            <a:endParaRPr/>
          </a:p>
        </p:txBody>
      </p:sp>
      <p:sp>
        <p:nvSpPr>
          <p:cNvPr id="4" name="Holder 4"/>
          <p:cNvSpPr>
            <a:spLocks noGrp="1"/>
          </p:cNvSpPr>
          <p:nvPr>
            <p:ph type="ftr" sz="quarter" idx="5"/>
          </p:nvPr>
        </p:nvSpPr>
        <p:spPr>
          <a:xfrm>
            <a:off x="4145281" y="6377940"/>
            <a:ext cx="3901439" cy="342900"/>
          </a:xfrm>
          <a:prstGeom prst="rect">
            <a:avLst/>
          </a:prstGeom>
        </p:spPr>
        <p:txBody>
          <a:bodyPr wrap="square" lIns="0" tIns="0" rIns="0" bIns="0">
            <a:noAutofit/>
          </a:bodyPr>
          <a:lstStyle>
            <a:defPPr>
              <a:defRPr lang="zh-CN"/>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2/4/2024</a:t>
            </a:fld>
            <a:endParaRPr lang="en-US"/>
          </a:p>
        </p:txBody>
      </p:sp>
      <p:sp>
        <p:nvSpPr>
          <p:cNvPr id="6" name="Holder 6"/>
          <p:cNvSpPr>
            <a:spLocks noGrp="1"/>
          </p:cNvSpPr>
          <p:nvPr>
            <p:ph type="sldNum" sz="quarter" idx="7"/>
          </p:nvPr>
        </p:nvSpPr>
        <p:spPr>
          <a:xfrm>
            <a:off x="11828548" y="6627877"/>
            <a:ext cx="245933" cy="149665"/>
          </a:xfrm>
          <a:prstGeom prst="rect">
            <a:avLst/>
          </a:prstGeom>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5400"/>
            <a:fld id="{81D60167-4931-47E6-BA6A-407CBD079E47}" type="slidenum">
              <a:rPr lang="en-US" altLang="zh-CN" sz="900" smtClean="0">
                <a:solidFill>
                  <a:srgbClr val="7F7F7F"/>
                </a:solidFill>
                <a:latin typeface="Microsoft YaHei UI"/>
                <a:cs typeface="Microsoft YaHei UI"/>
              </a:rPr>
              <a:pPr marL="25400"/>
              <a:t>‹#›</a:t>
            </a:fld>
            <a:endParaRPr lang="zh-CN" altLang="en-US" sz="900">
              <a:latin typeface="Microsoft YaHei UI"/>
              <a:cs typeface="Microsoft YaHei UI"/>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2.png" /><Relationship Id="rId7" Type="http://schemas.openxmlformats.org/officeDocument/2006/relationships/image" Target="../media/image2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5.png" /><Relationship Id="rId3" Type="http://schemas.openxmlformats.org/officeDocument/2006/relationships/image" Target="../media/image26.png" /><Relationship Id="rId4" Type="http://schemas.openxmlformats.org/officeDocument/2006/relationships/image" Target="../media/image2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jpeg" /><Relationship Id="rId3" Type="http://schemas.openxmlformats.org/officeDocument/2006/relationships/image" Target="../media/image29.jpeg" /><Relationship Id="rId4" Type="http://schemas.openxmlformats.org/officeDocument/2006/relationships/image" Target="../media/image30.jpeg" /><Relationship Id="rId5" Type="http://schemas.openxmlformats.org/officeDocument/2006/relationships/image" Target="../media/image31.jpeg" /><Relationship Id="rId6" Type="http://schemas.openxmlformats.org/officeDocument/2006/relationships/image" Target="../media/image32.jpeg" /><Relationship Id="rId7" Type="http://schemas.openxmlformats.org/officeDocument/2006/relationships/image" Target="../media/image3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42.jpeg" /><Relationship Id="rId100" Type="http://schemas.openxmlformats.org/officeDocument/2006/relationships/image" Target="../media/image131.jpeg" /><Relationship Id="rId101" Type="http://schemas.openxmlformats.org/officeDocument/2006/relationships/image" Target="../media/image132.jpeg" /><Relationship Id="rId102" Type="http://schemas.openxmlformats.org/officeDocument/2006/relationships/image" Target="../media/image133.jpeg" /><Relationship Id="rId103" Type="http://schemas.openxmlformats.org/officeDocument/2006/relationships/image" Target="../media/image134.jpeg" /><Relationship Id="rId104" Type="http://schemas.openxmlformats.org/officeDocument/2006/relationships/image" Target="../media/image135.jpeg" /><Relationship Id="rId105" Type="http://schemas.openxmlformats.org/officeDocument/2006/relationships/image" Target="../media/image136.jpeg" /><Relationship Id="rId106" Type="http://schemas.openxmlformats.org/officeDocument/2006/relationships/image" Target="../media/image137.jpeg" /><Relationship Id="rId107" Type="http://schemas.openxmlformats.org/officeDocument/2006/relationships/image" Target="../media/image138.jpeg" /><Relationship Id="rId108" Type="http://schemas.openxmlformats.org/officeDocument/2006/relationships/image" Target="../media/image139.jpeg" /><Relationship Id="rId109" Type="http://schemas.openxmlformats.org/officeDocument/2006/relationships/image" Target="../media/image140.jpeg" /><Relationship Id="rId11" Type="http://schemas.openxmlformats.org/officeDocument/2006/relationships/image" Target="../media/image43.jpeg" /><Relationship Id="rId110" Type="http://schemas.openxmlformats.org/officeDocument/2006/relationships/image" Target="../media/image141.png" /><Relationship Id="rId111" Type="http://schemas.openxmlformats.org/officeDocument/2006/relationships/image" Target="../media/image142.png" /><Relationship Id="rId112" Type="http://schemas.openxmlformats.org/officeDocument/2006/relationships/image" Target="../media/image143.jpeg" /><Relationship Id="rId113" Type="http://schemas.openxmlformats.org/officeDocument/2006/relationships/image" Target="../media/image144.png" /><Relationship Id="rId114" Type="http://schemas.openxmlformats.org/officeDocument/2006/relationships/image" Target="../media/image145.jpeg" /><Relationship Id="rId115" Type="http://schemas.openxmlformats.org/officeDocument/2006/relationships/image" Target="../media/image146.jpeg" /><Relationship Id="rId116" Type="http://schemas.openxmlformats.org/officeDocument/2006/relationships/image" Target="../media/image147.jpeg" /><Relationship Id="rId117" Type="http://schemas.openxmlformats.org/officeDocument/2006/relationships/image" Target="../media/image148.jpeg" /><Relationship Id="rId118" Type="http://schemas.openxmlformats.org/officeDocument/2006/relationships/image" Target="../media/image149.png" /><Relationship Id="rId119" Type="http://schemas.openxmlformats.org/officeDocument/2006/relationships/image" Target="../media/image150.jpeg" /><Relationship Id="rId12" Type="http://schemas.openxmlformats.org/officeDocument/2006/relationships/image" Target="../media/image44.jpeg" /><Relationship Id="rId120" Type="http://schemas.openxmlformats.org/officeDocument/2006/relationships/image" Target="../media/image151.png" /><Relationship Id="rId121" Type="http://schemas.openxmlformats.org/officeDocument/2006/relationships/image" Target="../media/image152.jpeg" /><Relationship Id="rId122" Type="http://schemas.openxmlformats.org/officeDocument/2006/relationships/image" Target="../media/image153.jpeg" /><Relationship Id="rId123" Type="http://schemas.openxmlformats.org/officeDocument/2006/relationships/image" Target="../media/image154.png" /><Relationship Id="rId124" Type="http://schemas.openxmlformats.org/officeDocument/2006/relationships/image" Target="../media/image155.jpeg" /><Relationship Id="rId125" Type="http://schemas.openxmlformats.org/officeDocument/2006/relationships/image" Target="../media/image156.jpeg" /><Relationship Id="rId126" Type="http://schemas.openxmlformats.org/officeDocument/2006/relationships/image" Target="../media/image157.jpeg" /><Relationship Id="rId127" Type="http://schemas.openxmlformats.org/officeDocument/2006/relationships/image" Target="../media/image158.jpeg" /><Relationship Id="rId128" Type="http://schemas.openxmlformats.org/officeDocument/2006/relationships/image" Target="../media/image159.png" /><Relationship Id="rId129" Type="http://schemas.openxmlformats.org/officeDocument/2006/relationships/image" Target="../media/image160.png" /><Relationship Id="rId13" Type="http://schemas.openxmlformats.org/officeDocument/2006/relationships/image" Target="../media/image45.jpeg" /><Relationship Id="rId130" Type="http://schemas.openxmlformats.org/officeDocument/2006/relationships/image" Target="../media/image161.png" /><Relationship Id="rId131" Type="http://schemas.openxmlformats.org/officeDocument/2006/relationships/image" Target="../media/image162.png" /><Relationship Id="rId132" Type="http://schemas.openxmlformats.org/officeDocument/2006/relationships/image" Target="../media/image163.jpeg" /><Relationship Id="rId133" Type="http://schemas.openxmlformats.org/officeDocument/2006/relationships/image" Target="../media/image164.png" /><Relationship Id="rId134" Type="http://schemas.openxmlformats.org/officeDocument/2006/relationships/image" Target="../media/image165.png" /><Relationship Id="rId135" Type="http://schemas.openxmlformats.org/officeDocument/2006/relationships/image" Target="../media/image166.png" /><Relationship Id="rId136" Type="http://schemas.openxmlformats.org/officeDocument/2006/relationships/image" Target="../media/image167.jpeg" /><Relationship Id="rId14" Type="http://schemas.openxmlformats.org/officeDocument/2006/relationships/image" Target="../media/image46.jpeg" /><Relationship Id="rId15" Type="http://schemas.openxmlformats.org/officeDocument/2006/relationships/image" Target="../media/image47.jpeg" /><Relationship Id="rId16" Type="http://schemas.openxmlformats.org/officeDocument/2006/relationships/image" Target="../media/image48.jpeg" /><Relationship Id="rId17" Type="http://schemas.openxmlformats.org/officeDocument/2006/relationships/image" Target="../media/image49.jpeg" /><Relationship Id="rId18" Type="http://schemas.openxmlformats.org/officeDocument/2006/relationships/image" Target="../media/image50.jpeg" /><Relationship Id="rId19" Type="http://schemas.openxmlformats.org/officeDocument/2006/relationships/image" Target="../media/image51.jpeg" /><Relationship Id="rId2" Type="http://schemas.openxmlformats.org/officeDocument/2006/relationships/image" Target="../media/image34.jpeg" /><Relationship Id="rId20" Type="http://schemas.openxmlformats.org/officeDocument/2006/relationships/image" Target="../media/image52.jpeg" /><Relationship Id="rId21" Type="http://schemas.openxmlformats.org/officeDocument/2006/relationships/image" Target="../media/image53.jpeg" /><Relationship Id="rId22" Type="http://schemas.openxmlformats.org/officeDocument/2006/relationships/image" Target="../media/image54.jpeg" /><Relationship Id="rId23" Type="http://schemas.openxmlformats.org/officeDocument/2006/relationships/image" Target="../media/image55.jpeg" /><Relationship Id="rId24" Type="http://schemas.openxmlformats.org/officeDocument/2006/relationships/image" Target="../media/image56.jpeg" /><Relationship Id="rId25" Type="http://schemas.openxmlformats.org/officeDocument/2006/relationships/image" Target="../media/image57.jpeg" /><Relationship Id="rId26" Type="http://schemas.openxmlformats.org/officeDocument/2006/relationships/image" Target="../media/image58.png" /><Relationship Id="rId27" Type="http://schemas.openxmlformats.org/officeDocument/2006/relationships/image" Target="../media/image59.jpeg" /><Relationship Id="rId28" Type="http://schemas.openxmlformats.org/officeDocument/2006/relationships/image" Target="../media/image60.jpeg" /><Relationship Id="rId29" Type="http://schemas.openxmlformats.org/officeDocument/2006/relationships/image" Target="../media/image61.jpeg" /><Relationship Id="rId3" Type="http://schemas.openxmlformats.org/officeDocument/2006/relationships/image" Target="../media/image35.png" /><Relationship Id="rId30" Type="http://schemas.openxmlformats.org/officeDocument/2006/relationships/image" Target="../media/image62.jpeg" /><Relationship Id="rId31" Type="http://schemas.openxmlformats.org/officeDocument/2006/relationships/image" Target="../media/image63.jpeg" /><Relationship Id="rId32" Type="http://schemas.openxmlformats.org/officeDocument/2006/relationships/image" Target="../media/image64.jpeg" /><Relationship Id="rId33" Type="http://schemas.openxmlformats.org/officeDocument/2006/relationships/image" Target="../media/image65.jpeg" /><Relationship Id="rId34" Type="http://schemas.openxmlformats.org/officeDocument/2006/relationships/image" Target="../media/image66.jpeg" /><Relationship Id="rId35" Type="http://schemas.openxmlformats.org/officeDocument/2006/relationships/image" Target="../media/image67.png" /><Relationship Id="rId36" Type="http://schemas.openxmlformats.org/officeDocument/2006/relationships/image" Target="../media/image68.jpeg" /><Relationship Id="rId37" Type="http://schemas.openxmlformats.org/officeDocument/2006/relationships/image" Target="../media/image69.png" /><Relationship Id="rId38" Type="http://schemas.openxmlformats.org/officeDocument/2006/relationships/image" Target="../media/image70.jpeg" /><Relationship Id="rId39" Type="http://schemas.openxmlformats.org/officeDocument/2006/relationships/image" Target="../media/image71.png" /><Relationship Id="rId4" Type="http://schemas.openxmlformats.org/officeDocument/2006/relationships/image" Target="../media/image36.jpeg" /><Relationship Id="rId40" Type="http://schemas.openxmlformats.org/officeDocument/2006/relationships/image" Target="../media/image72.jpeg" /><Relationship Id="rId41" Type="http://schemas.openxmlformats.org/officeDocument/2006/relationships/image" Target="../media/image73.jpeg" /><Relationship Id="rId42" Type="http://schemas.openxmlformats.org/officeDocument/2006/relationships/image" Target="../media/image74.jpeg" /><Relationship Id="rId43" Type="http://schemas.openxmlformats.org/officeDocument/2006/relationships/image" Target="../media/image75.png" /><Relationship Id="rId44" Type="http://schemas.openxmlformats.org/officeDocument/2006/relationships/image" Target="../media/image76.png" /><Relationship Id="rId45" Type="http://schemas.openxmlformats.org/officeDocument/2006/relationships/image" Target="../media/image77.jpeg" /><Relationship Id="rId46" Type="http://schemas.openxmlformats.org/officeDocument/2006/relationships/image" Target="../media/image78.jpeg" /><Relationship Id="rId47" Type="http://schemas.openxmlformats.org/officeDocument/2006/relationships/image" Target="../media/image79.jpeg" /><Relationship Id="rId48" Type="http://schemas.openxmlformats.org/officeDocument/2006/relationships/image" Target="../media/image80.jpeg" /><Relationship Id="rId49" Type="http://schemas.openxmlformats.org/officeDocument/2006/relationships/image" Target="../media/image81.png" /><Relationship Id="rId5" Type="http://schemas.openxmlformats.org/officeDocument/2006/relationships/image" Target="../media/image37.jpeg" /><Relationship Id="rId50" Type="http://schemas.openxmlformats.org/officeDocument/2006/relationships/image" Target="../media/image82.jpeg" /><Relationship Id="rId51" Type="http://schemas.openxmlformats.org/officeDocument/2006/relationships/image" Target="../media/image83.jpeg" /><Relationship Id="rId52" Type="http://schemas.openxmlformats.org/officeDocument/2006/relationships/image" Target="../media/image84.jpeg" /><Relationship Id="rId53" Type="http://schemas.openxmlformats.org/officeDocument/2006/relationships/image" Target="../media/image85.jpeg" /><Relationship Id="rId54" Type="http://schemas.openxmlformats.org/officeDocument/2006/relationships/image" Target="../media/image86.png" /><Relationship Id="rId55" Type="http://schemas.openxmlformats.org/officeDocument/2006/relationships/image" Target="../media/image87.png" /><Relationship Id="rId56" Type="http://schemas.openxmlformats.org/officeDocument/2006/relationships/image" Target="../media/image12.png" /><Relationship Id="rId57" Type="http://schemas.openxmlformats.org/officeDocument/2006/relationships/image" Target="../media/image88.jpeg" /><Relationship Id="rId58" Type="http://schemas.openxmlformats.org/officeDocument/2006/relationships/image" Target="../media/image89.jpeg" /><Relationship Id="rId59" Type="http://schemas.openxmlformats.org/officeDocument/2006/relationships/image" Target="../media/image90.jpeg" /><Relationship Id="rId6" Type="http://schemas.openxmlformats.org/officeDocument/2006/relationships/image" Target="../media/image38.png" /><Relationship Id="rId60" Type="http://schemas.openxmlformats.org/officeDocument/2006/relationships/image" Target="../media/image91.png" /><Relationship Id="rId61" Type="http://schemas.openxmlformats.org/officeDocument/2006/relationships/image" Target="../media/image92.jpeg" /><Relationship Id="rId62" Type="http://schemas.openxmlformats.org/officeDocument/2006/relationships/image" Target="../media/image93.jpeg" /><Relationship Id="rId63" Type="http://schemas.openxmlformats.org/officeDocument/2006/relationships/image" Target="../media/image94.jpeg" /><Relationship Id="rId64" Type="http://schemas.openxmlformats.org/officeDocument/2006/relationships/image" Target="../media/image95.png" /><Relationship Id="rId65" Type="http://schemas.openxmlformats.org/officeDocument/2006/relationships/image" Target="../media/image96.jpeg" /><Relationship Id="rId66" Type="http://schemas.openxmlformats.org/officeDocument/2006/relationships/image" Target="../media/image97.png" /><Relationship Id="rId67" Type="http://schemas.openxmlformats.org/officeDocument/2006/relationships/image" Target="../media/image98.jpeg" /><Relationship Id="rId68" Type="http://schemas.openxmlformats.org/officeDocument/2006/relationships/image" Target="../media/image99.jpeg" /><Relationship Id="rId69" Type="http://schemas.openxmlformats.org/officeDocument/2006/relationships/image" Target="../media/image100.jpeg" /><Relationship Id="rId7" Type="http://schemas.openxmlformats.org/officeDocument/2006/relationships/image" Target="../media/image39.jpeg" /><Relationship Id="rId70" Type="http://schemas.openxmlformats.org/officeDocument/2006/relationships/image" Target="../media/image101.jpeg" /><Relationship Id="rId71" Type="http://schemas.openxmlformats.org/officeDocument/2006/relationships/image" Target="../media/image102.png" /><Relationship Id="rId72" Type="http://schemas.openxmlformats.org/officeDocument/2006/relationships/image" Target="../media/image103.png" /><Relationship Id="rId73" Type="http://schemas.openxmlformats.org/officeDocument/2006/relationships/image" Target="../media/image104.png" /><Relationship Id="rId74" Type="http://schemas.openxmlformats.org/officeDocument/2006/relationships/image" Target="../media/image105.jpeg" /><Relationship Id="rId75" Type="http://schemas.openxmlformats.org/officeDocument/2006/relationships/image" Target="../media/image106.png" /><Relationship Id="rId76" Type="http://schemas.openxmlformats.org/officeDocument/2006/relationships/image" Target="../media/image107.png" /><Relationship Id="rId77" Type="http://schemas.openxmlformats.org/officeDocument/2006/relationships/image" Target="../media/image108.png" /><Relationship Id="rId78" Type="http://schemas.openxmlformats.org/officeDocument/2006/relationships/image" Target="../media/image109.jpeg" /><Relationship Id="rId79" Type="http://schemas.openxmlformats.org/officeDocument/2006/relationships/image" Target="../media/image110.jpeg" /><Relationship Id="rId8" Type="http://schemas.openxmlformats.org/officeDocument/2006/relationships/image" Target="../media/image40.jpeg" /><Relationship Id="rId80" Type="http://schemas.openxmlformats.org/officeDocument/2006/relationships/image" Target="../media/image111.jpeg" /><Relationship Id="rId81" Type="http://schemas.openxmlformats.org/officeDocument/2006/relationships/image" Target="../media/image112.jpeg" /><Relationship Id="rId82" Type="http://schemas.openxmlformats.org/officeDocument/2006/relationships/image" Target="../media/image113.png" /><Relationship Id="rId83" Type="http://schemas.openxmlformats.org/officeDocument/2006/relationships/image" Target="../media/image114.png" /><Relationship Id="rId84" Type="http://schemas.openxmlformats.org/officeDocument/2006/relationships/image" Target="../media/image115.jpeg" /><Relationship Id="rId85" Type="http://schemas.openxmlformats.org/officeDocument/2006/relationships/image" Target="../media/image116.jpeg" /><Relationship Id="rId86" Type="http://schemas.openxmlformats.org/officeDocument/2006/relationships/image" Target="../media/image117.jpeg" /><Relationship Id="rId87" Type="http://schemas.openxmlformats.org/officeDocument/2006/relationships/image" Target="../media/image118.jpeg" /><Relationship Id="rId88" Type="http://schemas.openxmlformats.org/officeDocument/2006/relationships/image" Target="../media/image119.jpeg" /><Relationship Id="rId89" Type="http://schemas.openxmlformats.org/officeDocument/2006/relationships/image" Target="../media/image120.png" /><Relationship Id="rId9" Type="http://schemas.openxmlformats.org/officeDocument/2006/relationships/image" Target="../media/image41.jpeg" /><Relationship Id="rId90" Type="http://schemas.openxmlformats.org/officeDocument/2006/relationships/image" Target="../media/image121.jpeg" /><Relationship Id="rId91" Type="http://schemas.openxmlformats.org/officeDocument/2006/relationships/image" Target="../media/image122.png" /><Relationship Id="rId92" Type="http://schemas.openxmlformats.org/officeDocument/2006/relationships/image" Target="../media/image123.jpeg" /><Relationship Id="rId93" Type="http://schemas.openxmlformats.org/officeDocument/2006/relationships/image" Target="../media/image124.jpeg" /><Relationship Id="rId94" Type="http://schemas.openxmlformats.org/officeDocument/2006/relationships/image" Target="../media/image125.jpeg" /><Relationship Id="rId95" Type="http://schemas.openxmlformats.org/officeDocument/2006/relationships/image" Target="../media/image126.jpeg" /><Relationship Id="rId96" Type="http://schemas.openxmlformats.org/officeDocument/2006/relationships/image" Target="../media/image127.jpeg" /><Relationship Id="rId97" Type="http://schemas.openxmlformats.org/officeDocument/2006/relationships/image" Target="../media/image128.jpeg" /><Relationship Id="rId98" Type="http://schemas.openxmlformats.org/officeDocument/2006/relationships/image" Target="../media/image129.jpeg" /><Relationship Id="rId99" Type="http://schemas.openxmlformats.org/officeDocument/2006/relationships/image" Target="../media/image13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8.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8.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177.png" /><Relationship Id="rId11" Type="http://schemas.openxmlformats.org/officeDocument/2006/relationships/image" Target="../media/image178.png" /><Relationship Id="rId12" Type="http://schemas.openxmlformats.org/officeDocument/2006/relationships/image" Target="../media/image179.png" /><Relationship Id="rId13" Type="http://schemas.openxmlformats.org/officeDocument/2006/relationships/image" Target="../media/image180.png" /><Relationship Id="rId2" Type="http://schemas.openxmlformats.org/officeDocument/2006/relationships/image" Target="../media/image169.png" /><Relationship Id="rId3" Type="http://schemas.openxmlformats.org/officeDocument/2006/relationships/image" Target="../media/image170.png" /><Relationship Id="rId4" Type="http://schemas.openxmlformats.org/officeDocument/2006/relationships/image" Target="../media/image171.png" /><Relationship Id="rId5" Type="http://schemas.openxmlformats.org/officeDocument/2006/relationships/image" Target="../media/image172.png" /><Relationship Id="rId6" Type="http://schemas.openxmlformats.org/officeDocument/2006/relationships/image" Target="../media/image173.png" /><Relationship Id="rId7" Type="http://schemas.openxmlformats.org/officeDocument/2006/relationships/image" Target="../media/image174.png" /><Relationship Id="rId8" Type="http://schemas.openxmlformats.org/officeDocument/2006/relationships/image" Target="../media/image175.png" /><Relationship Id="rId9" Type="http://schemas.openxmlformats.org/officeDocument/2006/relationships/image" Target="../media/image17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81.png" /><Relationship Id="rId3" Type="http://schemas.openxmlformats.org/officeDocument/2006/relationships/image" Target="../media/image182.png" /><Relationship Id="rId4" Type="http://schemas.openxmlformats.org/officeDocument/2006/relationships/image" Target="../media/image183.png" /><Relationship Id="rId5" Type="http://schemas.openxmlformats.org/officeDocument/2006/relationships/image" Target="../media/image18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85.png" /><Relationship Id="rId3" Type="http://schemas.openxmlformats.org/officeDocument/2006/relationships/image" Target="../media/image186.png" /><Relationship Id="rId4" Type="http://schemas.openxmlformats.org/officeDocument/2006/relationships/image" Target="../media/image187.png" /><Relationship Id="rId5" Type="http://schemas.openxmlformats.org/officeDocument/2006/relationships/image" Target="../media/image188.png" /><Relationship Id="rId6" Type="http://schemas.openxmlformats.org/officeDocument/2006/relationships/image" Target="../media/image189.png" /><Relationship Id="rId7" Type="http://schemas.openxmlformats.org/officeDocument/2006/relationships/image" Target="../media/image190.png" /><Relationship Id="rId8" Type="http://schemas.openxmlformats.org/officeDocument/2006/relationships/image" Target="../media/image191.jpeg" /><Relationship Id="rId9" Type="http://schemas.openxmlformats.org/officeDocument/2006/relationships/image" Target="../media/image19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140213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3037090" y="3602851"/>
            <a:ext cx="5613400" cy="6826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4400" b="1">
                <a:solidFill>
                  <a:srgbClr val="8BC53F"/>
                </a:solidFill>
                <a:latin typeface="Microsoft YaHei UI"/>
                <a:cs typeface="Microsoft YaHei UI"/>
              </a:rPr>
              <a:t>医疗科技行业研究报告</a:t>
            </a:r>
            <a:endParaRPr sz="4400">
              <a:latin typeface="Microsoft YaHei UI"/>
              <a:cs typeface="Microsoft YaHei U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object 3"/>
          <p:cNvSpPr/>
          <p:nvPr/>
        </p:nvSpPr>
        <p:spPr>
          <a:xfrm>
            <a:off x="2063438" y="6591270"/>
            <a:ext cx="8093386" cy="1"/>
          </a:xfrm>
          <a:custGeom>
            <a:rect l="l" t="t" r="r" b="b"/>
            <a:pathLst>
              <a:path w="8093386" h="1">
                <a:moveTo>
                  <a:pt x="0" y="0"/>
                </a:moveTo>
                <a:lnTo>
                  <a:pt x="8093386" y="1"/>
                </a:lnTo>
              </a:path>
            </a:pathLst>
          </a:custGeom>
          <a:ln w="952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flipH="1">
            <a:off x="1524000" y="1"/>
            <a:ext cx="0" cy="745958"/>
          </a:xfrm>
          <a:custGeom>
            <a:rect l="l" t="t" r="r" b="b"/>
            <a:pathLst>
              <a:path h="745958">
                <a:moveTo>
                  <a:pt x="0" y="0"/>
                </a:moveTo>
                <a:lnTo>
                  <a:pt x="0" y="745958"/>
                </a:lnTo>
              </a:path>
            </a:pathLst>
          </a:custGeom>
          <a:ln w="12700">
            <a:solidFill>
              <a:srgbClr val="17375E"/>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6925477" y="4189272"/>
            <a:ext cx="1367518" cy="215999"/>
          </a:xfrm>
          <a:custGeom>
            <a:rect l="l" t="t" r="r" b="b"/>
            <a:pathLst>
              <a:path w="1367518" h="215999">
                <a:moveTo>
                  <a:pt x="0" y="0"/>
                </a:moveTo>
                <a:lnTo>
                  <a:pt x="1367518" y="0"/>
                </a:lnTo>
                <a:lnTo>
                  <a:pt x="1367518"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6912542" y="3606467"/>
            <a:ext cx="1374777" cy="216000"/>
          </a:xfrm>
          <a:custGeom>
            <a:rect l="l" t="t" r="r" b="b"/>
            <a:pathLst>
              <a:path w="1374777" h="216000">
                <a:moveTo>
                  <a:pt x="0" y="0"/>
                </a:moveTo>
                <a:lnTo>
                  <a:pt x="1374777" y="0"/>
                </a:lnTo>
                <a:lnTo>
                  <a:pt x="1374777"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6919800" y="3897870"/>
            <a:ext cx="1367519" cy="216000"/>
          </a:xfrm>
          <a:custGeom>
            <a:rect l="l" t="t" r="r" b="b"/>
            <a:pathLst>
              <a:path w="1367519" h="216000">
                <a:moveTo>
                  <a:pt x="0" y="0"/>
                </a:moveTo>
                <a:lnTo>
                  <a:pt x="1367519" y="0"/>
                </a:lnTo>
                <a:lnTo>
                  <a:pt x="1367519"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6920992" y="4877974"/>
            <a:ext cx="1357007" cy="215999"/>
          </a:xfrm>
          <a:custGeom>
            <a:rect l="l" t="t" r="r" b="b"/>
            <a:pathLst>
              <a:path w="1357007" h="215999">
                <a:moveTo>
                  <a:pt x="0" y="0"/>
                </a:moveTo>
                <a:lnTo>
                  <a:pt x="1357007" y="0"/>
                </a:lnTo>
                <a:lnTo>
                  <a:pt x="1357007"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6919923" y="6048898"/>
            <a:ext cx="1357007" cy="215999"/>
          </a:xfrm>
          <a:custGeom>
            <a:rect l="l" t="t" r="r" b="b"/>
            <a:pathLst>
              <a:path w="1357007" h="215999">
                <a:moveTo>
                  <a:pt x="0" y="0"/>
                </a:moveTo>
                <a:lnTo>
                  <a:pt x="1357007" y="0"/>
                </a:lnTo>
                <a:lnTo>
                  <a:pt x="1357007"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6919800" y="5463434"/>
            <a:ext cx="1363089" cy="216000"/>
          </a:xfrm>
          <a:custGeom>
            <a:rect l="l" t="t" r="r" b="b"/>
            <a:pathLst>
              <a:path w="1363089" h="216000">
                <a:moveTo>
                  <a:pt x="0" y="0"/>
                </a:moveTo>
                <a:lnTo>
                  <a:pt x="1363089" y="0"/>
                </a:lnTo>
                <a:lnTo>
                  <a:pt x="1363089"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6920992" y="5170703"/>
            <a:ext cx="1357007" cy="216000"/>
          </a:xfrm>
          <a:custGeom>
            <a:rect l="l" t="t" r="r" b="b"/>
            <a:pathLst>
              <a:path w="1357007" h="216000">
                <a:moveTo>
                  <a:pt x="0" y="0"/>
                </a:moveTo>
                <a:lnTo>
                  <a:pt x="1357007" y="0"/>
                </a:lnTo>
                <a:lnTo>
                  <a:pt x="1357007"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6919800" y="5756166"/>
            <a:ext cx="1357007" cy="215999"/>
          </a:xfrm>
          <a:custGeom>
            <a:rect l="l" t="t" r="r" b="b"/>
            <a:pathLst>
              <a:path w="1357007" h="215999">
                <a:moveTo>
                  <a:pt x="0" y="0"/>
                </a:moveTo>
                <a:lnTo>
                  <a:pt x="1357007" y="0"/>
                </a:lnTo>
                <a:lnTo>
                  <a:pt x="1357007"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8598283" y="4829277"/>
            <a:ext cx="1346194" cy="216000"/>
          </a:xfrm>
          <a:custGeom>
            <a:rect l="l" t="t" r="r" b="b"/>
            <a:pathLst>
              <a:path w="1346194" h="216000">
                <a:moveTo>
                  <a:pt x="0" y="0"/>
                </a:moveTo>
                <a:lnTo>
                  <a:pt x="1346194" y="0"/>
                </a:lnTo>
                <a:lnTo>
                  <a:pt x="1346194"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8603821" y="5101950"/>
            <a:ext cx="1340657" cy="215999"/>
          </a:xfrm>
          <a:custGeom>
            <a:rect l="l" t="t" r="r" b="b"/>
            <a:pathLst>
              <a:path w="1340657" h="215999">
                <a:moveTo>
                  <a:pt x="0" y="0"/>
                </a:moveTo>
                <a:lnTo>
                  <a:pt x="1340657" y="0"/>
                </a:lnTo>
                <a:lnTo>
                  <a:pt x="1340657"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8602615" y="3606467"/>
            <a:ext cx="1347402" cy="216000"/>
          </a:xfrm>
          <a:custGeom>
            <a:rect l="l" t="t" r="r" b="b"/>
            <a:pathLst>
              <a:path w="1347402" h="216000">
                <a:moveTo>
                  <a:pt x="0" y="0"/>
                </a:moveTo>
                <a:lnTo>
                  <a:pt x="1347402" y="0"/>
                </a:lnTo>
                <a:lnTo>
                  <a:pt x="1347402"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8598284" y="3897870"/>
            <a:ext cx="1346194" cy="216000"/>
          </a:xfrm>
          <a:custGeom>
            <a:rect l="l" t="t" r="r" b="b"/>
            <a:pathLst>
              <a:path w="1346194" h="216000">
                <a:moveTo>
                  <a:pt x="0" y="0"/>
                </a:moveTo>
                <a:lnTo>
                  <a:pt x="1346194" y="0"/>
                </a:lnTo>
                <a:lnTo>
                  <a:pt x="1346194" y="216000"/>
                </a:lnTo>
                <a:lnTo>
                  <a:pt x="0" y="216000"/>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598283" y="4189272"/>
            <a:ext cx="1346194" cy="215999"/>
          </a:xfrm>
          <a:custGeom>
            <a:rect l="l" t="t" r="r" b="b"/>
            <a:pathLst>
              <a:path w="1346194" h="215999">
                <a:moveTo>
                  <a:pt x="0" y="0"/>
                </a:moveTo>
                <a:lnTo>
                  <a:pt x="1346194" y="0"/>
                </a:lnTo>
                <a:lnTo>
                  <a:pt x="1346194"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8614322" y="5771496"/>
            <a:ext cx="1346194" cy="215999"/>
          </a:xfrm>
          <a:custGeom>
            <a:rect l="l" t="t" r="r" b="b"/>
            <a:pathLst>
              <a:path w="1346194" h="215999">
                <a:moveTo>
                  <a:pt x="0" y="0"/>
                </a:moveTo>
                <a:lnTo>
                  <a:pt x="1346194" y="0"/>
                </a:lnTo>
                <a:lnTo>
                  <a:pt x="1346194"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8614322" y="6048898"/>
            <a:ext cx="1346194" cy="215999"/>
          </a:xfrm>
          <a:custGeom>
            <a:rect l="l" t="t" r="r" b="b"/>
            <a:pathLst>
              <a:path w="1346194" h="215999">
                <a:moveTo>
                  <a:pt x="0" y="0"/>
                </a:moveTo>
                <a:lnTo>
                  <a:pt x="1346194" y="0"/>
                </a:lnTo>
                <a:lnTo>
                  <a:pt x="1346194" y="215999"/>
                </a:lnTo>
                <a:lnTo>
                  <a:pt x="0" y="215999"/>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医疗科技的范畴界定</a:t>
            </a:r>
            <a:endParaRPr sz="3200">
              <a:latin typeface="Microsoft YaHei UI"/>
              <a:cs typeface="Microsoft YaHei UI"/>
            </a:endParaRPr>
          </a:p>
        </p:txBody>
      </p:sp>
      <p:sp>
        <p:nvSpPr>
          <p:cNvPr id="25" name="object 25"/>
          <p:cNvSpPr txBox="1">
            <a:spLocks noGrp="1"/>
          </p:cNvSpPr>
          <p:nvPr>
            <p:ph type="body" idx="1"/>
          </p:nvPr>
        </p:nvSpPr>
        <p:spPr>
          <a:prstGeom prst="rect">
            <a:avLst/>
          </a:prstGeom>
        </p:spPr>
        <p:txBody>
          <a:bodyPr vert="horz" wrap="square" lIns="0" tIns="0" rIns="0" bIns="0" rtlCol="0">
            <a:noAutofit/>
          </a:bodyPr>
          <a:lstStyle/>
          <a:p>
            <a:pPr marL="12700" marR="1571625" algn="just">
              <a:lnSpc>
                <a:spcPct val="100000"/>
              </a:lnSpc>
            </a:pPr>
            <a:r>
              <a:rPr sz="2400" spc="490">
                <a:solidFill>
                  <a:srgbClr val="595959"/>
                </a:solidFill>
                <a:latin typeface="Microsoft YaHei UI"/>
                <a:cs typeface="Microsoft YaHei UI"/>
              </a:rPr>
              <a:t>“医疗</a:t>
            </a:r>
            <a:r>
              <a:rPr sz="2400" spc="-30">
                <a:solidFill>
                  <a:srgbClr val="595959"/>
                </a:solidFill>
                <a:latin typeface="Microsoft YaHei UI"/>
                <a:cs typeface="Microsoft YaHei UI"/>
              </a:rPr>
              <a:t>+</a:t>
            </a:r>
            <a:r>
              <a:rPr sz="2400" spc="-20">
                <a:solidFill>
                  <a:srgbClr val="595959"/>
                </a:solidFill>
                <a:latin typeface="Microsoft YaHei UI"/>
                <a:cs typeface="Microsoft YaHei UI"/>
              </a:rPr>
              <a:t>X</a:t>
            </a:r>
            <a:r>
              <a:rPr sz="2400" spc="65">
                <a:solidFill>
                  <a:srgbClr val="595959"/>
                </a:solidFill>
                <a:latin typeface="Microsoft YaHei UI"/>
                <a:cs typeface="Microsoft YaHei UI"/>
              </a:rPr>
              <a:t>”模式开启中国医疗产业的增长新范式</a:t>
            </a:r>
            <a:endParaRPr sz="2400">
              <a:latin typeface="Microsoft YaHei UI"/>
              <a:cs typeface="Microsoft YaHei UI"/>
            </a:endParaRPr>
          </a:p>
          <a:p>
            <a:pPr>
              <a:lnSpc>
                <a:spcPts val="1000"/>
              </a:lnSpc>
              <a:spcBef>
                <a:spcPts val="32"/>
              </a:spcBef>
            </a:pPr>
            <a:endParaRPr sz="1000"/>
          </a:p>
          <a:p>
            <a:pPr marL="12700" marR="12700" algn="just">
              <a:lnSpc>
                <a:spcPct val="118300"/>
              </a:lnSpc>
            </a:pPr>
            <a:r>
              <a:rPr sz="1200">
                <a:solidFill>
                  <a:srgbClr val="595959"/>
                </a:solidFill>
                <a:latin typeface="Microsoft YaHei UI"/>
                <a:cs typeface="Microsoft YaHei UI"/>
              </a:rPr>
              <a:t>新冠疫情催化之下，医疗行业智慧化的脚步加快</a:t>
            </a:r>
            <a:r>
              <a:rPr sz="1200" spc="45">
                <a:solidFill>
                  <a:srgbClr val="595959"/>
                </a:solidFill>
                <a:latin typeface="Microsoft YaHei UI"/>
                <a:cs typeface="Microsoft YaHei UI"/>
              </a:rPr>
              <a:t>，加速助推“云数物智移”等数字技术交叉渗透各细分医疗场景的速度。</a:t>
            </a:r>
            <a:r>
              <a:rPr sz="1200" spc="10">
                <a:solidFill>
                  <a:srgbClr val="595959"/>
                </a:solidFill>
                <a:latin typeface="Microsoft YaHei UI"/>
                <a:cs typeface="Microsoft YaHei UI"/>
              </a:rPr>
              <a:t> 同时</a:t>
            </a:r>
            <a:r>
              <a:rPr sz="1200" spc="95">
                <a:solidFill>
                  <a:srgbClr val="595959"/>
                </a:solidFill>
                <a:latin typeface="Microsoft YaHei UI"/>
                <a:cs typeface="Microsoft YaHei UI"/>
              </a:rPr>
              <a:t>，“健康管理全周期、服务延伸无边界”的智慧医疗理念更是离不开各类技术的支撑，我国医疗产业正在开启</a:t>
            </a:r>
            <a:r>
              <a:rPr sz="1200" spc="245">
                <a:solidFill>
                  <a:srgbClr val="595959"/>
                </a:solidFill>
                <a:latin typeface="Microsoft YaHei UI"/>
                <a:cs typeface="Microsoft YaHei UI"/>
              </a:rPr>
              <a:t>“医疗</a:t>
            </a:r>
            <a:endParaRPr sz="1200">
              <a:latin typeface="Microsoft YaHei UI"/>
              <a:cs typeface="Microsoft YaHei UI"/>
            </a:endParaRPr>
          </a:p>
          <a:p>
            <a:pPr marL="12700" marR="12700" algn="just">
              <a:lnSpc>
                <a:spcPct val="117500"/>
              </a:lnSpc>
              <a:spcBef>
                <a:spcPts val="105"/>
              </a:spcBef>
            </a:pPr>
            <a:r>
              <a:rPr sz="1200" spc="-10">
                <a:solidFill>
                  <a:srgbClr val="595959"/>
                </a:solidFill>
                <a:latin typeface="Arial"/>
                <a:cs typeface="Arial"/>
              </a:rPr>
              <a:t>+ </a:t>
            </a:r>
            <a:r>
              <a:rPr sz="1200" spc="-15">
                <a:solidFill>
                  <a:srgbClr val="595959"/>
                </a:solidFill>
                <a:latin typeface="Arial"/>
                <a:cs typeface="Arial"/>
              </a:rPr>
              <a:t>X</a:t>
            </a:r>
            <a:r>
              <a:rPr sz="1200" spc="745">
                <a:solidFill>
                  <a:srgbClr val="595959"/>
                </a:solidFill>
                <a:latin typeface="Microsoft YaHei UI"/>
                <a:cs typeface="Microsoft YaHei UI"/>
              </a:rPr>
              <a:t>”</a:t>
            </a:r>
            <a:r>
              <a:rPr sz="1200" spc="-20">
                <a:solidFill>
                  <a:srgbClr val="595959"/>
                </a:solidFill>
                <a:latin typeface="Microsoft YaHei UI"/>
                <a:cs typeface="Microsoft YaHei UI"/>
              </a:rPr>
              <a:t> </a:t>
            </a:r>
            <a:r>
              <a:rPr sz="1200">
                <a:solidFill>
                  <a:srgbClr val="595959"/>
                </a:solidFill>
                <a:latin typeface="Microsoft YaHei UI"/>
                <a:cs typeface="Microsoft YaHei UI"/>
              </a:rPr>
              <a:t>的创新增长范式。医疗科技指利用先进的网络、通信、计算机以及数字技术，实现医疗信息的智能化采集、转换、 存储、传输和后处理，及各项医疗、流程业务的数字化运行。本报告聚焦于</a:t>
            </a:r>
            <a:r>
              <a:rPr sz="1200" b="1">
                <a:solidFill>
                  <a:srgbClr val="595959"/>
                </a:solidFill>
                <a:latin typeface="Microsoft YaHei UI"/>
                <a:cs typeface="Microsoft YaHei UI"/>
              </a:rPr>
              <a:t>数字技术在医疗健康服务产业链各环节的深度 融合及应用</a:t>
            </a:r>
            <a:r>
              <a:rPr sz="1200">
                <a:solidFill>
                  <a:srgbClr val="595959"/>
                </a:solidFill>
                <a:latin typeface="Microsoft YaHei UI"/>
                <a:cs typeface="Microsoft YaHei UI"/>
              </a:rPr>
              <a:t>，对于基因编辑等生物技术、</a:t>
            </a:r>
            <a:r>
              <a:rPr sz="1200" spc="-5">
                <a:solidFill>
                  <a:srgbClr val="595959"/>
                </a:solidFill>
                <a:latin typeface="Arial"/>
                <a:cs typeface="Arial"/>
              </a:rPr>
              <a:t>CX</a:t>
            </a:r>
            <a:r>
              <a:rPr sz="1200" spc="-10">
                <a:solidFill>
                  <a:srgbClr val="595959"/>
                </a:solidFill>
                <a:latin typeface="Arial"/>
                <a:cs typeface="Arial"/>
              </a:rPr>
              <a:t>O</a:t>
            </a:r>
            <a:r>
              <a:rPr sz="1200" spc="-10">
                <a:solidFill>
                  <a:srgbClr val="595959"/>
                </a:solidFill>
                <a:latin typeface="Microsoft YaHei UI"/>
                <a:cs typeface="Microsoft YaHei UI"/>
              </a:rPr>
              <a:t>等生命科学基础设施、新材料等生产制造不展开研究分析。</a:t>
            </a:r>
            <a:endParaRPr sz="1200">
              <a:latin typeface="Microsoft YaHei UI"/>
              <a:cs typeface="Microsoft YaHei UI"/>
            </a:endParaRPr>
          </a:p>
          <a:p>
            <a:pPr>
              <a:lnSpc>
                <a:spcPts val="500"/>
              </a:lnSpc>
              <a:spcBef>
                <a:spcPts val="43"/>
              </a:spcBef>
            </a:pPr>
            <a:endParaRPr sz="500"/>
          </a:p>
          <a:p>
            <a:pPr marL="58419" algn="ctr">
              <a:lnSpc>
                <a:spcPts val="1680"/>
              </a:lnSpc>
            </a:pPr>
            <a:r>
              <a:rPr sz="1400" b="1" spc="229">
                <a:solidFill>
                  <a:srgbClr val="404040"/>
                </a:solidFill>
                <a:latin typeface="Microsoft YaHei UI"/>
                <a:cs typeface="Microsoft YaHei UI"/>
              </a:rPr>
              <a:t>“医疗</a:t>
            </a:r>
            <a:r>
              <a:rPr sz="1400" b="1" spc="-15">
                <a:solidFill>
                  <a:srgbClr val="404040"/>
                </a:solidFill>
                <a:latin typeface="Arial"/>
                <a:cs typeface="Arial"/>
              </a:rPr>
              <a:t>+</a:t>
            </a:r>
            <a:r>
              <a:rPr sz="1400" b="1" spc="-10">
                <a:solidFill>
                  <a:srgbClr val="404040"/>
                </a:solidFill>
                <a:latin typeface="Arial"/>
                <a:cs typeface="Arial"/>
              </a:rPr>
              <a:t>X</a:t>
            </a:r>
            <a:r>
              <a:rPr sz="1400" b="1" spc="65">
                <a:solidFill>
                  <a:srgbClr val="404040"/>
                </a:solidFill>
                <a:latin typeface="Microsoft YaHei UI"/>
                <a:cs typeface="Microsoft YaHei UI"/>
              </a:rPr>
              <a:t>”模式及其主要应用</a:t>
            </a:r>
            <a:endParaRPr sz="1400">
              <a:latin typeface="Microsoft YaHei UI"/>
              <a:cs typeface="Microsoft YaHei UI"/>
            </a:endParaRPr>
          </a:p>
        </p:txBody>
      </p:sp>
      <p:sp>
        <p:nvSpPr>
          <p:cNvPr id="27" name="object 27"/>
          <p:cNvSpPr/>
          <p:nvPr/>
        </p:nvSpPr>
        <p:spPr>
          <a:xfrm>
            <a:off x="6700273" y="2995927"/>
            <a:ext cx="3363042" cy="236145"/>
          </a:xfrm>
          <a:custGeom>
            <a:rect l="l" t="t" r="r" b="b"/>
            <a:pathLst>
              <a:path w="3363042" h="236145">
                <a:moveTo>
                  <a:pt x="3244971" y="0"/>
                </a:moveTo>
                <a:lnTo>
                  <a:pt x="0" y="0"/>
                </a:lnTo>
                <a:lnTo>
                  <a:pt x="118074" y="118074"/>
                </a:lnTo>
                <a:lnTo>
                  <a:pt x="0" y="236145"/>
                </a:lnTo>
                <a:lnTo>
                  <a:pt x="3244971" y="236145"/>
                </a:lnTo>
                <a:lnTo>
                  <a:pt x="3363042" y="118074"/>
                </a:lnTo>
                <a:lnTo>
                  <a:pt x="3244971" y="0"/>
                </a:lnTo>
                <a:close/>
              </a:path>
            </a:pathLst>
          </a:custGeom>
          <a:solidFill>
            <a:srgbClr val="0096D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8064294" y="3023615"/>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FFFFFF"/>
                </a:solidFill>
                <a:latin typeface="Microsoft YaHei UI"/>
                <a:cs typeface="Microsoft YaHei UI"/>
              </a:rPr>
              <a:t>主要应用</a:t>
            </a:r>
            <a:endParaRPr sz="1200">
              <a:latin typeface="Microsoft YaHei UI"/>
              <a:cs typeface="Microsoft YaHei UI"/>
            </a:endParaRPr>
          </a:p>
        </p:txBody>
      </p:sp>
      <p:sp>
        <p:nvSpPr>
          <p:cNvPr id="29" name="object 29"/>
          <p:cNvSpPr/>
          <p:nvPr/>
        </p:nvSpPr>
        <p:spPr>
          <a:xfrm>
            <a:off x="3356950" y="2991168"/>
            <a:ext cx="3169182" cy="214337"/>
          </a:xfrm>
          <a:custGeom>
            <a:rect l="l" t="t" r="r" b="b"/>
            <a:pathLst>
              <a:path w="3169182" h="214337">
                <a:moveTo>
                  <a:pt x="0" y="0"/>
                </a:moveTo>
                <a:lnTo>
                  <a:pt x="3169182" y="0"/>
                </a:lnTo>
                <a:lnTo>
                  <a:pt x="3169182" y="214337"/>
                </a:lnTo>
                <a:lnTo>
                  <a:pt x="0" y="214337"/>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2006208" y="2996595"/>
            <a:ext cx="1021831" cy="205459"/>
          </a:xfrm>
          <a:custGeom>
            <a:rect l="l" t="t" r="r" b="b"/>
            <a:pathLst>
              <a:path w="1021831" h="205459">
                <a:moveTo>
                  <a:pt x="0" y="0"/>
                </a:moveTo>
                <a:lnTo>
                  <a:pt x="1021831" y="0"/>
                </a:lnTo>
                <a:lnTo>
                  <a:pt x="1021831" y="205459"/>
                </a:lnTo>
                <a:lnTo>
                  <a:pt x="0" y="205459"/>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2352023" y="3008376"/>
            <a:ext cx="290703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284095"/>
              </a:tabLst>
            </a:pPr>
            <a:r>
              <a:rPr sz="1200" b="1">
                <a:solidFill>
                  <a:srgbClr val="FFFFFF"/>
                </a:solidFill>
                <a:latin typeface="Microsoft YaHei UI"/>
                <a:cs typeface="Microsoft YaHei UI"/>
              </a:rPr>
              <a:t>医疗	基础技术</a:t>
            </a:r>
            <a:endParaRPr sz="1200">
              <a:latin typeface="Microsoft YaHei UI"/>
              <a:cs typeface="Microsoft YaHei UI"/>
            </a:endParaRPr>
          </a:p>
        </p:txBody>
      </p:sp>
      <p:sp>
        <p:nvSpPr>
          <p:cNvPr id="32" name="object 32"/>
          <p:cNvSpPr/>
          <p:nvPr/>
        </p:nvSpPr>
        <p:spPr>
          <a:xfrm>
            <a:off x="2057145" y="4399415"/>
            <a:ext cx="940481" cy="322675"/>
          </a:xfrm>
          <a:custGeom>
            <a:rect l="l" t="t" r="r" b="b"/>
            <a:pathLst>
              <a:path w="940481" h="322675">
                <a:moveTo>
                  <a:pt x="0" y="0"/>
                </a:moveTo>
                <a:lnTo>
                  <a:pt x="940481" y="0"/>
                </a:lnTo>
                <a:lnTo>
                  <a:pt x="940481" y="322675"/>
                </a:lnTo>
                <a:lnTo>
                  <a:pt x="0" y="32267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2068658" y="4933443"/>
            <a:ext cx="933252" cy="293846"/>
          </a:xfrm>
          <a:custGeom>
            <a:rect l="l" t="t" r="r" b="b"/>
            <a:pathLst>
              <a:path w="933252" h="293846">
                <a:moveTo>
                  <a:pt x="0" y="0"/>
                </a:moveTo>
                <a:lnTo>
                  <a:pt x="933252" y="0"/>
                </a:lnTo>
                <a:lnTo>
                  <a:pt x="933252" y="293846"/>
                </a:lnTo>
                <a:lnTo>
                  <a:pt x="0" y="293846"/>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2058009" y="3375056"/>
            <a:ext cx="945472" cy="300826"/>
          </a:xfrm>
          <a:custGeom>
            <a:rect l="l" t="t" r="r" b="b"/>
            <a:pathLst>
              <a:path w="945471" h="300826">
                <a:moveTo>
                  <a:pt x="0" y="0"/>
                </a:moveTo>
                <a:lnTo>
                  <a:pt x="945472" y="0"/>
                </a:lnTo>
                <a:lnTo>
                  <a:pt x="945472" y="300826"/>
                </a:lnTo>
                <a:lnTo>
                  <a:pt x="0" y="300826"/>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2057143" y="3887236"/>
            <a:ext cx="940482" cy="300824"/>
          </a:xfrm>
          <a:custGeom>
            <a:rect l="l" t="t" r="r" b="b"/>
            <a:pathLst>
              <a:path w="940482" h="300824">
                <a:moveTo>
                  <a:pt x="0" y="0"/>
                </a:moveTo>
                <a:lnTo>
                  <a:pt x="940482" y="0"/>
                </a:lnTo>
                <a:lnTo>
                  <a:pt x="940482" y="300824"/>
                </a:lnTo>
                <a:lnTo>
                  <a:pt x="0" y="300824"/>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2075384" y="5438643"/>
            <a:ext cx="933252" cy="300825"/>
          </a:xfrm>
          <a:custGeom>
            <a:rect l="l" t="t" r="r" b="b"/>
            <a:pathLst>
              <a:path w="933252" h="300825">
                <a:moveTo>
                  <a:pt x="0" y="0"/>
                </a:moveTo>
                <a:lnTo>
                  <a:pt x="933252" y="0"/>
                </a:lnTo>
                <a:lnTo>
                  <a:pt x="933252" y="300825"/>
                </a:lnTo>
                <a:lnTo>
                  <a:pt x="0" y="30082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2067338" y="5950824"/>
            <a:ext cx="933252" cy="300825"/>
          </a:xfrm>
          <a:custGeom>
            <a:rect l="l" t="t" r="r" b="b"/>
            <a:pathLst>
              <a:path w="933252" h="300825">
                <a:moveTo>
                  <a:pt x="0" y="0"/>
                </a:moveTo>
                <a:lnTo>
                  <a:pt x="933252" y="0"/>
                </a:lnTo>
                <a:lnTo>
                  <a:pt x="933252" y="300825"/>
                </a:lnTo>
                <a:lnTo>
                  <a:pt x="0" y="30082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6619190" y="3393754"/>
            <a:ext cx="101648" cy="2875742"/>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3361233" y="5922820"/>
            <a:ext cx="370405" cy="370405"/>
          </a:xfrm>
          <a:custGeom>
            <a:rect l="l" t="t" r="r" b="b"/>
            <a:pathLst>
              <a:path w="370405" h="370405">
                <a:moveTo>
                  <a:pt x="185202" y="0"/>
                </a:moveTo>
                <a:lnTo>
                  <a:pt x="140696" y="5382"/>
                </a:lnTo>
                <a:lnTo>
                  <a:pt x="100091" y="20671"/>
                </a:lnTo>
                <a:lnTo>
                  <a:pt x="64674" y="44581"/>
                </a:lnTo>
                <a:lnTo>
                  <a:pt x="35733" y="75824"/>
                </a:lnTo>
                <a:lnTo>
                  <a:pt x="14554" y="113113"/>
                </a:lnTo>
                <a:lnTo>
                  <a:pt x="2423" y="155161"/>
                </a:lnTo>
                <a:lnTo>
                  <a:pt x="0" y="185202"/>
                </a:lnTo>
                <a:lnTo>
                  <a:pt x="613" y="200391"/>
                </a:lnTo>
                <a:lnTo>
                  <a:pt x="9441" y="243740"/>
                </a:lnTo>
                <a:lnTo>
                  <a:pt x="27747" y="282759"/>
                </a:lnTo>
                <a:lnTo>
                  <a:pt x="54244" y="316160"/>
                </a:lnTo>
                <a:lnTo>
                  <a:pt x="87645" y="342657"/>
                </a:lnTo>
                <a:lnTo>
                  <a:pt x="126664" y="360963"/>
                </a:lnTo>
                <a:lnTo>
                  <a:pt x="170013" y="369791"/>
                </a:lnTo>
                <a:lnTo>
                  <a:pt x="185202" y="370405"/>
                </a:lnTo>
                <a:lnTo>
                  <a:pt x="200392" y="369791"/>
                </a:lnTo>
                <a:lnTo>
                  <a:pt x="243741" y="360963"/>
                </a:lnTo>
                <a:lnTo>
                  <a:pt x="282759" y="342657"/>
                </a:lnTo>
                <a:lnTo>
                  <a:pt x="316160" y="316160"/>
                </a:lnTo>
                <a:lnTo>
                  <a:pt x="342657" y="282759"/>
                </a:lnTo>
                <a:lnTo>
                  <a:pt x="360963" y="243740"/>
                </a:lnTo>
                <a:lnTo>
                  <a:pt x="369791" y="200391"/>
                </a:lnTo>
                <a:lnTo>
                  <a:pt x="370405" y="185202"/>
                </a:lnTo>
                <a:lnTo>
                  <a:pt x="369791" y="170012"/>
                </a:lnTo>
                <a:lnTo>
                  <a:pt x="360963" y="126664"/>
                </a:lnTo>
                <a:lnTo>
                  <a:pt x="342657" y="87645"/>
                </a:lnTo>
                <a:lnTo>
                  <a:pt x="316160" y="54244"/>
                </a:lnTo>
                <a:lnTo>
                  <a:pt x="282759" y="27747"/>
                </a:lnTo>
                <a:lnTo>
                  <a:pt x="243741" y="9441"/>
                </a:lnTo>
                <a:lnTo>
                  <a:pt x="200392" y="613"/>
                </a:lnTo>
                <a:lnTo>
                  <a:pt x="185202"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3361233" y="5922820"/>
            <a:ext cx="370405" cy="370405"/>
          </a:xfrm>
          <a:custGeom>
            <a:rect l="l" t="t" r="r" b="b"/>
            <a:pathLst>
              <a:path w="370405" h="370405">
                <a:moveTo>
                  <a:pt x="0" y="185202"/>
                </a:moveTo>
                <a:lnTo>
                  <a:pt x="5382" y="140696"/>
                </a:lnTo>
                <a:lnTo>
                  <a:pt x="20671" y="100091"/>
                </a:lnTo>
                <a:lnTo>
                  <a:pt x="44581" y="64674"/>
                </a:lnTo>
                <a:lnTo>
                  <a:pt x="75824" y="35733"/>
                </a:lnTo>
                <a:lnTo>
                  <a:pt x="113113" y="14554"/>
                </a:lnTo>
                <a:lnTo>
                  <a:pt x="155161" y="2423"/>
                </a:lnTo>
                <a:lnTo>
                  <a:pt x="185202" y="0"/>
                </a:lnTo>
                <a:lnTo>
                  <a:pt x="200391" y="613"/>
                </a:lnTo>
                <a:lnTo>
                  <a:pt x="243740" y="9441"/>
                </a:lnTo>
                <a:lnTo>
                  <a:pt x="282759" y="27747"/>
                </a:lnTo>
                <a:lnTo>
                  <a:pt x="316160" y="54244"/>
                </a:lnTo>
                <a:lnTo>
                  <a:pt x="342657" y="87645"/>
                </a:lnTo>
                <a:lnTo>
                  <a:pt x="360963" y="126664"/>
                </a:lnTo>
                <a:lnTo>
                  <a:pt x="369791" y="170013"/>
                </a:lnTo>
                <a:lnTo>
                  <a:pt x="370405" y="185202"/>
                </a:lnTo>
                <a:lnTo>
                  <a:pt x="369791" y="200391"/>
                </a:lnTo>
                <a:lnTo>
                  <a:pt x="360963" y="243740"/>
                </a:lnTo>
                <a:lnTo>
                  <a:pt x="342657" y="282759"/>
                </a:lnTo>
                <a:lnTo>
                  <a:pt x="316160" y="316160"/>
                </a:lnTo>
                <a:lnTo>
                  <a:pt x="282759" y="342657"/>
                </a:lnTo>
                <a:lnTo>
                  <a:pt x="243740" y="360963"/>
                </a:lnTo>
                <a:lnTo>
                  <a:pt x="200391" y="369791"/>
                </a:lnTo>
                <a:lnTo>
                  <a:pt x="185202" y="370405"/>
                </a:lnTo>
                <a:lnTo>
                  <a:pt x="170013" y="369791"/>
                </a:lnTo>
                <a:lnTo>
                  <a:pt x="126664" y="360963"/>
                </a:lnTo>
                <a:lnTo>
                  <a:pt x="87645" y="342657"/>
                </a:lnTo>
                <a:lnTo>
                  <a:pt x="54244" y="316160"/>
                </a:lnTo>
                <a:lnTo>
                  <a:pt x="27747" y="282759"/>
                </a:lnTo>
                <a:lnTo>
                  <a:pt x="9441" y="243740"/>
                </a:lnTo>
                <a:lnTo>
                  <a:pt x="613" y="200391"/>
                </a:lnTo>
                <a:lnTo>
                  <a:pt x="0" y="185202"/>
                </a:lnTo>
                <a:close/>
              </a:path>
            </a:pathLst>
          </a:custGeom>
          <a:ln w="12700">
            <a:solidFill>
              <a:srgbClr val="4C83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0" name="object 20"/>
          <p:cNvGraphicFramePr>
            <a:graphicFrameLocks noGrp="1"/>
          </p:cNvGraphicFramePr>
          <p:nvPr/>
        </p:nvGraphicFramePr>
        <p:xfrm>
          <a:off x="8484120" y="5484441"/>
          <a:ext cx="1573890" cy="1981406"/>
        </p:xfrm>
        <a:graphic>
          <a:graphicData uri="http://schemas.openxmlformats.org/drawingml/2006/table">
            <a:tbl>
              <a:tblPr firstRow="1" bandRow="1">
                <a:tableStyleId>{2D5ABB26-0587-4C30-8999-92F81FD0307C}</a:tableStyleId>
              </a:tblPr>
              <a:tblGrid>
                <a:gridCol w="123851">
                  <a:extLst>
                    <a:ext uri="{9D8B030D-6E8A-4147-A177-3AD203B41FA5}">
                      <a16:colId xmlns:a16="http://schemas.microsoft.com/office/drawing/2014/main" val="20000"/>
                    </a:ext>
                  </a:extLst>
                </a:gridCol>
                <a:gridCol w="1346194">
                  <a:extLst>
                    <a:ext uri="{9D8B030D-6E8A-4147-A177-3AD203B41FA5}">
                      <a16:colId xmlns:a16="http://schemas.microsoft.com/office/drawing/2014/main" val="20001"/>
                    </a:ext>
                  </a:extLst>
                </a:gridCol>
                <a:gridCol w="103845">
                  <a:extLst>
                    <a:ext uri="{9D8B030D-6E8A-4147-A177-3AD203B41FA5}">
                      <a16:colId xmlns:a16="http://schemas.microsoft.com/office/drawing/2014/main" val="20002"/>
                    </a:ext>
                  </a:extLst>
                </a:gridCol>
              </a:tblGrid>
              <a:tr h="101883">
                <a:tc>
                  <a:txBody>
                    <a:bodyPr vert="horz" wrap="square"/>
                    <a:lstStyle/>
                    <a:p>
                      <a:endParaRPr sz="4400">
                        <a:latin typeface="Microsoft YaHei UI"/>
                        <a:cs typeface="Microsoft YaHei UI"/>
                      </a:endParaRPr>
                    </a:p>
                  </a:txBody>
                  <a:tcPr marL="0" marR="0" marT="0" marB="0">
                    <a:lnB w="12700">
                      <a:solidFill>
                        <a:srgbClr val="0096D2"/>
                      </a:solidFill>
                      <a:prstDash val="solid"/>
                    </a:lnB>
                  </a:tcPr>
                </a:tc>
                <a:tc>
                  <a:txBody>
                    <a:bodyPr vert="horz" wrap="square"/>
                    <a:lstStyle/>
                    <a:p>
                      <a:endParaRPr sz="4400">
                        <a:latin typeface="Microsoft YaHei UI"/>
                        <a:cs typeface="Microsoft YaHei UI"/>
                      </a:endParaRPr>
                    </a:p>
                  </a:txBody>
                  <a:tcPr marL="0" marR="0" marT="0" marB="0">
                    <a:lnB w="12700">
                      <a:solidFill>
                        <a:srgbClr val="0096D2"/>
                      </a:solidFill>
                      <a:prstDash val="solid"/>
                    </a:lnB>
                    <a:solidFill>
                      <a:srgbClr val="0096D2"/>
                    </a:solidFill>
                  </a:tcPr>
                </a:tc>
                <a:tc>
                  <a:txBody>
                    <a:bodyPr vert="horz" wrap="square"/>
                    <a:lstStyle/>
                    <a:p>
                      <a:endParaRPr sz="4400">
                        <a:latin typeface="Microsoft YaHei UI"/>
                        <a:cs typeface="Microsoft YaHei UI"/>
                      </a:endParaRPr>
                    </a:p>
                  </a:txBody>
                  <a:tcPr marL="0" marR="0" marT="0" marB="0">
                    <a:lnB w="12700">
                      <a:solidFill>
                        <a:srgbClr val="0096D2"/>
                      </a:solidFill>
                      <a:prstDash val="solid"/>
                    </a:lnB>
                  </a:tcPr>
                </a:tc>
                <a:extLst>
                  <a:ext uri="{0D108BD9-81ED-4DB2-BD59-A6C34878D82A}">
                    <a16:rowId xmlns:a16="http://schemas.microsoft.com/office/drawing/2014/main" val="10000"/>
                  </a:ext>
                </a:extLst>
              </a:tr>
              <a:tr h="115713">
                <a:tc>
                  <a:txBody>
                    <a:bodyPr vert="horz" wrap="square"/>
                    <a:lstStyle/>
                    <a:p>
                      <a:endParaRPr sz="4400">
                        <a:latin typeface="Microsoft YaHei UI"/>
                        <a:cs typeface="Microsoft YaHei UI"/>
                      </a:endParaRPr>
                    </a:p>
                  </a:txBody>
                  <a:tcPr marL="0" marR="0" marT="0" marB="0">
                    <a:lnL w="12700">
                      <a:solidFill>
                        <a:srgbClr val="0096D2"/>
                      </a:solidFill>
                      <a:prstDash val="solid"/>
                    </a:lnL>
                    <a:lnT w="12700">
                      <a:solidFill>
                        <a:srgbClr val="0096D2"/>
                      </a:solidFill>
                      <a:prstDash val="solid"/>
                    </a:lnT>
                  </a:tcPr>
                </a:tc>
                <a:tc>
                  <a:txBody>
                    <a:bodyPr vert="horz" wrap="square"/>
                    <a:lstStyle/>
                    <a:p>
                      <a:pPr marL="419100">
                        <a:lnSpc>
                          <a:spcPct val="100000"/>
                        </a:lnSpc>
                      </a:pPr>
                      <a:r>
                        <a:rPr sz="1000" b="1">
                          <a:solidFill>
                            <a:srgbClr val="FFFFFF"/>
                          </a:solidFill>
                          <a:latin typeface="Microsoft YaHei UI"/>
                          <a:cs typeface="Microsoft YaHei UI"/>
                        </a:rPr>
                        <a:t>智能支付</a:t>
                      </a:r>
                      <a:endParaRPr sz="1000">
                        <a:latin typeface="Microsoft YaHei UI"/>
                        <a:cs typeface="Microsoft YaHei UI"/>
                      </a:endParaRPr>
                    </a:p>
                  </a:txBody>
                  <a:tcPr marL="0" marR="0" marT="0" marB="0">
                    <a:lnT w="12700">
                      <a:solidFill>
                        <a:srgbClr val="0096D2"/>
                      </a:solidFill>
                      <a:prstDash val="solid"/>
                    </a:lnT>
                    <a:solidFill>
                      <a:srgbClr val="0096D2"/>
                    </a:solidFill>
                  </a:tcPr>
                </a:tc>
                <a:tc>
                  <a:txBody>
                    <a:bodyPr vert="horz" wrap="square"/>
                    <a:lstStyle/>
                    <a:p>
                      <a:endParaRPr sz="1000">
                        <a:latin typeface="Microsoft YaHei UI"/>
                        <a:cs typeface="Microsoft YaHei UI"/>
                      </a:endParaRPr>
                    </a:p>
                  </a:txBody>
                  <a:tcPr marL="0" marR="0" marT="0" marB="0">
                    <a:lnR w="12700">
                      <a:solidFill>
                        <a:srgbClr val="0096D2"/>
                      </a:solidFill>
                      <a:prstDash val="solid"/>
                    </a:lnR>
                    <a:lnT w="12700">
                      <a:solidFill>
                        <a:srgbClr val="0096D2"/>
                      </a:solidFill>
                      <a:prstDash val="solid"/>
                    </a:lnT>
                  </a:tcPr>
                </a:tc>
                <a:extLst>
                  <a:ext uri="{0D108BD9-81ED-4DB2-BD59-A6C34878D82A}">
                    <a16:rowId xmlns:a16="http://schemas.microsoft.com/office/drawing/2014/main" val="10001"/>
                  </a:ext>
                </a:extLst>
              </a:tr>
              <a:tr h="640286">
                <a:tc gridSpan="3">
                  <a:txBody>
                    <a:bodyPr vert="horz" wrap="square"/>
                    <a:lstStyle/>
                    <a:p>
                      <a:pPr marL="473075" marR="452755" indent="63500">
                        <a:lnSpc>
                          <a:spcPct val="182000"/>
                        </a:lnSpc>
                      </a:pPr>
                      <a:r>
                        <a:rPr sz="1000">
                          <a:solidFill>
                            <a:srgbClr val="595959"/>
                          </a:solidFill>
                          <a:latin typeface="Microsoft YaHei UI"/>
                          <a:cs typeface="Microsoft YaHei UI"/>
                        </a:rPr>
                        <a:t>医疗金融 医保信息化</a:t>
                      </a:r>
                      <a:endParaRPr sz="1000">
                        <a:latin typeface="Microsoft YaHei UI"/>
                        <a:cs typeface="Microsoft YaHei UI"/>
                      </a:endParaRPr>
                    </a:p>
                  </a:txBody>
                  <a:tcPr marL="0" marR="0" marT="0" marB="0">
                    <a:lnL w="12700">
                      <a:solidFill>
                        <a:srgbClr val="0096D2"/>
                      </a:solidFill>
                      <a:prstDash val="solid"/>
                    </a:lnL>
                    <a:lnR w="12700">
                      <a:solidFill>
                        <a:srgbClr val="0096D2"/>
                      </a:solidFill>
                      <a:prstDash val="solid"/>
                    </a:lnR>
                    <a:lnB w="12700">
                      <a:solidFill>
                        <a:srgbClr val="0096D2"/>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sp>
        <p:nvSpPr>
          <p:cNvPr id="41" name="object 41"/>
          <p:cNvSpPr/>
          <p:nvPr/>
        </p:nvSpPr>
        <p:spPr>
          <a:xfrm>
            <a:off x="3420409" y="5992300"/>
            <a:ext cx="252050" cy="240063"/>
          </a:xfrm>
          <a:custGeom>
            <a:rect l="l" t="t" r="r" b="b"/>
            <a:pathLst>
              <a:path w="252050" h="240063">
                <a:moveTo>
                  <a:pt x="77080" y="0"/>
                </a:moveTo>
                <a:lnTo>
                  <a:pt x="72454" y="1538"/>
                </a:lnTo>
                <a:lnTo>
                  <a:pt x="70142" y="5386"/>
                </a:lnTo>
                <a:lnTo>
                  <a:pt x="67830" y="8463"/>
                </a:lnTo>
                <a:lnTo>
                  <a:pt x="67830" y="13849"/>
                </a:lnTo>
                <a:lnTo>
                  <a:pt x="70912" y="16927"/>
                </a:lnTo>
                <a:lnTo>
                  <a:pt x="136431" y="90023"/>
                </a:lnTo>
                <a:lnTo>
                  <a:pt x="135660" y="90023"/>
                </a:lnTo>
                <a:lnTo>
                  <a:pt x="13874" y="126956"/>
                </a:lnTo>
                <a:lnTo>
                  <a:pt x="5396" y="129265"/>
                </a:lnTo>
                <a:lnTo>
                  <a:pt x="0" y="136959"/>
                </a:lnTo>
                <a:lnTo>
                  <a:pt x="0" y="156964"/>
                </a:lnTo>
                <a:lnTo>
                  <a:pt x="2312" y="162350"/>
                </a:lnTo>
                <a:lnTo>
                  <a:pt x="6938" y="166198"/>
                </a:lnTo>
                <a:lnTo>
                  <a:pt x="93266" y="235447"/>
                </a:lnTo>
                <a:lnTo>
                  <a:pt x="96349" y="238525"/>
                </a:lnTo>
                <a:lnTo>
                  <a:pt x="100973" y="240063"/>
                </a:lnTo>
                <a:lnTo>
                  <a:pt x="107911" y="240063"/>
                </a:lnTo>
                <a:lnTo>
                  <a:pt x="112535" y="238525"/>
                </a:lnTo>
                <a:lnTo>
                  <a:pt x="165225" y="216211"/>
                </a:lnTo>
                <a:lnTo>
                  <a:pt x="80162" y="216211"/>
                </a:lnTo>
                <a:lnTo>
                  <a:pt x="77080" y="211594"/>
                </a:lnTo>
                <a:lnTo>
                  <a:pt x="77080" y="201592"/>
                </a:lnTo>
                <a:lnTo>
                  <a:pt x="80162" y="196975"/>
                </a:lnTo>
                <a:lnTo>
                  <a:pt x="210647" y="196975"/>
                </a:lnTo>
                <a:lnTo>
                  <a:pt x="217915" y="193897"/>
                </a:lnTo>
                <a:lnTo>
                  <a:pt x="107911" y="193897"/>
                </a:lnTo>
                <a:lnTo>
                  <a:pt x="30831" y="137728"/>
                </a:lnTo>
                <a:lnTo>
                  <a:pt x="80933" y="122340"/>
                </a:lnTo>
                <a:lnTo>
                  <a:pt x="98393" y="122340"/>
                </a:lnTo>
                <a:lnTo>
                  <a:pt x="92495" y="118493"/>
                </a:lnTo>
                <a:lnTo>
                  <a:pt x="139514" y="103873"/>
                </a:lnTo>
                <a:lnTo>
                  <a:pt x="220254" y="103873"/>
                </a:lnTo>
                <a:lnTo>
                  <a:pt x="168804" y="35394"/>
                </a:lnTo>
                <a:lnTo>
                  <a:pt x="168033" y="33855"/>
                </a:lnTo>
                <a:lnTo>
                  <a:pt x="164950" y="32316"/>
                </a:lnTo>
                <a:lnTo>
                  <a:pt x="81704" y="1538"/>
                </a:lnTo>
                <a:lnTo>
                  <a:pt x="77080" y="0"/>
                </a:lnTo>
                <a:close/>
              </a:path>
              <a:path w="252050" h="240063">
                <a:moveTo>
                  <a:pt x="210647" y="196975"/>
                </a:moveTo>
                <a:lnTo>
                  <a:pt x="86329" y="196975"/>
                </a:lnTo>
                <a:lnTo>
                  <a:pt x="88642" y="201592"/>
                </a:lnTo>
                <a:lnTo>
                  <a:pt x="88642" y="211594"/>
                </a:lnTo>
                <a:lnTo>
                  <a:pt x="86329" y="216211"/>
                </a:lnTo>
                <a:lnTo>
                  <a:pt x="165225" y="216211"/>
                </a:lnTo>
                <a:lnTo>
                  <a:pt x="210647" y="196975"/>
                </a:lnTo>
                <a:close/>
              </a:path>
              <a:path w="252050" h="240063">
                <a:moveTo>
                  <a:pt x="98393" y="122340"/>
                </a:moveTo>
                <a:lnTo>
                  <a:pt x="80933" y="122340"/>
                </a:lnTo>
                <a:lnTo>
                  <a:pt x="161096" y="173892"/>
                </a:lnTo>
                <a:lnTo>
                  <a:pt x="107911" y="193897"/>
                </a:lnTo>
                <a:lnTo>
                  <a:pt x="217915" y="193897"/>
                </a:lnTo>
                <a:lnTo>
                  <a:pt x="239717" y="184664"/>
                </a:lnTo>
                <a:lnTo>
                  <a:pt x="247425" y="181586"/>
                </a:lnTo>
                <a:lnTo>
                  <a:pt x="252050" y="174661"/>
                </a:lnTo>
                <a:lnTo>
                  <a:pt x="252050" y="170045"/>
                </a:lnTo>
                <a:lnTo>
                  <a:pt x="171117" y="170045"/>
                </a:lnTo>
                <a:lnTo>
                  <a:pt x="171117" y="169275"/>
                </a:lnTo>
                <a:lnTo>
                  <a:pt x="170346" y="169275"/>
                </a:lnTo>
                <a:lnTo>
                  <a:pt x="98393" y="122340"/>
                </a:lnTo>
                <a:close/>
              </a:path>
              <a:path w="252050" h="240063">
                <a:moveTo>
                  <a:pt x="220254" y="103873"/>
                </a:moveTo>
                <a:lnTo>
                  <a:pt x="139514" y="103873"/>
                </a:lnTo>
                <a:lnTo>
                  <a:pt x="221218" y="151578"/>
                </a:lnTo>
                <a:lnTo>
                  <a:pt x="171888" y="170045"/>
                </a:lnTo>
                <a:lnTo>
                  <a:pt x="252050" y="170045"/>
                </a:lnTo>
                <a:lnTo>
                  <a:pt x="252050" y="158503"/>
                </a:lnTo>
                <a:lnTo>
                  <a:pt x="248966" y="152348"/>
                </a:lnTo>
                <a:lnTo>
                  <a:pt x="250508" y="149270"/>
                </a:lnTo>
                <a:lnTo>
                  <a:pt x="250508" y="144653"/>
                </a:lnTo>
                <a:lnTo>
                  <a:pt x="249737" y="142345"/>
                </a:lnTo>
                <a:lnTo>
                  <a:pt x="247425" y="140037"/>
                </a:lnTo>
                <a:lnTo>
                  <a:pt x="220254" y="103873"/>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4272953" y="5375611"/>
            <a:ext cx="2219782" cy="418075"/>
          </a:xfrm>
          <a:custGeom>
            <a:rect l="l" t="t" r="r" b="b"/>
            <a:pathLst>
              <a:path w="2219782" h="418074">
                <a:moveTo>
                  <a:pt x="0" y="0"/>
                </a:moveTo>
                <a:lnTo>
                  <a:pt x="2219782" y="0"/>
                </a:lnTo>
                <a:lnTo>
                  <a:pt x="2219782" y="418075"/>
                </a:lnTo>
                <a:lnTo>
                  <a:pt x="0" y="418075"/>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1" name="object 21"/>
          <p:cNvGraphicFramePr>
            <a:graphicFrameLocks noGrp="1"/>
          </p:cNvGraphicFramePr>
          <p:nvPr/>
        </p:nvGraphicFramePr>
        <p:xfrm>
          <a:off x="8483074" y="4561951"/>
          <a:ext cx="1573890" cy="909220"/>
        </p:xfrm>
        <a:graphic>
          <a:graphicData uri="http://schemas.openxmlformats.org/drawingml/2006/table">
            <a:tbl>
              <a:tblPr firstRow="1" bandRow="1">
                <a:tableStyleId>{2D5ABB26-0587-4C30-8999-92F81FD0307C}</a:tableStyleId>
              </a:tblPr>
              <a:tblGrid>
                <a:gridCol w="108859">
                  <a:extLst>
                    <a:ext uri="{9D8B030D-6E8A-4147-A177-3AD203B41FA5}">
                      <a16:colId xmlns:a16="http://schemas.microsoft.com/office/drawing/2014/main" val="20000"/>
                    </a:ext>
                  </a:extLst>
                </a:gridCol>
                <a:gridCol w="1346194">
                  <a:extLst>
                    <a:ext uri="{9D8B030D-6E8A-4147-A177-3AD203B41FA5}">
                      <a16:colId xmlns:a16="http://schemas.microsoft.com/office/drawing/2014/main" val="20001"/>
                    </a:ext>
                  </a:extLst>
                </a:gridCol>
                <a:gridCol w="118837">
                  <a:extLst>
                    <a:ext uri="{9D8B030D-6E8A-4147-A177-3AD203B41FA5}">
                      <a16:colId xmlns:a16="http://schemas.microsoft.com/office/drawing/2014/main" val="20002"/>
                    </a:ext>
                  </a:extLst>
                </a:gridCol>
              </a:tblGrid>
              <a:tr h="101218">
                <a:tc>
                  <a:txBody>
                    <a:bodyPr vert="horz" wrap="square"/>
                    <a:lstStyle/>
                    <a:p>
                      <a:endParaRPr sz="1000">
                        <a:latin typeface="Microsoft YaHei UI"/>
                        <a:cs typeface="Microsoft YaHei UI"/>
                      </a:endParaRPr>
                    </a:p>
                  </a:txBody>
                  <a:tcPr marL="0" marR="0" marT="0" marB="0">
                    <a:lnB w="12700">
                      <a:solidFill>
                        <a:srgbClr val="0096D2"/>
                      </a:solidFill>
                      <a:prstDash val="solid"/>
                    </a:lnB>
                  </a:tcPr>
                </a:tc>
                <a:tc>
                  <a:txBody>
                    <a:bodyPr vert="horz" wrap="square"/>
                    <a:lstStyle/>
                    <a:p>
                      <a:endParaRPr sz="1000">
                        <a:latin typeface="Microsoft YaHei UI"/>
                        <a:cs typeface="Microsoft YaHei UI"/>
                      </a:endParaRPr>
                    </a:p>
                  </a:txBody>
                  <a:tcPr marL="0" marR="0" marT="0" marB="0">
                    <a:lnB w="12700">
                      <a:solidFill>
                        <a:srgbClr val="0096D2"/>
                      </a:solidFill>
                      <a:prstDash val="solid"/>
                    </a:lnB>
                    <a:solidFill>
                      <a:srgbClr val="0096D2"/>
                    </a:solidFill>
                  </a:tcPr>
                </a:tc>
                <a:tc>
                  <a:txBody>
                    <a:bodyPr vert="horz" wrap="square"/>
                    <a:lstStyle/>
                    <a:p>
                      <a:endParaRPr sz="1000">
                        <a:latin typeface="Microsoft YaHei UI"/>
                        <a:cs typeface="Microsoft YaHei UI"/>
                      </a:endParaRPr>
                    </a:p>
                  </a:txBody>
                  <a:tcPr marL="0" marR="0" marT="0" marB="0">
                    <a:lnB w="12700">
                      <a:solidFill>
                        <a:srgbClr val="0096D2"/>
                      </a:solidFill>
                      <a:prstDash val="solid"/>
                    </a:lnB>
                  </a:tcPr>
                </a:tc>
                <a:extLst>
                  <a:ext uri="{0D108BD9-81ED-4DB2-BD59-A6C34878D82A}">
                    <a16:rowId xmlns:a16="http://schemas.microsoft.com/office/drawing/2014/main" val="10000"/>
                  </a:ext>
                </a:extLst>
              </a:tr>
              <a:tr h="116375">
                <a:tc>
                  <a:txBody>
                    <a:bodyPr vert="horz" wrap="square"/>
                    <a:lstStyle/>
                    <a:p>
                      <a:endParaRPr sz="1000">
                        <a:latin typeface="Microsoft YaHei UI"/>
                        <a:cs typeface="Microsoft YaHei UI"/>
                      </a:endParaRPr>
                    </a:p>
                  </a:txBody>
                  <a:tcPr marL="0" marR="0" marT="0" marB="0">
                    <a:lnL w="12700">
                      <a:solidFill>
                        <a:srgbClr val="0096D2"/>
                      </a:solidFill>
                      <a:prstDash val="solid"/>
                    </a:lnL>
                    <a:lnT w="12700">
                      <a:solidFill>
                        <a:srgbClr val="0096D2"/>
                      </a:solidFill>
                      <a:prstDash val="solid"/>
                    </a:lnT>
                  </a:tcPr>
                </a:tc>
                <a:tc>
                  <a:txBody>
                    <a:bodyPr vert="horz" wrap="square"/>
                    <a:lstStyle/>
                    <a:p>
                      <a:pPr marL="363855">
                        <a:lnSpc>
                          <a:spcPct val="100000"/>
                        </a:lnSpc>
                      </a:pPr>
                      <a:r>
                        <a:rPr sz="1000" b="1">
                          <a:solidFill>
                            <a:srgbClr val="FFFFFF"/>
                          </a:solidFill>
                          <a:latin typeface="Microsoft YaHei UI"/>
                          <a:cs typeface="Microsoft YaHei UI"/>
                        </a:rPr>
                        <a:t>服务</a:t>
                      </a:r>
                      <a:r>
                        <a:rPr sz="1000" b="1">
                          <a:solidFill>
                            <a:srgbClr val="FFFFFF"/>
                          </a:solidFill>
                          <a:latin typeface="Verdana"/>
                          <a:cs typeface="Verdana"/>
                        </a:rPr>
                        <a:t>&amp;</a:t>
                      </a:r>
                      <a:r>
                        <a:rPr sz="1000" b="1">
                          <a:solidFill>
                            <a:srgbClr val="FFFFFF"/>
                          </a:solidFill>
                          <a:latin typeface="Microsoft YaHei UI"/>
                          <a:cs typeface="Microsoft YaHei UI"/>
                        </a:rPr>
                        <a:t>用户</a:t>
                      </a:r>
                      <a:endParaRPr sz="1000">
                        <a:latin typeface="Microsoft YaHei UI"/>
                        <a:cs typeface="Microsoft YaHei UI"/>
                      </a:endParaRPr>
                    </a:p>
                  </a:txBody>
                  <a:tcPr marL="0" marR="0" marT="0" marB="0">
                    <a:lnT w="12700">
                      <a:solidFill>
                        <a:srgbClr val="0096D2"/>
                      </a:solidFill>
                      <a:prstDash val="solid"/>
                    </a:lnT>
                    <a:solidFill>
                      <a:srgbClr val="0096D2"/>
                    </a:solidFill>
                  </a:tcPr>
                </a:tc>
                <a:tc>
                  <a:txBody>
                    <a:bodyPr vert="horz" wrap="square"/>
                    <a:lstStyle/>
                    <a:p>
                      <a:endParaRPr sz="1000">
                        <a:latin typeface="Microsoft YaHei UI"/>
                        <a:cs typeface="Microsoft YaHei UI"/>
                      </a:endParaRPr>
                    </a:p>
                  </a:txBody>
                  <a:tcPr marL="0" marR="0" marT="0" marB="0">
                    <a:lnR w="12700">
                      <a:solidFill>
                        <a:srgbClr val="0096D2"/>
                      </a:solidFill>
                      <a:prstDash val="solid"/>
                    </a:lnR>
                    <a:lnT w="12700">
                      <a:solidFill>
                        <a:srgbClr val="0096D2"/>
                      </a:solidFill>
                      <a:prstDash val="solid"/>
                    </a:lnT>
                  </a:tcPr>
                </a:tc>
                <a:extLst>
                  <a:ext uri="{0D108BD9-81ED-4DB2-BD59-A6C34878D82A}">
                    <a16:rowId xmlns:a16="http://schemas.microsoft.com/office/drawing/2014/main" val="10001"/>
                  </a:ext>
                </a:extLst>
              </a:tr>
              <a:tr h="604420">
                <a:tc gridSpan="3">
                  <a:txBody>
                    <a:bodyPr vert="horz" wrap="square"/>
                    <a:lstStyle/>
                    <a:p>
                      <a:pPr marL="521334" marR="528320" indent="-3175" algn="ctr">
                        <a:lnSpc>
                          <a:spcPct val="178000"/>
                        </a:lnSpc>
                      </a:pPr>
                      <a:r>
                        <a:rPr sz="1000">
                          <a:solidFill>
                            <a:srgbClr val="595959"/>
                          </a:solidFill>
                          <a:latin typeface="Microsoft YaHei UI"/>
                          <a:cs typeface="Microsoft YaHei UI"/>
                        </a:rPr>
                        <a:t>在线诊疗 医药电商</a:t>
                      </a:r>
                      <a:endParaRPr sz="1000">
                        <a:latin typeface="Microsoft YaHei UI"/>
                        <a:cs typeface="Microsoft YaHei UI"/>
                      </a:endParaRPr>
                    </a:p>
                  </a:txBody>
                  <a:tcPr marL="0" marR="0" marT="0" marB="0">
                    <a:lnL w="12700">
                      <a:solidFill>
                        <a:srgbClr val="0096D2"/>
                      </a:solidFill>
                      <a:prstDash val="solid"/>
                    </a:lnL>
                    <a:lnR w="12700">
                      <a:solidFill>
                        <a:srgbClr val="0096D2"/>
                      </a:solidFill>
                      <a:prstDash val="solid"/>
                    </a:lnR>
                    <a:lnB w="12700">
                      <a:solidFill>
                        <a:srgbClr val="0096D2"/>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sp>
        <p:nvSpPr>
          <p:cNvPr id="43" name="object 43"/>
          <p:cNvSpPr/>
          <p:nvPr/>
        </p:nvSpPr>
        <p:spPr>
          <a:xfrm>
            <a:off x="3361233" y="5401267"/>
            <a:ext cx="370405" cy="370404"/>
          </a:xfrm>
          <a:custGeom>
            <a:rect l="l" t="t" r="r" b="b"/>
            <a:pathLst>
              <a:path w="370405" h="370404">
                <a:moveTo>
                  <a:pt x="185202" y="0"/>
                </a:moveTo>
                <a:lnTo>
                  <a:pt x="140696" y="5382"/>
                </a:lnTo>
                <a:lnTo>
                  <a:pt x="100091" y="20672"/>
                </a:lnTo>
                <a:lnTo>
                  <a:pt x="64674" y="44581"/>
                </a:lnTo>
                <a:lnTo>
                  <a:pt x="35733" y="75824"/>
                </a:lnTo>
                <a:lnTo>
                  <a:pt x="14554" y="113113"/>
                </a:lnTo>
                <a:lnTo>
                  <a:pt x="2423" y="155162"/>
                </a:lnTo>
                <a:lnTo>
                  <a:pt x="0" y="185202"/>
                </a:lnTo>
                <a:lnTo>
                  <a:pt x="613" y="200392"/>
                </a:lnTo>
                <a:lnTo>
                  <a:pt x="9441" y="243740"/>
                </a:lnTo>
                <a:lnTo>
                  <a:pt x="27747" y="282759"/>
                </a:lnTo>
                <a:lnTo>
                  <a:pt x="54244" y="316160"/>
                </a:lnTo>
                <a:lnTo>
                  <a:pt x="87645" y="342657"/>
                </a:lnTo>
                <a:lnTo>
                  <a:pt x="126664" y="360963"/>
                </a:lnTo>
                <a:lnTo>
                  <a:pt x="170013" y="369790"/>
                </a:lnTo>
                <a:lnTo>
                  <a:pt x="185202" y="370404"/>
                </a:lnTo>
                <a:lnTo>
                  <a:pt x="200392" y="369790"/>
                </a:lnTo>
                <a:lnTo>
                  <a:pt x="243741" y="360963"/>
                </a:lnTo>
                <a:lnTo>
                  <a:pt x="282759" y="342657"/>
                </a:lnTo>
                <a:lnTo>
                  <a:pt x="316160" y="316160"/>
                </a:lnTo>
                <a:lnTo>
                  <a:pt x="342657" y="282759"/>
                </a:lnTo>
                <a:lnTo>
                  <a:pt x="360963" y="243740"/>
                </a:lnTo>
                <a:lnTo>
                  <a:pt x="369791" y="200392"/>
                </a:lnTo>
                <a:lnTo>
                  <a:pt x="370405" y="185202"/>
                </a:lnTo>
                <a:lnTo>
                  <a:pt x="369791" y="170013"/>
                </a:lnTo>
                <a:lnTo>
                  <a:pt x="360963" y="126664"/>
                </a:lnTo>
                <a:lnTo>
                  <a:pt x="342657" y="87645"/>
                </a:lnTo>
                <a:lnTo>
                  <a:pt x="316160" y="54244"/>
                </a:lnTo>
                <a:lnTo>
                  <a:pt x="282759" y="27747"/>
                </a:lnTo>
                <a:lnTo>
                  <a:pt x="243741" y="9441"/>
                </a:lnTo>
                <a:lnTo>
                  <a:pt x="200392" y="613"/>
                </a:lnTo>
                <a:lnTo>
                  <a:pt x="185202"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3361233" y="5401268"/>
            <a:ext cx="370405" cy="370405"/>
          </a:xfrm>
          <a:custGeom>
            <a:rect l="l" t="t" r="r" b="b"/>
            <a:pathLst>
              <a:path w="370405" h="370405">
                <a:moveTo>
                  <a:pt x="0" y="185202"/>
                </a:moveTo>
                <a:lnTo>
                  <a:pt x="5382" y="140696"/>
                </a:lnTo>
                <a:lnTo>
                  <a:pt x="20671" y="100091"/>
                </a:lnTo>
                <a:lnTo>
                  <a:pt x="44581" y="64674"/>
                </a:lnTo>
                <a:lnTo>
                  <a:pt x="75824" y="35733"/>
                </a:lnTo>
                <a:lnTo>
                  <a:pt x="113113" y="14554"/>
                </a:lnTo>
                <a:lnTo>
                  <a:pt x="155161" y="2423"/>
                </a:lnTo>
                <a:lnTo>
                  <a:pt x="185202" y="0"/>
                </a:lnTo>
                <a:lnTo>
                  <a:pt x="200391" y="613"/>
                </a:lnTo>
                <a:lnTo>
                  <a:pt x="243740" y="9441"/>
                </a:lnTo>
                <a:lnTo>
                  <a:pt x="282759" y="27747"/>
                </a:lnTo>
                <a:lnTo>
                  <a:pt x="316160" y="54244"/>
                </a:lnTo>
                <a:lnTo>
                  <a:pt x="342657" y="87645"/>
                </a:lnTo>
                <a:lnTo>
                  <a:pt x="360963" y="126664"/>
                </a:lnTo>
                <a:lnTo>
                  <a:pt x="369791" y="170013"/>
                </a:lnTo>
                <a:lnTo>
                  <a:pt x="370405" y="185202"/>
                </a:lnTo>
                <a:lnTo>
                  <a:pt x="369791" y="200391"/>
                </a:lnTo>
                <a:lnTo>
                  <a:pt x="360963" y="243740"/>
                </a:lnTo>
                <a:lnTo>
                  <a:pt x="342657" y="282759"/>
                </a:lnTo>
                <a:lnTo>
                  <a:pt x="316160" y="316160"/>
                </a:lnTo>
                <a:lnTo>
                  <a:pt x="282759" y="342657"/>
                </a:lnTo>
                <a:lnTo>
                  <a:pt x="243740" y="360963"/>
                </a:lnTo>
                <a:lnTo>
                  <a:pt x="200391" y="369791"/>
                </a:lnTo>
                <a:lnTo>
                  <a:pt x="185202" y="370405"/>
                </a:lnTo>
                <a:lnTo>
                  <a:pt x="170013" y="369791"/>
                </a:lnTo>
                <a:lnTo>
                  <a:pt x="126664" y="360963"/>
                </a:lnTo>
                <a:lnTo>
                  <a:pt x="87645" y="342657"/>
                </a:lnTo>
                <a:lnTo>
                  <a:pt x="54244" y="316160"/>
                </a:lnTo>
                <a:lnTo>
                  <a:pt x="27747" y="282759"/>
                </a:lnTo>
                <a:lnTo>
                  <a:pt x="9441" y="243740"/>
                </a:lnTo>
                <a:lnTo>
                  <a:pt x="613" y="200391"/>
                </a:lnTo>
                <a:lnTo>
                  <a:pt x="0" y="185202"/>
                </a:lnTo>
                <a:close/>
              </a:path>
            </a:pathLst>
          </a:custGeom>
          <a:ln w="12700">
            <a:solidFill>
              <a:srgbClr val="4C83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2" name="object 22"/>
          <p:cNvGraphicFramePr>
            <a:graphicFrameLocks noGrp="1"/>
          </p:cNvGraphicFramePr>
          <p:nvPr/>
        </p:nvGraphicFramePr>
        <p:xfrm>
          <a:off x="8483074" y="3312016"/>
          <a:ext cx="1573891" cy="1261306"/>
        </p:xfrm>
        <a:graphic>
          <a:graphicData uri="http://schemas.openxmlformats.org/drawingml/2006/table">
            <a:tbl>
              <a:tblPr firstRow="1" bandRow="1">
                <a:tableStyleId>{2D5ABB26-0587-4C30-8999-92F81FD0307C}</a:tableStyleId>
              </a:tblPr>
              <a:tblGrid>
                <a:gridCol w="108859">
                  <a:extLst>
                    <a:ext uri="{9D8B030D-6E8A-4147-A177-3AD203B41FA5}">
                      <a16:colId xmlns:a16="http://schemas.microsoft.com/office/drawing/2014/main" val="20000"/>
                    </a:ext>
                  </a:extLst>
                </a:gridCol>
                <a:gridCol w="1351704">
                  <a:extLst>
                    <a:ext uri="{9D8B030D-6E8A-4147-A177-3AD203B41FA5}">
                      <a16:colId xmlns:a16="http://schemas.microsoft.com/office/drawing/2014/main" val="20001"/>
                    </a:ext>
                  </a:extLst>
                </a:gridCol>
                <a:gridCol w="113328">
                  <a:extLst>
                    <a:ext uri="{9D8B030D-6E8A-4147-A177-3AD203B41FA5}">
                      <a16:colId xmlns:a16="http://schemas.microsoft.com/office/drawing/2014/main" val="20002"/>
                    </a:ext>
                  </a:extLst>
                </a:gridCol>
              </a:tblGrid>
              <a:tr h="108555">
                <a:tc>
                  <a:txBody>
                    <a:bodyPr vert="horz" wrap="square"/>
                    <a:lstStyle/>
                    <a:p>
                      <a:endParaRPr sz="1000">
                        <a:latin typeface="Microsoft YaHei UI"/>
                        <a:cs typeface="Microsoft YaHei UI"/>
                      </a:endParaRPr>
                    </a:p>
                  </a:txBody>
                  <a:tcPr marL="0" marR="0" marT="0" marB="0">
                    <a:lnB w="12700">
                      <a:solidFill>
                        <a:srgbClr val="0096D2"/>
                      </a:solidFill>
                      <a:prstDash val="solid"/>
                    </a:lnB>
                  </a:tcPr>
                </a:tc>
                <a:tc>
                  <a:txBody>
                    <a:bodyPr vert="horz" wrap="square"/>
                    <a:lstStyle/>
                    <a:p>
                      <a:endParaRPr sz="1000">
                        <a:latin typeface="Microsoft YaHei UI"/>
                        <a:cs typeface="Microsoft YaHei UI"/>
                      </a:endParaRPr>
                    </a:p>
                  </a:txBody>
                  <a:tcPr marL="0" marR="0" marT="0" marB="0">
                    <a:lnB w="12700">
                      <a:solidFill>
                        <a:srgbClr val="0096D2"/>
                      </a:solidFill>
                      <a:prstDash val="solid"/>
                    </a:lnB>
                    <a:solidFill>
                      <a:srgbClr val="0096D2"/>
                    </a:solidFill>
                  </a:tcPr>
                </a:tc>
                <a:tc>
                  <a:txBody>
                    <a:bodyPr vert="horz" wrap="square"/>
                    <a:lstStyle/>
                    <a:p>
                      <a:endParaRPr sz="1000">
                        <a:latin typeface="Microsoft YaHei UI"/>
                        <a:cs typeface="Microsoft YaHei UI"/>
                      </a:endParaRPr>
                    </a:p>
                  </a:txBody>
                  <a:tcPr marL="0" marR="0" marT="0" marB="0">
                    <a:lnB w="12700">
                      <a:solidFill>
                        <a:srgbClr val="0096D2"/>
                      </a:solidFill>
                      <a:prstDash val="solid"/>
                    </a:lnB>
                  </a:tcPr>
                </a:tc>
                <a:extLst>
                  <a:ext uri="{0D108BD9-81ED-4DB2-BD59-A6C34878D82A}">
                    <a16:rowId xmlns:a16="http://schemas.microsoft.com/office/drawing/2014/main" val="10000"/>
                  </a:ext>
                </a:extLst>
              </a:tr>
              <a:tr h="107444">
                <a:tc>
                  <a:txBody>
                    <a:bodyPr vert="horz" wrap="square"/>
                    <a:lstStyle/>
                    <a:p>
                      <a:endParaRPr sz="1000">
                        <a:latin typeface="Microsoft YaHei UI"/>
                        <a:cs typeface="Microsoft YaHei UI"/>
                      </a:endParaRPr>
                    </a:p>
                  </a:txBody>
                  <a:tcPr marL="0" marR="0" marT="0" marB="0">
                    <a:lnL w="12700">
                      <a:solidFill>
                        <a:srgbClr val="0096D2"/>
                      </a:solidFill>
                      <a:prstDash val="solid"/>
                    </a:lnL>
                    <a:lnT w="12700">
                      <a:solidFill>
                        <a:srgbClr val="0096D2"/>
                      </a:solidFill>
                      <a:prstDash val="solid"/>
                    </a:lnT>
                  </a:tcPr>
                </a:tc>
                <a:tc>
                  <a:txBody>
                    <a:bodyPr vert="horz" wrap="square"/>
                    <a:lstStyle/>
                    <a:p>
                      <a:pPr marL="367030">
                        <a:lnSpc>
                          <a:spcPct val="100000"/>
                        </a:lnSpc>
                      </a:pPr>
                      <a:r>
                        <a:rPr sz="1000" b="1">
                          <a:solidFill>
                            <a:srgbClr val="FFFFFF"/>
                          </a:solidFill>
                          <a:latin typeface="Microsoft YaHei UI"/>
                          <a:cs typeface="Microsoft YaHei UI"/>
                        </a:rPr>
                        <a:t>产品</a:t>
                      </a:r>
                      <a:r>
                        <a:rPr sz="1000" b="1">
                          <a:solidFill>
                            <a:srgbClr val="FFFFFF"/>
                          </a:solidFill>
                          <a:latin typeface="Verdana"/>
                          <a:cs typeface="Verdana"/>
                        </a:rPr>
                        <a:t>&amp;</a:t>
                      </a:r>
                      <a:r>
                        <a:rPr sz="1000" b="1">
                          <a:solidFill>
                            <a:srgbClr val="FFFFFF"/>
                          </a:solidFill>
                          <a:latin typeface="Microsoft YaHei UI"/>
                          <a:cs typeface="Microsoft YaHei UI"/>
                        </a:rPr>
                        <a:t>用户</a:t>
                      </a:r>
                      <a:endParaRPr sz="1000">
                        <a:latin typeface="Microsoft YaHei UI"/>
                        <a:cs typeface="Microsoft YaHei UI"/>
                      </a:endParaRPr>
                    </a:p>
                  </a:txBody>
                  <a:tcPr marL="0" marR="0" marT="0" marB="0">
                    <a:lnT w="12700">
                      <a:solidFill>
                        <a:srgbClr val="0096D2"/>
                      </a:solidFill>
                      <a:prstDash val="solid"/>
                    </a:lnT>
                    <a:solidFill>
                      <a:srgbClr val="0096D2"/>
                    </a:solidFill>
                  </a:tcPr>
                </a:tc>
                <a:tc>
                  <a:txBody>
                    <a:bodyPr vert="horz" wrap="square"/>
                    <a:lstStyle/>
                    <a:p>
                      <a:endParaRPr sz="1000">
                        <a:latin typeface="Microsoft YaHei UI"/>
                        <a:cs typeface="Microsoft YaHei UI"/>
                      </a:endParaRPr>
                    </a:p>
                  </a:txBody>
                  <a:tcPr marL="0" marR="0" marT="0" marB="0">
                    <a:lnR w="12700">
                      <a:solidFill>
                        <a:srgbClr val="0096D2"/>
                      </a:solidFill>
                      <a:prstDash val="solid"/>
                    </a:lnR>
                    <a:lnT w="12700">
                      <a:solidFill>
                        <a:srgbClr val="0096D2"/>
                      </a:solidFill>
                      <a:prstDash val="solid"/>
                    </a:lnT>
                  </a:tcPr>
                </a:tc>
                <a:extLst>
                  <a:ext uri="{0D108BD9-81ED-4DB2-BD59-A6C34878D82A}">
                    <a16:rowId xmlns:a16="http://schemas.microsoft.com/office/drawing/2014/main" val="10001"/>
                  </a:ext>
                </a:extLst>
              </a:tr>
              <a:tr h="956506">
                <a:tc gridSpan="3">
                  <a:txBody>
                    <a:bodyPr vert="horz" wrap="square"/>
                    <a:lstStyle/>
                    <a:p>
                      <a:pPr marL="330835" marR="340995" indent="9525" algn="ctr">
                        <a:lnSpc>
                          <a:spcPct val="192000"/>
                        </a:lnSpc>
                      </a:pPr>
                      <a:r>
                        <a:rPr sz="1000">
                          <a:solidFill>
                            <a:srgbClr val="595959"/>
                          </a:solidFill>
                          <a:latin typeface="Verdana"/>
                          <a:cs typeface="Verdana"/>
                        </a:rPr>
                        <a:t>AI</a:t>
                      </a:r>
                      <a:r>
                        <a:rPr sz="1000">
                          <a:solidFill>
                            <a:srgbClr val="595959"/>
                          </a:solidFill>
                          <a:latin typeface="Microsoft YaHei UI"/>
                          <a:cs typeface="Microsoft YaHei UI"/>
                        </a:rPr>
                        <a:t>药物研发 数字疗法 数字化健康管理</a:t>
                      </a:r>
                      <a:endParaRPr sz="1000">
                        <a:latin typeface="Microsoft YaHei UI"/>
                        <a:cs typeface="Microsoft YaHei UI"/>
                      </a:endParaRPr>
                    </a:p>
                  </a:txBody>
                  <a:tcPr marL="0" marR="0" marT="0" marB="0">
                    <a:lnL w="12700">
                      <a:solidFill>
                        <a:srgbClr val="0096D2"/>
                      </a:solidFill>
                      <a:prstDash val="solid"/>
                    </a:lnL>
                    <a:lnR w="12700">
                      <a:solidFill>
                        <a:srgbClr val="0096D2"/>
                      </a:solidFill>
                      <a:prstDash val="solid"/>
                    </a:lnR>
                    <a:lnB w="12700">
                      <a:solidFill>
                        <a:srgbClr val="0096D2"/>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sp>
        <p:nvSpPr>
          <p:cNvPr id="45" name="object 45"/>
          <p:cNvSpPr/>
          <p:nvPr/>
        </p:nvSpPr>
        <p:spPr>
          <a:xfrm>
            <a:off x="3422154" y="5461066"/>
            <a:ext cx="252518" cy="251459"/>
          </a:xfrm>
          <a:custGeom>
            <a:rect l="l" t="t" r="r" b="b"/>
            <a:pathLst>
              <a:path w="252518" h="251460">
                <a:moveTo>
                  <a:pt x="85849" y="218440"/>
                </a:moveTo>
                <a:lnTo>
                  <a:pt x="76292" y="219709"/>
                </a:lnTo>
                <a:lnTo>
                  <a:pt x="73425" y="219709"/>
                </a:lnTo>
                <a:lnTo>
                  <a:pt x="71125" y="222250"/>
                </a:lnTo>
                <a:lnTo>
                  <a:pt x="70275" y="223519"/>
                </a:lnTo>
                <a:lnTo>
                  <a:pt x="62876" y="243840"/>
                </a:lnTo>
                <a:lnTo>
                  <a:pt x="62169" y="246379"/>
                </a:lnTo>
                <a:lnTo>
                  <a:pt x="62628" y="247650"/>
                </a:lnTo>
                <a:lnTo>
                  <a:pt x="65601" y="251459"/>
                </a:lnTo>
                <a:lnTo>
                  <a:pt x="221284" y="251459"/>
                </a:lnTo>
                <a:lnTo>
                  <a:pt x="225000" y="248919"/>
                </a:lnTo>
                <a:lnTo>
                  <a:pt x="223294" y="240029"/>
                </a:lnTo>
                <a:lnTo>
                  <a:pt x="80752" y="240029"/>
                </a:lnTo>
                <a:lnTo>
                  <a:pt x="83973" y="231140"/>
                </a:lnTo>
                <a:lnTo>
                  <a:pt x="93016" y="229780"/>
                </a:lnTo>
                <a:lnTo>
                  <a:pt x="89034" y="228600"/>
                </a:lnTo>
                <a:lnTo>
                  <a:pt x="86097" y="226059"/>
                </a:lnTo>
                <a:lnTo>
                  <a:pt x="86734" y="222250"/>
                </a:lnTo>
                <a:lnTo>
                  <a:pt x="85849" y="218440"/>
                </a:lnTo>
                <a:close/>
              </a:path>
              <a:path w="252518" h="251460">
                <a:moveTo>
                  <a:pt x="218176" y="213359"/>
                </a:moveTo>
                <a:lnTo>
                  <a:pt x="202239" y="213359"/>
                </a:lnTo>
                <a:lnTo>
                  <a:pt x="207159" y="240029"/>
                </a:lnTo>
                <a:lnTo>
                  <a:pt x="223294" y="240029"/>
                </a:lnTo>
                <a:lnTo>
                  <a:pt x="218176" y="213359"/>
                </a:lnTo>
                <a:close/>
              </a:path>
              <a:path w="252518" h="251460">
                <a:moveTo>
                  <a:pt x="94569" y="229547"/>
                </a:moveTo>
                <a:lnTo>
                  <a:pt x="93016" y="229780"/>
                </a:lnTo>
                <a:lnTo>
                  <a:pt x="93318" y="229869"/>
                </a:lnTo>
                <a:lnTo>
                  <a:pt x="94569" y="229547"/>
                </a:lnTo>
                <a:close/>
              </a:path>
              <a:path w="252518" h="251460">
                <a:moveTo>
                  <a:pt x="135456" y="210819"/>
                </a:moveTo>
                <a:lnTo>
                  <a:pt x="101260" y="215900"/>
                </a:lnTo>
                <a:lnTo>
                  <a:pt x="101954" y="223519"/>
                </a:lnTo>
                <a:lnTo>
                  <a:pt x="101387" y="227329"/>
                </a:lnTo>
                <a:lnTo>
                  <a:pt x="98238" y="228600"/>
                </a:lnTo>
                <a:lnTo>
                  <a:pt x="94569" y="229547"/>
                </a:lnTo>
                <a:lnTo>
                  <a:pt x="143106" y="222250"/>
                </a:lnTo>
                <a:lnTo>
                  <a:pt x="138964" y="222250"/>
                </a:lnTo>
                <a:lnTo>
                  <a:pt x="135456" y="218440"/>
                </a:lnTo>
                <a:lnTo>
                  <a:pt x="135456" y="210819"/>
                </a:lnTo>
                <a:close/>
              </a:path>
              <a:path w="252518" h="251460">
                <a:moveTo>
                  <a:pt x="148938" y="221373"/>
                </a:moveTo>
                <a:lnTo>
                  <a:pt x="143106" y="222250"/>
                </a:lnTo>
                <a:lnTo>
                  <a:pt x="147679" y="222250"/>
                </a:lnTo>
                <a:lnTo>
                  <a:pt x="148938" y="221373"/>
                </a:lnTo>
                <a:close/>
              </a:path>
              <a:path w="252518" h="251460">
                <a:moveTo>
                  <a:pt x="163471" y="205740"/>
                </a:moveTo>
                <a:lnTo>
                  <a:pt x="151328" y="208279"/>
                </a:lnTo>
                <a:lnTo>
                  <a:pt x="151328" y="219709"/>
                </a:lnTo>
                <a:lnTo>
                  <a:pt x="148938" y="221373"/>
                </a:lnTo>
                <a:lnTo>
                  <a:pt x="176897" y="217169"/>
                </a:lnTo>
                <a:lnTo>
                  <a:pt x="166977" y="217169"/>
                </a:lnTo>
                <a:lnTo>
                  <a:pt x="163471" y="214629"/>
                </a:lnTo>
                <a:lnTo>
                  <a:pt x="163471" y="205740"/>
                </a:lnTo>
                <a:close/>
              </a:path>
              <a:path w="252518" h="251460">
                <a:moveTo>
                  <a:pt x="95794" y="190500"/>
                </a:moveTo>
                <a:lnTo>
                  <a:pt x="80723" y="194309"/>
                </a:lnTo>
                <a:lnTo>
                  <a:pt x="85849" y="218440"/>
                </a:lnTo>
                <a:lnTo>
                  <a:pt x="101260" y="215900"/>
                </a:lnTo>
                <a:lnTo>
                  <a:pt x="100481" y="207009"/>
                </a:lnTo>
                <a:lnTo>
                  <a:pt x="95794" y="190500"/>
                </a:lnTo>
                <a:close/>
              </a:path>
              <a:path w="252518" h="251460">
                <a:moveTo>
                  <a:pt x="192326" y="201929"/>
                </a:moveTo>
                <a:lnTo>
                  <a:pt x="179014" y="204469"/>
                </a:lnTo>
                <a:lnTo>
                  <a:pt x="179131" y="213359"/>
                </a:lnTo>
                <a:lnTo>
                  <a:pt x="179190" y="214629"/>
                </a:lnTo>
                <a:lnTo>
                  <a:pt x="175721" y="217169"/>
                </a:lnTo>
                <a:lnTo>
                  <a:pt x="176897" y="217169"/>
                </a:lnTo>
                <a:lnTo>
                  <a:pt x="202239" y="213359"/>
                </a:lnTo>
                <a:lnTo>
                  <a:pt x="218176" y="213359"/>
                </a:lnTo>
                <a:lnTo>
                  <a:pt x="217445" y="209550"/>
                </a:lnTo>
                <a:lnTo>
                  <a:pt x="196118" y="209550"/>
                </a:lnTo>
                <a:lnTo>
                  <a:pt x="192684" y="207009"/>
                </a:lnTo>
                <a:lnTo>
                  <a:pt x="192326" y="201929"/>
                </a:lnTo>
                <a:close/>
              </a:path>
              <a:path w="252518" h="251460">
                <a:moveTo>
                  <a:pt x="93939" y="97790"/>
                </a:moveTo>
                <a:lnTo>
                  <a:pt x="90246" y="105409"/>
                </a:lnTo>
                <a:lnTo>
                  <a:pt x="83606" y="107950"/>
                </a:lnTo>
                <a:lnTo>
                  <a:pt x="135456" y="151129"/>
                </a:lnTo>
                <a:lnTo>
                  <a:pt x="135456" y="210819"/>
                </a:lnTo>
                <a:lnTo>
                  <a:pt x="151328" y="208279"/>
                </a:lnTo>
                <a:lnTo>
                  <a:pt x="151328" y="147319"/>
                </a:lnTo>
                <a:lnTo>
                  <a:pt x="150583" y="146050"/>
                </a:lnTo>
                <a:lnTo>
                  <a:pt x="149203" y="144779"/>
                </a:lnTo>
                <a:lnTo>
                  <a:pt x="93939" y="97790"/>
                </a:lnTo>
                <a:close/>
              </a:path>
              <a:path w="252518" h="251460">
                <a:moveTo>
                  <a:pt x="208948" y="199390"/>
                </a:moveTo>
                <a:lnTo>
                  <a:pt x="208702" y="201929"/>
                </a:lnTo>
                <a:lnTo>
                  <a:pt x="208579" y="207009"/>
                </a:lnTo>
                <a:lnTo>
                  <a:pt x="205074" y="209550"/>
                </a:lnTo>
                <a:lnTo>
                  <a:pt x="217445" y="209550"/>
                </a:lnTo>
                <a:lnTo>
                  <a:pt x="216470" y="204469"/>
                </a:lnTo>
                <a:lnTo>
                  <a:pt x="216187" y="203200"/>
                </a:lnTo>
                <a:lnTo>
                  <a:pt x="215018" y="201929"/>
                </a:lnTo>
                <a:lnTo>
                  <a:pt x="213249" y="200659"/>
                </a:lnTo>
                <a:lnTo>
                  <a:pt x="208948" y="199390"/>
                </a:lnTo>
                <a:close/>
              </a:path>
              <a:path w="252518" h="251460">
                <a:moveTo>
                  <a:pt x="158531" y="55879"/>
                </a:moveTo>
                <a:lnTo>
                  <a:pt x="155317" y="62229"/>
                </a:lnTo>
                <a:lnTo>
                  <a:pt x="147439" y="64769"/>
                </a:lnTo>
                <a:lnTo>
                  <a:pt x="181916" y="91440"/>
                </a:lnTo>
                <a:lnTo>
                  <a:pt x="181916" y="115569"/>
                </a:lnTo>
                <a:lnTo>
                  <a:pt x="165596" y="130809"/>
                </a:lnTo>
                <a:lnTo>
                  <a:pt x="164251" y="130809"/>
                </a:lnTo>
                <a:lnTo>
                  <a:pt x="163507" y="133350"/>
                </a:lnTo>
                <a:lnTo>
                  <a:pt x="163471" y="205740"/>
                </a:lnTo>
                <a:lnTo>
                  <a:pt x="179014" y="204469"/>
                </a:lnTo>
                <a:lnTo>
                  <a:pt x="179014" y="137159"/>
                </a:lnTo>
                <a:lnTo>
                  <a:pt x="195440" y="123190"/>
                </a:lnTo>
                <a:lnTo>
                  <a:pt x="196749" y="121919"/>
                </a:lnTo>
                <a:lnTo>
                  <a:pt x="197493" y="120650"/>
                </a:lnTo>
                <a:lnTo>
                  <a:pt x="197458" y="86359"/>
                </a:lnTo>
                <a:lnTo>
                  <a:pt x="196608" y="85090"/>
                </a:lnTo>
                <a:lnTo>
                  <a:pt x="158531" y="55879"/>
                </a:lnTo>
                <a:close/>
              </a:path>
              <a:path w="252518" h="251460">
                <a:moveTo>
                  <a:pt x="192292" y="12700"/>
                </a:moveTo>
                <a:lnTo>
                  <a:pt x="137412" y="12700"/>
                </a:lnTo>
                <a:lnTo>
                  <a:pt x="174736" y="20319"/>
                </a:lnTo>
                <a:lnTo>
                  <a:pt x="174771" y="58419"/>
                </a:lnTo>
                <a:lnTo>
                  <a:pt x="175408" y="59690"/>
                </a:lnTo>
                <a:lnTo>
                  <a:pt x="176612" y="60959"/>
                </a:lnTo>
                <a:lnTo>
                  <a:pt x="201782" y="83819"/>
                </a:lnTo>
                <a:lnTo>
                  <a:pt x="201782" y="124459"/>
                </a:lnTo>
                <a:lnTo>
                  <a:pt x="188755" y="138429"/>
                </a:lnTo>
                <a:lnTo>
                  <a:pt x="188188" y="139700"/>
                </a:lnTo>
                <a:lnTo>
                  <a:pt x="188224" y="140969"/>
                </a:lnTo>
                <a:lnTo>
                  <a:pt x="188346" y="143509"/>
                </a:lnTo>
                <a:lnTo>
                  <a:pt x="192326" y="201929"/>
                </a:lnTo>
                <a:lnTo>
                  <a:pt x="207230" y="199390"/>
                </a:lnTo>
                <a:lnTo>
                  <a:pt x="208948" y="199390"/>
                </a:lnTo>
                <a:lnTo>
                  <a:pt x="212606" y="173990"/>
                </a:lnTo>
                <a:lnTo>
                  <a:pt x="217265" y="162559"/>
                </a:lnTo>
                <a:lnTo>
                  <a:pt x="223560" y="152400"/>
                </a:lnTo>
                <a:lnTo>
                  <a:pt x="204826" y="152400"/>
                </a:lnTo>
                <a:lnTo>
                  <a:pt x="204260" y="143509"/>
                </a:lnTo>
                <a:lnTo>
                  <a:pt x="217074" y="129540"/>
                </a:lnTo>
                <a:lnTo>
                  <a:pt x="217606" y="128269"/>
                </a:lnTo>
                <a:lnTo>
                  <a:pt x="217642" y="80009"/>
                </a:lnTo>
                <a:lnTo>
                  <a:pt x="216969" y="78740"/>
                </a:lnTo>
                <a:lnTo>
                  <a:pt x="190596" y="54609"/>
                </a:lnTo>
                <a:lnTo>
                  <a:pt x="190596" y="26669"/>
                </a:lnTo>
                <a:lnTo>
                  <a:pt x="219033" y="26669"/>
                </a:lnTo>
                <a:lnTo>
                  <a:pt x="214400" y="22859"/>
                </a:lnTo>
                <a:lnTo>
                  <a:pt x="202270" y="16509"/>
                </a:lnTo>
                <a:lnTo>
                  <a:pt x="192292" y="12700"/>
                </a:lnTo>
                <a:close/>
              </a:path>
              <a:path w="252518" h="251460">
                <a:moveTo>
                  <a:pt x="39093" y="144779"/>
                </a:moveTo>
                <a:lnTo>
                  <a:pt x="23478" y="146050"/>
                </a:lnTo>
                <a:lnTo>
                  <a:pt x="23763" y="181609"/>
                </a:lnTo>
                <a:lnTo>
                  <a:pt x="30406" y="191769"/>
                </a:lnTo>
                <a:lnTo>
                  <a:pt x="42986" y="198119"/>
                </a:lnTo>
                <a:lnTo>
                  <a:pt x="62329" y="198119"/>
                </a:lnTo>
                <a:lnTo>
                  <a:pt x="78762" y="195579"/>
                </a:lnTo>
                <a:lnTo>
                  <a:pt x="80723" y="194309"/>
                </a:lnTo>
                <a:lnTo>
                  <a:pt x="79479" y="189229"/>
                </a:lnTo>
                <a:lnTo>
                  <a:pt x="78098" y="185419"/>
                </a:lnTo>
                <a:lnTo>
                  <a:pt x="46917" y="185419"/>
                </a:lnTo>
                <a:lnTo>
                  <a:pt x="41145" y="184150"/>
                </a:lnTo>
                <a:lnTo>
                  <a:pt x="37746" y="179069"/>
                </a:lnTo>
                <a:lnTo>
                  <a:pt x="39093" y="175259"/>
                </a:lnTo>
                <a:lnTo>
                  <a:pt x="39093" y="144779"/>
                </a:lnTo>
                <a:close/>
              </a:path>
              <a:path w="252518" h="251460">
                <a:moveTo>
                  <a:pt x="120584" y="180340"/>
                </a:moveTo>
                <a:lnTo>
                  <a:pt x="88929" y="180340"/>
                </a:lnTo>
                <a:lnTo>
                  <a:pt x="93176" y="182879"/>
                </a:lnTo>
                <a:lnTo>
                  <a:pt x="94486" y="185419"/>
                </a:lnTo>
                <a:lnTo>
                  <a:pt x="95263" y="187959"/>
                </a:lnTo>
                <a:lnTo>
                  <a:pt x="95794" y="190500"/>
                </a:lnTo>
                <a:lnTo>
                  <a:pt x="100770" y="189229"/>
                </a:lnTo>
                <a:lnTo>
                  <a:pt x="113799" y="184150"/>
                </a:lnTo>
                <a:lnTo>
                  <a:pt x="120584" y="180340"/>
                </a:lnTo>
                <a:close/>
              </a:path>
              <a:path w="252518" h="251460">
                <a:moveTo>
                  <a:pt x="79688" y="182864"/>
                </a:moveTo>
                <a:lnTo>
                  <a:pt x="63338" y="185419"/>
                </a:lnTo>
                <a:lnTo>
                  <a:pt x="78098" y="185419"/>
                </a:lnTo>
                <a:lnTo>
                  <a:pt x="79688" y="182864"/>
                </a:lnTo>
                <a:close/>
              </a:path>
              <a:path w="252518" h="251460">
                <a:moveTo>
                  <a:pt x="83329" y="181609"/>
                </a:moveTo>
                <a:lnTo>
                  <a:pt x="80469" y="181609"/>
                </a:lnTo>
                <a:lnTo>
                  <a:pt x="79688" y="182864"/>
                </a:lnTo>
                <a:lnTo>
                  <a:pt x="83329" y="181609"/>
                </a:lnTo>
                <a:close/>
              </a:path>
              <a:path w="252518" h="251460">
                <a:moveTo>
                  <a:pt x="118544" y="166369"/>
                </a:moveTo>
                <a:lnTo>
                  <a:pt x="113343" y="170179"/>
                </a:lnTo>
                <a:lnTo>
                  <a:pt x="106101" y="172719"/>
                </a:lnTo>
                <a:lnTo>
                  <a:pt x="94384" y="177800"/>
                </a:lnTo>
                <a:lnTo>
                  <a:pt x="83329" y="181609"/>
                </a:lnTo>
                <a:lnTo>
                  <a:pt x="84717" y="181609"/>
                </a:lnTo>
                <a:lnTo>
                  <a:pt x="88929" y="180340"/>
                </a:lnTo>
                <a:lnTo>
                  <a:pt x="120584" y="180340"/>
                </a:lnTo>
                <a:lnTo>
                  <a:pt x="122845" y="179069"/>
                </a:lnTo>
                <a:lnTo>
                  <a:pt x="123713" y="179069"/>
                </a:lnTo>
                <a:lnTo>
                  <a:pt x="127289" y="177800"/>
                </a:lnTo>
                <a:lnTo>
                  <a:pt x="128245" y="173990"/>
                </a:lnTo>
                <a:lnTo>
                  <a:pt x="125837" y="170179"/>
                </a:lnTo>
                <a:lnTo>
                  <a:pt x="123394" y="167640"/>
                </a:lnTo>
                <a:lnTo>
                  <a:pt x="118544" y="166369"/>
                </a:lnTo>
                <a:close/>
              </a:path>
              <a:path w="252518" h="251460">
                <a:moveTo>
                  <a:pt x="219033" y="26669"/>
                </a:moveTo>
                <a:lnTo>
                  <a:pt x="190596" y="26669"/>
                </a:lnTo>
                <a:lnTo>
                  <a:pt x="202557" y="31750"/>
                </a:lnTo>
                <a:lnTo>
                  <a:pt x="213161" y="39369"/>
                </a:lnTo>
                <a:lnTo>
                  <a:pt x="222251" y="48259"/>
                </a:lnTo>
                <a:lnTo>
                  <a:pt x="229704" y="59690"/>
                </a:lnTo>
                <a:lnTo>
                  <a:pt x="235398" y="71119"/>
                </a:lnTo>
                <a:lnTo>
                  <a:pt x="237236" y="82550"/>
                </a:lnTo>
                <a:lnTo>
                  <a:pt x="236597" y="93979"/>
                </a:lnTo>
                <a:lnTo>
                  <a:pt x="215914" y="137159"/>
                </a:lnTo>
                <a:lnTo>
                  <a:pt x="206773" y="149859"/>
                </a:lnTo>
                <a:lnTo>
                  <a:pt x="205747" y="151129"/>
                </a:lnTo>
                <a:lnTo>
                  <a:pt x="204826" y="152400"/>
                </a:lnTo>
                <a:lnTo>
                  <a:pt x="223560" y="152400"/>
                </a:lnTo>
                <a:lnTo>
                  <a:pt x="225134" y="149859"/>
                </a:lnTo>
                <a:lnTo>
                  <a:pt x="231432" y="140969"/>
                </a:lnTo>
                <a:lnTo>
                  <a:pt x="251092" y="99059"/>
                </a:lnTo>
                <a:lnTo>
                  <a:pt x="252518" y="86359"/>
                </a:lnTo>
                <a:lnTo>
                  <a:pt x="251705" y="73659"/>
                </a:lnTo>
                <a:lnTo>
                  <a:pt x="248232" y="60959"/>
                </a:lnTo>
                <a:lnTo>
                  <a:pt x="242272" y="49529"/>
                </a:lnTo>
                <a:lnTo>
                  <a:pt x="234549" y="40639"/>
                </a:lnTo>
                <a:lnTo>
                  <a:pt x="225209" y="31750"/>
                </a:lnTo>
                <a:lnTo>
                  <a:pt x="219033" y="26669"/>
                </a:lnTo>
                <a:close/>
              </a:path>
              <a:path w="252518" h="251460">
                <a:moveTo>
                  <a:pt x="69828" y="6350"/>
                </a:moveTo>
                <a:lnTo>
                  <a:pt x="24110" y="27939"/>
                </a:lnTo>
                <a:lnTo>
                  <a:pt x="10161" y="62229"/>
                </a:lnTo>
                <a:lnTo>
                  <a:pt x="11540" y="74929"/>
                </a:lnTo>
                <a:lnTo>
                  <a:pt x="13275" y="82550"/>
                </a:lnTo>
                <a:lnTo>
                  <a:pt x="13275" y="91440"/>
                </a:lnTo>
                <a:lnTo>
                  <a:pt x="11540" y="99059"/>
                </a:lnTo>
                <a:lnTo>
                  <a:pt x="9805" y="104140"/>
                </a:lnTo>
                <a:lnTo>
                  <a:pt x="7858" y="110490"/>
                </a:lnTo>
                <a:lnTo>
                  <a:pt x="5840" y="115569"/>
                </a:lnTo>
                <a:lnTo>
                  <a:pt x="4814" y="119379"/>
                </a:lnTo>
                <a:lnTo>
                  <a:pt x="3717" y="121919"/>
                </a:lnTo>
                <a:lnTo>
                  <a:pt x="2620" y="125729"/>
                </a:lnTo>
                <a:lnTo>
                  <a:pt x="0" y="130809"/>
                </a:lnTo>
                <a:lnTo>
                  <a:pt x="1485" y="137159"/>
                </a:lnTo>
                <a:lnTo>
                  <a:pt x="6442" y="140969"/>
                </a:lnTo>
                <a:lnTo>
                  <a:pt x="23478" y="146050"/>
                </a:lnTo>
                <a:lnTo>
                  <a:pt x="23478" y="137159"/>
                </a:lnTo>
                <a:lnTo>
                  <a:pt x="24635" y="135890"/>
                </a:lnTo>
                <a:lnTo>
                  <a:pt x="21062" y="135890"/>
                </a:lnTo>
                <a:lnTo>
                  <a:pt x="18018" y="133350"/>
                </a:lnTo>
                <a:lnTo>
                  <a:pt x="17559" y="132079"/>
                </a:lnTo>
                <a:lnTo>
                  <a:pt x="16531" y="132079"/>
                </a:lnTo>
                <a:lnTo>
                  <a:pt x="18585" y="125729"/>
                </a:lnTo>
                <a:lnTo>
                  <a:pt x="19646" y="121919"/>
                </a:lnTo>
                <a:lnTo>
                  <a:pt x="20674" y="119379"/>
                </a:lnTo>
                <a:lnTo>
                  <a:pt x="22691" y="113029"/>
                </a:lnTo>
                <a:lnTo>
                  <a:pt x="24744" y="107950"/>
                </a:lnTo>
                <a:lnTo>
                  <a:pt x="27367" y="96519"/>
                </a:lnTo>
                <a:lnTo>
                  <a:pt x="27960" y="85090"/>
                </a:lnTo>
                <a:lnTo>
                  <a:pt x="26078" y="71119"/>
                </a:lnTo>
                <a:lnTo>
                  <a:pt x="25521" y="60959"/>
                </a:lnTo>
                <a:lnTo>
                  <a:pt x="28281" y="45719"/>
                </a:lnTo>
                <a:lnTo>
                  <a:pt x="35790" y="35559"/>
                </a:lnTo>
                <a:lnTo>
                  <a:pt x="46763" y="27939"/>
                </a:lnTo>
                <a:lnTo>
                  <a:pt x="73788" y="19050"/>
                </a:lnTo>
                <a:lnTo>
                  <a:pt x="69241" y="13969"/>
                </a:lnTo>
                <a:lnTo>
                  <a:pt x="69828" y="6350"/>
                </a:lnTo>
                <a:close/>
              </a:path>
              <a:path w="252518" h="251460">
                <a:moveTo>
                  <a:pt x="43153" y="130809"/>
                </a:moveTo>
                <a:lnTo>
                  <a:pt x="38976" y="132079"/>
                </a:lnTo>
                <a:lnTo>
                  <a:pt x="33005" y="133350"/>
                </a:lnTo>
                <a:lnTo>
                  <a:pt x="35586" y="133350"/>
                </a:lnTo>
                <a:lnTo>
                  <a:pt x="39093" y="137159"/>
                </a:lnTo>
                <a:lnTo>
                  <a:pt x="39093" y="144779"/>
                </a:lnTo>
                <a:lnTo>
                  <a:pt x="42798" y="143509"/>
                </a:lnTo>
                <a:lnTo>
                  <a:pt x="46941" y="143509"/>
                </a:lnTo>
                <a:lnTo>
                  <a:pt x="49455" y="139700"/>
                </a:lnTo>
                <a:lnTo>
                  <a:pt x="48428" y="135890"/>
                </a:lnTo>
                <a:lnTo>
                  <a:pt x="47365" y="133350"/>
                </a:lnTo>
                <a:lnTo>
                  <a:pt x="43153" y="130809"/>
                </a:lnTo>
                <a:close/>
              </a:path>
              <a:path w="252518" h="251460">
                <a:moveTo>
                  <a:pt x="25493" y="134947"/>
                </a:moveTo>
                <a:lnTo>
                  <a:pt x="21062" y="135890"/>
                </a:lnTo>
                <a:lnTo>
                  <a:pt x="24635" y="135890"/>
                </a:lnTo>
                <a:lnTo>
                  <a:pt x="25493" y="134947"/>
                </a:lnTo>
                <a:close/>
              </a:path>
              <a:path w="252518" h="251460">
                <a:moveTo>
                  <a:pt x="33005" y="133350"/>
                </a:moveTo>
                <a:lnTo>
                  <a:pt x="26948" y="133350"/>
                </a:lnTo>
                <a:lnTo>
                  <a:pt x="25493" y="134947"/>
                </a:lnTo>
                <a:lnTo>
                  <a:pt x="33005" y="133350"/>
                </a:lnTo>
                <a:close/>
              </a:path>
              <a:path w="252518" h="251460">
                <a:moveTo>
                  <a:pt x="128681" y="95250"/>
                </a:moveTo>
                <a:lnTo>
                  <a:pt x="124489" y="101600"/>
                </a:lnTo>
                <a:lnTo>
                  <a:pt x="123560" y="105409"/>
                </a:lnTo>
                <a:lnTo>
                  <a:pt x="123985" y="109219"/>
                </a:lnTo>
                <a:lnTo>
                  <a:pt x="129214" y="116840"/>
                </a:lnTo>
                <a:lnTo>
                  <a:pt x="139333" y="121919"/>
                </a:lnTo>
                <a:lnTo>
                  <a:pt x="155873" y="123190"/>
                </a:lnTo>
                <a:lnTo>
                  <a:pt x="168199" y="116840"/>
                </a:lnTo>
                <a:lnTo>
                  <a:pt x="169284" y="114300"/>
                </a:lnTo>
                <a:lnTo>
                  <a:pt x="147843" y="114300"/>
                </a:lnTo>
                <a:lnTo>
                  <a:pt x="136622" y="105409"/>
                </a:lnTo>
                <a:lnTo>
                  <a:pt x="139955" y="99059"/>
                </a:lnTo>
                <a:lnTo>
                  <a:pt x="134004" y="99059"/>
                </a:lnTo>
                <a:lnTo>
                  <a:pt x="128681" y="95250"/>
                </a:lnTo>
                <a:close/>
              </a:path>
              <a:path w="252518" h="251460">
                <a:moveTo>
                  <a:pt x="153348" y="85090"/>
                </a:moveTo>
                <a:lnTo>
                  <a:pt x="148419" y="85090"/>
                </a:lnTo>
                <a:lnTo>
                  <a:pt x="143760" y="86359"/>
                </a:lnTo>
                <a:lnTo>
                  <a:pt x="140817" y="87629"/>
                </a:lnTo>
                <a:lnTo>
                  <a:pt x="143427" y="88900"/>
                </a:lnTo>
                <a:lnTo>
                  <a:pt x="146475" y="91440"/>
                </a:lnTo>
                <a:lnTo>
                  <a:pt x="146475" y="95250"/>
                </a:lnTo>
                <a:lnTo>
                  <a:pt x="143474" y="97790"/>
                </a:lnTo>
                <a:lnTo>
                  <a:pt x="153473" y="97790"/>
                </a:lnTo>
                <a:lnTo>
                  <a:pt x="157436" y="101600"/>
                </a:lnTo>
                <a:lnTo>
                  <a:pt x="157436" y="111759"/>
                </a:lnTo>
                <a:lnTo>
                  <a:pt x="147843" y="114300"/>
                </a:lnTo>
                <a:lnTo>
                  <a:pt x="169284" y="114300"/>
                </a:lnTo>
                <a:lnTo>
                  <a:pt x="173083" y="105409"/>
                </a:lnTo>
                <a:lnTo>
                  <a:pt x="173037" y="96471"/>
                </a:lnTo>
                <a:lnTo>
                  <a:pt x="167101" y="90169"/>
                </a:lnTo>
                <a:lnTo>
                  <a:pt x="153348" y="85090"/>
                </a:lnTo>
                <a:close/>
              </a:path>
              <a:path w="252518" h="251460">
                <a:moveTo>
                  <a:pt x="77736" y="72390"/>
                </a:moveTo>
                <a:lnTo>
                  <a:pt x="68146" y="72390"/>
                </a:lnTo>
                <a:lnTo>
                  <a:pt x="63487" y="73659"/>
                </a:lnTo>
                <a:lnTo>
                  <a:pt x="59098" y="74929"/>
                </a:lnTo>
                <a:lnTo>
                  <a:pt x="48549" y="83819"/>
                </a:lnTo>
                <a:lnTo>
                  <a:pt x="46460" y="91440"/>
                </a:lnTo>
                <a:lnTo>
                  <a:pt x="50366" y="99059"/>
                </a:lnTo>
                <a:lnTo>
                  <a:pt x="59417" y="107950"/>
                </a:lnTo>
                <a:lnTo>
                  <a:pt x="72939" y="110490"/>
                </a:lnTo>
                <a:lnTo>
                  <a:pt x="83606" y="107950"/>
                </a:lnTo>
                <a:lnTo>
                  <a:pt x="80719" y="105409"/>
                </a:lnTo>
                <a:lnTo>
                  <a:pt x="78347" y="102869"/>
                </a:lnTo>
                <a:lnTo>
                  <a:pt x="78488" y="101600"/>
                </a:lnTo>
                <a:lnTo>
                  <a:pt x="72231" y="101600"/>
                </a:lnTo>
                <a:lnTo>
                  <a:pt x="66565" y="96471"/>
                </a:lnTo>
                <a:lnTo>
                  <a:pt x="61009" y="92709"/>
                </a:lnTo>
                <a:lnTo>
                  <a:pt x="64974" y="85090"/>
                </a:lnTo>
                <a:lnTo>
                  <a:pt x="72939" y="85090"/>
                </a:lnTo>
                <a:lnTo>
                  <a:pt x="72939" y="83819"/>
                </a:lnTo>
                <a:lnTo>
                  <a:pt x="97435" y="83819"/>
                </a:lnTo>
                <a:lnTo>
                  <a:pt x="91489" y="76200"/>
                </a:lnTo>
                <a:lnTo>
                  <a:pt x="77736" y="72390"/>
                </a:lnTo>
                <a:close/>
              </a:path>
              <a:path w="252518" h="251460">
                <a:moveTo>
                  <a:pt x="78895" y="98953"/>
                </a:moveTo>
                <a:lnTo>
                  <a:pt x="72231" y="101600"/>
                </a:lnTo>
                <a:lnTo>
                  <a:pt x="78488" y="101600"/>
                </a:lnTo>
                <a:lnTo>
                  <a:pt x="78771" y="99059"/>
                </a:lnTo>
                <a:close/>
              </a:path>
              <a:path w="252518" h="251460">
                <a:moveTo>
                  <a:pt x="143474" y="97790"/>
                </a:moveTo>
                <a:lnTo>
                  <a:pt x="140622" y="97790"/>
                </a:lnTo>
                <a:lnTo>
                  <a:pt x="139955" y="99059"/>
                </a:lnTo>
                <a:lnTo>
                  <a:pt x="141974" y="99059"/>
                </a:lnTo>
                <a:lnTo>
                  <a:pt x="143474" y="97790"/>
                </a:lnTo>
                <a:close/>
              </a:path>
              <a:path w="252518" h="251460">
                <a:moveTo>
                  <a:pt x="81824" y="96471"/>
                </a:moveTo>
                <a:lnTo>
                  <a:pt x="78895" y="98953"/>
                </a:lnTo>
                <a:lnTo>
                  <a:pt x="81824" y="97790"/>
                </a:lnTo>
                <a:lnTo>
                  <a:pt x="81824" y="96471"/>
                </a:lnTo>
                <a:close/>
              </a:path>
              <a:path w="252518" h="251460">
                <a:moveTo>
                  <a:pt x="95337" y="95250"/>
                </a:moveTo>
                <a:lnTo>
                  <a:pt x="89117" y="95250"/>
                </a:lnTo>
                <a:lnTo>
                  <a:pt x="92128" y="96519"/>
                </a:lnTo>
                <a:lnTo>
                  <a:pt x="93939" y="97790"/>
                </a:lnTo>
                <a:lnTo>
                  <a:pt x="95337" y="95250"/>
                </a:lnTo>
                <a:close/>
              </a:path>
              <a:path w="252518" h="251460">
                <a:moveTo>
                  <a:pt x="97435" y="83819"/>
                </a:moveTo>
                <a:lnTo>
                  <a:pt x="77931" y="83819"/>
                </a:lnTo>
                <a:lnTo>
                  <a:pt x="81965" y="87629"/>
                </a:lnTo>
                <a:lnTo>
                  <a:pt x="81918" y="88900"/>
                </a:lnTo>
                <a:lnTo>
                  <a:pt x="81824" y="96471"/>
                </a:lnTo>
                <a:lnTo>
                  <a:pt x="84617" y="95250"/>
                </a:lnTo>
                <a:lnTo>
                  <a:pt x="95337" y="95250"/>
                </a:lnTo>
                <a:lnTo>
                  <a:pt x="97435" y="91440"/>
                </a:lnTo>
                <a:lnTo>
                  <a:pt x="97435" y="83819"/>
                </a:lnTo>
                <a:close/>
              </a:path>
              <a:path w="252518" h="251460">
                <a:moveTo>
                  <a:pt x="90869" y="15239"/>
                </a:moveTo>
                <a:lnTo>
                  <a:pt x="81894" y="15239"/>
                </a:lnTo>
                <a:lnTo>
                  <a:pt x="73788" y="19050"/>
                </a:lnTo>
                <a:lnTo>
                  <a:pt x="87309" y="30480"/>
                </a:lnTo>
                <a:lnTo>
                  <a:pt x="87274" y="62229"/>
                </a:lnTo>
                <a:lnTo>
                  <a:pt x="88125" y="63500"/>
                </a:lnTo>
                <a:lnTo>
                  <a:pt x="89648" y="64769"/>
                </a:lnTo>
                <a:lnTo>
                  <a:pt x="128681" y="95250"/>
                </a:lnTo>
                <a:lnTo>
                  <a:pt x="131206" y="91440"/>
                </a:lnTo>
                <a:lnTo>
                  <a:pt x="140817" y="87629"/>
                </a:lnTo>
                <a:lnTo>
                  <a:pt x="102934" y="58419"/>
                </a:lnTo>
                <a:lnTo>
                  <a:pt x="102934" y="26669"/>
                </a:lnTo>
                <a:lnTo>
                  <a:pt x="102189" y="25400"/>
                </a:lnTo>
                <a:lnTo>
                  <a:pt x="90869" y="15239"/>
                </a:lnTo>
                <a:close/>
              </a:path>
              <a:path w="252518" h="251460">
                <a:moveTo>
                  <a:pt x="137905" y="27939"/>
                </a:moveTo>
                <a:lnTo>
                  <a:pt x="133245" y="29209"/>
                </a:lnTo>
                <a:lnTo>
                  <a:pt x="128586" y="29209"/>
                </a:lnTo>
                <a:lnTo>
                  <a:pt x="124197" y="31750"/>
                </a:lnTo>
                <a:lnTo>
                  <a:pt x="113648" y="39369"/>
                </a:lnTo>
                <a:lnTo>
                  <a:pt x="111525" y="48259"/>
                </a:lnTo>
                <a:lnTo>
                  <a:pt x="115412" y="55879"/>
                </a:lnTo>
                <a:lnTo>
                  <a:pt x="124429" y="64769"/>
                </a:lnTo>
                <a:lnTo>
                  <a:pt x="137932" y="67309"/>
                </a:lnTo>
                <a:lnTo>
                  <a:pt x="147439" y="64769"/>
                </a:lnTo>
                <a:lnTo>
                  <a:pt x="142868" y="60959"/>
                </a:lnTo>
                <a:lnTo>
                  <a:pt x="142868" y="55879"/>
                </a:lnTo>
                <a:lnTo>
                  <a:pt x="134552" y="55879"/>
                </a:lnTo>
                <a:lnTo>
                  <a:pt x="126108" y="48259"/>
                </a:lnTo>
                <a:lnTo>
                  <a:pt x="130003" y="40639"/>
                </a:lnTo>
                <a:lnTo>
                  <a:pt x="162534" y="40639"/>
                </a:lnTo>
                <a:lnTo>
                  <a:pt x="156551" y="33019"/>
                </a:lnTo>
                <a:lnTo>
                  <a:pt x="142835" y="29209"/>
                </a:lnTo>
                <a:lnTo>
                  <a:pt x="137905" y="27939"/>
                </a:lnTo>
                <a:close/>
              </a:path>
              <a:path w="252518" h="251460">
                <a:moveTo>
                  <a:pt x="142868" y="53340"/>
                </a:moveTo>
                <a:lnTo>
                  <a:pt x="141423" y="54609"/>
                </a:lnTo>
                <a:lnTo>
                  <a:pt x="138339" y="55879"/>
                </a:lnTo>
                <a:lnTo>
                  <a:pt x="142868" y="55879"/>
                </a:lnTo>
                <a:lnTo>
                  <a:pt x="142868" y="53340"/>
                </a:lnTo>
                <a:close/>
              </a:path>
              <a:path w="252518" h="251460">
                <a:moveTo>
                  <a:pt x="162534" y="40639"/>
                </a:moveTo>
                <a:lnTo>
                  <a:pt x="142853" y="40639"/>
                </a:lnTo>
                <a:lnTo>
                  <a:pt x="146852" y="44450"/>
                </a:lnTo>
                <a:lnTo>
                  <a:pt x="146888" y="48259"/>
                </a:lnTo>
                <a:lnTo>
                  <a:pt x="143452" y="52069"/>
                </a:lnTo>
                <a:lnTo>
                  <a:pt x="153949" y="52069"/>
                </a:lnTo>
                <a:lnTo>
                  <a:pt x="158531" y="55879"/>
                </a:lnTo>
                <a:lnTo>
                  <a:pt x="162534" y="48259"/>
                </a:lnTo>
                <a:lnTo>
                  <a:pt x="162534" y="40639"/>
                </a:lnTo>
                <a:close/>
              </a:path>
              <a:path w="252518" h="251460">
                <a:moveTo>
                  <a:pt x="143452" y="52069"/>
                </a:moveTo>
                <a:lnTo>
                  <a:pt x="142868" y="52069"/>
                </a:lnTo>
                <a:lnTo>
                  <a:pt x="142868" y="53340"/>
                </a:lnTo>
                <a:lnTo>
                  <a:pt x="143452" y="52069"/>
                </a:lnTo>
                <a:close/>
              </a:path>
              <a:path w="252518" h="251460">
                <a:moveTo>
                  <a:pt x="127618" y="0"/>
                </a:moveTo>
                <a:lnTo>
                  <a:pt x="102700" y="0"/>
                </a:lnTo>
                <a:lnTo>
                  <a:pt x="90189" y="1269"/>
                </a:lnTo>
                <a:lnTo>
                  <a:pt x="78186" y="3809"/>
                </a:lnTo>
                <a:lnTo>
                  <a:pt x="72697" y="6350"/>
                </a:lnTo>
                <a:lnTo>
                  <a:pt x="80968" y="6350"/>
                </a:lnTo>
                <a:lnTo>
                  <a:pt x="90869" y="15239"/>
                </a:lnTo>
                <a:lnTo>
                  <a:pt x="137412" y="12700"/>
                </a:lnTo>
                <a:lnTo>
                  <a:pt x="192292" y="12700"/>
                </a:lnTo>
                <a:lnTo>
                  <a:pt x="188967" y="11430"/>
                </a:lnTo>
                <a:lnTo>
                  <a:pt x="187481" y="10159"/>
                </a:lnTo>
                <a:lnTo>
                  <a:pt x="185463" y="10159"/>
                </a:lnTo>
                <a:lnTo>
                  <a:pt x="177893" y="7619"/>
                </a:lnTo>
                <a:lnTo>
                  <a:pt x="153139" y="2539"/>
                </a:lnTo>
                <a:lnTo>
                  <a:pt x="127618" y="0"/>
                </a:lnTo>
                <a:close/>
              </a:path>
              <a:path w="252518" h="251460">
                <a:moveTo>
                  <a:pt x="69916" y="5080"/>
                </a:moveTo>
                <a:lnTo>
                  <a:pt x="69828" y="6350"/>
                </a:lnTo>
                <a:lnTo>
                  <a:pt x="72697" y="6350"/>
                </a:lnTo>
                <a:lnTo>
                  <a:pt x="69916" y="508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3361233" y="3315056"/>
            <a:ext cx="370405" cy="370405"/>
          </a:xfrm>
          <a:custGeom>
            <a:rect l="l" t="t" r="r" b="b"/>
            <a:pathLst>
              <a:path w="370405" h="370405">
                <a:moveTo>
                  <a:pt x="185202" y="0"/>
                </a:moveTo>
                <a:lnTo>
                  <a:pt x="140696" y="5382"/>
                </a:lnTo>
                <a:lnTo>
                  <a:pt x="100091" y="20672"/>
                </a:lnTo>
                <a:lnTo>
                  <a:pt x="64674" y="44581"/>
                </a:lnTo>
                <a:lnTo>
                  <a:pt x="35733" y="75824"/>
                </a:lnTo>
                <a:lnTo>
                  <a:pt x="14554" y="113113"/>
                </a:lnTo>
                <a:lnTo>
                  <a:pt x="2423" y="155162"/>
                </a:lnTo>
                <a:lnTo>
                  <a:pt x="0" y="185202"/>
                </a:lnTo>
                <a:lnTo>
                  <a:pt x="613" y="200392"/>
                </a:lnTo>
                <a:lnTo>
                  <a:pt x="9441" y="243741"/>
                </a:lnTo>
                <a:lnTo>
                  <a:pt x="27747" y="282759"/>
                </a:lnTo>
                <a:lnTo>
                  <a:pt x="54244" y="316160"/>
                </a:lnTo>
                <a:lnTo>
                  <a:pt x="87645" y="342657"/>
                </a:lnTo>
                <a:lnTo>
                  <a:pt x="126664" y="360963"/>
                </a:lnTo>
                <a:lnTo>
                  <a:pt x="170013" y="369791"/>
                </a:lnTo>
                <a:lnTo>
                  <a:pt x="185202" y="370405"/>
                </a:lnTo>
                <a:lnTo>
                  <a:pt x="200392" y="369791"/>
                </a:lnTo>
                <a:lnTo>
                  <a:pt x="243741" y="360963"/>
                </a:lnTo>
                <a:lnTo>
                  <a:pt x="282759" y="342657"/>
                </a:lnTo>
                <a:lnTo>
                  <a:pt x="316160" y="316160"/>
                </a:lnTo>
                <a:lnTo>
                  <a:pt x="342657" y="282759"/>
                </a:lnTo>
                <a:lnTo>
                  <a:pt x="360963" y="243741"/>
                </a:lnTo>
                <a:lnTo>
                  <a:pt x="369791" y="200392"/>
                </a:lnTo>
                <a:lnTo>
                  <a:pt x="370405" y="185202"/>
                </a:lnTo>
                <a:lnTo>
                  <a:pt x="369791" y="170013"/>
                </a:lnTo>
                <a:lnTo>
                  <a:pt x="360963" y="126664"/>
                </a:lnTo>
                <a:lnTo>
                  <a:pt x="342657" y="87645"/>
                </a:lnTo>
                <a:lnTo>
                  <a:pt x="316160" y="54244"/>
                </a:lnTo>
                <a:lnTo>
                  <a:pt x="282759" y="27747"/>
                </a:lnTo>
                <a:lnTo>
                  <a:pt x="243741" y="9441"/>
                </a:lnTo>
                <a:lnTo>
                  <a:pt x="200392" y="613"/>
                </a:lnTo>
                <a:lnTo>
                  <a:pt x="185202"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3" name="object 23"/>
          <p:cNvGraphicFramePr>
            <a:graphicFrameLocks noGrp="1"/>
          </p:cNvGraphicFramePr>
          <p:nvPr/>
        </p:nvGraphicFramePr>
        <p:xfrm>
          <a:off x="6805129" y="3309692"/>
          <a:ext cx="1573891" cy="1263631"/>
        </p:xfrm>
        <a:graphic>
          <a:graphicData uri="http://schemas.openxmlformats.org/drawingml/2006/table">
            <a:tbl>
              <a:tblPr firstRow="1" bandRow="1">
                <a:tableStyleId>{2D5ABB26-0587-4C30-8999-92F81FD0307C}</a:tableStyleId>
              </a:tblPr>
              <a:tblGrid>
                <a:gridCol w="101061">
                  <a:extLst>
                    <a:ext uri="{9D8B030D-6E8A-4147-A177-3AD203B41FA5}">
                      <a16:colId xmlns:a16="http://schemas.microsoft.com/office/drawing/2014/main" val="20000"/>
                    </a:ext>
                  </a:extLst>
                </a:gridCol>
                <a:gridCol w="1356163">
                  <a:extLst>
                    <a:ext uri="{9D8B030D-6E8A-4147-A177-3AD203B41FA5}">
                      <a16:colId xmlns:a16="http://schemas.microsoft.com/office/drawing/2014/main" val="20001"/>
                    </a:ext>
                  </a:extLst>
                </a:gridCol>
                <a:gridCol w="116667">
                  <a:extLst>
                    <a:ext uri="{9D8B030D-6E8A-4147-A177-3AD203B41FA5}">
                      <a16:colId xmlns:a16="http://schemas.microsoft.com/office/drawing/2014/main" val="20002"/>
                    </a:ext>
                  </a:extLst>
                </a:gridCol>
              </a:tblGrid>
              <a:tr h="111319">
                <a:tc>
                  <a:txBody>
                    <a:bodyPr vert="horz" wrap="square"/>
                    <a:lstStyle/>
                    <a:p>
                      <a:endParaRPr sz="1000">
                        <a:latin typeface="Microsoft YaHei UI"/>
                        <a:cs typeface="Microsoft YaHei UI"/>
                      </a:endParaRPr>
                    </a:p>
                  </a:txBody>
                  <a:tcPr marL="0" marR="0" marT="0" marB="0">
                    <a:lnB w="12700">
                      <a:solidFill>
                        <a:srgbClr val="0096D2"/>
                      </a:solidFill>
                      <a:prstDash val="solid"/>
                    </a:lnB>
                  </a:tcPr>
                </a:tc>
                <a:tc>
                  <a:txBody>
                    <a:bodyPr vert="horz" wrap="square"/>
                    <a:lstStyle/>
                    <a:p>
                      <a:endParaRPr sz="1000">
                        <a:latin typeface="Microsoft YaHei UI"/>
                        <a:cs typeface="Microsoft YaHei UI"/>
                      </a:endParaRPr>
                    </a:p>
                  </a:txBody>
                  <a:tcPr marL="0" marR="0" marT="0" marB="0">
                    <a:lnB w="12700">
                      <a:solidFill>
                        <a:srgbClr val="0096D2"/>
                      </a:solidFill>
                      <a:prstDash val="solid"/>
                    </a:lnB>
                    <a:solidFill>
                      <a:srgbClr val="0096D2"/>
                    </a:solidFill>
                  </a:tcPr>
                </a:tc>
                <a:tc>
                  <a:txBody>
                    <a:bodyPr vert="horz" wrap="square"/>
                    <a:lstStyle/>
                    <a:p>
                      <a:endParaRPr sz="1000">
                        <a:latin typeface="Microsoft YaHei UI"/>
                        <a:cs typeface="Microsoft YaHei UI"/>
                      </a:endParaRPr>
                    </a:p>
                  </a:txBody>
                  <a:tcPr marL="0" marR="0" marT="0" marB="0">
                    <a:lnB w="12700">
                      <a:solidFill>
                        <a:srgbClr val="0096D2"/>
                      </a:solidFill>
                      <a:prstDash val="solid"/>
                    </a:lnB>
                  </a:tcPr>
                </a:tc>
                <a:extLst>
                  <a:ext uri="{0D108BD9-81ED-4DB2-BD59-A6C34878D82A}">
                    <a16:rowId xmlns:a16="http://schemas.microsoft.com/office/drawing/2014/main" val="10000"/>
                  </a:ext>
                </a:extLst>
              </a:tr>
              <a:tr h="104679">
                <a:tc>
                  <a:txBody>
                    <a:bodyPr vert="horz" wrap="square"/>
                    <a:lstStyle/>
                    <a:p>
                      <a:endParaRPr sz="1000">
                        <a:latin typeface="Microsoft YaHei UI"/>
                        <a:cs typeface="Microsoft YaHei UI"/>
                      </a:endParaRPr>
                    </a:p>
                  </a:txBody>
                  <a:tcPr marL="0" marR="0" marT="0" marB="0">
                    <a:lnL w="12700">
                      <a:solidFill>
                        <a:srgbClr val="0096D2"/>
                      </a:solidFill>
                      <a:prstDash val="solid"/>
                    </a:lnL>
                    <a:lnT w="12700">
                      <a:solidFill>
                        <a:srgbClr val="0096D2"/>
                      </a:solidFill>
                      <a:prstDash val="solid"/>
                    </a:lnT>
                  </a:tcPr>
                </a:tc>
                <a:tc>
                  <a:txBody>
                    <a:bodyPr vert="horz" wrap="square"/>
                    <a:lstStyle/>
                    <a:p>
                      <a:pPr marL="106045">
                        <a:lnSpc>
                          <a:spcPct val="100000"/>
                        </a:lnSpc>
                      </a:pPr>
                      <a:r>
                        <a:rPr sz="1000" b="1">
                          <a:solidFill>
                            <a:srgbClr val="FFFFFF"/>
                          </a:solidFill>
                          <a:latin typeface="Microsoft YaHei UI"/>
                          <a:cs typeface="Microsoft YaHei UI"/>
                        </a:rPr>
                        <a:t>政府统筹与医院管理</a:t>
                      </a:r>
                      <a:endParaRPr sz="1000">
                        <a:latin typeface="Microsoft YaHei UI"/>
                        <a:cs typeface="Microsoft YaHei UI"/>
                      </a:endParaRPr>
                    </a:p>
                  </a:txBody>
                  <a:tcPr marL="0" marR="0" marT="0" marB="0">
                    <a:lnT w="12700">
                      <a:solidFill>
                        <a:srgbClr val="0096D2"/>
                      </a:solidFill>
                      <a:prstDash val="solid"/>
                    </a:lnT>
                    <a:solidFill>
                      <a:srgbClr val="0096D2"/>
                    </a:solidFill>
                  </a:tcPr>
                </a:tc>
                <a:tc>
                  <a:txBody>
                    <a:bodyPr vert="horz" wrap="square"/>
                    <a:lstStyle/>
                    <a:p>
                      <a:endParaRPr sz="1000">
                        <a:latin typeface="Microsoft YaHei UI"/>
                        <a:cs typeface="Microsoft YaHei UI"/>
                      </a:endParaRPr>
                    </a:p>
                  </a:txBody>
                  <a:tcPr marL="0" marR="0" marT="0" marB="0">
                    <a:lnR w="12700">
                      <a:solidFill>
                        <a:srgbClr val="0096D2"/>
                      </a:solidFill>
                      <a:prstDash val="solid"/>
                    </a:lnR>
                    <a:lnT w="12700">
                      <a:solidFill>
                        <a:srgbClr val="0096D2"/>
                      </a:solidFill>
                      <a:prstDash val="solid"/>
                    </a:lnT>
                  </a:tcPr>
                </a:tc>
                <a:extLst>
                  <a:ext uri="{0D108BD9-81ED-4DB2-BD59-A6C34878D82A}">
                    <a16:rowId xmlns:a16="http://schemas.microsoft.com/office/drawing/2014/main" val="10001"/>
                  </a:ext>
                </a:extLst>
              </a:tr>
              <a:tr h="958831">
                <a:tc gridSpan="3">
                  <a:txBody>
                    <a:bodyPr vert="horz" wrap="square"/>
                    <a:lstStyle/>
                    <a:p>
                      <a:pPr marL="340995" marR="325120" indent="123189">
                        <a:lnSpc>
                          <a:spcPct val="192000"/>
                        </a:lnSpc>
                      </a:pPr>
                      <a:r>
                        <a:rPr sz="1000">
                          <a:solidFill>
                            <a:srgbClr val="595959"/>
                          </a:solidFill>
                          <a:latin typeface="Microsoft YaHei UI"/>
                          <a:cs typeface="Microsoft YaHei UI"/>
                        </a:rPr>
                        <a:t>区域信息化 大数据解决方案 医院管理信息化</a:t>
                      </a:r>
                      <a:endParaRPr sz="1000">
                        <a:latin typeface="Microsoft YaHei UI"/>
                        <a:cs typeface="Microsoft YaHei UI"/>
                      </a:endParaRPr>
                    </a:p>
                  </a:txBody>
                  <a:tcPr marL="0" marR="0" marT="0" marB="0">
                    <a:lnL w="12700">
                      <a:solidFill>
                        <a:srgbClr val="0096D2"/>
                      </a:solidFill>
                      <a:prstDash val="solid"/>
                    </a:lnL>
                    <a:lnR w="12700">
                      <a:solidFill>
                        <a:srgbClr val="0096D2"/>
                      </a:solidFill>
                      <a:prstDash val="solid"/>
                    </a:lnR>
                    <a:lnB w="12700">
                      <a:solidFill>
                        <a:srgbClr val="0096D2"/>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sp>
        <p:nvSpPr>
          <p:cNvPr id="47" name="object 47"/>
          <p:cNvSpPr/>
          <p:nvPr/>
        </p:nvSpPr>
        <p:spPr>
          <a:xfrm>
            <a:off x="3361233" y="3315056"/>
            <a:ext cx="370405" cy="370405"/>
          </a:xfrm>
          <a:custGeom>
            <a:rect l="l" t="t" r="r" b="b"/>
            <a:pathLst>
              <a:path w="370405" h="370405">
                <a:moveTo>
                  <a:pt x="0" y="185202"/>
                </a:moveTo>
                <a:lnTo>
                  <a:pt x="5382" y="140696"/>
                </a:lnTo>
                <a:lnTo>
                  <a:pt x="20671" y="100091"/>
                </a:lnTo>
                <a:lnTo>
                  <a:pt x="44581" y="64674"/>
                </a:lnTo>
                <a:lnTo>
                  <a:pt x="75824" y="35733"/>
                </a:lnTo>
                <a:lnTo>
                  <a:pt x="113113" y="14554"/>
                </a:lnTo>
                <a:lnTo>
                  <a:pt x="155161" y="2423"/>
                </a:lnTo>
                <a:lnTo>
                  <a:pt x="185202" y="0"/>
                </a:lnTo>
                <a:lnTo>
                  <a:pt x="200391" y="613"/>
                </a:lnTo>
                <a:lnTo>
                  <a:pt x="243740" y="9441"/>
                </a:lnTo>
                <a:lnTo>
                  <a:pt x="282759" y="27747"/>
                </a:lnTo>
                <a:lnTo>
                  <a:pt x="316160" y="54244"/>
                </a:lnTo>
                <a:lnTo>
                  <a:pt x="342657" y="87645"/>
                </a:lnTo>
                <a:lnTo>
                  <a:pt x="360963" y="126664"/>
                </a:lnTo>
                <a:lnTo>
                  <a:pt x="369791" y="170013"/>
                </a:lnTo>
                <a:lnTo>
                  <a:pt x="370405" y="185202"/>
                </a:lnTo>
                <a:lnTo>
                  <a:pt x="369791" y="200391"/>
                </a:lnTo>
                <a:lnTo>
                  <a:pt x="360963" y="243740"/>
                </a:lnTo>
                <a:lnTo>
                  <a:pt x="342657" y="282759"/>
                </a:lnTo>
                <a:lnTo>
                  <a:pt x="316160" y="316160"/>
                </a:lnTo>
                <a:lnTo>
                  <a:pt x="282759" y="342657"/>
                </a:lnTo>
                <a:lnTo>
                  <a:pt x="243740" y="360963"/>
                </a:lnTo>
                <a:lnTo>
                  <a:pt x="200391" y="369791"/>
                </a:lnTo>
                <a:lnTo>
                  <a:pt x="185202" y="370405"/>
                </a:lnTo>
                <a:lnTo>
                  <a:pt x="170013" y="369791"/>
                </a:lnTo>
                <a:lnTo>
                  <a:pt x="126664" y="360963"/>
                </a:lnTo>
                <a:lnTo>
                  <a:pt x="87645" y="342657"/>
                </a:lnTo>
                <a:lnTo>
                  <a:pt x="54244" y="316160"/>
                </a:lnTo>
                <a:lnTo>
                  <a:pt x="27747" y="282759"/>
                </a:lnTo>
                <a:lnTo>
                  <a:pt x="9441" y="243740"/>
                </a:lnTo>
                <a:lnTo>
                  <a:pt x="613" y="200391"/>
                </a:lnTo>
                <a:lnTo>
                  <a:pt x="0" y="185202"/>
                </a:lnTo>
                <a:close/>
              </a:path>
            </a:pathLst>
          </a:custGeom>
          <a:ln w="12700">
            <a:solidFill>
              <a:srgbClr val="4C83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3423028" y="3374433"/>
            <a:ext cx="249442" cy="251999"/>
          </a:xfrm>
          <a:custGeom>
            <a:rect l="l" t="t" r="r" b="b"/>
            <a:pathLst>
              <a:path w="249440" h="251999">
                <a:moveTo>
                  <a:pt x="82804" y="0"/>
                </a:moveTo>
                <a:lnTo>
                  <a:pt x="42411" y="29312"/>
                </a:lnTo>
                <a:lnTo>
                  <a:pt x="35166" y="62383"/>
                </a:lnTo>
                <a:lnTo>
                  <a:pt x="23145" y="65283"/>
                </a:lnTo>
                <a:lnTo>
                  <a:pt x="12873" y="72816"/>
                </a:lnTo>
                <a:lnTo>
                  <a:pt x="4871" y="84211"/>
                </a:lnTo>
                <a:lnTo>
                  <a:pt x="0" y="98449"/>
                </a:lnTo>
                <a:lnTo>
                  <a:pt x="944" y="117528"/>
                </a:lnTo>
                <a:lnTo>
                  <a:pt x="19176" y="153810"/>
                </a:lnTo>
                <a:lnTo>
                  <a:pt x="61427" y="159315"/>
                </a:lnTo>
                <a:lnTo>
                  <a:pt x="57131" y="170820"/>
                </a:lnTo>
                <a:lnTo>
                  <a:pt x="54926" y="182695"/>
                </a:lnTo>
                <a:lnTo>
                  <a:pt x="54855" y="184688"/>
                </a:lnTo>
                <a:lnTo>
                  <a:pt x="56024" y="201477"/>
                </a:lnTo>
                <a:lnTo>
                  <a:pt x="74111" y="240560"/>
                </a:lnTo>
                <a:lnTo>
                  <a:pt x="142811" y="251999"/>
                </a:lnTo>
                <a:lnTo>
                  <a:pt x="145014" y="251999"/>
                </a:lnTo>
                <a:lnTo>
                  <a:pt x="146814" y="249641"/>
                </a:lnTo>
                <a:lnTo>
                  <a:pt x="146814" y="241515"/>
                </a:lnTo>
                <a:lnTo>
                  <a:pt x="100618" y="241515"/>
                </a:lnTo>
                <a:lnTo>
                  <a:pt x="88449" y="238921"/>
                </a:lnTo>
                <a:lnTo>
                  <a:pt x="77894" y="231702"/>
                </a:lnTo>
                <a:lnTo>
                  <a:pt x="69601" y="220707"/>
                </a:lnTo>
                <a:lnTo>
                  <a:pt x="64218" y="206785"/>
                </a:lnTo>
                <a:lnTo>
                  <a:pt x="64800" y="187157"/>
                </a:lnTo>
                <a:lnTo>
                  <a:pt x="68094" y="170946"/>
                </a:lnTo>
                <a:lnTo>
                  <a:pt x="73691" y="158207"/>
                </a:lnTo>
                <a:lnTo>
                  <a:pt x="81182" y="148997"/>
                </a:lnTo>
                <a:lnTo>
                  <a:pt x="81449" y="148830"/>
                </a:lnTo>
                <a:lnTo>
                  <a:pt x="35806" y="148830"/>
                </a:lnTo>
                <a:lnTo>
                  <a:pt x="23872" y="145470"/>
                </a:lnTo>
                <a:lnTo>
                  <a:pt x="14332" y="136373"/>
                </a:lnTo>
                <a:lnTo>
                  <a:pt x="8313" y="123013"/>
                </a:lnTo>
                <a:lnTo>
                  <a:pt x="9243" y="103803"/>
                </a:lnTo>
                <a:lnTo>
                  <a:pt x="13548" y="89146"/>
                </a:lnTo>
                <a:lnTo>
                  <a:pt x="20531" y="79109"/>
                </a:lnTo>
                <a:lnTo>
                  <a:pt x="29491" y="73755"/>
                </a:lnTo>
                <a:lnTo>
                  <a:pt x="36848" y="72816"/>
                </a:lnTo>
                <a:lnTo>
                  <a:pt x="41098" y="72816"/>
                </a:lnTo>
                <a:lnTo>
                  <a:pt x="41331" y="72711"/>
                </a:lnTo>
                <a:lnTo>
                  <a:pt x="43053" y="70457"/>
                </a:lnTo>
                <a:lnTo>
                  <a:pt x="43323" y="69524"/>
                </a:lnTo>
                <a:lnTo>
                  <a:pt x="43439" y="68220"/>
                </a:lnTo>
                <a:lnTo>
                  <a:pt x="43252" y="65686"/>
                </a:lnTo>
                <a:lnTo>
                  <a:pt x="43172" y="62331"/>
                </a:lnTo>
                <a:lnTo>
                  <a:pt x="58623" y="21282"/>
                </a:lnTo>
                <a:lnTo>
                  <a:pt x="83204" y="10485"/>
                </a:lnTo>
                <a:lnTo>
                  <a:pt x="91211" y="10485"/>
                </a:lnTo>
                <a:lnTo>
                  <a:pt x="91211" y="2830"/>
                </a:lnTo>
                <a:lnTo>
                  <a:pt x="89649" y="576"/>
                </a:lnTo>
                <a:lnTo>
                  <a:pt x="85927" y="105"/>
                </a:lnTo>
                <a:lnTo>
                  <a:pt x="82804" y="0"/>
                </a:lnTo>
                <a:close/>
              </a:path>
              <a:path w="249440" h="251999">
                <a:moveTo>
                  <a:pt x="161839" y="146052"/>
                </a:moveTo>
                <a:lnTo>
                  <a:pt x="152579" y="146052"/>
                </a:lnTo>
                <a:lnTo>
                  <a:pt x="166870" y="178450"/>
                </a:lnTo>
                <a:lnTo>
                  <a:pt x="160146" y="178450"/>
                </a:lnTo>
                <a:lnTo>
                  <a:pt x="158344" y="180808"/>
                </a:lnTo>
                <a:lnTo>
                  <a:pt x="158344" y="249641"/>
                </a:lnTo>
                <a:lnTo>
                  <a:pt x="160146" y="251999"/>
                </a:lnTo>
                <a:lnTo>
                  <a:pt x="213749" y="251999"/>
                </a:lnTo>
                <a:lnTo>
                  <a:pt x="225887" y="249323"/>
                </a:lnTo>
                <a:lnTo>
                  <a:pt x="236345" y="241898"/>
                </a:lnTo>
                <a:lnTo>
                  <a:pt x="236620" y="241515"/>
                </a:lnTo>
                <a:lnTo>
                  <a:pt x="166351" y="241515"/>
                </a:lnTo>
                <a:lnTo>
                  <a:pt x="166351" y="188934"/>
                </a:lnTo>
                <a:lnTo>
                  <a:pt x="175237" y="188934"/>
                </a:lnTo>
                <a:lnTo>
                  <a:pt x="176559" y="187938"/>
                </a:lnTo>
                <a:lnTo>
                  <a:pt x="177999" y="184688"/>
                </a:lnTo>
                <a:lnTo>
                  <a:pt x="177999" y="182695"/>
                </a:lnTo>
                <a:lnTo>
                  <a:pt x="161839" y="146052"/>
                </a:lnTo>
                <a:close/>
              </a:path>
              <a:path w="249440" h="251999">
                <a:moveTo>
                  <a:pt x="154020" y="130324"/>
                </a:moveTo>
                <a:lnTo>
                  <a:pt x="151139" y="130324"/>
                </a:lnTo>
                <a:lnTo>
                  <a:pt x="149817" y="131320"/>
                </a:lnTo>
                <a:lnTo>
                  <a:pt x="127160" y="182695"/>
                </a:lnTo>
                <a:lnTo>
                  <a:pt x="127160" y="184688"/>
                </a:lnTo>
                <a:lnTo>
                  <a:pt x="128600" y="187938"/>
                </a:lnTo>
                <a:lnTo>
                  <a:pt x="129921" y="188934"/>
                </a:lnTo>
                <a:lnTo>
                  <a:pt x="138808" y="188934"/>
                </a:lnTo>
                <a:lnTo>
                  <a:pt x="138808" y="241515"/>
                </a:lnTo>
                <a:lnTo>
                  <a:pt x="146814" y="241515"/>
                </a:lnTo>
                <a:lnTo>
                  <a:pt x="146814" y="180808"/>
                </a:lnTo>
                <a:lnTo>
                  <a:pt x="145014" y="178450"/>
                </a:lnTo>
                <a:lnTo>
                  <a:pt x="138288" y="178450"/>
                </a:lnTo>
                <a:lnTo>
                  <a:pt x="152579" y="146052"/>
                </a:lnTo>
                <a:lnTo>
                  <a:pt x="161839" y="146052"/>
                </a:lnTo>
                <a:lnTo>
                  <a:pt x="155341" y="131320"/>
                </a:lnTo>
                <a:lnTo>
                  <a:pt x="154020" y="130324"/>
                </a:lnTo>
                <a:close/>
              </a:path>
              <a:path w="249440" h="251999">
                <a:moveTo>
                  <a:pt x="235219" y="165553"/>
                </a:moveTo>
                <a:lnTo>
                  <a:pt x="213749" y="165553"/>
                </a:lnTo>
                <a:lnTo>
                  <a:pt x="225693" y="168917"/>
                </a:lnTo>
                <a:lnTo>
                  <a:pt x="235236" y="178021"/>
                </a:lnTo>
                <a:lnTo>
                  <a:pt x="241252" y="191383"/>
                </a:lnTo>
                <a:lnTo>
                  <a:pt x="240314" y="210598"/>
                </a:lnTo>
                <a:lnTo>
                  <a:pt x="235997" y="225244"/>
                </a:lnTo>
                <a:lnTo>
                  <a:pt x="229000" y="235262"/>
                </a:lnTo>
                <a:lnTo>
                  <a:pt x="220024" y="240591"/>
                </a:lnTo>
                <a:lnTo>
                  <a:pt x="213749" y="241515"/>
                </a:lnTo>
                <a:lnTo>
                  <a:pt x="236620" y="241515"/>
                </a:lnTo>
                <a:lnTo>
                  <a:pt x="244427" y="230634"/>
                </a:lnTo>
                <a:lnTo>
                  <a:pt x="249442" y="216437"/>
                </a:lnTo>
                <a:lnTo>
                  <a:pt x="248583" y="197299"/>
                </a:lnTo>
                <a:lnTo>
                  <a:pt x="244895" y="181584"/>
                </a:lnTo>
                <a:lnTo>
                  <a:pt x="238829" y="169404"/>
                </a:lnTo>
                <a:lnTo>
                  <a:pt x="235219" y="165553"/>
                </a:lnTo>
                <a:close/>
              </a:path>
              <a:path w="249440" h="251999">
                <a:moveTo>
                  <a:pt x="195630" y="103991"/>
                </a:moveTo>
                <a:lnTo>
                  <a:pt x="159688" y="103991"/>
                </a:lnTo>
                <a:lnTo>
                  <a:pt x="174214" y="105789"/>
                </a:lnTo>
                <a:lnTo>
                  <a:pt x="186330" y="111632"/>
                </a:lnTo>
                <a:lnTo>
                  <a:pt x="205878" y="146799"/>
                </a:lnTo>
                <a:lnTo>
                  <a:pt x="206290" y="158207"/>
                </a:lnTo>
                <a:lnTo>
                  <a:pt x="206182" y="160049"/>
                </a:lnTo>
                <a:lnTo>
                  <a:pt x="206063" y="161621"/>
                </a:lnTo>
                <a:lnTo>
                  <a:pt x="206502" y="163194"/>
                </a:lnTo>
                <a:lnTo>
                  <a:pt x="207343" y="164296"/>
                </a:lnTo>
                <a:lnTo>
                  <a:pt x="208224" y="165395"/>
                </a:lnTo>
                <a:lnTo>
                  <a:pt x="209424" y="165920"/>
                </a:lnTo>
                <a:lnTo>
                  <a:pt x="211667" y="165606"/>
                </a:lnTo>
                <a:lnTo>
                  <a:pt x="213749" y="165553"/>
                </a:lnTo>
                <a:lnTo>
                  <a:pt x="235219" y="165553"/>
                </a:lnTo>
                <a:lnTo>
                  <a:pt x="230833" y="160874"/>
                </a:lnTo>
                <a:lnTo>
                  <a:pt x="221361" y="156105"/>
                </a:lnTo>
                <a:lnTo>
                  <a:pt x="214389" y="155069"/>
                </a:lnTo>
                <a:lnTo>
                  <a:pt x="213156" y="140900"/>
                </a:lnTo>
                <a:lnTo>
                  <a:pt x="209645" y="127911"/>
                </a:lnTo>
                <a:lnTo>
                  <a:pt x="204134" y="116421"/>
                </a:lnTo>
                <a:lnTo>
                  <a:pt x="196900" y="106802"/>
                </a:lnTo>
                <a:lnTo>
                  <a:pt x="195630" y="103991"/>
                </a:lnTo>
                <a:close/>
              </a:path>
              <a:path w="249440" h="251999">
                <a:moveTo>
                  <a:pt x="128990" y="141386"/>
                </a:moveTo>
                <a:lnTo>
                  <a:pt x="108104" y="141386"/>
                </a:lnTo>
                <a:lnTo>
                  <a:pt x="115350" y="144269"/>
                </a:lnTo>
                <a:lnTo>
                  <a:pt x="121595" y="149669"/>
                </a:lnTo>
                <a:lnTo>
                  <a:pt x="122716" y="150613"/>
                </a:lnTo>
                <a:lnTo>
                  <a:pt x="124156" y="150770"/>
                </a:lnTo>
                <a:lnTo>
                  <a:pt x="125398" y="150088"/>
                </a:lnTo>
                <a:lnTo>
                  <a:pt x="126639" y="149354"/>
                </a:lnTo>
                <a:lnTo>
                  <a:pt x="127519" y="147886"/>
                </a:lnTo>
                <a:lnTo>
                  <a:pt x="127786" y="146052"/>
                </a:lnTo>
                <a:lnTo>
                  <a:pt x="128990" y="141386"/>
                </a:lnTo>
                <a:close/>
              </a:path>
              <a:path w="249440" h="251999">
                <a:moveTo>
                  <a:pt x="107784" y="130901"/>
                </a:moveTo>
                <a:lnTo>
                  <a:pt x="100589" y="130906"/>
                </a:lnTo>
                <a:lnTo>
                  <a:pt x="88063" y="133172"/>
                </a:lnTo>
                <a:lnTo>
                  <a:pt x="76809" y="139565"/>
                </a:lnTo>
                <a:lnTo>
                  <a:pt x="35806" y="148830"/>
                </a:lnTo>
                <a:lnTo>
                  <a:pt x="81449" y="148830"/>
                </a:lnTo>
                <a:lnTo>
                  <a:pt x="90159" y="143372"/>
                </a:lnTo>
                <a:lnTo>
                  <a:pt x="100212" y="141389"/>
                </a:lnTo>
                <a:lnTo>
                  <a:pt x="128990" y="141386"/>
                </a:lnTo>
                <a:lnTo>
                  <a:pt x="130139" y="136930"/>
                </a:lnTo>
                <a:lnTo>
                  <a:pt x="121225" y="136930"/>
                </a:lnTo>
                <a:lnTo>
                  <a:pt x="114790" y="133103"/>
                </a:lnTo>
                <a:lnTo>
                  <a:pt x="107784" y="130901"/>
                </a:lnTo>
                <a:close/>
              </a:path>
              <a:path w="249440" h="251999">
                <a:moveTo>
                  <a:pt x="174076" y="92684"/>
                </a:moveTo>
                <a:lnTo>
                  <a:pt x="166751" y="92684"/>
                </a:lnTo>
                <a:lnTo>
                  <a:pt x="154428" y="94786"/>
                </a:lnTo>
                <a:lnTo>
                  <a:pt x="143262" y="100758"/>
                </a:lnTo>
                <a:lnTo>
                  <a:pt x="133705" y="110105"/>
                </a:lnTo>
                <a:lnTo>
                  <a:pt x="126209" y="122328"/>
                </a:lnTo>
                <a:lnTo>
                  <a:pt x="121225" y="136930"/>
                </a:lnTo>
                <a:lnTo>
                  <a:pt x="130139" y="136930"/>
                </a:lnTo>
                <a:lnTo>
                  <a:pt x="131696" y="130901"/>
                </a:lnTo>
                <a:lnTo>
                  <a:pt x="138756" y="118323"/>
                </a:lnTo>
                <a:lnTo>
                  <a:pt x="148302" y="109115"/>
                </a:lnTo>
                <a:lnTo>
                  <a:pt x="159688" y="103991"/>
                </a:lnTo>
                <a:lnTo>
                  <a:pt x="195630" y="103991"/>
                </a:lnTo>
                <a:lnTo>
                  <a:pt x="195094" y="102802"/>
                </a:lnTo>
                <a:lnTo>
                  <a:pt x="195180" y="98449"/>
                </a:lnTo>
                <a:lnTo>
                  <a:pt x="194808" y="94834"/>
                </a:lnTo>
                <a:lnTo>
                  <a:pt x="181002" y="94834"/>
                </a:lnTo>
                <a:lnTo>
                  <a:pt x="174076" y="92684"/>
                </a:lnTo>
                <a:close/>
              </a:path>
              <a:path w="249440" h="251999">
                <a:moveTo>
                  <a:pt x="91211" y="10485"/>
                </a:moveTo>
                <a:lnTo>
                  <a:pt x="83204" y="10485"/>
                </a:lnTo>
                <a:lnTo>
                  <a:pt x="83204" y="69618"/>
                </a:lnTo>
                <a:lnTo>
                  <a:pt x="74318" y="69618"/>
                </a:lnTo>
                <a:lnTo>
                  <a:pt x="72996" y="70666"/>
                </a:lnTo>
                <a:lnTo>
                  <a:pt x="71643" y="73755"/>
                </a:lnTo>
                <a:lnTo>
                  <a:pt x="71595" y="75909"/>
                </a:lnTo>
                <a:lnTo>
                  <a:pt x="72316" y="77482"/>
                </a:lnTo>
                <a:lnTo>
                  <a:pt x="94253" y="127284"/>
                </a:lnTo>
                <a:lnTo>
                  <a:pt x="95574" y="128280"/>
                </a:lnTo>
                <a:lnTo>
                  <a:pt x="98416" y="128280"/>
                </a:lnTo>
                <a:lnTo>
                  <a:pt x="99738" y="127284"/>
                </a:lnTo>
                <a:lnTo>
                  <a:pt x="106227" y="112553"/>
                </a:lnTo>
                <a:lnTo>
                  <a:pt x="96976" y="112553"/>
                </a:lnTo>
                <a:lnTo>
                  <a:pt x="82685" y="80103"/>
                </a:lnTo>
                <a:lnTo>
                  <a:pt x="89450" y="80103"/>
                </a:lnTo>
                <a:lnTo>
                  <a:pt x="91211" y="77796"/>
                </a:lnTo>
                <a:lnTo>
                  <a:pt x="91211" y="10485"/>
                </a:lnTo>
                <a:close/>
              </a:path>
              <a:path w="249440" h="251999">
                <a:moveTo>
                  <a:pt x="106143" y="9122"/>
                </a:moveTo>
                <a:lnTo>
                  <a:pt x="103541" y="10904"/>
                </a:lnTo>
                <a:lnTo>
                  <a:pt x="102740" y="12687"/>
                </a:lnTo>
                <a:lnTo>
                  <a:pt x="102740" y="77796"/>
                </a:lnTo>
                <a:lnTo>
                  <a:pt x="104541" y="80103"/>
                </a:lnTo>
                <a:lnTo>
                  <a:pt x="111267" y="80103"/>
                </a:lnTo>
                <a:lnTo>
                  <a:pt x="96976" y="112553"/>
                </a:lnTo>
                <a:lnTo>
                  <a:pt x="106227" y="112553"/>
                </a:lnTo>
                <a:lnTo>
                  <a:pt x="121675" y="77482"/>
                </a:lnTo>
                <a:lnTo>
                  <a:pt x="122396" y="75909"/>
                </a:lnTo>
                <a:lnTo>
                  <a:pt x="122347" y="73755"/>
                </a:lnTo>
                <a:lnTo>
                  <a:pt x="120955" y="70666"/>
                </a:lnTo>
                <a:lnTo>
                  <a:pt x="119634" y="69618"/>
                </a:lnTo>
                <a:lnTo>
                  <a:pt x="110746" y="69618"/>
                </a:lnTo>
                <a:lnTo>
                  <a:pt x="110746" y="25634"/>
                </a:lnTo>
                <a:lnTo>
                  <a:pt x="122079" y="25634"/>
                </a:lnTo>
                <a:lnTo>
                  <a:pt x="118419" y="20525"/>
                </a:lnTo>
                <a:lnTo>
                  <a:pt x="110254" y="11440"/>
                </a:lnTo>
                <a:lnTo>
                  <a:pt x="107744" y="9174"/>
                </a:lnTo>
                <a:lnTo>
                  <a:pt x="106143" y="9122"/>
                </a:lnTo>
                <a:close/>
              </a:path>
              <a:path w="249440" h="251999">
                <a:moveTo>
                  <a:pt x="174460" y="48701"/>
                </a:moveTo>
                <a:lnTo>
                  <a:pt x="148977" y="48701"/>
                </a:lnTo>
                <a:lnTo>
                  <a:pt x="161135" y="51299"/>
                </a:lnTo>
                <a:lnTo>
                  <a:pt x="171685" y="58524"/>
                </a:lnTo>
                <a:lnTo>
                  <a:pt x="179979" y="69524"/>
                </a:lnTo>
                <a:lnTo>
                  <a:pt x="185368" y="83446"/>
                </a:lnTo>
                <a:lnTo>
                  <a:pt x="181002" y="94834"/>
                </a:lnTo>
                <a:lnTo>
                  <a:pt x="194808" y="94834"/>
                </a:lnTo>
                <a:lnTo>
                  <a:pt x="193555" y="82682"/>
                </a:lnTo>
                <a:lnTo>
                  <a:pt x="188881" y="68220"/>
                </a:lnTo>
                <a:lnTo>
                  <a:pt x="181637" y="55961"/>
                </a:lnTo>
                <a:lnTo>
                  <a:pt x="174460" y="48701"/>
                </a:lnTo>
                <a:close/>
              </a:path>
              <a:path w="249440" h="251999">
                <a:moveTo>
                  <a:pt x="41098" y="72816"/>
                </a:moveTo>
                <a:lnTo>
                  <a:pt x="36848" y="72816"/>
                </a:lnTo>
                <a:lnTo>
                  <a:pt x="37889" y="72920"/>
                </a:lnTo>
                <a:lnTo>
                  <a:pt x="40170" y="73235"/>
                </a:lnTo>
                <a:lnTo>
                  <a:pt x="41098" y="72816"/>
                </a:lnTo>
                <a:close/>
              </a:path>
              <a:path w="249440" h="251999">
                <a:moveTo>
                  <a:pt x="122079" y="25634"/>
                </a:moveTo>
                <a:lnTo>
                  <a:pt x="110746" y="25634"/>
                </a:lnTo>
                <a:lnTo>
                  <a:pt x="117031" y="36301"/>
                </a:lnTo>
                <a:lnTo>
                  <a:pt x="121000" y="48712"/>
                </a:lnTo>
                <a:lnTo>
                  <a:pt x="122036" y="55201"/>
                </a:lnTo>
                <a:lnTo>
                  <a:pt x="122916" y="56669"/>
                </a:lnTo>
                <a:lnTo>
                  <a:pt x="124156" y="57403"/>
                </a:lnTo>
                <a:lnTo>
                  <a:pt x="125398" y="58085"/>
                </a:lnTo>
                <a:lnTo>
                  <a:pt x="126839" y="57928"/>
                </a:lnTo>
                <a:lnTo>
                  <a:pt x="127960" y="56931"/>
                </a:lnTo>
                <a:lnTo>
                  <a:pt x="134205" y="51584"/>
                </a:lnTo>
                <a:lnTo>
                  <a:pt x="141451" y="48701"/>
                </a:lnTo>
                <a:lnTo>
                  <a:pt x="174460" y="48701"/>
                </a:lnTo>
                <a:lnTo>
                  <a:pt x="172271" y="46487"/>
                </a:lnTo>
                <a:lnTo>
                  <a:pt x="163848" y="41826"/>
                </a:lnTo>
                <a:lnTo>
                  <a:pt x="133496" y="41826"/>
                </a:lnTo>
                <a:lnTo>
                  <a:pt x="125917" y="30991"/>
                </a:lnTo>
                <a:lnTo>
                  <a:pt x="122079" y="25634"/>
                </a:lnTo>
                <a:close/>
              </a:path>
              <a:path w="249440" h="251999">
                <a:moveTo>
                  <a:pt x="143983" y="39656"/>
                </a:moveTo>
                <a:lnTo>
                  <a:pt x="133496" y="41826"/>
                </a:lnTo>
                <a:lnTo>
                  <a:pt x="163848" y="41826"/>
                </a:lnTo>
                <a:lnTo>
                  <a:pt x="161230" y="40378"/>
                </a:lnTo>
                <a:lnTo>
                  <a:pt x="143983" y="39656"/>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3423028" y="3374432"/>
            <a:ext cx="249441" cy="252000"/>
          </a:xfrm>
          <a:custGeom>
            <a:rect l="l" t="t" r="r" b="b"/>
            <a:pathLst>
              <a:path w="249439" h="252000">
                <a:moveTo>
                  <a:pt x="214388" y="155068"/>
                </a:moveTo>
                <a:lnTo>
                  <a:pt x="213156" y="140901"/>
                </a:lnTo>
                <a:lnTo>
                  <a:pt x="209645" y="127911"/>
                </a:lnTo>
                <a:lnTo>
                  <a:pt x="204134" y="116421"/>
                </a:lnTo>
                <a:lnTo>
                  <a:pt x="196900" y="106802"/>
                </a:lnTo>
                <a:lnTo>
                  <a:pt x="195093" y="102802"/>
                </a:lnTo>
                <a:lnTo>
                  <a:pt x="195213" y="100810"/>
                </a:lnTo>
                <a:lnTo>
                  <a:pt x="195213" y="98765"/>
                </a:lnTo>
                <a:lnTo>
                  <a:pt x="181637" y="55961"/>
                </a:lnTo>
                <a:lnTo>
                  <a:pt x="143982" y="39655"/>
                </a:lnTo>
                <a:lnTo>
                  <a:pt x="133495" y="41826"/>
                </a:lnTo>
                <a:lnTo>
                  <a:pt x="125916" y="30990"/>
                </a:lnTo>
                <a:lnTo>
                  <a:pt x="118419" y="20525"/>
                </a:lnTo>
                <a:lnTo>
                  <a:pt x="110254" y="11439"/>
                </a:lnTo>
                <a:lnTo>
                  <a:pt x="107744" y="9174"/>
                </a:lnTo>
                <a:lnTo>
                  <a:pt x="106142" y="9121"/>
                </a:lnTo>
                <a:lnTo>
                  <a:pt x="104861" y="10012"/>
                </a:lnTo>
                <a:lnTo>
                  <a:pt x="103540" y="10904"/>
                </a:lnTo>
                <a:lnTo>
                  <a:pt x="102740" y="12686"/>
                </a:lnTo>
                <a:lnTo>
                  <a:pt x="102740" y="14626"/>
                </a:lnTo>
                <a:lnTo>
                  <a:pt x="102740" y="74860"/>
                </a:lnTo>
                <a:lnTo>
                  <a:pt x="102740" y="77796"/>
                </a:lnTo>
                <a:lnTo>
                  <a:pt x="104541" y="80103"/>
                </a:lnTo>
                <a:lnTo>
                  <a:pt x="106743" y="80103"/>
                </a:lnTo>
                <a:lnTo>
                  <a:pt x="111266" y="80103"/>
                </a:lnTo>
                <a:lnTo>
                  <a:pt x="96975" y="112553"/>
                </a:lnTo>
                <a:lnTo>
                  <a:pt x="82684" y="80103"/>
                </a:lnTo>
                <a:lnTo>
                  <a:pt x="87207" y="80103"/>
                </a:lnTo>
                <a:lnTo>
                  <a:pt x="89449" y="80103"/>
                </a:lnTo>
                <a:lnTo>
                  <a:pt x="91211" y="77796"/>
                </a:lnTo>
                <a:lnTo>
                  <a:pt x="91211" y="74860"/>
                </a:lnTo>
                <a:lnTo>
                  <a:pt x="91211" y="5556"/>
                </a:lnTo>
                <a:lnTo>
                  <a:pt x="91211" y="2830"/>
                </a:lnTo>
                <a:lnTo>
                  <a:pt x="89649" y="576"/>
                </a:lnTo>
                <a:lnTo>
                  <a:pt x="87608" y="314"/>
                </a:lnTo>
                <a:lnTo>
                  <a:pt x="85926" y="104"/>
                </a:lnTo>
                <a:lnTo>
                  <a:pt x="84365" y="0"/>
                </a:lnTo>
                <a:lnTo>
                  <a:pt x="82804" y="0"/>
                </a:lnTo>
                <a:lnTo>
                  <a:pt x="42411" y="29312"/>
                </a:lnTo>
                <a:lnTo>
                  <a:pt x="35166" y="62384"/>
                </a:lnTo>
                <a:lnTo>
                  <a:pt x="23145" y="65283"/>
                </a:lnTo>
                <a:lnTo>
                  <a:pt x="12816" y="72857"/>
                </a:lnTo>
                <a:lnTo>
                  <a:pt x="4871" y="84211"/>
                </a:lnTo>
                <a:lnTo>
                  <a:pt x="0" y="98450"/>
                </a:lnTo>
                <a:lnTo>
                  <a:pt x="944" y="117528"/>
                </a:lnTo>
                <a:lnTo>
                  <a:pt x="19176" y="153810"/>
                </a:lnTo>
                <a:lnTo>
                  <a:pt x="61427" y="159315"/>
                </a:lnTo>
                <a:lnTo>
                  <a:pt x="57130" y="170820"/>
                </a:lnTo>
                <a:lnTo>
                  <a:pt x="54773" y="183518"/>
                </a:lnTo>
                <a:lnTo>
                  <a:pt x="56023" y="201477"/>
                </a:lnTo>
                <a:lnTo>
                  <a:pt x="59899" y="217157"/>
                </a:lnTo>
                <a:lnTo>
                  <a:pt x="83739" y="247721"/>
                </a:lnTo>
                <a:lnTo>
                  <a:pt x="142811" y="252000"/>
                </a:lnTo>
                <a:lnTo>
                  <a:pt x="145013" y="252000"/>
                </a:lnTo>
                <a:lnTo>
                  <a:pt x="146815" y="249640"/>
                </a:lnTo>
                <a:lnTo>
                  <a:pt x="146815" y="246757"/>
                </a:lnTo>
                <a:lnTo>
                  <a:pt x="146815" y="183692"/>
                </a:lnTo>
                <a:lnTo>
                  <a:pt x="146815" y="180808"/>
                </a:lnTo>
                <a:lnTo>
                  <a:pt x="145013" y="178449"/>
                </a:lnTo>
                <a:lnTo>
                  <a:pt x="142811" y="178449"/>
                </a:lnTo>
                <a:lnTo>
                  <a:pt x="138288" y="178449"/>
                </a:lnTo>
                <a:lnTo>
                  <a:pt x="152579" y="146052"/>
                </a:lnTo>
                <a:lnTo>
                  <a:pt x="166871" y="178449"/>
                </a:lnTo>
                <a:lnTo>
                  <a:pt x="162347" y="178449"/>
                </a:lnTo>
                <a:lnTo>
                  <a:pt x="160145" y="178449"/>
                </a:lnTo>
                <a:lnTo>
                  <a:pt x="158344" y="180808"/>
                </a:lnTo>
                <a:lnTo>
                  <a:pt x="158344" y="183692"/>
                </a:lnTo>
                <a:lnTo>
                  <a:pt x="158344" y="246757"/>
                </a:lnTo>
                <a:lnTo>
                  <a:pt x="158344" y="249640"/>
                </a:lnTo>
                <a:lnTo>
                  <a:pt x="160145" y="252000"/>
                </a:lnTo>
                <a:lnTo>
                  <a:pt x="162347" y="252000"/>
                </a:lnTo>
                <a:lnTo>
                  <a:pt x="213748" y="252000"/>
                </a:lnTo>
                <a:lnTo>
                  <a:pt x="225887" y="249323"/>
                </a:lnTo>
                <a:lnTo>
                  <a:pt x="236344" y="241899"/>
                </a:lnTo>
                <a:lnTo>
                  <a:pt x="244427" y="230634"/>
                </a:lnTo>
                <a:lnTo>
                  <a:pt x="249441" y="216437"/>
                </a:lnTo>
                <a:lnTo>
                  <a:pt x="248583" y="197298"/>
                </a:lnTo>
                <a:lnTo>
                  <a:pt x="244895" y="181583"/>
                </a:lnTo>
                <a:lnTo>
                  <a:pt x="238828" y="169404"/>
                </a:lnTo>
                <a:lnTo>
                  <a:pt x="230833" y="160873"/>
                </a:lnTo>
                <a:lnTo>
                  <a:pt x="221360" y="156104"/>
                </a:lnTo>
                <a:lnTo>
                  <a:pt x="214388" y="155068"/>
                </a:lnTo>
                <a:close/>
              </a:path>
            </a:pathLst>
          </a:custGeom>
          <a:ln w="635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3431341" y="3384917"/>
            <a:ext cx="177055" cy="138345"/>
          </a:xfrm>
          <a:custGeom>
            <a:rect l="l" t="t" r="r" b="b"/>
            <a:pathLst>
              <a:path w="177055" h="138345">
                <a:moveTo>
                  <a:pt x="27494" y="138345"/>
                </a:moveTo>
                <a:lnTo>
                  <a:pt x="15559" y="134986"/>
                </a:lnTo>
                <a:lnTo>
                  <a:pt x="6019" y="125889"/>
                </a:lnTo>
                <a:lnTo>
                  <a:pt x="0" y="112529"/>
                </a:lnTo>
                <a:lnTo>
                  <a:pt x="929" y="93319"/>
                </a:lnTo>
                <a:lnTo>
                  <a:pt x="5234" y="78662"/>
                </a:lnTo>
                <a:lnTo>
                  <a:pt x="12217" y="68624"/>
                </a:lnTo>
                <a:lnTo>
                  <a:pt x="21177" y="63270"/>
                </a:lnTo>
                <a:lnTo>
                  <a:pt x="28535" y="62331"/>
                </a:lnTo>
                <a:lnTo>
                  <a:pt x="29575" y="62436"/>
                </a:lnTo>
                <a:lnTo>
                  <a:pt x="30656" y="62593"/>
                </a:lnTo>
                <a:lnTo>
                  <a:pt x="31857" y="62750"/>
                </a:lnTo>
                <a:lnTo>
                  <a:pt x="33018" y="62226"/>
                </a:lnTo>
                <a:lnTo>
                  <a:pt x="33899" y="61073"/>
                </a:lnTo>
                <a:lnTo>
                  <a:pt x="34739" y="59972"/>
                </a:lnTo>
                <a:lnTo>
                  <a:pt x="35180" y="58452"/>
                </a:lnTo>
                <a:lnTo>
                  <a:pt x="35060" y="56879"/>
                </a:lnTo>
                <a:lnTo>
                  <a:pt x="34940" y="55201"/>
                </a:lnTo>
                <a:lnTo>
                  <a:pt x="34860" y="53472"/>
                </a:lnTo>
                <a:lnTo>
                  <a:pt x="34860" y="51846"/>
                </a:lnTo>
                <a:lnTo>
                  <a:pt x="50310" y="10798"/>
                </a:lnTo>
                <a:lnTo>
                  <a:pt x="74611" y="0"/>
                </a:lnTo>
                <a:lnTo>
                  <a:pt x="74771" y="0"/>
                </a:lnTo>
                <a:lnTo>
                  <a:pt x="74891" y="59133"/>
                </a:lnTo>
                <a:lnTo>
                  <a:pt x="67445" y="59133"/>
                </a:lnTo>
                <a:lnTo>
                  <a:pt x="66004" y="59133"/>
                </a:lnTo>
                <a:lnTo>
                  <a:pt x="64683" y="60182"/>
                </a:lnTo>
                <a:lnTo>
                  <a:pt x="64003" y="61754"/>
                </a:lnTo>
                <a:lnTo>
                  <a:pt x="63282" y="63380"/>
                </a:lnTo>
                <a:lnTo>
                  <a:pt x="63282" y="65424"/>
                </a:lnTo>
                <a:lnTo>
                  <a:pt x="64003" y="66997"/>
                </a:lnTo>
                <a:lnTo>
                  <a:pt x="85219" y="115174"/>
                </a:lnTo>
                <a:lnTo>
                  <a:pt x="85940" y="116799"/>
                </a:lnTo>
                <a:lnTo>
                  <a:pt x="87261" y="117795"/>
                </a:lnTo>
                <a:lnTo>
                  <a:pt x="88662" y="117795"/>
                </a:lnTo>
                <a:lnTo>
                  <a:pt x="90103" y="117795"/>
                </a:lnTo>
                <a:lnTo>
                  <a:pt x="91424" y="116799"/>
                </a:lnTo>
                <a:lnTo>
                  <a:pt x="92145" y="115174"/>
                </a:lnTo>
                <a:lnTo>
                  <a:pt x="113362" y="66997"/>
                </a:lnTo>
                <a:lnTo>
                  <a:pt x="114082" y="65424"/>
                </a:lnTo>
                <a:lnTo>
                  <a:pt x="114082" y="63380"/>
                </a:lnTo>
                <a:lnTo>
                  <a:pt x="113362" y="61754"/>
                </a:lnTo>
                <a:lnTo>
                  <a:pt x="112641" y="60182"/>
                </a:lnTo>
                <a:lnTo>
                  <a:pt x="111320" y="59133"/>
                </a:lnTo>
                <a:lnTo>
                  <a:pt x="109919" y="59133"/>
                </a:lnTo>
                <a:lnTo>
                  <a:pt x="102433" y="59133"/>
                </a:lnTo>
                <a:lnTo>
                  <a:pt x="102433" y="15150"/>
                </a:lnTo>
                <a:lnTo>
                  <a:pt x="108718" y="25817"/>
                </a:lnTo>
                <a:lnTo>
                  <a:pt x="112687" y="38227"/>
                </a:lnTo>
                <a:lnTo>
                  <a:pt x="113722" y="44717"/>
                </a:lnTo>
                <a:lnTo>
                  <a:pt x="114603" y="46185"/>
                </a:lnTo>
                <a:lnTo>
                  <a:pt x="115844" y="46919"/>
                </a:lnTo>
                <a:lnTo>
                  <a:pt x="117085" y="47600"/>
                </a:lnTo>
                <a:lnTo>
                  <a:pt x="118526" y="47443"/>
                </a:lnTo>
                <a:lnTo>
                  <a:pt x="119647" y="46447"/>
                </a:lnTo>
                <a:lnTo>
                  <a:pt x="125892" y="41100"/>
                </a:lnTo>
                <a:lnTo>
                  <a:pt x="133137" y="38216"/>
                </a:lnTo>
                <a:lnTo>
                  <a:pt x="140663" y="38216"/>
                </a:lnTo>
                <a:lnTo>
                  <a:pt x="152821" y="40814"/>
                </a:lnTo>
                <a:lnTo>
                  <a:pt x="163371" y="48039"/>
                </a:lnTo>
                <a:lnTo>
                  <a:pt x="171665" y="59038"/>
                </a:lnTo>
                <a:lnTo>
                  <a:pt x="177055" y="72960"/>
                </a:lnTo>
                <a:lnTo>
                  <a:pt x="172689" y="84349"/>
                </a:lnTo>
                <a:lnTo>
                  <a:pt x="165763" y="82200"/>
                </a:lnTo>
                <a:lnTo>
                  <a:pt x="158438" y="82200"/>
                </a:lnTo>
                <a:lnTo>
                  <a:pt x="117896" y="111844"/>
                </a:lnTo>
                <a:lnTo>
                  <a:pt x="112912" y="126446"/>
                </a:lnTo>
                <a:lnTo>
                  <a:pt x="106476" y="122618"/>
                </a:lnTo>
                <a:lnTo>
                  <a:pt x="99471" y="120416"/>
                </a:lnTo>
                <a:lnTo>
                  <a:pt x="92305" y="120416"/>
                </a:lnTo>
                <a:lnTo>
                  <a:pt x="79750" y="122687"/>
                </a:lnTo>
                <a:lnTo>
                  <a:pt x="68496" y="129080"/>
                </a:lnTo>
                <a:lnTo>
                  <a:pt x="27494" y="138345"/>
                </a:lnTo>
                <a:close/>
              </a:path>
            </a:pathLst>
          </a:custGeom>
          <a:ln w="635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3487246" y="3478422"/>
            <a:ext cx="177034" cy="137524"/>
          </a:xfrm>
          <a:custGeom>
            <a:rect l="l" t="t" r="r" b="b"/>
            <a:pathLst>
              <a:path w="177034" h="137524">
                <a:moveTo>
                  <a:pt x="149530" y="137524"/>
                </a:moveTo>
                <a:lnTo>
                  <a:pt x="102132" y="137524"/>
                </a:lnTo>
                <a:lnTo>
                  <a:pt x="102132" y="84943"/>
                </a:lnTo>
                <a:lnTo>
                  <a:pt x="109578" y="84943"/>
                </a:lnTo>
                <a:lnTo>
                  <a:pt x="111019" y="84943"/>
                </a:lnTo>
                <a:lnTo>
                  <a:pt x="112340" y="83947"/>
                </a:lnTo>
                <a:lnTo>
                  <a:pt x="113061" y="82322"/>
                </a:lnTo>
                <a:lnTo>
                  <a:pt x="113781" y="80697"/>
                </a:lnTo>
                <a:lnTo>
                  <a:pt x="113781" y="78704"/>
                </a:lnTo>
                <a:lnTo>
                  <a:pt x="113061" y="77079"/>
                </a:lnTo>
                <a:lnTo>
                  <a:pt x="91844" y="28954"/>
                </a:lnTo>
                <a:lnTo>
                  <a:pt x="91123" y="27329"/>
                </a:lnTo>
                <a:lnTo>
                  <a:pt x="89802" y="26333"/>
                </a:lnTo>
                <a:lnTo>
                  <a:pt x="88361" y="26333"/>
                </a:lnTo>
                <a:lnTo>
                  <a:pt x="86920" y="26333"/>
                </a:lnTo>
                <a:lnTo>
                  <a:pt x="85599" y="27329"/>
                </a:lnTo>
                <a:lnTo>
                  <a:pt x="84878" y="28954"/>
                </a:lnTo>
                <a:lnTo>
                  <a:pt x="63661" y="77079"/>
                </a:lnTo>
                <a:lnTo>
                  <a:pt x="62941" y="78704"/>
                </a:lnTo>
                <a:lnTo>
                  <a:pt x="62941" y="80697"/>
                </a:lnTo>
                <a:lnTo>
                  <a:pt x="63661" y="82322"/>
                </a:lnTo>
                <a:lnTo>
                  <a:pt x="64382" y="83947"/>
                </a:lnTo>
                <a:lnTo>
                  <a:pt x="65703" y="84943"/>
                </a:lnTo>
                <a:lnTo>
                  <a:pt x="67144" y="84943"/>
                </a:lnTo>
                <a:lnTo>
                  <a:pt x="74590" y="84943"/>
                </a:lnTo>
                <a:lnTo>
                  <a:pt x="74590" y="137524"/>
                </a:lnTo>
                <a:lnTo>
                  <a:pt x="36400" y="137524"/>
                </a:lnTo>
                <a:lnTo>
                  <a:pt x="24231" y="134929"/>
                </a:lnTo>
                <a:lnTo>
                  <a:pt x="13676" y="127710"/>
                </a:lnTo>
                <a:lnTo>
                  <a:pt x="5383" y="116715"/>
                </a:lnTo>
                <a:lnTo>
                  <a:pt x="0" y="102793"/>
                </a:lnTo>
                <a:lnTo>
                  <a:pt x="582" y="83165"/>
                </a:lnTo>
                <a:lnTo>
                  <a:pt x="16965" y="45005"/>
                </a:lnTo>
                <a:lnTo>
                  <a:pt x="43886" y="37395"/>
                </a:lnTo>
                <a:lnTo>
                  <a:pt x="51131" y="40278"/>
                </a:lnTo>
                <a:lnTo>
                  <a:pt x="57376" y="45678"/>
                </a:lnTo>
                <a:lnTo>
                  <a:pt x="58497" y="46621"/>
                </a:lnTo>
                <a:lnTo>
                  <a:pt x="63541" y="42165"/>
                </a:lnTo>
                <a:lnTo>
                  <a:pt x="67475" y="26915"/>
                </a:lnTo>
                <a:lnTo>
                  <a:pt x="74537" y="14332"/>
                </a:lnTo>
                <a:lnTo>
                  <a:pt x="84083" y="5124"/>
                </a:lnTo>
                <a:lnTo>
                  <a:pt x="95469" y="0"/>
                </a:lnTo>
                <a:lnTo>
                  <a:pt x="109996" y="1798"/>
                </a:lnTo>
                <a:lnTo>
                  <a:pt x="138177" y="28808"/>
                </a:lnTo>
                <a:lnTo>
                  <a:pt x="142164" y="52650"/>
                </a:lnTo>
                <a:lnTo>
                  <a:pt x="142084" y="54327"/>
                </a:lnTo>
                <a:lnTo>
                  <a:pt x="141964" y="56057"/>
                </a:lnTo>
                <a:lnTo>
                  <a:pt x="141843" y="57630"/>
                </a:lnTo>
                <a:lnTo>
                  <a:pt x="142284" y="59203"/>
                </a:lnTo>
                <a:lnTo>
                  <a:pt x="143124" y="60304"/>
                </a:lnTo>
                <a:lnTo>
                  <a:pt x="144005" y="61405"/>
                </a:lnTo>
                <a:lnTo>
                  <a:pt x="145206" y="61929"/>
                </a:lnTo>
                <a:lnTo>
                  <a:pt x="146367" y="61772"/>
                </a:lnTo>
                <a:lnTo>
                  <a:pt x="147448" y="61614"/>
                </a:lnTo>
                <a:lnTo>
                  <a:pt x="148529" y="61562"/>
                </a:lnTo>
                <a:lnTo>
                  <a:pt x="149530" y="61562"/>
                </a:lnTo>
                <a:lnTo>
                  <a:pt x="161474" y="64926"/>
                </a:lnTo>
                <a:lnTo>
                  <a:pt x="171018" y="74030"/>
                </a:lnTo>
                <a:lnTo>
                  <a:pt x="177034" y="87391"/>
                </a:lnTo>
                <a:lnTo>
                  <a:pt x="176096" y="106606"/>
                </a:lnTo>
                <a:lnTo>
                  <a:pt x="171779" y="121252"/>
                </a:lnTo>
                <a:lnTo>
                  <a:pt x="164782" y="131270"/>
                </a:lnTo>
                <a:lnTo>
                  <a:pt x="155806" y="136600"/>
                </a:lnTo>
                <a:lnTo>
                  <a:pt x="149530" y="137524"/>
                </a:lnTo>
                <a:close/>
              </a:path>
            </a:pathLst>
          </a:custGeom>
          <a:ln w="635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4272953" y="3813620"/>
            <a:ext cx="2219782" cy="418076"/>
          </a:xfrm>
          <a:custGeom>
            <a:rect l="l" t="t" r="r" b="b"/>
            <a:pathLst>
              <a:path w="2219782" h="418076">
                <a:moveTo>
                  <a:pt x="0" y="0"/>
                </a:moveTo>
                <a:lnTo>
                  <a:pt x="2219782" y="0"/>
                </a:lnTo>
                <a:lnTo>
                  <a:pt x="2219782" y="418076"/>
                </a:lnTo>
                <a:lnTo>
                  <a:pt x="0" y="418076"/>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26" name="object 26"/>
          <p:cNvGraphicFramePr>
            <a:graphicFrameLocks noGrp="1"/>
          </p:cNvGraphicFramePr>
          <p:nvPr/>
        </p:nvGraphicFramePr>
        <p:xfrm>
          <a:off x="6801551" y="4552877"/>
          <a:ext cx="1573891" cy="2005780"/>
        </p:xfrm>
        <a:graphic>
          <a:graphicData uri="http://schemas.openxmlformats.org/drawingml/2006/table">
            <a:tbl>
              <a:tblPr firstRow="1" bandRow="1">
                <a:tableStyleId>{2D5ABB26-0587-4C30-8999-92F81FD0307C}</a:tableStyleId>
              </a:tblPr>
              <a:tblGrid>
                <a:gridCol w="104640">
                  <a:extLst>
                    <a:ext uri="{9D8B030D-6E8A-4147-A177-3AD203B41FA5}">
                      <a16:colId xmlns:a16="http://schemas.microsoft.com/office/drawing/2014/main" val="20000"/>
                    </a:ext>
                  </a:extLst>
                </a:gridCol>
                <a:gridCol w="1356163">
                  <a:extLst>
                    <a:ext uri="{9D8B030D-6E8A-4147-A177-3AD203B41FA5}">
                      <a16:colId xmlns:a16="http://schemas.microsoft.com/office/drawing/2014/main" val="20001"/>
                    </a:ext>
                  </a:extLst>
                </a:gridCol>
                <a:gridCol w="113088">
                  <a:extLst>
                    <a:ext uri="{9D8B030D-6E8A-4147-A177-3AD203B41FA5}">
                      <a16:colId xmlns:a16="http://schemas.microsoft.com/office/drawing/2014/main" val="20002"/>
                    </a:ext>
                  </a:extLst>
                </a:gridCol>
              </a:tblGrid>
              <a:tr h="103341">
                <a:tc>
                  <a:txBody>
                    <a:bodyPr vert="horz" wrap="square"/>
                    <a:lstStyle/>
                    <a:p>
                      <a:endParaRPr sz="1400">
                        <a:latin typeface="Microsoft YaHei UI"/>
                        <a:cs typeface="Microsoft YaHei UI"/>
                      </a:endParaRPr>
                    </a:p>
                  </a:txBody>
                  <a:tcPr marL="0" marR="0" marT="0" marB="0">
                    <a:lnB w="12700">
                      <a:solidFill>
                        <a:srgbClr val="0096D2"/>
                      </a:solidFill>
                      <a:prstDash val="solid"/>
                    </a:lnB>
                  </a:tcPr>
                </a:tc>
                <a:tc>
                  <a:txBody>
                    <a:bodyPr vert="horz" wrap="square"/>
                    <a:lstStyle/>
                    <a:p>
                      <a:endParaRPr sz="1400">
                        <a:latin typeface="Microsoft YaHei UI"/>
                        <a:cs typeface="Microsoft YaHei UI"/>
                      </a:endParaRPr>
                    </a:p>
                  </a:txBody>
                  <a:tcPr marL="0" marR="0" marT="0" marB="0">
                    <a:lnB w="12700">
                      <a:solidFill>
                        <a:srgbClr val="0096D2"/>
                      </a:solidFill>
                      <a:prstDash val="solid"/>
                    </a:lnB>
                    <a:solidFill>
                      <a:srgbClr val="0096D2"/>
                    </a:solidFill>
                  </a:tcPr>
                </a:tc>
                <a:tc>
                  <a:txBody>
                    <a:bodyPr vert="horz" wrap="square"/>
                    <a:lstStyle/>
                    <a:p>
                      <a:endParaRPr sz="1400">
                        <a:latin typeface="Microsoft YaHei UI"/>
                        <a:cs typeface="Microsoft YaHei UI"/>
                      </a:endParaRPr>
                    </a:p>
                  </a:txBody>
                  <a:tcPr marL="0" marR="0" marT="0" marB="0">
                    <a:lnB w="12700">
                      <a:solidFill>
                        <a:srgbClr val="0096D2"/>
                      </a:solidFill>
                      <a:prstDash val="solid"/>
                    </a:lnB>
                  </a:tcPr>
                </a:tc>
                <a:extLst>
                  <a:ext uri="{0D108BD9-81ED-4DB2-BD59-A6C34878D82A}">
                    <a16:rowId xmlns:a16="http://schemas.microsoft.com/office/drawing/2014/main" val="10000"/>
                  </a:ext>
                </a:extLst>
              </a:tr>
              <a:tr h="112657">
                <a:tc>
                  <a:txBody>
                    <a:bodyPr vert="horz" wrap="square"/>
                    <a:lstStyle/>
                    <a:p>
                      <a:endParaRPr sz="1400">
                        <a:latin typeface="Microsoft YaHei UI"/>
                        <a:cs typeface="Microsoft YaHei UI"/>
                      </a:endParaRPr>
                    </a:p>
                  </a:txBody>
                  <a:tcPr marL="0" marR="0" marT="0" marB="0">
                    <a:lnL w="12700">
                      <a:solidFill>
                        <a:srgbClr val="0096D2"/>
                      </a:solidFill>
                      <a:prstDash val="solid"/>
                    </a:lnL>
                    <a:lnT w="12700">
                      <a:solidFill>
                        <a:srgbClr val="0096D2"/>
                      </a:solidFill>
                      <a:prstDash val="solid"/>
                    </a:lnT>
                  </a:tcPr>
                </a:tc>
                <a:tc>
                  <a:txBody>
                    <a:bodyPr vert="horz" wrap="square"/>
                    <a:lstStyle/>
                    <a:p>
                      <a:pPr marL="353695">
                        <a:lnSpc>
                          <a:spcPct val="100000"/>
                        </a:lnSpc>
                      </a:pPr>
                      <a:r>
                        <a:rPr sz="1100" b="1" spc="-50">
                          <a:solidFill>
                            <a:srgbClr val="FFFFFF"/>
                          </a:solidFill>
                          <a:latin typeface="Microsoft YaHei UI"/>
                          <a:cs typeface="Microsoft YaHei UI"/>
                        </a:rPr>
                        <a:t>产品</a:t>
                      </a:r>
                      <a:r>
                        <a:rPr sz="1100" b="1" spc="-50">
                          <a:solidFill>
                            <a:srgbClr val="FFFFFF"/>
                          </a:solidFill>
                          <a:latin typeface="Verdana"/>
                          <a:cs typeface="Verdana"/>
                        </a:rPr>
                        <a:t>&amp;</a:t>
                      </a:r>
                      <a:r>
                        <a:rPr sz="1100" b="1" spc="-50">
                          <a:solidFill>
                            <a:srgbClr val="FFFFFF"/>
                          </a:solidFill>
                          <a:latin typeface="Microsoft YaHei UI"/>
                          <a:cs typeface="Microsoft YaHei UI"/>
                        </a:rPr>
                        <a:t>服务</a:t>
                      </a:r>
                      <a:endParaRPr sz="1100">
                        <a:latin typeface="Microsoft YaHei UI"/>
                        <a:cs typeface="Microsoft YaHei UI"/>
                      </a:endParaRPr>
                    </a:p>
                  </a:txBody>
                  <a:tcPr marL="0" marR="0" marT="0" marB="0">
                    <a:lnT w="12700">
                      <a:solidFill>
                        <a:srgbClr val="0096D2"/>
                      </a:solidFill>
                      <a:prstDash val="solid"/>
                    </a:lnT>
                    <a:solidFill>
                      <a:srgbClr val="0096D2"/>
                    </a:solidFill>
                  </a:tcPr>
                </a:tc>
                <a:tc>
                  <a:txBody>
                    <a:bodyPr vert="horz" wrap="square"/>
                    <a:lstStyle/>
                    <a:p>
                      <a:endParaRPr sz="1100">
                        <a:latin typeface="Microsoft YaHei UI"/>
                        <a:cs typeface="Microsoft YaHei UI"/>
                      </a:endParaRPr>
                    </a:p>
                  </a:txBody>
                  <a:tcPr marL="0" marR="0" marT="0" marB="0">
                    <a:lnR w="12700">
                      <a:solidFill>
                        <a:srgbClr val="0096D2"/>
                      </a:solidFill>
                      <a:prstDash val="solid"/>
                    </a:lnR>
                    <a:lnT w="12700">
                      <a:solidFill>
                        <a:srgbClr val="0096D2"/>
                      </a:solidFill>
                      <a:prstDash val="solid"/>
                    </a:lnT>
                  </a:tcPr>
                </a:tc>
                <a:extLst>
                  <a:ext uri="{0D108BD9-81ED-4DB2-BD59-A6C34878D82A}">
                    <a16:rowId xmlns:a16="http://schemas.microsoft.com/office/drawing/2014/main" val="10001"/>
                  </a:ext>
                </a:extLst>
              </a:tr>
              <a:tr h="1579060">
                <a:tc gridSpan="3">
                  <a:txBody>
                    <a:bodyPr vert="horz" wrap="square"/>
                    <a:lstStyle/>
                    <a:p>
                      <a:pPr marL="587375" marR="577850" algn="ctr">
                        <a:lnSpc>
                          <a:spcPct val="194000"/>
                        </a:lnSpc>
                      </a:pPr>
                      <a:r>
                        <a:rPr sz="1000">
                          <a:solidFill>
                            <a:srgbClr val="595959"/>
                          </a:solidFill>
                          <a:latin typeface="Verdana"/>
                          <a:cs typeface="Verdana"/>
                        </a:rPr>
                        <a:t>AI</a:t>
                      </a:r>
                      <a:r>
                        <a:rPr sz="1000">
                          <a:solidFill>
                            <a:srgbClr val="595959"/>
                          </a:solidFill>
                          <a:latin typeface="Microsoft YaHei UI"/>
                          <a:cs typeface="Microsoft YaHei UI"/>
                        </a:rPr>
                        <a:t>影像 </a:t>
                      </a:r>
                      <a:r>
                        <a:rPr sz="1000">
                          <a:solidFill>
                            <a:srgbClr val="595959"/>
                          </a:solidFill>
                          <a:latin typeface="Verdana"/>
                          <a:cs typeface="Verdana"/>
                        </a:rPr>
                        <a:t>CDSS</a:t>
                      </a:r>
                      <a:endParaRPr sz="1000">
                        <a:latin typeface="Verdana"/>
                        <a:cs typeface="Verdana"/>
                      </a:endParaRPr>
                    </a:p>
                    <a:p>
                      <a:pPr marL="405765" marR="393065" indent="0" algn="ctr">
                        <a:lnSpc>
                          <a:spcPct val="192000"/>
                        </a:lnSpc>
                      </a:pPr>
                      <a:r>
                        <a:rPr sz="1000">
                          <a:solidFill>
                            <a:srgbClr val="595959"/>
                          </a:solidFill>
                          <a:latin typeface="Microsoft YaHei UI"/>
                          <a:cs typeface="Microsoft YaHei UI"/>
                        </a:rPr>
                        <a:t>医疗智能硬件 智慧病案 医疗机器人</a:t>
                      </a:r>
                      <a:endParaRPr sz="1000">
                        <a:latin typeface="Microsoft YaHei UI"/>
                        <a:cs typeface="Microsoft YaHei UI"/>
                      </a:endParaRPr>
                    </a:p>
                  </a:txBody>
                  <a:tcPr marL="0" marR="0" marT="0" marB="0">
                    <a:lnL w="12700">
                      <a:solidFill>
                        <a:srgbClr val="0096D2"/>
                      </a:solidFill>
                      <a:prstDash val="solid"/>
                    </a:lnL>
                    <a:lnR w="12700">
                      <a:solidFill>
                        <a:srgbClr val="0096D2"/>
                      </a:solidFill>
                      <a:prstDash val="solid"/>
                    </a:lnR>
                    <a:lnB w="12700">
                      <a:solidFill>
                        <a:srgbClr val="0096D2"/>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sp>
        <p:nvSpPr>
          <p:cNvPr id="53" name="object 53"/>
          <p:cNvSpPr/>
          <p:nvPr/>
        </p:nvSpPr>
        <p:spPr>
          <a:xfrm>
            <a:off x="3361233" y="3836609"/>
            <a:ext cx="370405" cy="370404"/>
          </a:xfrm>
          <a:custGeom>
            <a:rect l="l" t="t" r="r" b="b"/>
            <a:pathLst>
              <a:path w="370405" h="370404">
                <a:moveTo>
                  <a:pt x="185202" y="0"/>
                </a:moveTo>
                <a:lnTo>
                  <a:pt x="140696" y="5382"/>
                </a:lnTo>
                <a:lnTo>
                  <a:pt x="100091" y="20672"/>
                </a:lnTo>
                <a:lnTo>
                  <a:pt x="64674" y="44581"/>
                </a:lnTo>
                <a:lnTo>
                  <a:pt x="35733" y="75824"/>
                </a:lnTo>
                <a:lnTo>
                  <a:pt x="14554" y="113113"/>
                </a:lnTo>
                <a:lnTo>
                  <a:pt x="2423" y="155162"/>
                </a:lnTo>
                <a:lnTo>
                  <a:pt x="0" y="185202"/>
                </a:lnTo>
                <a:lnTo>
                  <a:pt x="613" y="200392"/>
                </a:lnTo>
                <a:lnTo>
                  <a:pt x="9441" y="243741"/>
                </a:lnTo>
                <a:lnTo>
                  <a:pt x="27747" y="282759"/>
                </a:lnTo>
                <a:lnTo>
                  <a:pt x="54244" y="316160"/>
                </a:lnTo>
                <a:lnTo>
                  <a:pt x="87645" y="342657"/>
                </a:lnTo>
                <a:lnTo>
                  <a:pt x="126664" y="360962"/>
                </a:lnTo>
                <a:lnTo>
                  <a:pt x="170013" y="369790"/>
                </a:lnTo>
                <a:lnTo>
                  <a:pt x="185202" y="370404"/>
                </a:lnTo>
                <a:lnTo>
                  <a:pt x="200392" y="369790"/>
                </a:lnTo>
                <a:lnTo>
                  <a:pt x="243741" y="360962"/>
                </a:lnTo>
                <a:lnTo>
                  <a:pt x="282759" y="342657"/>
                </a:lnTo>
                <a:lnTo>
                  <a:pt x="316160" y="316160"/>
                </a:lnTo>
                <a:lnTo>
                  <a:pt x="342657" y="282759"/>
                </a:lnTo>
                <a:lnTo>
                  <a:pt x="360963" y="243741"/>
                </a:lnTo>
                <a:lnTo>
                  <a:pt x="369791" y="200392"/>
                </a:lnTo>
                <a:lnTo>
                  <a:pt x="370405" y="185202"/>
                </a:lnTo>
                <a:lnTo>
                  <a:pt x="369791" y="170013"/>
                </a:lnTo>
                <a:lnTo>
                  <a:pt x="360963" y="126664"/>
                </a:lnTo>
                <a:lnTo>
                  <a:pt x="342657" y="87645"/>
                </a:lnTo>
                <a:lnTo>
                  <a:pt x="316160" y="54244"/>
                </a:lnTo>
                <a:lnTo>
                  <a:pt x="282759" y="27747"/>
                </a:lnTo>
                <a:lnTo>
                  <a:pt x="243741" y="9441"/>
                </a:lnTo>
                <a:lnTo>
                  <a:pt x="200392" y="613"/>
                </a:lnTo>
                <a:lnTo>
                  <a:pt x="185202"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3361233" y="3836610"/>
            <a:ext cx="370405" cy="370405"/>
          </a:xfrm>
          <a:custGeom>
            <a:rect l="l" t="t" r="r" b="b"/>
            <a:pathLst>
              <a:path w="370405" h="370405">
                <a:moveTo>
                  <a:pt x="0" y="185202"/>
                </a:moveTo>
                <a:lnTo>
                  <a:pt x="5382" y="140696"/>
                </a:lnTo>
                <a:lnTo>
                  <a:pt x="20671" y="100091"/>
                </a:lnTo>
                <a:lnTo>
                  <a:pt x="44581" y="64674"/>
                </a:lnTo>
                <a:lnTo>
                  <a:pt x="75824" y="35733"/>
                </a:lnTo>
                <a:lnTo>
                  <a:pt x="113113" y="14554"/>
                </a:lnTo>
                <a:lnTo>
                  <a:pt x="155161" y="2423"/>
                </a:lnTo>
                <a:lnTo>
                  <a:pt x="185202" y="0"/>
                </a:lnTo>
                <a:lnTo>
                  <a:pt x="200391" y="613"/>
                </a:lnTo>
                <a:lnTo>
                  <a:pt x="243740" y="9441"/>
                </a:lnTo>
                <a:lnTo>
                  <a:pt x="282759" y="27747"/>
                </a:lnTo>
                <a:lnTo>
                  <a:pt x="316160" y="54244"/>
                </a:lnTo>
                <a:lnTo>
                  <a:pt x="342657" y="87645"/>
                </a:lnTo>
                <a:lnTo>
                  <a:pt x="360963" y="126664"/>
                </a:lnTo>
                <a:lnTo>
                  <a:pt x="369791" y="170013"/>
                </a:lnTo>
                <a:lnTo>
                  <a:pt x="370405" y="185202"/>
                </a:lnTo>
                <a:lnTo>
                  <a:pt x="369791" y="200391"/>
                </a:lnTo>
                <a:lnTo>
                  <a:pt x="360963" y="243740"/>
                </a:lnTo>
                <a:lnTo>
                  <a:pt x="342657" y="282759"/>
                </a:lnTo>
                <a:lnTo>
                  <a:pt x="316160" y="316160"/>
                </a:lnTo>
                <a:lnTo>
                  <a:pt x="282759" y="342657"/>
                </a:lnTo>
                <a:lnTo>
                  <a:pt x="243740" y="360963"/>
                </a:lnTo>
                <a:lnTo>
                  <a:pt x="200391" y="369791"/>
                </a:lnTo>
                <a:lnTo>
                  <a:pt x="185202" y="370405"/>
                </a:lnTo>
                <a:lnTo>
                  <a:pt x="170013" y="369791"/>
                </a:lnTo>
                <a:lnTo>
                  <a:pt x="126664" y="360963"/>
                </a:lnTo>
                <a:lnTo>
                  <a:pt x="87645" y="342657"/>
                </a:lnTo>
                <a:lnTo>
                  <a:pt x="54244" y="316160"/>
                </a:lnTo>
                <a:lnTo>
                  <a:pt x="27747" y="282759"/>
                </a:lnTo>
                <a:lnTo>
                  <a:pt x="9441" y="243740"/>
                </a:lnTo>
                <a:lnTo>
                  <a:pt x="613" y="200391"/>
                </a:lnTo>
                <a:lnTo>
                  <a:pt x="0" y="185202"/>
                </a:lnTo>
                <a:close/>
              </a:path>
            </a:pathLst>
          </a:custGeom>
          <a:ln w="12700">
            <a:solidFill>
              <a:srgbClr val="4C83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3434638" y="3908902"/>
            <a:ext cx="249090" cy="249326"/>
          </a:xfrm>
          <a:custGeom>
            <a:rect l="l" t="t" r="r" b="b"/>
            <a:pathLst>
              <a:path w="249090" h="249324">
                <a:moveTo>
                  <a:pt x="247251" y="226410"/>
                </a:moveTo>
                <a:lnTo>
                  <a:pt x="218420" y="243615"/>
                </a:lnTo>
                <a:lnTo>
                  <a:pt x="228701" y="249326"/>
                </a:lnTo>
                <a:lnTo>
                  <a:pt x="240825" y="247523"/>
                </a:lnTo>
                <a:lnTo>
                  <a:pt x="241792" y="246999"/>
                </a:lnTo>
                <a:lnTo>
                  <a:pt x="249090" y="237723"/>
                </a:lnTo>
                <a:lnTo>
                  <a:pt x="247251" y="226410"/>
                </a:lnTo>
                <a:close/>
              </a:path>
              <a:path w="249090" h="249324">
                <a:moveTo>
                  <a:pt x="220849" y="185796"/>
                </a:moveTo>
                <a:lnTo>
                  <a:pt x="190676" y="201198"/>
                </a:lnTo>
                <a:lnTo>
                  <a:pt x="213864" y="236966"/>
                </a:lnTo>
                <a:lnTo>
                  <a:pt x="244038" y="221566"/>
                </a:lnTo>
                <a:lnTo>
                  <a:pt x="220849" y="185796"/>
                </a:lnTo>
                <a:close/>
              </a:path>
              <a:path w="249090" h="249324">
                <a:moveTo>
                  <a:pt x="0" y="143444"/>
                </a:moveTo>
                <a:lnTo>
                  <a:pt x="2686" y="187556"/>
                </a:lnTo>
                <a:lnTo>
                  <a:pt x="40020" y="207308"/>
                </a:lnTo>
                <a:lnTo>
                  <a:pt x="91890" y="214521"/>
                </a:lnTo>
                <a:lnTo>
                  <a:pt x="112821" y="214988"/>
                </a:lnTo>
                <a:lnTo>
                  <a:pt x="126321" y="214093"/>
                </a:lnTo>
                <a:lnTo>
                  <a:pt x="139104" y="212584"/>
                </a:lnTo>
                <a:lnTo>
                  <a:pt x="151049" y="210506"/>
                </a:lnTo>
                <a:lnTo>
                  <a:pt x="162040" y="207904"/>
                </a:lnTo>
                <a:lnTo>
                  <a:pt x="159759" y="207719"/>
                </a:lnTo>
                <a:lnTo>
                  <a:pt x="146492" y="205490"/>
                </a:lnTo>
                <a:lnTo>
                  <a:pt x="133941" y="201418"/>
                </a:lnTo>
                <a:lnTo>
                  <a:pt x="122342" y="195623"/>
                </a:lnTo>
                <a:lnTo>
                  <a:pt x="111933" y="188224"/>
                </a:lnTo>
                <a:lnTo>
                  <a:pt x="102951" y="179338"/>
                </a:lnTo>
                <a:lnTo>
                  <a:pt x="101693" y="179338"/>
                </a:lnTo>
                <a:lnTo>
                  <a:pt x="56126" y="175616"/>
                </a:lnTo>
                <a:lnTo>
                  <a:pt x="15593" y="162629"/>
                </a:lnTo>
                <a:lnTo>
                  <a:pt x="1848" y="150326"/>
                </a:lnTo>
                <a:lnTo>
                  <a:pt x="0" y="143444"/>
                </a:lnTo>
                <a:close/>
              </a:path>
              <a:path w="249090" h="249324">
                <a:moveTo>
                  <a:pt x="166797" y="73224"/>
                </a:moveTo>
                <a:lnTo>
                  <a:pt x="129389" y="85115"/>
                </a:lnTo>
                <a:lnTo>
                  <a:pt x="100096" y="123610"/>
                </a:lnTo>
                <a:lnTo>
                  <a:pt x="98384" y="134296"/>
                </a:lnTo>
                <a:lnTo>
                  <a:pt x="98916" y="145002"/>
                </a:lnTo>
                <a:lnTo>
                  <a:pt x="123349" y="183337"/>
                </a:lnTo>
                <a:lnTo>
                  <a:pt x="168750" y="197924"/>
                </a:lnTo>
                <a:lnTo>
                  <a:pt x="180997" y="196919"/>
                </a:lnTo>
                <a:lnTo>
                  <a:pt x="193045" y="193939"/>
                </a:lnTo>
                <a:lnTo>
                  <a:pt x="205255" y="186872"/>
                </a:lnTo>
                <a:lnTo>
                  <a:pt x="163555" y="186872"/>
                </a:lnTo>
                <a:lnTo>
                  <a:pt x="151623" y="185113"/>
                </a:lnTo>
                <a:lnTo>
                  <a:pt x="117478" y="161577"/>
                </a:lnTo>
                <a:lnTo>
                  <a:pt x="109746" y="139181"/>
                </a:lnTo>
                <a:lnTo>
                  <a:pt x="110278" y="127762"/>
                </a:lnTo>
                <a:lnTo>
                  <a:pt x="138661" y="90634"/>
                </a:lnTo>
                <a:lnTo>
                  <a:pt x="162768" y="83784"/>
                </a:lnTo>
                <a:lnTo>
                  <a:pt x="206758" y="83784"/>
                </a:lnTo>
                <a:lnTo>
                  <a:pt x="202171" y="81042"/>
                </a:lnTo>
                <a:lnTo>
                  <a:pt x="190945" y="76622"/>
                </a:lnTo>
                <a:lnTo>
                  <a:pt x="179057" y="73992"/>
                </a:lnTo>
                <a:lnTo>
                  <a:pt x="166797" y="73224"/>
                </a:lnTo>
                <a:close/>
              </a:path>
              <a:path w="249090" h="249324">
                <a:moveTo>
                  <a:pt x="206758" y="83784"/>
                </a:moveTo>
                <a:lnTo>
                  <a:pt x="162768" y="83784"/>
                </a:lnTo>
                <a:lnTo>
                  <a:pt x="175079" y="83938"/>
                </a:lnTo>
                <a:lnTo>
                  <a:pt x="187010" y="86342"/>
                </a:lnTo>
                <a:lnTo>
                  <a:pt x="222423" y="117733"/>
                </a:lnTo>
                <a:lnTo>
                  <a:pt x="225705" y="141061"/>
                </a:lnTo>
                <a:lnTo>
                  <a:pt x="223253" y="152048"/>
                </a:lnTo>
                <a:lnTo>
                  <a:pt x="188716" y="183676"/>
                </a:lnTo>
                <a:lnTo>
                  <a:pt x="163555" y="186872"/>
                </a:lnTo>
                <a:lnTo>
                  <a:pt x="205255" y="186872"/>
                </a:lnTo>
                <a:lnTo>
                  <a:pt x="231964" y="158305"/>
                </a:lnTo>
                <a:lnTo>
                  <a:pt x="237833" y="137407"/>
                </a:lnTo>
                <a:lnTo>
                  <a:pt x="237748" y="134296"/>
                </a:lnTo>
                <a:lnTo>
                  <a:pt x="221465" y="94964"/>
                </a:lnTo>
                <a:lnTo>
                  <a:pt x="212441" y="87180"/>
                </a:lnTo>
                <a:lnTo>
                  <a:pt x="206758" y="83784"/>
                </a:lnTo>
                <a:close/>
              </a:path>
              <a:path w="249090" h="249324">
                <a:moveTo>
                  <a:pt x="0" y="89666"/>
                </a:moveTo>
                <a:lnTo>
                  <a:pt x="0" y="125560"/>
                </a:lnTo>
                <a:lnTo>
                  <a:pt x="1028" y="130677"/>
                </a:lnTo>
                <a:lnTo>
                  <a:pt x="38513" y="153571"/>
                </a:lnTo>
                <a:lnTo>
                  <a:pt x="91543" y="160657"/>
                </a:lnTo>
                <a:lnTo>
                  <a:pt x="87529" y="148930"/>
                </a:lnTo>
                <a:lnTo>
                  <a:pt x="83959" y="136882"/>
                </a:lnTo>
                <a:lnTo>
                  <a:pt x="79015" y="124664"/>
                </a:lnTo>
                <a:lnTo>
                  <a:pt x="60401" y="122503"/>
                </a:lnTo>
                <a:lnTo>
                  <a:pt x="43577" y="119163"/>
                </a:lnTo>
                <a:lnTo>
                  <a:pt x="28933" y="114782"/>
                </a:lnTo>
                <a:lnTo>
                  <a:pt x="16862" y="109502"/>
                </a:lnTo>
                <a:lnTo>
                  <a:pt x="7755" y="103462"/>
                </a:lnTo>
                <a:lnTo>
                  <a:pt x="2004" y="96803"/>
                </a:lnTo>
                <a:lnTo>
                  <a:pt x="0" y="89666"/>
                </a:lnTo>
                <a:close/>
              </a:path>
              <a:path w="249090" h="249324">
                <a:moveTo>
                  <a:pt x="109616" y="0"/>
                </a:moveTo>
                <a:lnTo>
                  <a:pt x="70145" y="2136"/>
                </a:lnTo>
                <a:lnTo>
                  <a:pt x="25087" y="12437"/>
                </a:lnTo>
                <a:lnTo>
                  <a:pt x="139" y="71658"/>
                </a:lnTo>
                <a:lnTo>
                  <a:pt x="2024" y="78683"/>
                </a:lnTo>
                <a:lnTo>
                  <a:pt x="42113" y="100806"/>
                </a:lnTo>
                <a:lnTo>
                  <a:pt x="92894" y="107427"/>
                </a:lnTo>
                <a:lnTo>
                  <a:pt x="99101" y="96789"/>
                </a:lnTo>
                <a:lnTo>
                  <a:pt x="107244" y="87115"/>
                </a:lnTo>
                <a:lnTo>
                  <a:pt x="144629" y="66406"/>
                </a:lnTo>
                <a:lnTo>
                  <a:pt x="166134" y="62859"/>
                </a:lnTo>
                <a:lnTo>
                  <a:pt x="193189" y="62859"/>
                </a:lnTo>
                <a:lnTo>
                  <a:pt x="193312" y="62480"/>
                </a:lnTo>
                <a:lnTo>
                  <a:pt x="112506" y="62480"/>
                </a:lnTo>
                <a:lnTo>
                  <a:pt x="89776" y="61899"/>
                </a:lnTo>
                <a:lnTo>
                  <a:pt x="38356" y="53947"/>
                </a:lnTo>
                <a:lnTo>
                  <a:pt x="10368" y="37107"/>
                </a:lnTo>
                <a:lnTo>
                  <a:pt x="12156" y="32045"/>
                </a:lnTo>
                <a:lnTo>
                  <a:pt x="52798" y="13424"/>
                </a:lnTo>
                <a:lnTo>
                  <a:pt x="100995" y="8813"/>
                </a:lnTo>
                <a:lnTo>
                  <a:pt x="167126" y="8813"/>
                </a:lnTo>
                <a:lnTo>
                  <a:pt x="161567" y="7030"/>
                </a:lnTo>
                <a:lnTo>
                  <a:pt x="145864" y="3593"/>
                </a:lnTo>
                <a:lnTo>
                  <a:pt x="128431" y="1209"/>
                </a:lnTo>
                <a:lnTo>
                  <a:pt x="109616" y="0"/>
                </a:lnTo>
                <a:close/>
              </a:path>
              <a:path w="249090" h="249324">
                <a:moveTo>
                  <a:pt x="193189" y="62859"/>
                </a:moveTo>
                <a:lnTo>
                  <a:pt x="166134" y="62859"/>
                </a:lnTo>
                <a:lnTo>
                  <a:pt x="179780" y="63716"/>
                </a:lnTo>
                <a:lnTo>
                  <a:pt x="192104" y="66200"/>
                </a:lnTo>
                <a:lnTo>
                  <a:pt x="193189" y="62859"/>
                </a:lnTo>
                <a:close/>
              </a:path>
              <a:path w="249090" h="249324">
                <a:moveTo>
                  <a:pt x="167126" y="8813"/>
                </a:moveTo>
                <a:lnTo>
                  <a:pt x="100995" y="8813"/>
                </a:lnTo>
                <a:lnTo>
                  <a:pt x="122182" y="9626"/>
                </a:lnTo>
                <a:lnTo>
                  <a:pt x="140978" y="11862"/>
                </a:lnTo>
                <a:lnTo>
                  <a:pt x="180823" y="24054"/>
                </a:lnTo>
                <a:lnTo>
                  <a:pt x="191398" y="33698"/>
                </a:lnTo>
                <a:lnTo>
                  <a:pt x="189704" y="38987"/>
                </a:lnTo>
                <a:lnTo>
                  <a:pt x="149547" y="57999"/>
                </a:lnTo>
                <a:lnTo>
                  <a:pt x="112506" y="62480"/>
                </a:lnTo>
                <a:lnTo>
                  <a:pt x="193312" y="62480"/>
                </a:lnTo>
                <a:lnTo>
                  <a:pt x="201990" y="35764"/>
                </a:lnTo>
                <a:lnTo>
                  <a:pt x="200142" y="28882"/>
                </a:lnTo>
                <a:lnTo>
                  <a:pt x="194828" y="22447"/>
                </a:lnTo>
                <a:lnTo>
                  <a:pt x="186397" y="16579"/>
                </a:lnTo>
                <a:lnTo>
                  <a:pt x="175194" y="11399"/>
                </a:lnTo>
                <a:lnTo>
                  <a:pt x="167126" y="8813"/>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4272953" y="4334283"/>
            <a:ext cx="2219782" cy="418076"/>
          </a:xfrm>
          <a:custGeom>
            <a:rect l="l" t="t" r="r" b="b"/>
            <a:pathLst>
              <a:path w="2219782" h="418076">
                <a:moveTo>
                  <a:pt x="0" y="0"/>
                </a:moveTo>
                <a:lnTo>
                  <a:pt x="2219782" y="0"/>
                </a:lnTo>
                <a:lnTo>
                  <a:pt x="2219782" y="418076"/>
                </a:lnTo>
                <a:lnTo>
                  <a:pt x="0" y="418076"/>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3361233" y="4358162"/>
            <a:ext cx="370405" cy="370405"/>
          </a:xfrm>
          <a:custGeom>
            <a:rect l="l" t="t" r="r" b="b"/>
            <a:pathLst>
              <a:path w="370405" h="370405">
                <a:moveTo>
                  <a:pt x="185202" y="0"/>
                </a:moveTo>
                <a:lnTo>
                  <a:pt x="140696" y="5382"/>
                </a:lnTo>
                <a:lnTo>
                  <a:pt x="100091" y="20672"/>
                </a:lnTo>
                <a:lnTo>
                  <a:pt x="64674" y="44581"/>
                </a:lnTo>
                <a:lnTo>
                  <a:pt x="35733" y="75824"/>
                </a:lnTo>
                <a:lnTo>
                  <a:pt x="14554" y="113113"/>
                </a:lnTo>
                <a:lnTo>
                  <a:pt x="2423" y="155162"/>
                </a:lnTo>
                <a:lnTo>
                  <a:pt x="0" y="185202"/>
                </a:lnTo>
                <a:lnTo>
                  <a:pt x="613" y="200392"/>
                </a:lnTo>
                <a:lnTo>
                  <a:pt x="9441" y="243741"/>
                </a:lnTo>
                <a:lnTo>
                  <a:pt x="27747" y="282759"/>
                </a:lnTo>
                <a:lnTo>
                  <a:pt x="54244" y="316160"/>
                </a:lnTo>
                <a:lnTo>
                  <a:pt x="87645" y="342657"/>
                </a:lnTo>
                <a:lnTo>
                  <a:pt x="126664" y="360963"/>
                </a:lnTo>
                <a:lnTo>
                  <a:pt x="170013" y="369791"/>
                </a:lnTo>
                <a:lnTo>
                  <a:pt x="185202" y="370405"/>
                </a:lnTo>
                <a:lnTo>
                  <a:pt x="200392" y="369791"/>
                </a:lnTo>
                <a:lnTo>
                  <a:pt x="243741" y="360963"/>
                </a:lnTo>
                <a:lnTo>
                  <a:pt x="282759" y="342657"/>
                </a:lnTo>
                <a:lnTo>
                  <a:pt x="316160" y="316160"/>
                </a:lnTo>
                <a:lnTo>
                  <a:pt x="342657" y="282759"/>
                </a:lnTo>
                <a:lnTo>
                  <a:pt x="360963" y="243741"/>
                </a:lnTo>
                <a:lnTo>
                  <a:pt x="369791" y="200392"/>
                </a:lnTo>
                <a:lnTo>
                  <a:pt x="370405" y="185202"/>
                </a:lnTo>
                <a:lnTo>
                  <a:pt x="369791" y="170013"/>
                </a:lnTo>
                <a:lnTo>
                  <a:pt x="360963" y="126664"/>
                </a:lnTo>
                <a:lnTo>
                  <a:pt x="342657" y="87645"/>
                </a:lnTo>
                <a:lnTo>
                  <a:pt x="316160" y="54244"/>
                </a:lnTo>
                <a:lnTo>
                  <a:pt x="282759" y="27747"/>
                </a:lnTo>
                <a:lnTo>
                  <a:pt x="243741" y="9441"/>
                </a:lnTo>
                <a:lnTo>
                  <a:pt x="200392" y="613"/>
                </a:lnTo>
                <a:lnTo>
                  <a:pt x="185202"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3361233" y="4358162"/>
            <a:ext cx="370405" cy="370405"/>
          </a:xfrm>
          <a:custGeom>
            <a:rect l="l" t="t" r="r" b="b"/>
            <a:pathLst>
              <a:path w="370405" h="370405">
                <a:moveTo>
                  <a:pt x="0" y="185202"/>
                </a:moveTo>
                <a:lnTo>
                  <a:pt x="5382" y="140696"/>
                </a:lnTo>
                <a:lnTo>
                  <a:pt x="20671" y="100091"/>
                </a:lnTo>
                <a:lnTo>
                  <a:pt x="44581" y="64674"/>
                </a:lnTo>
                <a:lnTo>
                  <a:pt x="75824" y="35733"/>
                </a:lnTo>
                <a:lnTo>
                  <a:pt x="113113" y="14554"/>
                </a:lnTo>
                <a:lnTo>
                  <a:pt x="155161" y="2423"/>
                </a:lnTo>
                <a:lnTo>
                  <a:pt x="185202" y="0"/>
                </a:lnTo>
                <a:lnTo>
                  <a:pt x="200391" y="613"/>
                </a:lnTo>
                <a:lnTo>
                  <a:pt x="243740" y="9441"/>
                </a:lnTo>
                <a:lnTo>
                  <a:pt x="282759" y="27747"/>
                </a:lnTo>
                <a:lnTo>
                  <a:pt x="316160" y="54244"/>
                </a:lnTo>
                <a:lnTo>
                  <a:pt x="342657" y="87645"/>
                </a:lnTo>
                <a:lnTo>
                  <a:pt x="360963" y="126664"/>
                </a:lnTo>
                <a:lnTo>
                  <a:pt x="369791" y="170013"/>
                </a:lnTo>
                <a:lnTo>
                  <a:pt x="370405" y="185202"/>
                </a:lnTo>
                <a:lnTo>
                  <a:pt x="369791" y="200391"/>
                </a:lnTo>
                <a:lnTo>
                  <a:pt x="360963" y="243740"/>
                </a:lnTo>
                <a:lnTo>
                  <a:pt x="342657" y="282759"/>
                </a:lnTo>
                <a:lnTo>
                  <a:pt x="316160" y="316160"/>
                </a:lnTo>
                <a:lnTo>
                  <a:pt x="282759" y="342657"/>
                </a:lnTo>
                <a:lnTo>
                  <a:pt x="243740" y="360963"/>
                </a:lnTo>
                <a:lnTo>
                  <a:pt x="200391" y="369791"/>
                </a:lnTo>
                <a:lnTo>
                  <a:pt x="185202" y="370405"/>
                </a:lnTo>
                <a:lnTo>
                  <a:pt x="170013" y="369791"/>
                </a:lnTo>
                <a:lnTo>
                  <a:pt x="126664" y="360963"/>
                </a:lnTo>
                <a:lnTo>
                  <a:pt x="87645" y="342657"/>
                </a:lnTo>
                <a:lnTo>
                  <a:pt x="54244" y="316160"/>
                </a:lnTo>
                <a:lnTo>
                  <a:pt x="27747" y="282759"/>
                </a:lnTo>
                <a:lnTo>
                  <a:pt x="9441" y="243740"/>
                </a:lnTo>
                <a:lnTo>
                  <a:pt x="613" y="200391"/>
                </a:lnTo>
                <a:lnTo>
                  <a:pt x="0" y="185202"/>
                </a:lnTo>
                <a:close/>
              </a:path>
            </a:pathLst>
          </a:custGeom>
          <a:ln w="12700">
            <a:solidFill>
              <a:srgbClr val="4C83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3436324" y="4404217"/>
            <a:ext cx="252182" cy="252001"/>
          </a:xfrm>
          <a:custGeom>
            <a:rect l="l" t="t" r="r" b="b"/>
            <a:pathLst>
              <a:path w="252182" h="252001">
                <a:moveTo>
                  <a:pt x="75486" y="204497"/>
                </a:moveTo>
                <a:lnTo>
                  <a:pt x="62273" y="204497"/>
                </a:lnTo>
                <a:lnTo>
                  <a:pt x="62574" y="235766"/>
                </a:lnTo>
                <a:lnTo>
                  <a:pt x="69532" y="247329"/>
                </a:lnTo>
                <a:lnTo>
                  <a:pt x="82853" y="252001"/>
                </a:lnTo>
                <a:lnTo>
                  <a:pt x="211864" y="251713"/>
                </a:lnTo>
                <a:lnTo>
                  <a:pt x="224018" y="245078"/>
                </a:lnTo>
                <a:lnTo>
                  <a:pt x="226223" y="239391"/>
                </a:lnTo>
                <a:lnTo>
                  <a:pt x="78779" y="239391"/>
                </a:lnTo>
                <a:lnTo>
                  <a:pt x="75486" y="236258"/>
                </a:lnTo>
                <a:lnTo>
                  <a:pt x="75486" y="204497"/>
                </a:lnTo>
                <a:close/>
              </a:path>
              <a:path w="252182" h="252001">
                <a:moveTo>
                  <a:pt x="252182" y="120733"/>
                </a:moveTo>
                <a:lnTo>
                  <a:pt x="192420" y="120733"/>
                </a:lnTo>
                <a:lnTo>
                  <a:pt x="194881" y="153397"/>
                </a:lnTo>
                <a:lnTo>
                  <a:pt x="203178" y="163894"/>
                </a:lnTo>
                <a:lnTo>
                  <a:pt x="215675" y="169762"/>
                </a:lnTo>
                <a:lnTo>
                  <a:pt x="215675" y="236258"/>
                </a:lnTo>
                <a:lnTo>
                  <a:pt x="212382" y="239391"/>
                </a:lnTo>
                <a:lnTo>
                  <a:pt x="226223" y="239391"/>
                </a:lnTo>
                <a:lnTo>
                  <a:pt x="228927" y="232420"/>
                </a:lnTo>
                <a:lnTo>
                  <a:pt x="239529" y="164962"/>
                </a:lnTo>
                <a:lnTo>
                  <a:pt x="248700" y="155153"/>
                </a:lnTo>
                <a:lnTo>
                  <a:pt x="252182" y="142115"/>
                </a:lnTo>
                <a:lnTo>
                  <a:pt x="252182" y="120733"/>
                </a:lnTo>
                <a:close/>
              </a:path>
              <a:path w="252182" h="252001">
                <a:moveTo>
                  <a:pt x="124547" y="51222"/>
                </a:moveTo>
                <a:lnTo>
                  <a:pt x="13211" y="51222"/>
                </a:lnTo>
                <a:lnTo>
                  <a:pt x="7943" y="56000"/>
                </a:lnTo>
                <a:lnTo>
                  <a:pt x="7573" y="62069"/>
                </a:lnTo>
                <a:lnTo>
                  <a:pt x="205" y="192436"/>
                </a:lnTo>
                <a:lnTo>
                  <a:pt x="0" y="195569"/>
                </a:lnTo>
                <a:lnTo>
                  <a:pt x="1193" y="198663"/>
                </a:lnTo>
                <a:lnTo>
                  <a:pt x="5721" y="203206"/>
                </a:lnTo>
                <a:lnTo>
                  <a:pt x="8890" y="204497"/>
                </a:lnTo>
                <a:lnTo>
                  <a:pt x="128869" y="204497"/>
                </a:lnTo>
                <a:lnTo>
                  <a:pt x="132039" y="203206"/>
                </a:lnTo>
                <a:lnTo>
                  <a:pt x="136565" y="198663"/>
                </a:lnTo>
                <a:lnTo>
                  <a:pt x="137759" y="195569"/>
                </a:lnTo>
                <a:lnTo>
                  <a:pt x="137595" y="192436"/>
                </a:lnTo>
                <a:lnTo>
                  <a:pt x="130186" y="62069"/>
                </a:lnTo>
                <a:lnTo>
                  <a:pt x="129816" y="56000"/>
                </a:lnTo>
                <a:lnTo>
                  <a:pt x="124547" y="51222"/>
                </a:lnTo>
                <a:close/>
              </a:path>
              <a:path w="252182" h="252001">
                <a:moveTo>
                  <a:pt x="218142" y="90277"/>
                </a:moveTo>
                <a:lnTo>
                  <a:pt x="198311" y="90277"/>
                </a:lnTo>
                <a:lnTo>
                  <a:pt x="192427" y="95871"/>
                </a:lnTo>
                <a:lnTo>
                  <a:pt x="192427" y="112810"/>
                </a:lnTo>
                <a:lnTo>
                  <a:pt x="218142" y="112810"/>
                </a:lnTo>
                <a:lnTo>
                  <a:pt x="218142" y="90277"/>
                </a:lnTo>
                <a:close/>
              </a:path>
              <a:path w="252182" h="252001">
                <a:moveTo>
                  <a:pt x="246299" y="90277"/>
                </a:moveTo>
                <a:lnTo>
                  <a:pt x="226467" y="90277"/>
                </a:lnTo>
                <a:lnTo>
                  <a:pt x="226467" y="112810"/>
                </a:lnTo>
                <a:lnTo>
                  <a:pt x="252182" y="112810"/>
                </a:lnTo>
                <a:lnTo>
                  <a:pt x="252182" y="95871"/>
                </a:lnTo>
                <a:lnTo>
                  <a:pt x="246299" y="90277"/>
                </a:lnTo>
                <a:close/>
              </a:path>
              <a:path w="252182" h="252001">
                <a:moveTo>
                  <a:pt x="68900" y="0"/>
                </a:moveTo>
                <a:lnTo>
                  <a:pt x="56239" y="2207"/>
                </a:lnTo>
                <a:lnTo>
                  <a:pt x="44295" y="9385"/>
                </a:lnTo>
                <a:lnTo>
                  <a:pt x="36197" y="20369"/>
                </a:lnTo>
                <a:lnTo>
                  <a:pt x="33215" y="33952"/>
                </a:lnTo>
                <a:lnTo>
                  <a:pt x="33215" y="51222"/>
                </a:lnTo>
                <a:lnTo>
                  <a:pt x="50872" y="51222"/>
                </a:lnTo>
                <a:lnTo>
                  <a:pt x="50872" y="24514"/>
                </a:lnTo>
                <a:lnTo>
                  <a:pt x="58939" y="16800"/>
                </a:lnTo>
                <a:lnTo>
                  <a:pt x="98876" y="16800"/>
                </a:lnTo>
                <a:lnTo>
                  <a:pt x="94721" y="10541"/>
                </a:lnTo>
                <a:lnTo>
                  <a:pt x="83176" y="2836"/>
                </a:lnTo>
                <a:lnTo>
                  <a:pt x="68900" y="0"/>
                </a:lnTo>
                <a:close/>
              </a:path>
              <a:path w="252182" h="252001">
                <a:moveTo>
                  <a:pt x="98876" y="16800"/>
                </a:moveTo>
                <a:lnTo>
                  <a:pt x="78820" y="16800"/>
                </a:lnTo>
                <a:lnTo>
                  <a:pt x="86887" y="24514"/>
                </a:lnTo>
                <a:lnTo>
                  <a:pt x="86887" y="51222"/>
                </a:lnTo>
                <a:lnTo>
                  <a:pt x="104585" y="51222"/>
                </a:lnTo>
                <a:lnTo>
                  <a:pt x="102265" y="21905"/>
                </a:lnTo>
                <a:lnTo>
                  <a:pt x="98876" y="1680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4272953" y="4854948"/>
            <a:ext cx="2219782" cy="418075"/>
          </a:xfrm>
          <a:custGeom>
            <a:rect l="l" t="t" r="r" b="b"/>
            <a:pathLst>
              <a:path w="2219782" h="418074">
                <a:moveTo>
                  <a:pt x="0" y="0"/>
                </a:moveTo>
                <a:lnTo>
                  <a:pt x="2219782" y="0"/>
                </a:lnTo>
                <a:lnTo>
                  <a:pt x="2219782" y="418075"/>
                </a:lnTo>
                <a:lnTo>
                  <a:pt x="0" y="418075"/>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3361233" y="4879715"/>
            <a:ext cx="370405" cy="370405"/>
          </a:xfrm>
          <a:custGeom>
            <a:rect l="l" t="t" r="r" b="b"/>
            <a:pathLst>
              <a:path w="370405" h="370405">
                <a:moveTo>
                  <a:pt x="185202" y="0"/>
                </a:moveTo>
                <a:lnTo>
                  <a:pt x="140696" y="5382"/>
                </a:lnTo>
                <a:lnTo>
                  <a:pt x="100091" y="20672"/>
                </a:lnTo>
                <a:lnTo>
                  <a:pt x="64674" y="44581"/>
                </a:lnTo>
                <a:lnTo>
                  <a:pt x="35733" y="75824"/>
                </a:lnTo>
                <a:lnTo>
                  <a:pt x="14554" y="113113"/>
                </a:lnTo>
                <a:lnTo>
                  <a:pt x="2423" y="155162"/>
                </a:lnTo>
                <a:lnTo>
                  <a:pt x="0" y="185202"/>
                </a:lnTo>
                <a:lnTo>
                  <a:pt x="613" y="200392"/>
                </a:lnTo>
                <a:lnTo>
                  <a:pt x="9441" y="243741"/>
                </a:lnTo>
                <a:lnTo>
                  <a:pt x="27747" y="282759"/>
                </a:lnTo>
                <a:lnTo>
                  <a:pt x="54244" y="316160"/>
                </a:lnTo>
                <a:lnTo>
                  <a:pt x="87645" y="342657"/>
                </a:lnTo>
                <a:lnTo>
                  <a:pt x="126664" y="360963"/>
                </a:lnTo>
                <a:lnTo>
                  <a:pt x="170013" y="369791"/>
                </a:lnTo>
                <a:lnTo>
                  <a:pt x="185202" y="370405"/>
                </a:lnTo>
                <a:lnTo>
                  <a:pt x="200392" y="369791"/>
                </a:lnTo>
                <a:lnTo>
                  <a:pt x="243741" y="360963"/>
                </a:lnTo>
                <a:lnTo>
                  <a:pt x="282759" y="342657"/>
                </a:lnTo>
                <a:lnTo>
                  <a:pt x="316160" y="316160"/>
                </a:lnTo>
                <a:lnTo>
                  <a:pt x="342657" y="282759"/>
                </a:lnTo>
                <a:lnTo>
                  <a:pt x="360963" y="243741"/>
                </a:lnTo>
                <a:lnTo>
                  <a:pt x="369791" y="200392"/>
                </a:lnTo>
                <a:lnTo>
                  <a:pt x="370405" y="185202"/>
                </a:lnTo>
                <a:lnTo>
                  <a:pt x="369791" y="170013"/>
                </a:lnTo>
                <a:lnTo>
                  <a:pt x="360963" y="126664"/>
                </a:lnTo>
                <a:lnTo>
                  <a:pt x="342657" y="87645"/>
                </a:lnTo>
                <a:lnTo>
                  <a:pt x="316160" y="54244"/>
                </a:lnTo>
                <a:lnTo>
                  <a:pt x="282759" y="27747"/>
                </a:lnTo>
                <a:lnTo>
                  <a:pt x="243741" y="9441"/>
                </a:lnTo>
                <a:lnTo>
                  <a:pt x="200392" y="613"/>
                </a:lnTo>
                <a:lnTo>
                  <a:pt x="185202"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3361233" y="4879715"/>
            <a:ext cx="370405" cy="370405"/>
          </a:xfrm>
          <a:custGeom>
            <a:rect l="l" t="t" r="r" b="b"/>
            <a:pathLst>
              <a:path w="370405" h="370405">
                <a:moveTo>
                  <a:pt x="0" y="185202"/>
                </a:moveTo>
                <a:lnTo>
                  <a:pt x="5382" y="140696"/>
                </a:lnTo>
                <a:lnTo>
                  <a:pt x="20671" y="100091"/>
                </a:lnTo>
                <a:lnTo>
                  <a:pt x="44581" y="64674"/>
                </a:lnTo>
                <a:lnTo>
                  <a:pt x="75824" y="35733"/>
                </a:lnTo>
                <a:lnTo>
                  <a:pt x="113113" y="14554"/>
                </a:lnTo>
                <a:lnTo>
                  <a:pt x="155161" y="2423"/>
                </a:lnTo>
                <a:lnTo>
                  <a:pt x="185202" y="0"/>
                </a:lnTo>
                <a:lnTo>
                  <a:pt x="200391" y="613"/>
                </a:lnTo>
                <a:lnTo>
                  <a:pt x="243740" y="9441"/>
                </a:lnTo>
                <a:lnTo>
                  <a:pt x="282759" y="27747"/>
                </a:lnTo>
                <a:lnTo>
                  <a:pt x="316160" y="54244"/>
                </a:lnTo>
                <a:lnTo>
                  <a:pt x="342657" y="87645"/>
                </a:lnTo>
                <a:lnTo>
                  <a:pt x="360963" y="126664"/>
                </a:lnTo>
                <a:lnTo>
                  <a:pt x="369791" y="170013"/>
                </a:lnTo>
                <a:lnTo>
                  <a:pt x="370405" y="185202"/>
                </a:lnTo>
                <a:lnTo>
                  <a:pt x="369791" y="200391"/>
                </a:lnTo>
                <a:lnTo>
                  <a:pt x="360963" y="243740"/>
                </a:lnTo>
                <a:lnTo>
                  <a:pt x="342657" y="282759"/>
                </a:lnTo>
                <a:lnTo>
                  <a:pt x="316160" y="316160"/>
                </a:lnTo>
                <a:lnTo>
                  <a:pt x="282759" y="342657"/>
                </a:lnTo>
                <a:lnTo>
                  <a:pt x="243740" y="360963"/>
                </a:lnTo>
                <a:lnTo>
                  <a:pt x="200391" y="369791"/>
                </a:lnTo>
                <a:lnTo>
                  <a:pt x="185202" y="370405"/>
                </a:lnTo>
                <a:lnTo>
                  <a:pt x="170013" y="369791"/>
                </a:lnTo>
                <a:lnTo>
                  <a:pt x="126664" y="360963"/>
                </a:lnTo>
                <a:lnTo>
                  <a:pt x="87645" y="342657"/>
                </a:lnTo>
                <a:lnTo>
                  <a:pt x="54244" y="316160"/>
                </a:lnTo>
                <a:lnTo>
                  <a:pt x="27747" y="282759"/>
                </a:lnTo>
                <a:lnTo>
                  <a:pt x="9441" y="243740"/>
                </a:lnTo>
                <a:lnTo>
                  <a:pt x="613" y="200391"/>
                </a:lnTo>
                <a:lnTo>
                  <a:pt x="0" y="185202"/>
                </a:lnTo>
                <a:close/>
              </a:path>
            </a:pathLst>
          </a:custGeom>
          <a:ln w="12700">
            <a:solidFill>
              <a:srgbClr val="4C83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3422208" y="4936079"/>
            <a:ext cx="251893" cy="252841"/>
          </a:xfrm>
          <a:custGeom>
            <a:rect l="l" t="t" r="r" b="b"/>
            <a:pathLst>
              <a:path w="251893" h="252841">
                <a:moveTo>
                  <a:pt x="125978" y="38356"/>
                </a:moveTo>
                <a:lnTo>
                  <a:pt x="115696" y="39845"/>
                </a:lnTo>
                <a:lnTo>
                  <a:pt x="103610" y="47051"/>
                </a:lnTo>
                <a:lnTo>
                  <a:pt x="98912" y="58220"/>
                </a:lnTo>
                <a:lnTo>
                  <a:pt x="98912" y="62689"/>
                </a:lnTo>
                <a:lnTo>
                  <a:pt x="100874" y="66762"/>
                </a:lnTo>
                <a:lnTo>
                  <a:pt x="103437" y="78582"/>
                </a:lnTo>
                <a:lnTo>
                  <a:pt x="93983" y="116096"/>
                </a:lnTo>
                <a:lnTo>
                  <a:pt x="88829" y="128441"/>
                </a:lnTo>
                <a:lnTo>
                  <a:pt x="88762" y="128689"/>
                </a:lnTo>
                <a:lnTo>
                  <a:pt x="69739" y="164105"/>
                </a:lnTo>
                <a:lnTo>
                  <a:pt x="46136" y="198059"/>
                </a:lnTo>
                <a:lnTo>
                  <a:pt x="15674" y="234187"/>
                </a:lnTo>
                <a:lnTo>
                  <a:pt x="5937" y="244250"/>
                </a:lnTo>
                <a:lnTo>
                  <a:pt x="5599" y="246931"/>
                </a:lnTo>
                <a:lnTo>
                  <a:pt x="7155" y="249166"/>
                </a:lnTo>
                <a:lnTo>
                  <a:pt x="8644" y="251401"/>
                </a:lnTo>
                <a:lnTo>
                  <a:pt x="11757" y="252841"/>
                </a:lnTo>
                <a:lnTo>
                  <a:pt x="85853" y="252841"/>
                </a:lnTo>
                <a:lnTo>
                  <a:pt x="89844" y="249861"/>
                </a:lnTo>
                <a:lnTo>
                  <a:pt x="89886" y="244906"/>
                </a:lnTo>
                <a:lnTo>
                  <a:pt x="93369" y="235076"/>
                </a:lnTo>
                <a:lnTo>
                  <a:pt x="102203" y="227162"/>
                </a:lnTo>
                <a:lnTo>
                  <a:pt x="116044" y="222011"/>
                </a:lnTo>
                <a:lnTo>
                  <a:pt x="134547" y="220471"/>
                </a:lnTo>
                <a:lnTo>
                  <a:pt x="224224" y="220471"/>
                </a:lnTo>
                <a:lnTo>
                  <a:pt x="214939" y="209298"/>
                </a:lnTo>
                <a:lnTo>
                  <a:pt x="203305" y="194427"/>
                </a:lnTo>
                <a:lnTo>
                  <a:pt x="195400" y="183614"/>
                </a:lnTo>
                <a:lnTo>
                  <a:pt x="86123" y="183614"/>
                </a:lnTo>
                <a:lnTo>
                  <a:pt x="117156" y="163550"/>
                </a:lnTo>
                <a:lnTo>
                  <a:pt x="89913" y="163550"/>
                </a:lnTo>
                <a:lnTo>
                  <a:pt x="94341" y="156071"/>
                </a:lnTo>
                <a:lnTo>
                  <a:pt x="98217" y="149049"/>
                </a:lnTo>
                <a:lnTo>
                  <a:pt x="101618" y="142147"/>
                </a:lnTo>
                <a:lnTo>
                  <a:pt x="169718" y="142147"/>
                </a:lnTo>
                <a:lnTo>
                  <a:pt x="168773" y="140260"/>
                </a:lnTo>
                <a:lnTo>
                  <a:pt x="125911" y="140260"/>
                </a:lnTo>
                <a:lnTo>
                  <a:pt x="108672" y="126780"/>
                </a:lnTo>
                <a:lnTo>
                  <a:pt x="120061" y="89758"/>
                </a:lnTo>
                <a:lnTo>
                  <a:pt x="121783" y="77886"/>
                </a:lnTo>
                <a:lnTo>
                  <a:pt x="148441" y="77886"/>
                </a:lnTo>
                <a:lnTo>
                  <a:pt x="147700" y="70090"/>
                </a:lnTo>
                <a:lnTo>
                  <a:pt x="151015" y="66762"/>
                </a:lnTo>
                <a:lnTo>
                  <a:pt x="153046" y="62689"/>
                </a:lnTo>
                <a:lnTo>
                  <a:pt x="151016" y="50694"/>
                </a:lnTo>
                <a:lnTo>
                  <a:pt x="141197" y="41817"/>
                </a:lnTo>
                <a:lnTo>
                  <a:pt x="125978" y="38356"/>
                </a:lnTo>
                <a:close/>
              </a:path>
              <a:path w="251893" h="252841">
                <a:moveTo>
                  <a:pt x="224224" y="220471"/>
                </a:moveTo>
                <a:lnTo>
                  <a:pt x="134547" y="220471"/>
                </a:lnTo>
                <a:lnTo>
                  <a:pt x="148684" y="225632"/>
                </a:lnTo>
                <a:lnTo>
                  <a:pt x="158420" y="234622"/>
                </a:lnTo>
                <a:lnTo>
                  <a:pt x="162045" y="246186"/>
                </a:lnTo>
                <a:lnTo>
                  <a:pt x="162045" y="249861"/>
                </a:lnTo>
                <a:lnTo>
                  <a:pt x="166105" y="252841"/>
                </a:lnTo>
                <a:lnTo>
                  <a:pt x="240133" y="252841"/>
                </a:lnTo>
                <a:lnTo>
                  <a:pt x="243245" y="251401"/>
                </a:lnTo>
                <a:lnTo>
                  <a:pt x="246358" y="246931"/>
                </a:lnTo>
                <a:lnTo>
                  <a:pt x="246020" y="244250"/>
                </a:lnTo>
                <a:lnTo>
                  <a:pt x="243282" y="241555"/>
                </a:lnTo>
                <a:lnTo>
                  <a:pt x="239730" y="237868"/>
                </a:lnTo>
                <a:lnTo>
                  <a:pt x="233554" y="231165"/>
                </a:lnTo>
                <a:lnTo>
                  <a:pt x="225156" y="221593"/>
                </a:lnTo>
                <a:lnTo>
                  <a:pt x="224224" y="220471"/>
                </a:lnTo>
                <a:close/>
              </a:path>
              <a:path w="251893" h="252841">
                <a:moveTo>
                  <a:pt x="153270" y="157890"/>
                </a:moveTo>
                <a:lnTo>
                  <a:pt x="125911" y="157890"/>
                </a:lnTo>
                <a:lnTo>
                  <a:pt x="165699" y="183614"/>
                </a:lnTo>
                <a:lnTo>
                  <a:pt x="195400" y="183614"/>
                </a:lnTo>
                <a:lnTo>
                  <a:pt x="190658" y="177127"/>
                </a:lnTo>
                <a:lnTo>
                  <a:pt x="183971" y="166940"/>
                </a:lnTo>
                <a:lnTo>
                  <a:pt x="181935" y="163600"/>
                </a:lnTo>
                <a:lnTo>
                  <a:pt x="162112" y="163600"/>
                </a:lnTo>
                <a:lnTo>
                  <a:pt x="153270" y="157890"/>
                </a:lnTo>
                <a:close/>
              </a:path>
              <a:path w="251893" h="252841">
                <a:moveTo>
                  <a:pt x="169718" y="142147"/>
                </a:moveTo>
                <a:lnTo>
                  <a:pt x="150271" y="142147"/>
                </a:lnTo>
                <a:lnTo>
                  <a:pt x="153790" y="149150"/>
                </a:lnTo>
                <a:lnTo>
                  <a:pt x="157714" y="156301"/>
                </a:lnTo>
                <a:lnTo>
                  <a:pt x="162112" y="163600"/>
                </a:lnTo>
                <a:lnTo>
                  <a:pt x="181935" y="163600"/>
                </a:lnTo>
                <a:lnTo>
                  <a:pt x="177346" y="156071"/>
                </a:lnTo>
                <a:lnTo>
                  <a:pt x="170962" y="144629"/>
                </a:lnTo>
                <a:lnTo>
                  <a:pt x="169718" y="142147"/>
                </a:lnTo>
                <a:close/>
              </a:path>
              <a:path w="251893" h="252841">
                <a:moveTo>
                  <a:pt x="150271" y="142147"/>
                </a:moveTo>
                <a:lnTo>
                  <a:pt x="101618" y="142147"/>
                </a:lnTo>
                <a:lnTo>
                  <a:pt x="112242" y="149049"/>
                </a:lnTo>
                <a:lnTo>
                  <a:pt x="89913" y="163550"/>
                </a:lnTo>
                <a:lnTo>
                  <a:pt x="117156" y="163550"/>
                </a:lnTo>
                <a:lnTo>
                  <a:pt x="125911" y="157890"/>
                </a:lnTo>
                <a:lnTo>
                  <a:pt x="153270" y="157890"/>
                </a:lnTo>
                <a:lnTo>
                  <a:pt x="139580" y="149049"/>
                </a:lnTo>
                <a:lnTo>
                  <a:pt x="150271" y="142147"/>
                </a:lnTo>
                <a:close/>
              </a:path>
              <a:path w="251893" h="252841">
                <a:moveTo>
                  <a:pt x="148441" y="77886"/>
                </a:moveTo>
                <a:lnTo>
                  <a:pt x="121783" y="77886"/>
                </a:lnTo>
                <a:lnTo>
                  <a:pt x="123137" y="78035"/>
                </a:lnTo>
                <a:lnTo>
                  <a:pt x="128821" y="78035"/>
                </a:lnTo>
                <a:lnTo>
                  <a:pt x="130284" y="79378"/>
                </a:lnTo>
                <a:lnTo>
                  <a:pt x="130404" y="79874"/>
                </a:lnTo>
                <a:lnTo>
                  <a:pt x="132113" y="90951"/>
                </a:lnTo>
                <a:lnTo>
                  <a:pt x="132212" y="91430"/>
                </a:lnTo>
                <a:lnTo>
                  <a:pt x="135018" y="103235"/>
                </a:lnTo>
                <a:lnTo>
                  <a:pt x="138963" y="115707"/>
                </a:lnTo>
                <a:lnTo>
                  <a:pt x="143978" y="128540"/>
                </a:lnTo>
                <a:lnTo>
                  <a:pt x="125911" y="140260"/>
                </a:lnTo>
                <a:lnTo>
                  <a:pt x="168773" y="140260"/>
                </a:lnTo>
                <a:lnTo>
                  <a:pt x="164997" y="132724"/>
                </a:lnTo>
                <a:lnTo>
                  <a:pt x="159629" y="120466"/>
                </a:lnTo>
                <a:lnTo>
                  <a:pt x="155027" y="107928"/>
                </a:lnTo>
                <a:lnTo>
                  <a:pt x="151400" y="95327"/>
                </a:lnTo>
                <a:lnTo>
                  <a:pt x="148894" y="82666"/>
                </a:lnTo>
                <a:lnTo>
                  <a:pt x="148441" y="77886"/>
                </a:lnTo>
                <a:close/>
              </a:path>
              <a:path w="251893" h="252841">
                <a:moveTo>
                  <a:pt x="58634" y="0"/>
                </a:moveTo>
                <a:lnTo>
                  <a:pt x="23415" y="16045"/>
                </a:lnTo>
                <a:lnTo>
                  <a:pt x="1605" y="47657"/>
                </a:lnTo>
                <a:lnTo>
                  <a:pt x="0" y="60321"/>
                </a:lnTo>
                <a:lnTo>
                  <a:pt x="2196" y="72251"/>
                </a:lnTo>
                <a:lnTo>
                  <a:pt x="26114" y="102557"/>
                </a:lnTo>
                <a:lnTo>
                  <a:pt x="55790" y="115627"/>
                </a:lnTo>
                <a:lnTo>
                  <a:pt x="60529" y="115627"/>
                </a:lnTo>
                <a:lnTo>
                  <a:pt x="63913" y="113988"/>
                </a:lnTo>
                <a:lnTo>
                  <a:pt x="65334" y="111306"/>
                </a:lnTo>
                <a:lnTo>
                  <a:pt x="67026" y="107928"/>
                </a:lnTo>
                <a:lnTo>
                  <a:pt x="64725" y="104104"/>
                </a:lnTo>
                <a:lnTo>
                  <a:pt x="53351" y="100624"/>
                </a:lnTo>
                <a:lnTo>
                  <a:pt x="41470" y="94635"/>
                </a:lnTo>
                <a:lnTo>
                  <a:pt x="19625" y="50425"/>
                </a:lnTo>
                <a:lnTo>
                  <a:pt x="19570" y="48023"/>
                </a:lnTo>
                <a:lnTo>
                  <a:pt x="24869" y="37030"/>
                </a:lnTo>
                <a:lnTo>
                  <a:pt x="33768" y="27228"/>
                </a:lnTo>
                <a:lnTo>
                  <a:pt x="45720" y="19275"/>
                </a:lnTo>
                <a:lnTo>
                  <a:pt x="60258" y="13658"/>
                </a:lnTo>
                <a:lnTo>
                  <a:pt x="64928" y="12416"/>
                </a:lnTo>
                <a:lnTo>
                  <a:pt x="67297" y="8592"/>
                </a:lnTo>
                <a:lnTo>
                  <a:pt x="65538" y="5165"/>
                </a:lnTo>
                <a:lnTo>
                  <a:pt x="63845" y="1738"/>
                </a:lnTo>
                <a:lnTo>
                  <a:pt x="58634" y="0"/>
                </a:lnTo>
                <a:close/>
              </a:path>
              <a:path w="251893" h="252841">
                <a:moveTo>
                  <a:pt x="193282" y="0"/>
                </a:moveTo>
                <a:lnTo>
                  <a:pt x="188071" y="1738"/>
                </a:lnTo>
                <a:lnTo>
                  <a:pt x="186312" y="5165"/>
                </a:lnTo>
                <a:lnTo>
                  <a:pt x="184619" y="8592"/>
                </a:lnTo>
                <a:lnTo>
                  <a:pt x="186989" y="12416"/>
                </a:lnTo>
                <a:lnTo>
                  <a:pt x="198249" y="15790"/>
                </a:lnTo>
                <a:lnTo>
                  <a:pt x="210178" y="21746"/>
                </a:lnTo>
                <a:lnTo>
                  <a:pt x="219930" y="29933"/>
                </a:lnTo>
                <a:lnTo>
                  <a:pt x="227136" y="40381"/>
                </a:lnTo>
                <a:lnTo>
                  <a:pt x="231430" y="53125"/>
                </a:lnTo>
                <a:lnTo>
                  <a:pt x="232443" y="68196"/>
                </a:lnTo>
                <a:lnTo>
                  <a:pt x="227097" y="79378"/>
                </a:lnTo>
                <a:lnTo>
                  <a:pt x="218243" y="89198"/>
                </a:lnTo>
                <a:lnTo>
                  <a:pt x="206343" y="97171"/>
                </a:lnTo>
                <a:lnTo>
                  <a:pt x="191861" y="102812"/>
                </a:lnTo>
                <a:lnTo>
                  <a:pt x="187191" y="104104"/>
                </a:lnTo>
                <a:lnTo>
                  <a:pt x="184824" y="107928"/>
                </a:lnTo>
                <a:lnTo>
                  <a:pt x="186583" y="111306"/>
                </a:lnTo>
                <a:lnTo>
                  <a:pt x="187936" y="113988"/>
                </a:lnTo>
                <a:lnTo>
                  <a:pt x="191387" y="115627"/>
                </a:lnTo>
                <a:lnTo>
                  <a:pt x="196057" y="115627"/>
                </a:lnTo>
                <a:lnTo>
                  <a:pt x="197139" y="115478"/>
                </a:lnTo>
                <a:lnTo>
                  <a:pt x="238441" y="91074"/>
                </a:lnTo>
                <a:lnTo>
                  <a:pt x="251893" y="55988"/>
                </a:lnTo>
                <a:lnTo>
                  <a:pt x="249629" y="44065"/>
                </a:lnTo>
                <a:lnTo>
                  <a:pt x="225558" y="13815"/>
                </a:lnTo>
                <a:lnTo>
                  <a:pt x="197952" y="1242"/>
                </a:lnTo>
                <a:lnTo>
                  <a:pt x="193282" y="0"/>
                </a:lnTo>
                <a:close/>
              </a:path>
              <a:path w="251893" h="252841">
                <a:moveTo>
                  <a:pt x="84409" y="24288"/>
                </a:moveTo>
                <a:lnTo>
                  <a:pt x="51353" y="50425"/>
                </a:lnTo>
                <a:lnTo>
                  <a:pt x="49575" y="64795"/>
                </a:lnTo>
                <a:lnTo>
                  <a:pt x="55228" y="75862"/>
                </a:lnTo>
                <a:lnTo>
                  <a:pt x="65501" y="84883"/>
                </a:lnTo>
                <a:lnTo>
                  <a:pt x="79536" y="90951"/>
                </a:lnTo>
                <a:lnTo>
                  <a:pt x="80619" y="91248"/>
                </a:lnTo>
                <a:lnTo>
                  <a:pt x="81701" y="91398"/>
                </a:lnTo>
                <a:lnTo>
                  <a:pt x="86371" y="91398"/>
                </a:lnTo>
                <a:lnTo>
                  <a:pt x="89823" y="89758"/>
                </a:lnTo>
                <a:lnTo>
                  <a:pt x="92935" y="83648"/>
                </a:lnTo>
                <a:lnTo>
                  <a:pt x="90567" y="79874"/>
                </a:lnTo>
                <a:lnTo>
                  <a:pt x="81007" y="76818"/>
                </a:lnTo>
                <a:lnTo>
                  <a:pt x="70665" y="68491"/>
                </a:lnTo>
                <a:lnTo>
                  <a:pt x="67000" y="55844"/>
                </a:lnTo>
                <a:lnTo>
                  <a:pt x="73059" y="44986"/>
                </a:lnTo>
                <a:lnTo>
                  <a:pt x="86033" y="37998"/>
                </a:lnTo>
                <a:lnTo>
                  <a:pt x="90703" y="36706"/>
                </a:lnTo>
                <a:lnTo>
                  <a:pt x="93071" y="32882"/>
                </a:lnTo>
                <a:lnTo>
                  <a:pt x="91311" y="29455"/>
                </a:lnTo>
                <a:lnTo>
                  <a:pt x="89619" y="26027"/>
                </a:lnTo>
                <a:lnTo>
                  <a:pt x="84409" y="24288"/>
                </a:lnTo>
                <a:close/>
              </a:path>
              <a:path w="251893" h="252841">
                <a:moveTo>
                  <a:pt x="167506" y="24288"/>
                </a:moveTo>
                <a:lnTo>
                  <a:pt x="162295" y="26027"/>
                </a:lnTo>
                <a:lnTo>
                  <a:pt x="160537" y="29455"/>
                </a:lnTo>
                <a:lnTo>
                  <a:pt x="158846" y="32882"/>
                </a:lnTo>
                <a:lnTo>
                  <a:pt x="161213" y="36706"/>
                </a:lnTo>
                <a:lnTo>
                  <a:pt x="170753" y="39723"/>
                </a:lnTo>
                <a:lnTo>
                  <a:pt x="181174" y="48023"/>
                </a:lnTo>
                <a:lnTo>
                  <a:pt x="184913" y="60674"/>
                </a:lnTo>
                <a:lnTo>
                  <a:pt x="178895" y="71548"/>
                </a:lnTo>
                <a:lnTo>
                  <a:pt x="165949" y="78582"/>
                </a:lnTo>
                <a:lnTo>
                  <a:pt x="161280" y="79874"/>
                </a:lnTo>
                <a:lnTo>
                  <a:pt x="158980" y="83648"/>
                </a:lnTo>
                <a:lnTo>
                  <a:pt x="160672" y="87076"/>
                </a:lnTo>
                <a:lnTo>
                  <a:pt x="162093" y="89758"/>
                </a:lnTo>
                <a:lnTo>
                  <a:pt x="165477" y="91398"/>
                </a:lnTo>
                <a:lnTo>
                  <a:pt x="170212" y="91398"/>
                </a:lnTo>
                <a:lnTo>
                  <a:pt x="200542" y="66058"/>
                </a:lnTo>
                <a:lnTo>
                  <a:pt x="202279" y="51680"/>
                </a:lnTo>
                <a:lnTo>
                  <a:pt x="196551" y="40628"/>
                </a:lnTo>
                <a:lnTo>
                  <a:pt x="186230" y="31620"/>
                </a:lnTo>
                <a:lnTo>
                  <a:pt x="172175" y="25580"/>
                </a:lnTo>
                <a:lnTo>
                  <a:pt x="167506" y="24288"/>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txBox="1"/>
          <p:nvPr/>
        </p:nvSpPr>
        <p:spPr>
          <a:xfrm>
            <a:off x="2050739"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sp>
        <p:nvSpPr>
          <p:cNvPr id="66" name="object 66"/>
          <p:cNvSpPr txBox="1"/>
          <p:nvPr/>
        </p:nvSpPr>
        <p:spPr>
          <a:xfrm>
            <a:off x="2047576" y="6619240"/>
            <a:ext cx="119761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5">
                <a:solidFill>
                  <a:srgbClr val="7F7F7F"/>
                </a:solidFill>
                <a:latin typeface="Microsoft YaHei UI"/>
                <a:cs typeface="Microsoft YaHei UI"/>
              </a:rPr>
              <a:t>©</a:t>
            </a:r>
            <a:r>
              <a:rPr sz="800" spc="5">
                <a:solidFill>
                  <a:srgbClr val="7F7F7F"/>
                </a:solidFill>
                <a:latin typeface="Microsoft YaHei UI"/>
                <a:cs typeface="Microsoft YaHei UI"/>
              </a:rPr>
              <a:t>2022</a:t>
            </a:r>
            <a:r>
              <a:rPr sz="800" spc="-15">
                <a:solidFill>
                  <a:srgbClr val="7F7F7F"/>
                </a:solidFill>
                <a:latin typeface="Microsoft YaHei UI"/>
                <a:cs typeface="Microsoft YaHei UI"/>
              </a:rPr>
              <a:t>.</a:t>
            </a:r>
            <a:r>
              <a:rPr sz="800" spc="5">
                <a:solidFill>
                  <a:srgbClr val="7F7F7F"/>
                </a:solidFill>
                <a:latin typeface="Microsoft YaHei UI"/>
                <a:cs typeface="Microsoft YaHei UI"/>
              </a:rPr>
              <a:t>1</a:t>
            </a:r>
            <a:r>
              <a:rPr sz="800">
                <a:solidFill>
                  <a:srgbClr val="7F7F7F"/>
                </a:solidFill>
                <a:latin typeface="Microsoft YaHei UI"/>
                <a:cs typeface="Microsoft YaHei UI"/>
              </a:rPr>
              <a:t>2</a:t>
            </a:r>
            <a:r>
              <a:rPr sz="800" spc="5">
                <a:solidFill>
                  <a:srgbClr val="7F7F7F"/>
                </a:solidFill>
                <a:latin typeface="Microsoft YaHei UI"/>
                <a:cs typeface="Microsoft YaHei UI"/>
              </a:rPr>
              <a:t> </a:t>
            </a:r>
            <a:r>
              <a:rPr sz="800" spc="-10">
                <a:solidFill>
                  <a:srgbClr val="7F7F7F"/>
                </a:solidFill>
                <a:latin typeface="Microsoft YaHei UI"/>
                <a:cs typeface="Microsoft YaHei UI"/>
              </a:rPr>
              <a:t>iR</a:t>
            </a:r>
            <a:r>
              <a:rPr sz="800" spc="-5">
                <a:solidFill>
                  <a:srgbClr val="7F7F7F"/>
                </a:solidFill>
                <a:latin typeface="Microsoft YaHei UI"/>
                <a:cs typeface="Microsoft YaHei UI"/>
              </a:rPr>
              <a:t>ese</a:t>
            </a:r>
            <a:r>
              <a:rPr sz="800" spc="-10">
                <a:solidFill>
                  <a:srgbClr val="7F7F7F"/>
                </a:solidFill>
                <a:latin typeface="Microsoft YaHei UI"/>
                <a:cs typeface="Microsoft YaHei UI"/>
              </a:rPr>
              <a:t>a</a:t>
            </a:r>
            <a:r>
              <a:rPr sz="800" spc="-15">
                <a:solidFill>
                  <a:srgbClr val="7F7F7F"/>
                </a:solidFill>
                <a:latin typeface="Microsoft YaHei UI"/>
                <a:cs typeface="Microsoft YaHei UI"/>
              </a:rPr>
              <a:t>r</a:t>
            </a:r>
            <a:r>
              <a:rPr sz="800" spc="-5">
                <a:solidFill>
                  <a:srgbClr val="7F7F7F"/>
                </a:solidFill>
                <a:latin typeface="Microsoft YaHei UI"/>
                <a:cs typeface="Microsoft YaHei UI"/>
              </a:rPr>
              <a:t>ch </a:t>
            </a:r>
            <a:r>
              <a:rPr sz="800">
                <a:solidFill>
                  <a:srgbClr val="7F7F7F"/>
                </a:solidFill>
                <a:latin typeface="Microsoft YaHei UI"/>
                <a:cs typeface="Microsoft YaHei UI"/>
              </a:rPr>
              <a:t>I</a:t>
            </a:r>
            <a:r>
              <a:rPr sz="800" spc="-10">
                <a:solidFill>
                  <a:srgbClr val="7F7F7F"/>
                </a:solidFill>
                <a:latin typeface="Microsoft YaHei UI"/>
                <a:cs typeface="Microsoft YaHei UI"/>
              </a:rPr>
              <a:t>n</a:t>
            </a:r>
            <a:r>
              <a:rPr sz="800" spc="-5">
                <a:solidFill>
                  <a:srgbClr val="7F7F7F"/>
                </a:solidFill>
                <a:latin typeface="Microsoft YaHei UI"/>
                <a:cs typeface="Microsoft YaHei UI"/>
              </a:rPr>
              <a:t>c.</a:t>
            </a:r>
            <a:endParaRPr sz="800">
              <a:latin typeface="Microsoft YaHei UI"/>
              <a:cs typeface="Microsoft YaHei UI"/>
            </a:endParaRPr>
          </a:p>
        </p:txBody>
      </p:sp>
      <p:graphicFrame>
        <p:nvGraphicFramePr>
          <p:cNvPr id="61" name="object 61"/>
          <p:cNvGraphicFramePr>
            <a:graphicFrameLocks noGrp="1"/>
          </p:cNvGraphicFramePr>
          <p:nvPr/>
        </p:nvGraphicFramePr>
        <p:xfrm>
          <a:off x="1999858" y="3251567"/>
          <a:ext cx="4549749" cy="3211427"/>
        </p:xfrm>
        <a:graphic>
          <a:graphicData uri="http://schemas.openxmlformats.org/drawingml/2006/table">
            <a:tbl>
              <a:tblPr firstRow="1" bandRow="1">
                <a:tableStyleId>{2D5ABB26-0587-4C30-8999-92F81FD0307C}</a:tableStyleId>
              </a:tblPr>
              <a:tblGrid>
                <a:gridCol w="1055514">
                  <a:extLst>
                    <a:ext uri="{9D8B030D-6E8A-4147-A177-3AD203B41FA5}">
                      <a16:colId xmlns:a16="http://schemas.microsoft.com/office/drawing/2014/main" val="20000"/>
                    </a:ext>
                  </a:extLst>
                </a:gridCol>
                <a:gridCol w="115614">
                  <a:extLst>
                    <a:ext uri="{9D8B030D-6E8A-4147-A177-3AD203B41FA5}">
                      <a16:colId xmlns:a16="http://schemas.microsoft.com/office/drawing/2014/main" val="20001"/>
                    </a:ext>
                  </a:extLst>
                </a:gridCol>
                <a:gridCol w="114439">
                  <a:extLst>
                    <a:ext uri="{9D8B030D-6E8A-4147-A177-3AD203B41FA5}">
                      <a16:colId xmlns:a16="http://schemas.microsoft.com/office/drawing/2014/main" val="20002"/>
                    </a:ext>
                  </a:extLst>
                </a:gridCol>
                <a:gridCol w="981176">
                  <a:extLst>
                    <a:ext uri="{9D8B030D-6E8A-4147-A177-3AD203B41FA5}">
                      <a16:colId xmlns:a16="http://schemas.microsoft.com/office/drawing/2014/main" val="20003"/>
                    </a:ext>
                  </a:extLst>
                </a:gridCol>
                <a:gridCol w="2219782">
                  <a:extLst>
                    <a:ext uri="{9D8B030D-6E8A-4147-A177-3AD203B41FA5}">
                      <a16:colId xmlns:a16="http://schemas.microsoft.com/office/drawing/2014/main" val="20004"/>
                    </a:ext>
                  </a:extLst>
                </a:gridCol>
                <a:gridCol w="63224">
                  <a:extLst>
                    <a:ext uri="{9D8B030D-6E8A-4147-A177-3AD203B41FA5}">
                      <a16:colId xmlns:a16="http://schemas.microsoft.com/office/drawing/2014/main" val="20005"/>
                    </a:ext>
                  </a:extLst>
                </a:gridCol>
              </a:tblGrid>
              <a:tr h="438771">
                <a:tc>
                  <a:txBody>
                    <a:bodyPr vert="horz" wrap="square"/>
                    <a:lstStyle/>
                    <a:p>
                      <a:pPr marL="238760">
                        <a:lnSpc>
                          <a:spcPct val="100000"/>
                        </a:lnSpc>
                      </a:pPr>
                      <a:r>
                        <a:rPr sz="1100">
                          <a:solidFill>
                            <a:srgbClr val="595959"/>
                          </a:solidFill>
                          <a:latin typeface="Microsoft YaHei UI"/>
                          <a:cs typeface="Microsoft YaHei UI"/>
                        </a:rPr>
                        <a:t>医疗保障</a:t>
                      </a:r>
                      <a:endParaRPr sz="11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tcPr>
                </a:tc>
                <a:tc rowSpan="5" gridSpan="2">
                  <a:txBody>
                    <a:bodyPr vert="horz" wrap="square"/>
                    <a:lstStyle/>
                    <a:p>
                      <a:endParaRPr sz="1100">
                        <a:latin typeface="Microsoft YaHei UI"/>
                        <a:cs typeface="Microsoft YaHei UI"/>
                      </a:endParaRPr>
                    </a:p>
                  </a:txBody>
                  <a:tcPr marL="0" marR="0" marT="0" marB="0">
                    <a:lnL w="12700">
                      <a:solidFill>
                        <a:srgbClr val="B2D234"/>
                      </a:solidFill>
                      <a:prstDash val="solid"/>
                    </a:lnL>
                    <a:lnR w="12700">
                      <a:solidFill>
                        <a:srgbClr val="65AF45"/>
                      </a:solidFill>
                      <a:prstDash val="solid"/>
                    </a:lnR>
                  </a:tcPr>
                </a:tc>
                <a:tc rowSpan="5" hMerge="1">
                  <a:txBody>
                    <a:bodyPr vert="horz" wrap="square"/>
                    <a:lstStyle/>
                    <a:p>
                      <a:endParaRPr/>
                    </a:p>
                  </a:txBody>
                  <a:tcPr marL="0" marR="0" marT="0" marB="0"/>
                </a:tc>
                <a:tc>
                  <a:txBody>
                    <a:bodyPr vert="horz" wrap="square"/>
                    <a:lstStyle/>
                    <a:p>
                      <a:pPr marL="498475">
                        <a:lnSpc>
                          <a:spcPct val="100000"/>
                        </a:lnSpc>
                      </a:pPr>
                      <a:r>
                        <a:rPr sz="1100">
                          <a:solidFill>
                            <a:srgbClr val="595959"/>
                          </a:solidFill>
                          <a:latin typeface="Microsoft YaHei UI"/>
                          <a:cs typeface="Microsoft YaHei UI"/>
                        </a:rPr>
                        <a:t>云计算</a:t>
                      </a:r>
                      <a:endParaRPr sz="1100">
                        <a:latin typeface="Microsoft YaHei UI"/>
                        <a:cs typeface="Microsoft YaHei UI"/>
                      </a:endParaRPr>
                    </a:p>
                  </a:txBody>
                  <a:tcPr marL="0" marR="0" marT="0" marB="0">
                    <a:lnL w="12700">
                      <a:solidFill>
                        <a:srgbClr val="65AF45"/>
                      </a:solidFill>
                      <a:prstDash val="solid"/>
                    </a:lnL>
                    <a:lnT w="12700">
                      <a:solidFill>
                        <a:srgbClr val="65AF45"/>
                      </a:solidFill>
                      <a:prstDash val="solid"/>
                    </a:lnT>
                  </a:tcPr>
                </a:tc>
                <a:tc>
                  <a:txBody>
                    <a:bodyPr vert="horz" wrap="square"/>
                    <a:lstStyle/>
                    <a:p>
                      <a:pPr marL="91440" marR="95885">
                        <a:lnSpc>
                          <a:spcPct val="100000"/>
                        </a:lnSpc>
                      </a:pPr>
                      <a:r>
                        <a:rPr sz="1000">
                          <a:solidFill>
                            <a:srgbClr val="595959"/>
                          </a:solidFill>
                          <a:latin typeface="Microsoft YaHei UI"/>
                          <a:cs typeface="Microsoft YaHei UI"/>
                        </a:rPr>
                        <a:t>通过虚拟化等技术，基于不同重点需 求灵活分配计算资源</a:t>
                      </a:r>
                      <a:endParaRPr sz="1000">
                        <a:latin typeface="Microsoft YaHei UI"/>
                        <a:cs typeface="Microsoft YaHei UI"/>
                      </a:endParaRPr>
                    </a:p>
                  </a:txBody>
                  <a:tcPr marL="0" marR="0" marT="0" marB="0">
                    <a:lnT w="12700">
                      <a:solidFill>
                        <a:srgbClr val="65AF45"/>
                      </a:solidFill>
                      <a:prstDash val="solid"/>
                    </a:lnT>
                    <a:solidFill>
                      <a:srgbClr val="A6A6A6"/>
                    </a:solidFill>
                  </a:tcPr>
                </a:tc>
                <a:tc>
                  <a:txBody>
                    <a:bodyPr vert="horz" wrap="square"/>
                    <a:lstStyle/>
                    <a:p>
                      <a:endParaRPr sz="1000">
                        <a:latin typeface="Microsoft YaHei UI"/>
                        <a:cs typeface="Microsoft YaHei UI"/>
                      </a:endParaRPr>
                    </a:p>
                  </a:txBody>
                  <a:tcPr marL="0" marR="0" marT="0" marB="0">
                    <a:lnR w="12700">
                      <a:solidFill>
                        <a:srgbClr val="65AF45"/>
                      </a:solidFill>
                      <a:prstDash val="solid"/>
                    </a:lnR>
                    <a:lnT w="12700">
                      <a:solidFill>
                        <a:srgbClr val="65AF45"/>
                      </a:solidFill>
                      <a:prstDash val="solid"/>
                    </a:lnT>
                  </a:tcPr>
                </a:tc>
                <a:extLst>
                  <a:ext uri="{0D108BD9-81ED-4DB2-BD59-A6C34878D82A}">
                    <a16:rowId xmlns:a16="http://schemas.microsoft.com/office/drawing/2014/main" val="10000"/>
                  </a:ext>
                </a:extLst>
              </a:tr>
              <a:tr h="301552">
                <a:tc rowSpan="2">
                  <a:txBody>
                    <a:bodyPr vert="horz" wrap="square"/>
                    <a:lstStyle/>
                    <a:p>
                      <a:pPr marL="234950">
                        <a:lnSpc>
                          <a:spcPct val="100000"/>
                        </a:lnSpc>
                      </a:pPr>
                      <a:r>
                        <a:rPr sz="1100">
                          <a:solidFill>
                            <a:srgbClr val="595959"/>
                          </a:solidFill>
                          <a:latin typeface="Microsoft YaHei UI"/>
                          <a:cs typeface="Microsoft YaHei UI"/>
                        </a:rPr>
                        <a:t>医疗服务</a:t>
                      </a:r>
                      <a:endParaRPr sz="1100">
                        <a:latin typeface="Microsoft YaHei UI"/>
                        <a:cs typeface="Microsoft YaHei UI"/>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endParaRPr sz="1100">
                        <a:latin typeface="Microsoft YaHei UI"/>
                        <a:cs typeface="Microsoft YaHei UI"/>
                      </a:endParaRPr>
                    </a:p>
                  </a:txBody>
                  <a:tcPr marL="0" marR="0" marT="0" marB="0">
                    <a:lnL w="12700">
                      <a:solidFill>
                        <a:srgbClr val="65AF45"/>
                      </a:solidFill>
                      <a:prstDash val="solid"/>
                    </a:lnL>
                  </a:tcPr>
                </a:tc>
                <a:tc gridSpan="2">
                  <a:txBody>
                    <a:bodyPr vert="horz" wrap="square"/>
                    <a:lstStyle/>
                    <a:p>
                      <a:pPr marL="91440">
                        <a:lnSpc>
                          <a:spcPts val="1019"/>
                        </a:lnSpc>
                      </a:pPr>
                      <a:r>
                        <a:rPr sz="1000">
                          <a:solidFill>
                            <a:srgbClr val="595959"/>
                          </a:solidFill>
                          <a:latin typeface="Microsoft YaHei UI"/>
                          <a:cs typeface="Microsoft YaHei UI"/>
                        </a:rPr>
                        <a:t>在合理时间内达到撷取、管理、处理、</a:t>
                      </a:r>
                      <a:endParaRPr sz="10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01"/>
                  </a:ext>
                </a:extLst>
              </a:tr>
              <a:tr h="315203">
                <a:tc vMerge="1">
                  <a:txBody>
                    <a:bodyPr vert="horz" wrap="square"/>
                    <a:lstStyle/>
                    <a:p>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pPr marL="498475">
                        <a:lnSpc>
                          <a:spcPct val="100000"/>
                        </a:lnSpc>
                      </a:pPr>
                      <a:r>
                        <a:rPr sz="1100">
                          <a:solidFill>
                            <a:srgbClr val="595959"/>
                          </a:solidFill>
                          <a:latin typeface="Microsoft YaHei UI"/>
                          <a:cs typeface="Microsoft YaHei UI"/>
                        </a:rPr>
                        <a:t>大数据</a:t>
                      </a:r>
                      <a:endParaRPr sz="1100">
                        <a:latin typeface="Microsoft YaHei UI"/>
                        <a:cs typeface="Microsoft YaHei UI"/>
                      </a:endParaRPr>
                    </a:p>
                  </a:txBody>
                  <a:tcPr marL="0" marR="0" marT="0" marB="0">
                    <a:lnL w="12700">
                      <a:solidFill>
                        <a:srgbClr val="65AF45"/>
                      </a:solidFill>
                      <a:prstDash val="solid"/>
                    </a:lnL>
                  </a:tcPr>
                </a:tc>
                <a:tc gridSpan="2">
                  <a:txBody>
                    <a:bodyPr vert="horz" wrap="square"/>
                    <a:lstStyle/>
                    <a:p>
                      <a:pPr marL="91440">
                        <a:lnSpc>
                          <a:spcPct val="100000"/>
                        </a:lnSpc>
                      </a:pPr>
                      <a:r>
                        <a:rPr sz="1000">
                          <a:solidFill>
                            <a:srgbClr val="595959"/>
                          </a:solidFill>
                          <a:latin typeface="Microsoft YaHei UI"/>
                          <a:cs typeface="Microsoft YaHei UI"/>
                        </a:rPr>
                        <a:t>并整理成为帮助决策更积极的资讯</a:t>
                      </a:r>
                      <a:endParaRPr sz="10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02"/>
                  </a:ext>
                </a:extLst>
              </a:tr>
              <a:tr h="207528">
                <a:tc rowSpan="2">
                  <a:txBody>
                    <a:bodyPr vert="horz" wrap="square"/>
                    <a:lstStyle/>
                    <a:p>
                      <a:pPr marL="234950">
                        <a:lnSpc>
                          <a:spcPts val="1240"/>
                        </a:lnSpc>
                      </a:pPr>
                      <a:r>
                        <a:rPr sz="1100">
                          <a:solidFill>
                            <a:srgbClr val="595959"/>
                          </a:solidFill>
                          <a:latin typeface="Microsoft YaHei UI"/>
                          <a:cs typeface="Microsoft YaHei UI"/>
                        </a:rPr>
                        <a:t>公共卫生</a:t>
                      </a:r>
                      <a:endParaRPr sz="1100">
                        <a:latin typeface="Microsoft YaHei UI"/>
                        <a:cs typeface="Microsoft YaHei UI"/>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endParaRPr sz="1100">
                        <a:latin typeface="Microsoft YaHei UI"/>
                        <a:cs typeface="Microsoft YaHei UI"/>
                      </a:endParaRPr>
                    </a:p>
                  </a:txBody>
                  <a:tcPr marL="0" marR="0" marT="0" marB="0">
                    <a:lnL w="12700">
                      <a:solidFill>
                        <a:srgbClr val="65AF45"/>
                      </a:solidFill>
                      <a:prstDash val="solid"/>
                    </a:lnL>
                  </a:tcPr>
                </a:tc>
                <a:tc gridSpan="2">
                  <a:txBody>
                    <a:bodyPr vert="horz" wrap="square"/>
                    <a:lstStyle/>
                    <a:p>
                      <a:pPr marL="91440">
                        <a:lnSpc>
                          <a:spcPts val="1030"/>
                        </a:lnSpc>
                      </a:pPr>
                      <a:r>
                        <a:rPr sz="1000">
                          <a:solidFill>
                            <a:srgbClr val="595959"/>
                          </a:solidFill>
                          <a:latin typeface="Microsoft YaHei UI"/>
                          <a:cs typeface="Microsoft YaHei UI"/>
                        </a:rPr>
                        <a:t>通过各类可能的网络接入，实现对物</a:t>
                      </a:r>
                      <a:endParaRPr sz="10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03"/>
                  </a:ext>
                </a:extLst>
              </a:tr>
              <a:tr h="114825">
                <a:tc vMerge="1">
                  <a:txBody>
                    <a:bodyPr vert="horz" wrap="square"/>
                    <a:lstStyle/>
                    <a:p>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pPr marL="498475">
                        <a:lnSpc>
                          <a:spcPts val="1290"/>
                        </a:lnSpc>
                      </a:pPr>
                      <a:r>
                        <a:rPr sz="1100">
                          <a:solidFill>
                            <a:srgbClr val="595959"/>
                          </a:solidFill>
                          <a:latin typeface="Microsoft YaHei UI"/>
                          <a:cs typeface="Microsoft YaHei UI"/>
                        </a:rPr>
                        <a:t>物联网</a:t>
                      </a:r>
                      <a:endParaRPr sz="1100">
                        <a:latin typeface="Microsoft YaHei UI"/>
                        <a:cs typeface="Microsoft YaHei UI"/>
                      </a:endParaRPr>
                    </a:p>
                  </a:txBody>
                  <a:tcPr marL="0" marR="0" marT="0" marB="0">
                    <a:lnL w="12700">
                      <a:solidFill>
                        <a:srgbClr val="65AF45"/>
                      </a:solidFill>
                      <a:prstDash val="solid"/>
                    </a:lnL>
                  </a:tcPr>
                </a:tc>
                <a:tc gridSpan="2">
                  <a:txBody>
                    <a:bodyPr vert="horz" wrap="square"/>
                    <a:lstStyle/>
                    <a:p>
                      <a:endParaRPr sz="11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04"/>
                  </a:ext>
                </a:extLst>
              </a:tr>
              <a:tr h="113007">
                <a:tc rowSpan="4">
                  <a:txBody>
                    <a:bodyPr vert="horz" wrap="square"/>
                    <a:lstStyle/>
                    <a:p>
                      <a:pPr marL="243204">
                        <a:lnSpc>
                          <a:spcPct val="100000"/>
                        </a:lnSpc>
                      </a:pPr>
                      <a:r>
                        <a:rPr sz="1100">
                          <a:solidFill>
                            <a:srgbClr val="595959"/>
                          </a:solidFill>
                          <a:latin typeface="Microsoft YaHei UI"/>
                          <a:cs typeface="Microsoft YaHei UI"/>
                        </a:rPr>
                        <a:t>药品供应</a:t>
                      </a:r>
                      <a:endParaRPr sz="1100">
                        <a:latin typeface="Microsoft YaHei UI"/>
                        <a:cs typeface="Microsoft YaHei UI"/>
                      </a:endParaRPr>
                    </a:p>
                  </a:txBody>
                  <a:tcPr marL="0" marR="0" marT="0" marB="0">
                    <a:lnL w="12700">
                      <a:solidFill>
                        <a:srgbClr val="B2D234"/>
                      </a:solidFill>
                      <a:prstDash val="solid"/>
                    </a:lnL>
                    <a:lnR w="12700">
                      <a:solidFill>
                        <a:srgbClr val="B2D234"/>
                      </a:solidFill>
                      <a:prstDash val="solid"/>
                    </a:lnR>
                  </a:tcPr>
                </a:tc>
                <a:tc>
                  <a:txBody>
                    <a:bodyPr vert="horz" wrap="square"/>
                    <a:lstStyle/>
                    <a:p>
                      <a:endParaRPr sz="1100">
                        <a:latin typeface="Microsoft YaHei UI"/>
                        <a:cs typeface="Microsoft YaHei UI"/>
                      </a:endParaRPr>
                    </a:p>
                  </a:txBody>
                  <a:tcPr marL="0" marR="0" marT="0" marB="0">
                    <a:lnL w="12700">
                      <a:solidFill>
                        <a:srgbClr val="B2D234"/>
                      </a:solidFill>
                      <a:prstDash val="solid"/>
                    </a:lnL>
                    <a:lnR w="38342">
                      <a:solidFill>
                        <a:srgbClr val="7F7F7F"/>
                      </a:solidFill>
                      <a:prstDash val="solid"/>
                    </a:lnR>
                    <a:lnB w="38342">
                      <a:solidFill>
                        <a:srgbClr val="7F7F7F"/>
                      </a:solidFill>
                      <a:prstDash val="solid"/>
                    </a:lnB>
                  </a:tcPr>
                </a:tc>
                <a:tc>
                  <a:txBody>
                    <a:bodyPr vert="horz" wrap="square"/>
                    <a:lstStyle/>
                    <a:p>
                      <a:endParaRPr sz="1100">
                        <a:latin typeface="Microsoft YaHei UI"/>
                        <a:cs typeface="Microsoft YaHei UI"/>
                      </a:endParaRPr>
                    </a:p>
                  </a:txBody>
                  <a:tcPr marL="0" marR="0" marT="0" marB="0">
                    <a:lnL w="38342">
                      <a:solidFill>
                        <a:srgbClr val="7F7F7F"/>
                      </a:solidFill>
                      <a:prstDash val="solid"/>
                    </a:lnL>
                    <a:lnR w="12700">
                      <a:solidFill>
                        <a:srgbClr val="65AF45"/>
                      </a:solidFill>
                      <a:prstDash val="solid"/>
                    </a:lnR>
                    <a:lnB w="38342">
                      <a:solidFill>
                        <a:srgbClr val="7F7F7F"/>
                      </a:solidFill>
                      <a:prstDash val="solid"/>
                    </a:lnB>
                  </a:tcPr>
                </a:tc>
                <a:tc rowSpan="3">
                  <a:txBody>
                    <a:bodyPr vert="horz" wrap="square"/>
                    <a:lstStyle/>
                    <a:p>
                      <a:pPr marL="615315">
                        <a:lnSpc>
                          <a:spcPts val="1095"/>
                        </a:lnSpc>
                      </a:pPr>
                      <a:r>
                        <a:rPr sz="1100" spc="5">
                          <a:solidFill>
                            <a:srgbClr val="595959"/>
                          </a:solidFill>
                          <a:latin typeface="Microsoft YaHei UI"/>
                          <a:cs typeface="Microsoft YaHei UI"/>
                        </a:rPr>
                        <a:t>5G</a:t>
                      </a:r>
                      <a:endParaRPr sz="1100">
                        <a:latin typeface="Microsoft YaHei UI"/>
                        <a:cs typeface="Microsoft YaHei UI"/>
                      </a:endParaRPr>
                    </a:p>
                  </a:txBody>
                  <a:tcPr marL="0" marR="0" marT="0" marB="0">
                    <a:lnL w="12700">
                      <a:solidFill>
                        <a:srgbClr val="65AF45"/>
                      </a:solidFill>
                      <a:prstDash val="solid"/>
                    </a:lnL>
                  </a:tcPr>
                </a:tc>
                <a:tc rowSpan="3" gridSpan="2">
                  <a:txBody>
                    <a:bodyPr vert="horz" wrap="square"/>
                    <a:lstStyle/>
                    <a:p>
                      <a:pPr marL="91440">
                        <a:lnSpc>
                          <a:spcPct val="100000"/>
                        </a:lnSpc>
                      </a:pPr>
                      <a:r>
                        <a:rPr sz="1000">
                          <a:solidFill>
                            <a:srgbClr val="595959"/>
                          </a:solidFill>
                          <a:latin typeface="Microsoft YaHei UI"/>
                          <a:cs typeface="Microsoft YaHei UI"/>
                        </a:rPr>
                        <a:t>新一代的宽带移动通信技术，是实现</a:t>
                      </a:r>
                      <a:endParaRPr sz="1000">
                        <a:latin typeface="Microsoft YaHei UI"/>
                        <a:cs typeface="Microsoft YaHei UI"/>
                      </a:endParaRPr>
                    </a:p>
                  </a:txBody>
                  <a:tcPr marL="0" marR="0" marT="0" marB="0">
                    <a:lnR w="12700">
                      <a:solidFill>
                        <a:srgbClr val="65AF45"/>
                      </a:solidFill>
                      <a:prstDash val="solid"/>
                    </a:lnR>
                  </a:tcPr>
                </a:tc>
                <a:tc rowSpan="3" hMerge="1">
                  <a:txBody>
                    <a:bodyPr vert="horz" wrap="square"/>
                    <a:lstStyle/>
                    <a:p>
                      <a:endParaRPr/>
                    </a:p>
                  </a:txBody>
                  <a:tcPr marL="0" marR="0" marT="0" marB="0"/>
                </a:tc>
                <a:extLst>
                  <a:ext uri="{0D108BD9-81ED-4DB2-BD59-A6C34878D82A}">
                    <a16:rowId xmlns:a16="http://schemas.microsoft.com/office/drawing/2014/main" val="10005"/>
                  </a:ext>
                </a:extLst>
              </a:tr>
              <a:tr h="109030">
                <a:tc vMerge="1">
                  <a:txBody>
                    <a:bodyPr vert="horz" wrap="square"/>
                    <a:lstStyle/>
                    <a:p>
                      <a:endParaRPr/>
                    </a:p>
                  </a:txBody>
                  <a:tcPr marL="0" marR="0" marT="0" marB="0">
                    <a:lnL w="12700">
                      <a:solidFill>
                        <a:srgbClr val="B2D234"/>
                      </a:solidFill>
                      <a:prstDash val="solid"/>
                    </a:lnL>
                    <a:lnR w="12700">
                      <a:solidFill>
                        <a:srgbClr val="B2D234"/>
                      </a:solidFill>
                      <a:prstDash val="solid"/>
                    </a:lnR>
                  </a:tcPr>
                </a:tc>
                <a:tc>
                  <a:txBody>
                    <a:bodyPr vert="horz" wrap="square"/>
                    <a:lstStyle/>
                    <a:p>
                      <a:endParaRPr sz="1000">
                        <a:latin typeface="Microsoft YaHei UI"/>
                        <a:cs typeface="Microsoft YaHei UI"/>
                      </a:endParaRPr>
                    </a:p>
                  </a:txBody>
                  <a:tcPr marL="0" marR="0" marT="0" marB="0">
                    <a:lnL w="12700">
                      <a:solidFill>
                        <a:srgbClr val="B2D234"/>
                      </a:solidFill>
                      <a:prstDash val="solid"/>
                    </a:lnL>
                    <a:lnR w="38342">
                      <a:solidFill>
                        <a:srgbClr val="7F7F7F"/>
                      </a:solidFill>
                      <a:prstDash val="solid"/>
                    </a:lnR>
                    <a:lnT w="38342">
                      <a:solidFill>
                        <a:srgbClr val="7F7F7F"/>
                      </a:solidFill>
                      <a:prstDash val="solid"/>
                    </a:lnT>
                  </a:tcPr>
                </a:tc>
                <a:tc>
                  <a:txBody>
                    <a:bodyPr vert="horz" wrap="square"/>
                    <a:lstStyle/>
                    <a:p>
                      <a:endParaRPr sz="1000">
                        <a:latin typeface="Microsoft YaHei UI"/>
                        <a:cs typeface="Microsoft YaHei UI"/>
                      </a:endParaRPr>
                    </a:p>
                  </a:txBody>
                  <a:tcPr marL="0" marR="0" marT="0" marB="0">
                    <a:lnL w="38342">
                      <a:solidFill>
                        <a:srgbClr val="7F7F7F"/>
                      </a:solidFill>
                      <a:prstDash val="solid"/>
                    </a:lnL>
                    <a:lnR w="12700">
                      <a:solidFill>
                        <a:srgbClr val="65AF45"/>
                      </a:solidFill>
                      <a:prstDash val="solid"/>
                    </a:lnR>
                    <a:lnT w="38342">
                      <a:solidFill>
                        <a:srgbClr val="7F7F7F"/>
                      </a:solidFill>
                      <a:prstDash val="solid"/>
                    </a:lnT>
                  </a:tcPr>
                </a:tc>
                <a:tc vMerge="1">
                  <a:txBody>
                    <a:bodyPr vert="horz" wrap="square"/>
                    <a:lstStyle/>
                    <a:p>
                      <a:endParaRPr/>
                    </a:p>
                  </a:txBody>
                  <a:tcPr marL="0" marR="0" marT="0" marB="0">
                    <a:lnL w="12700">
                      <a:solidFill>
                        <a:srgbClr val="65AF45"/>
                      </a:solidFill>
                      <a:prstDash val="solid"/>
                    </a:lnL>
                  </a:tcPr>
                </a:tc>
                <a:tc gridSpan="2" vMerge="1">
                  <a:txBody>
                    <a:bodyPr vert="horz" wrap="square"/>
                    <a:lstStyle/>
                    <a:p>
                      <a:endParaRPr/>
                    </a:p>
                  </a:txBody>
                  <a:tcPr marL="0" marR="0" marT="0" marB="0">
                    <a:lnR w="12700">
                      <a:solidFill>
                        <a:srgbClr val="65AF45"/>
                      </a:solidFill>
                      <a:prstDash val="solid"/>
                    </a:lnR>
                  </a:tcPr>
                </a:tc>
                <a:tc hMerge="1" vMerge="1">
                  <a:txBody>
                    <a:bodyPr vert="horz" wrap="square"/>
                    <a:lstStyle/>
                    <a:p>
                      <a:endParaRPr/>
                    </a:p>
                  </a:txBody>
                  <a:tcPr marL="0" marR="0" marT="0" marB="0"/>
                </a:tc>
                <a:extLst>
                  <a:ext uri="{0D108BD9-81ED-4DB2-BD59-A6C34878D82A}">
                    <a16:rowId xmlns:a16="http://schemas.microsoft.com/office/drawing/2014/main" val="10006"/>
                  </a:ext>
                </a:extLst>
              </a:tr>
              <a:tr h="259274">
                <a:tc vMerge="1">
                  <a:txBody>
                    <a:bodyPr vert="horz" wrap="square"/>
                    <a:lstStyle/>
                    <a:p>
                      <a:endParaRPr/>
                    </a:p>
                  </a:txBody>
                  <a:tcPr marL="0" marR="0" marT="0" marB="0">
                    <a:lnL w="12700">
                      <a:solidFill>
                        <a:srgbClr val="B2D234"/>
                      </a:solidFill>
                      <a:prstDash val="solid"/>
                    </a:lnL>
                    <a:lnR w="12700">
                      <a:solidFill>
                        <a:srgbClr val="B2D234"/>
                      </a:solidFill>
                      <a:prstDash val="solid"/>
                    </a:lnR>
                  </a:tcPr>
                </a:tc>
                <a:tc rowSpan="5" gridSpan="2">
                  <a:txBody>
                    <a:bodyPr vert="horz" wrap="square"/>
                    <a:lstStyle/>
                    <a:p>
                      <a:endParaRPr sz="1000">
                        <a:latin typeface="Microsoft YaHei UI"/>
                        <a:cs typeface="Microsoft YaHei UI"/>
                      </a:endParaRPr>
                    </a:p>
                  </a:txBody>
                  <a:tcPr marL="0" marR="0" marT="0" marB="0">
                    <a:lnL w="12700">
                      <a:solidFill>
                        <a:srgbClr val="B2D234"/>
                      </a:solidFill>
                      <a:prstDash val="solid"/>
                    </a:lnL>
                    <a:lnR w="12700">
                      <a:solidFill>
                        <a:srgbClr val="65AF45"/>
                      </a:solidFill>
                      <a:prstDash val="solid"/>
                    </a:lnR>
                  </a:tcPr>
                </a:tc>
                <a:tc rowSpan="5" hMerge="1">
                  <a:txBody>
                    <a:bodyPr vert="horz" wrap="square"/>
                    <a:lstStyle/>
                    <a:p>
                      <a:endParaRPr/>
                    </a:p>
                  </a:txBody>
                  <a:tcPr marL="0" marR="0" marT="0" marB="0"/>
                </a:tc>
                <a:tc vMerge="1">
                  <a:txBody>
                    <a:bodyPr vert="horz" wrap="square"/>
                    <a:lstStyle/>
                    <a:p>
                      <a:endParaRPr/>
                    </a:p>
                  </a:txBody>
                  <a:tcPr marL="0" marR="0" marT="0" marB="0">
                    <a:lnL w="12700">
                      <a:solidFill>
                        <a:srgbClr val="65AF45"/>
                      </a:solidFill>
                      <a:prstDash val="solid"/>
                    </a:lnL>
                  </a:tcPr>
                </a:tc>
                <a:tc gridSpan="2" vMerge="1">
                  <a:txBody>
                    <a:bodyPr vert="horz" wrap="square"/>
                    <a:lstStyle/>
                    <a:p>
                      <a:endParaRPr/>
                    </a:p>
                  </a:txBody>
                  <a:tcPr marL="0" marR="0" marT="0" marB="0">
                    <a:lnR w="12700">
                      <a:solidFill>
                        <a:srgbClr val="65AF45"/>
                      </a:solidFill>
                      <a:prstDash val="solid"/>
                    </a:lnR>
                  </a:tcPr>
                </a:tc>
                <a:tc hMerge="1" vMerge="1">
                  <a:txBody>
                    <a:bodyPr vert="horz" wrap="square"/>
                    <a:lstStyle/>
                    <a:p>
                      <a:endParaRPr/>
                    </a:p>
                  </a:txBody>
                  <a:tcPr marL="0" marR="0" marT="0" marB="0"/>
                </a:tc>
                <a:extLst>
                  <a:ext uri="{0D108BD9-81ED-4DB2-BD59-A6C34878D82A}">
                    <a16:rowId xmlns:a16="http://schemas.microsoft.com/office/drawing/2014/main" val="10007"/>
                  </a:ext>
                </a:extLst>
              </a:tr>
              <a:tr h="231129">
                <a:tc vMerge="1">
                  <a:txBody>
                    <a:bodyPr vert="horz" wrap="square"/>
                    <a:lstStyle/>
                    <a:p>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endParaRPr sz="1000">
                        <a:latin typeface="Microsoft YaHei UI"/>
                        <a:cs typeface="Microsoft YaHei UI"/>
                      </a:endParaRPr>
                    </a:p>
                  </a:txBody>
                  <a:tcPr marL="0" marR="0" marT="0" marB="0">
                    <a:lnL w="12700">
                      <a:solidFill>
                        <a:srgbClr val="65AF45"/>
                      </a:solidFill>
                      <a:prstDash val="solid"/>
                    </a:lnL>
                  </a:tcPr>
                </a:tc>
                <a:tc gridSpan="2">
                  <a:txBody>
                    <a:bodyPr vert="horz" wrap="square"/>
                    <a:lstStyle/>
                    <a:p>
                      <a:pPr marL="91440">
                        <a:lnSpc>
                          <a:spcPct val="100000"/>
                        </a:lnSpc>
                      </a:pPr>
                      <a:r>
                        <a:rPr sz="1000">
                          <a:solidFill>
                            <a:srgbClr val="595959"/>
                          </a:solidFill>
                          <a:latin typeface="Microsoft YaHei UI"/>
                          <a:cs typeface="Microsoft YaHei UI"/>
                        </a:rPr>
                        <a:t>人机物互联的网络基础设施</a:t>
                      </a:r>
                      <a:endParaRPr sz="10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08"/>
                  </a:ext>
                </a:extLst>
              </a:tr>
              <a:tr h="293126">
                <a:tc rowSpan="2">
                  <a:txBody>
                    <a:bodyPr vert="horz" wrap="square"/>
                    <a:lstStyle/>
                    <a:p>
                      <a:pPr marL="249554">
                        <a:lnSpc>
                          <a:spcPct val="100000"/>
                        </a:lnSpc>
                      </a:pPr>
                      <a:r>
                        <a:rPr sz="1100">
                          <a:solidFill>
                            <a:srgbClr val="595959"/>
                          </a:solidFill>
                          <a:latin typeface="Microsoft YaHei UI"/>
                          <a:cs typeface="Microsoft YaHei UI"/>
                        </a:rPr>
                        <a:t>综合监管</a:t>
                      </a:r>
                      <a:endParaRPr sz="1100">
                        <a:latin typeface="Microsoft YaHei UI"/>
                        <a:cs typeface="Microsoft YaHei UI"/>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pPr marL="638175">
                        <a:lnSpc>
                          <a:spcPts val="1070"/>
                        </a:lnSpc>
                      </a:pPr>
                      <a:r>
                        <a:rPr sz="1100">
                          <a:solidFill>
                            <a:srgbClr val="595959"/>
                          </a:solidFill>
                          <a:latin typeface="Microsoft YaHei UI"/>
                          <a:cs typeface="Microsoft YaHei UI"/>
                        </a:rPr>
                        <a:t>AI</a:t>
                      </a:r>
                      <a:endParaRPr sz="1100">
                        <a:latin typeface="Microsoft YaHei UI"/>
                        <a:cs typeface="Microsoft YaHei UI"/>
                      </a:endParaRPr>
                    </a:p>
                  </a:txBody>
                  <a:tcPr marL="0" marR="0" marT="0" marB="0">
                    <a:lnL w="12700">
                      <a:solidFill>
                        <a:srgbClr val="65AF45"/>
                      </a:solidFill>
                      <a:prstDash val="solid"/>
                    </a:lnL>
                  </a:tcPr>
                </a:tc>
                <a:tc gridSpan="2">
                  <a:txBody>
                    <a:bodyPr vert="horz" wrap="square"/>
                    <a:lstStyle/>
                    <a:p>
                      <a:pPr marL="91440">
                        <a:lnSpc>
                          <a:spcPct val="100000"/>
                        </a:lnSpc>
                      </a:pPr>
                      <a:r>
                        <a:rPr sz="1000">
                          <a:solidFill>
                            <a:srgbClr val="595959"/>
                          </a:solidFill>
                          <a:latin typeface="Microsoft YaHei UI"/>
                          <a:cs typeface="Microsoft YaHei UI"/>
                        </a:rPr>
                        <a:t>基于深度学习的神经网络算法，协助</a:t>
                      </a:r>
                      <a:endParaRPr sz="10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09"/>
                  </a:ext>
                </a:extLst>
              </a:tr>
              <a:tr h="240561">
                <a:tc vMerge="1">
                  <a:txBody>
                    <a:bodyPr vert="horz" wrap="square"/>
                    <a:lstStyle/>
                    <a:p>
                      <a:endParaRPr/>
                    </a:p>
                  </a:txBody>
                  <a:tcPr marL="0" marR="0" marT="0" marB="0">
                    <a:lnL w="12700">
                      <a:solidFill>
                        <a:srgbClr val="B2D234"/>
                      </a:solidFill>
                      <a:prstDash val="solid"/>
                    </a:lnL>
                    <a:lnR w="12700">
                      <a:solidFill>
                        <a:srgbClr val="B2D234"/>
                      </a:solidFill>
                      <a:prstDash val="solid"/>
                    </a:lnR>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endParaRPr sz="1000">
                        <a:latin typeface="Microsoft YaHei UI"/>
                        <a:cs typeface="Microsoft YaHei UI"/>
                      </a:endParaRPr>
                    </a:p>
                  </a:txBody>
                  <a:tcPr marL="0" marR="0" marT="0" marB="0">
                    <a:lnL w="12700">
                      <a:solidFill>
                        <a:srgbClr val="65AF45"/>
                      </a:solidFill>
                      <a:prstDash val="solid"/>
                    </a:lnL>
                  </a:tcPr>
                </a:tc>
                <a:tc gridSpan="2">
                  <a:txBody>
                    <a:bodyPr vert="horz" wrap="square"/>
                    <a:lstStyle/>
                    <a:p>
                      <a:pPr marL="91440">
                        <a:lnSpc>
                          <a:spcPct val="100000"/>
                        </a:lnSpc>
                      </a:pPr>
                      <a:r>
                        <a:rPr sz="1000">
                          <a:solidFill>
                            <a:srgbClr val="595959"/>
                          </a:solidFill>
                          <a:latin typeface="Microsoft YaHei UI"/>
                          <a:cs typeface="Microsoft YaHei UI"/>
                        </a:rPr>
                        <a:t>解决复杂问题</a:t>
                      </a:r>
                      <a:endParaRPr sz="1000">
                        <a:latin typeface="Microsoft YaHei UI"/>
                        <a:cs typeface="Microsoft YaHei UI"/>
                      </a:endParaRPr>
                    </a:p>
                  </a:txBody>
                  <a:tcPr marL="0" marR="0" marT="0" marB="0">
                    <a:lnR w="12700">
                      <a:solidFill>
                        <a:srgbClr val="65AF45"/>
                      </a:solidFill>
                      <a:prstDash val="solid"/>
                    </a:lnR>
                  </a:tcPr>
                </a:tc>
                <a:tc hMerge="1">
                  <a:txBody>
                    <a:bodyPr vert="horz" wrap="square"/>
                    <a:lstStyle/>
                    <a:p>
                      <a:endParaRPr/>
                    </a:p>
                  </a:txBody>
                  <a:tcPr marL="0" marR="0" marT="0" marB="0"/>
                </a:tc>
                <a:extLst>
                  <a:ext uri="{0D108BD9-81ED-4DB2-BD59-A6C34878D82A}">
                    <a16:rowId xmlns:a16="http://schemas.microsoft.com/office/drawing/2014/main" val="10010"/>
                  </a:ext>
                </a:extLst>
              </a:tr>
              <a:tr h="436603">
                <a:tc>
                  <a:txBody>
                    <a:bodyPr vert="horz" wrap="square"/>
                    <a:lstStyle/>
                    <a:p>
                      <a:pPr marR="0" algn="ctr">
                        <a:lnSpc>
                          <a:spcPct val="100000"/>
                        </a:lnSpc>
                      </a:pPr>
                      <a:r>
                        <a:rPr sz="1100" spc="-5">
                          <a:solidFill>
                            <a:srgbClr val="595959"/>
                          </a:solidFill>
                          <a:latin typeface="Verdana"/>
                          <a:cs typeface="Verdana"/>
                        </a:rPr>
                        <a:t>......</a:t>
                      </a:r>
                      <a:endParaRPr sz="1100">
                        <a:latin typeface="Verdana"/>
                        <a:cs typeface="Verdana"/>
                      </a:endParaRPr>
                    </a:p>
                  </a:txBody>
                  <a:tcPr marL="0" marR="0" marT="0" marB="0">
                    <a:lnL w="12700">
                      <a:solidFill>
                        <a:srgbClr val="B2D234"/>
                      </a:solidFill>
                      <a:prstDash val="solid"/>
                    </a:lnL>
                    <a:lnR w="12700">
                      <a:solidFill>
                        <a:srgbClr val="B2D234"/>
                      </a:solidFill>
                      <a:prstDash val="solid"/>
                    </a:lnR>
                    <a:lnB w="12700">
                      <a:solidFill>
                        <a:srgbClr val="B2D234"/>
                      </a:solidFill>
                      <a:prstDash val="solid"/>
                    </a:lnB>
                  </a:tcPr>
                </a:tc>
                <a:tc gridSpan="2" vMerge="1">
                  <a:txBody>
                    <a:bodyPr vert="horz" wrap="square"/>
                    <a:lstStyle/>
                    <a:p>
                      <a:endParaRPr/>
                    </a:p>
                  </a:txBody>
                  <a:tcPr marL="0" marR="0" marT="0" marB="0">
                    <a:lnL w="12700">
                      <a:solidFill>
                        <a:srgbClr val="B2D234"/>
                      </a:solidFill>
                      <a:prstDash val="solid"/>
                    </a:lnL>
                    <a:lnR w="12700">
                      <a:solidFill>
                        <a:srgbClr val="65AF45"/>
                      </a:solidFill>
                      <a:prstDash val="solid"/>
                    </a:lnR>
                  </a:tcPr>
                </a:tc>
                <a:tc hMerge="1" vMerge="1">
                  <a:txBody>
                    <a:bodyPr vert="horz" wrap="square"/>
                    <a:lstStyle/>
                    <a:p>
                      <a:endParaRPr/>
                    </a:p>
                  </a:txBody>
                  <a:tcPr marL="0" marR="0" marT="0" marB="0"/>
                </a:tc>
                <a:tc>
                  <a:txBody>
                    <a:bodyPr vert="horz" wrap="square"/>
                    <a:lstStyle/>
                    <a:p>
                      <a:pPr marL="568325">
                        <a:lnSpc>
                          <a:spcPct val="100000"/>
                        </a:lnSpc>
                      </a:pPr>
                      <a:r>
                        <a:rPr sz="1100">
                          <a:solidFill>
                            <a:srgbClr val="595959"/>
                          </a:solidFill>
                          <a:latin typeface="Microsoft YaHei UI"/>
                          <a:cs typeface="Microsoft YaHei UI"/>
                        </a:rPr>
                        <a:t>其他</a:t>
                      </a:r>
                      <a:endParaRPr sz="1100">
                        <a:latin typeface="Microsoft YaHei UI"/>
                        <a:cs typeface="Microsoft YaHei UI"/>
                      </a:endParaRPr>
                    </a:p>
                  </a:txBody>
                  <a:tcPr marL="0" marR="0" marT="0" marB="0">
                    <a:lnL w="12700">
                      <a:solidFill>
                        <a:srgbClr val="65AF45"/>
                      </a:solidFill>
                      <a:prstDash val="solid"/>
                    </a:lnL>
                    <a:lnB w="12700">
                      <a:solidFill>
                        <a:srgbClr val="65AF45"/>
                      </a:solidFill>
                      <a:prstDash val="solid"/>
                    </a:lnB>
                  </a:tcPr>
                </a:tc>
                <a:tc>
                  <a:txBody>
                    <a:bodyPr vert="horz" wrap="square"/>
                    <a:lstStyle/>
                    <a:p>
                      <a:pPr marL="91440">
                        <a:lnSpc>
                          <a:spcPct val="100000"/>
                        </a:lnSpc>
                      </a:pPr>
                      <a:r>
                        <a:rPr sz="1000">
                          <a:solidFill>
                            <a:srgbClr val="595959"/>
                          </a:solidFill>
                          <a:latin typeface="Microsoft YaHei UI"/>
                          <a:cs typeface="Microsoft YaHei UI"/>
                        </a:rPr>
                        <a:t>区块链、</a:t>
                      </a:r>
                      <a:r>
                        <a:rPr sz="1000">
                          <a:solidFill>
                            <a:srgbClr val="595959"/>
                          </a:solidFill>
                          <a:latin typeface="Verdana"/>
                          <a:cs typeface="Verdana"/>
                        </a:rPr>
                        <a:t>A</a:t>
                      </a:r>
                      <a:r>
                        <a:rPr sz="1000" spc="5">
                          <a:solidFill>
                            <a:srgbClr val="595959"/>
                          </a:solidFill>
                          <a:latin typeface="Verdana"/>
                          <a:cs typeface="Verdana"/>
                        </a:rPr>
                        <a:t>R</a:t>
                      </a:r>
                      <a:r>
                        <a:rPr sz="1000" spc="-5">
                          <a:solidFill>
                            <a:srgbClr val="595959"/>
                          </a:solidFill>
                          <a:latin typeface="Verdana"/>
                          <a:cs typeface="Verdana"/>
                        </a:rPr>
                        <a:t>/</a:t>
                      </a:r>
                      <a:r>
                        <a:rPr sz="1000" spc="0">
                          <a:solidFill>
                            <a:srgbClr val="595959"/>
                          </a:solidFill>
                          <a:latin typeface="Verdana"/>
                          <a:cs typeface="Verdana"/>
                        </a:rPr>
                        <a:t>V</a:t>
                      </a:r>
                      <a:r>
                        <a:rPr sz="1000" spc="5">
                          <a:solidFill>
                            <a:srgbClr val="595959"/>
                          </a:solidFill>
                          <a:latin typeface="Verdana"/>
                          <a:cs typeface="Verdana"/>
                        </a:rPr>
                        <a:t>R</a:t>
                      </a:r>
                      <a:r>
                        <a:rPr sz="1000" spc="-5">
                          <a:solidFill>
                            <a:srgbClr val="595959"/>
                          </a:solidFill>
                          <a:latin typeface="Verdana"/>
                          <a:cs typeface="Verdana"/>
                        </a:rPr>
                        <a:t>.....</a:t>
                      </a:r>
                      <a:r>
                        <a:rPr sz="1000" spc="0">
                          <a:solidFill>
                            <a:srgbClr val="595959"/>
                          </a:solidFill>
                          <a:latin typeface="Verdana"/>
                          <a:cs typeface="Verdana"/>
                        </a:rPr>
                        <a:t>.</a:t>
                      </a:r>
                      <a:endParaRPr sz="1000">
                        <a:latin typeface="Verdana"/>
                        <a:cs typeface="Verdana"/>
                      </a:endParaRPr>
                    </a:p>
                  </a:txBody>
                  <a:tcPr marL="0" marR="0" marT="0" marB="0">
                    <a:lnB w="12700">
                      <a:solidFill>
                        <a:srgbClr val="65AF45"/>
                      </a:solidFill>
                      <a:prstDash val="solid"/>
                    </a:lnB>
                    <a:solidFill>
                      <a:srgbClr val="A6A6A6"/>
                    </a:solidFill>
                  </a:tcPr>
                </a:tc>
                <a:tc>
                  <a:txBody>
                    <a:bodyPr vert="horz" wrap="square"/>
                    <a:lstStyle/>
                    <a:p>
                      <a:endParaRPr sz="1000">
                        <a:latin typeface="Verdana"/>
                        <a:cs typeface="Verdana"/>
                      </a:endParaRPr>
                    </a:p>
                  </a:txBody>
                  <a:tcPr marL="0" marR="0" marT="0" marB="0">
                    <a:lnR w="12700">
                      <a:solidFill>
                        <a:srgbClr val="65AF45"/>
                      </a:solidFill>
                      <a:prstDash val="solid"/>
                    </a:lnR>
                    <a:lnB w="12700">
                      <a:solidFill>
                        <a:srgbClr val="65AF45"/>
                      </a:solidFill>
                      <a:prstDash val="solid"/>
                    </a:lnB>
                  </a:tcPr>
                </a:tc>
                <a:extLst>
                  <a:ext uri="{0D108BD9-81ED-4DB2-BD59-A6C34878D82A}">
                    <a16:rowId xmlns:a16="http://schemas.microsoft.com/office/drawing/2014/main" val="10011"/>
                  </a:ext>
                </a:extLst>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p:nvPr/>
        </p:nvSpPr>
        <p:spPr>
          <a:xfrm>
            <a:off x="7567495" y="5178920"/>
            <a:ext cx="1206573" cy="1150137"/>
          </a:xfrm>
          <a:custGeom>
            <a:rect l="l" t="t" r="r" b="b"/>
            <a:pathLst>
              <a:path w="1206573" h="1150137">
                <a:moveTo>
                  <a:pt x="0" y="0"/>
                </a:moveTo>
                <a:lnTo>
                  <a:pt x="1206573" y="0"/>
                </a:lnTo>
                <a:lnTo>
                  <a:pt x="1206573" y="1150137"/>
                </a:lnTo>
                <a:lnTo>
                  <a:pt x="0" y="1150137"/>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7539064" y="3244536"/>
            <a:ext cx="2592000" cy="3119008"/>
          </a:xfrm>
          <a:custGeom>
            <a:rect l="l" t="t" r="r" b="b"/>
            <a:pathLst>
              <a:path w="2592000" h="3119008">
                <a:moveTo>
                  <a:pt x="0" y="0"/>
                </a:moveTo>
                <a:lnTo>
                  <a:pt x="2592000" y="0"/>
                </a:lnTo>
                <a:lnTo>
                  <a:pt x="2592000" y="3119008"/>
                </a:lnTo>
                <a:lnTo>
                  <a:pt x="0" y="3119008"/>
                </a:lnTo>
                <a:lnTo>
                  <a:pt x="0" y="0"/>
                </a:lnTo>
                <a:close/>
              </a:path>
            </a:pathLst>
          </a:custGeom>
          <a:ln w="1270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医疗科技的发展必然性</a:t>
            </a:r>
            <a:endParaRPr sz="3200">
              <a:latin typeface="Microsoft YaHei UI"/>
              <a:cs typeface="Microsoft YaHei UI"/>
            </a:endParaRPr>
          </a:p>
        </p:txBody>
      </p:sp>
      <p:sp>
        <p:nvSpPr>
          <p:cNvPr id="7" name="object 7"/>
          <p:cNvSpPr/>
          <p:nvPr/>
        </p:nvSpPr>
        <p:spPr>
          <a:xfrm>
            <a:off x="8049886" y="4788251"/>
            <a:ext cx="286398" cy="1229"/>
          </a:xfrm>
          <a:custGeom>
            <a:rect l="l" t="t" r="r" b="b"/>
            <a:pathLst>
              <a:path w="286398" h="1229">
                <a:moveTo>
                  <a:pt x="286398" y="0"/>
                </a:moveTo>
                <a:lnTo>
                  <a:pt x="0" y="1229"/>
                </a:lnTo>
              </a:path>
            </a:pathLst>
          </a:custGeom>
          <a:ln w="1270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7625722" y="4094237"/>
            <a:ext cx="243257" cy="213051"/>
          </a:xfrm>
          <a:custGeom>
            <a:rect l="l" t="t" r="r" b="b"/>
            <a:pathLst>
              <a:path w="243257" h="213051">
                <a:moveTo>
                  <a:pt x="56401" y="120766"/>
                </a:moveTo>
                <a:lnTo>
                  <a:pt x="14902" y="142917"/>
                </a:lnTo>
                <a:lnTo>
                  <a:pt x="0" y="175592"/>
                </a:lnTo>
                <a:lnTo>
                  <a:pt x="864" y="197598"/>
                </a:lnTo>
                <a:lnTo>
                  <a:pt x="8710" y="208669"/>
                </a:lnTo>
                <a:lnTo>
                  <a:pt x="22117" y="213051"/>
                </a:lnTo>
                <a:lnTo>
                  <a:pt x="160929" y="212218"/>
                </a:lnTo>
                <a:lnTo>
                  <a:pt x="172376" y="204630"/>
                </a:lnTo>
                <a:lnTo>
                  <a:pt x="176837" y="191849"/>
                </a:lnTo>
                <a:lnTo>
                  <a:pt x="176836" y="173275"/>
                </a:lnTo>
                <a:lnTo>
                  <a:pt x="176199" y="170235"/>
                </a:lnTo>
                <a:lnTo>
                  <a:pt x="99509" y="170235"/>
                </a:lnTo>
                <a:lnTo>
                  <a:pt x="71267" y="169404"/>
                </a:lnTo>
                <a:lnTo>
                  <a:pt x="59821" y="161823"/>
                </a:lnTo>
                <a:lnTo>
                  <a:pt x="55294" y="148846"/>
                </a:lnTo>
                <a:lnTo>
                  <a:pt x="55294" y="125126"/>
                </a:lnTo>
                <a:lnTo>
                  <a:pt x="55683" y="122870"/>
                </a:lnTo>
                <a:lnTo>
                  <a:pt x="56401" y="120766"/>
                </a:lnTo>
                <a:close/>
              </a:path>
              <a:path w="243257" h="213051">
                <a:moveTo>
                  <a:pt x="183754" y="39320"/>
                </a:moveTo>
                <a:lnTo>
                  <a:pt x="172983" y="40758"/>
                </a:lnTo>
                <a:lnTo>
                  <a:pt x="175861" y="52795"/>
                </a:lnTo>
                <a:lnTo>
                  <a:pt x="176788" y="67428"/>
                </a:lnTo>
                <a:lnTo>
                  <a:pt x="175186" y="80404"/>
                </a:lnTo>
                <a:lnTo>
                  <a:pt x="172753" y="92915"/>
                </a:lnTo>
                <a:lnTo>
                  <a:pt x="170844" y="105102"/>
                </a:lnTo>
                <a:lnTo>
                  <a:pt x="170817" y="117105"/>
                </a:lnTo>
                <a:lnTo>
                  <a:pt x="184027" y="124286"/>
                </a:lnTo>
                <a:lnTo>
                  <a:pt x="194904" y="132877"/>
                </a:lnTo>
                <a:lnTo>
                  <a:pt x="203104" y="142660"/>
                </a:lnTo>
                <a:lnTo>
                  <a:pt x="208277" y="153418"/>
                </a:lnTo>
                <a:lnTo>
                  <a:pt x="210079" y="164934"/>
                </a:lnTo>
                <a:lnTo>
                  <a:pt x="210098" y="184820"/>
                </a:lnTo>
                <a:lnTo>
                  <a:pt x="209049" y="188560"/>
                </a:lnTo>
                <a:lnTo>
                  <a:pt x="207048" y="191849"/>
                </a:lnTo>
                <a:lnTo>
                  <a:pt x="238300" y="191849"/>
                </a:lnTo>
                <a:lnTo>
                  <a:pt x="243257" y="187056"/>
                </a:lnTo>
                <a:lnTo>
                  <a:pt x="243146" y="175592"/>
                </a:lnTo>
                <a:lnTo>
                  <a:pt x="242833" y="159849"/>
                </a:lnTo>
                <a:lnTo>
                  <a:pt x="209772" y="121074"/>
                </a:lnTo>
                <a:lnTo>
                  <a:pt x="196589" y="113981"/>
                </a:lnTo>
                <a:lnTo>
                  <a:pt x="203781" y="103928"/>
                </a:lnTo>
                <a:lnTo>
                  <a:pt x="208411" y="91535"/>
                </a:lnTo>
                <a:lnTo>
                  <a:pt x="210025" y="77004"/>
                </a:lnTo>
                <a:lnTo>
                  <a:pt x="207509" y="63156"/>
                </a:lnTo>
                <a:lnTo>
                  <a:pt x="201782" y="51563"/>
                </a:lnTo>
                <a:lnTo>
                  <a:pt x="193608" y="43269"/>
                </a:lnTo>
                <a:lnTo>
                  <a:pt x="183754" y="39320"/>
                </a:lnTo>
                <a:close/>
              </a:path>
              <a:path w="243257" h="213051">
                <a:moveTo>
                  <a:pt x="120520" y="120766"/>
                </a:moveTo>
                <a:lnTo>
                  <a:pt x="121239" y="122870"/>
                </a:lnTo>
                <a:lnTo>
                  <a:pt x="121483" y="124286"/>
                </a:lnTo>
                <a:lnTo>
                  <a:pt x="121569" y="129321"/>
                </a:lnTo>
                <a:lnTo>
                  <a:pt x="120764" y="154790"/>
                </a:lnTo>
                <a:lnTo>
                  <a:pt x="112923" y="165860"/>
                </a:lnTo>
                <a:lnTo>
                  <a:pt x="99509" y="170235"/>
                </a:lnTo>
                <a:lnTo>
                  <a:pt x="176199" y="170235"/>
                </a:lnTo>
                <a:lnTo>
                  <a:pt x="149021" y="132730"/>
                </a:lnTo>
                <a:lnTo>
                  <a:pt x="135697" y="125862"/>
                </a:lnTo>
                <a:lnTo>
                  <a:pt x="120520" y="120766"/>
                </a:lnTo>
                <a:close/>
              </a:path>
              <a:path w="243257" h="213051">
                <a:moveTo>
                  <a:pt x="94573" y="127475"/>
                </a:moveTo>
                <a:lnTo>
                  <a:pt x="82348" y="127475"/>
                </a:lnTo>
                <a:lnTo>
                  <a:pt x="77392" y="132268"/>
                </a:lnTo>
                <a:lnTo>
                  <a:pt x="77416" y="154790"/>
                </a:lnTo>
                <a:lnTo>
                  <a:pt x="82348" y="159559"/>
                </a:lnTo>
                <a:lnTo>
                  <a:pt x="94573" y="159559"/>
                </a:lnTo>
                <a:lnTo>
                  <a:pt x="99485" y="154790"/>
                </a:lnTo>
                <a:lnTo>
                  <a:pt x="99509" y="132268"/>
                </a:lnTo>
                <a:lnTo>
                  <a:pt x="94573" y="127475"/>
                </a:lnTo>
                <a:close/>
              </a:path>
              <a:path w="243257" h="213051">
                <a:moveTo>
                  <a:pt x="79332" y="0"/>
                </a:moveTo>
                <a:lnTo>
                  <a:pt x="46474" y="20691"/>
                </a:lnTo>
                <a:lnTo>
                  <a:pt x="33403" y="63357"/>
                </a:lnTo>
                <a:lnTo>
                  <a:pt x="36365" y="77717"/>
                </a:lnTo>
                <a:lnTo>
                  <a:pt x="61940" y="109588"/>
                </a:lnTo>
                <a:lnTo>
                  <a:pt x="88451" y="116781"/>
                </a:lnTo>
                <a:lnTo>
                  <a:pt x="90524" y="116740"/>
                </a:lnTo>
                <a:lnTo>
                  <a:pt x="131862" y="91629"/>
                </a:lnTo>
                <a:lnTo>
                  <a:pt x="142481" y="45534"/>
                </a:lnTo>
                <a:lnTo>
                  <a:pt x="138280" y="32922"/>
                </a:lnTo>
                <a:lnTo>
                  <a:pt x="109782" y="5613"/>
                </a:lnTo>
                <a:lnTo>
                  <a:pt x="79332"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7988809" y="4078224"/>
            <a:ext cx="246887" cy="243839"/>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8353536" y="4097413"/>
            <a:ext cx="243257" cy="213051"/>
          </a:xfrm>
          <a:custGeom>
            <a:rect l="l" t="t" r="r" b="b"/>
            <a:pathLst>
              <a:path w="243257" h="213051">
                <a:moveTo>
                  <a:pt x="56401" y="120765"/>
                </a:moveTo>
                <a:lnTo>
                  <a:pt x="14901" y="142917"/>
                </a:lnTo>
                <a:lnTo>
                  <a:pt x="0" y="175592"/>
                </a:lnTo>
                <a:lnTo>
                  <a:pt x="864" y="197598"/>
                </a:lnTo>
                <a:lnTo>
                  <a:pt x="8710" y="208669"/>
                </a:lnTo>
                <a:lnTo>
                  <a:pt x="22117" y="213051"/>
                </a:lnTo>
                <a:lnTo>
                  <a:pt x="160929" y="212218"/>
                </a:lnTo>
                <a:lnTo>
                  <a:pt x="172376" y="204630"/>
                </a:lnTo>
                <a:lnTo>
                  <a:pt x="176837" y="191849"/>
                </a:lnTo>
                <a:lnTo>
                  <a:pt x="176835" y="173275"/>
                </a:lnTo>
                <a:lnTo>
                  <a:pt x="176199" y="170235"/>
                </a:lnTo>
                <a:lnTo>
                  <a:pt x="99509" y="170235"/>
                </a:lnTo>
                <a:lnTo>
                  <a:pt x="71267" y="169404"/>
                </a:lnTo>
                <a:lnTo>
                  <a:pt x="59821" y="161823"/>
                </a:lnTo>
                <a:lnTo>
                  <a:pt x="55294" y="148846"/>
                </a:lnTo>
                <a:lnTo>
                  <a:pt x="55294" y="125126"/>
                </a:lnTo>
                <a:lnTo>
                  <a:pt x="55683" y="122870"/>
                </a:lnTo>
                <a:lnTo>
                  <a:pt x="56401" y="120765"/>
                </a:lnTo>
                <a:close/>
              </a:path>
              <a:path w="243257" h="213051">
                <a:moveTo>
                  <a:pt x="183754" y="39319"/>
                </a:moveTo>
                <a:lnTo>
                  <a:pt x="172983" y="40757"/>
                </a:lnTo>
                <a:lnTo>
                  <a:pt x="175861" y="52795"/>
                </a:lnTo>
                <a:lnTo>
                  <a:pt x="176788" y="67427"/>
                </a:lnTo>
                <a:lnTo>
                  <a:pt x="175186" y="80404"/>
                </a:lnTo>
                <a:lnTo>
                  <a:pt x="172753" y="92914"/>
                </a:lnTo>
                <a:lnTo>
                  <a:pt x="170844" y="105101"/>
                </a:lnTo>
                <a:lnTo>
                  <a:pt x="170816" y="117105"/>
                </a:lnTo>
                <a:lnTo>
                  <a:pt x="184026" y="124286"/>
                </a:lnTo>
                <a:lnTo>
                  <a:pt x="194904" y="132876"/>
                </a:lnTo>
                <a:lnTo>
                  <a:pt x="203104" y="142659"/>
                </a:lnTo>
                <a:lnTo>
                  <a:pt x="208277" y="153418"/>
                </a:lnTo>
                <a:lnTo>
                  <a:pt x="210079" y="164934"/>
                </a:lnTo>
                <a:lnTo>
                  <a:pt x="210098" y="184820"/>
                </a:lnTo>
                <a:lnTo>
                  <a:pt x="209049" y="188560"/>
                </a:lnTo>
                <a:lnTo>
                  <a:pt x="207048" y="191849"/>
                </a:lnTo>
                <a:lnTo>
                  <a:pt x="238300" y="191849"/>
                </a:lnTo>
                <a:lnTo>
                  <a:pt x="243257" y="187056"/>
                </a:lnTo>
                <a:lnTo>
                  <a:pt x="243146" y="175592"/>
                </a:lnTo>
                <a:lnTo>
                  <a:pt x="242833" y="159848"/>
                </a:lnTo>
                <a:lnTo>
                  <a:pt x="209771" y="121074"/>
                </a:lnTo>
                <a:lnTo>
                  <a:pt x="196588" y="113981"/>
                </a:lnTo>
                <a:lnTo>
                  <a:pt x="203781" y="103928"/>
                </a:lnTo>
                <a:lnTo>
                  <a:pt x="208411" y="91534"/>
                </a:lnTo>
                <a:lnTo>
                  <a:pt x="210025" y="77004"/>
                </a:lnTo>
                <a:lnTo>
                  <a:pt x="207509" y="63156"/>
                </a:lnTo>
                <a:lnTo>
                  <a:pt x="201782" y="51563"/>
                </a:lnTo>
                <a:lnTo>
                  <a:pt x="193609" y="43269"/>
                </a:lnTo>
                <a:lnTo>
                  <a:pt x="183754" y="39319"/>
                </a:lnTo>
                <a:close/>
              </a:path>
              <a:path w="243257" h="213051">
                <a:moveTo>
                  <a:pt x="120520" y="120765"/>
                </a:moveTo>
                <a:lnTo>
                  <a:pt x="121239" y="122870"/>
                </a:lnTo>
                <a:lnTo>
                  <a:pt x="121483" y="124286"/>
                </a:lnTo>
                <a:lnTo>
                  <a:pt x="121569" y="129320"/>
                </a:lnTo>
                <a:lnTo>
                  <a:pt x="120764" y="154790"/>
                </a:lnTo>
                <a:lnTo>
                  <a:pt x="112923" y="165860"/>
                </a:lnTo>
                <a:lnTo>
                  <a:pt x="99509" y="170235"/>
                </a:lnTo>
                <a:lnTo>
                  <a:pt x="176199" y="170235"/>
                </a:lnTo>
                <a:lnTo>
                  <a:pt x="149021" y="132729"/>
                </a:lnTo>
                <a:lnTo>
                  <a:pt x="135697" y="125862"/>
                </a:lnTo>
                <a:lnTo>
                  <a:pt x="120520" y="120765"/>
                </a:lnTo>
                <a:close/>
              </a:path>
              <a:path w="243257" h="213051">
                <a:moveTo>
                  <a:pt x="94573" y="127476"/>
                </a:moveTo>
                <a:lnTo>
                  <a:pt x="82348" y="127476"/>
                </a:lnTo>
                <a:lnTo>
                  <a:pt x="77392" y="132268"/>
                </a:lnTo>
                <a:lnTo>
                  <a:pt x="77416" y="154790"/>
                </a:lnTo>
                <a:lnTo>
                  <a:pt x="82348" y="159560"/>
                </a:lnTo>
                <a:lnTo>
                  <a:pt x="94573" y="159560"/>
                </a:lnTo>
                <a:lnTo>
                  <a:pt x="99485" y="154790"/>
                </a:lnTo>
                <a:lnTo>
                  <a:pt x="99509" y="132268"/>
                </a:lnTo>
                <a:lnTo>
                  <a:pt x="94573" y="127476"/>
                </a:lnTo>
                <a:close/>
              </a:path>
              <a:path w="243257" h="213051">
                <a:moveTo>
                  <a:pt x="79332" y="0"/>
                </a:moveTo>
                <a:lnTo>
                  <a:pt x="46475" y="20690"/>
                </a:lnTo>
                <a:lnTo>
                  <a:pt x="33403" y="63357"/>
                </a:lnTo>
                <a:lnTo>
                  <a:pt x="36365" y="77717"/>
                </a:lnTo>
                <a:lnTo>
                  <a:pt x="61940" y="109588"/>
                </a:lnTo>
                <a:lnTo>
                  <a:pt x="88451" y="116781"/>
                </a:lnTo>
                <a:lnTo>
                  <a:pt x="90524" y="116740"/>
                </a:lnTo>
                <a:lnTo>
                  <a:pt x="131862" y="91628"/>
                </a:lnTo>
                <a:lnTo>
                  <a:pt x="142481" y="45534"/>
                </a:lnTo>
                <a:lnTo>
                  <a:pt x="138280" y="32922"/>
                </a:lnTo>
                <a:lnTo>
                  <a:pt x="109782" y="5613"/>
                </a:lnTo>
                <a:lnTo>
                  <a:pt x="79332"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8717280" y="4075177"/>
            <a:ext cx="243840" cy="246887"/>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9445698" y="4095151"/>
            <a:ext cx="243257" cy="213051"/>
          </a:xfrm>
          <a:custGeom>
            <a:rect l="l" t="t" r="r" b="b"/>
            <a:pathLst>
              <a:path w="243257" h="213051">
                <a:moveTo>
                  <a:pt x="56401" y="120765"/>
                </a:moveTo>
                <a:lnTo>
                  <a:pt x="14902" y="142917"/>
                </a:lnTo>
                <a:lnTo>
                  <a:pt x="0" y="175592"/>
                </a:lnTo>
                <a:lnTo>
                  <a:pt x="864" y="197598"/>
                </a:lnTo>
                <a:lnTo>
                  <a:pt x="8712" y="208669"/>
                </a:lnTo>
                <a:lnTo>
                  <a:pt x="22118" y="213051"/>
                </a:lnTo>
                <a:lnTo>
                  <a:pt x="160930" y="212218"/>
                </a:lnTo>
                <a:lnTo>
                  <a:pt x="172376" y="204631"/>
                </a:lnTo>
                <a:lnTo>
                  <a:pt x="176837" y="191849"/>
                </a:lnTo>
                <a:lnTo>
                  <a:pt x="176835" y="173275"/>
                </a:lnTo>
                <a:lnTo>
                  <a:pt x="176199" y="170235"/>
                </a:lnTo>
                <a:lnTo>
                  <a:pt x="99510" y="170235"/>
                </a:lnTo>
                <a:lnTo>
                  <a:pt x="71268" y="169404"/>
                </a:lnTo>
                <a:lnTo>
                  <a:pt x="59821" y="161823"/>
                </a:lnTo>
                <a:lnTo>
                  <a:pt x="55294" y="148846"/>
                </a:lnTo>
                <a:lnTo>
                  <a:pt x="55294" y="125126"/>
                </a:lnTo>
                <a:lnTo>
                  <a:pt x="55683" y="122870"/>
                </a:lnTo>
                <a:lnTo>
                  <a:pt x="56401" y="120765"/>
                </a:lnTo>
                <a:close/>
              </a:path>
              <a:path w="243257" h="213051">
                <a:moveTo>
                  <a:pt x="183754" y="39319"/>
                </a:moveTo>
                <a:lnTo>
                  <a:pt x="172983" y="40757"/>
                </a:lnTo>
                <a:lnTo>
                  <a:pt x="175861" y="52795"/>
                </a:lnTo>
                <a:lnTo>
                  <a:pt x="176788" y="67427"/>
                </a:lnTo>
                <a:lnTo>
                  <a:pt x="175187" y="80404"/>
                </a:lnTo>
                <a:lnTo>
                  <a:pt x="172753" y="92915"/>
                </a:lnTo>
                <a:lnTo>
                  <a:pt x="170845" y="105101"/>
                </a:lnTo>
                <a:lnTo>
                  <a:pt x="170817" y="117105"/>
                </a:lnTo>
                <a:lnTo>
                  <a:pt x="184027" y="124286"/>
                </a:lnTo>
                <a:lnTo>
                  <a:pt x="194905" y="132877"/>
                </a:lnTo>
                <a:lnTo>
                  <a:pt x="203105" y="142660"/>
                </a:lnTo>
                <a:lnTo>
                  <a:pt x="208279" y="153418"/>
                </a:lnTo>
                <a:lnTo>
                  <a:pt x="210080" y="164934"/>
                </a:lnTo>
                <a:lnTo>
                  <a:pt x="210099" y="184820"/>
                </a:lnTo>
                <a:lnTo>
                  <a:pt x="209050" y="188560"/>
                </a:lnTo>
                <a:lnTo>
                  <a:pt x="207048" y="191849"/>
                </a:lnTo>
                <a:lnTo>
                  <a:pt x="238301" y="191849"/>
                </a:lnTo>
                <a:lnTo>
                  <a:pt x="243257" y="187056"/>
                </a:lnTo>
                <a:lnTo>
                  <a:pt x="243146" y="175592"/>
                </a:lnTo>
                <a:lnTo>
                  <a:pt x="242833" y="159849"/>
                </a:lnTo>
                <a:lnTo>
                  <a:pt x="209772" y="121073"/>
                </a:lnTo>
                <a:lnTo>
                  <a:pt x="196590" y="113981"/>
                </a:lnTo>
                <a:lnTo>
                  <a:pt x="203783" y="103927"/>
                </a:lnTo>
                <a:lnTo>
                  <a:pt x="208412" y="91534"/>
                </a:lnTo>
                <a:lnTo>
                  <a:pt x="210027" y="77004"/>
                </a:lnTo>
                <a:lnTo>
                  <a:pt x="207510" y="63155"/>
                </a:lnTo>
                <a:lnTo>
                  <a:pt x="201782" y="51562"/>
                </a:lnTo>
                <a:lnTo>
                  <a:pt x="193609" y="43269"/>
                </a:lnTo>
                <a:lnTo>
                  <a:pt x="183754" y="39319"/>
                </a:lnTo>
                <a:close/>
              </a:path>
              <a:path w="243257" h="213051">
                <a:moveTo>
                  <a:pt x="120520" y="120765"/>
                </a:moveTo>
                <a:lnTo>
                  <a:pt x="121239" y="122870"/>
                </a:lnTo>
                <a:lnTo>
                  <a:pt x="121483" y="124286"/>
                </a:lnTo>
                <a:lnTo>
                  <a:pt x="121570" y="129320"/>
                </a:lnTo>
                <a:lnTo>
                  <a:pt x="120765" y="154790"/>
                </a:lnTo>
                <a:lnTo>
                  <a:pt x="112925" y="165860"/>
                </a:lnTo>
                <a:lnTo>
                  <a:pt x="99510" y="170235"/>
                </a:lnTo>
                <a:lnTo>
                  <a:pt x="176199" y="170235"/>
                </a:lnTo>
                <a:lnTo>
                  <a:pt x="149022" y="132729"/>
                </a:lnTo>
                <a:lnTo>
                  <a:pt x="135697" y="125861"/>
                </a:lnTo>
                <a:lnTo>
                  <a:pt x="120520" y="120765"/>
                </a:lnTo>
                <a:close/>
              </a:path>
              <a:path w="243257" h="213051">
                <a:moveTo>
                  <a:pt x="94574" y="127475"/>
                </a:moveTo>
                <a:lnTo>
                  <a:pt x="82349" y="127475"/>
                </a:lnTo>
                <a:lnTo>
                  <a:pt x="77392" y="132268"/>
                </a:lnTo>
                <a:lnTo>
                  <a:pt x="77416" y="154790"/>
                </a:lnTo>
                <a:lnTo>
                  <a:pt x="82349" y="159559"/>
                </a:lnTo>
                <a:lnTo>
                  <a:pt x="94574" y="159559"/>
                </a:lnTo>
                <a:lnTo>
                  <a:pt x="99487" y="154790"/>
                </a:lnTo>
                <a:lnTo>
                  <a:pt x="99510" y="132268"/>
                </a:lnTo>
                <a:lnTo>
                  <a:pt x="94574" y="127475"/>
                </a:lnTo>
                <a:close/>
              </a:path>
              <a:path w="243257" h="213051">
                <a:moveTo>
                  <a:pt x="79332" y="0"/>
                </a:moveTo>
                <a:lnTo>
                  <a:pt x="46474" y="20691"/>
                </a:lnTo>
                <a:lnTo>
                  <a:pt x="33403" y="63357"/>
                </a:lnTo>
                <a:lnTo>
                  <a:pt x="36365" y="77717"/>
                </a:lnTo>
                <a:lnTo>
                  <a:pt x="61940" y="109588"/>
                </a:lnTo>
                <a:lnTo>
                  <a:pt x="88451" y="116781"/>
                </a:lnTo>
                <a:lnTo>
                  <a:pt x="90524" y="116740"/>
                </a:lnTo>
                <a:lnTo>
                  <a:pt x="131862" y="91629"/>
                </a:lnTo>
                <a:lnTo>
                  <a:pt x="142481" y="45534"/>
                </a:lnTo>
                <a:lnTo>
                  <a:pt x="138280" y="32922"/>
                </a:lnTo>
                <a:lnTo>
                  <a:pt x="109782" y="5613"/>
                </a:lnTo>
                <a:lnTo>
                  <a:pt x="79332"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9808464" y="4078224"/>
            <a:ext cx="246888" cy="246887"/>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9081350" y="4096151"/>
            <a:ext cx="243257" cy="213050"/>
          </a:xfrm>
          <a:custGeom>
            <a:rect l="l" t="t" r="r" b="b"/>
            <a:pathLst>
              <a:path w="243257" h="213050">
                <a:moveTo>
                  <a:pt x="56401" y="120765"/>
                </a:moveTo>
                <a:lnTo>
                  <a:pt x="14902" y="142916"/>
                </a:lnTo>
                <a:lnTo>
                  <a:pt x="0" y="175591"/>
                </a:lnTo>
                <a:lnTo>
                  <a:pt x="864" y="197597"/>
                </a:lnTo>
                <a:lnTo>
                  <a:pt x="8710" y="208668"/>
                </a:lnTo>
                <a:lnTo>
                  <a:pt x="22117" y="213050"/>
                </a:lnTo>
                <a:lnTo>
                  <a:pt x="160928" y="212217"/>
                </a:lnTo>
                <a:lnTo>
                  <a:pt x="172375" y="204630"/>
                </a:lnTo>
                <a:lnTo>
                  <a:pt x="176837" y="191849"/>
                </a:lnTo>
                <a:lnTo>
                  <a:pt x="176836" y="173274"/>
                </a:lnTo>
                <a:lnTo>
                  <a:pt x="176199" y="170234"/>
                </a:lnTo>
                <a:lnTo>
                  <a:pt x="99509" y="170234"/>
                </a:lnTo>
                <a:lnTo>
                  <a:pt x="71267" y="169403"/>
                </a:lnTo>
                <a:lnTo>
                  <a:pt x="59821" y="161822"/>
                </a:lnTo>
                <a:lnTo>
                  <a:pt x="55294" y="148845"/>
                </a:lnTo>
                <a:lnTo>
                  <a:pt x="55294" y="125125"/>
                </a:lnTo>
                <a:lnTo>
                  <a:pt x="55683" y="122869"/>
                </a:lnTo>
                <a:lnTo>
                  <a:pt x="56401" y="120765"/>
                </a:lnTo>
                <a:close/>
              </a:path>
              <a:path w="243257" h="213050">
                <a:moveTo>
                  <a:pt x="183754" y="39319"/>
                </a:moveTo>
                <a:lnTo>
                  <a:pt x="172983" y="40757"/>
                </a:lnTo>
                <a:lnTo>
                  <a:pt x="175861" y="52795"/>
                </a:lnTo>
                <a:lnTo>
                  <a:pt x="176788" y="67427"/>
                </a:lnTo>
                <a:lnTo>
                  <a:pt x="175186" y="80404"/>
                </a:lnTo>
                <a:lnTo>
                  <a:pt x="172753" y="92914"/>
                </a:lnTo>
                <a:lnTo>
                  <a:pt x="170844" y="105101"/>
                </a:lnTo>
                <a:lnTo>
                  <a:pt x="170816" y="117104"/>
                </a:lnTo>
                <a:lnTo>
                  <a:pt x="184026" y="124285"/>
                </a:lnTo>
                <a:lnTo>
                  <a:pt x="194904" y="132876"/>
                </a:lnTo>
                <a:lnTo>
                  <a:pt x="203104" y="142659"/>
                </a:lnTo>
                <a:lnTo>
                  <a:pt x="208277" y="153418"/>
                </a:lnTo>
                <a:lnTo>
                  <a:pt x="210079" y="164934"/>
                </a:lnTo>
                <a:lnTo>
                  <a:pt x="210098" y="184820"/>
                </a:lnTo>
                <a:lnTo>
                  <a:pt x="209049" y="188560"/>
                </a:lnTo>
                <a:lnTo>
                  <a:pt x="207048" y="191849"/>
                </a:lnTo>
                <a:lnTo>
                  <a:pt x="238300" y="191849"/>
                </a:lnTo>
                <a:lnTo>
                  <a:pt x="243257" y="187056"/>
                </a:lnTo>
                <a:lnTo>
                  <a:pt x="243146" y="175591"/>
                </a:lnTo>
                <a:lnTo>
                  <a:pt x="242833" y="159848"/>
                </a:lnTo>
                <a:lnTo>
                  <a:pt x="209771" y="121073"/>
                </a:lnTo>
                <a:lnTo>
                  <a:pt x="196589" y="113980"/>
                </a:lnTo>
                <a:lnTo>
                  <a:pt x="203782" y="103926"/>
                </a:lnTo>
                <a:lnTo>
                  <a:pt x="208411" y="91533"/>
                </a:lnTo>
                <a:lnTo>
                  <a:pt x="210025" y="77003"/>
                </a:lnTo>
                <a:lnTo>
                  <a:pt x="207509" y="63155"/>
                </a:lnTo>
                <a:lnTo>
                  <a:pt x="201782" y="51562"/>
                </a:lnTo>
                <a:lnTo>
                  <a:pt x="193608" y="43268"/>
                </a:lnTo>
                <a:lnTo>
                  <a:pt x="183754" y="39319"/>
                </a:lnTo>
                <a:close/>
              </a:path>
              <a:path w="243257" h="213050">
                <a:moveTo>
                  <a:pt x="120520" y="120765"/>
                </a:moveTo>
                <a:lnTo>
                  <a:pt x="121239" y="122869"/>
                </a:lnTo>
                <a:lnTo>
                  <a:pt x="121483" y="124285"/>
                </a:lnTo>
                <a:lnTo>
                  <a:pt x="121569" y="129320"/>
                </a:lnTo>
                <a:lnTo>
                  <a:pt x="120764" y="154789"/>
                </a:lnTo>
                <a:lnTo>
                  <a:pt x="112924" y="165858"/>
                </a:lnTo>
                <a:lnTo>
                  <a:pt x="99509" y="170234"/>
                </a:lnTo>
                <a:lnTo>
                  <a:pt x="176199" y="170234"/>
                </a:lnTo>
                <a:lnTo>
                  <a:pt x="149021" y="132729"/>
                </a:lnTo>
                <a:lnTo>
                  <a:pt x="135697" y="125862"/>
                </a:lnTo>
                <a:lnTo>
                  <a:pt x="120520" y="120765"/>
                </a:lnTo>
                <a:close/>
              </a:path>
              <a:path w="243257" h="213050">
                <a:moveTo>
                  <a:pt x="94573" y="127474"/>
                </a:moveTo>
                <a:lnTo>
                  <a:pt x="82348" y="127474"/>
                </a:lnTo>
                <a:lnTo>
                  <a:pt x="77392" y="132267"/>
                </a:lnTo>
                <a:lnTo>
                  <a:pt x="77416" y="154789"/>
                </a:lnTo>
                <a:lnTo>
                  <a:pt x="82348" y="159558"/>
                </a:lnTo>
                <a:lnTo>
                  <a:pt x="94573" y="159558"/>
                </a:lnTo>
                <a:lnTo>
                  <a:pt x="99485" y="154789"/>
                </a:lnTo>
                <a:lnTo>
                  <a:pt x="99509" y="132267"/>
                </a:lnTo>
                <a:lnTo>
                  <a:pt x="94573" y="127474"/>
                </a:lnTo>
                <a:close/>
              </a:path>
              <a:path w="243257" h="213050">
                <a:moveTo>
                  <a:pt x="79333" y="0"/>
                </a:moveTo>
                <a:lnTo>
                  <a:pt x="46475" y="20690"/>
                </a:lnTo>
                <a:lnTo>
                  <a:pt x="33403" y="63356"/>
                </a:lnTo>
                <a:lnTo>
                  <a:pt x="36365" y="77716"/>
                </a:lnTo>
                <a:lnTo>
                  <a:pt x="61940" y="109587"/>
                </a:lnTo>
                <a:lnTo>
                  <a:pt x="88451" y="116780"/>
                </a:lnTo>
                <a:lnTo>
                  <a:pt x="90522" y="116739"/>
                </a:lnTo>
                <a:lnTo>
                  <a:pt x="131861" y="91628"/>
                </a:lnTo>
                <a:lnTo>
                  <a:pt x="142481" y="45535"/>
                </a:lnTo>
                <a:lnTo>
                  <a:pt x="138280" y="32923"/>
                </a:lnTo>
                <a:lnTo>
                  <a:pt x="109783" y="5613"/>
                </a:lnTo>
                <a:lnTo>
                  <a:pt x="79333"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9644438" y="4612322"/>
            <a:ext cx="360000" cy="360000"/>
          </a:xfrm>
          <a:custGeom>
            <a:rect l="l" t="t" r="r" b="b"/>
            <a:pathLst>
              <a:path w="360000" h="360000">
                <a:moveTo>
                  <a:pt x="0" y="0"/>
                </a:moveTo>
                <a:lnTo>
                  <a:pt x="360000" y="0"/>
                </a:lnTo>
                <a:lnTo>
                  <a:pt x="360000" y="360000"/>
                </a:lnTo>
                <a:lnTo>
                  <a:pt x="0" y="360000"/>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9771156" y="4772338"/>
            <a:ext cx="119888" cy="170357"/>
          </a:xfrm>
          <a:custGeom>
            <a:rect l="l" t="t" r="r" b="b"/>
            <a:pathLst>
              <a:path w="119888" h="170357">
                <a:moveTo>
                  <a:pt x="113922" y="42589"/>
                </a:moveTo>
                <a:lnTo>
                  <a:pt x="5952" y="42589"/>
                </a:lnTo>
                <a:lnTo>
                  <a:pt x="0" y="48939"/>
                </a:lnTo>
                <a:lnTo>
                  <a:pt x="0" y="163991"/>
                </a:lnTo>
                <a:lnTo>
                  <a:pt x="5952" y="170357"/>
                </a:lnTo>
                <a:lnTo>
                  <a:pt x="113922" y="170357"/>
                </a:lnTo>
                <a:lnTo>
                  <a:pt x="119888" y="163991"/>
                </a:lnTo>
                <a:lnTo>
                  <a:pt x="119888" y="156161"/>
                </a:lnTo>
                <a:lnTo>
                  <a:pt x="13313" y="156161"/>
                </a:lnTo>
                <a:lnTo>
                  <a:pt x="13313" y="85178"/>
                </a:lnTo>
                <a:lnTo>
                  <a:pt x="119888" y="85178"/>
                </a:lnTo>
                <a:lnTo>
                  <a:pt x="119888" y="78088"/>
                </a:lnTo>
                <a:lnTo>
                  <a:pt x="13313" y="78088"/>
                </a:lnTo>
                <a:lnTo>
                  <a:pt x="13313" y="56785"/>
                </a:lnTo>
                <a:lnTo>
                  <a:pt x="119888" y="56785"/>
                </a:lnTo>
                <a:lnTo>
                  <a:pt x="119888" y="48939"/>
                </a:lnTo>
                <a:lnTo>
                  <a:pt x="113922" y="42589"/>
                </a:lnTo>
                <a:close/>
              </a:path>
              <a:path w="119888" h="170357">
                <a:moveTo>
                  <a:pt x="119888" y="85178"/>
                </a:moveTo>
                <a:lnTo>
                  <a:pt x="106561" y="85178"/>
                </a:lnTo>
                <a:lnTo>
                  <a:pt x="106561" y="156161"/>
                </a:lnTo>
                <a:lnTo>
                  <a:pt x="119888" y="156161"/>
                </a:lnTo>
                <a:lnTo>
                  <a:pt x="119888" y="85178"/>
                </a:lnTo>
                <a:close/>
              </a:path>
              <a:path w="119888" h="170357">
                <a:moveTo>
                  <a:pt x="66607" y="127768"/>
                </a:moveTo>
                <a:lnTo>
                  <a:pt x="53281" y="127768"/>
                </a:lnTo>
                <a:lnTo>
                  <a:pt x="53281" y="145879"/>
                </a:lnTo>
                <a:lnTo>
                  <a:pt x="56257" y="149054"/>
                </a:lnTo>
                <a:lnTo>
                  <a:pt x="63618" y="149054"/>
                </a:lnTo>
                <a:lnTo>
                  <a:pt x="66607" y="145879"/>
                </a:lnTo>
                <a:lnTo>
                  <a:pt x="66607" y="127768"/>
                </a:lnTo>
                <a:close/>
              </a:path>
              <a:path w="119888" h="170357">
                <a:moveTo>
                  <a:pt x="83609" y="113571"/>
                </a:moveTo>
                <a:lnTo>
                  <a:pt x="36280" y="113571"/>
                </a:lnTo>
                <a:lnTo>
                  <a:pt x="33304" y="116747"/>
                </a:lnTo>
                <a:lnTo>
                  <a:pt x="33304" y="124593"/>
                </a:lnTo>
                <a:lnTo>
                  <a:pt x="36280" y="127768"/>
                </a:lnTo>
                <a:lnTo>
                  <a:pt x="83609" y="127768"/>
                </a:lnTo>
                <a:lnTo>
                  <a:pt x="86584" y="124593"/>
                </a:lnTo>
                <a:lnTo>
                  <a:pt x="86584" y="116747"/>
                </a:lnTo>
                <a:lnTo>
                  <a:pt x="83609" y="113571"/>
                </a:lnTo>
                <a:close/>
              </a:path>
              <a:path w="119888" h="170357">
                <a:moveTo>
                  <a:pt x="63618" y="92269"/>
                </a:moveTo>
                <a:lnTo>
                  <a:pt x="56257" y="92269"/>
                </a:lnTo>
                <a:lnTo>
                  <a:pt x="53281" y="95459"/>
                </a:lnTo>
                <a:lnTo>
                  <a:pt x="53281" y="113571"/>
                </a:lnTo>
                <a:lnTo>
                  <a:pt x="66607" y="113571"/>
                </a:lnTo>
                <a:lnTo>
                  <a:pt x="66607" y="95459"/>
                </a:lnTo>
                <a:lnTo>
                  <a:pt x="63618" y="92269"/>
                </a:lnTo>
                <a:close/>
              </a:path>
              <a:path w="119888" h="170357">
                <a:moveTo>
                  <a:pt x="119888" y="56785"/>
                </a:moveTo>
                <a:lnTo>
                  <a:pt x="106561" y="56785"/>
                </a:lnTo>
                <a:lnTo>
                  <a:pt x="106561" y="78088"/>
                </a:lnTo>
                <a:lnTo>
                  <a:pt x="119888" y="78088"/>
                </a:lnTo>
                <a:lnTo>
                  <a:pt x="119888" y="56785"/>
                </a:lnTo>
                <a:close/>
              </a:path>
              <a:path w="119888" h="170357">
                <a:moveTo>
                  <a:pt x="100595" y="0"/>
                </a:moveTo>
                <a:lnTo>
                  <a:pt x="19279" y="0"/>
                </a:lnTo>
                <a:lnTo>
                  <a:pt x="13313" y="6365"/>
                </a:lnTo>
                <a:lnTo>
                  <a:pt x="13313" y="36238"/>
                </a:lnTo>
                <a:lnTo>
                  <a:pt x="19279" y="42589"/>
                </a:lnTo>
                <a:lnTo>
                  <a:pt x="100595" y="42589"/>
                </a:lnTo>
                <a:lnTo>
                  <a:pt x="106561" y="36238"/>
                </a:lnTo>
                <a:lnTo>
                  <a:pt x="106561" y="6365"/>
                </a:lnTo>
                <a:lnTo>
                  <a:pt x="100595"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986859" y="4610727"/>
            <a:ext cx="360000" cy="360000"/>
          </a:xfrm>
          <a:custGeom>
            <a:rect l="l" t="t" r="r" b="b"/>
            <a:pathLst>
              <a:path w="360000" h="360000">
                <a:moveTo>
                  <a:pt x="0" y="0"/>
                </a:moveTo>
                <a:lnTo>
                  <a:pt x="360000" y="0"/>
                </a:lnTo>
                <a:lnTo>
                  <a:pt x="360000" y="360000"/>
                </a:lnTo>
                <a:lnTo>
                  <a:pt x="0" y="360000"/>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9059578" y="4809593"/>
            <a:ext cx="114712" cy="133615"/>
          </a:xfrm>
          <a:custGeom>
            <a:rect l="l" t="t" r="r" b="b"/>
            <a:pathLst>
              <a:path w="114712" h="133615">
                <a:moveTo>
                  <a:pt x="24509" y="52022"/>
                </a:moveTo>
                <a:lnTo>
                  <a:pt x="34072" y="40979"/>
                </a:lnTo>
                <a:lnTo>
                  <a:pt x="44027" y="29339"/>
                </a:lnTo>
                <a:lnTo>
                  <a:pt x="53151" y="18567"/>
                </a:lnTo>
                <a:lnTo>
                  <a:pt x="60220" y="10126"/>
                </a:lnTo>
                <a:lnTo>
                  <a:pt x="64522" y="8214"/>
                </a:lnTo>
                <a:lnTo>
                  <a:pt x="66604" y="11499"/>
                </a:lnTo>
                <a:lnTo>
                  <a:pt x="66604" y="15880"/>
                </a:lnTo>
                <a:lnTo>
                  <a:pt x="66604" y="19440"/>
                </a:lnTo>
                <a:lnTo>
                  <a:pt x="65216" y="22999"/>
                </a:lnTo>
                <a:lnTo>
                  <a:pt x="62440" y="26285"/>
                </a:lnTo>
                <a:lnTo>
                  <a:pt x="51570" y="38880"/>
                </a:lnTo>
                <a:lnTo>
                  <a:pt x="46250" y="45177"/>
                </a:lnTo>
                <a:lnTo>
                  <a:pt x="45788" y="45998"/>
                </a:lnTo>
                <a:lnTo>
                  <a:pt x="45788" y="47094"/>
                </a:lnTo>
                <a:lnTo>
                  <a:pt x="46250" y="47641"/>
                </a:lnTo>
                <a:lnTo>
                  <a:pt x="48848" y="51520"/>
                </a:lnTo>
                <a:lnTo>
                  <a:pt x="52543" y="60663"/>
                </a:lnTo>
                <a:lnTo>
                  <a:pt x="52789" y="73219"/>
                </a:lnTo>
                <a:lnTo>
                  <a:pt x="45556" y="86521"/>
                </a:lnTo>
                <a:lnTo>
                  <a:pt x="45556" y="87617"/>
                </a:lnTo>
                <a:lnTo>
                  <a:pt x="46250" y="88164"/>
                </a:lnTo>
                <a:lnTo>
                  <a:pt x="46713" y="88986"/>
                </a:lnTo>
                <a:lnTo>
                  <a:pt x="47638" y="88986"/>
                </a:lnTo>
                <a:lnTo>
                  <a:pt x="48332" y="88164"/>
                </a:lnTo>
                <a:lnTo>
                  <a:pt x="55387" y="74801"/>
                </a:lnTo>
                <a:lnTo>
                  <a:pt x="55840" y="62548"/>
                </a:lnTo>
                <a:lnTo>
                  <a:pt x="52784" y="52719"/>
                </a:lnTo>
                <a:lnTo>
                  <a:pt x="49313" y="46626"/>
                </a:lnTo>
                <a:lnTo>
                  <a:pt x="53651" y="41344"/>
                </a:lnTo>
                <a:lnTo>
                  <a:pt x="64522" y="28475"/>
                </a:lnTo>
                <a:lnTo>
                  <a:pt x="81150" y="8791"/>
                </a:lnTo>
                <a:lnTo>
                  <a:pt x="86327" y="2662"/>
                </a:lnTo>
                <a:lnTo>
                  <a:pt x="88807" y="0"/>
                </a:lnTo>
                <a:lnTo>
                  <a:pt x="92045" y="0"/>
                </a:lnTo>
                <a:lnTo>
                  <a:pt x="94127" y="2190"/>
                </a:lnTo>
                <a:lnTo>
                  <a:pt x="96209" y="4654"/>
                </a:lnTo>
                <a:lnTo>
                  <a:pt x="96209" y="8487"/>
                </a:lnTo>
                <a:lnTo>
                  <a:pt x="94127" y="10952"/>
                </a:lnTo>
                <a:lnTo>
                  <a:pt x="75838" y="32428"/>
                </a:lnTo>
                <a:lnTo>
                  <a:pt x="67661" y="42030"/>
                </a:lnTo>
                <a:lnTo>
                  <a:pt x="65524" y="44540"/>
                </a:lnTo>
                <a:lnTo>
                  <a:pt x="64985" y="45451"/>
                </a:lnTo>
                <a:lnTo>
                  <a:pt x="64985" y="46546"/>
                </a:lnTo>
                <a:lnTo>
                  <a:pt x="65447" y="47094"/>
                </a:lnTo>
                <a:lnTo>
                  <a:pt x="65910" y="47915"/>
                </a:lnTo>
                <a:lnTo>
                  <a:pt x="66835" y="47915"/>
                </a:lnTo>
                <a:lnTo>
                  <a:pt x="67529" y="47094"/>
                </a:lnTo>
                <a:lnTo>
                  <a:pt x="85818" y="25618"/>
                </a:lnTo>
                <a:lnTo>
                  <a:pt x="93995" y="16016"/>
                </a:lnTo>
                <a:lnTo>
                  <a:pt x="96132" y="13506"/>
                </a:lnTo>
                <a:lnTo>
                  <a:pt x="100140" y="8487"/>
                </a:lnTo>
                <a:lnTo>
                  <a:pt x="102222" y="6297"/>
                </a:lnTo>
                <a:lnTo>
                  <a:pt x="105460" y="6297"/>
                </a:lnTo>
                <a:lnTo>
                  <a:pt x="107542" y="8487"/>
                </a:lnTo>
                <a:lnTo>
                  <a:pt x="109623" y="10952"/>
                </a:lnTo>
                <a:lnTo>
                  <a:pt x="109392" y="14785"/>
                </a:lnTo>
                <a:lnTo>
                  <a:pt x="107542" y="17249"/>
                </a:lnTo>
                <a:lnTo>
                  <a:pt x="103379" y="21904"/>
                </a:lnTo>
                <a:lnTo>
                  <a:pt x="85149" y="43484"/>
                </a:lnTo>
                <a:lnTo>
                  <a:pt x="76955" y="53184"/>
                </a:lnTo>
                <a:lnTo>
                  <a:pt x="74782" y="55757"/>
                </a:lnTo>
                <a:lnTo>
                  <a:pt x="74236" y="56403"/>
                </a:lnTo>
                <a:lnTo>
                  <a:pt x="74236" y="57498"/>
                </a:lnTo>
                <a:lnTo>
                  <a:pt x="74699" y="58320"/>
                </a:lnTo>
                <a:lnTo>
                  <a:pt x="75393" y="58867"/>
                </a:lnTo>
                <a:lnTo>
                  <a:pt x="76318" y="58867"/>
                </a:lnTo>
                <a:lnTo>
                  <a:pt x="76780" y="58320"/>
                </a:lnTo>
                <a:lnTo>
                  <a:pt x="95010" y="36739"/>
                </a:lnTo>
                <a:lnTo>
                  <a:pt x="103204" y="27039"/>
                </a:lnTo>
                <a:lnTo>
                  <a:pt x="105377" y="24467"/>
                </a:lnTo>
                <a:lnTo>
                  <a:pt x="107542" y="21904"/>
                </a:lnTo>
                <a:lnTo>
                  <a:pt x="110780" y="21904"/>
                </a:lnTo>
                <a:lnTo>
                  <a:pt x="112861" y="24368"/>
                </a:lnTo>
                <a:lnTo>
                  <a:pt x="114712" y="26832"/>
                </a:lnTo>
                <a:lnTo>
                  <a:pt x="114712" y="30665"/>
                </a:lnTo>
                <a:lnTo>
                  <a:pt x="112861" y="33130"/>
                </a:lnTo>
                <a:lnTo>
                  <a:pt x="98521" y="49832"/>
                </a:lnTo>
                <a:lnTo>
                  <a:pt x="84182" y="66808"/>
                </a:lnTo>
                <a:lnTo>
                  <a:pt x="77474" y="74748"/>
                </a:lnTo>
                <a:lnTo>
                  <a:pt x="77474" y="75843"/>
                </a:lnTo>
                <a:lnTo>
                  <a:pt x="77937" y="76391"/>
                </a:lnTo>
                <a:lnTo>
                  <a:pt x="78399" y="77212"/>
                </a:lnTo>
                <a:lnTo>
                  <a:pt x="79324" y="77212"/>
                </a:lnTo>
                <a:lnTo>
                  <a:pt x="80018" y="76391"/>
                </a:lnTo>
                <a:lnTo>
                  <a:pt x="86032" y="69272"/>
                </a:lnTo>
                <a:lnTo>
                  <a:pt x="100603" y="52296"/>
                </a:lnTo>
                <a:lnTo>
                  <a:pt x="102222" y="50106"/>
                </a:lnTo>
                <a:lnTo>
                  <a:pt x="105229" y="50106"/>
                </a:lnTo>
                <a:lnTo>
                  <a:pt x="106848" y="52296"/>
                </a:lnTo>
                <a:lnTo>
                  <a:pt x="108698" y="54486"/>
                </a:lnTo>
                <a:lnTo>
                  <a:pt x="108698" y="57772"/>
                </a:lnTo>
                <a:lnTo>
                  <a:pt x="106848" y="59962"/>
                </a:lnTo>
                <a:lnTo>
                  <a:pt x="87137" y="83154"/>
                </a:lnTo>
                <a:lnTo>
                  <a:pt x="75807" y="96485"/>
                </a:lnTo>
                <a:lnTo>
                  <a:pt x="70536" y="102687"/>
                </a:lnTo>
                <a:lnTo>
                  <a:pt x="69005" y="104488"/>
                </a:lnTo>
                <a:lnTo>
                  <a:pt x="56671" y="113669"/>
                </a:lnTo>
                <a:lnTo>
                  <a:pt x="46082" y="114133"/>
                </a:lnTo>
                <a:lnTo>
                  <a:pt x="43706" y="113354"/>
                </a:lnTo>
                <a:lnTo>
                  <a:pt x="43244" y="113628"/>
                </a:lnTo>
                <a:lnTo>
                  <a:pt x="42781" y="113902"/>
                </a:lnTo>
                <a:lnTo>
                  <a:pt x="28310" y="131033"/>
                </a:lnTo>
                <a:lnTo>
                  <a:pt x="26128" y="133615"/>
                </a:lnTo>
                <a:lnTo>
                  <a:pt x="8506" y="112569"/>
                </a:lnTo>
                <a:lnTo>
                  <a:pt x="1383" y="104062"/>
                </a:lnTo>
                <a:lnTo>
                  <a:pt x="0" y="102410"/>
                </a:lnTo>
                <a:lnTo>
                  <a:pt x="14464" y="85272"/>
                </a:lnTo>
                <a:lnTo>
                  <a:pt x="16645" y="82688"/>
                </a:lnTo>
                <a:lnTo>
                  <a:pt x="17108" y="82140"/>
                </a:lnTo>
                <a:lnTo>
                  <a:pt x="17108" y="81593"/>
                </a:lnTo>
                <a:lnTo>
                  <a:pt x="16877" y="80771"/>
                </a:lnTo>
                <a:lnTo>
                  <a:pt x="16237" y="70074"/>
                </a:lnTo>
                <a:lnTo>
                  <a:pt x="20487" y="57469"/>
                </a:lnTo>
                <a:lnTo>
                  <a:pt x="24509" y="52022"/>
                </a:lnTo>
                <a:close/>
              </a:path>
            </a:pathLst>
          </a:custGeom>
          <a:ln w="1270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9152766" y="4801385"/>
            <a:ext cx="114555" cy="141865"/>
          </a:xfrm>
          <a:custGeom>
            <a:rect l="l" t="t" r="r" b="b"/>
            <a:pathLst>
              <a:path w="114555" h="141865">
                <a:moveTo>
                  <a:pt x="97696" y="85892"/>
                </a:moveTo>
                <a:lnTo>
                  <a:pt x="97465" y="86473"/>
                </a:lnTo>
                <a:lnTo>
                  <a:pt x="97465" y="87343"/>
                </a:lnTo>
                <a:lnTo>
                  <a:pt x="97927" y="87923"/>
                </a:lnTo>
                <a:lnTo>
                  <a:pt x="112159" y="105803"/>
                </a:lnTo>
                <a:lnTo>
                  <a:pt x="114555" y="108814"/>
                </a:lnTo>
                <a:lnTo>
                  <a:pt x="97243" y="130567"/>
                </a:lnTo>
                <a:lnTo>
                  <a:pt x="89902" y="139791"/>
                </a:lnTo>
                <a:lnTo>
                  <a:pt x="88252" y="141865"/>
                </a:lnTo>
                <a:lnTo>
                  <a:pt x="73997" y="124009"/>
                </a:lnTo>
                <a:lnTo>
                  <a:pt x="71600" y="121006"/>
                </a:lnTo>
                <a:lnTo>
                  <a:pt x="71367" y="120423"/>
                </a:lnTo>
                <a:lnTo>
                  <a:pt x="70674" y="120423"/>
                </a:lnTo>
                <a:lnTo>
                  <a:pt x="70212" y="120423"/>
                </a:lnTo>
                <a:lnTo>
                  <a:pt x="60299" y="121282"/>
                </a:lnTo>
                <a:lnTo>
                  <a:pt x="48513" y="114151"/>
                </a:lnTo>
                <a:lnTo>
                  <a:pt x="45730" y="110848"/>
                </a:lnTo>
                <a:lnTo>
                  <a:pt x="26612" y="86829"/>
                </a:lnTo>
                <a:lnTo>
                  <a:pt x="15335" y="72659"/>
                </a:lnTo>
                <a:lnTo>
                  <a:pt x="9827" y="65740"/>
                </a:lnTo>
                <a:lnTo>
                  <a:pt x="8022" y="63471"/>
                </a:lnTo>
                <a:lnTo>
                  <a:pt x="6005" y="61227"/>
                </a:lnTo>
                <a:lnTo>
                  <a:pt x="6005" y="57455"/>
                </a:lnTo>
                <a:lnTo>
                  <a:pt x="7852" y="55423"/>
                </a:lnTo>
                <a:lnTo>
                  <a:pt x="9469" y="53102"/>
                </a:lnTo>
                <a:lnTo>
                  <a:pt x="12471" y="53102"/>
                </a:lnTo>
                <a:lnTo>
                  <a:pt x="14088" y="55423"/>
                </a:lnTo>
                <a:lnTo>
                  <a:pt x="28639" y="73415"/>
                </a:lnTo>
                <a:lnTo>
                  <a:pt x="34644" y="80959"/>
                </a:lnTo>
                <a:lnTo>
                  <a:pt x="35337" y="81830"/>
                </a:lnTo>
                <a:lnTo>
                  <a:pt x="36030" y="81830"/>
                </a:lnTo>
                <a:lnTo>
                  <a:pt x="36722" y="80959"/>
                </a:lnTo>
                <a:lnTo>
                  <a:pt x="37184" y="80379"/>
                </a:lnTo>
                <a:lnTo>
                  <a:pt x="37184" y="79218"/>
                </a:lnTo>
                <a:lnTo>
                  <a:pt x="36722" y="78638"/>
                </a:lnTo>
                <a:lnTo>
                  <a:pt x="30486" y="70803"/>
                </a:lnTo>
                <a:lnTo>
                  <a:pt x="16167" y="52812"/>
                </a:lnTo>
                <a:lnTo>
                  <a:pt x="0" y="32499"/>
                </a:lnTo>
                <a:lnTo>
                  <a:pt x="0" y="28437"/>
                </a:lnTo>
                <a:lnTo>
                  <a:pt x="2078" y="25825"/>
                </a:lnTo>
                <a:lnTo>
                  <a:pt x="3926" y="23214"/>
                </a:lnTo>
                <a:lnTo>
                  <a:pt x="7390" y="23214"/>
                </a:lnTo>
                <a:lnTo>
                  <a:pt x="9238" y="25825"/>
                </a:lnTo>
                <a:lnTo>
                  <a:pt x="27016" y="48161"/>
                </a:lnTo>
                <a:lnTo>
                  <a:pt x="35308" y="58579"/>
                </a:lnTo>
                <a:lnTo>
                  <a:pt x="37733" y="61626"/>
                </a:lnTo>
                <a:lnTo>
                  <a:pt x="38570" y="62388"/>
                </a:lnTo>
                <a:lnTo>
                  <a:pt x="39263" y="62388"/>
                </a:lnTo>
                <a:lnTo>
                  <a:pt x="39956" y="61807"/>
                </a:lnTo>
                <a:lnTo>
                  <a:pt x="40418" y="60937"/>
                </a:lnTo>
                <a:lnTo>
                  <a:pt x="40418" y="59776"/>
                </a:lnTo>
                <a:lnTo>
                  <a:pt x="39956" y="59196"/>
                </a:lnTo>
                <a:lnTo>
                  <a:pt x="22178" y="36860"/>
                </a:lnTo>
                <a:lnTo>
                  <a:pt x="13886" y="26442"/>
                </a:lnTo>
                <a:lnTo>
                  <a:pt x="11461" y="23395"/>
                </a:lnTo>
                <a:lnTo>
                  <a:pt x="7390" y="18281"/>
                </a:lnTo>
                <a:lnTo>
                  <a:pt x="5312" y="15669"/>
                </a:lnTo>
                <a:lnTo>
                  <a:pt x="5312" y="11607"/>
                </a:lnTo>
                <a:lnTo>
                  <a:pt x="7390" y="8995"/>
                </a:lnTo>
                <a:lnTo>
                  <a:pt x="9238" y="6674"/>
                </a:lnTo>
                <a:lnTo>
                  <a:pt x="12702" y="6674"/>
                </a:lnTo>
                <a:lnTo>
                  <a:pt x="14550" y="8995"/>
                </a:lnTo>
                <a:lnTo>
                  <a:pt x="18707" y="14218"/>
                </a:lnTo>
                <a:lnTo>
                  <a:pt x="36442" y="36499"/>
                </a:lnTo>
                <a:lnTo>
                  <a:pt x="44643" y="46803"/>
                </a:lnTo>
                <a:lnTo>
                  <a:pt x="46989" y="49750"/>
                </a:lnTo>
                <a:lnTo>
                  <a:pt x="47809" y="50781"/>
                </a:lnTo>
                <a:lnTo>
                  <a:pt x="48732" y="50781"/>
                </a:lnTo>
                <a:lnTo>
                  <a:pt x="49194" y="49910"/>
                </a:lnTo>
                <a:lnTo>
                  <a:pt x="49887" y="49330"/>
                </a:lnTo>
                <a:lnTo>
                  <a:pt x="49887" y="48169"/>
                </a:lnTo>
                <a:lnTo>
                  <a:pt x="49194" y="47589"/>
                </a:lnTo>
                <a:lnTo>
                  <a:pt x="31417" y="25253"/>
                </a:lnTo>
                <a:lnTo>
                  <a:pt x="23125" y="14835"/>
                </a:lnTo>
                <a:lnTo>
                  <a:pt x="20700" y="11788"/>
                </a:lnTo>
                <a:lnTo>
                  <a:pt x="18707" y="8995"/>
                </a:lnTo>
                <a:lnTo>
                  <a:pt x="18707" y="4933"/>
                </a:lnTo>
                <a:lnTo>
                  <a:pt x="20555" y="2321"/>
                </a:lnTo>
                <a:lnTo>
                  <a:pt x="22634" y="0"/>
                </a:lnTo>
                <a:lnTo>
                  <a:pt x="25867" y="0"/>
                </a:lnTo>
                <a:lnTo>
                  <a:pt x="27946" y="2321"/>
                </a:lnTo>
                <a:lnTo>
                  <a:pt x="44153" y="22896"/>
                </a:lnTo>
                <a:lnTo>
                  <a:pt x="49571" y="29774"/>
                </a:lnTo>
                <a:lnTo>
                  <a:pt x="60973" y="44107"/>
                </a:lnTo>
                <a:lnTo>
                  <a:pt x="65362" y="49330"/>
                </a:lnTo>
                <a:lnTo>
                  <a:pt x="62082" y="55328"/>
                </a:lnTo>
                <a:lnTo>
                  <a:pt x="59001" y="65064"/>
                </a:lnTo>
                <a:lnTo>
                  <a:pt x="58830" y="77337"/>
                </a:lnTo>
                <a:lnTo>
                  <a:pt x="64282" y="90950"/>
                </a:lnTo>
                <a:lnTo>
                  <a:pt x="66978" y="94307"/>
                </a:lnTo>
                <a:lnTo>
                  <a:pt x="67902" y="94307"/>
                </a:lnTo>
                <a:lnTo>
                  <a:pt x="68364" y="93727"/>
                </a:lnTo>
                <a:lnTo>
                  <a:pt x="68826" y="93147"/>
                </a:lnTo>
                <a:lnTo>
                  <a:pt x="68826" y="91986"/>
                </a:lnTo>
                <a:lnTo>
                  <a:pt x="68364" y="91115"/>
                </a:lnTo>
                <a:lnTo>
                  <a:pt x="61667" y="76716"/>
                </a:lnTo>
                <a:lnTo>
                  <a:pt x="62155" y="63975"/>
                </a:lnTo>
                <a:lnTo>
                  <a:pt x="65741" y="54657"/>
                </a:lnTo>
                <a:lnTo>
                  <a:pt x="68337" y="50525"/>
                </a:lnTo>
                <a:lnTo>
                  <a:pt x="68826" y="49910"/>
                </a:lnTo>
                <a:lnTo>
                  <a:pt x="68826" y="48749"/>
                </a:lnTo>
                <a:lnTo>
                  <a:pt x="68364" y="48169"/>
                </a:lnTo>
                <a:lnTo>
                  <a:pt x="63052" y="41495"/>
                </a:lnTo>
                <a:lnTo>
                  <a:pt x="52197" y="27857"/>
                </a:lnTo>
                <a:lnTo>
                  <a:pt x="49425" y="24374"/>
                </a:lnTo>
                <a:lnTo>
                  <a:pt x="48040" y="20602"/>
                </a:lnTo>
                <a:lnTo>
                  <a:pt x="48040" y="16830"/>
                </a:lnTo>
                <a:lnTo>
                  <a:pt x="48270" y="12477"/>
                </a:lnTo>
                <a:lnTo>
                  <a:pt x="50118" y="8705"/>
                </a:lnTo>
                <a:lnTo>
                  <a:pt x="51273" y="6964"/>
                </a:lnTo>
                <a:lnTo>
                  <a:pt x="56003" y="12759"/>
                </a:lnTo>
                <a:lnTo>
                  <a:pt x="63472" y="22040"/>
                </a:lnTo>
                <a:lnTo>
                  <a:pt x="72567" y="33375"/>
                </a:lnTo>
                <a:lnTo>
                  <a:pt x="82170" y="45334"/>
                </a:lnTo>
                <a:lnTo>
                  <a:pt x="92989" y="61165"/>
                </a:lnTo>
                <a:lnTo>
                  <a:pt x="97638" y="73178"/>
                </a:lnTo>
                <a:lnTo>
                  <a:pt x="98256" y="82163"/>
                </a:lnTo>
                <a:lnTo>
                  <a:pt x="97696" y="85892"/>
                </a:lnTo>
                <a:close/>
              </a:path>
            </a:pathLst>
          </a:custGeom>
          <a:ln w="1270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9123629" y="4782183"/>
            <a:ext cx="83549" cy="76041"/>
          </a:xfrm>
          <a:custGeom>
            <a:rect l="l" t="t" r="r" b="b"/>
            <a:pathLst>
              <a:path w="83549" h="76041">
                <a:moveTo>
                  <a:pt x="29661" y="0"/>
                </a:moveTo>
                <a:lnTo>
                  <a:pt x="18499" y="0"/>
                </a:lnTo>
                <a:lnTo>
                  <a:pt x="15709" y="661"/>
                </a:lnTo>
                <a:lnTo>
                  <a:pt x="13228" y="1985"/>
                </a:lnTo>
                <a:lnTo>
                  <a:pt x="3974" y="9686"/>
                </a:lnTo>
                <a:lnTo>
                  <a:pt x="0" y="21129"/>
                </a:lnTo>
                <a:lnTo>
                  <a:pt x="6168" y="36434"/>
                </a:lnTo>
                <a:lnTo>
                  <a:pt x="14155" y="49712"/>
                </a:lnTo>
                <a:lnTo>
                  <a:pt x="22928" y="60828"/>
                </a:lnTo>
                <a:lnTo>
                  <a:pt x="31452" y="69648"/>
                </a:lnTo>
                <a:lnTo>
                  <a:pt x="38695" y="76041"/>
                </a:lnTo>
                <a:lnTo>
                  <a:pt x="47280" y="71741"/>
                </a:lnTo>
                <a:lnTo>
                  <a:pt x="76709" y="42793"/>
                </a:lnTo>
                <a:lnTo>
                  <a:pt x="83543" y="17197"/>
                </a:lnTo>
                <a:lnTo>
                  <a:pt x="42064" y="17197"/>
                </a:lnTo>
                <a:lnTo>
                  <a:pt x="40824" y="13889"/>
                </a:lnTo>
                <a:lnTo>
                  <a:pt x="37413" y="5622"/>
                </a:lnTo>
                <a:lnTo>
                  <a:pt x="29661" y="0"/>
                </a:lnTo>
                <a:close/>
              </a:path>
              <a:path w="83549" h="76041">
                <a:moveTo>
                  <a:pt x="65940" y="0"/>
                </a:moveTo>
                <a:lnTo>
                  <a:pt x="54467" y="0"/>
                </a:lnTo>
                <a:lnTo>
                  <a:pt x="47026" y="5622"/>
                </a:lnTo>
                <a:lnTo>
                  <a:pt x="43614" y="13889"/>
                </a:lnTo>
                <a:lnTo>
                  <a:pt x="42064" y="17197"/>
                </a:lnTo>
                <a:lnTo>
                  <a:pt x="83543" y="17197"/>
                </a:lnTo>
                <a:lnTo>
                  <a:pt x="83549" y="17057"/>
                </a:lnTo>
                <a:lnTo>
                  <a:pt x="82683" y="14220"/>
                </a:lnTo>
                <a:lnTo>
                  <a:pt x="80513" y="8599"/>
                </a:lnTo>
                <a:lnTo>
                  <a:pt x="76482" y="4298"/>
                </a:lnTo>
                <a:lnTo>
                  <a:pt x="71210" y="1985"/>
                </a:lnTo>
                <a:lnTo>
                  <a:pt x="68730" y="661"/>
                </a:lnTo>
                <a:lnTo>
                  <a:pt x="6594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9123629" y="4782183"/>
            <a:ext cx="83549" cy="76041"/>
          </a:xfrm>
          <a:custGeom>
            <a:rect l="l" t="t" r="r" b="b"/>
            <a:pathLst>
              <a:path w="83549" h="76041">
                <a:moveTo>
                  <a:pt x="82683" y="14220"/>
                </a:moveTo>
                <a:lnTo>
                  <a:pt x="80512" y="8598"/>
                </a:lnTo>
                <a:lnTo>
                  <a:pt x="76482" y="4299"/>
                </a:lnTo>
                <a:lnTo>
                  <a:pt x="71210" y="1984"/>
                </a:lnTo>
                <a:lnTo>
                  <a:pt x="68730" y="661"/>
                </a:lnTo>
                <a:lnTo>
                  <a:pt x="65939" y="0"/>
                </a:lnTo>
                <a:lnTo>
                  <a:pt x="63149" y="0"/>
                </a:lnTo>
                <a:lnTo>
                  <a:pt x="54467" y="0"/>
                </a:lnTo>
                <a:lnTo>
                  <a:pt x="47025" y="5622"/>
                </a:lnTo>
                <a:lnTo>
                  <a:pt x="43614" y="13889"/>
                </a:lnTo>
                <a:lnTo>
                  <a:pt x="42064" y="17196"/>
                </a:lnTo>
                <a:lnTo>
                  <a:pt x="40824" y="13889"/>
                </a:lnTo>
                <a:lnTo>
                  <a:pt x="37413" y="5622"/>
                </a:lnTo>
                <a:lnTo>
                  <a:pt x="29661" y="0"/>
                </a:lnTo>
                <a:lnTo>
                  <a:pt x="21290" y="0"/>
                </a:lnTo>
                <a:lnTo>
                  <a:pt x="18499" y="0"/>
                </a:lnTo>
                <a:lnTo>
                  <a:pt x="15708" y="661"/>
                </a:lnTo>
                <a:lnTo>
                  <a:pt x="13228" y="1984"/>
                </a:lnTo>
                <a:lnTo>
                  <a:pt x="3975" y="9686"/>
                </a:lnTo>
                <a:lnTo>
                  <a:pt x="0" y="21129"/>
                </a:lnTo>
                <a:lnTo>
                  <a:pt x="6168" y="36434"/>
                </a:lnTo>
                <a:lnTo>
                  <a:pt x="14155" y="49712"/>
                </a:lnTo>
                <a:lnTo>
                  <a:pt x="22928" y="60827"/>
                </a:lnTo>
                <a:lnTo>
                  <a:pt x="31452" y="69648"/>
                </a:lnTo>
                <a:lnTo>
                  <a:pt x="38695" y="76041"/>
                </a:lnTo>
                <a:lnTo>
                  <a:pt x="47280" y="71741"/>
                </a:lnTo>
                <a:lnTo>
                  <a:pt x="76709" y="42792"/>
                </a:lnTo>
                <a:lnTo>
                  <a:pt x="83549" y="17057"/>
                </a:lnTo>
                <a:lnTo>
                  <a:pt x="82683" y="14220"/>
                </a:lnTo>
                <a:close/>
              </a:path>
            </a:pathLst>
          </a:custGeom>
          <a:ln w="1270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8336285" y="4608250"/>
            <a:ext cx="359999" cy="360000"/>
          </a:xfrm>
          <a:custGeom>
            <a:rect l="l" t="t" r="r" b="b"/>
            <a:pathLst>
              <a:path w="359999" h="360000">
                <a:moveTo>
                  <a:pt x="0" y="0"/>
                </a:moveTo>
                <a:lnTo>
                  <a:pt x="359999" y="0"/>
                </a:lnTo>
                <a:lnTo>
                  <a:pt x="359999" y="360000"/>
                </a:lnTo>
                <a:lnTo>
                  <a:pt x="0" y="360000"/>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8439665" y="4750706"/>
            <a:ext cx="168793" cy="184162"/>
          </a:xfrm>
          <a:custGeom>
            <a:rect l="l" t="t" r="r" b="b"/>
            <a:pathLst>
              <a:path w="168793" h="184162">
                <a:moveTo>
                  <a:pt x="100991" y="0"/>
                </a:moveTo>
                <a:lnTo>
                  <a:pt x="51195" y="3322"/>
                </a:lnTo>
                <a:lnTo>
                  <a:pt x="31648" y="10358"/>
                </a:lnTo>
                <a:lnTo>
                  <a:pt x="31648" y="68978"/>
                </a:lnTo>
                <a:lnTo>
                  <a:pt x="33342" y="82116"/>
                </a:lnTo>
                <a:lnTo>
                  <a:pt x="38102" y="94144"/>
                </a:lnTo>
                <a:lnTo>
                  <a:pt x="45448" y="104748"/>
                </a:lnTo>
                <a:lnTo>
                  <a:pt x="33959" y="110711"/>
                </a:lnTo>
                <a:lnTo>
                  <a:pt x="7092" y="139887"/>
                </a:lnTo>
                <a:lnTo>
                  <a:pt x="0" y="177477"/>
                </a:lnTo>
                <a:lnTo>
                  <a:pt x="6856" y="184162"/>
                </a:lnTo>
                <a:lnTo>
                  <a:pt x="161936" y="184162"/>
                </a:lnTo>
                <a:lnTo>
                  <a:pt x="168793" y="177477"/>
                </a:lnTo>
                <a:lnTo>
                  <a:pt x="168793" y="173878"/>
                </a:lnTo>
                <a:lnTo>
                  <a:pt x="12659" y="173878"/>
                </a:lnTo>
                <a:lnTo>
                  <a:pt x="10549" y="171820"/>
                </a:lnTo>
                <a:lnTo>
                  <a:pt x="26178" y="132170"/>
                </a:lnTo>
                <a:lnTo>
                  <a:pt x="36965" y="124260"/>
                </a:lnTo>
                <a:lnTo>
                  <a:pt x="67962" y="124260"/>
                </a:lnTo>
                <a:lnTo>
                  <a:pt x="63298" y="117828"/>
                </a:lnTo>
                <a:lnTo>
                  <a:pt x="104443" y="117828"/>
                </a:lnTo>
                <a:lnTo>
                  <a:pt x="105496" y="117315"/>
                </a:lnTo>
                <a:lnTo>
                  <a:pt x="139984" y="117315"/>
                </a:lnTo>
                <a:lnTo>
                  <a:pt x="134453" y="113752"/>
                </a:lnTo>
                <a:lnTo>
                  <a:pt x="130248" y="112172"/>
                </a:lnTo>
                <a:lnTo>
                  <a:pt x="82287" y="112172"/>
                </a:lnTo>
                <a:lnTo>
                  <a:pt x="68584" y="108867"/>
                </a:lnTo>
                <a:lnTo>
                  <a:pt x="57043" y="101523"/>
                </a:lnTo>
                <a:lnTo>
                  <a:pt x="48430" y="90930"/>
                </a:lnTo>
                <a:lnTo>
                  <a:pt x="43542" y="77892"/>
                </a:lnTo>
                <a:lnTo>
                  <a:pt x="42725" y="68464"/>
                </a:lnTo>
                <a:lnTo>
                  <a:pt x="42198" y="68464"/>
                </a:lnTo>
                <a:lnTo>
                  <a:pt x="52195" y="65251"/>
                </a:lnTo>
                <a:lnTo>
                  <a:pt x="64329" y="62489"/>
                </a:lnTo>
                <a:lnTo>
                  <a:pt x="78518" y="60898"/>
                </a:lnTo>
                <a:lnTo>
                  <a:pt x="89670" y="60750"/>
                </a:lnTo>
                <a:lnTo>
                  <a:pt x="104705" y="60750"/>
                </a:lnTo>
                <a:lnTo>
                  <a:pt x="105496" y="60236"/>
                </a:lnTo>
                <a:lnTo>
                  <a:pt x="105605" y="56617"/>
                </a:lnTo>
                <a:lnTo>
                  <a:pt x="45381" y="56617"/>
                </a:lnTo>
                <a:lnTo>
                  <a:pt x="42198" y="16014"/>
                </a:lnTo>
                <a:lnTo>
                  <a:pt x="51016" y="13461"/>
                </a:lnTo>
                <a:lnTo>
                  <a:pt x="63137" y="10981"/>
                </a:lnTo>
                <a:lnTo>
                  <a:pt x="78228" y="9466"/>
                </a:lnTo>
                <a:lnTo>
                  <a:pt x="136687" y="9466"/>
                </a:lnTo>
                <a:lnTo>
                  <a:pt x="136089" y="8300"/>
                </a:lnTo>
                <a:lnTo>
                  <a:pt x="133979" y="7786"/>
                </a:lnTo>
                <a:lnTo>
                  <a:pt x="126669" y="5310"/>
                </a:lnTo>
                <a:lnTo>
                  <a:pt x="115486" y="2401"/>
                </a:lnTo>
                <a:lnTo>
                  <a:pt x="100991" y="0"/>
                </a:lnTo>
                <a:close/>
              </a:path>
              <a:path w="168793" h="184162">
                <a:moveTo>
                  <a:pt x="67962" y="124260"/>
                </a:moveTo>
                <a:lnTo>
                  <a:pt x="36965" y="124260"/>
                </a:lnTo>
                <a:lnTo>
                  <a:pt x="39033" y="137368"/>
                </a:lnTo>
                <a:lnTo>
                  <a:pt x="37648" y="140968"/>
                </a:lnTo>
                <a:lnTo>
                  <a:pt x="37545" y="141945"/>
                </a:lnTo>
                <a:lnTo>
                  <a:pt x="38506" y="146624"/>
                </a:lnTo>
                <a:lnTo>
                  <a:pt x="42725" y="149195"/>
                </a:lnTo>
                <a:lnTo>
                  <a:pt x="60660" y="162050"/>
                </a:lnTo>
                <a:lnTo>
                  <a:pt x="75429" y="173364"/>
                </a:lnTo>
                <a:lnTo>
                  <a:pt x="15824" y="173364"/>
                </a:lnTo>
                <a:lnTo>
                  <a:pt x="12659" y="173878"/>
                </a:lnTo>
                <a:lnTo>
                  <a:pt x="102858" y="173878"/>
                </a:lnTo>
                <a:lnTo>
                  <a:pt x="99693" y="169250"/>
                </a:lnTo>
                <a:lnTo>
                  <a:pt x="101073" y="168221"/>
                </a:lnTo>
                <a:lnTo>
                  <a:pt x="84396" y="168221"/>
                </a:lnTo>
                <a:lnTo>
                  <a:pt x="66462" y="154338"/>
                </a:lnTo>
                <a:lnTo>
                  <a:pt x="48527" y="141483"/>
                </a:lnTo>
                <a:lnTo>
                  <a:pt x="55384" y="125027"/>
                </a:lnTo>
                <a:lnTo>
                  <a:pt x="68518" y="125027"/>
                </a:lnTo>
                <a:lnTo>
                  <a:pt x="67962" y="124260"/>
                </a:lnTo>
                <a:close/>
              </a:path>
              <a:path w="168793" h="184162">
                <a:moveTo>
                  <a:pt x="145571" y="120914"/>
                </a:moveTo>
                <a:lnTo>
                  <a:pt x="123430" y="120914"/>
                </a:lnTo>
                <a:lnTo>
                  <a:pt x="135650" y="127007"/>
                </a:lnTo>
                <a:lnTo>
                  <a:pt x="145792" y="135792"/>
                </a:lnTo>
                <a:lnTo>
                  <a:pt x="153341" y="146768"/>
                </a:lnTo>
                <a:lnTo>
                  <a:pt x="157784" y="159436"/>
                </a:lnTo>
                <a:lnTo>
                  <a:pt x="158244" y="171820"/>
                </a:lnTo>
                <a:lnTo>
                  <a:pt x="156133" y="173878"/>
                </a:lnTo>
                <a:lnTo>
                  <a:pt x="168793" y="173878"/>
                </a:lnTo>
                <a:lnTo>
                  <a:pt x="155378" y="130619"/>
                </a:lnTo>
                <a:lnTo>
                  <a:pt x="145879" y="121112"/>
                </a:lnTo>
                <a:lnTo>
                  <a:pt x="145571" y="120914"/>
                </a:lnTo>
                <a:close/>
              </a:path>
              <a:path w="168793" h="184162">
                <a:moveTo>
                  <a:pt x="68518" y="125027"/>
                </a:moveTo>
                <a:lnTo>
                  <a:pt x="55384" y="125027"/>
                </a:lnTo>
                <a:lnTo>
                  <a:pt x="85451" y="167707"/>
                </a:lnTo>
                <a:lnTo>
                  <a:pt x="84396" y="168221"/>
                </a:lnTo>
                <a:lnTo>
                  <a:pt x="101073" y="168221"/>
                </a:lnTo>
                <a:lnTo>
                  <a:pt x="108661" y="162565"/>
                </a:lnTo>
                <a:lnTo>
                  <a:pt x="110813" y="161022"/>
                </a:lnTo>
                <a:lnTo>
                  <a:pt x="93891" y="161022"/>
                </a:lnTo>
                <a:lnTo>
                  <a:pt x="91254" y="157422"/>
                </a:lnTo>
                <a:lnTo>
                  <a:pt x="97936" y="147652"/>
                </a:lnTo>
                <a:lnTo>
                  <a:pt x="84923" y="147652"/>
                </a:lnTo>
                <a:lnTo>
                  <a:pt x="68518" y="125027"/>
                </a:lnTo>
                <a:close/>
              </a:path>
              <a:path w="168793" h="184162">
                <a:moveTo>
                  <a:pt x="125092" y="125027"/>
                </a:moveTo>
                <a:lnTo>
                  <a:pt x="113408" y="125027"/>
                </a:lnTo>
                <a:lnTo>
                  <a:pt x="120265" y="140968"/>
                </a:lnTo>
                <a:lnTo>
                  <a:pt x="102331" y="154338"/>
                </a:lnTo>
                <a:lnTo>
                  <a:pt x="93891" y="161022"/>
                </a:lnTo>
                <a:lnTo>
                  <a:pt x="110813" y="161022"/>
                </a:lnTo>
                <a:lnTo>
                  <a:pt x="126594" y="149710"/>
                </a:lnTo>
                <a:lnTo>
                  <a:pt x="130288" y="147138"/>
                </a:lnTo>
                <a:lnTo>
                  <a:pt x="131870" y="141996"/>
                </a:lnTo>
                <a:lnTo>
                  <a:pt x="130288" y="137882"/>
                </a:lnTo>
                <a:lnTo>
                  <a:pt x="125092" y="125027"/>
                </a:lnTo>
                <a:close/>
              </a:path>
              <a:path w="168793" h="184162">
                <a:moveTo>
                  <a:pt x="139984" y="117315"/>
                </a:moveTo>
                <a:lnTo>
                  <a:pt x="105496" y="117315"/>
                </a:lnTo>
                <a:lnTo>
                  <a:pt x="84923" y="147652"/>
                </a:lnTo>
                <a:lnTo>
                  <a:pt x="97936" y="147652"/>
                </a:lnTo>
                <a:lnTo>
                  <a:pt x="113408" y="125027"/>
                </a:lnTo>
                <a:lnTo>
                  <a:pt x="125092" y="125027"/>
                </a:lnTo>
                <a:lnTo>
                  <a:pt x="123430" y="120914"/>
                </a:lnTo>
                <a:lnTo>
                  <a:pt x="145571" y="120914"/>
                </a:lnTo>
                <a:lnTo>
                  <a:pt x="139984" y="117315"/>
                </a:lnTo>
                <a:close/>
              </a:path>
              <a:path w="168793" h="184162">
                <a:moveTo>
                  <a:pt x="104443" y="117828"/>
                </a:moveTo>
                <a:lnTo>
                  <a:pt x="63298" y="117828"/>
                </a:lnTo>
                <a:lnTo>
                  <a:pt x="68572" y="120399"/>
                </a:lnTo>
                <a:lnTo>
                  <a:pt x="74375" y="121943"/>
                </a:lnTo>
                <a:lnTo>
                  <a:pt x="91781" y="121943"/>
                </a:lnTo>
                <a:lnTo>
                  <a:pt x="99166" y="120399"/>
                </a:lnTo>
                <a:lnTo>
                  <a:pt x="104443" y="117828"/>
                </a:lnTo>
                <a:close/>
              </a:path>
              <a:path w="168793" h="184162">
                <a:moveTo>
                  <a:pt x="118155" y="54580"/>
                </a:moveTo>
                <a:lnTo>
                  <a:pt x="114990" y="56122"/>
                </a:lnTo>
                <a:lnTo>
                  <a:pt x="114462" y="59208"/>
                </a:lnTo>
                <a:lnTo>
                  <a:pt x="113408" y="61779"/>
                </a:lnTo>
                <a:lnTo>
                  <a:pt x="114990" y="64864"/>
                </a:lnTo>
                <a:lnTo>
                  <a:pt x="118155" y="65378"/>
                </a:lnTo>
                <a:lnTo>
                  <a:pt x="124485" y="67435"/>
                </a:lnTo>
                <a:lnTo>
                  <a:pt x="127123" y="68464"/>
                </a:lnTo>
                <a:lnTo>
                  <a:pt x="127123" y="71035"/>
                </a:lnTo>
                <a:lnTo>
                  <a:pt x="107303" y="105868"/>
                </a:lnTo>
                <a:lnTo>
                  <a:pt x="82287" y="112172"/>
                </a:lnTo>
                <a:lnTo>
                  <a:pt x="130248" y="112172"/>
                </a:lnTo>
                <a:lnTo>
                  <a:pt x="121449" y="108867"/>
                </a:lnTo>
                <a:lnTo>
                  <a:pt x="120265" y="108572"/>
                </a:lnTo>
                <a:lnTo>
                  <a:pt x="128763" y="98904"/>
                </a:lnTo>
                <a:lnTo>
                  <a:pt x="134479" y="87340"/>
                </a:lnTo>
                <a:lnTo>
                  <a:pt x="137040" y="74332"/>
                </a:lnTo>
                <a:lnTo>
                  <a:pt x="137067" y="57665"/>
                </a:lnTo>
                <a:lnTo>
                  <a:pt x="126594" y="57665"/>
                </a:lnTo>
                <a:lnTo>
                  <a:pt x="125012" y="57151"/>
                </a:lnTo>
                <a:lnTo>
                  <a:pt x="122862" y="56617"/>
                </a:lnTo>
                <a:lnTo>
                  <a:pt x="120793" y="55608"/>
                </a:lnTo>
                <a:lnTo>
                  <a:pt x="118155" y="54580"/>
                </a:lnTo>
                <a:close/>
              </a:path>
              <a:path w="168793" h="184162">
                <a:moveTo>
                  <a:pt x="104705" y="60750"/>
                </a:moveTo>
                <a:lnTo>
                  <a:pt x="89670" y="60750"/>
                </a:lnTo>
                <a:lnTo>
                  <a:pt x="94419" y="61264"/>
                </a:lnTo>
                <a:lnTo>
                  <a:pt x="99693" y="61779"/>
                </a:lnTo>
                <a:lnTo>
                  <a:pt x="102331" y="62293"/>
                </a:lnTo>
                <a:lnTo>
                  <a:pt x="104705" y="60750"/>
                </a:lnTo>
                <a:close/>
              </a:path>
              <a:path w="168793" h="184162">
                <a:moveTo>
                  <a:pt x="136687" y="9466"/>
                </a:moveTo>
                <a:lnTo>
                  <a:pt x="78228" y="9466"/>
                </a:lnTo>
                <a:lnTo>
                  <a:pt x="96121" y="10120"/>
                </a:lnTo>
                <a:lnTo>
                  <a:pt x="110013" y="11886"/>
                </a:lnTo>
                <a:lnTo>
                  <a:pt x="120334" y="14155"/>
                </a:lnTo>
                <a:lnTo>
                  <a:pt x="126594" y="57665"/>
                </a:lnTo>
                <a:lnTo>
                  <a:pt x="137067" y="57665"/>
                </a:lnTo>
                <a:lnTo>
                  <a:pt x="137022" y="10120"/>
                </a:lnTo>
                <a:lnTo>
                  <a:pt x="136687" y="9466"/>
                </a:lnTo>
                <a:close/>
              </a:path>
              <a:path w="168793" h="184162">
                <a:moveTo>
                  <a:pt x="89670" y="50467"/>
                </a:moveTo>
                <a:lnTo>
                  <a:pt x="84396" y="50467"/>
                </a:lnTo>
                <a:lnTo>
                  <a:pt x="69227" y="51419"/>
                </a:lnTo>
                <a:lnTo>
                  <a:pt x="56029" y="53737"/>
                </a:lnTo>
                <a:lnTo>
                  <a:pt x="45381" y="56617"/>
                </a:lnTo>
                <a:lnTo>
                  <a:pt x="105605" y="56617"/>
                </a:lnTo>
                <a:lnTo>
                  <a:pt x="106023" y="54580"/>
                </a:lnTo>
                <a:lnTo>
                  <a:pt x="103913" y="51494"/>
                </a:lnTo>
                <a:lnTo>
                  <a:pt x="100749" y="51494"/>
                </a:lnTo>
                <a:lnTo>
                  <a:pt x="89670" y="50467"/>
                </a:lnTo>
                <a:close/>
              </a:path>
              <a:path w="168793" h="184162">
                <a:moveTo>
                  <a:pt x="89670" y="35040"/>
                </a:moveTo>
                <a:lnTo>
                  <a:pt x="79122" y="35040"/>
                </a:lnTo>
                <a:lnTo>
                  <a:pt x="79122" y="42753"/>
                </a:lnTo>
                <a:lnTo>
                  <a:pt x="81758" y="45325"/>
                </a:lnTo>
                <a:lnTo>
                  <a:pt x="87034" y="45325"/>
                </a:lnTo>
                <a:lnTo>
                  <a:pt x="89670" y="42753"/>
                </a:lnTo>
                <a:lnTo>
                  <a:pt x="89670" y="35040"/>
                </a:lnTo>
                <a:close/>
              </a:path>
              <a:path w="168793" h="184162">
                <a:moveTo>
                  <a:pt x="97584" y="24756"/>
                </a:moveTo>
                <a:lnTo>
                  <a:pt x="71210" y="24756"/>
                </a:lnTo>
                <a:lnTo>
                  <a:pt x="68572" y="27326"/>
                </a:lnTo>
                <a:lnTo>
                  <a:pt x="68572" y="32468"/>
                </a:lnTo>
                <a:lnTo>
                  <a:pt x="71210" y="35040"/>
                </a:lnTo>
                <a:lnTo>
                  <a:pt x="97584" y="35040"/>
                </a:lnTo>
                <a:lnTo>
                  <a:pt x="100220" y="32468"/>
                </a:lnTo>
                <a:lnTo>
                  <a:pt x="100220" y="27326"/>
                </a:lnTo>
                <a:lnTo>
                  <a:pt x="97584" y="24756"/>
                </a:lnTo>
                <a:close/>
              </a:path>
              <a:path w="168793" h="184162">
                <a:moveTo>
                  <a:pt x="87034" y="14471"/>
                </a:moveTo>
                <a:lnTo>
                  <a:pt x="81758" y="14471"/>
                </a:lnTo>
                <a:lnTo>
                  <a:pt x="79122" y="17042"/>
                </a:lnTo>
                <a:lnTo>
                  <a:pt x="79122" y="24756"/>
                </a:lnTo>
                <a:lnTo>
                  <a:pt x="89670" y="24756"/>
                </a:lnTo>
                <a:lnTo>
                  <a:pt x="89670" y="17042"/>
                </a:lnTo>
                <a:lnTo>
                  <a:pt x="87034" y="14471"/>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689885" y="4609481"/>
            <a:ext cx="360000" cy="359999"/>
          </a:xfrm>
          <a:custGeom>
            <a:rect l="l" t="t" r="r" b="b"/>
            <a:pathLst>
              <a:path w="360000" h="359999">
                <a:moveTo>
                  <a:pt x="0" y="0"/>
                </a:moveTo>
                <a:lnTo>
                  <a:pt x="360000" y="0"/>
                </a:lnTo>
                <a:lnTo>
                  <a:pt x="360000" y="359999"/>
                </a:lnTo>
                <a:lnTo>
                  <a:pt x="0" y="359999"/>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7772401" y="4767071"/>
            <a:ext cx="188975" cy="182880"/>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7780526" y="4307287"/>
            <a:ext cx="83723" cy="308276"/>
          </a:xfrm>
          <a:custGeom>
            <a:rect l="l" t="t" r="r" b="b"/>
            <a:pathLst>
              <a:path w="83723" h="308276">
                <a:moveTo>
                  <a:pt x="0" y="0"/>
                </a:moveTo>
                <a:lnTo>
                  <a:pt x="83723" y="308276"/>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7780526" y="4307288"/>
            <a:ext cx="1388269" cy="304471"/>
          </a:xfrm>
          <a:custGeom>
            <a:rect l="l" t="t" r="r" b="b"/>
            <a:pathLst>
              <a:path w="1388269" h="304471">
                <a:moveTo>
                  <a:pt x="0" y="0"/>
                </a:moveTo>
                <a:lnTo>
                  <a:pt x="1388269" y="304471"/>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7864248" y="4322021"/>
            <a:ext cx="247008" cy="293543"/>
          </a:xfrm>
          <a:custGeom>
            <a:rect l="l" t="t" r="r" b="b"/>
            <a:pathLst>
              <a:path w="247006" h="293543">
                <a:moveTo>
                  <a:pt x="247008" y="0"/>
                </a:moveTo>
                <a:lnTo>
                  <a:pt x="0" y="293543"/>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8111257" y="4322020"/>
            <a:ext cx="408285" cy="286614"/>
          </a:xfrm>
          <a:custGeom>
            <a:rect l="l" t="t" r="r" b="b"/>
            <a:pathLst>
              <a:path w="408285" h="286614">
                <a:moveTo>
                  <a:pt x="0" y="0"/>
                </a:moveTo>
                <a:lnTo>
                  <a:pt x="408285" y="286614"/>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111256" y="4322020"/>
            <a:ext cx="1057538" cy="289738"/>
          </a:xfrm>
          <a:custGeom>
            <a:rect l="l" t="t" r="r" b="b"/>
            <a:pathLst>
              <a:path w="1057538" h="289738">
                <a:moveTo>
                  <a:pt x="0" y="0"/>
                </a:moveTo>
                <a:lnTo>
                  <a:pt x="1057538" y="289738"/>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7864249" y="4310463"/>
            <a:ext cx="644091" cy="305100"/>
          </a:xfrm>
          <a:custGeom>
            <a:rect l="l" t="t" r="r" b="b"/>
            <a:pathLst>
              <a:path w="644091" h="305100">
                <a:moveTo>
                  <a:pt x="644091" y="0"/>
                </a:moveTo>
                <a:lnTo>
                  <a:pt x="0" y="305100"/>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7864249" y="4320964"/>
            <a:ext cx="974822" cy="294600"/>
          </a:xfrm>
          <a:custGeom>
            <a:rect l="l" t="t" r="r" b="b"/>
            <a:pathLst>
              <a:path w="974821" h="294600">
                <a:moveTo>
                  <a:pt x="974822" y="0"/>
                </a:moveTo>
                <a:lnTo>
                  <a:pt x="0" y="294600"/>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8519543" y="4320965"/>
            <a:ext cx="319529" cy="287671"/>
          </a:xfrm>
          <a:custGeom>
            <a:rect l="l" t="t" r="r" b="b"/>
            <a:pathLst>
              <a:path w="319529" h="287671">
                <a:moveTo>
                  <a:pt x="319529" y="0"/>
                </a:moveTo>
                <a:lnTo>
                  <a:pt x="0" y="287671"/>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8839072" y="4320964"/>
            <a:ext cx="981624" cy="286992"/>
          </a:xfrm>
          <a:custGeom>
            <a:rect l="l" t="t" r="r" b="b"/>
            <a:pathLst>
              <a:path w="981623" h="286992">
                <a:moveTo>
                  <a:pt x="0" y="0"/>
                </a:moveTo>
                <a:lnTo>
                  <a:pt x="981624" y="286992"/>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8519541" y="4309202"/>
            <a:ext cx="716612" cy="299433"/>
          </a:xfrm>
          <a:custGeom>
            <a:rect l="l" t="t" r="r" b="b"/>
            <a:pathLst>
              <a:path w="716612" h="299433">
                <a:moveTo>
                  <a:pt x="716612" y="0"/>
                </a:moveTo>
                <a:lnTo>
                  <a:pt x="0" y="299433"/>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9236155" y="4309201"/>
            <a:ext cx="584541" cy="298754"/>
          </a:xfrm>
          <a:custGeom>
            <a:rect l="l" t="t" r="r" b="b"/>
            <a:pathLst>
              <a:path w="584541" h="298754">
                <a:moveTo>
                  <a:pt x="0" y="0"/>
                </a:moveTo>
                <a:lnTo>
                  <a:pt x="584541" y="298754"/>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9168794" y="4308202"/>
            <a:ext cx="431708" cy="303557"/>
          </a:xfrm>
          <a:custGeom>
            <a:rect l="l" t="t" r="r" b="b"/>
            <a:pathLst>
              <a:path w="431708" h="303557">
                <a:moveTo>
                  <a:pt x="431708" y="0"/>
                </a:moveTo>
                <a:lnTo>
                  <a:pt x="0" y="303557"/>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9820695" y="4322936"/>
            <a:ext cx="110539" cy="285021"/>
          </a:xfrm>
          <a:custGeom>
            <a:rect l="l" t="t" r="r" b="b"/>
            <a:pathLst>
              <a:path w="110539" h="285021">
                <a:moveTo>
                  <a:pt x="110539" y="0"/>
                </a:moveTo>
                <a:lnTo>
                  <a:pt x="0" y="285021"/>
                </a:lnTo>
              </a:path>
            </a:pathLst>
          </a:custGeom>
          <a:ln w="317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8145400" y="4728607"/>
            <a:ext cx="117538" cy="116987"/>
          </a:xfrm>
          <a:custGeom>
            <a:rect l="l" t="t" r="r" b="b"/>
            <a:pathLst>
              <a:path w="117538" h="116987">
                <a:moveTo>
                  <a:pt x="28204" y="0"/>
                </a:moveTo>
                <a:lnTo>
                  <a:pt x="0" y="28460"/>
                </a:lnTo>
                <a:lnTo>
                  <a:pt x="30307" y="58493"/>
                </a:lnTo>
                <a:lnTo>
                  <a:pt x="0" y="88526"/>
                </a:lnTo>
                <a:lnTo>
                  <a:pt x="28204" y="116987"/>
                </a:lnTo>
                <a:lnTo>
                  <a:pt x="58769" y="86697"/>
                </a:lnTo>
                <a:lnTo>
                  <a:pt x="115692" y="86697"/>
                </a:lnTo>
                <a:lnTo>
                  <a:pt x="87231" y="58493"/>
                </a:lnTo>
                <a:lnTo>
                  <a:pt x="115692" y="30289"/>
                </a:lnTo>
                <a:lnTo>
                  <a:pt x="58769" y="30289"/>
                </a:lnTo>
                <a:lnTo>
                  <a:pt x="28204" y="0"/>
                </a:lnTo>
                <a:close/>
              </a:path>
              <a:path w="117538" h="116987">
                <a:moveTo>
                  <a:pt x="115692" y="86697"/>
                </a:moveTo>
                <a:lnTo>
                  <a:pt x="58769" y="86697"/>
                </a:lnTo>
                <a:lnTo>
                  <a:pt x="89334" y="116987"/>
                </a:lnTo>
                <a:lnTo>
                  <a:pt x="117538" y="88526"/>
                </a:lnTo>
                <a:lnTo>
                  <a:pt x="115692" y="86697"/>
                </a:lnTo>
                <a:close/>
              </a:path>
              <a:path w="117538" h="116987">
                <a:moveTo>
                  <a:pt x="89334" y="0"/>
                </a:moveTo>
                <a:lnTo>
                  <a:pt x="58769" y="30289"/>
                </a:lnTo>
                <a:lnTo>
                  <a:pt x="115692" y="30289"/>
                </a:lnTo>
                <a:lnTo>
                  <a:pt x="117538" y="28460"/>
                </a:lnTo>
                <a:lnTo>
                  <a:pt x="89334" y="0"/>
                </a:lnTo>
                <a:close/>
              </a:path>
            </a:pathLst>
          </a:custGeom>
          <a:solidFill>
            <a:srgbClr val="F3828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8696283" y="4788252"/>
            <a:ext cx="290576" cy="2477"/>
          </a:xfrm>
          <a:custGeom>
            <a:rect l="l" t="t" r="r" b="b"/>
            <a:pathLst>
              <a:path w="290576" h="2477">
                <a:moveTo>
                  <a:pt x="290576" y="2477"/>
                </a:moveTo>
                <a:lnTo>
                  <a:pt x="0" y="0"/>
                </a:lnTo>
              </a:path>
            </a:pathLst>
          </a:custGeom>
          <a:ln w="1270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8783540" y="4741687"/>
            <a:ext cx="117537" cy="116987"/>
          </a:xfrm>
          <a:custGeom>
            <a:rect l="l" t="t" r="r" b="b"/>
            <a:pathLst>
              <a:path w="117537" h="116987">
                <a:moveTo>
                  <a:pt x="28202" y="0"/>
                </a:moveTo>
                <a:lnTo>
                  <a:pt x="0" y="28460"/>
                </a:lnTo>
                <a:lnTo>
                  <a:pt x="30306" y="58493"/>
                </a:lnTo>
                <a:lnTo>
                  <a:pt x="0" y="88526"/>
                </a:lnTo>
                <a:lnTo>
                  <a:pt x="28202" y="116987"/>
                </a:lnTo>
                <a:lnTo>
                  <a:pt x="58767" y="86699"/>
                </a:lnTo>
                <a:lnTo>
                  <a:pt x="115693" y="86699"/>
                </a:lnTo>
                <a:lnTo>
                  <a:pt x="87229" y="58493"/>
                </a:lnTo>
                <a:lnTo>
                  <a:pt x="115691" y="30289"/>
                </a:lnTo>
                <a:lnTo>
                  <a:pt x="58767" y="30289"/>
                </a:lnTo>
                <a:lnTo>
                  <a:pt x="28202" y="0"/>
                </a:lnTo>
                <a:close/>
              </a:path>
              <a:path w="117537" h="116987">
                <a:moveTo>
                  <a:pt x="115693" y="86699"/>
                </a:moveTo>
                <a:lnTo>
                  <a:pt x="58767" y="86699"/>
                </a:lnTo>
                <a:lnTo>
                  <a:pt x="89334" y="116987"/>
                </a:lnTo>
                <a:lnTo>
                  <a:pt x="117537" y="88526"/>
                </a:lnTo>
                <a:lnTo>
                  <a:pt x="115693" y="86699"/>
                </a:lnTo>
                <a:close/>
              </a:path>
              <a:path w="117537" h="116987">
                <a:moveTo>
                  <a:pt x="89334" y="0"/>
                </a:moveTo>
                <a:lnTo>
                  <a:pt x="58767" y="30289"/>
                </a:lnTo>
                <a:lnTo>
                  <a:pt x="115691" y="30289"/>
                </a:lnTo>
                <a:lnTo>
                  <a:pt x="117537" y="28460"/>
                </a:lnTo>
                <a:lnTo>
                  <a:pt x="89334" y="0"/>
                </a:lnTo>
                <a:close/>
              </a:path>
            </a:pathLst>
          </a:custGeom>
          <a:solidFill>
            <a:srgbClr val="F3828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9346860" y="4790729"/>
            <a:ext cx="297579" cy="1595"/>
          </a:xfrm>
          <a:custGeom>
            <a:rect l="l" t="t" r="r" b="b"/>
            <a:pathLst>
              <a:path w="297579" h="1594">
                <a:moveTo>
                  <a:pt x="297579" y="1595"/>
                </a:moveTo>
                <a:lnTo>
                  <a:pt x="0" y="0"/>
                </a:lnTo>
              </a:path>
            </a:pathLst>
          </a:custGeom>
          <a:ln w="1270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9454357" y="4739726"/>
            <a:ext cx="117538" cy="116987"/>
          </a:xfrm>
          <a:custGeom>
            <a:rect l="l" t="t" r="r" b="b"/>
            <a:pathLst>
              <a:path w="117538" h="116987">
                <a:moveTo>
                  <a:pt x="28204" y="0"/>
                </a:moveTo>
                <a:lnTo>
                  <a:pt x="0" y="28460"/>
                </a:lnTo>
                <a:lnTo>
                  <a:pt x="30307" y="58493"/>
                </a:lnTo>
                <a:lnTo>
                  <a:pt x="0" y="88526"/>
                </a:lnTo>
                <a:lnTo>
                  <a:pt x="28204" y="116987"/>
                </a:lnTo>
                <a:lnTo>
                  <a:pt x="58769" y="86697"/>
                </a:lnTo>
                <a:lnTo>
                  <a:pt x="115692" y="86697"/>
                </a:lnTo>
                <a:lnTo>
                  <a:pt x="87231" y="58493"/>
                </a:lnTo>
                <a:lnTo>
                  <a:pt x="115692" y="30289"/>
                </a:lnTo>
                <a:lnTo>
                  <a:pt x="58769" y="30289"/>
                </a:lnTo>
                <a:lnTo>
                  <a:pt x="28204" y="0"/>
                </a:lnTo>
                <a:close/>
              </a:path>
              <a:path w="117538" h="116987">
                <a:moveTo>
                  <a:pt x="115692" y="86697"/>
                </a:moveTo>
                <a:lnTo>
                  <a:pt x="58769" y="86697"/>
                </a:lnTo>
                <a:lnTo>
                  <a:pt x="89335" y="116987"/>
                </a:lnTo>
                <a:lnTo>
                  <a:pt x="117538" y="88526"/>
                </a:lnTo>
                <a:lnTo>
                  <a:pt x="115692" y="86697"/>
                </a:lnTo>
                <a:close/>
              </a:path>
              <a:path w="117538" h="116987">
                <a:moveTo>
                  <a:pt x="89335" y="0"/>
                </a:moveTo>
                <a:lnTo>
                  <a:pt x="58769" y="30289"/>
                </a:lnTo>
                <a:lnTo>
                  <a:pt x="115692" y="30289"/>
                </a:lnTo>
                <a:lnTo>
                  <a:pt x="117538" y="28460"/>
                </a:lnTo>
                <a:lnTo>
                  <a:pt x="89335" y="0"/>
                </a:lnTo>
                <a:close/>
              </a:path>
            </a:pathLst>
          </a:custGeom>
          <a:solidFill>
            <a:srgbClr val="F3828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8858248" y="5178920"/>
            <a:ext cx="1238547" cy="626373"/>
          </a:xfrm>
          <a:custGeom>
            <a:rect l="l" t="t" r="r" b="b"/>
            <a:pathLst>
              <a:path w="1238547" h="626373">
                <a:moveTo>
                  <a:pt x="0" y="0"/>
                </a:moveTo>
                <a:lnTo>
                  <a:pt x="1238547" y="0"/>
                </a:lnTo>
                <a:lnTo>
                  <a:pt x="1238547" y="626373"/>
                </a:lnTo>
                <a:lnTo>
                  <a:pt x="0" y="626373"/>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8910505" y="5287478"/>
            <a:ext cx="1144224" cy="208531"/>
          </a:xfrm>
          <a:custGeom>
            <a:rect l="l" t="t" r="r" b="b"/>
            <a:pathLst>
              <a:path w="1144224" h="208531">
                <a:moveTo>
                  <a:pt x="0" y="0"/>
                </a:moveTo>
                <a:lnTo>
                  <a:pt x="1144224" y="0"/>
                </a:lnTo>
                <a:lnTo>
                  <a:pt x="1144224" y="208531"/>
                </a:lnTo>
                <a:lnTo>
                  <a:pt x="0" y="208531"/>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9165117" y="5329935"/>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检测信息分散</a:t>
            </a:r>
            <a:endParaRPr sz="800">
              <a:latin typeface="Microsoft YaHei UI"/>
              <a:cs typeface="Microsoft YaHei UI"/>
            </a:endParaRPr>
          </a:p>
        </p:txBody>
      </p:sp>
      <p:sp>
        <p:nvSpPr>
          <p:cNvPr id="47" name="object 47"/>
          <p:cNvSpPr/>
          <p:nvPr/>
        </p:nvSpPr>
        <p:spPr>
          <a:xfrm>
            <a:off x="8952346" y="5090725"/>
            <a:ext cx="1068962" cy="174104"/>
          </a:xfrm>
          <a:custGeom>
            <a:rect l="l" t="t" r="r" b="b"/>
            <a:pathLst>
              <a:path w="1068962" h="174104">
                <a:moveTo>
                  <a:pt x="0" y="0"/>
                </a:moveTo>
                <a:lnTo>
                  <a:pt x="1068962" y="0"/>
                </a:lnTo>
                <a:lnTo>
                  <a:pt x="1068962" y="174104"/>
                </a:lnTo>
                <a:lnTo>
                  <a:pt x="0" y="174104"/>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txBox="1"/>
          <p:nvPr/>
        </p:nvSpPr>
        <p:spPr>
          <a:xfrm>
            <a:off x="9169327" y="5116576"/>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FFFFFF"/>
                </a:solidFill>
                <a:latin typeface="Microsoft YaHei UI"/>
                <a:cs typeface="Microsoft YaHei UI"/>
              </a:rPr>
              <a:t>医护工作者端</a:t>
            </a:r>
            <a:endParaRPr sz="800">
              <a:latin typeface="Microsoft YaHei UI"/>
              <a:cs typeface="Microsoft YaHei UI"/>
            </a:endParaRPr>
          </a:p>
        </p:txBody>
      </p:sp>
      <p:sp>
        <p:nvSpPr>
          <p:cNvPr id="49" name="object 49"/>
          <p:cNvSpPr/>
          <p:nvPr/>
        </p:nvSpPr>
        <p:spPr>
          <a:xfrm>
            <a:off x="2382534" y="4398124"/>
            <a:ext cx="2017778" cy="99777"/>
          </a:xfrm>
          <a:custGeom>
            <a:rect l="l" t="t" r="r" b="b"/>
            <a:pathLst>
              <a:path w="2017777" h="99777">
                <a:moveTo>
                  <a:pt x="1932254" y="0"/>
                </a:moveTo>
                <a:lnTo>
                  <a:pt x="1929338" y="767"/>
                </a:lnTo>
                <a:lnTo>
                  <a:pt x="1926688" y="5311"/>
                </a:lnTo>
                <a:lnTo>
                  <a:pt x="1927455" y="8227"/>
                </a:lnTo>
                <a:lnTo>
                  <a:pt x="1990711" y="45126"/>
                </a:lnTo>
                <a:lnTo>
                  <a:pt x="2008329" y="45126"/>
                </a:lnTo>
                <a:lnTo>
                  <a:pt x="2008329" y="54651"/>
                </a:lnTo>
                <a:lnTo>
                  <a:pt x="1990709" y="54651"/>
                </a:lnTo>
                <a:lnTo>
                  <a:pt x="1927455" y="91550"/>
                </a:lnTo>
                <a:lnTo>
                  <a:pt x="1926688" y="94466"/>
                </a:lnTo>
                <a:lnTo>
                  <a:pt x="1929338" y="99010"/>
                </a:lnTo>
                <a:lnTo>
                  <a:pt x="1932254" y="99777"/>
                </a:lnTo>
                <a:lnTo>
                  <a:pt x="2009614" y="54651"/>
                </a:lnTo>
                <a:lnTo>
                  <a:pt x="2008329" y="54651"/>
                </a:lnTo>
                <a:lnTo>
                  <a:pt x="2009616" y="54650"/>
                </a:lnTo>
                <a:lnTo>
                  <a:pt x="2017778" y="49889"/>
                </a:lnTo>
                <a:lnTo>
                  <a:pt x="1932254" y="0"/>
                </a:lnTo>
                <a:close/>
              </a:path>
              <a:path w="2017777" h="99777">
                <a:moveTo>
                  <a:pt x="1998874" y="49888"/>
                </a:moveTo>
                <a:lnTo>
                  <a:pt x="1990709" y="54651"/>
                </a:lnTo>
                <a:lnTo>
                  <a:pt x="2008329" y="54651"/>
                </a:lnTo>
                <a:lnTo>
                  <a:pt x="2008329" y="54002"/>
                </a:lnTo>
                <a:lnTo>
                  <a:pt x="2005927" y="54002"/>
                </a:lnTo>
                <a:lnTo>
                  <a:pt x="1998874" y="49888"/>
                </a:lnTo>
                <a:close/>
              </a:path>
              <a:path w="2017777" h="99777">
                <a:moveTo>
                  <a:pt x="0" y="45125"/>
                </a:moveTo>
                <a:lnTo>
                  <a:pt x="0" y="54650"/>
                </a:lnTo>
                <a:lnTo>
                  <a:pt x="1990711" y="54650"/>
                </a:lnTo>
                <a:lnTo>
                  <a:pt x="1998874" y="49888"/>
                </a:lnTo>
                <a:lnTo>
                  <a:pt x="1990711" y="45126"/>
                </a:lnTo>
                <a:lnTo>
                  <a:pt x="0" y="45125"/>
                </a:lnTo>
                <a:close/>
              </a:path>
              <a:path w="2017777" h="99777">
                <a:moveTo>
                  <a:pt x="2005927" y="45774"/>
                </a:moveTo>
                <a:lnTo>
                  <a:pt x="1998874" y="49888"/>
                </a:lnTo>
                <a:lnTo>
                  <a:pt x="2005927" y="54002"/>
                </a:lnTo>
                <a:lnTo>
                  <a:pt x="2005927" y="45774"/>
                </a:lnTo>
                <a:close/>
              </a:path>
              <a:path w="2017777" h="99777">
                <a:moveTo>
                  <a:pt x="2008329" y="45774"/>
                </a:moveTo>
                <a:lnTo>
                  <a:pt x="2005927" y="45774"/>
                </a:lnTo>
                <a:lnTo>
                  <a:pt x="2005927" y="54002"/>
                </a:lnTo>
                <a:lnTo>
                  <a:pt x="2008329" y="54002"/>
                </a:lnTo>
                <a:lnTo>
                  <a:pt x="2008329" y="45774"/>
                </a:lnTo>
                <a:close/>
              </a:path>
              <a:path w="2017777" h="99777">
                <a:moveTo>
                  <a:pt x="1990711" y="45126"/>
                </a:moveTo>
                <a:lnTo>
                  <a:pt x="1998874" y="49888"/>
                </a:lnTo>
                <a:lnTo>
                  <a:pt x="2005927" y="45774"/>
                </a:lnTo>
                <a:lnTo>
                  <a:pt x="2008329" y="45774"/>
                </a:lnTo>
                <a:lnTo>
                  <a:pt x="2008329" y="45126"/>
                </a:lnTo>
                <a:lnTo>
                  <a:pt x="1990711" y="45126"/>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2328291" y="3764640"/>
            <a:ext cx="99778" cy="684021"/>
          </a:xfrm>
          <a:custGeom>
            <a:rect l="l" t="t" r="r" b="b"/>
            <a:pathLst>
              <a:path w="99778" h="684022">
                <a:moveTo>
                  <a:pt x="49888" y="18902"/>
                </a:moveTo>
                <a:lnTo>
                  <a:pt x="45126" y="27066"/>
                </a:lnTo>
                <a:lnTo>
                  <a:pt x="45127" y="684021"/>
                </a:lnTo>
                <a:lnTo>
                  <a:pt x="54652" y="684021"/>
                </a:lnTo>
                <a:lnTo>
                  <a:pt x="54651" y="27066"/>
                </a:lnTo>
                <a:lnTo>
                  <a:pt x="49888" y="18902"/>
                </a:lnTo>
                <a:close/>
              </a:path>
              <a:path w="99778" h="684022">
                <a:moveTo>
                  <a:pt x="49888" y="0"/>
                </a:moveTo>
                <a:lnTo>
                  <a:pt x="0" y="85523"/>
                </a:lnTo>
                <a:lnTo>
                  <a:pt x="767" y="88440"/>
                </a:lnTo>
                <a:lnTo>
                  <a:pt x="5311" y="91090"/>
                </a:lnTo>
                <a:lnTo>
                  <a:pt x="8227" y="90322"/>
                </a:lnTo>
                <a:lnTo>
                  <a:pt x="45126" y="27066"/>
                </a:lnTo>
                <a:lnTo>
                  <a:pt x="45126" y="9451"/>
                </a:lnTo>
                <a:lnTo>
                  <a:pt x="55402" y="9451"/>
                </a:lnTo>
                <a:lnTo>
                  <a:pt x="49888" y="0"/>
                </a:lnTo>
                <a:close/>
              </a:path>
              <a:path w="99778" h="684022">
                <a:moveTo>
                  <a:pt x="55402" y="9451"/>
                </a:moveTo>
                <a:lnTo>
                  <a:pt x="54651" y="9451"/>
                </a:lnTo>
                <a:lnTo>
                  <a:pt x="54651" y="27066"/>
                </a:lnTo>
                <a:lnTo>
                  <a:pt x="91550" y="90322"/>
                </a:lnTo>
                <a:lnTo>
                  <a:pt x="94466" y="91090"/>
                </a:lnTo>
                <a:lnTo>
                  <a:pt x="99010" y="88438"/>
                </a:lnTo>
                <a:lnTo>
                  <a:pt x="99778" y="85523"/>
                </a:lnTo>
                <a:lnTo>
                  <a:pt x="55402" y="9451"/>
                </a:lnTo>
                <a:close/>
              </a:path>
              <a:path w="99778" h="684022">
                <a:moveTo>
                  <a:pt x="54651" y="9451"/>
                </a:moveTo>
                <a:lnTo>
                  <a:pt x="45126" y="9451"/>
                </a:lnTo>
                <a:lnTo>
                  <a:pt x="45126" y="27066"/>
                </a:lnTo>
                <a:lnTo>
                  <a:pt x="49888" y="18902"/>
                </a:lnTo>
                <a:lnTo>
                  <a:pt x="45775" y="11850"/>
                </a:lnTo>
                <a:lnTo>
                  <a:pt x="54651" y="11850"/>
                </a:lnTo>
                <a:lnTo>
                  <a:pt x="54651" y="9451"/>
                </a:lnTo>
                <a:close/>
              </a:path>
              <a:path w="99778" h="684022">
                <a:moveTo>
                  <a:pt x="54651" y="11850"/>
                </a:moveTo>
                <a:lnTo>
                  <a:pt x="54002" y="11850"/>
                </a:lnTo>
                <a:lnTo>
                  <a:pt x="49888" y="18902"/>
                </a:lnTo>
                <a:lnTo>
                  <a:pt x="54651" y="27066"/>
                </a:lnTo>
                <a:lnTo>
                  <a:pt x="54651" y="11850"/>
                </a:lnTo>
                <a:close/>
              </a:path>
              <a:path w="99778" h="684022">
                <a:moveTo>
                  <a:pt x="54002" y="11850"/>
                </a:moveTo>
                <a:lnTo>
                  <a:pt x="45775" y="11850"/>
                </a:lnTo>
                <a:lnTo>
                  <a:pt x="49888" y="18902"/>
                </a:lnTo>
                <a:lnTo>
                  <a:pt x="54002" y="11850"/>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2486414" y="3868979"/>
            <a:ext cx="1933068" cy="459459"/>
          </a:xfrm>
          <a:custGeom>
            <a:rect l="l" t="t" r="r" b="b"/>
            <a:pathLst>
              <a:path w="1933068" h="459459">
                <a:moveTo>
                  <a:pt x="0" y="453018"/>
                </a:moveTo>
                <a:lnTo>
                  <a:pt x="48086" y="444330"/>
                </a:lnTo>
                <a:lnTo>
                  <a:pt x="96098" y="435361"/>
                </a:lnTo>
                <a:lnTo>
                  <a:pt x="143959" y="425832"/>
                </a:lnTo>
                <a:lnTo>
                  <a:pt x="191596" y="415463"/>
                </a:lnTo>
                <a:lnTo>
                  <a:pt x="238932" y="403972"/>
                </a:lnTo>
                <a:lnTo>
                  <a:pt x="285893" y="391081"/>
                </a:lnTo>
                <a:lnTo>
                  <a:pt x="332404" y="376509"/>
                </a:lnTo>
                <a:lnTo>
                  <a:pt x="378390" y="359975"/>
                </a:lnTo>
                <a:lnTo>
                  <a:pt x="423775" y="341200"/>
                </a:lnTo>
                <a:lnTo>
                  <a:pt x="468484" y="319904"/>
                </a:lnTo>
                <a:lnTo>
                  <a:pt x="512335" y="292580"/>
                </a:lnTo>
                <a:lnTo>
                  <a:pt x="555304" y="257572"/>
                </a:lnTo>
                <a:lnTo>
                  <a:pt x="597554" y="217372"/>
                </a:lnTo>
                <a:lnTo>
                  <a:pt x="639249" y="174474"/>
                </a:lnTo>
                <a:lnTo>
                  <a:pt x="659940" y="152792"/>
                </a:lnTo>
                <a:lnTo>
                  <a:pt x="680553" y="131370"/>
                </a:lnTo>
                <a:lnTo>
                  <a:pt x="721630" y="90552"/>
                </a:lnTo>
                <a:lnTo>
                  <a:pt x="762642" y="54513"/>
                </a:lnTo>
                <a:lnTo>
                  <a:pt x="803755" y="25746"/>
                </a:lnTo>
                <a:lnTo>
                  <a:pt x="845132" y="6744"/>
                </a:lnTo>
                <a:lnTo>
                  <a:pt x="886937" y="0"/>
                </a:lnTo>
                <a:lnTo>
                  <a:pt x="907746" y="1901"/>
                </a:lnTo>
                <a:lnTo>
                  <a:pt x="948227" y="15534"/>
                </a:lnTo>
                <a:lnTo>
                  <a:pt x="987677" y="40189"/>
                </a:lnTo>
                <a:lnTo>
                  <a:pt x="1026683" y="73368"/>
                </a:lnTo>
                <a:lnTo>
                  <a:pt x="1065833" y="112571"/>
                </a:lnTo>
                <a:lnTo>
                  <a:pt x="1105712" y="155300"/>
                </a:lnTo>
                <a:lnTo>
                  <a:pt x="1126109" y="177205"/>
                </a:lnTo>
                <a:lnTo>
                  <a:pt x="1168184" y="220536"/>
                </a:lnTo>
                <a:lnTo>
                  <a:pt x="1212456" y="261144"/>
                </a:lnTo>
                <a:lnTo>
                  <a:pt x="1259512" y="296531"/>
                </a:lnTo>
                <a:lnTo>
                  <a:pt x="1309938" y="324198"/>
                </a:lnTo>
                <a:lnTo>
                  <a:pt x="1363695" y="345801"/>
                </a:lnTo>
                <a:lnTo>
                  <a:pt x="1420154" y="364853"/>
                </a:lnTo>
                <a:lnTo>
                  <a:pt x="1479015" y="381639"/>
                </a:lnTo>
                <a:lnTo>
                  <a:pt x="1539977" y="396440"/>
                </a:lnTo>
                <a:lnTo>
                  <a:pt x="1602740" y="409541"/>
                </a:lnTo>
                <a:lnTo>
                  <a:pt x="1667004" y="421225"/>
                </a:lnTo>
                <a:lnTo>
                  <a:pt x="1732469" y="431775"/>
                </a:lnTo>
                <a:lnTo>
                  <a:pt x="1798835" y="441476"/>
                </a:lnTo>
                <a:lnTo>
                  <a:pt x="1865801" y="450609"/>
                </a:lnTo>
                <a:lnTo>
                  <a:pt x="1899416" y="455052"/>
                </a:lnTo>
                <a:lnTo>
                  <a:pt x="1933068" y="459459"/>
                </a:lnTo>
              </a:path>
            </a:pathLst>
          </a:custGeom>
          <a:ln w="254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3053412" y="3876662"/>
            <a:ext cx="1" cy="583982"/>
          </a:xfrm>
          <a:custGeom>
            <a:rect l="l" t="t" r="r" b="b"/>
            <a:pathLst>
              <a:path w="1" h="583982">
                <a:moveTo>
                  <a:pt x="0" y="0"/>
                </a:moveTo>
                <a:lnTo>
                  <a:pt x="1" y="583982"/>
                </a:lnTo>
              </a:path>
            </a:pathLst>
          </a:custGeom>
          <a:ln w="6350">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3726007" y="3886905"/>
            <a:ext cx="1" cy="559499"/>
          </a:xfrm>
          <a:custGeom>
            <a:rect l="l" t="t" r="r" b="b"/>
            <a:pathLst>
              <a:path w="1" h="559499">
                <a:moveTo>
                  <a:pt x="0" y="0"/>
                </a:moveTo>
                <a:lnTo>
                  <a:pt x="1" y="559499"/>
                </a:lnTo>
              </a:path>
            </a:pathLst>
          </a:custGeom>
          <a:ln w="6350">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8911874" y="5531836"/>
            <a:ext cx="1137874" cy="234944"/>
          </a:xfrm>
          <a:custGeom>
            <a:rect l="l" t="t" r="r" b="b"/>
            <a:pathLst>
              <a:path w="1137874" h="234944">
                <a:moveTo>
                  <a:pt x="0" y="0"/>
                </a:moveTo>
                <a:lnTo>
                  <a:pt x="1137874" y="0"/>
                </a:lnTo>
                <a:lnTo>
                  <a:pt x="1137874" y="234944"/>
                </a:lnTo>
                <a:lnTo>
                  <a:pt x="0" y="234944"/>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txBox="1"/>
          <p:nvPr/>
        </p:nvSpPr>
        <p:spPr>
          <a:xfrm>
            <a:off x="9010911" y="5589016"/>
            <a:ext cx="939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系统众多不便于操作</a:t>
            </a:r>
            <a:endParaRPr sz="800">
              <a:latin typeface="Microsoft YaHei UI"/>
              <a:cs typeface="Microsoft YaHei UI"/>
            </a:endParaRPr>
          </a:p>
        </p:txBody>
      </p:sp>
      <p:sp>
        <p:nvSpPr>
          <p:cNvPr id="56" name="object 56"/>
          <p:cNvSpPr/>
          <p:nvPr/>
        </p:nvSpPr>
        <p:spPr>
          <a:xfrm>
            <a:off x="7647264" y="5286731"/>
            <a:ext cx="1067824" cy="293888"/>
          </a:xfrm>
          <a:custGeom>
            <a:rect l="l" t="t" r="r" b="b"/>
            <a:pathLst>
              <a:path w="1067824" h="293888">
                <a:moveTo>
                  <a:pt x="0" y="0"/>
                </a:moveTo>
                <a:lnTo>
                  <a:pt x="1067824" y="0"/>
                </a:lnTo>
                <a:lnTo>
                  <a:pt x="1067824" y="293888"/>
                </a:lnTo>
                <a:lnTo>
                  <a:pt x="0" y="293888"/>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txBox="1"/>
          <p:nvPr/>
        </p:nvSpPr>
        <p:spPr>
          <a:xfrm>
            <a:off x="7762076" y="5320791"/>
            <a:ext cx="83820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4300" marR="12700" indent="-101600">
              <a:lnSpc>
                <a:spcPts val="910"/>
              </a:lnSpc>
            </a:pPr>
            <a:r>
              <a:rPr sz="800">
                <a:solidFill>
                  <a:srgbClr val="595959"/>
                </a:solidFill>
                <a:latin typeface="Microsoft YaHei UI"/>
                <a:cs typeface="Microsoft YaHei UI"/>
              </a:rPr>
              <a:t>不同医院差异大， 数据尚未联通</a:t>
            </a:r>
            <a:endParaRPr sz="800">
              <a:latin typeface="Microsoft YaHei UI"/>
              <a:cs typeface="Microsoft YaHei UI"/>
            </a:endParaRPr>
          </a:p>
        </p:txBody>
      </p:sp>
      <p:sp>
        <p:nvSpPr>
          <p:cNvPr id="58" name="object 58"/>
          <p:cNvSpPr/>
          <p:nvPr/>
        </p:nvSpPr>
        <p:spPr>
          <a:xfrm>
            <a:off x="7659730" y="5643083"/>
            <a:ext cx="1067824" cy="300416"/>
          </a:xfrm>
          <a:custGeom>
            <a:rect l="l" t="t" r="r" b="b"/>
            <a:pathLst>
              <a:path w="1067824" h="300416">
                <a:moveTo>
                  <a:pt x="0" y="0"/>
                </a:moveTo>
                <a:lnTo>
                  <a:pt x="1067824" y="0"/>
                </a:lnTo>
                <a:lnTo>
                  <a:pt x="1067824" y="300416"/>
                </a:lnTo>
                <a:lnTo>
                  <a:pt x="0" y="300416"/>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7774542" y="5680455"/>
            <a:ext cx="83820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7500" marR="12700" indent="-304800">
              <a:lnSpc>
                <a:spcPts val="910"/>
              </a:lnSpc>
            </a:pPr>
            <a:r>
              <a:rPr sz="800">
                <a:solidFill>
                  <a:srgbClr val="595959"/>
                </a:solidFill>
                <a:latin typeface="Microsoft YaHei UI"/>
                <a:cs typeface="Microsoft YaHei UI"/>
              </a:rPr>
              <a:t>数据反哺科研能力 不足</a:t>
            </a:r>
            <a:endParaRPr sz="800">
              <a:latin typeface="Microsoft YaHei UI"/>
              <a:cs typeface="Microsoft YaHei UI"/>
            </a:endParaRPr>
          </a:p>
        </p:txBody>
      </p:sp>
      <p:sp>
        <p:nvSpPr>
          <p:cNvPr id="60" name="object 60"/>
          <p:cNvSpPr/>
          <p:nvPr/>
        </p:nvSpPr>
        <p:spPr>
          <a:xfrm>
            <a:off x="7673282" y="5101099"/>
            <a:ext cx="1040723" cy="153750"/>
          </a:xfrm>
          <a:custGeom>
            <a:rect l="l" t="t" r="r" b="b"/>
            <a:pathLst>
              <a:path w="1040723" h="153750">
                <a:moveTo>
                  <a:pt x="0" y="0"/>
                </a:moveTo>
                <a:lnTo>
                  <a:pt x="1040723" y="0"/>
                </a:lnTo>
                <a:lnTo>
                  <a:pt x="1040723" y="153750"/>
                </a:lnTo>
                <a:lnTo>
                  <a:pt x="0" y="153750"/>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txBox="1"/>
          <p:nvPr/>
        </p:nvSpPr>
        <p:spPr>
          <a:xfrm>
            <a:off x="8028542" y="5116576"/>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FFFFFF"/>
                </a:solidFill>
                <a:latin typeface="Microsoft YaHei UI"/>
                <a:cs typeface="Microsoft YaHei UI"/>
              </a:rPr>
              <a:t>医院端</a:t>
            </a:r>
            <a:endParaRPr sz="800">
              <a:latin typeface="Microsoft YaHei UI"/>
              <a:cs typeface="Microsoft YaHei UI"/>
            </a:endParaRPr>
          </a:p>
        </p:txBody>
      </p:sp>
      <p:sp>
        <p:nvSpPr>
          <p:cNvPr id="62" name="object 62"/>
          <p:cNvSpPr/>
          <p:nvPr/>
        </p:nvSpPr>
        <p:spPr>
          <a:xfrm>
            <a:off x="7643561" y="5983719"/>
            <a:ext cx="1067823" cy="293887"/>
          </a:xfrm>
          <a:custGeom>
            <a:rect l="l" t="t" r="r" b="b"/>
            <a:pathLst>
              <a:path w="1067823" h="293887">
                <a:moveTo>
                  <a:pt x="0" y="0"/>
                </a:moveTo>
                <a:lnTo>
                  <a:pt x="1067823" y="0"/>
                </a:lnTo>
                <a:lnTo>
                  <a:pt x="1067823" y="293887"/>
                </a:lnTo>
                <a:lnTo>
                  <a:pt x="0" y="293887"/>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txBox="1"/>
          <p:nvPr/>
        </p:nvSpPr>
        <p:spPr>
          <a:xfrm>
            <a:off x="7758372" y="6020815"/>
            <a:ext cx="838200" cy="2362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6700" marR="12700" indent="-254000">
              <a:lnSpc>
                <a:spcPts val="890"/>
              </a:lnSpc>
            </a:pPr>
            <a:r>
              <a:rPr sz="800">
                <a:solidFill>
                  <a:srgbClr val="595959"/>
                </a:solidFill>
                <a:latin typeface="Microsoft YaHei UI"/>
                <a:cs typeface="Microsoft YaHei UI"/>
              </a:rPr>
              <a:t>管理决策系统仍不 够智能</a:t>
            </a:r>
            <a:endParaRPr sz="800">
              <a:latin typeface="Microsoft YaHei UI"/>
              <a:cs typeface="Microsoft YaHei UI"/>
            </a:endParaRPr>
          </a:p>
        </p:txBody>
      </p:sp>
      <p:sp>
        <p:nvSpPr>
          <p:cNvPr id="64" name="object 64"/>
          <p:cNvSpPr/>
          <p:nvPr/>
        </p:nvSpPr>
        <p:spPr>
          <a:xfrm>
            <a:off x="8874661" y="5932344"/>
            <a:ext cx="1216425" cy="404538"/>
          </a:xfrm>
          <a:custGeom>
            <a:rect l="l" t="t" r="r" b="b"/>
            <a:pathLst>
              <a:path w="1216425" h="404538">
                <a:moveTo>
                  <a:pt x="0" y="0"/>
                </a:moveTo>
                <a:lnTo>
                  <a:pt x="1216425" y="0"/>
                </a:lnTo>
                <a:lnTo>
                  <a:pt x="1216425" y="404538"/>
                </a:lnTo>
                <a:lnTo>
                  <a:pt x="0" y="404538"/>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8913459" y="6051881"/>
            <a:ext cx="1140082" cy="250749"/>
          </a:xfrm>
          <a:custGeom>
            <a:rect l="l" t="t" r="r" b="b"/>
            <a:pathLst>
              <a:path w="1140082" h="250749">
                <a:moveTo>
                  <a:pt x="0" y="0"/>
                </a:moveTo>
                <a:lnTo>
                  <a:pt x="1140082" y="0"/>
                </a:lnTo>
                <a:lnTo>
                  <a:pt x="1140082" y="250749"/>
                </a:lnTo>
                <a:lnTo>
                  <a:pt x="0" y="250749"/>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txBox="1"/>
          <p:nvPr/>
        </p:nvSpPr>
        <p:spPr>
          <a:xfrm>
            <a:off x="9013600" y="6116320"/>
            <a:ext cx="939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跨机构信息难以对接</a:t>
            </a:r>
            <a:endParaRPr sz="800">
              <a:latin typeface="Microsoft YaHei UI"/>
              <a:cs typeface="Microsoft YaHei UI"/>
            </a:endParaRPr>
          </a:p>
        </p:txBody>
      </p:sp>
      <p:sp>
        <p:nvSpPr>
          <p:cNvPr id="67" name="object 67"/>
          <p:cNvSpPr/>
          <p:nvPr/>
        </p:nvSpPr>
        <p:spPr>
          <a:xfrm>
            <a:off x="8945778" y="5839149"/>
            <a:ext cx="1068962" cy="174104"/>
          </a:xfrm>
          <a:custGeom>
            <a:rect l="l" t="t" r="r" b="b"/>
            <a:pathLst>
              <a:path w="1068962" h="174104">
                <a:moveTo>
                  <a:pt x="0" y="0"/>
                </a:moveTo>
                <a:lnTo>
                  <a:pt x="1068962" y="0"/>
                </a:lnTo>
                <a:lnTo>
                  <a:pt x="1068962" y="174104"/>
                </a:lnTo>
                <a:lnTo>
                  <a:pt x="0" y="174104"/>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p:nvPr/>
        </p:nvSpPr>
        <p:spPr>
          <a:xfrm>
            <a:off x="9315159" y="5866383"/>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FFFFFF"/>
                </a:solidFill>
                <a:latin typeface="Microsoft YaHei UI"/>
                <a:cs typeface="Microsoft YaHei UI"/>
              </a:rPr>
              <a:t>患者端</a:t>
            </a:r>
            <a:endParaRPr sz="800">
              <a:latin typeface="Microsoft YaHei UI"/>
              <a:cs typeface="Microsoft YaHei UI"/>
            </a:endParaRPr>
          </a:p>
        </p:txBody>
      </p:sp>
      <p:sp>
        <p:nvSpPr>
          <p:cNvPr id="69" name="object 69"/>
          <p:cNvSpPr/>
          <p:nvPr/>
        </p:nvSpPr>
        <p:spPr>
          <a:xfrm>
            <a:off x="7625722" y="3135917"/>
            <a:ext cx="2411999" cy="253916"/>
          </a:xfrm>
          <a:custGeom>
            <a:rect l="l" t="t" r="r" b="b"/>
            <a:pathLst>
              <a:path w="2411999" h="253916">
                <a:moveTo>
                  <a:pt x="0" y="0"/>
                </a:moveTo>
                <a:lnTo>
                  <a:pt x="2411999" y="0"/>
                </a:lnTo>
                <a:lnTo>
                  <a:pt x="2411999" y="253916"/>
                </a:lnTo>
                <a:lnTo>
                  <a:pt x="0" y="25391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8699379" y="5028076"/>
            <a:ext cx="221883" cy="116986"/>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4980433" y="5565648"/>
            <a:ext cx="216407" cy="436529"/>
          </a:xfrm>
          <a:custGeom>
            <a:rect l="l" t="t" r="r" b="b"/>
            <a:pathLst>
              <a:path w="216407" h="436529">
                <a:moveTo>
                  <a:pt x="216407" y="0"/>
                </a:moveTo>
                <a:lnTo>
                  <a:pt x="0" y="0"/>
                </a:lnTo>
                <a:lnTo>
                  <a:pt x="0" y="436529"/>
                </a:lnTo>
                <a:lnTo>
                  <a:pt x="216407" y="436529"/>
                </a:lnTo>
                <a:lnTo>
                  <a:pt x="216407"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5327903" y="5541265"/>
            <a:ext cx="216408" cy="460913"/>
          </a:xfrm>
          <a:custGeom>
            <a:rect l="l" t="t" r="r" b="b"/>
            <a:pathLst>
              <a:path w="216408" h="460913">
                <a:moveTo>
                  <a:pt x="216408" y="0"/>
                </a:moveTo>
                <a:lnTo>
                  <a:pt x="0" y="0"/>
                </a:lnTo>
                <a:lnTo>
                  <a:pt x="0" y="460913"/>
                </a:lnTo>
                <a:lnTo>
                  <a:pt x="216408" y="460913"/>
                </a:lnTo>
                <a:lnTo>
                  <a:pt x="216408"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5675376" y="5513833"/>
            <a:ext cx="216408" cy="488345"/>
          </a:xfrm>
          <a:custGeom>
            <a:rect l="l" t="t" r="r" b="b"/>
            <a:pathLst>
              <a:path w="216408" h="488345">
                <a:moveTo>
                  <a:pt x="216408" y="0"/>
                </a:moveTo>
                <a:lnTo>
                  <a:pt x="0" y="0"/>
                </a:lnTo>
                <a:lnTo>
                  <a:pt x="0" y="488345"/>
                </a:lnTo>
                <a:lnTo>
                  <a:pt x="216408" y="488345"/>
                </a:lnTo>
                <a:lnTo>
                  <a:pt x="216408"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6022848" y="5483353"/>
            <a:ext cx="216407" cy="518825"/>
          </a:xfrm>
          <a:custGeom>
            <a:rect l="l" t="t" r="r" b="b"/>
            <a:pathLst>
              <a:path w="216407" h="518825">
                <a:moveTo>
                  <a:pt x="216407" y="0"/>
                </a:moveTo>
                <a:lnTo>
                  <a:pt x="0" y="0"/>
                </a:lnTo>
                <a:lnTo>
                  <a:pt x="0" y="518825"/>
                </a:lnTo>
                <a:lnTo>
                  <a:pt x="216407" y="518825"/>
                </a:lnTo>
                <a:lnTo>
                  <a:pt x="216407"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6370321" y="5452872"/>
            <a:ext cx="219455" cy="549305"/>
          </a:xfrm>
          <a:custGeom>
            <a:rect l="l" t="t" r="r" b="b"/>
            <a:pathLst>
              <a:path w="219455" h="549305">
                <a:moveTo>
                  <a:pt x="219455" y="0"/>
                </a:moveTo>
                <a:lnTo>
                  <a:pt x="0" y="0"/>
                </a:lnTo>
                <a:lnTo>
                  <a:pt x="0" y="549305"/>
                </a:lnTo>
                <a:lnTo>
                  <a:pt x="219455" y="549305"/>
                </a:lnTo>
                <a:lnTo>
                  <a:pt x="219455"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6717791" y="5416297"/>
            <a:ext cx="219456" cy="585881"/>
          </a:xfrm>
          <a:custGeom>
            <a:rect l="l" t="t" r="r" b="b"/>
            <a:pathLst>
              <a:path w="219456" h="585881">
                <a:moveTo>
                  <a:pt x="219456" y="0"/>
                </a:moveTo>
                <a:lnTo>
                  <a:pt x="0" y="0"/>
                </a:lnTo>
                <a:lnTo>
                  <a:pt x="0" y="585881"/>
                </a:lnTo>
                <a:lnTo>
                  <a:pt x="219456" y="585881"/>
                </a:lnTo>
                <a:lnTo>
                  <a:pt x="219456"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7068311" y="5388865"/>
            <a:ext cx="216408" cy="613313"/>
          </a:xfrm>
          <a:custGeom>
            <a:rect l="l" t="t" r="r" b="b"/>
            <a:pathLst>
              <a:path w="216408" h="613313">
                <a:moveTo>
                  <a:pt x="216408" y="0"/>
                </a:moveTo>
                <a:lnTo>
                  <a:pt x="0" y="0"/>
                </a:lnTo>
                <a:lnTo>
                  <a:pt x="0" y="613313"/>
                </a:lnTo>
                <a:lnTo>
                  <a:pt x="216408" y="613313"/>
                </a:lnTo>
                <a:lnTo>
                  <a:pt x="216408"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4914154" y="6002178"/>
            <a:ext cx="2435723" cy="1"/>
          </a:xfrm>
          <a:custGeom>
            <a:rect l="l" t="t" r="r" b="b"/>
            <a:pathLst>
              <a:path w="2435723" h="1">
                <a:moveTo>
                  <a:pt x="0" y="0"/>
                </a:moveTo>
                <a:lnTo>
                  <a:pt x="2435723" y="1"/>
                </a:lnTo>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5623835" y="6236721"/>
            <a:ext cx="48577" cy="48578"/>
          </a:xfrm>
          <a:custGeom>
            <a:rect l="l" t="t" r="r" b="b"/>
            <a:pathLst>
              <a:path w="48577" h="48578">
                <a:moveTo>
                  <a:pt x="0" y="24289"/>
                </a:moveTo>
                <a:lnTo>
                  <a:pt x="48577" y="24289"/>
                </a:lnTo>
              </a:path>
            </a:pathLst>
          </a:custGeom>
          <a:ln w="49848">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2199976" y="3442910"/>
            <a:ext cx="179992" cy="179995"/>
          </a:xfrm>
          <a:custGeom>
            <a:rect l="l" t="t" r="r" b="b"/>
            <a:pathLst>
              <a:path w="179992" h="179995">
                <a:moveTo>
                  <a:pt x="89667" y="0"/>
                </a:moveTo>
                <a:lnTo>
                  <a:pt x="48444" y="10143"/>
                </a:lnTo>
                <a:lnTo>
                  <a:pt x="17287" y="36944"/>
                </a:lnTo>
                <a:lnTo>
                  <a:pt x="1167" y="75432"/>
                </a:lnTo>
                <a:lnTo>
                  <a:pt x="0" y="91004"/>
                </a:lnTo>
                <a:lnTo>
                  <a:pt x="1318" y="105462"/>
                </a:lnTo>
                <a:lnTo>
                  <a:pt x="17746" y="143602"/>
                </a:lnTo>
                <a:lnTo>
                  <a:pt x="49169" y="170081"/>
                </a:lnTo>
                <a:lnTo>
                  <a:pt x="90814" y="179995"/>
                </a:lnTo>
                <a:lnTo>
                  <a:pt x="105298" y="178702"/>
                </a:lnTo>
                <a:lnTo>
                  <a:pt x="143515" y="162323"/>
                </a:lnTo>
                <a:lnTo>
                  <a:pt x="170054" y="130948"/>
                </a:lnTo>
                <a:lnTo>
                  <a:pt x="179992" y="89402"/>
                </a:lnTo>
                <a:lnTo>
                  <a:pt x="178730" y="74887"/>
                </a:lnTo>
                <a:lnTo>
                  <a:pt x="162411" y="36578"/>
                </a:lnTo>
                <a:lnTo>
                  <a:pt x="131093" y="9968"/>
                </a:lnTo>
                <a:lnTo>
                  <a:pt x="89667"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2200946" y="4727817"/>
            <a:ext cx="179992" cy="179995"/>
          </a:xfrm>
          <a:custGeom>
            <a:rect l="l" t="t" r="r" b="b"/>
            <a:pathLst>
              <a:path w="179992" h="179995">
                <a:moveTo>
                  <a:pt x="89667" y="0"/>
                </a:moveTo>
                <a:lnTo>
                  <a:pt x="48444" y="10143"/>
                </a:lnTo>
                <a:lnTo>
                  <a:pt x="17287" y="36944"/>
                </a:lnTo>
                <a:lnTo>
                  <a:pt x="1167" y="75432"/>
                </a:lnTo>
                <a:lnTo>
                  <a:pt x="0" y="91004"/>
                </a:lnTo>
                <a:lnTo>
                  <a:pt x="1318" y="105462"/>
                </a:lnTo>
                <a:lnTo>
                  <a:pt x="17746" y="143602"/>
                </a:lnTo>
                <a:lnTo>
                  <a:pt x="49169" y="170081"/>
                </a:lnTo>
                <a:lnTo>
                  <a:pt x="90814" y="179995"/>
                </a:lnTo>
                <a:lnTo>
                  <a:pt x="105298" y="178702"/>
                </a:lnTo>
                <a:lnTo>
                  <a:pt x="143515" y="162323"/>
                </a:lnTo>
                <a:lnTo>
                  <a:pt x="170054" y="130948"/>
                </a:lnTo>
                <a:lnTo>
                  <a:pt x="179992" y="89402"/>
                </a:lnTo>
                <a:lnTo>
                  <a:pt x="178730" y="74887"/>
                </a:lnTo>
                <a:lnTo>
                  <a:pt x="162411" y="36578"/>
                </a:lnTo>
                <a:lnTo>
                  <a:pt x="131093" y="9968"/>
                </a:lnTo>
                <a:lnTo>
                  <a:pt x="89667"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2429194" y="5088346"/>
            <a:ext cx="1816893" cy="1259999"/>
          </a:xfrm>
          <a:custGeom>
            <a:rect l="l" t="t" r="r" b="b"/>
            <a:pathLst>
              <a:path w="1816893" h="1259999">
                <a:moveTo>
                  <a:pt x="1816893" y="0"/>
                </a:moveTo>
                <a:lnTo>
                  <a:pt x="0" y="0"/>
                </a:lnTo>
                <a:lnTo>
                  <a:pt x="908447" y="1259999"/>
                </a:lnTo>
                <a:lnTo>
                  <a:pt x="1816893"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2434061" y="5084499"/>
            <a:ext cx="1816894" cy="1259999"/>
          </a:xfrm>
          <a:custGeom>
            <a:rect l="l" t="t" r="r" b="b"/>
            <a:pathLst>
              <a:path w="1816894" h="1259999">
                <a:moveTo>
                  <a:pt x="908446" y="0"/>
                </a:moveTo>
                <a:lnTo>
                  <a:pt x="0" y="1259999"/>
                </a:lnTo>
                <a:lnTo>
                  <a:pt x="1816894" y="1259999"/>
                </a:lnTo>
                <a:lnTo>
                  <a:pt x="908446"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3915560" y="5415588"/>
            <a:ext cx="249069" cy="353597"/>
          </a:xfrm>
          <a:custGeom>
            <a:rect l="l" t="t" r="r" b="b"/>
            <a:pathLst>
              <a:path w="249067" h="353597">
                <a:moveTo>
                  <a:pt x="168299" y="93400"/>
                </a:moveTo>
                <a:lnTo>
                  <a:pt x="62268" y="93400"/>
                </a:lnTo>
                <a:lnTo>
                  <a:pt x="78509" y="98561"/>
                </a:lnTo>
                <a:lnTo>
                  <a:pt x="94220" y="104822"/>
                </a:lnTo>
                <a:lnTo>
                  <a:pt x="137848" y="129748"/>
                </a:lnTo>
                <a:lnTo>
                  <a:pt x="175528" y="162932"/>
                </a:lnTo>
                <a:lnTo>
                  <a:pt x="206459" y="203285"/>
                </a:lnTo>
                <a:lnTo>
                  <a:pt x="229504" y="249144"/>
                </a:lnTo>
                <a:lnTo>
                  <a:pt x="244031" y="299707"/>
                </a:lnTo>
                <a:lnTo>
                  <a:pt x="249069" y="353597"/>
                </a:lnTo>
                <a:lnTo>
                  <a:pt x="249069" y="291329"/>
                </a:lnTo>
                <a:lnTo>
                  <a:pt x="244031" y="237439"/>
                </a:lnTo>
                <a:lnTo>
                  <a:pt x="229504" y="186877"/>
                </a:lnTo>
                <a:lnTo>
                  <a:pt x="206375" y="140874"/>
                </a:lnTo>
                <a:lnTo>
                  <a:pt x="175528" y="100665"/>
                </a:lnTo>
                <a:lnTo>
                  <a:pt x="168299" y="93400"/>
                </a:lnTo>
                <a:close/>
              </a:path>
              <a:path w="249067" h="353597">
                <a:moveTo>
                  <a:pt x="62268" y="0"/>
                </a:moveTo>
                <a:lnTo>
                  <a:pt x="0" y="53733"/>
                </a:lnTo>
                <a:lnTo>
                  <a:pt x="62268" y="124534"/>
                </a:lnTo>
                <a:lnTo>
                  <a:pt x="62268" y="93400"/>
                </a:lnTo>
                <a:lnTo>
                  <a:pt x="168299" y="93400"/>
                </a:lnTo>
                <a:lnTo>
                  <a:pt x="137848" y="67480"/>
                </a:lnTo>
                <a:lnTo>
                  <a:pt x="94220" y="42554"/>
                </a:lnTo>
                <a:lnTo>
                  <a:pt x="62268" y="31132"/>
                </a:lnTo>
                <a:lnTo>
                  <a:pt x="62268"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3915560" y="5738051"/>
            <a:ext cx="248939" cy="299836"/>
          </a:xfrm>
          <a:custGeom>
            <a:rect l="l" t="t" r="r" b="b"/>
            <a:pathLst>
              <a:path w="248939" h="299836">
                <a:moveTo>
                  <a:pt x="247393" y="0"/>
                </a:moveTo>
                <a:lnTo>
                  <a:pt x="240320" y="39567"/>
                </a:lnTo>
                <a:lnTo>
                  <a:pt x="228174" y="76723"/>
                </a:lnTo>
                <a:lnTo>
                  <a:pt x="211386" y="111055"/>
                </a:lnTo>
                <a:lnTo>
                  <a:pt x="178440" y="156353"/>
                </a:lnTo>
                <a:lnTo>
                  <a:pt x="137467" y="192972"/>
                </a:lnTo>
                <a:lnTo>
                  <a:pt x="89918" y="219519"/>
                </a:lnTo>
                <a:lnTo>
                  <a:pt x="37245" y="234600"/>
                </a:lnTo>
                <a:lnTo>
                  <a:pt x="0" y="237596"/>
                </a:lnTo>
                <a:lnTo>
                  <a:pt x="3513" y="299836"/>
                </a:lnTo>
                <a:lnTo>
                  <a:pt x="49050" y="294615"/>
                </a:lnTo>
                <a:lnTo>
                  <a:pt x="87468" y="282814"/>
                </a:lnTo>
                <a:lnTo>
                  <a:pt x="122884" y="264959"/>
                </a:lnTo>
                <a:lnTo>
                  <a:pt x="154848" y="241663"/>
                </a:lnTo>
                <a:lnTo>
                  <a:pt x="182910" y="213540"/>
                </a:lnTo>
                <a:lnTo>
                  <a:pt x="206620" y="181203"/>
                </a:lnTo>
                <a:lnTo>
                  <a:pt x="225527" y="145266"/>
                </a:lnTo>
                <a:lnTo>
                  <a:pt x="239183" y="106344"/>
                </a:lnTo>
                <a:lnTo>
                  <a:pt x="247137" y="65048"/>
                </a:lnTo>
                <a:lnTo>
                  <a:pt x="248939" y="21994"/>
                </a:lnTo>
                <a:lnTo>
                  <a:pt x="247393" y="0"/>
                </a:lnTo>
                <a:close/>
              </a:path>
            </a:pathLst>
          </a:custGeom>
          <a:solidFill>
            <a:srgbClr val="518D37"/>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2471927" y="5398007"/>
            <a:ext cx="262128" cy="640080"/>
          </a:xfrm>
          <a:prstGeom prst="rect">
            <a:avLst/>
          </a:prstGeom>
          <a:blipFill>
            <a:blip r:embed="rId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4974336" y="4428744"/>
            <a:ext cx="219455" cy="258052"/>
          </a:xfrm>
          <a:custGeom>
            <a:rect l="l" t="t" r="r" b="b"/>
            <a:pathLst>
              <a:path w="219455" h="258050">
                <a:moveTo>
                  <a:pt x="219455" y="0"/>
                </a:moveTo>
                <a:lnTo>
                  <a:pt x="0" y="0"/>
                </a:lnTo>
                <a:lnTo>
                  <a:pt x="0" y="258052"/>
                </a:lnTo>
                <a:lnTo>
                  <a:pt x="219455" y="258052"/>
                </a:lnTo>
                <a:lnTo>
                  <a:pt x="219455"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a:off x="5324855" y="4373879"/>
            <a:ext cx="222504" cy="312916"/>
          </a:xfrm>
          <a:custGeom>
            <a:rect l="l" t="t" r="r" b="b"/>
            <a:pathLst>
              <a:path w="222504" h="312916">
                <a:moveTo>
                  <a:pt x="222504" y="0"/>
                </a:moveTo>
                <a:lnTo>
                  <a:pt x="0" y="0"/>
                </a:lnTo>
                <a:lnTo>
                  <a:pt x="0" y="312916"/>
                </a:lnTo>
                <a:lnTo>
                  <a:pt x="222504" y="312916"/>
                </a:lnTo>
                <a:lnTo>
                  <a:pt x="222504"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a:off x="5678424" y="4352544"/>
            <a:ext cx="219455" cy="334252"/>
          </a:xfrm>
          <a:custGeom>
            <a:rect l="l" t="t" r="r" b="b"/>
            <a:pathLst>
              <a:path w="219455" h="334252">
                <a:moveTo>
                  <a:pt x="219455" y="0"/>
                </a:moveTo>
                <a:lnTo>
                  <a:pt x="0" y="0"/>
                </a:lnTo>
                <a:lnTo>
                  <a:pt x="0" y="334252"/>
                </a:lnTo>
                <a:lnTo>
                  <a:pt x="219455" y="334252"/>
                </a:lnTo>
                <a:lnTo>
                  <a:pt x="219455"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p:nvPr/>
        </p:nvSpPr>
        <p:spPr>
          <a:xfrm>
            <a:off x="6028945" y="4306823"/>
            <a:ext cx="222503" cy="379972"/>
          </a:xfrm>
          <a:custGeom>
            <a:rect l="l" t="t" r="r" b="b"/>
            <a:pathLst>
              <a:path w="222503" h="379972">
                <a:moveTo>
                  <a:pt x="222503" y="0"/>
                </a:moveTo>
                <a:lnTo>
                  <a:pt x="0" y="0"/>
                </a:lnTo>
                <a:lnTo>
                  <a:pt x="0" y="379972"/>
                </a:lnTo>
                <a:lnTo>
                  <a:pt x="222503" y="379972"/>
                </a:lnTo>
                <a:lnTo>
                  <a:pt x="222503"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p:nvPr/>
        </p:nvSpPr>
        <p:spPr>
          <a:xfrm>
            <a:off x="6382512" y="4258055"/>
            <a:ext cx="219455" cy="428740"/>
          </a:xfrm>
          <a:custGeom>
            <a:rect l="l" t="t" r="r" b="b"/>
            <a:pathLst>
              <a:path w="219455" h="428739">
                <a:moveTo>
                  <a:pt x="219455" y="0"/>
                </a:moveTo>
                <a:lnTo>
                  <a:pt x="0" y="0"/>
                </a:lnTo>
                <a:lnTo>
                  <a:pt x="0" y="428740"/>
                </a:lnTo>
                <a:lnTo>
                  <a:pt x="219455" y="428740"/>
                </a:lnTo>
                <a:lnTo>
                  <a:pt x="219455"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p:nvPr/>
        </p:nvSpPr>
        <p:spPr>
          <a:xfrm>
            <a:off x="6733033" y="4233671"/>
            <a:ext cx="222503" cy="453124"/>
          </a:xfrm>
          <a:custGeom>
            <a:rect l="l" t="t" r="r" b="b"/>
            <a:pathLst>
              <a:path w="222503" h="453124">
                <a:moveTo>
                  <a:pt x="222503" y="0"/>
                </a:moveTo>
                <a:lnTo>
                  <a:pt x="0" y="0"/>
                </a:lnTo>
                <a:lnTo>
                  <a:pt x="0" y="453124"/>
                </a:lnTo>
                <a:lnTo>
                  <a:pt x="222503" y="453124"/>
                </a:lnTo>
                <a:lnTo>
                  <a:pt x="222503"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p:nvPr/>
        </p:nvSpPr>
        <p:spPr>
          <a:xfrm>
            <a:off x="7086601" y="4154423"/>
            <a:ext cx="219455" cy="532372"/>
          </a:xfrm>
          <a:custGeom>
            <a:rect l="l" t="t" r="r" b="b"/>
            <a:pathLst>
              <a:path w="219455" h="532372">
                <a:moveTo>
                  <a:pt x="219455" y="0"/>
                </a:moveTo>
                <a:lnTo>
                  <a:pt x="0" y="0"/>
                </a:lnTo>
                <a:lnTo>
                  <a:pt x="0" y="532372"/>
                </a:lnTo>
                <a:lnTo>
                  <a:pt x="219455" y="532372"/>
                </a:lnTo>
                <a:lnTo>
                  <a:pt x="219455"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4907870" y="4686796"/>
            <a:ext cx="2464536" cy="1"/>
          </a:xfrm>
          <a:custGeom>
            <a:rect l="l" t="t" r="r" b="b"/>
            <a:pathLst>
              <a:path w="2464536" h="1">
                <a:moveTo>
                  <a:pt x="0" y="0"/>
                </a:moveTo>
                <a:lnTo>
                  <a:pt x="2464536" y="1"/>
                </a:lnTo>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5665569" y="4906421"/>
            <a:ext cx="48577" cy="48577"/>
          </a:xfrm>
          <a:custGeom>
            <a:rect l="l" t="t" r="r" b="b"/>
            <a:pathLst>
              <a:path w="48577" h="48577">
                <a:moveTo>
                  <a:pt x="0" y="24288"/>
                </a:moveTo>
                <a:lnTo>
                  <a:pt x="48577" y="24288"/>
                </a:lnTo>
              </a:path>
            </a:pathLst>
          </a:custGeom>
          <a:ln w="49847">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object 100"/>
          <p:cNvSpPr txBox="1"/>
          <p:nvPr/>
        </p:nvSpPr>
        <p:spPr>
          <a:xfrm>
            <a:off x="2056280" y="6384544"/>
            <a:ext cx="2362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来源：公开资料，艾瑞咨询研究院自主研究及绘制。</a:t>
            </a:r>
            <a:endParaRPr sz="800">
              <a:latin typeface="Microsoft YaHei UI"/>
              <a:cs typeface="Microsoft YaHei UI"/>
            </a:endParaRPr>
          </a:p>
        </p:txBody>
      </p:sp>
      <p:sp>
        <p:nvSpPr>
          <p:cNvPr id="99" name="object 99"/>
          <p:cNvSpPr txBox="1"/>
          <p:nvPr/>
        </p:nvSpPr>
        <p:spPr>
          <a:xfrm>
            <a:off x="2034780" y="1072896"/>
            <a:ext cx="8102600" cy="2691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 marR="1672589" algn="just"/>
            <a:r>
              <a:rPr sz="2400">
                <a:solidFill>
                  <a:srgbClr val="595959"/>
                </a:solidFill>
                <a:latin typeface="Microsoft YaHei UI"/>
                <a:cs typeface="Microsoft YaHei UI"/>
              </a:rPr>
              <a:t>资源分配、人员供给与协作效率问题仍亟需解决</a:t>
            </a:r>
            <a:endParaRPr sz="2400">
              <a:latin typeface="Microsoft YaHei UI"/>
              <a:cs typeface="Microsoft YaHei UI"/>
            </a:endParaRPr>
          </a:p>
          <a:p>
            <a:pPr>
              <a:lnSpc>
                <a:spcPts val="950"/>
              </a:lnSpc>
              <a:spcBef>
                <a:spcPts val="20"/>
              </a:spcBef>
            </a:pPr>
            <a:endParaRPr sz="950"/>
          </a:p>
          <a:p>
            <a:pPr marL="12700" marR="12700" algn="just">
              <a:lnSpc>
                <a:spcPct val="119300"/>
              </a:lnSpc>
            </a:pPr>
            <a:r>
              <a:rPr sz="1200">
                <a:solidFill>
                  <a:srgbClr val="595959"/>
                </a:solidFill>
                <a:latin typeface="Microsoft YaHei UI"/>
                <a:cs typeface="Microsoft YaHei UI"/>
              </a:rPr>
              <a:t>我国医疗卫生服务体系存在</a:t>
            </a:r>
            <a:r>
              <a:rPr sz="1200" b="1">
                <a:solidFill>
                  <a:srgbClr val="595959"/>
                </a:solidFill>
                <a:latin typeface="Microsoft YaHei UI"/>
                <a:cs typeface="Microsoft YaHei UI"/>
              </a:rPr>
              <a:t>资源分配不均、人员供给不足、协作效率较低</a:t>
            </a:r>
            <a:r>
              <a:rPr sz="1200">
                <a:solidFill>
                  <a:srgbClr val="595959"/>
                </a:solidFill>
                <a:latin typeface="Microsoft YaHei UI"/>
                <a:cs typeface="Microsoft YaHei UI"/>
              </a:rPr>
              <a:t>三大痛点问题。</a:t>
            </a:r>
            <a:r>
              <a:rPr sz="1200" b="1">
                <a:solidFill>
                  <a:srgbClr val="595959"/>
                </a:solidFill>
                <a:latin typeface="Microsoft YaHei UI"/>
                <a:cs typeface="Microsoft YaHei UI"/>
              </a:rPr>
              <a:t>资源分配方面</a:t>
            </a:r>
            <a:r>
              <a:rPr sz="1200">
                <a:solidFill>
                  <a:srgbClr val="595959"/>
                </a:solidFill>
                <a:latin typeface="Microsoft YaHei UI"/>
                <a:cs typeface="Microsoft YaHei UI"/>
              </a:rPr>
              <a:t>，我国社会医疗资 源多集中在大城市的医疗机构中，导致患者在患病期所获得的资源较为充沛，然而在健康、康复以及养老阶段存在医疗资 源匮乏现象，且基层医疗卫生服务水平较低。</a:t>
            </a:r>
            <a:r>
              <a:rPr sz="1200" b="1">
                <a:solidFill>
                  <a:srgbClr val="595959"/>
                </a:solidFill>
                <a:latin typeface="Microsoft YaHei UI"/>
                <a:cs typeface="Microsoft YaHei UI"/>
              </a:rPr>
              <a:t>人员供给方面</a:t>
            </a:r>
            <a:r>
              <a:rPr sz="1200">
                <a:solidFill>
                  <a:srgbClr val="595959"/>
                </a:solidFill>
                <a:latin typeface="Microsoft YaHei UI"/>
                <a:cs typeface="Microsoft YaHei UI"/>
              </a:rPr>
              <a:t>，医疗人员总体数量较少，难以应对庞大且逐年增加的患者需 求。</a:t>
            </a:r>
            <a:r>
              <a:rPr sz="1200" b="1">
                <a:solidFill>
                  <a:srgbClr val="595959"/>
                </a:solidFill>
                <a:latin typeface="Microsoft YaHei UI"/>
                <a:cs typeface="Microsoft YaHei UI"/>
              </a:rPr>
              <a:t>协作方面，</a:t>
            </a:r>
            <a:r>
              <a:rPr sz="1200">
                <a:solidFill>
                  <a:srgbClr val="595959"/>
                </a:solidFill>
                <a:latin typeface="Microsoft YaHei UI"/>
                <a:cs typeface="Microsoft YaHei UI"/>
              </a:rPr>
              <a:t>医疗机构内部与医疗机构之间的协作效率较低，数据尚未完全打通，整体呈现碎片化，这对医院、医护工 作者以及患者皆产生了诸多不便。医疗科技可以在资源分配、医疗人员供给、协作效率等方面助力，对于微恙检查和跟进 可以进行远程医疗，缓解医院的医疗压力，同时打通医院之间的医疗数据，进一步挖掘医疗数据的效用。</a:t>
            </a:r>
            <a:endParaRPr sz="1200">
              <a:latin typeface="Microsoft YaHei UI"/>
              <a:cs typeface="Microsoft YaHei UI"/>
            </a:endParaRPr>
          </a:p>
          <a:p>
            <a:pPr marL="133985" algn="ctr">
              <a:spcBef>
                <a:spcPts val="204"/>
              </a:spcBef>
            </a:pPr>
            <a:r>
              <a:rPr sz="1400" b="1">
                <a:solidFill>
                  <a:srgbClr val="404040"/>
                </a:solidFill>
                <a:latin typeface="Microsoft YaHei UI"/>
                <a:cs typeface="Microsoft YaHei UI"/>
              </a:rPr>
              <a:t>医疗卫生服务体系痛点问题</a:t>
            </a:r>
            <a:endParaRPr sz="1400">
              <a:latin typeface="Microsoft YaHei UI"/>
              <a:cs typeface="Microsoft YaHei UI"/>
            </a:endParaRPr>
          </a:p>
          <a:p>
            <a:pPr marR="838835" algn="r">
              <a:spcBef>
                <a:spcPts val="465"/>
              </a:spcBef>
            </a:pPr>
            <a:r>
              <a:rPr sz="1100" b="1" spc="-50">
                <a:solidFill>
                  <a:srgbClr val="FFFFFF"/>
                </a:solidFill>
                <a:latin typeface="Microsoft YaHei UI"/>
                <a:cs typeface="Microsoft YaHei UI"/>
              </a:rPr>
              <a:t>医疗协作效率低</a:t>
            </a:r>
            <a:endParaRPr sz="1100">
              <a:latin typeface="Microsoft YaHei UI"/>
              <a:cs typeface="Microsoft YaHei UI"/>
            </a:endParaRPr>
          </a:p>
          <a:p>
            <a:pPr>
              <a:lnSpc>
                <a:spcPts val="650"/>
              </a:lnSpc>
              <a:spcBef>
                <a:spcPts val="33"/>
              </a:spcBef>
            </a:pPr>
            <a:endParaRPr sz="650"/>
          </a:p>
          <a:p>
            <a:pPr marL="5632450" marR="94615">
              <a:lnSpc>
                <a:spcPts val="1300"/>
              </a:lnSpc>
            </a:pPr>
            <a:r>
              <a:rPr sz="1150" b="1" spc="-60">
                <a:solidFill>
                  <a:srgbClr val="65AF45"/>
                </a:solidFill>
                <a:latin typeface="Microsoft YaHei UI"/>
                <a:cs typeface="Microsoft YaHei UI"/>
              </a:rPr>
              <a:t>医院之间医疗数据尚未完全打通，医疗</a:t>
            </a:r>
            <a:r>
              <a:rPr sz="1150" b="1" spc="-55">
                <a:solidFill>
                  <a:srgbClr val="65AF45"/>
                </a:solidFill>
                <a:latin typeface="Microsoft YaHei UI"/>
                <a:cs typeface="Microsoft YaHei UI"/>
              </a:rPr>
              <a:t> 系统未成完整体系</a:t>
            </a:r>
            <a:endParaRPr sz="1150">
              <a:latin typeface="Microsoft YaHei UI"/>
              <a:cs typeface="Microsoft YaHei UI"/>
            </a:endParaRPr>
          </a:p>
        </p:txBody>
      </p:sp>
      <p:graphicFrame>
        <p:nvGraphicFramePr>
          <p:cNvPr id="96" name="object 96"/>
          <p:cNvGraphicFramePr>
            <a:graphicFrameLocks noGrp="1"/>
          </p:cNvGraphicFramePr>
          <p:nvPr/>
        </p:nvGraphicFramePr>
        <p:xfrm>
          <a:off x="4831923" y="3135918"/>
          <a:ext cx="2591998" cy="3319780"/>
        </p:xfrm>
        <a:graphic>
          <a:graphicData uri="http://schemas.openxmlformats.org/drawingml/2006/table">
            <a:tbl>
              <a:tblPr firstRow="1" bandRow="1">
                <a:tableStyleId>{2D5ABB26-0587-4C30-8999-92F81FD0307C}</a:tableStyleId>
              </a:tblPr>
              <a:tblGrid>
                <a:gridCol w="104962">
                  <a:extLst>
                    <a:ext uri="{9D8B030D-6E8A-4147-A177-3AD203B41FA5}">
                      <a16:colId xmlns:a16="http://schemas.microsoft.com/office/drawing/2014/main" val="20000"/>
                    </a:ext>
                  </a:extLst>
                </a:gridCol>
                <a:gridCol w="2412000">
                  <a:extLst>
                    <a:ext uri="{9D8B030D-6E8A-4147-A177-3AD203B41FA5}">
                      <a16:colId xmlns:a16="http://schemas.microsoft.com/office/drawing/2014/main" val="20001"/>
                    </a:ext>
                  </a:extLst>
                </a:gridCol>
                <a:gridCol w="75036">
                  <a:extLst>
                    <a:ext uri="{9D8B030D-6E8A-4147-A177-3AD203B41FA5}">
                      <a16:colId xmlns:a16="http://schemas.microsoft.com/office/drawing/2014/main" val="20002"/>
                    </a:ext>
                  </a:extLst>
                </a:gridCol>
              </a:tblGrid>
              <a:tr h="115919">
                <a:tc>
                  <a:txBody>
                    <a:bodyPr vert="horz" wrap="square"/>
                    <a:lstStyle/>
                    <a:p>
                      <a:endParaRPr sz="800">
                        <a:latin typeface="Microsoft YaHei UI"/>
                        <a:cs typeface="Microsoft YaHei UI"/>
                      </a:endParaRPr>
                    </a:p>
                  </a:txBody>
                  <a:tcPr marL="0" marR="0" marT="0" marB="0">
                    <a:lnB w="12700">
                      <a:solidFill>
                        <a:srgbClr val="65AF45"/>
                      </a:solidFill>
                      <a:prstDash val="solid"/>
                    </a:lnB>
                  </a:tcPr>
                </a:tc>
                <a:tc>
                  <a:txBody>
                    <a:bodyPr vert="horz" wrap="square"/>
                    <a:lstStyle/>
                    <a:p>
                      <a:endParaRPr sz="800">
                        <a:latin typeface="Microsoft YaHei UI"/>
                        <a:cs typeface="Microsoft YaHei UI"/>
                      </a:endParaRPr>
                    </a:p>
                  </a:txBody>
                  <a:tcPr marL="0" marR="0" marT="0" marB="0">
                    <a:lnB w="12700">
                      <a:solidFill>
                        <a:srgbClr val="65AF45"/>
                      </a:solidFill>
                      <a:prstDash val="solid"/>
                    </a:lnB>
                    <a:solidFill>
                      <a:srgbClr val="65AF45"/>
                    </a:solidFill>
                  </a:tcPr>
                </a:tc>
                <a:tc>
                  <a:txBody>
                    <a:bodyPr vert="horz" wrap="square"/>
                    <a:lstStyle/>
                    <a:p>
                      <a:endParaRPr sz="800">
                        <a:latin typeface="Microsoft YaHei UI"/>
                        <a:cs typeface="Microsoft YaHei UI"/>
                      </a:endParaRPr>
                    </a:p>
                  </a:txBody>
                  <a:tcPr marL="0" marR="0" marT="0" marB="0">
                    <a:lnB w="12700">
                      <a:solidFill>
                        <a:srgbClr val="65AF45"/>
                      </a:solidFill>
                      <a:prstDash val="solid"/>
                    </a:lnB>
                  </a:tcPr>
                </a:tc>
                <a:extLst>
                  <a:ext uri="{0D108BD9-81ED-4DB2-BD59-A6C34878D82A}">
                    <a16:rowId xmlns:a16="http://schemas.microsoft.com/office/drawing/2014/main" val="10000"/>
                  </a:ext>
                </a:extLst>
              </a:tr>
              <a:tr h="137996">
                <a:tc>
                  <a:txBody>
                    <a:bodyPr vert="horz" wrap="square"/>
                    <a:lstStyle/>
                    <a:p>
                      <a:endParaRPr sz="800">
                        <a:latin typeface="Microsoft YaHei UI"/>
                        <a:cs typeface="Microsoft YaHei UI"/>
                      </a:endParaRPr>
                    </a:p>
                  </a:txBody>
                  <a:tcPr marL="0" marR="0" marT="0" marB="0">
                    <a:lnL w="12700">
                      <a:solidFill>
                        <a:srgbClr val="65AF45"/>
                      </a:solidFill>
                      <a:prstDash val="solid"/>
                    </a:lnL>
                    <a:lnT w="12700">
                      <a:solidFill>
                        <a:srgbClr val="65AF45"/>
                      </a:solidFill>
                      <a:prstDash val="solid"/>
                    </a:lnT>
                  </a:tcPr>
                </a:tc>
                <a:tc>
                  <a:txBody>
                    <a:bodyPr vert="horz" wrap="square"/>
                    <a:lstStyle/>
                    <a:p>
                      <a:pPr marL="672465">
                        <a:lnSpc>
                          <a:spcPct val="100000"/>
                        </a:lnSpc>
                      </a:pPr>
                      <a:r>
                        <a:rPr sz="1100" b="1" spc="-50">
                          <a:solidFill>
                            <a:srgbClr val="FFFFFF"/>
                          </a:solidFill>
                          <a:latin typeface="Microsoft YaHei UI"/>
                          <a:cs typeface="Microsoft YaHei UI"/>
                        </a:rPr>
                        <a:t>医疗人员供给不足</a:t>
                      </a:r>
                      <a:endParaRPr sz="1100">
                        <a:latin typeface="Microsoft YaHei UI"/>
                        <a:cs typeface="Microsoft YaHei UI"/>
                      </a:endParaRPr>
                    </a:p>
                  </a:txBody>
                  <a:tcPr marL="0" marR="0" marT="0" marB="0">
                    <a:lnT w="12700">
                      <a:solidFill>
                        <a:srgbClr val="65AF45"/>
                      </a:solidFill>
                      <a:prstDash val="solid"/>
                    </a:lnT>
                    <a:solidFill>
                      <a:srgbClr val="65AF45"/>
                    </a:solidFill>
                  </a:tcPr>
                </a:tc>
                <a:tc>
                  <a:txBody>
                    <a:bodyPr vert="horz" wrap="square"/>
                    <a:lstStyle/>
                    <a:p>
                      <a:endParaRPr sz="1100">
                        <a:latin typeface="Microsoft YaHei UI"/>
                        <a:cs typeface="Microsoft YaHei UI"/>
                      </a:endParaRPr>
                    </a:p>
                  </a:txBody>
                  <a:tcPr marL="0" marR="0" marT="0" marB="0">
                    <a:lnR w="12700">
                      <a:solidFill>
                        <a:srgbClr val="65AF45"/>
                      </a:solidFill>
                      <a:prstDash val="solid"/>
                    </a:lnR>
                    <a:lnT w="12700">
                      <a:solidFill>
                        <a:srgbClr val="65AF45"/>
                      </a:solidFill>
                      <a:prstDash val="solid"/>
                    </a:lnT>
                  </a:tcPr>
                </a:tc>
                <a:extLst>
                  <a:ext uri="{0D108BD9-81ED-4DB2-BD59-A6C34878D82A}">
                    <a16:rowId xmlns:a16="http://schemas.microsoft.com/office/drawing/2014/main" val="10001"/>
                  </a:ext>
                </a:extLst>
              </a:tr>
              <a:tr h="2979603">
                <a:tc gridSpan="3">
                  <a:txBody>
                    <a:bodyPr vert="horz" wrap="square"/>
                    <a:lstStyle/>
                    <a:p>
                      <a:pPr marL="51435" marR="152400">
                        <a:lnSpc>
                          <a:spcPts val="1300"/>
                        </a:lnSpc>
                      </a:pPr>
                      <a:r>
                        <a:rPr sz="1150" b="1">
                          <a:solidFill>
                            <a:srgbClr val="65AF45"/>
                          </a:solidFill>
                          <a:latin typeface="Microsoft YaHei UI"/>
                          <a:cs typeface="Microsoft YaHei UI"/>
                        </a:rPr>
                        <a:t>医疗人员总体数量较少，导致其工作负 担重，医疗需求量远大于医疗供给量</a:t>
                      </a:r>
                      <a:endParaRPr sz="1150">
                        <a:latin typeface="Microsoft YaHei UI"/>
                        <a:cs typeface="Microsoft YaHei UI"/>
                      </a:endParaRPr>
                    </a:p>
                    <a:p>
                      <a:pPr marL="10795" algn="ctr">
                        <a:lnSpc>
                          <a:spcPct val="100000"/>
                        </a:lnSpc>
                        <a:spcBef>
                          <a:spcPts val="185"/>
                        </a:spcBef>
                      </a:pPr>
                      <a:r>
                        <a:rPr sz="900" b="1" spc="-5">
                          <a:solidFill>
                            <a:srgbClr val="404040"/>
                          </a:solidFill>
                          <a:latin typeface="Arial"/>
                          <a:cs typeface="Arial"/>
                        </a:rPr>
                        <a:t>2013</a:t>
                      </a:r>
                      <a:r>
                        <a:rPr sz="900" b="1" spc="0">
                          <a:solidFill>
                            <a:srgbClr val="404040"/>
                          </a:solidFill>
                          <a:latin typeface="Arial"/>
                          <a:cs typeface="Arial"/>
                        </a:rPr>
                        <a:t>-</a:t>
                      </a:r>
                      <a:r>
                        <a:rPr sz="900" b="1" spc="-5">
                          <a:solidFill>
                            <a:srgbClr val="404040"/>
                          </a:solidFill>
                          <a:latin typeface="Arial"/>
                          <a:cs typeface="Arial"/>
                        </a:rPr>
                        <a:t>2019</a:t>
                      </a:r>
                      <a:r>
                        <a:rPr sz="900" b="1" spc="0">
                          <a:solidFill>
                            <a:srgbClr val="404040"/>
                          </a:solidFill>
                          <a:latin typeface="Microsoft YaHei UI"/>
                          <a:cs typeface="Microsoft YaHei UI"/>
                        </a:rPr>
                        <a:t>年中国诊疗人次数</a:t>
                      </a:r>
                      <a:endParaRPr sz="900">
                        <a:latin typeface="Microsoft YaHei UI"/>
                        <a:cs typeface="Microsoft YaHei UI"/>
                      </a:endParaRPr>
                    </a:p>
                    <a:p>
                      <a:pPr marR="70485" algn="r">
                        <a:lnSpc>
                          <a:spcPts val="815"/>
                        </a:lnSpc>
                        <a:spcBef>
                          <a:spcPts val="415"/>
                        </a:spcBef>
                      </a:pPr>
                      <a:r>
                        <a:rPr sz="700">
                          <a:solidFill>
                            <a:srgbClr val="595959"/>
                          </a:solidFill>
                          <a:latin typeface="Microsoft YaHei UI"/>
                          <a:cs typeface="Microsoft YaHei UI"/>
                        </a:rPr>
                        <a:t>871987</a:t>
                      </a:r>
                      <a:endParaRPr sz="700">
                        <a:latin typeface="Microsoft YaHei UI"/>
                        <a:cs typeface="Microsoft YaHei UI"/>
                      </a:endParaRPr>
                    </a:p>
                    <a:p>
                      <a:pPr marL="1490980">
                        <a:lnSpc>
                          <a:spcPts val="610"/>
                        </a:lnSpc>
                      </a:pPr>
                      <a:r>
                        <a:rPr sz="1050" baseline="-15873">
                          <a:solidFill>
                            <a:srgbClr val="595959"/>
                          </a:solidFill>
                          <a:latin typeface="Microsoft YaHei UI"/>
                          <a:cs typeface="Microsoft YaHei UI"/>
                        </a:rPr>
                        <a:t>818311</a:t>
                      </a:r>
                      <a:r>
                        <a:rPr sz="1050" spc="150" baseline="-15873">
                          <a:solidFill>
                            <a:srgbClr val="595959"/>
                          </a:solidFill>
                          <a:latin typeface="Microsoft YaHei UI"/>
                          <a:cs typeface="Microsoft YaHei UI"/>
                        </a:rPr>
                        <a:t> </a:t>
                      </a:r>
                      <a:r>
                        <a:rPr sz="700" spc="0">
                          <a:solidFill>
                            <a:srgbClr val="595959"/>
                          </a:solidFill>
                          <a:latin typeface="Microsoft YaHei UI"/>
                          <a:cs typeface="Microsoft YaHei UI"/>
                        </a:rPr>
                        <a:t>830802</a:t>
                      </a:r>
                      <a:endParaRPr sz="700">
                        <a:latin typeface="Microsoft YaHei UI"/>
                        <a:cs typeface="Microsoft YaHei UI"/>
                      </a:endParaRPr>
                    </a:p>
                    <a:p>
                      <a:pPr marL="434340">
                        <a:lnSpc>
                          <a:spcPts val="640"/>
                        </a:lnSpc>
                      </a:pPr>
                      <a:r>
                        <a:rPr sz="1050" baseline="-39682">
                          <a:solidFill>
                            <a:srgbClr val="595959"/>
                          </a:solidFill>
                          <a:latin typeface="Microsoft YaHei UI"/>
                          <a:cs typeface="Microsoft YaHei UI"/>
                        </a:rPr>
                        <a:t>760187</a:t>
                      </a:r>
                      <a:r>
                        <a:rPr sz="1050" spc="150" baseline="-39682">
                          <a:solidFill>
                            <a:srgbClr val="595959"/>
                          </a:solidFill>
                          <a:latin typeface="Microsoft YaHei UI"/>
                          <a:cs typeface="Microsoft YaHei UI"/>
                        </a:rPr>
                        <a:t> </a:t>
                      </a:r>
                      <a:r>
                        <a:rPr sz="1050" spc="0" baseline="-27777">
                          <a:solidFill>
                            <a:srgbClr val="595959"/>
                          </a:solidFill>
                          <a:latin typeface="Microsoft YaHei UI"/>
                          <a:cs typeface="Microsoft YaHei UI"/>
                        </a:rPr>
                        <a:t>769925</a:t>
                      </a:r>
                      <a:r>
                        <a:rPr sz="1050" spc="150" baseline="-27777">
                          <a:solidFill>
                            <a:srgbClr val="595959"/>
                          </a:solidFill>
                          <a:latin typeface="Microsoft YaHei UI"/>
                          <a:cs typeface="Microsoft YaHei UI"/>
                        </a:rPr>
                        <a:t> </a:t>
                      </a:r>
                      <a:r>
                        <a:rPr sz="700" spc="0">
                          <a:solidFill>
                            <a:srgbClr val="595959"/>
                          </a:solidFill>
                          <a:latin typeface="Microsoft YaHei UI"/>
                          <a:cs typeface="Microsoft YaHei UI"/>
                        </a:rPr>
                        <a:t>793170</a:t>
                      </a:r>
                      <a:endParaRPr sz="700">
                        <a:latin typeface="Microsoft YaHei UI"/>
                        <a:cs typeface="Microsoft YaHei UI"/>
                      </a:endParaRPr>
                    </a:p>
                    <a:p>
                      <a:pPr marL="82550">
                        <a:lnSpc>
                          <a:spcPct val="100000"/>
                        </a:lnSpc>
                        <a:spcBef>
                          <a:spcPts val="120"/>
                        </a:spcBef>
                      </a:pPr>
                      <a:r>
                        <a:rPr sz="700">
                          <a:solidFill>
                            <a:srgbClr val="595959"/>
                          </a:solidFill>
                          <a:latin typeface="Microsoft YaHei UI"/>
                          <a:cs typeface="Microsoft YaHei UI"/>
                        </a:rPr>
                        <a:t>731401</a:t>
                      </a:r>
                      <a:endParaRPr sz="700">
                        <a:latin typeface="Microsoft YaHei UI"/>
                        <a:cs typeface="Microsoft YaHei UI"/>
                      </a:endParaRPr>
                    </a:p>
                    <a:p>
                      <a:pPr>
                        <a:lnSpc>
                          <a:spcPts val="1000"/>
                        </a:lnSpc>
                      </a:pPr>
                      <a:endParaRPr sz="1000"/>
                    </a:p>
                    <a:p>
                      <a:pPr>
                        <a:lnSpc>
                          <a:spcPts val="1000"/>
                        </a:lnSpc>
                      </a:pPr>
                      <a:endParaRPr sz="1000"/>
                    </a:p>
                    <a:p>
                      <a:pPr>
                        <a:lnSpc>
                          <a:spcPts val="1000"/>
                        </a:lnSpc>
                        <a:spcBef>
                          <a:spcPts val="48"/>
                        </a:spcBef>
                      </a:pPr>
                      <a:endParaRPr sz="1000"/>
                    </a:p>
                    <a:p>
                      <a:pPr marL="6350" algn="ctr">
                        <a:lnSpc>
                          <a:spcPct val="100000"/>
                        </a:lnSpc>
                        <a:tabLst>
                          <a:tab pos="358140"/>
                          <a:tab pos="710565"/>
                          <a:tab pos="1062355"/>
                          <a:tab pos="1414780"/>
                          <a:tab pos="1766570"/>
                          <a:tab pos="2118360"/>
                        </a:tabLst>
                      </a:pPr>
                      <a:r>
                        <a:rPr sz="700" spc="-15">
                          <a:solidFill>
                            <a:srgbClr val="595959"/>
                          </a:solidFill>
                          <a:latin typeface="Microsoft YaHei UI"/>
                          <a:cs typeface="Microsoft YaHei UI"/>
                        </a:rPr>
                        <a:t>201</a:t>
                      </a:r>
                      <a:r>
                        <a:rPr sz="700" spc="0">
                          <a:solidFill>
                            <a:srgbClr val="595959"/>
                          </a:solidFill>
                          <a:latin typeface="Microsoft YaHei UI"/>
                          <a:cs typeface="Microsoft YaHei UI"/>
                        </a:rPr>
                        <a:t>3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4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5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6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7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8	</a:t>
                      </a:r>
                      <a:r>
                        <a:rPr sz="700" spc="-15">
                          <a:solidFill>
                            <a:srgbClr val="595959"/>
                          </a:solidFill>
                          <a:latin typeface="Microsoft YaHei UI"/>
                          <a:cs typeface="Microsoft YaHei UI"/>
                        </a:rPr>
                        <a:t>2019</a:t>
                      </a:r>
                      <a:endParaRPr sz="700">
                        <a:latin typeface="Microsoft YaHei UI"/>
                        <a:cs typeface="Microsoft YaHei UI"/>
                      </a:endParaRPr>
                    </a:p>
                    <a:p>
                      <a:pPr marL="87630" algn="ctr">
                        <a:lnSpc>
                          <a:spcPct val="100000"/>
                        </a:lnSpc>
                        <a:spcBef>
                          <a:spcPts val="215"/>
                        </a:spcBef>
                      </a:pPr>
                      <a:r>
                        <a:rPr sz="700">
                          <a:solidFill>
                            <a:srgbClr val="595959"/>
                          </a:solidFill>
                          <a:latin typeface="Microsoft YaHei UI"/>
                          <a:cs typeface="Microsoft YaHei UI"/>
                        </a:rPr>
                        <a:t>诊疗人次数（万人次）</a:t>
                      </a:r>
                      <a:endParaRPr sz="700">
                        <a:latin typeface="Microsoft YaHei UI"/>
                        <a:cs typeface="Microsoft YaHei UI"/>
                      </a:endParaRPr>
                    </a:p>
                    <a:p>
                      <a:pPr marL="7620" algn="ctr">
                        <a:lnSpc>
                          <a:spcPct val="100000"/>
                        </a:lnSpc>
                        <a:spcBef>
                          <a:spcPts val="470"/>
                        </a:spcBef>
                      </a:pPr>
                      <a:r>
                        <a:rPr sz="900" b="1" spc="-5">
                          <a:solidFill>
                            <a:srgbClr val="404040"/>
                          </a:solidFill>
                          <a:latin typeface="Arial"/>
                          <a:cs typeface="Arial"/>
                        </a:rPr>
                        <a:t>2014</a:t>
                      </a:r>
                      <a:r>
                        <a:rPr sz="900" b="1" spc="0">
                          <a:solidFill>
                            <a:srgbClr val="404040"/>
                          </a:solidFill>
                          <a:latin typeface="Arial"/>
                          <a:cs typeface="Arial"/>
                        </a:rPr>
                        <a:t>-</a:t>
                      </a:r>
                      <a:r>
                        <a:rPr sz="900" b="1" spc="-5">
                          <a:solidFill>
                            <a:srgbClr val="404040"/>
                          </a:solidFill>
                          <a:latin typeface="Arial"/>
                          <a:cs typeface="Arial"/>
                        </a:rPr>
                        <a:t>2020</a:t>
                      </a:r>
                      <a:r>
                        <a:rPr sz="900" b="1" spc="0">
                          <a:solidFill>
                            <a:srgbClr val="404040"/>
                          </a:solidFill>
                          <a:latin typeface="Microsoft YaHei UI"/>
                          <a:cs typeface="Microsoft YaHei UI"/>
                        </a:rPr>
                        <a:t>年中国医疗卫生技术人员数量</a:t>
                      </a:r>
                      <a:endParaRPr sz="900">
                        <a:latin typeface="Microsoft YaHei UI"/>
                        <a:cs typeface="Microsoft YaHei UI"/>
                      </a:endParaRPr>
                    </a:p>
                    <a:p>
                      <a:pPr marL="1520190">
                        <a:lnSpc>
                          <a:spcPts val="755"/>
                        </a:lnSpc>
                        <a:spcBef>
                          <a:spcPts val="440"/>
                        </a:spcBef>
                      </a:pPr>
                      <a:r>
                        <a:rPr sz="1050" baseline="-23809">
                          <a:solidFill>
                            <a:srgbClr val="595959"/>
                          </a:solidFill>
                          <a:latin typeface="Microsoft YaHei UI"/>
                          <a:cs typeface="Microsoft YaHei UI"/>
                        </a:rPr>
                        <a:t>952</a:t>
                      </a:r>
                      <a:r>
                        <a:rPr sz="1050" spc="-7" baseline="-23809">
                          <a:solidFill>
                            <a:srgbClr val="595959"/>
                          </a:solidFill>
                          <a:latin typeface="Microsoft YaHei UI"/>
                          <a:cs typeface="Microsoft YaHei UI"/>
                        </a:rPr>
                        <a:t>.</a:t>
                      </a:r>
                      <a:r>
                        <a:rPr sz="1050" spc="0" baseline="-23809">
                          <a:solidFill>
                            <a:srgbClr val="595959"/>
                          </a:solidFill>
                          <a:latin typeface="Microsoft YaHei UI"/>
                          <a:cs typeface="Microsoft YaHei UI"/>
                        </a:rPr>
                        <a:t>9  </a:t>
                      </a:r>
                      <a:r>
                        <a:rPr sz="1050" spc="150" baseline="-23809">
                          <a:solidFill>
                            <a:srgbClr val="595959"/>
                          </a:solidFill>
                          <a:latin typeface="Microsoft YaHei UI"/>
                          <a:cs typeface="Microsoft YaHei UI"/>
                        </a:rPr>
                        <a:t> </a:t>
                      </a:r>
                      <a:r>
                        <a:rPr sz="700" spc="0">
                          <a:solidFill>
                            <a:srgbClr val="595959"/>
                          </a:solidFill>
                          <a:latin typeface="Microsoft YaHei UI"/>
                          <a:cs typeface="Microsoft YaHei UI"/>
                        </a:rPr>
                        <a:t>1015</a:t>
                      </a:r>
                      <a:r>
                        <a:rPr sz="700" spc="-5">
                          <a:solidFill>
                            <a:srgbClr val="595959"/>
                          </a:solidFill>
                          <a:latin typeface="Microsoft YaHei UI"/>
                          <a:cs typeface="Microsoft YaHei UI"/>
                        </a:rPr>
                        <a:t>.</a:t>
                      </a:r>
                      <a:r>
                        <a:rPr sz="700" spc="0">
                          <a:solidFill>
                            <a:srgbClr val="595959"/>
                          </a:solidFill>
                          <a:latin typeface="Microsoft YaHei UI"/>
                          <a:cs typeface="Microsoft YaHei UI"/>
                        </a:rPr>
                        <a:t>4   </a:t>
                      </a:r>
                      <a:r>
                        <a:rPr sz="700" spc="-25">
                          <a:solidFill>
                            <a:srgbClr val="595959"/>
                          </a:solidFill>
                          <a:latin typeface="Microsoft YaHei UI"/>
                          <a:cs typeface="Microsoft YaHei UI"/>
                        </a:rPr>
                        <a:t> </a:t>
                      </a:r>
                      <a:r>
                        <a:rPr sz="1050" spc="0" baseline="19841">
                          <a:solidFill>
                            <a:srgbClr val="595959"/>
                          </a:solidFill>
                          <a:latin typeface="Microsoft YaHei UI"/>
                          <a:cs typeface="Microsoft YaHei UI"/>
                        </a:rPr>
                        <a:t>1066</a:t>
                      </a:r>
                      <a:endParaRPr sz="1050" baseline="19841">
                        <a:latin typeface="Microsoft YaHei UI"/>
                        <a:cs typeface="Microsoft YaHei UI"/>
                      </a:endParaRPr>
                    </a:p>
                    <a:p>
                      <a:pPr marL="165100">
                        <a:lnSpc>
                          <a:spcPts val="615"/>
                        </a:lnSpc>
                        <a:tabLst>
                          <a:tab pos="513080"/>
                          <a:tab pos="824230"/>
                        </a:tabLst>
                      </a:pPr>
                      <a:r>
                        <a:rPr sz="1050" baseline="-47619">
                          <a:solidFill>
                            <a:srgbClr val="595959"/>
                          </a:solidFill>
                          <a:latin typeface="Microsoft YaHei UI"/>
                          <a:cs typeface="Microsoft YaHei UI"/>
                        </a:rPr>
                        <a:t>759	</a:t>
                      </a:r>
                      <a:r>
                        <a:rPr sz="1050" baseline="-35714">
                          <a:solidFill>
                            <a:srgbClr val="595959"/>
                          </a:solidFill>
                          <a:latin typeface="Microsoft YaHei UI"/>
                          <a:cs typeface="Microsoft YaHei UI"/>
                        </a:rPr>
                        <a:t>800	</a:t>
                      </a:r>
                      <a:r>
                        <a:rPr sz="1050" baseline="-19841">
                          <a:solidFill>
                            <a:srgbClr val="595959"/>
                          </a:solidFill>
                          <a:latin typeface="Microsoft YaHei UI"/>
                          <a:cs typeface="Microsoft YaHei UI"/>
                        </a:rPr>
                        <a:t>845</a:t>
                      </a:r>
                      <a:r>
                        <a:rPr sz="1050" spc="-7" baseline="-19841">
                          <a:solidFill>
                            <a:srgbClr val="595959"/>
                          </a:solidFill>
                          <a:latin typeface="Microsoft YaHei UI"/>
                          <a:cs typeface="Microsoft YaHei UI"/>
                        </a:rPr>
                        <a:t>.</a:t>
                      </a:r>
                      <a:r>
                        <a:rPr sz="1050" spc="0" baseline="-19841">
                          <a:solidFill>
                            <a:srgbClr val="595959"/>
                          </a:solidFill>
                          <a:latin typeface="Microsoft YaHei UI"/>
                          <a:cs typeface="Microsoft YaHei UI"/>
                        </a:rPr>
                        <a:t>4   </a:t>
                      </a:r>
                      <a:r>
                        <a:rPr sz="1050" spc="150" baseline="-19841">
                          <a:solidFill>
                            <a:srgbClr val="595959"/>
                          </a:solidFill>
                          <a:latin typeface="Microsoft YaHei UI"/>
                          <a:cs typeface="Microsoft YaHei UI"/>
                        </a:rPr>
                        <a:t> </a:t>
                      </a:r>
                      <a:r>
                        <a:rPr sz="700" spc="0">
                          <a:solidFill>
                            <a:srgbClr val="595959"/>
                          </a:solidFill>
                          <a:latin typeface="Microsoft YaHei UI"/>
                          <a:cs typeface="Microsoft YaHei UI"/>
                        </a:rPr>
                        <a:t>898</a:t>
                      </a:r>
                      <a:r>
                        <a:rPr sz="700" spc="-5">
                          <a:solidFill>
                            <a:srgbClr val="595959"/>
                          </a:solidFill>
                          <a:latin typeface="Microsoft YaHei UI"/>
                          <a:cs typeface="Microsoft YaHei UI"/>
                        </a:rPr>
                        <a:t>.</a:t>
                      </a:r>
                      <a:r>
                        <a:rPr sz="700" spc="0">
                          <a:solidFill>
                            <a:srgbClr val="595959"/>
                          </a:solidFill>
                          <a:latin typeface="Microsoft YaHei UI"/>
                          <a:cs typeface="Microsoft YaHei UI"/>
                        </a:rPr>
                        <a:t>8</a:t>
                      </a:r>
                      <a:endParaRPr sz="700">
                        <a:latin typeface="Microsoft YaHei UI"/>
                        <a:cs typeface="Microsoft YaHei UI"/>
                      </a:endParaRPr>
                    </a:p>
                    <a:p>
                      <a:pPr>
                        <a:lnSpc>
                          <a:spcPts val="1000"/>
                        </a:lnSpc>
                      </a:pPr>
                      <a:endParaRPr sz="1000"/>
                    </a:p>
                    <a:p>
                      <a:pPr>
                        <a:lnSpc>
                          <a:spcPts val="1000"/>
                        </a:lnSpc>
                      </a:pPr>
                      <a:endParaRPr sz="1000"/>
                    </a:p>
                    <a:p>
                      <a:pPr>
                        <a:lnSpc>
                          <a:spcPts val="1000"/>
                        </a:lnSpc>
                      </a:pPr>
                      <a:endParaRPr sz="1000"/>
                    </a:p>
                    <a:p>
                      <a:pPr>
                        <a:lnSpc>
                          <a:spcPts val="1000"/>
                        </a:lnSpc>
                      </a:pPr>
                      <a:endParaRPr sz="1000"/>
                    </a:p>
                    <a:p>
                      <a:pPr>
                        <a:lnSpc>
                          <a:spcPts val="1100"/>
                        </a:lnSpc>
                        <a:spcBef>
                          <a:spcPts val="12"/>
                        </a:spcBef>
                      </a:pPr>
                      <a:endParaRPr sz="1100"/>
                    </a:p>
                    <a:p>
                      <a:pPr marR="9525" algn="ctr">
                        <a:lnSpc>
                          <a:spcPct val="100000"/>
                        </a:lnSpc>
                        <a:tabLst>
                          <a:tab pos="347345"/>
                          <a:tab pos="695325"/>
                          <a:tab pos="1043305"/>
                          <a:tab pos="1391285"/>
                          <a:tab pos="1739264"/>
                          <a:tab pos="2087245"/>
                        </a:tabLst>
                      </a:pPr>
                      <a:r>
                        <a:rPr sz="700" spc="-15">
                          <a:solidFill>
                            <a:srgbClr val="595959"/>
                          </a:solidFill>
                          <a:latin typeface="Microsoft YaHei UI"/>
                          <a:cs typeface="Microsoft YaHei UI"/>
                        </a:rPr>
                        <a:t>201</a:t>
                      </a:r>
                      <a:r>
                        <a:rPr sz="700" spc="0">
                          <a:solidFill>
                            <a:srgbClr val="595959"/>
                          </a:solidFill>
                          <a:latin typeface="Microsoft YaHei UI"/>
                          <a:cs typeface="Microsoft YaHei UI"/>
                        </a:rPr>
                        <a:t>4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5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6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7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8	</a:t>
                      </a:r>
                      <a:r>
                        <a:rPr sz="700" spc="-15">
                          <a:solidFill>
                            <a:srgbClr val="595959"/>
                          </a:solidFill>
                          <a:latin typeface="Microsoft YaHei UI"/>
                          <a:cs typeface="Microsoft YaHei UI"/>
                        </a:rPr>
                        <a:t>201</a:t>
                      </a:r>
                      <a:r>
                        <a:rPr sz="700" spc="0">
                          <a:solidFill>
                            <a:srgbClr val="595959"/>
                          </a:solidFill>
                          <a:latin typeface="Microsoft YaHei UI"/>
                          <a:cs typeface="Microsoft YaHei UI"/>
                        </a:rPr>
                        <a:t>9	</a:t>
                      </a:r>
                      <a:r>
                        <a:rPr sz="700" spc="-15">
                          <a:solidFill>
                            <a:srgbClr val="595959"/>
                          </a:solidFill>
                          <a:latin typeface="Microsoft YaHei UI"/>
                          <a:cs typeface="Microsoft YaHei UI"/>
                        </a:rPr>
                        <a:t>2020</a:t>
                      </a:r>
                      <a:endParaRPr sz="700">
                        <a:latin typeface="Microsoft YaHei UI"/>
                        <a:cs typeface="Microsoft YaHei UI"/>
                      </a:endParaRPr>
                    </a:p>
                    <a:p>
                      <a:pPr marL="92710" algn="ctr">
                        <a:lnSpc>
                          <a:spcPct val="100000"/>
                        </a:lnSpc>
                        <a:spcBef>
                          <a:spcPts val="335"/>
                        </a:spcBef>
                      </a:pPr>
                      <a:r>
                        <a:rPr sz="700">
                          <a:solidFill>
                            <a:srgbClr val="595959"/>
                          </a:solidFill>
                          <a:latin typeface="Microsoft YaHei UI"/>
                          <a:cs typeface="Microsoft YaHei UI"/>
                        </a:rPr>
                        <a:t>卫生技术人员数（万人）</a:t>
                      </a:r>
                      <a:endParaRPr sz="700">
                        <a:latin typeface="Microsoft YaHei UI"/>
                        <a:cs typeface="Microsoft YaHei UI"/>
                      </a:endParaRPr>
                    </a:p>
                  </a:txBody>
                  <a:tcPr marL="0" marR="0" marT="0" marB="0">
                    <a:lnL w="12700">
                      <a:solidFill>
                        <a:srgbClr val="65AF45"/>
                      </a:solidFill>
                      <a:prstDash val="solid"/>
                    </a:lnL>
                    <a:lnR w="12700">
                      <a:solidFill>
                        <a:srgbClr val="65AF45"/>
                      </a:solidFill>
                      <a:prstDash val="solid"/>
                    </a:lnR>
                    <a:lnB w="12700">
                      <a:solidFill>
                        <a:srgbClr val="65AF45"/>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graphicFrame>
        <p:nvGraphicFramePr>
          <p:cNvPr id="97" name="object 97"/>
          <p:cNvGraphicFramePr>
            <a:graphicFrameLocks noGrp="1"/>
          </p:cNvGraphicFramePr>
          <p:nvPr/>
        </p:nvGraphicFramePr>
        <p:xfrm>
          <a:off x="7583802" y="3773145"/>
          <a:ext cx="2497178" cy="1260488"/>
        </p:xfrm>
        <a:graphic>
          <a:graphicData uri="http://schemas.openxmlformats.org/drawingml/2006/table">
            <a:tbl>
              <a:tblPr firstRow="1" bandRow="1">
                <a:tableStyleId>{2D5ABB26-0587-4C30-8999-92F81FD0307C}</a:tableStyleId>
              </a:tblPr>
              <a:tblGrid>
                <a:gridCol w="784986">
                  <a:extLst>
                    <a:ext uri="{9D8B030D-6E8A-4147-A177-3AD203B41FA5}">
                      <a16:colId xmlns:a16="http://schemas.microsoft.com/office/drawing/2014/main" val="20000"/>
                    </a:ext>
                  </a:extLst>
                </a:gridCol>
                <a:gridCol w="942837">
                  <a:extLst>
                    <a:ext uri="{9D8B030D-6E8A-4147-A177-3AD203B41FA5}">
                      <a16:colId xmlns:a16="http://schemas.microsoft.com/office/drawing/2014/main" val="20001"/>
                    </a:ext>
                  </a:extLst>
                </a:gridCol>
                <a:gridCol w="769355">
                  <a:extLst>
                    <a:ext uri="{9D8B030D-6E8A-4147-A177-3AD203B41FA5}">
                      <a16:colId xmlns:a16="http://schemas.microsoft.com/office/drawing/2014/main" val="20002"/>
                    </a:ext>
                  </a:extLst>
                </a:gridCol>
              </a:tblGrid>
              <a:tr h="113163">
                <a:tc>
                  <a:txBody>
                    <a:bodyPr vert="horz" wrap="square"/>
                    <a:lstStyle/>
                    <a:p>
                      <a:endParaRPr sz="700">
                        <a:latin typeface="Microsoft YaHei UI"/>
                        <a:cs typeface="Microsoft YaHei UI"/>
                      </a:endParaRPr>
                    </a:p>
                  </a:txBody>
                  <a:tcPr marL="0" marR="0" marT="0" marB="0">
                    <a:lnB w="12700">
                      <a:solidFill>
                        <a:srgbClr val="B2D234"/>
                      </a:solidFill>
                      <a:prstDash val="solid"/>
                    </a:lnB>
                  </a:tcPr>
                </a:tc>
                <a:tc>
                  <a:txBody>
                    <a:bodyPr vert="horz" wrap="square"/>
                    <a:lstStyle/>
                    <a:p>
                      <a:pPr marL="91440">
                        <a:lnSpc>
                          <a:spcPts val="484"/>
                        </a:lnSpc>
                      </a:pPr>
                      <a:r>
                        <a:rPr sz="700" b="1">
                          <a:solidFill>
                            <a:srgbClr val="FFFFFF"/>
                          </a:solidFill>
                          <a:latin typeface="Microsoft YaHei UI"/>
                          <a:cs typeface="Microsoft YaHei UI"/>
                        </a:rPr>
                        <a:t>碎片化的医疗系统</a:t>
                      </a:r>
                      <a:endParaRPr sz="700">
                        <a:latin typeface="Microsoft YaHei UI"/>
                        <a:cs typeface="Microsoft YaHei UI"/>
                      </a:endParaRPr>
                    </a:p>
                  </a:txBody>
                  <a:tcPr marL="0" marR="0" marT="0" marB="0">
                    <a:lnB w="12700">
                      <a:solidFill>
                        <a:srgbClr val="B2D234"/>
                      </a:solidFill>
                      <a:prstDash val="solid"/>
                    </a:lnB>
                    <a:solidFill>
                      <a:srgbClr val="8BC53F"/>
                    </a:solidFill>
                  </a:tcPr>
                </a:tc>
                <a:tc>
                  <a:txBody>
                    <a:bodyPr vert="horz" wrap="square"/>
                    <a:lstStyle/>
                    <a:p>
                      <a:endParaRPr sz="700">
                        <a:latin typeface="Microsoft YaHei UI"/>
                        <a:cs typeface="Microsoft YaHei UI"/>
                      </a:endParaRPr>
                    </a:p>
                  </a:txBody>
                  <a:tcPr marL="0" marR="0" marT="0" marB="0">
                    <a:lnB w="12700">
                      <a:solidFill>
                        <a:srgbClr val="B2D234"/>
                      </a:solidFill>
                      <a:prstDash val="solid"/>
                    </a:lnB>
                  </a:tcPr>
                </a:tc>
                <a:extLst>
                  <a:ext uri="{0D108BD9-81ED-4DB2-BD59-A6C34878D82A}">
                    <a16:rowId xmlns:a16="http://schemas.microsoft.com/office/drawing/2014/main" val="10000"/>
                  </a:ext>
                </a:extLst>
              </a:tr>
              <a:tr h="86892">
                <a:tc>
                  <a:txBody>
                    <a:bodyPr vert="horz" wrap="square"/>
                    <a:lstStyle/>
                    <a:p>
                      <a:endParaRPr sz="700">
                        <a:latin typeface="Microsoft YaHei UI"/>
                        <a:cs typeface="Microsoft YaHei UI"/>
                      </a:endParaRPr>
                    </a:p>
                  </a:txBody>
                  <a:tcPr marL="0" marR="0" marT="0" marB="0">
                    <a:lnL w="12700">
                      <a:solidFill>
                        <a:srgbClr val="B2D234"/>
                      </a:solidFill>
                      <a:prstDash val="solid"/>
                    </a:lnL>
                    <a:lnT w="12700">
                      <a:solidFill>
                        <a:srgbClr val="B2D234"/>
                      </a:solidFill>
                      <a:prstDash val="solid"/>
                    </a:lnT>
                  </a:tcPr>
                </a:tc>
                <a:tc>
                  <a:txBody>
                    <a:bodyPr vert="horz" wrap="square"/>
                    <a:lstStyle/>
                    <a:p>
                      <a:endParaRPr sz="700">
                        <a:latin typeface="Microsoft YaHei UI"/>
                        <a:cs typeface="Microsoft YaHei UI"/>
                      </a:endParaRPr>
                    </a:p>
                  </a:txBody>
                  <a:tcPr marL="0" marR="0" marT="0" marB="0">
                    <a:lnT w="12700">
                      <a:solidFill>
                        <a:srgbClr val="B2D234"/>
                      </a:solidFill>
                      <a:prstDash val="solid"/>
                    </a:lnT>
                    <a:solidFill>
                      <a:srgbClr val="8BC53F"/>
                    </a:solidFill>
                  </a:tcPr>
                </a:tc>
                <a:tc>
                  <a:txBody>
                    <a:bodyPr vert="horz" wrap="square"/>
                    <a:lstStyle/>
                    <a:p>
                      <a:endParaRPr sz="700">
                        <a:latin typeface="Microsoft YaHei UI"/>
                        <a:cs typeface="Microsoft YaHei UI"/>
                      </a:endParaRPr>
                    </a:p>
                  </a:txBody>
                  <a:tcPr marL="0" marR="0" marT="0" marB="0">
                    <a:lnR w="12700">
                      <a:solidFill>
                        <a:srgbClr val="B2D234"/>
                      </a:solidFill>
                      <a:prstDash val="solid"/>
                    </a:lnR>
                    <a:lnT w="12700">
                      <a:solidFill>
                        <a:srgbClr val="B2D234"/>
                      </a:solidFill>
                      <a:prstDash val="solid"/>
                    </a:lnT>
                  </a:tcPr>
                </a:tc>
                <a:extLst>
                  <a:ext uri="{0D108BD9-81ED-4DB2-BD59-A6C34878D82A}">
                    <a16:rowId xmlns:a16="http://schemas.microsoft.com/office/drawing/2014/main" val="10001"/>
                  </a:ext>
                </a:extLst>
              </a:tr>
              <a:tr h="1040645">
                <a:tc gridSpan="3">
                  <a:txBody>
                    <a:bodyPr vert="horz" wrap="square"/>
                    <a:lstStyle/>
                    <a:p>
                      <a:pPr marL="36830" algn="ctr">
                        <a:lnSpc>
                          <a:spcPct val="100000"/>
                        </a:lnSpc>
                      </a:pPr>
                      <a:r>
                        <a:rPr sz="700" b="1">
                          <a:solidFill>
                            <a:srgbClr val="595959"/>
                          </a:solidFill>
                          <a:latin typeface="Microsoft YaHei UI"/>
                          <a:cs typeface="Microsoft YaHei UI"/>
                        </a:rPr>
                        <a:t>用户</a:t>
                      </a:r>
                      <a:r>
                        <a:rPr sz="700" b="1" spc="-10">
                          <a:solidFill>
                            <a:srgbClr val="595959"/>
                          </a:solidFill>
                          <a:latin typeface="Microsoft YaHei UI"/>
                          <a:cs typeface="Microsoft YaHei UI"/>
                        </a:rPr>
                        <a:t>/</a:t>
                      </a:r>
                      <a:r>
                        <a:rPr sz="700" b="1" spc="0">
                          <a:solidFill>
                            <a:srgbClr val="595959"/>
                          </a:solidFill>
                          <a:latin typeface="Microsoft YaHei UI"/>
                          <a:cs typeface="Microsoft YaHei UI"/>
                        </a:rPr>
                        <a:t>场景</a:t>
                      </a:r>
                      <a:endParaRPr sz="700">
                        <a:latin typeface="Microsoft YaHei UI"/>
                        <a:cs typeface="Microsoft YaHei UI"/>
                      </a:endParaRPr>
                    </a:p>
                    <a:p>
                      <a:pPr>
                        <a:lnSpc>
                          <a:spcPts val="800"/>
                        </a:lnSpc>
                        <a:spcBef>
                          <a:spcPts val="7"/>
                        </a:spcBef>
                      </a:pPr>
                      <a:endParaRPr sz="800"/>
                    </a:p>
                    <a:p>
                      <a:pPr>
                        <a:lnSpc>
                          <a:spcPts val="1000"/>
                        </a:lnSpc>
                      </a:pPr>
                      <a:endParaRPr sz="1000"/>
                    </a:p>
                    <a:p>
                      <a:pPr>
                        <a:lnSpc>
                          <a:spcPts val="1000"/>
                        </a:lnSpc>
                      </a:pPr>
                      <a:endParaRPr sz="1000"/>
                    </a:p>
                    <a:p>
                      <a:pPr>
                        <a:lnSpc>
                          <a:spcPts val="1000"/>
                        </a:lnSpc>
                      </a:pPr>
                      <a:endParaRPr sz="1000"/>
                    </a:p>
                    <a:p>
                      <a:pPr>
                        <a:lnSpc>
                          <a:spcPts val="1000"/>
                        </a:lnSpc>
                      </a:pPr>
                      <a:endParaRPr sz="1000"/>
                    </a:p>
                    <a:p>
                      <a:pPr marL="203835" marR="100965" indent="-63500">
                        <a:lnSpc>
                          <a:spcPct val="44000"/>
                        </a:lnSpc>
                        <a:tabLst>
                          <a:tab pos="551815"/>
                          <a:tab pos="795655"/>
                          <a:tab pos="1200150"/>
                          <a:tab pos="1444625"/>
                          <a:tab pos="1861820"/>
                        </a:tabLst>
                      </a:pPr>
                      <a:r>
                        <a:rPr sz="750" b="1" baseline="38888">
                          <a:solidFill>
                            <a:srgbClr val="FFFFFF"/>
                          </a:solidFill>
                          <a:latin typeface="Microsoft YaHei UI"/>
                          <a:cs typeface="Microsoft YaHei UI"/>
                        </a:rPr>
                        <a:t>医疗保健	</a:t>
                      </a:r>
                      <a:r>
                        <a:rPr sz="600" baseline="13888">
                          <a:solidFill>
                            <a:srgbClr val="595959"/>
                          </a:solidFill>
                          <a:latin typeface="Microsoft YaHei UI"/>
                          <a:cs typeface="Microsoft YaHei UI"/>
                        </a:rPr>
                        <a:t>数据	</a:t>
                      </a:r>
                      <a:r>
                        <a:rPr sz="500" b="1">
                          <a:solidFill>
                            <a:srgbClr val="FFFFFF"/>
                          </a:solidFill>
                          <a:latin typeface="Microsoft YaHei UI"/>
                          <a:cs typeface="Microsoft YaHei UI"/>
                        </a:rPr>
                        <a:t>医疗服务	</a:t>
                      </a:r>
                      <a:r>
                        <a:rPr sz="600" baseline="6944">
                          <a:solidFill>
                            <a:srgbClr val="595959"/>
                          </a:solidFill>
                          <a:latin typeface="Microsoft YaHei UI"/>
                          <a:cs typeface="Microsoft YaHei UI"/>
                        </a:rPr>
                        <a:t>数据	</a:t>
                      </a:r>
                      <a:r>
                        <a:rPr sz="500" b="1">
                          <a:solidFill>
                            <a:srgbClr val="FFFFFF"/>
                          </a:solidFill>
                          <a:latin typeface="Microsoft YaHei UI"/>
                          <a:cs typeface="Microsoft YaHei UI"/>
                        </a:rPr>
                        <a:t>医疗保险	</a:t>
                      </a:r>
                      <a:r>
                        <a:rPr sz="600" baseline="27777">
                          <a:solidFill>
                            <a:srgbClr val="595959"/>
                          </a:solidFill>
                          <a:latin typeface="Microsoft YaHei UI"/>
                          <a:cs typeface="Microsoft YaHei UI"/>
                        </a:rPr>
                        <a:t>数据      </a:t>
                      </a:r>
                      <a:r>
                        <a:rPr sz="600" spc="-44" baseline="27777">
                          <a:solidFill>
                            <a:srgbClr val="595959"/>
                          </a:solidFill>
                          <a:latin typeface="Microsoft YaHei UI"/>
                          <a:cs typeface="Microsoft YaHei UI"/>
                        </a:rPr>
                        <a:t> </a:t>
                      </a:r>
                      <a:r>
                        <a:rPr sz="500" b="1" spc="0">
                          <a:solidFill>
                            <a:srgbClr val="FFFFFF"/>
                          </a:solidFill>
                          <a:latin typeface="Microsoft YaHei UI"/>
                          <a:cs typeface="Microsoft YaHei UI"/>
                        </a:rPr>
                        <a:t>药品与器械 资讯</a:t>
                      </a:r>
                      <a:endParaRPr sz="500">
                        <a:latin typeface="Microsoft YaHei UI"/>
                        <a:cs typeface="Microsoft YaHei UI"/>
                      </a:endParaRPr>
                    </a:p>
                  </a:txBody>
                  <a:tcPr marL="0" marR="0" marT="0" marB="0">
                    <a:lnL w="12700">
                      <a:solidFill>
                        <a:srgbClr val="B2D234"/>
                      </a:solidFill>
                      <a:prstDash val="solid"/>
                    </a:lnL>
                    <a:lnR w="12700">
                      <a:solidFill>
                        <a:srgbClr val="B2D234"/>
                      </a:solidFill>
                      <a:prstDash val="solid"/>
                    </a:lnR>
                    <a:lnB w="12700">
                      <a:solidFill>
                        <a:srgbClr val="B2D234"/>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graphicFrame>
        <p:nvGraphicFramePr>
          <p:cNvPr id="98" name="object 98"/>
          <p:cNvGraphicFramePr>
            <a:graphicFrameLocks noGrp="1"/>
          </p:cNvGraphicFramePr>
          <p:nvPr/>
        </p:nvGraphicFramePr>
        <p:xfrm>
          <a:off x="2096331" y="3135917"/>
          <a:ext cx="2591999" cy="3511965"/>
        </p:xfrm>
        <a:graphic>
          <a:graphicData uri="http://schemas.openxmlformats.org/drawingml/2006/table">
            <a:tbl>
              <a:tblPr firstRow="1" bandRow="1">
                <a:tableStyleId>{2D5ABB26-0587-4C30-8999-92F81FD0307C}</a:tableStyleId>
              </a:tblPr>
              <a:tblGrid>
                <a:gridCol w="106041">
                  <a:extLst>
                    <a:ext uri="{9D8B030D-6E8A-4147-A177-3AD203B41FA5}">
                      <a16:colId xmlns:a16="http://schemas.microsoft.com/office/drawing/2014/main" val="20000"/>
                    </a:ext>
                  </a:extLst>
                </a:gridCol>
                <a:gridCol w="2412000">
                  <a:extLst>
                    <a:ext uri="{9D8B030D-6E8A-4147-A177-3AD203B41FA5}">
                      <a16:colId xmlns:a16="http://schemas.microsoft.com/office/drawing/2014/main" val="20001"/>
                    </a:ext>
                  </a:extLst>
                </a:gridCol>
                <a:gridCol w="73958">
                  <a:extLst>
                    <a:ext uri="{9D8B030D-6E8A-4147-A177-3AD203B41FA5}">
                      <a16:colId xmlns:a16="http://schemas.microsoft.com/office/drawing/2014/main" val="20002"/>
                    </a:ext>
                  </a:extLst>
                </a:gridCol>
              </a:tblGrid>
              <a:tr h="108619">
                <a:tc>
                  <a:txBody>
                    <a:bodyPr vert="horz" wrap="square"/>
                    <a:lstStyle/>
                    <a:p>
                      <a:endParaRPr sz="500">
                        <a:latin typeface="Microsoft YaHei UI"/>
                        <a:cs typeface="Microsoft YaHei UI"/>
                      </a:endParaRPr>
                    </a:p>
                  </a:txBody>
                  <a:tcPr marL="0" marR="0" marT="0" marB="0">
                    <a:lnB w="12700">
                      <a:solidFill>
                        <a:srgbClr val="65AF45"/>
                      </a:solidFill>
                      <a:prstDash val="solid"/>
                    </a:lnB>
                  </a:tcPr>
                </a:tc>
                <a:tc>
                  <a:txBody>
                    <a:bodyPr vert="horz" wrap="square"/>
                    <a:lstStyle/>
                    <a:p>
                      <a:endParaRPr sz="500">
                        <a:latin typeface="Microsoft YaHei UI"/>
                        <a:cs typeface="Microsoft YaHei UI"/>
                      </a:endParaRPr>
                    </a:p>
                  </a:txBody>
                  <a:tcPr marL="0" marR="0" marT="0" marB="0">
                    <a:lnB w="12700">
                      <a:solidFill>
                        <a:srgbClr val="65AF45"/>
                      </a:solidFill>
                      <a:prstDash val="solid"/>
                    </a:lnB>
                    <a:solidFill>
                      <a:srgbClr val="65AF45"/>
                    </a:solidFill>
                  </a:tcPr>
                </a:tc>
                <a:tc>
                  <a:txBody>
                    <a:bodyPr vert="horz" wrap="square"/>
                    <a:lstStyle/>
                    <a:p>
                      <a:endParaRPr sz="500">
                        <a:latin typeface="Microsoft YaHei UI"/>
                        <a:cs typeface="Microsoft YaHei UI"/>
                      </a:endParaRPr>
                    </a:p>
                  </a:txBody>
                  <a:tcPr marL="0" marR="0" marT="0" marB="0">
                    <a:lnB w="12700">
                      <a:solidFill>
                        <a:srgbClr val="65AF45"/>
                      </a:solidFill>
                      <a:prstDash val="solid"/>
                    </a:lnB>
                  </a:tcPr>
                </a:tc>
                <a:extLst>
                  <a:ext uri="{0D108BD9-81ED-4DB2-BD59-A6C34878D82A}">
                    <a16:rowId xmlns:a16="http://schemas.microsoft.com/office/drawing/2014/main" val="10000"/>
                  </a:ext>
                </a:extLst>
              </a:tr>
              <a:tr h="145296">
                <a:tc>
                  <a:txBody>
                    <a:bodyPr vert="horz" wrap="square"/>
                    <a:lstStyle/>
                    <a:p>
                      <a:endParaRPr sz="500">
                        <a:latin typeface="Microsoft YaHei UI"/>
                        <a:cs typeface="Microsoft YaHei UI"/>
                      </a:endParaRPr>
                    </a:p>
                  </a:txBody>
                  <a:tcPr marL="0" marR="0" marT="0" marB="0">
                    <a:lnL w="12700">
                      <a:solidFill>
                        <a:srgbClr val="65AF45"/>
                      </a:solidFill>
                      <a:prstDash val="solid"/>
                    </a:lnL>
                    <a:lnT w="12700">
                      <a:solidFill>
                        <a:srgbClr val="65AF45"/>
                      </a:solidFill>
                      <a:prstDash val="solid"/>
                    </a:lnT>
                  </a:tcPr>
                </a:tc>
                <a:tc>
                  <a:txBody>
                    <a:bodyPr vert="horz" wrap="square"/>
                    <a:lstStyle/>
                    <a:p>
                      <a:pPr marL="672465">
                        <a:lnSpc>
                          <a:spcPct val="100000"/>
                        </a:lnSpc>
                      </a:pPr>
                      <a:r>
                        <a:rPr sz="1100" b="1" spc="-50">
                          <a:solidFill>
                            <a:srgbClr val="FFFFFF"/>
                          </a:solidFill>
                          <a:latin typeface="Microsoft YaHei UI"/>
                          <a:cs typeface="Microsoft YaHei UI"/>
                        </a:rPr>
                        <a:t>医疗资源分配不均</a:t>
                      </a:r>
                      <a:endParaRPr sz="1100">
                        <a:latin typeface="Microsoft YaHei UI"/>
                        <a:cs typeface="Microsoft YaHei UI"/>
                      </a:endParaRPr>
                    </a:p>
                  </a:txBody>
                  <a:tcPr marL="0" marR="0" marT="0" marB="0">
                    <a:lnT w="12700">
                      <a:solidFill>
                        <a:srgbClr val="65AF45"/>
                      </a:solidFill>
                      <a:prstDash val="solid"/>
                    </a:lnT>
                    <a:solidFill>
                      <a:srgbClr val="65AF45"/>
                    </a:solidFill>
                  </a:tcPr>
                </a:tc>
                <a:tc>
                  <a:txBody>
                    <a:bodyPr vert="horz" wrap="square"/>
                    <a:lstStyle/>
                    <a:p>
                      <a:endParaRPr sz="1100">
                        <a:latin typeface="Microsoft YaHei UI"/>
                        <a:cs typeface="Microsoft YaHei UI"/>
                      </a:endParaRPr>
                    </a:p>
                  </a:txBody>
                  <a:tcPr marL="0" marR="0" marT="0" marB="0">
                    <a:lnR w="12700">
                      <a:solidFill>
                        <a:srgbClr val="65AF45"/>
                      </a:solidFill>
                      <a:prstDash val="solid"/>
                    </a:lnR>
                    <a:lnT w="12700">
                      <a:solidFill>
                        <a:srgbClr val="65AF45"/>
                      </a:solidFill>
                      <a:prstDash val="solid"/>
                    </a:lnT>
                  </a:tcPr>
                </a:tc>
                <a:extLst>
                  <a:ext uri="{0D108BD9-81ED-4DB2-BD59-A6C34878D82A}">
                    <a16:rowId xmlns:a16="http://schemas.microsoft.com/office/drawing/2014/main" val="10001"/>
                  </a:ext>
                </a:extLst>
              </a:tr>
              <a:tr h="2976052">
                <a:tc gridSpan="3">
                  <a:txBody>
                    <a:bodyPr vert="horz" wrap="square"/>
                    <a:lstStyle/>
                    <a:p>
                      <a:pPr marL="138430" marR="548640" algn="just">
                        <a:lnSpc>
                          <a:spcPct val="100000"/>
                        </a:lnSpc>
                      </a:pPr>
                      <a:r>
                        <a:rPr sz="1800" b="1" i="1" baseline="-4629">
                          <a:solidFill>
                            <a:srgbClr val="FFFFFF"/>
                          </a:solidFill>
                          <a:latin typeface="Arial"/>
                          <a:cs typeface="Arial"/>
                        </a:rPr>
                        <a:t>1  </a:t>
                      </a:r>
                      <a:r>
                        <a:rPr sz="1800" b="1" i="1" spc="30" baseline="-4629">
                          <a:solidFill>
                            <a:srgbClr val="FFFFFF"/>
                          </a:solidFill>
                          <a:latin typeface="Arial"/>
                          <a:cs typeface="Arial"/>
                        </a:rPr>
                        <a:t> </a:t>
                      </a:r>
                      <a:r>
                        <a:rPr sz="1150" b="1" spc="0">
                          <a:solidFill>
                            <a:srgbClr val="65AF45"/>
                          </a:solidFill>
                          <a:latin typeface="Microsoft YaHei UI"/>
                          <a:cs typeface="Microsoft YaHei UI"/>
                        </a:rPr>
                        <a:t>医疗资源集中于诊中患病期</a:t>
                      </a:r>
                      <a:endParaRPr sz="1150">
                        <a:latin typeface="Microsoft YaHei UI"/>
                        <a:cs typeface="Microsoft YaHei UI"/>
                      </a:endParaRPr>
                    </a:p>
                    <a:p>
                      <a:pPr marL="107314" algn="ctr">
                        <a:lnSpc>
                          <a:spcPct val="100000"/>
                        </a:lnSpc>
                        <a:spcBef>
                          <a:spcPts val="440"/>
                        </a:spcBef>
                      </a:pPr>
                      <a:r>
                        <a:rPr sz="900" b="1">
                          <a:solidFill>
                            <a:srgbClr val="404040"/>
                          </a:solidFill>
                          <a:latin typeface="Microsoft YaHei UI"/>
                          <a:cs typeface="Microsoft YaHei UI"/>
                        </a:rPr>
                        <a:t>不同健康阶段社会资源集中度</a:t>
                      </a:r>
                      <a:endParaRPr sz="900">
                        <a:latin typeface="Microsoft YaHei UI"/>
                        <a:cs typeface="Microsoft YaHei UI"/>
                      </a:endParaRPr>
                    </a:p>
                    <a:p>
                      <a:pPr>
                        <a:lnSpc>
                          <a:spcPts val="700"/>
                        </a:lnSpc>
                        <a:spcBef>
                          <a:spcPts val="40"/>
                        </a:spcBef>
                      </a:pPr>
                      <a:endParaRPr sz="700"/>
                    </a:p>
                    <a:p>
                      <a:pPr marL="135255" marR="2341880" algn="just">
                        <a:lnSpc>
                          <a:spcPct val="100800"/>
                        </a:lnSpc>
                      </a:pPr>
                      <a:r>
                        <a:rPr sz="800">
                          <a:solidFill>
                            <a:srgbClr val="595959"/>
                          </a:solidFill>
                          <a:latin typeface="Microsoft YaHei UI"/>
                          <a:cs typeface="Microsoft YaHei UI"/>
                        </a:rPr>
                        <a:t>社 会 资 源</a:t>
                      </a:r>
                      <a:endParaRPr sz="800">
                        <a:latin typeface="Microsoft YaHei UI"/>
                        <a:cs typeface="Microsoft YaHei UI"/>
                      </a:endParaRPr>
                    </a:p>
                    <a:p>
                      <a:pPr marR="22860" algn="r">
                        <a:lnSpc>
                          <a:spcPts val="930"/>
                        </a:lnSpc>
                        <a:spcBef>
                          <a:spcPts val="405"/>
                        </a:spcBef>
                      </a:pPr>
                      <a:r>
                        <a:rPr sz="800">
                          <a:solidFill>
                            <a:srgbClr val="595959"/>
                          </a:solidFill>
                          <a:latin typeface="Microsoft YaHei UI"/>
                          <a:cs typeface="Microsoft YaHei UI"/>
                        </a:rPr>
                        <a:t>阶段</a:t>
                      </a:r>
                      <a:endParaRPr sz="800">
                        <a:latin typeface="Microsoft YaHei UI"/>
                        <a:cs typeface="Microsoft YaHei UI"/>
                      </a:endParaRPr>
                    </a:p>
                    <a:p>
                      <a:pPr marL="86995" algn="ctr">
                        <a:lnSpc>
                          <a:spcPts val="775"/>
                        </a:lnSpc>
                        <a:tabLst>
                          <a:tab pos="759460"/>
                          <a:tab pos="1330325"/>
                        </a:tabLst>
                      </a:pPr>
                      <a:r>
                        <a:rPr sz="800">
                          <a:solidFill>
                            <a:srgbClr val="595959"/>
                          </a:solidFill>
                          <a:latin typeface="Microsoft YaHei UI"/>
                          <a:cs typeface="Microsoft YaHei UI"/>
                        </a:rPr>
                        <a:t>健康期	患病期	康复及养老</a:t>
                      </a:r>
                      <a:endParaRPr sz="800">
                        <a:latin typeface="Microsoft YaHei UI"/>
                        <a:cs typeface="Microsoft YaHei UI"/>
                      </a:endParaRPr>
                    </a:p>
                    <a:p>
                      <a:pPr marL="139700" marR="548005" algn="just">
                        <a:lnSpc>
                          <a:spcPct val="100000"/>
                        </a:lnSpc>
                        <a:spcBef>
                          <a:spcPts val="440"/>
                        </a:spcBef>
                      </a:pPr>
                      <a:r>
                        <a:rPr sz="1800" b="1" i="1" baseline="-4629">
                          <a:solidFill>
                            <a:srgbClr val="FFFFFF"/>
                          </a:solidFill>
                          <a:latin typeface="Arial"/>
                          <a:cs typeface="Arial"/>
                        </a:rPr>
                        <a:t>2  </a:t>
                      </a:r>
                      <a:r>
                        <a:rPr sz="1800" b="1" i="1" spc="30" baseline="-4629">
                          <a:solidFill>
                            <a:srgbClr val="FFFFFF"/>
                          </a:solidFill>
                          <a:latin typeface="Arial"/>
                          <a:cs typeface="Arial"/>
                        </a:rPr>
                        <a:t> </a:t>
                      </a:r>
                      <a:r>
                        <a:rPr sz="1150" b="1" spc="0">
                          <a:solidFill>
                            <a:srgbClr val="65AF45"/>
                          </a:solidFill>
                          <a:latin typeface="Microsoft YaHei UI"/>
                          <a:cs typeface="Microsoft YaHei UI"/>
                        </a:rPr>
                        <a:t>基层医疗资源未被充分利用</a:t>
                      </a:r>
                      <a:endParaRPr sz="1150">
                        <a:latin typeface="Microsoft YaHei UI"/>
                        <a:cs typeface="Microsoft YaHei UI"/>
                      </a:endParaRPr>
                    </a:p>
                    <a:p>
                      <a:pPr marR="6985" algn="ctr">
                        <a:lnSpc>
                          <a:spcPct val="100000"/>
                        </a:lnSpc>
                        <a:spcBef>
                          <a:spcPts val="225"/>
                        </a:spcBef>
                      </a:pPr>
                      <a:r>
                        <a:rPr sz="900" b="1">
                          <a:solidFill>
                            <a:srgbClr val="404040"/>
                          </a:solidFill>
                          <a:latin typeface="Microsoft YaHei UI"/>
                          <a:cs typeface="Microsoft YaHei UI"/>
                        </a:rPr>
                        <a:t>医疗资源倒三角格局</a:t>
                      </a:r>
                      <a:endParaRPr sz="900">
                        <a:latin typeface="Microsoft YaHei UI"/>
                        <a:cs typeface="Microsoft YaHei UI"/>
                      </a:endParaRPr>
                    </a:p>
                    <a:p>
                      <a:pPr>
                        <a:lnSpc>
                          <a:spcPts val="1400"/>
                        </a:lnSpc>
                        <a:spcBef>
                          <a:spcPts val="43"/>
                        </a:spcBef>
                      </a:pPr>
                      <a:endParaRPr sz="1400"/>
                    </a:p>
                    <a:p>
                      <a:pPr marL="39370">
                        <a:lnSpc>
                          <a:spcPts val="875"/>
                        </a:lnSpc>
                        <a:tabLst>
                          <a:tab pos="525780"/>
                        </a:tabLst>
                      </a:pPr>
                      <a:r>
                        <a:rPr sz="1050" baseline="19841">
                          <a:solidFill>
                            <a:srgbClr val="595959"/>
                          </a:solidFill>
                          <a:latin typeface="Microsoft YaHei UI"/>
                          <a:cs typeface="Microsoft YaHei UI"/>
                        </a:rPr>
                        <a:t>医疗资源	</a:t>
                      </a:r>
                      <a:r>
                        <a:rPr sz="800">
                          <a:solidFill>
                            <a:srgbClr val="595959"/>
                          </a:solidFill>
                          <a:latin typeface="Microsoft YaHei UI"/>
                          <a:cs typeface="Microsoft YaHei UI"/>
                        </a:rPr>
                        <a:t>医疗资源集中在大城市、大医院</a:t>
                      </a:r>
                      <a:endParaRPr sz="800">
                        <a:latin typeface="Microsoft YaHei UI"/>
                        <a:cs typeface="Microsoft YaHei UI"/>
                      </a:endParaRPr>
                    </a:p>
                    <a:p>
                      <a:pPr marL="83820" marR="35560" algn="just">
                        <a:lnSpc>
                          <a:spcPts val="690"/>
                        </a:lnSpc>
                      </a:pPr>
                      <a:r>
                        <a:rPr sz="1050" baseline="3968">
                          <a:solidFill>
                            <a:srgbClr val="595959"/>
                          </a:solidFill>
                          <a:latin typeface="Microsoft YaHei UI"/>
                          <a:cs typeface="Microsoft YaHei UI"/>
                        </a:rPr>
                        <a:t>倒三角                                                              </a:t>
                      </a:r>
                      <a:r>
                        <a:rPr sz="1050" spc="22" baseline="3968">
                          <a:solidFill>
                            <a:srgbClr val="595959"/>
                          </a:solidFill>
                          <a:latin typeface="Microsoft YaHei UI"/>
                          <a:cs typeface="Microsoft YaHei UI"/>
                        </a:rPr>
                        <a:t> </a:t>
                      </a:r>
                      <a:r>
                        <a:rPr sz="700" spc="0">
                          <a:solidFill>
                            <a:srgbClr val="595959"/>
                          </a:solidFill>
                          <a:latin typeface="Microsoft YaHei UI"/>
                          <a:cs typeface="Microsoft YaHei UI"/>
                        </a:rPr>
                        <a:t>患者流向大医</a:t>
                      </a:r>
                      <a:endParaRPr sz="700">
                        <a:latin typeface="Microsoft YaHei UI"/>
                        <a:cs typeface="Microsoft YaHei UI"/>
                      </a:endParaRPr>
                    </a:p>
                    <a:p>
                      <a:pPr marR="80010" algn="r">
                        <a:lnSpc>
                          <a:spcPts val="790"/>
                        </a:lnSpc>
                      </a:pPr>
                      <a:r>
                        <a:rPr sz="700">
                          <a:solidFill>
                            <a:srgbClr val="595959"/>
                          </a:solidFill>
                          <a:latin typeface="Microsoft YaHei UI"/>
                          <a:cs typeface="Microsoft YaHei UI"/>
                        </a:rPr>
                        <a:t>疗、大医院</a:t>
                      </a:r>
                      <a:endParaRPr sz="700">
                        <a:latin typeface="Microsoft YaHei UI"/>
                        <a:cs typeface="Microsoft YaHei UI"/>
                      </a:endParaRPr>
                    </a:p>
                    <a:p>
                      <a:pPr>
                        <a:lnSpc>
                          <a:spcPts val="1000"/>
                        </a:lnSpc>
                      </a:pPr>
                      <a:endParaRPr sz="1000"/>
                    </a:p>
                    <a:p>
                      <a:pPr>
                        <a:lnSpc>
                          <a:spcPts val="1300"/>
                        </a:lnSpc>
                        <a:spcBef>
                          <a:spcPts val="71"/>
                        </a:spcBef>
                      </a:pPr>
                      <a:endParaRPr sz="1300"/>
                    </a:p>
                    <a:p>
                      <a:pPr marL="2150745" marR="64135" indent="-81280" algn="r">
                        <a:lnSpc>
                          <a:spcPts val="790"/>
                        </a:lnSpc>
                      </a:pPr>
                      <a:r>
                        <a:rPr sz="700">
                          <a:solidFill>
                            <a:srgbClr val="595959"/>
                          </a:solidFill>
                          <a:latin typeface="Microsoft YaHei UI"/>
                          <a:cs typeface="Microsoft YaHei UI"/>
                        </a:rPr>
                        <a:t>“看病难、 看病贵”</a:t>
                      </a:r>
                      <a:endParaRPr sz="700">
                        <a:latin typeface="Microsoft YaHei UI"/>
                        <a:cs typeface="Microsoft YaHei UI"/>
                      </a:endParaRPr>
                    </a:p>
                    <a:p>
                      <a:pPr marL="44450">
                        <a:lnSpc>
                          <a:spcPts val="565"/>
                        </a:lnSpc>
                      </a:pPr>
                      <a:r>
                        <a:rPr sz="700">
                          <a:solidFill>
                            <a:srgbClr val="595959"/>
                          </a:solidFill>
                          <a:latin typeface="Microsoft YaHei UI"/>
                          <a:cs typeface="Microsoft YaHei UI"/>
                        </a:rPr>
                        <a:t>医疗需求</a:t>
                      </a:r>
                      <a:endParaRPr sz="700">
                        <a:latin typeface="Microsoft YaHei UI"/>
                        <a:cs typeface="Microsoft YaHei UI"/>
                      </a:endParaRPr>
                    </a:p>
                    <a:p>
                      <a:pPr marL="88900" marR="731520" algn="just">
                        <a:lnSpc>
                          <a:spcPts val="855"/>
                        </a:lnSpc>
                      </a:pPr>
                      <a:r>
                        <a:rPr sz="700">
                          <a:solidFill>
                            <a:srgbClr val="595959"/>
                          </a:solidFill>
                          <a:latin typeface="Microsoft YaHei UI"/>
                          <a:cs typeface="Microsoft YaHei UI"/>
                        </a:rPr>
                        <a:t>正三角         </a:t>
                      </a:r>
                      <a:r>
                        <a:rPr sz="700" spc="70">
                          <a:solidFill>
                            <a:srgbClr val="595959"/>
                          </a:solidFill>
                          <a:latin typeface="Microsoft YaHei UI"/>
                          <a:cs typeface="Microsoft YaHei UI"/>
                        </a:rPr>
                        <a:t> </a:t>
                      </a:r>
                      <a:r>
                        <a:rPr sz="1200" spc="0" baseline="3472">
                          <a:solidFill>
                            <a:srgbClr val="595959"/>
                          </a:solidFill>
                          <a:latin typeface="Microsoft YaHei UI"/>
                          <a:cs typeface="Microsoft YaHei UI"/>
                        </a:rPr>
                        <a:t>医疗需求集中在农村和基层</a:t>
                      </a:r>
                      <a:endParaRPr sz="1200" baseline="3472">
                        <a:latin typeface="Microsoft YaHei UI"/>
                        <a:cs typeface="Microsoft YaHei UI"/>
                      </a:endParaRPr>
                    </a:p>
                  </a:txBody>
                  <a:tcPr marL="0" marR="0" marT="0" marB="0">
                    <a:lnL w="12700">
                      <a:solidFill>
                        <a:srgbClr val="65AF45"/>
                      </a:solidFill>
                      <a:prstDash val="solid"/>
                    </a:lnL>
                    <a:lnR w="12700">
                      <a:solidFill>
                        <a:srgbClr val="65AF45"/>
                      </a:solidFill>
                      <a:prstDash val="solid"/>
                    </a:lnR>
                    <a:lnB w="12700">
                      <a:solidFill>
                        <a:srgbClr val="65AF45"/>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5379285" y="5477064"/>
            <a:ext cx="650017" cy="648970"/>
          </a:xfrm>
          <a:custGeom>
            <a:rect l="l" t="t" r="r" b="b"/>
            <a:pathLst>
              <a:path w="650017" h="648970">
                <a:moveTo>
                  <a:pt x="346772" y="0"/>
                </a:moveTo>
                <a:lnTo>
                  <a:pt x="325069" y="0"/>
                </a:lnTo>
                <a:lnTo>
                  <a:pt x="291871" y="1269"/>
                </a:lnTo>
                <a:lnTo>
                  <a:pt x="219312" y="16509"/>
                </a:lnTo>
                <a:lnTo>
                  <a:pt x="181303" y="33019"/>
                </a:lnTo>
                <a:lnTo>
                  <a:pt x="145918" y="53339"/>
                </a:lnTo>
                <a:lnTo>
                  <a:pt x="113513" y="77469"/>
                </a:lnTo>
                <a:lnTo>
                  <a:pt x="84445" y="105409"/>
                </a:lnTo>
                <a:lnTo>
                  <a:pt x="59072" y="137159"/>
                </a:lnTo>
                <a:lnTo>
                  <a:pt x="37752" y="172719"/>
                </a:lnTo>
                <a:lnTo>
                  <a:pt x="20841" y="209549"/>
                </a:lnTo>
                <a:lnTo>
                  <a:pt x="8696" y="248919"/>
                </a:lnTo>
                <a:lnTo>
                  <a:pt x="1676" y="290829"/>
                </a:lnTo>
                <a:lnTo>
                  <a:pt x="0" y="323849"/>
                </a:lnTo>
                <a:lnTo>
                  <a:pt x="1676" y="358139"/>
                </a:lnTo>
                <a:lnTo>
                  <a:pt x="14617" y="421639"/>
                </a:lnTo>
                <a:lnTo>
                  <a:pt x="39243" y="478789"/>
                </a:lnTo>
                <a:lnTo>
                  <a:pt x="60608" y="514349"/>
                </a:lnTo>
                <a:lnTo>
                  <a:pt x="86316" y="544829"/>
                </a:lnTo>
                <a:lnTo>
                  <a:pt x="115885" y="572769"/>
                </a:lnTo>
                <a:lnTo>
                  <a:pt x="148833" y="596899"/>
                </a:lnTo>
                <a:lnTo>
                  <a:pt x="184680" y="617219"/>
                </a:lnTo>
                <a:lnTo>
                  <a:pt x="242833" y="638809"/>
                </a:lnTo>
                <a:lnTo>
                  <a:pt x="304804" y="648969"/>
                </a:lnTo>
                <a:lnTo>
                  <a:pt x="347436" y="648969"/>
                </a:lnTo>
                <a:lnTo>
                  <a:pt x="368968" y="646429"/>
                </a:lnTo>
                <a:lnTo>
                  <a:pt x="390563" y="642619"/>
                </a:lnTo>
                <a:lnTo>
                  <a:pt x="395757" y="641349"/>
                </a:lnTo>
                <a:lnTo>
                  <a:pt x="325069" y="641349"/>
                </a:lnTo>
                <a:lnTo>
                  <a:pt x="292633" y="640079"/>
                </a:lnTo>
                <a:lnTo>
                  <a:pt x="251854" y="633729"/>
                </a:lnTo>
                <a:lnTo>
                  <a:pt x="213014" y="621029"/>
                </a:lnTo>
                <a:lnTo>
                  <a:pt x="176464" y="604519"/>
                </a:lnTo>
                <a:lnTo>
                  <a:pt x="142552" y="584199"/>
                </a:lnTo>
                <a:lnTo>
                  <a:pt x="111628" y="558799"/>
                </a:lnTo>
                <a:lnTo>
                  <a:pt x="97396" y="546099"/>
                </a:lnTo>
                <a:lnTo>
                  <a:pt x="71610" y="515619"/>
                </a:lnTo>
                <a:lnTo>
                  <a:pt x="49686" y="482599"/>
                </a:lnTo>
                <a:lnTo>
                  <a:pt x="31975" y="447039"/>
                </a:lnTo>
                <a:lnTo>
                  <a:pt x="18826" y="408939"/>
                </a:lnTo>
                <a:lnTo>
                  <a:pt x="9271" y="356869"/>
                </a:lnTo>
                <a:lnTo>
                  <a:pt x="7632" y="323849"/>
                </a:lnTo>
                <a:lnTo>
                  <a:pt x="9271" y="292099"/>
                </a:lnTo>
                <a:lnTo>
                  <a:pt x="21907" y="229869"/>
                </a:lnTo>
                <a:lnTo>
                  <a:pt x="40914" y="182879"/>
                </a:lnTo>
                <a:lnTo>
                  <a:pt x="60905" y="148589"/>
                </a:lnTo>
                <a:lnTo>
                  <a:pt x="84994" y="116839"/>
                </a:lnTo>
                <a:lnTo>
                  <a:pt x="112796" y="88899"/>
                </a:lnTo>
                <a:lnTo>
                  <a:pt x="143928" y="63499"/>
                </a:lnTo>
                <a:lnTo>
                  <a:pt x="178006" y="43179"/>
                </a:lnTo>
                <a:lnTo>
                  <a:pt x="214646" y="26669"/>
                </a:lnTo>
                <a:lnTo>
                  <a:pt x="253463" y="15239"/>
                </a:lnTo>
                <a:lnTo>
                  <a:pt x="294075" y="8889"/>
                </a:lnTo>
                <a:lnTo>
                  <a:pt x="314934" y="7619"/>
                </a:lnTo>
                <a:lnTo>
                  <a:pt x="399203" y="7619"/>
                </a:lnTo>
                <a:lnTo>
                  <a:pt x="388990" y="5079"/>
                </a:lnTo>
                <a:lnTo>
                  <a:pt x="346772" y="0"/>
                </a:lnTo>
                <a:close/>
              </a:path>
              <a:path w="650017" h="648970">
                <a:moveTo>
                  <a:pt x="399203" y="7619"/>
                </a:moveTo>
                <a:lnTo>
                  <a:pt x="336097" y="7619"/>
                </a:lnTo>
                <a:lnTo>
                  <a:pt x="357517" y="8889"/>
                </a:lnTo>
                <a:lnTo>
                  <a:pt x="389039" y="13969"/>
                </a:lnTo>
                <a:lnTo>
                  <a:pt x="438569" y="27939"/>
                </a:lnTo>
                <a:lnTo>
                  <a:pt x="475026" y="44449"/>
                </a:lnTo>
                <a:lnTo>
                  <a:pt x="508832" y="66039"/>
                </a:lnTo>
                <a:lnTo>
                  <a:pt x="539635" y="90169"/>
                </a:lnTo>
                <a:lnTo>
                  <a:pt x="567086" y="119379"/>
                </a:lnTo>
                <a:lnTo>
                  <a:pt x="590835" y="151129"/>
                </a:lnTo>
                <a:lnTo>
                  <a:pt x="610533" y="185419"/>
                </a:lnTo>
                <a:lnTo>
                  <a:pt x="625829" y="222249"/>
                </a:lnTo>
                <a:lnTo>
                  <a:pt x="636374" y="261619"/>
                </a:lnTo>
                <a:lnTo>
                  <a:pt x="641818" y="303529"/>
                </a:lnTo>
                <a:lnTo>
                  <a:pt x="642518" y="323849"/>
                </a:lnTo>
                <a:lnTo>
                  <a:pt x="640880" y="356869"/>
                </a:lnTo>
                <a:lnTo>
                  <a:pt x="631312" y="408939"/>
                </a:lnTo>
                <a:lnTo>
                  <a:pt x="618162" y="447039"/>
                </a:lnTo>
                <a:lnTo>
                  <a:pt x="600451" y="482599"/>
                </a:lnTo>
                <a:lnTo>
                  <a:pt x="578528" y="515619"/>
                </a:lnTo>
                <a:lnTo>
                  <a:pt x="552743" y="546099"/>
                </a:lnTo>
                <a:lnTo>
                  <a:pt x="538511" y="558799"/>
                </a:lnTo>
                <a:lnTo>
                  <a:pt x="523445" y="572769"/>
                </a:lnTo>
                <a:lnTo>
                  <a:pt x="490985" y="595629"/>
                </a:lnTo>
                <a:lnTo>
                  <a:pt x="455712" y="613409"/>
                </a:lnTo>
                <a:lnTo>
                  <a:pt x="417975" y="628649"/>
                </a:lnTo>
                <a:lnTo>
                  <a:pt x="378125" y="637539"/>
                </a:lnTo>
                <a:lnTo>
                  <a:pt x="325069" y="641349"/>
                </a:lnTo>
                <a:lnTo>
                  <a:pt x="395757" y="641349"/>
                </a:lnTo>
                <a:lnTo>
                  <a:pt x="451599" y="623569"/>
                </a:lnTo>
                <a:lnTo>
                  <a:pt x="488241" y="605789"/>
                </a:lnTo>
                <a:lnTo>
                  <a:pt x="522066" y="582929"/>
                </a:lnTo>
                <a:lnTo>
                  <a:pt x="552717" y="556259"/>
                </a:lnTo>
                <a:lnTo>
                  <a:pt x="591963" y="510539"/>
                </a:lnTo>
                <a:lnTo>
                  <a:pt x="613120" y="474979"/>
                </a:lnTo>
                <a:lnTo>
                  <a:pt x="629856" y="438149"/>
                </a:lnTo>
                <a:lnTo>
                  <a:pt x="641815" y="397509"/>
                </a:lnTo>
                <a:lnTo>
                  <a:pt x="648641" y="355599"/>
                </a:lnTo>
                <a:lnTo>
                  <a:pt x="650017" y="335279"/>
                </a:lnTo>
                <a:lnTo>
                  <a:pt x="649976" y="313689"/>
                </a:lnTo>
                <a:lnTo>
                  <a:pt x="643547" y="259079"/>
                </a:lnTo>
                <a:lnTo>
                  <a:pt x="628738" y="208279"/>
                </a:lnTo>
                <a:lnTo>
                  <a:pt x="611651" y="171449"/>
                </a:lnTo>
                <a:lnTo>
                  <a:pt x="590164" y="135889"/>
                </a:lnTo>
                <a:lnTo>
                  <a:pt x="564638" y="104139"/>
                </a:lnTo>
                <a:lnTo>
                  <a:pt x="535432" y="76199"/>
                </a:lnTo>
                <a:lnTo>
                  <a:pt x="502905" y="52069"/>
                </a:lnTo>
                <a:lnTo>
                  <a:pt x="467416" y="31749"/>
                </a:lnTo>
                <a:lnTo>
                  <a:pt x="429325" y="16509"/>
                </a:lnTo>
                <a:lnTo>
                  <a:pt x="409415" y="10159"/>
                </a:lnTo>
                <a:lnTo>
                  <a:pt x="399203" y="7619"/>
                </a:lnTo>
                <a:close/>
              </a:path>
              <a:path w="650017" h="648970">
                <a:moveTo>
                  <a:pt x="345753" y="15239"/>
                </a:moveTo>
                <a:lnTo>
                  <a:pt x="325069" y="15239"/>
                </a:lnTo>
                <a:lnTo>
                  <a:pt x="293408" y="16509"/>
                </a:lnTo>
                <a:lnTo>
                  <a:pt x="243204" y="25399"/>
                </a:lnTo>
                <a:lnTo>
                  <a:pt x="205869" y="38099"/>
                </a:lnTo>
                <a:lnTo>
                  <a:pt x="170857" y="55879"/>
                </a:lnTo>
                <a:lnTo>
                  <a:pt x="138511" y="77469"/>
                </a:lnTo>
                <a:lnTo>
                  <a:pt x="109173" y="102869"/>
                </a:lnTo>
                <a:lnTo>
                  <a:pt x="95738" y="115569"/>
                </a:lnTo>
                <a:lnTo>
                  <a:pt x="71552" y="146049"/>
                </a:lnTo>
                <a:lnTo>
                  <a:pt x="51229" y="179069"/>
                </a:lnTo>
                <a:lnTo>
                  <a:pt x="35110" y="214629"/>
                </a:lnTo>
                <a:lnTo>
                  <a:pt x="23537" y="252729"/>
                </a:lnTo>
                <a:lnTo>
                  <a:pt x="16852" y="293369"/>
                </a:lnTo>
                <a:lnTo>
                  <a:pt x="15265" y="323849"/>
                </a:lnTo>
                <a:lnTo>
                  <a:pt x="16852" y="355599"/>
                </a:lnTo>
                <a:lnTo>
                  <a:pt x="29184" y="416559"/>
                </a:lnTo>
                <a:lnTo>
                  <a:pt x="52654" y="472439"/>
                </a:lnTo>
                <a:lnTo>
                  <a:pt x="73024" y="505459"/>
                </a:lnTo>
                <a:lnTo>
                  <a:pt x="97527" y="534669"/>
                </a:lnTo>
                <a:lnTo>
                  <a:pt x="125706" y="561339"/>
                </a:lnTo>
                <a:lnTo>
                  <a:pt x="157104" y="584199"/>
                </a:lnTo>
                <a:lnTo>
                  <a:pt x="191265" y="603249"/>
                </a:lnTo>
                <a:lnTo>
                  <a:pt x="227730" y="618489"/>
                </a:lnTo>
                <a:lnTo>
                  <a:pt x="266044" y="628649"/>
                </a:lnTo>
                <a:lnTo>
                  <a:pt x="305748" y="633729"/>
                </a:lnTo>
                <a:lnTo>
                  <a:pt x="346387" y="633729"/>
                </a:lnTo>
                <a:lnTo>
                  <a:pt x="366913" y="631189"/>
                </a:lnTo>
                <a:lnTo>
                  <a:pt x="387502" y="627379"/>
                </a:lnTo>
                <a:lnTo>
                  <a:pt x="417195" y="619759"/>
                </a:lnTo>
                <a:lnTo>
                  <a:pt x="442109" y="610869"/>
                </a:lnTo>
                <a:lnTo>
                  <a:pt x="325069" y="610869"/>
                </a:lnTo>
                <a:lnTo>
                  <a:pt x="295706" y="609599"/>
                </a:lnTo>
                <a:lnTo>
                  <a:pt x="241091" y="599439"/>
                </a:lnTo>
                <a:lnTo>
                  <a:pt x="190753" y="577849"/>
                </a:lnTo>
                <a:lnTo>
                  <a:pt x="145768" y="548639"/>
                </a:lnTo>
                <a:lnTo>
                  <a:pt x="107209" y="510539"/>
                </a:lnTo>
                <a:lnTo>
                  <a:pt x="95970" y="497839"/>
                </a:lnTo>
                <a:lnTo>
                  <a:pt x="67653" y="450849"/>
                </a:lnTo>
                <a:lnTo>
                  <a:pt x="48269" y="400049"/>
                </a:lnTo>
                <a:lnTo>
                  <a:pt x="39624" y="354329"/>
                </a:lnTo>
                <a:lnTo>
                  <a:pt x="38150" y="323849"/>
                </a:lnTo>
                <a:lnTo>
                  <a:pt x="39624" y="294639"/>
                </a:lnTo>
                <a:lnTo>
                  <a:pt x="51041" y="238759"/>
                </a:lnTo>
                <a:lnTo>
                  <a:pt x="68225" y="196849"/>
                </a:lnTo>
                <a:lnTo>
                  <a:pt x="96747" y="151129"/>
                </a:lnTo>
                <a:lnTo>
                  <a:pt x="133198" y="111759"/>
                </a:lnTo>
                <a:lnTo>
                  <a:pt x="146909" y="99059"/>
                </a:lnTo>
                <a:lnTo>
                  <a:pt x="192124" y="69849"/>
                </a:lnTo>
                <a:lnTo>
                  <a:pt x="242559" y="49529"/>
                </a:lnTo>
                <a:lnTo>
                  <a:pt x="315918" y="38099"/>
                </a:lnTo>
                <a:lnTo>
                  <a:pt x="442873" y="38099"/>
                </a:lnTo>
                <a:lnTo>
                  <a:pt x="424432" y="30479"/>
                </a:lnTo>
                <a:lnTo>
                  <a:pt x="385991" y="20319"/>
                </a:lnTo>
                <a:lnTo>
                  <a:pt x="345753" y="15239"/>
                </a:lnTo>
                <a:close/>
              </a:path>
              <a:path w="650017" h="648970">
                <a:moveTo>
                  <a:pt x="442873" y="38099"/>
                </a:moveTo>
                <a:lnTo>
                  <a:pt x="335063" y="38099"/>
                </a:lnTo>
                <a:lnTo>
                  <a:pt x="354444" y="39369"/>
                </a:lnTo>
                <a:lnTo>
                  <a:pt x="382930" y="43179"/>
                </a:lnTo>
                <a:lnTo>
                  <a:pt x="427667" y="55879"/>
                </a:lnTo>
                <a:lnTo>
                  <a:pt x="476201" y="80009"/>
                </a:lnTo>
                <a:lnTo>
                  <a:pt x="519001" y="113029"/>
                </a:lnTo>
                <a:lnTo>
                  <a:pt x="554991" y="152399"/>
                </a:lnTo>
                <a:lnTo>
                  <a:pt x="583099" y="199389"/>
                </a:lnTo>
                <a:lnTo>
                  <a:pt x="602251" y="250189"/>
                </a:lnTo>
                <a:lnTo>
                  <a:pt x="611373" y="304799"/>
                </a:lnTo>
                <a:lnTo>
                  <a:pt x="612000" y="323849"/>
                </a:lnTo>
                <a:lnTo>
                  <a:pt x="610514" y="354329"/>
                </a:lnTo>
                <a:lnTo>
                  <a:pt x="601879" y="400049"/>
                </a:lnTo>
                <a:lnTo>
                  <a:pt x="582492" y="450849"/>
                </a:lnTo>
                <a:lnTo>
                  <a:pt x="554171" y="497839"/>
                </a:lnTo>
                <a:lnTo>
                  <a:pt x="542932" y="510539"/>
                </a:lnTo>
                <a:lnTo>
                  <a:pt x="530859" y="524509"/>
                </a:lnTo>
                <a:lnTo>
                  <a:pt x="490039" y="558799"/>
                </a:lnTo>
                <a:lnTo>
                  <a:pt x="443152" y="585469"/>
                </a:lnTo>
                <a:lnTo>
                  <a:pt x="373056" y="607059"/>
                </a:lnTo>
                <a:lnTo>
                  <a:pt x="325069" y="610869"/>
                </a:lnTo>
                <a:lnTo>
                  <a:pt x="442109" y="610869"/>
                </a:lnTo>
                <a:lnTo>
                  <a:pt x="445668" y="609599"/>
                </a:lnTo>
                <a:lnTo>
                  <a:pt x="463441" y="601979"/>
                </a:lnTo>
                <a:lnTo>
                  <a:pt x="480585" y="593089"/>
                </a:lnTo>
                <a:lnTo>
                  <a:pt x="497059" y="581659"/>
                </a:lnTo>
                <a:lnTo>
                  <a:pt x="512819" y="571499"/>
                </a:lnTo>
                <a:lnTo>
                  <a:pt x="542030" y="546099"/>
                </a:lnTo>
                <a:lnTo>
                  <a:pt x="567877" y="516889"/>
                </a:lnTo>
                <a:lnTo>
                  <a:pt x="590021" y="485139"/>
                </a:lnTo>
                <a:lnTo>
                  <a:pt x="608121" y="450849"/>
                </a:lnTo>
                <a:lnTo>
                  <a:pt x="621838" y="414019"/>
                </a:lnTo>
                <a:lnTo>
                  <a:pt x="630831" y="374649"/>
                </a:lnTo>
                <a:lnTo>
                  <a:pt x="634678" y="335279"/>
                </a:lnTo>
                <a:lnTo>
                  <a:pt x="634719" y="313689"/>
                </a:lnTo>
                <a:lnTo>
                  <a:pt x="633285" y="293369"/>
                </a:lnTo>
                <a:lnTo>
                  <a:pt x="620953" y="232409"/>
                </a:lnTo>
                <a:lnTo>
                  <a:pt x="606892" y="195579"/>
                </a:lnTo>
                <a:lnTo>
                  <a:pt x="588467" y="161289"/>
                </a:lnTo>
                <a:lnTo>
                  <a:pt x="566021" y="129539"/>
                </a:lnTo>
                <a:lnTo>
                  <a:pt x="539896" y="101599"/>
                </a:lnTo>
                <a:lnTo>
                  <a:pt x="510435" y="76199"/>
                </a:lnTo>
                <a:lnTo>
                  <a:pt x="477980" y="54609"/>
                </a:lnTo>
                <a:lnTo>
                  <a:pt x="460736" y="45719"/>
                </a:lnTo>
                <a:lnTo>
                  <a:pt x="442873" y="38099"/>
                </a:lnTo>
                <a:close/>
              </a:path>
            </a:pathLst>
          </a:custGeom>
          <a:solidFill>
            <a:srgbClr val="00AFE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p:nvPr/>
        </p:nvSpPr>
        <p:spPr>
          <a:xfrm>
            <a:off x="5486172" y="5655641"/>
            <a:ext cx="419100" cy="2838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00AFE6"/>
                </a:solidFill>
                <a:latin typeface="Microsoft YaHei UI"/>
                <a:cs typeface="Microsoft YaHei UI"/>
              </a:rPr>
              <a:t>201</a:t>
            </a:r>
            <a:r>
              <a:rPr sz="900" b="1" spc="-15">
                <a:solidFill>
                  <a:srgbClr val="00AFE6"/>
                </a:solidFill>
                <a:latin typeface="Microsoft YaHei UI"/>
                <a:cs typeface="Microsoft YaHei UI"/>
              </a:rPr>
              <a:t>7</a:t>
            </a:r>
            <a:r>
              <a:rPr sz="900" b="1">
                <a:solidFill>
                  <a:srgbClr val="00AFE6"/>
                </a:solidFill>
                <a:latin typeface="Microsoft YaHei UI"/>
                <a:cs typeface="Microsoft YaHei UI"/>
              </a:rPr>
              <a:t>年</a:t>
            </a:r>
            <a:endParaRPr sz="900">
              <a:latin typeface="Microsoft YaHei UI"/>
              <a:cs typeface="Microsoft YaHei UI"/>
            </a:endParaRPr>
          </a:p>
          <a:p>
            <a:pPr marL="43180">
              <a:lnSpc>
                <a:spcPts val="1055"/>
              </a:lnSpc>
            </a:pPr>
            <a:r>
              <a:rPr sz="900" b="1" spc="-20">
                <a:solidFill>
                  <a:srgbClr val="595959"/>
                </a:solidFill>
                <a:latin typeface="Microsoft YaHei UI"/>
                <a:cs typeface="Microsoft YaHei UI"/>
              </a:rPr>
              <a:t>6</a:t>
            </a:r>
            <a:r>
              <a:rPr sz="900" b="1">
                <a:solidFill>
                  <a:srgbClr val="595959"/>
                </a:solidFill>
                <a:latin typeface="Microsoft YaHei UI"/>
                <a:cs typeface="Microsoft YaHei UI"/>
              </a:rPr>
              <a:t>.</a:t>
            </a:r>
            <a:r>
              <a:rPr sz="900" b="1" spc="-20">
                <a:solidFill>
                  <a:srgbClr val="595959"/>
                </a:solidFill>
                <a:latin typeface="Microsoft YaHei UI"/>
                <a:cs typeface="Microsoft YaHei UI"/>
              </a:rPr>
              <a:t>36%</a:t>
            </a:r>
            <a:endParaRPr sz="900">
              <a:latin typeface="Microsoft YaHei UI"/>
              <a:cs typeface="Microsoft YaHei UI"/>
            </a:endParaRPr>
          </a:p>
        </p:txBody>
      </p:sp>
      <p:sp>
        <p:nvSpPr>
          <p:cNvPr id="4" name="object 4"/>
          <p:cNvSpPr txBox="1"/>
          <p:nvPr/>
        </p:nvSpPr>
        <p:spPr>
          <a:xfrm>
            <a:off x="2056282" y="6363208"/>
            <a:ext cx="35814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来源：《我国卫生健康事业发展统计公报》，艾瑞咨询研究院自主研究及绘制。</a:t>
            </a:r>
            <a:endParaRPr sz="800">
              <a:latin typeface="Microsoft YaHei UI"/>
              <a:cs typeface="Microsoft YaHei UI"/>
            </a:endParaRPr>
          </a:p>
        </p:txBody>
      </p:sp>
      <p:sp>
        <p:nvSpPr>
          <p:cNvPr id="5" name="object 5"/>
          <p:cNvSpPr txBox="1"/>
          <p:nvPr/>
        </p:nvSpPr>
        <p:spPr>
          <a:xfrm>
            <a:off x="6238849" y="6170167"/>
            <a:ext cx="2971800" cy="3187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23315">
              <a:tabLst>
                <a:tab pos="2416175"/>
              </a:tabLst>
            </a:pPr>
            <a:r>
              <a:rPr sz="1000">
                <a:solidFill>
                  <a:srgbClr val="595959"/>
                </a:solidFill>
                <a:latin typeface="Microsoft YaHei UI"/>
                <a:cs typeface="Microsoft YaHei UI"/>
              </a:rPr>
              <a:t>2015	2020</a:t>
            </a:r>
            <a:endParaRPr sz="1000">
              <a:latin typeface="Microsoft YaHei UI"/>
              <a:cs typeface="Microsoft YaHei UI"/>
            </a:endParaRPr>
          </a:p>
          <a:p>
            <a:pPr marL="12700">
              <a:spcBef>
                <a:spcPts val="245"/>
              </a:spcBef>
            </a:pPr>
            <a:r>
              <a:rPr sz="800">
                <a:solidFill>
                  <a:srgbClr val="7F7F7F"/>
                </a:solidFill>
                <a:latin typeface="Microsoft YaHei UI"/>
                <a:cs typeface="Microsoft YaHei UI"/>
              </a:rPr>
              <a:t>来源：国家卫生健康委办公厅，艾瑞咨询研究院自主研究及绘制。</a:t>
            </a:r>
            <a:endParaRPr sz="800">
              <a:latin typeface="Microsoft YaHei UI"/>
              <a:cs typeface="Microsoft YaHei UI"/>
            </a:endParaRPr>
          </a:p>
        </p:txBody>
      </p:sp>
      <p:sp>
        <p:nvSpPr>
          <p:cNvPr id="6" name="object 6"/>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医疗科技的发展基础：经济与政策环境</a:t>
            </a:r>
            <a:endParaRPr sz="3200">
              <a:latin typeface="Microsoft YaHei UI"/>
              <a:cs typeface="Microsoft YaHei UI"/>
            </a:endParaRPr>
          </a:p>
        </p:txBody>
      </p:sp>
      <p:sp>
        <p:nvSpPr>
          <p:cNvPr id="7" name="object 7"/>
          <p:cNvSpPr txBox="1"/>
          <p:nvPr/>
        </p:nvSpPr>
        <p:spPr>
          <a:xfrm>
            <a:off x="2050587" y="1072896"/>
            <a:ext cx="8255000" cy="18046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2400">
                <a:solidFill>
                  <a:srgbClr val="595959"/>
                </a:solidFill>
                <a:latin typeface="Microsoft YaHei UI"/>
                <a:cs typeface="Microsoft YaHei UI"/>
              </a:rPr>
              <a:t>卫生费用投入比重逐年增加，医疗科技相关政策利好</a:t>
            </a:r>
            <a:endParaRPr sz="2400">
              <a:latin typeface="Microsoft YaHei UI"/>
              <a:cs typeface="Microsoft YaHei UI"/>
            </a:endParaRPr>
          </a:p>
          <a:p>
            <a:pPr>
              <a:lnSpc>
                <a:spcPts val="1000"/>
              </a:lnSpc>
              <a:spcBef>
                <a:spcPts val="18"/>
              </a:spcBef>
            </a:pPr>
            <a:endParaRPr sz="1000"/>
          </a:p>
          <a:p>
            <a:pPr marL="12700" marR="12700">
              <a:lnSpc>
                <a:spcPct val="119300"/>
              </a:lnSpc>
            </a:pPr>
            <a:r>
              <a:rPr sz="1200">
                <a:solidFill>
                  <a:srgbClr val="595959"/>
                </a:solidFill>
                <a:latin typeface="Microsoft YaHei UI"/>
                <a:cs typeface="Microsoft YaHei UI"/>
              </a:rPr>
              <a:t>国民经济的向好发展与国家政策的大力推动是促进行业快速发展的重要基础。根据国家统计局数据，</a:t>
            </a:r>
            <a:r>
              <a:rPr sz="1200" spc="-5">
                <a:solidFill>
                  <a:srgbClr val="595959"/>
                </a:solidFill>
                <a:latin typeface="Microsoft YaHei UI"/>
                <a:cs typeface="Microsoft YaHei UI"/>
              </a:rPr>
              <a:t>202</a:t>
            </a:r>
            <a:r>
              <a:rPr sz="1200" spc="-10">
                <a:solidFill>
                  <a:srgbClr val="595959"/>
                </a:solidFill>
                <a:latin typeface="Microsoft YaHei UI"/>
                <a:cs typeface="Microsoft YaHei UI"/>
              </a:rPr>
              <a:t>1</a:t>
            </a:r>
            <a:r>
              <a:rPr sz="1200">
                <a:solidFill>
                  <a:srgbClr val="595959"/>
                </a:solidFill>
                <a:latin typeface="Microsoft YaHei UI"/>
                <a:cs typeface="Microsoft YaHei UI"/>
              </a:rPr>
              <a:t>年我国卫生费 用投入达</a:t>
            </a:r>
            <a:r>
              <a:rPr sz="1200" spc="-5">
                <a:solidFill>
                  <a:srgbClr val="595959"/>
                </a:solidFill>
                <a:latin typeface="Microsoft YaHei UI"/>
                <a:cs typeface="Microsoft YaHei UI"/>
              </a:rPr>
              <a:t>7559</a:t>
            </a:r>
            <a:r>
              <a:rPr sz="1200" spc="-10">
                <a:solidFill>
                  <a:srgbClr val="595959"/>
                </a:solidFill>
                <a:latin typeface="Microsoft YaHei UI"/>
                <a:cs typeface="Microsoft YaHei UI"/>
              </a:rPr>
              <a:t>3</a:t>
            </a:r>
            <a:r>
              <a:rPr sz="1200">
                <a:solidFill>
                  <a:srgbClr val="595959"/>
                </a:solidFill>
                <a:latin typeface="Microsoft YaHei UI"/>
                <a:cs typeface="Microsoft YaHei UI"/>
              </a:rPr>
              <a:t>亿元，卫生费用占</a:t>
            </a:r>
            <a:r>
              <a:rPr sz="1200" spc="-20">
                <a:solidFill>
                  <a:srgbClr val="595959"/>
                </a:solidFill>
                <a:latin typeface="Microsoft YaHei UI"/>
                <a:cs typeface="Microsoft YaHei UI"/>
              </a:rPr>
              <a:t>G</a:t>
            </a:r>
            <a:r>
              <a:rPr sz="1200" spc="-15">
                <a:solidFill>
                  <a:srgbClr val="595959"/>
                </a:solidFill>
                <a:latin typeface="Microsoft YaHei UI"/>
                <a:cs typeface="Microsoft YaHei UI"/>
              </a:rPr>
              <a:t>D</a:t>
            </a:r>
            <a:r>
              <a:rPr sz="1200" spc="-10">
                <a:solidFill>
                  <a:srgbClr val="595959"/>
                </a:solidFill>
                <a:latin typeface="Microsoft YaHei UI"/>
                <a:cs typeface="Microsoft YaHei UI"/>
              </a:rPr>
              <a:t>P的比重也从</a:t>
            </a:r>
            <a:r>
              <a:rPr sz="1200" spc="-5">
                <a:solidFill>
                  <a:srgbClr val="595959"/>
                </a:solidFill>
                <a:latin typeface="Microsoft YaHei UI"/>
                <a:cs typeface="Microsoft YaHei UI"/>
              </a:rPr>
              <a:t>201</a:t>
            </a:r>
            <a:r>
              <a:rPr sz="1200" spc="-10">
                <a:solidFill>
                  <a:srgbClr val="595959"/>
                </a:solidFill>
                <a:latin typeface="Microsoft YaHei UI"/>
                <a:cs typeface="Microsoft YaHei UI"/>
              </a:rPr>
              <a:t>7</a:t>
            </a:r>
            <a:r>
              <a:rPr sz="1200">
                <a:solidFill>
                  <a:srgbClr val="595959"/>
                </a:solidFill>
                <a:latin typeface="Microsoft YaHei UI"/>
                <a:cs typeface="Microsoft YaHei UI"/>
              </a:rPr>
              <a:t>年的</a:t>
            </a:r>
            <a:r>
              <a:rPr sz="1200" spc="-5">
                <a:solidFill>
                  <a:srgbClr val="595959"/>
                </a:solidFill>
                <a:latin typeface="Microsoft YaHei UI"/>
                <a:cs typeface="Microsoft YaHei UI"/>
              </a:rPr>
              <a:t>6.36</a:t>
            </a:r>
            <a:r>
              <a:rPr sz="1200" spc="-10">
                <a:solidFill>
                  <a:srgbClr val="595959"/>
                </a:solidFill>
                <a:latin typeface="Microsoft YaHei UI"/>
                <a:cs typeface="Microsoft YaHei UI"/>
              </a:rPr>
              <a:t>%</a:t>
            </a:r>
            <a:r>
              <a:rPr sz="1200">
                <a:solidFill>
                  <a:srgbClr val="595959"/>
                </a:solidFill>
                <a:latin typeface="Microsoft YaHei UI"/>
                <a:cs typeface="Microsoft YaHei UI"/>
              </a:rPr>
              <a:t>提升至</a:t>
            </a:r>
            <a:r>
              <a:rPr sz="1200" spc="-5">
                <a:solidFill>
                  <a:srgbClr val="595959"/>
                </a:solidFill>
                <a:latin typeface="Microsoft YaHei UI"/>
                <a:cs typeface="Microsoft YaHei UI"/>
              </a:rPr>
              <a:t>202</a:t>
            </a:r>
            <a:r>
              <a:rPr sz="1200" spc="-10">
                <a:solidFill>
                  <a:srgbClr val="595959"/>
                </a:solidFill>
                <a:latin typeface="Microsoft YaHei UI"/>
                <a:cs typeface="Microsoft YaHei UI"/>
              </a:rPr>
              <a:t>1</a:t>
            </a:r>
            <a:r>
              <a:rPr sz="1200">
                <a:solidFill>
                  <a:srgbClr val="595959"/>
                </a:solidFill>
                <a:latin typeface="Microsoft YaHei UI"/>
                <a:cs typeface="Microsoft YaHei UI"/>
              </a:rPr>
              <a:t>年的</a:t>
            </a:r>
            <a:r>
              <a:rPr sz="1200" spc="-5">
                <a:solidFill>
                  <a:srgbClr val="595959"/>
                </a:solidFill>
                <a:latin typeface="Microsoft YaHei UI"/>
                <a:cs typeface="Microsoft YaHei UI"/>
              </a:rPr>
              <a:t>6.50</a:t>
            </a:r>
            <a:r>
              <a:rPr sz="1200" spc="-10">
                <a:solidFill>
                  <a:srgbClr val="595959"/>
                </a:solidFill>
                <a:latin typeface="Microsoft YaHei UI"/>
                <a:cs typeface="Microsoft YaHei UI"/>
              </a:rPr>
              <a:t>%</a:t>
            </a:r>
            <a:r>
              <a:rPr sz="1200">
                <a:solidFill>
                  <a:srgbClr val="595959"/>
                </a:solidFill>
                <a:latin typeface="Microsoft YaHei UI"/>
                <a:cs typeface="Microsoft YaHei UI"/>
              </a:rPr>
              <a:t>，且于</a:t>
            </a:r>
            <a:r>
              <a:rPr sz="1200" spc="-5">
                <a:solidFill>
                  <a:srgbClr val="595959"/>
                </a:solidFill>
                <a:latin typeface="Microsoft YaHei UI"/>
                <a:cs typeface="Microsoft YaHei UI"/>
              </a:rPr>
              <a:t>202</a:t>
            </a:r>
            <a:r>
              <a:rPr sz="1200" spc="-10">
                <a:solidFill>
                  <a:srgbClr val="595959"/>
                </a:solidFill>
                <a:latin typeface="Microsoft YaHei UI"/>
                <a:cs typeface="Microsoft YaHei UI"/>
              </a:rPr>
              <a:t>0</a:t>
            </a:r>
            <a:r>
              <a:rPr sz="1200">
                <a:solidFill>
                  <a:srgbClr val="595959"/>
                </a:solidFill>
                <a:latin typeface="Microsoft YaHei UI"/>
                <a:cs typeface="Microsoft YaHei UI"/>
              </a:rPr>
              <a:t>年达到</a:t>
            </a:r>
            <a:r>
              <a:rPr sz="1200" spc="-5">
                <a:solidFill>
                  <a:srgbClr val="595959"/>
                </a:solidFill>
                <a:latin typeface="Microsoft YaHei UI"/>
                <a:cs typeface="Microsoft YaHei UI"/>
              </a:rPr>
              <a:t>7.12</a:t>
            </a:r>
            <a:r>
              <a:rPr sz="1200" spc="-10">
                <a:solidFill>
                  <a:srgbClr val="595959"/>
                </a:solidFill>
                <a:latin typeface="Microsoft YaHei UI"/>
                <a:cs typeface="Microsoft YaHei UI"/>
              </a:rPr>
              <a:t>%</a:t>
            </a:r>
            <a:r>
              <a:rPr sz="1200">
                <a:solidFill>
                  <a:srgbClr val="595959"/>
                </a:solidFill>
                <a:latin typeface="Microsoft YaHei UI"/>
                <a:cs typeface="Microsoft YaHei UI"/>
              </a:rPr>
              <a:t>，医 疗卫生支出在国民经济中的重要性进一步提升，医疗卫生网络不断健全，服务的可及性进一步提高。政策方面，我国医疗 科技经历由散点发展到规则制定的阶段，现如今医疗领域信息化建设和智慧医疗建设成为重要任务，政策发展已达纵深期。 医疗科技未来将主要在深化新场景、新技术应用，推动医疗体系高质量发展、指导医疗行业深度发展等方面集中发力，相 关政策法规的逐步完善将为医疗科技的发展铺平道路。</a:t>
            </a:r>
            <a:endParaRPr sz="1200">
              <a:latin typeface="Microsoft YaHei UI"/>
              <a:cs typeface="Microsoft YaHei UI"/>
            </a:endParaRPr>
          </a:p>
        </p:txBody>
      </p:sp>
      <p:sp>
        <p:nvSpPr>
          <p:cNvPr id="8" name="object 8"/>
          <p:cNvSpPr/>
          <p:nvPr/>
        </p:nvSpPr>
        <p:spPr>
          <a:xfrm>
            <a:off x="6251597" y="6070954"/>
            <a:ext cx="3911041" cy="76200"/>
          </a:xfrm>
          <a:custGeom>
            <a:rect l="l" t="t" r="r" b="b"/>
            <a:pathLst>
              <a:path w="3911041" h="76200">
                <a:moveTo>
                  <a:pt x="3834841" y="0"/>
                </a:moveTo>
                <a:lnTo>
                  <a:pt x="3834841" y="76200"/>
                </a:lnTo>
                <a:lnTo>
                  <a:pt x="3901516" y="42862"/>
                </a:lnTo>
                <a:lnTo>
                  <a:pt x="3847553" y="42862"/>
                </a:lnTo>
                <a:lnTo>
                  <a:pt x="3847553" y="33337"/>
                </a:lnTo>
                <a:lnTo>
                  <a:pt x="3901516" y="33337"/>
                </a:lnTo>
                <a:lnTo>
                  <a:pt x="3834841" y="0"/>
                </a:lnTo>
                <a:close/>
              </a:path>
              <a:path w="3911041" h="76200">
                <a:moveTo>
                  <a:pt x="3834841" y="33337"/>
                </a:moveTo>
                <a:lnTo>
                  <a:pt x="0" y="33337"/>
                </a:lnTo>
                <a:lnTo>
                  <a:pt x="0" y="42862"/>
                </a:lnTo>
                <a:lnTo>
                  <a:pt x="3834841" y="42862"/>
                </a:lnTo>
                <a:lnTo>
                  <a:pt x="3834841" y="33337"/>
                </a:lnTo>
                <a:close/>
              </a:path>
              <a:path w="3911041" h="76200">
                <a:moveTo>
                  <a:pt x="3901516" y="33337"/>
                </a:moveTo>
                <a:lnTo>
                  <a:pt x="3847553" y="33337"/>
                </a:lnTo>
                <a:lnTo>
                  <a:pt x="3847553" y="42862"/>
                </a:lnTo>
                <a:lnTo>
                  <a:pt x="3901516" y="42862"/>
                </a:lnTo>
                <a:lnTo>
                  <a:pt x="3911041" y="38100"/>
                </a:lnTo>
                <a:lnTo>
                  <a:pt x="3901516" y="3333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9746239" y="6181091"/>
            <a:ext cx="330200" cy="2038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50" spc="-50">
                <a:solidFill>
                  <a:srgbClr val="A6A6A6"/>
                </a:solidFill>
                <a:latin typeface="Microsoft YaHei UI"/>
                <a:cs typeface="Microsoft YaHei UI"/>
              </a:rPr>
              <a:t>时间</a:t>
            </a:r>
            <a:endParaRPr sz="1250">
              <a:latin typeface="Microsoft YaHei UI"/>
              <a:cs typeface="Microsoft YaHei UI"/>
            </a:endParaRPr>
          </a:p>
        </p:txBody>
      </p:sp>
      <p:sp>
        <p:nvSpPr>
          <p:cNvPr id="10" name="object 10"/>
          <p:cNvSpPr/>
          <p:nvPr/>
        </p:nvSpPr>
        <p:spPr>
          <a:xfrm>
            <a:off x="6226540" y="3257422"/>
            <a:ext cx="1256372" cy="2849448"/>
          </a:xfrm>
          <a:custGeom>
            <a:rect l="l" t="t" r="r" b="b"/>
            <a:pathLst>
              <a:path w="1256372" h="2849448">
                <a:moveTo>
                  <a:pt x="1046975" y="0"/>
                </a:moveTo>
                <a:lnTo>
                  <a:pt x="209397" y="0"/>
                </a:lnTo>
                <a:lnTo>
                  <a:pt x="192223" y="694"/>
                </a:lnTo>
                <a:lnTo>
                  <a:pt x="143212" y="10675"/>
                </a:lnTo>
                <a:lnTo>
                  <a:pt x="99096" y="31372"/>
                </a:lnTo>
                <a:lnTo>
                  <a:pt x="61331" y="61331"/>
                </a:lnTo>
                <a:lnTo>
                  <a:pt x="31372" y="99096"/>
                </a:lnTo>
                <a:lnTo>
                  <a:pt x="10675" y="143212"/>
                </a:lnTo>
                <a:lnTo>
                  <a:pt x="694" y="192223"/>
                </a:lnTo>
                <a:lnTo>
                  <a:pt x="0" y="209397"/>
                </a:lnTo>
                <a:lnTo>
                  <a:pt x="0" y="2640050"/>
                </a:lnTo>
                <a:lnTo>
                  <a:pt x="6085" y="2690370"/>
                </a:lnTo>
                <a:lnTo>
                  <a:pt x="23372" y="2736280"/>
                </a:lnTo>
                <a:lnTo>
                  <a:pt x="50406" y="2776323"/>
                </a:lnTo>
                <a:lnTo>
                  <a:pt x="85730" y="2809046"/>
                </a:lnTo>
                <a:lnTo>
                  <a:pt x="127890" y="2832992"/>
                </a:lnTo>
                <a:lnTo>
                  <a:pt x="175432" y="2846707"/>
                </a:lnTo>
                <a:lnTo>
                  <a:pt x="209397" y="2849448"/>
                </a:lnTo>
                <a:lnTo>
                  <a:pt x="1046975" y="2849448"/>
                </a:lnTo>
                <a:lnTo>
                  <a:pt x="1097295" y="2843362"/>
                </a:lnTo>
                <a:lnTo>
                  <a:pt x="1143205" y="2826075"/>
                </a:lnTo>
                <a:lnTo>
                  <a:pt x="1183248" y="2799042"/>
                </a:lnTo>
                <a:lnTo>
                  <a:pt x="1215971" y="2763717"/>
                </a:lnTo>
                <a:lnTo>
                  <a:pt x="1239917" y="2721557"/>
                </a:lnTo>
                <a:lnTo>
                  <a:pt x="1253632" y="2674015"/>
                </a:lnTo>
                <a:lnTo>
                  <a:pt x="1256372" y="2640050"/>
                </a:lnTo>
                <a:lnTo>
                  <a:pt x="1256372" y="209397"/>
                </a:lnTo>
                <a:lnTo>
                  <a:pt x="1250287" y="159077"/>
                </a:lnTo>
                <a:lnTo>
                  <a:pt x="1233000" y="113167"/>
                </a:lnTo>
                <a:lnTo>
                  <a:pt x="1205966" y="73124"/>
                </a:lnTo>
                <a:lnTo>
                  <a:pt x="1170642" y="40401"/>
                </a:lnTo>
                <a:lnTo>
                  <a:pt x="1128481" y="16455"/>
                </a:lnTo>
                <a:lnTo>
                  <a:pt x="1080940" y="2740"/>
                </a:lnTo>
                <a:lnTo>
                  <a:pt x="1046975"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7514788" y="3257422"/>
            <a:ext cx="1256372" cy="2849448"/>
          </a:xfrm>
          <a:custGeom>
            <a:rect l="l" t="t" r="r" b="b"/>
            <a:pathLst>
              <a:path w="1256372" h="2849448">
                <a:moveTo>
                  <a:pt x="1046975" y="0"/>
                </a:moveTo>
                <a:lnTo>
                  <a:pt x="209397" y="0"/>
                </a:lnTo>
                <a:lnTo>
                  <a:pt x="192223" y="694"/>
                </a:lnTo>
                <a:lnTo>
                  <a:pt x="143212" y="10675"/>
                </a:lnTo>
                <a:lnTo>
                  <a:pt x="99096" y="31372"/>
                </a:lnTo>
                <a:lnTo>
                  <a:pt x="61331" y="61331"/>
                </a:lnTo>
                <a:lnTo>
                  <a:pt x="31372" y="99096"/>
                </a:lnTo>
                <a:lnTo>
                  <a:pt x="10675" y="143212"/>
                </a:lnTo>
                <a:lnTo>
                  <a:pt x="694" y="192223"/>
                </a:lnTo>
                <a:lnTo>
                  <a:pt x="0" y="209397"/>
                </a:lnTo>
                <a:lnTo>
                  <a:pt x="0" y="2640050"/>
                </a:lnTo>
                <a:lnTo>
                  <a:pt x="6085" y="2690370"/>
                </a:lnTo>
                <a:lnTo>
                  <a:pt x="23372" y="2736280"/>
                </a:lnTo>
                <a:lnTo>
                  <a:pt x="50406" y="2776323"/>
                </a:lnTo>
                <a:lnTo>
                  <a:pt x="85730" y="2809046"/>
                </a:lnTo>
                <a:lnTo>
                  <a:pt x="127890" y="2832992"/>
                </a:lnTo>
                <a:lnTo>
                  <a:pt x="175432" y="2846707"/>
                </a:lnTo>
                <a:lnTo>
                  <a:pt x="209397" y="2849448"/>
                </a:lnTo>
                <a:lnTo>
                  <a:pt x="1046975" y="2849448"/>
                </a:lnTo>
                <a:lnTo>
                  <a:pt x="1097295" y="2843362"/>
                </a:lnTo>
                <a:lnTo>
                  <a:pt x="1143205" y="2826075"/>
                </a:lnTo>
                <a:lnTo>
                  <a:pt x="1183248" y="2799042"/>
                </a:lnTo>
                <a:lnTo>
                  <a:pt x="1215971" y="2763717"/>
                </a:lnTo>
                <a:lnTo>
                  <a:pt x="1239917" y="2721557"/>
                </a:lnTo>
                <a:lnTo>
                  <a:pt x="1253632" y="2674015"/>
                </a:lnTo>
                <a:lnTo>
                  <a:pt x="1256372" y="2640050"/>
                </a:lnTo>
                <a:lnTo>
                  <a:pt x="1256372" y="209397"/>
                </a:lnTo>
                <a:lnTo>
                  <a:pt x="1250287" y="159077"/>
                </a:lnTo>
                <a:lnTo>
                  <a:pt x="1233000" y="113167"/>
                </a:lnTo>
                <a:lnTo>
                  <a:pt x="1205966" y="73124"/>
                </a:lnTo>
                <a:lnTo>
                  <a:pt x="1170642" y="40401"/>
                </a:lnTo>
                <a:lnTo>
                  <a:pt x="1128481" y="16455"/>
                </a:lnTo>
                <a:lnTo>
                  <a:pt x="1080940" y="2740"/>
                </a:lnTo>
                <a:lnTo>
                  <a:pt x="1046975"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8803035" y="3257422"/>
            <a:ext cx="1256372" cy="2849448"/>
          </a:xfrm>
          <a:custGeom>
            <a:rect l="l" t="t" r="r" b="b"/>
            <a:pathLst>
              <a:path w="1256372" h="2849448">
                <a:moveTo>
                  <a:pt x="1046975" y="0"/>
                </a:moveTo>
                <a:lnTo>
                  <a:pt x="209397" y="0"/>
                </a:lnTo>
                <a:lnTo>
                  <a:pt x="192223" y="694"/>
                </a:lnTo>
                <a:lnTo>
                  <a:pt x="143212" y="10675"/>
                </a:lnTo>
                <a:lnTo>
                  <a:pt x="99096" y="31372"/>
                </a:lnTo>
                <a:lnTo>
                  <a:pt x="61331" y="61331"/>
                </a:lnTo>
                <a:lnTo>
                  <a:pt x="31372" y="99096"/>
                </a:lnTo>
                <a:lnTo>
                  <a:pt x="10675" y="143212"/>
                </a:lnTo>
                <a:lnTo>
                  <a:pt x="694" y="192223"/>
                </a:lnTo>
                <a:lnTo>
                  <a:pt x="0" y="209397"/>
                </a:lnTo>
                <a:lnTo>
                  <a:pt x="0" y="2640050"/>
                </a:lnTo>
                <a:lnTo>
                  <a:pt x="6085" y="2690370"/>
                </a:lnTo>
                <a:lnTo>
                  <a:pt x="23372" y="2736280"/>
                </a:lnTo>
                <a:lnTo>
                  <a:pt x="50406" y="2776323"/>
                </a:lnTo>
                <a:lnTo>
                  <a:pt x="85730" y="2809046"/>
                </a:lnTo>
                <a:lnTo>
                  <a:pt x="127890" y="2832992"/>
                </a:lnTo>
                <a:lnTo>
                  <a:pt x="175432" y="2846707"/>
                </a:lnTo>
                <a:lnTo>
                  <a:pt x="209397" y="2849448"/>
                </a:lnTo>
                <a:lnTo>
                  <a:pt x="1046975" y="2849448"/>
                </a:lnTo>
                <a:lnTo>
                  <a:pt x="1097295" y="2843362"/>
                </a:lnTo>
                <a:lnTo>
                  <a:pt x="1143205" y="2826075"/>
                </a:lnTo>
                <a:lnTo>
                  <a:pt x="1183248" y="2799042"/>
                </a:lnTo>
                <a:lnTo>
                  <a:pt x="1215971" y="2763717"/>
                </a:lnTo>
                <a:lnTo>
                  <a:pt x="1239917" y="2721557"/>
                </a:lnTo>
                <a:lnTo>
                  <a:pt x="1253632" y="2674015"/>
                </a:lnTo>
                <a:lnTo>
                  <a:pt x="1256372" y="2640050"/>
                </a:lnTo>
                <a:lnTo>
                  <a:pt x="1256372" y="209397"/>
                </a:lnTo>
                <a:lnTo>
                  <a:pt x="1250287" y="159077"/>
                </a:lnTo>
                <a:lnTo>
                  <a:pt x="1233000" y="113167"/>
                </a:lnTo>
                <a:lnTo>
                  <a:pt x="1205966" y="73124"/>
                </a:lnTo>
                <a:lnTo>
                  <a:pt x="1170642" y="40401"/>
                </a:lnTo>
                <a:lnTo>
                  <a:pt x="1128481" y="16455"/>
                </a:lnTo>
                <a:lnTo>
                  <a:pt x="1080940" y="2740"/>
                </a:lnTo>
                <a:lnTo>
                  <a:pt x="1046975"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6275853" y="3357322"/>
            <a:ext cx="290871" cy="290742"/>
          </a:xfrm>
          <a:custGeom>
            <a:rect l="l" t="t" r="r" b="b"/>
            <a:pathLst>
              <a:path w="290871" h="290742">
                <a:moveTo>
                  <a:pt x="142512" y="0"/>
                </a:moveTo>
                <a:lnTo>
                  <a:pt x="100035" y="7208"/>
                </a:lnTo>
                <a:lnTo>
                  <a:pt x="62716" y="25789"/>
                </a:lnTo>
                <a:lnTo>
                  <a:pt x="32457" y="53841"/>
                </a:lnTo>
                <a:lnTo>
                  <a:pt x="11162" y="89463"/>
                </a:lnTo>
                <a:lnTo>
                  <a:pt x="732" y="130754"/>
                </a:lnTo>
                <a:lnTo>
                  <a:pt x="0" y="145448"/>
                </a:lnTo>
                <a:lnTo>
                  <a:pt x="275" y="154462"/>
                </a:lnTo>
                <a:lnTo>
                  <a:pt x="8854" y="195333"/>
                </a:lnTo>
                <a:lnTo>
                  <a:pt x="28346" y="231095"/>
                </a:lnTo>
                <a:lnTo>
                  <a:pt x="57249" y="259983"/>
                </a:lnTo>
                <a:lnTo>
                  <a:pt x="94064" y="280233"/>
                </a:lnTo>
                <a:lnTo>
                  <a:pt x="137292" y="290078"/>
                </a:lnTo>
                <a:lnTo>
                  <a:pt x="152868" y="290742"/>
                </a:lnTo>
                <a:lnTo>
                  <a:pt x="167094" y="289328"/>
                </a:lnTo>
                <a:lnTo>
                  <a:pt x="206894" y="277258"/>
                </a:lnTo>
                <a:lnTo>
                  <a:pt x="240973" y="254694"/>
                </a:lnTo>
                <a:lnTo>
                  <a:pt x="267529" y="223236"/>
                </a:lnTo>
                <a:lnTo>
                  <a:pt x="284762" y="184487"/>
                </a:lnTo>
                <a:lnTo>
                  <a:pt x="290871" y="140051"/>
                </a:lnTo>
                <a:lnTo>
                  <a:pt x="289631" y="125648"/>
                </a:lnTo>
                <a:lnTo>
                  <a:pt x="277945" y="85320"/>
                </a:lnTo>
                <a:lnTo>
                  <a:pt x="255654" y="50747"/>
                </a:lnTo>
                <a:lnTo>
                  <a:pt x="224496" y="23773"/>
                </a:lnTo>
                <a:lnTo>
                  <a:pt x="186204" y="6242"/>
                </a:lnTo>
                <a:lnTo>
                  <a:pt x="142512" y="0"/>
                </a:lnTo>
                <a:close/>
              </a:path>
            </a:pathLst>
          </a:custGeom>
          <a:solidFill>
            <a:srgbClr val="E4EEC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6314121" y="3541567"/>
            <a:ext cx="216940" cy="77518"/>
          </a:xfrm>
          <a:custGeom>
            <a:rect l="l" t="t" r="r" b="b"/>
            <a:pathLst>
              <a:path w="216940" h="77518">
                <a:moveTo>
                  <a:pt x="216940" y="0"/>
                </a:moveTo>
                <a:lnTo>
                  <a:pt x="0" y="6484"/>
                </a:lnTo>
                <a:lnTo>
                  <a:pt x="5366" y="17449"/>
                </a:lnTo>
                <a:lnTo>
                  <a:pt x="11931" y="27768"/>
                </a:lnTo>
                <a:lnTo>
                  <a:pt x="50536" y="61735"/>
                </a:lnTo>
                <a:lnTo>
                  <a:pt x="89952" y="76320"/>
                </a:lnTo>
                <a:lnTo>
                  <a:pt x="102415" y="77518"/>
                </a:lnTo>
                <a:lnTo>
                  <a:pt x="114779" y="77369"/>
                </a:lnTo>
                <a:lnTo>
                  <a:pt x="161340" y="64236"/>
                </a:lnTo>
                <a:lnTo>
                  <a:pt x="198675" y="33228"/>
                </a:lnTo>
                <a:lnTo>
                  <a:pt x="21694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6314071" y="3541489"/>
            <a:ext cx="216877" cy="77479"/>
          </a:xfrm>
          <a:custGeom>
            <a:rect l="l" t="t" r="r" b="b"/>
            <a:pathLst>
              <a:path w="216877" h="77479">
                <a:moveTo>
                  <a:pt x="216877" y="0"/>
                </a:moveTo>
                <a:lnTo>
                  <a:pt x="190473" y="42492"/>
                </a:lnTo>
                <a:lnTo>
                  <a:pt x="150251" y="69294"/>
                </a:lnTo>
                <a:lnTo>
                  <a:pt x="102337" y="77479"/>
                </a:lnTo>
                <a:lnTo>
                  <a:pt x="89875" y="76274"/>
                </a:lnTo>
                <a:lnTo>
                  <a:pt x="50492" y="61676"/>
                </a:lnTo>
                <a:lnTo>
                  <a:pt x="19694" y="37321"/>
                </a:lnTo>
                <a:lnTo>
                  <a:pt x="0" y="6373"/>
                </a:lnTo>
                <a:lnTo>
                  <a:pt x="216877" y="0"/>
                </a:lnTo>
                <a:close/>
              </a:path>
            </a:pathLst>
          </a:custGeom>
          <a:ln w="25387">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7557763" y="3357323"/>
            <a:ext cx="290859" cy="290743"/>
          </a:xfrm>
          <a:custGeom>
            <a:rect l="l" t="t" r="r" b="b"/>
            <a:pathLst>
              <a:path w="290859" h="290743">
                <a:moveTo>
                  <a:pt x="142512" y="0"/>
                </a:moveTo>
                <a:lnTo>
                  <a:pt x="100035" y="7208"/>
                </a:lnTo>
                <a:lnTo>
                  <a:pt x="62716" y="25789"/>
                </a:lnTo>
                <a:lnTo>
                  <a:pt x="32457" y="53841"/>
                </a:lnTo>
                <a:lnTo>
                  <a:pt x="11162" y="89463"/>
                </a:lnTo>
                <a:lnTo>
                  <a:pt x="732" y="130754"/>
                </a:lnTo>
                <a:lnTo>
                  <a:pt x="0" y="145448"/>
                </a:lnTo>
                <a:lnTo>
                  <a:pt x="274" y="154447"/>
                </a:lnTo>
                <a:lnTo>
                  <a:pt x="8850" y="195322"/>
                </a:lnTo>
                <a:lnTo>
                  <a:pt x="28339" y="231088"/>
                </a:lnTo>
                <a:lnTo>
                  <a:pt x="57240" y="259980"/>
                </a:lnTo>
                <a:lnTo>
                  <a:pt x="94053" y="280232"/>
                </a:lnTo>
                <a:lnTo>
                  <a:pt x="137276" y="290078"/>
                </a:lnTo>
                <a:lnTo>
                  <a:pt x="152850" y="290743"/>
                </a:lnTo>
                <a:lnTo>
                  <a:pt x="167078" y="289331"/>
                </a:lnTo>
                <a:lnTo>
                  <a:pt x="206880" y="277264"/>
                </a:lnTo>
                <a:lnTo>
                  <a:pt x="240960" y="254701"/>
                </a:lnTo>
                <a:lnTo>
                  <a:pt x="267517" y="223244"/>
                </a:lnTo>
                <a:lnTo>
                  <a:pt x="284750" y="184496"/>
                </a:lnTo>
                <a:lnTo>
                  <a:pt x="290859" y="140061"/>
                </a:lnTo>
                <a:lnTo>
                  <a:pt x="289620" y="125657"/>
                </a:lnTo>
                <a:lnTo>
                  <a:pt x="277937" y="85326"/>
                </a:lnTo>
                <a:lnTo>
                  <a:pt x="255651" y="50751"/>
                </a:lnTo>
                <a:lnTo>
                  <a:pt x="224495" y="23775"/>
                </a:lnTo>
                <a:lnTo>
                  <a:pt x="186204" y="6243"/>
                </a:lnTo>
                <a:lnTo>
                  <a:pt x="142512" y="0"/>
                </a:lnTo>
                <a:close/>
              </a:path>
            </a:pathLst>
          </a:custGeom>
          <a:solidFill>
            <a:srgbClr val="E4EEC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7587238" y="3463977"/>
            <a:ext cx="232412" cy="153461"/>
          </a:xfrm>
          <a:custGeom>
            <a:rect l="l" t="t" r="r" b="b"/>
            <a:pathLst>
              <a:path w="232412" h="153461">
                <a:moveTo>
                  <a:pt x="225734" y="0"/>
                </a:moveTo>
                <a:lnTo>
                  <a:pt x="3771" y="8011"/>
                </a:lnTo>
                <a:lnTo>
                  <a:pt x="1259" y="19619"/>
                </a:lnTo>
                <a:lnTo>
                  <a:pt x="0" y="31554"/>
                </a:lnTo>
                <a:lnTo>
                  <a:pt x="32" y="43831"/>
                </a:lnTo>
                <a:lnTo>
                  <a:pt x="8281" y="82848"/>
                </a:lnTo>
                <a:lnTo>
                  <a:pt x="35025" y="122129"/>
                </a:lnTo>
                <a:lnTo>
                  <a:pt x="75003" y="146588"/>
                </a:lnTo>
                <a:lnTo>
                  <a:pt x="111034" y="153461"/>
                </a:lnTo>
                <a:lnTo>
                  <a:pt x="123831" y="153325"/>
                </a:lnTo>
                <a:lnTo>
                  <a:pt x="163622" y="145004"/>
                </a:lnTo>
                <a:lnTo>
                  <a:pt x="203462" y="115618"/>
                </a:lnTo>
                <a:lnTo>
                  <a:pt x="227090" y="73536"/>
                </a:lnTo>
                <a:lnTo>
                  <a:pt x="232412" y="37326"/>
                </a:lnTo>
                <a:lnTo>
                  <a:pt x="231580" y="24880"/>
                </a:lnTo>
                <a:lnTo>
                  <a:pt x="229369" y="12406"/>
                </a:lnTo>
                <a:lnTo>
                  <a:pt x="225734"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587240" y="3463938"/>
            <a:ext cx="232292" cy="153394"/>
          </a:xfrm>
          <a:custGeom>
            <a:rect l="l" t="t" r="r" b="b"/>
            <a:pathLst>
              <a:path w="232292" h="153394">
                <a:moveTo>
                  <a:pt x="225617" y="0"/>
                </a:moveTo>
                <a:lnTo>
                  <a:pt x="229252" y="12406"/>
                </a:lnTo>
                <a:lnTo>
                  <a:pt x="231462" y="24879"/>
                </a:lnTo>
                <a:lnTo>
                  <a:pt x="232292" y="37324"/>
                </a:lnTo>
                <a:lnTo>
                  <a:pt x="231789" y="49645"/>
                </a:lnTo>
                <a:lnTo>
                  <a:pt x="217351" y="95772"/>
                </a:lnTo>
                <a:lnTo>
                  <a:pt x="185229" y="132254"/>
                </a:lnTo>
                <a:lnTo>
                  <a:pt x="150032" y="149097"/>
                </a:lnTo>
                <a:lnTo>
                  <a:pt x="110890" y="153394"/>
                </a:lnTo>
                <a:lnTo>
                  <a:pt x="98445" y="152277"/>
                </a:lnTo>
                <a:lnTo>
                  <a:pt x="53508" y="136273"/>
                </a:lnTo>
                <a:lnTo>
                  <a:pt x="19625" y="103985"/>
                </a:lnTo>
                <a:lnTo>
                  <a:pt x="1360" y="56310"/>
                </a:lnTo>
                <a:lnTo>
                  <a:pt x="0" y="31400"/>
                </a:lnTo>
                <a:lnTo>
                  <a:pt x="1279" y="19452"/>
                </a:lnTo>
                <a:lnTo>
                  <a:pt x="3814" y="7828"/>
                </a:lnTo>
                <a:lnTo>
                  <a:pt x="225617" y="0"/>
                </a:lnTo>
                <a:close/>
              </a:path>
            </a:pathLst>
          </a:custGeom>
          <a:ln w="25387">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8879346" y="3357323"/>
            <a:ext cx="290859" cy="290743"/>
          </a:xfrm>
          <a:custGeom>
            <a:rect l="l" t="t" r="r" b="b"/>
            <a:pathLst>
              <a:path w="290859" h="290743">
                <a:moveTo>
                  <a:pt x="142512" y="0"/>
                </a:moveTo>
                <a:lnTo>
                  <a:pt x="100035" y="7208"/>
                </a:lnTo>
                <a:lnTo>
                  <a:pt x="62716" y="25789"/>
                </a:lnTo>
                <a:lnTo>
                  <a:pt x="32457" y="53841"/>
                </a:lnTo>
                <a:lnTo>
                  <a:pt x="11162" y="89463"/>
                </a:lnTo>
                <a:lnTo>
                  <a:pt x="732" y="130754"/>
                </a:lnTo>
                <a:lnTo>
                  <a:pt x="0" y="145448"/>
                </a:lnTo>
                <a:lnTo>
                  <a:pt x="274" y="154447"/>
                </a:lnTo>
                <a:lnTo>
                  <a:pt x="8850" y="195322"/>
                </a:lnTo>
                <a:lnTo>
                  <a:pt x="28339" y="231088"/>
                </a:lnTo>
                <a:lnTo>
                  <a:pt x="57240" y="259980"/>
                </a:lnTo>
                <a:lnTo>
                  <a:pt x="94053" y="280232"/>
                </a:lnTo>
                <a:lnTo>
                  <a:pt x="137276" y="290078"/>
                </a:lnTo>
                <a:lnTo>
                  <a:pt x="152850" y="290743"/>
                </a:lnTo>
                <a:lnTo>
                  <a:pt x="167078" y="289331"/>
                </a:lnTo>
                <a:lnTo>
                  <a:pt x="206880" y="277264"/>
                </a:lnTo>
                <a:lnTo>
                  <a:pt x="240960" y="254701"/>
                </a:lnTo>
                <a:lnTo>
                  <a:pt x="267517" y="223244"/>
                </a:lnTo>
                <a:lnTo>
                  <a:pt x="284750" y="184496"/>
                </a:lnTo>
                <a:lnTo>
                  <a:pt x="290859" y="140061"/>
                </a:lnTo>
                <a:lnTo>
                  <a:pt x="289620" y="125657"/>
                </a:lnTo>
                <a:lnTo>
                  <a:pt x="277937" y="85326"/>
                </a:lnTo>
                <a:lnTo>
                  <a:pt x="255651" y="50751"/>
                </a:lnTo>
                <a:lnTo>
                  <a:pt x="224495" y="23775"/>
                </a:lnTo>
                <a:lnTo>
                  <a:pt x="186204" y="6243"/>
                </a:lnTo>
                <a:lnTo>
                  <a:pt x="142512" y="0"/>
                </a:lnTo>
                <a:close/>
              </a:path>
            </a:pathLst>
          </a:custGeom>
          <a:solidFill>
            <a:srgbClr val="E4EEC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8908769" y="3386388"/>
            <a:ext cx="231598" cy="232233"/>
          </a:xfrm>
          <a:custGeom>
            <a:rect l="l" t="t" r="r" b="b"/>
            <a:pathLst>
              <a:path w="231598" h="232233">
                <a:moveTo>
                  <a:pt x="116057" y="0"/>
                </a:moveTo>
                <a:lnTo>
                  <a:pt x="69462" y="9855"/>
                </a:lnTo>
                <a:lnTo>
                  <a:pt x="36304" y="32627"/>
                </a:lnTo>
                <a:lnTo>
                  <a:pt x="12520" y="66442"/>
                </a:lnTo>
                <a:lnTo>
                  <a:pt x="777" y="109234"/>
                </a:lnTo>
                <a:lnTo>
                  <a:pt x="0" y="125136"/>
                </a:lnTo>
                <a:lnTo>
                  <a:pt x="1847" y="138782"/>
                </a:lnTo>
                <a:lnTo>
                  <a:pt x="16558" y="176042"/>
                </a:lnTo>
                <a:lnTo>
                  <a:pt x="43586" y="205765"/>
                </a:lnTo>
                <a:lnTo>
                  <a:pt x="81090" y="225360"/>
                </a:lnTo>
                <a:lnTo>
                  <a:pt x="127226" y="232233"/>
                </a:lnTo>
                <a:lnTo>
                  <a:pt x="140604" y="230139"/>
                </a:lnTo>
                <a:lnTo>
                  <a:pt x="177062" y="214897"/>
                </a:lnTo>
                <a:lnTo>
                  <a:pt x="206053" y="187452"/>
                </a:lnTo>
                <a:lnTo>
                  <a:pt x="225068" y="149394"/>
                </a:lnTo>
                <a:lnTo>
                  <a:pt x="231598" y="102318"/>
                </a:lnTo>
                <a:lnTo>
                  <a:pt x="229003" y="88195"/>
                </a:lnTo>
                <a:lnTo>
                  <a:pt x="211782" y="50172"/>
                </a:lnTo>
                <a:lnTo>
                  <a:pt x="182723" y="20974"/>
                </a:lnTo>
                <a:lnTo>
                  <a:pt x="144798" y="3576"/>
                </a:lnTo>
                <a:lnTo>
                  <a:pt x="116057"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8908751" y="3386387"/>
            <a:ext cx="231511" cy="232134"/>
          </a:xfrm>
          <a:custGeom>
            <a:rect l="l" t="t" r="r" b="b"/>
            <a:pathLst>
              <a:path w="231511" h="232132">
                <a:moveTo>
                  <a:pt x="116016" y="0"/>
                </a:moveTo>
                <a:lnTo>
                  <a:pt x="158200" y="7884"/>
                </a:lnTo>
                <a:lnTo>
                  <a:pt x="193494" y="29554"/>
                </a:lnTo>
                <a:lnTo>
                  <a:pt x="218923" y="62035"/>
                </a:lnTo>
                <a:lnTo>
                  <a:pt x="231511" y="102352"/>
                </a:lnTo>
                <a:lnTo>
                  <a:pt x="230874" y="118938"/>
                </a:lnTo>
                <a:lnTo>
                  <a:pt x="219885" y="163159"/>
                </a:lnTo>
                <a:lnTo>
                  <a:pt x="197238" y="197832"/>
                </a:lnTo>
                <a:lnTo>
                  <a:pt x="165446" y="221357"/>
                </a:lnTo>
                <a:lnTo>
                  <a:pt x="127022" y="232134"/>
                </a:lnTo>
                <a:lnTo>
                  <a:pt x="110819" y="231412"/>
                </a:lnTo>
                <a:lnTo>
                  <a:pt x="67402" y="219982"/>
                </a:lnTo>
                <a:lnTo>
                  <a:pt x="33221" y="196680"/>
                </a:lnTo>
                <a:lnTo>
                  <a:pt x="10134" y="164104"/>
                </a:lnTo>
                <a:lnTo>
                  <a:pt x="0" y="124854"/>
                </a:lnTo>
                <a:lnTo>
                  <a:pt x="782" y="108982"/>
                </a:lnTo>
                <a:lnTo>
                  <a:pt x="12561" y="66255"/>
                </a:lnTo>
                <a:lnTo>
                  <a:pt x="36401" y="32486"/>
                </a:lnTo>
                <a:lnTo>
                  <a:pt x="69628" y="9764"/>
                </a:lnTo>
                <a:lnTo>
                  <a:pt x="109564" y="176"/>
                </a:lnTo>
                <a:lnTo>
                  <a:pt x="116016" y="0"/>
                </a:lnTo>
                <a:close/>
              </a:path>
            </a:pathLst>
          </a:custGeom>
          <a:ln w="25387">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6272643" y="3747007"/>
            <a:ext cx="1191260" cy="19697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4925" algn="just"/>
            <a:r>
              <a:rPr sz="1000">
                <a:solidFill>
                  <a:srgbClr val="595959"/>
                </a:solidFill>
                <a:latin typeface="Microsoft YaHei UI"/>
                <a:cs typeface="Microsoft YaHei UI"/>
              </a:rPr>
              <a:t>初步规范医疗科技行 业的发展，主要呈现 </a:t>
            </a:r>
            <a:r>
              <a:rPr sz="1000" b="1">
                <a:solidFill>
                  <a:srgbClr val="595959"/>
                </a:solidFill>
                <a:latin typeface="Microsoft YaHei UI"/>
                <a:cs typeface="Microsoft YaHei UI"/>
              </a:rPr>
              <a:t>散点状态</a:t>
            </a:r>
            <a:r>
              <a:rPr sz="1000">
                <a:solidFill>
                  <a:srgbClr val="595959"/>
                </a:solidFill>
                <a:latin typeface="Microsoft YaHei UI"/>
                <a:cs typeface="Microsoft YaHei UI"/>
              </a:rPr>
              <a:t>，侧重制定 </a:t>
            </a:r>
            <a:r>
              <a:rPr sz="1000" b="1">
                <a:solidFill>
                  <a:srgbClr val="595959"/>
                </a:solidFill>
                <a:latin typeface="Microsoft YaHei UI"/>
                <a:cs typeface="Microsoft YaHei UI"/>
              </a:rPr>
              <a:t>通用标准与准则</a:t>
            </a:r>
            <a:r>
              <a:rPr sz="1000">
                <a:solidFill>
                  <a:srgbClr val="595959"/>
                </a:solidFill>
                <a:latin typeface="Microsoft YaHei UI"/>
                <a:cs typeface="Microsoft YaHei UI"/>
              </a:rPr>
              <a:t>。</a:t>
            </a:r>
            <a:endParaRPr sz="1000">
              <a:latin typeface="Microsoft YaHei UI"/>
              <a:cs typeface="Microsoft YaHei UI"/>
            </a:endParaRPr>
          </a:p>
          <a:p>
            <a:pPr marL="39370">
              <a:lnSpc>
                <a:spcPts val="1200"/>
              </a:lnSpc>
              <a:spcBef>
                <a:spcPts val="405"/>
              </a:spcBef>
            </a:pPr>
            <a:r>
              <a:rPr sz="1000" b="1">
                <a:solidFill>
                  <a:srgbClr val="595959"/>
                </a:solidFill>
                <a:latin typeface="Microsoft YaHei UI"/>
                <a:cs typeface="Microsoft YaHei UI"/>
              </a:rPr>
              <a:t>相关政策</a:t>
            </a:r>
            <a:endParaRPr sz="1000">
              <a:latin typeface="Microsoft YaHei UI"/>
              <a:cs typeface="Microsoft YaHei UI"/>
            </a:endParaRPr>
          </a:p>
          <a:p>
            <a:pPr marL="39370">
              <a:lnSpc>
                <a:spcPts val="1010"/>
              </a:lnSpc>
            </a:pPr>
            <a:r>
              <a:rPr sz="1000" spc="225">
                <a:solidFill>
                  <a:srgbClr val="595959"/>
                </a:solidFill>
                <a:latin typeface="Arial"/>
                <a:cs typeface="Arial"/>
              </a:rPr>
              <a:t>ü </a:t>
            </a:r>
            <a:r>
              <a:rPr sz="1000" spc="5">
                <a:solidFill>
                  <a:srgbClr val="595959"/>
                </a:solidFill>
                <a:latin typeface="Arial"/>
                <a:cs typeface="Arial"/>
              </a:rPr>
              <a:t> </a:t>
            </a:r>
            <a:r>
              <a:rPr sz="1000">
                <a:solidFill>
                  <a:srgbClr val="595959"/>
                </a:solidFill>
                <a:latin typeface="Microsoft YaHei UI"/>
                <a:cs typeface="Microsoft YaHei UI"/>
              </a:rPr>
              <a:t>2013</a:t>
            </a:r>
            <a:r>
              <a:rPr sz="1000" spc="65">
                <a:solidFill>
                  <a:srgbClr val="595959"/>
                </a:solidFill>
                <a:latin typeface="Microsoft YaHei UI"/>
                <a:cs typeface="Microsoft YaHei UI"/>
              </a:rPr>
              <a:t> </a:t>
            </a:r>
            <a:r>
              <a:rPr sz="1000">
                <a:solidFill>
                  <a:srgbClr val="595959"/>
                </a:solidFill>
                <a:latin typeface="Microsoft YaHei UI"/>
                <a:cs typeface="Microsoft YaHei UI"/>
              </a:rPr>
              <a:t>年</a:t>
            </a:r>
            <a:r>
              <a:rPr sz="1000" spc="65">
                <a:solidFill>
                  <a:srgbClr val="595959"/>
                </a:solidFill>
                <a:latin typeface="Microsoft YaHei UI"/>
                <a:cs typeface="Microsoft YaHei UI"/>
              </a:rPr>
              <a:t> </a:t>
            </a:r>
            <a:r>
              <a:rPr sz="1000">
                <a:solidFill>
                  <a:srgbClr val="595959"/>
                </a:solidFill>
                <a:latin typeface="Microsoft YaHei UI"/>
                <a:cs typeface="Microsoft YaHei UI"/>
              </a:rPr>
              <a:t>10</a:t>
            </a:r>
            <a:r>
              <a:rPr sz="1000" spc="65">
                <a:solidFill>
                  <a:srgbClr val="595959"/>
                </a:solidFill>
                <a:latin typeface="Microsoft YaHei UI"/>
                <a:cs typeface="Microsoft YaHei UI"/>
              </a:rPr>
              <a:t> </a:t>
            </a:r>
            <a:r>
              <a:rPr sz="1000">
                <a:solidFill>
                  <a:srgbClr val="595959"/>
                </a:solidFill>
                <a:latin typeface="Microsoft YaHei UI"/>
                <a:cs typeface="Microsoft YaHei UI"/>
              </a:rPr>
              <a:t>月</a:t>
            </a:r>
            <a:endParaRPr sz="1000">
              <a:latin typeface="Microsoft YaHei UI"/>
              <a:cs typeface="Microsoft YaHei UI"/>
            </a:endParaRPr>
          </a:p>
          <a:p>
            <a:pPr marL="47625" marR="12700">
              <a:lnSpc>
                <a:spcPct val="83100"/>
              </a:lnSpc>
              <a:spcBef>
                <a:spcPts val="10"/>
              </a:spcBef>
            </a:pPr>
            <a:r>
              <a:rPr sz="1000">
                <a:solidFill>
                  <a:srgbClr val="595959"/>
                </a:solidFill>
                <a:latin typeface="Microsoft YaHei UI"/>
                <a:cs typeface="Microsoft YaHei UI"/>
              </a:rPr>
              <a:t>《</a:t>
            </a:r>
            <a:r>
              <a:rPr sz="1000" spc="-150">
                <a:solidFill>
                  <a:srgbClr val="595959"/>
                </a:solidFill>
                <a:latin typeface="Microsoft YaHei UI"/>
                <a:cs typeface="Microsoft YaHei UI"/>
              </a:rPr>
              <a:t> </a:t>
            </a:r>
            <a:r>
              <a:rPr sz="1000" spc="145">
                <a:solidFill>
                  <a:srgbClr val="595959"/>
                </a:solidFill>
                <a:latin typeface="Microsoft YaHei UI"/>
                <a:cs typeface="Microsoft YaHei UI"/>
              </a:rPr>
              <a:t>关于加快推</a:t>
            </a:r>
            <a:r>
              <a:rPr sz="1000">
                <a:solidFill>
                  <a:srgbClr val="595959"/>
                </a:solidFill>
                <a:latin typeface="Microsoft YaHei UI"/>
                <a:cs typeface="Microsoft YaHei UI"/>
              </a:rPr>
              <a:t>进</a:t>
            </a:r>
            <a:r>
              <a:rPr sz="1000" spc="-150">
                <a:solidFill>
                  <a:srgbClr val="595959"/>
                </a:solidFill>
                <a:latin typeface="Microsoft YaHei UI"/>
                <a:cs typeface="Microsoft YaHei UI"/>
              </a:rPr>
              <a:t> </a:t>
            </a:r>
            <a:r>
              <a:rPr sz="1000" spc="150">
                <a:solidFill>
                  <a:srgbClr val="595959"/>
                </a:solidFill>
                <a:latin typeface="Microsoft YaHei UI"/>
                <a:cs typeface="Microsoft YaHei UI"/>
              </a:rPr>
              <a:t>人</a:t>
            </a:r>
            <a:r>
              <a:rPr sz="1000">
                <a:solidFill>
                  <a:srgbClr val="595959"/>
                </a:solidFill>
                <a:latin typeface="Microsoft YaHei UI"/>
                <a:cs typeface="Microsoft YaHei UI"/>
              </a:rPr>
              <a:t>口</a:t>
            </a:r>
            <a:r>
              <a:rPr sz="1000" spc="-150">
                <a:solidFill>
                  <a:srgbClr val="595959"/>
                </a:solidFill>
                <a:latin typeface="Microsoft YaHei UI"/>
                <a:cs typeface="Microsoft YaHei UI"/>
              </a:rPr>
              <a:t> </a:t>
            </a:r>
            <a:r>
              <a:rPr sz="1000">
                <a:solidFill>
                  <a:srgbClr val="595959"/>
                </a:solidFill>
                <a:latin typeface="Microsoft YaHei UI"/>
                <a:cs typeface="Microsoft YaHei UI"/>
              </a:rPr>
              <a:t>健</a:t>
            </a:r>
            <a:r>
              <a:rPr sz="1000" spc="-150">
                <a:solidFill>
                  <a:srgbClr val="595959"/>
                </a:solidFill>
                <a:latin typeface="Microsoft YaHei UI"/>
                <a:cs typeface="Microsoft YaHei UI"/>
              </a:rPr>
              <a:t> </a:t>
            </a:r>
            <a:r>
              <a:rPr sz="1000">
                <a:solidFill>
                  <a:srgbClr val="595959"/>
                </a:solidFill>
                <a:latin typeface="Microsoft YaHei UI"/>
                <a:cs typeface="Microsoft YaHei UI"/>
              </a:rPr>
              <a:t>康</a:t>
            </a:r>
            <a:r>
              <a:rPr sz="1000" spc="-150">
                <a:solidFill>
                  <a:srgbClr val="595959"/>
                </a:solidFill>
                <a:latin typeface="Microsoft YaHei UI"/>
                <a:cs typeface="Microsoft YaHei UI"/>
              </a:rPr>
              <a:t> </a:t>
            </a:r>
            <a:r>
              <a:rPr sz="1000">
                <a:solidFill>
                  <a:srgbClr val="595959"/>
                </a:solidFill>
                <a:latin typeface="Microsoft YaHei UI"/>
                <a:cs typeface="Microsoft YaHei UI"/>
              </a:rPr>
              <a:t>信</a:t>
            </a:r>
            <a:r>
              <a:rPr sz="1000" spc="-150">
                <a:solidFill>
                  <a:srgbClr val="595959"/>
                </a:solidFill>
                <a:latin typeface="Microsoft YaHei UI"/>
                <a:cs typeface="Microsoft YaHei UI"/>
              </a:rPr>
              <a:t> </a:t>
            </a:r>
            <a:r>
              <a:rPr sz="1000">
                <a:solidFill>
                  <a:srgbClr val="595959"/>
                </a:solidFill>
                <a:latin typeface="Microsoft YaHei UI"/>
                <a:cs typeface="Microsoft YaHei UI"/>
              </a:rPr>
              <a:t>息</a:t>
            </a:r>
            <a:r>
              <a:rPr sz="1000" spc="-150">
                <a:solidFill>
                  <a:srgbClr val="595959"/>
                </a:solidFill>
                <a:latin typeface="Microsoft YaHei UI"/>
                <a:cs typeface="Microsoft YaHei UI"/>
              </a:rPr>
              <a:t> </a:t>
            </a:r>
            <a:r>
              <a:rPr sz="1000">
                <a:solidFill>
                  <a:srgbClr val="595959"/>
                </a:solidFill>
                <a:latin typeface="Microsoft YaHei UI"/>
                <a:cs typeface="Microsoft YaHei UI"/>
              </a:rPr>
              <a:t>化 </a:t>
            </a:r>
            <a:r>
              <a:rPr sz="1000" spc="125">
                <a:solidFill>
                  <a:srgbClr val="595959"/>
                </a:solidFill>
                <a:latin typeface="Microsoft YaHei UI"/>
                <a:cs typeface="Microsoft YaHei UI"/>
              </a:rPr>
              <a:t>建设的</a:t>
            </a:r>
            <a:r>
              <a:rPr sz="1000">
                <a:solidFill>
                  <a:srgbClr val="595959"/>
                </a:solidFill>
                <a:latin typeface="Microsoft YaHei UI"/>
                <a:cs typeface="Microsoft YaHei UI"/>
              </a:rPr>
              <a:t>指</a:t>
            </a:r>
            <a:r>
              <a:rPr sz="1000" spc="-170">
                <a:solidFill>
                  <a:srgbClr val="595959"/>
                </a:solidFill>
                <a:latin typeface="Microsoft YaHei UI"/>
                <a:cs typeface="Microsoft YaHei UI"/>
              </a:rPr>
              <a:t> </a:t>
            </a:r>
            <a:r>
              <a:rPr sz="1000">
                <a:solidFill>
                  <a:srgbClr val="595959"/>
                </a:solidFill>
                <a:latin typeface="Microsoft YaHei UI"/>
                <a:cs typeface="Microsoft YaHei UI"/>
              </a:rPr>
              <a:t>导</a:t>
            </a:r>
            <a:r>
              <a:rPr sz="1000" spc="-170">
                <a:solidFill>
                  <a:srgbClr val="595959"/>
                </a:solidFill>
                <a:latin typeface="Microsoft YaHei UI"/>
                <a:cs typeface="Microsoft YaHei UI"/>
              </a:rPr>
              <a:t> </a:t>
            </a:r>
            <a:r>
              <a:rPr sz="1000">
                <a:solidFill>
                  <a:srgbClr val="595959"/>
                </a:solidFill>
                <a:latin typeface="Microsoft YaHei UI"/>
                <a:cs typeface="Microsoft YaHei UI"/>
              </a:rPr>
              <a:t>意</a:t>
            </a:r>
            <a:r>
              <a:rPr sz="1000" spc="-170">
                <a:solidFill>
                  <a:srgbClr val="595959"/>
                </a:solidFill>
                <a:latin typeface="Microsoft YaHei UI"/>
                <a:cs typeface="Microsoft YaHei UI"/>
              </a:rPr>
              <a:t> </a:t>
            </a:r>
            <a:r>
              <a:rPr sz="1000">
                <a:solidFill>
                  <a:srgbClr val="595959"/>
                </a:solidFill>
                <a:latin typeface="Microsoft YaHei UI"/>
                <a:cs typeface="Microsoft YaHei UI"/>
              </a:rPr>
              <a:t>见</a:t>
            </a:r>
            <a:r>
              <a:rPr sz="1000" spc="-170">
                <a:solidFill>
                  <a:srgbClr val="595959"/>
                </a:solidFill>
                <a:latin typeface="Microsoft YaHei UI"/>
                <a:cs typeface="Microsoft YaHei UI"/>
              </a:rPr>
              <a:t> </a:t>
            </a:r>
            <a:r>
              <a:rPr sz="1000">
                <a:solidFill>
                  <a:srgbClr val="595959"/>
                </a:solidFill>
                <a:latin typeface="Microsoft YaHei UI"/>
                <a:cs typeface="Microsoft YaHei UI"/>
              </a:rPr>
              <a:t>》 </a:t>
            </a:r>
            <a:r>
              <a:rPr sz="1000" spc="150">
                <a:solidFill>
                  <a:srgbClr val="595959"/>
                </a:solidFill>
                <a:latin typeface="Microsoft YaHei UI"/>
                <a:cs typeface="Microsoft YaHei UI"/>
              </a:rPr>
              <a:t>明</a:t>
            </a:r>
            <a:r>
              <a:rPr sz="1000">
                <a:solidFill>
                  <a:srgbClr val="595959"/>
                </a:solidFill>
                <a:latin typeface="Microsoft YaHei UI"/>
                <a:cs typeface="Microsoft YaHei UI"/>
              </a:rPr>
              <a:t>确</a:t>
            </a:r>
            <a:r>
              <a:rPr sz="1000" spc="-150">
                <a:solidFill>
                  <a:srgbClr val="595959"/>
                </a:solidFill>
                <a:latin typeface="Microsoft YaHei UI"/>
                <a:cs typeface="Microsoft YaHei UI"/>
              </a:rPr>
              <a:t> </a:t>
            </a:r>
            <a:r>
              <a:rPr sz="1000">
                <a:solidFill>
                  <a:srgbClr val="595959"/>
                </a:solidFill>
                <a:latin typeface="Microsoft YaHei UI"/>
                <a:cs typeface="Microsoft YaHei UI"/>
              </a:rPr>
              <a:t>指</a:t>
            </a:r>
            <a:r>
              <a:rPr sz="1000" spc="-150">
                <a:solidFill>
                  <a:srgbClr val="595959"/>
                </a:solidFill>
                <a:latin typeface="Microsoft YaHei UI"/>
                <a:cs typeface="Microsoft YaHei UI"/>
              </a:rPr>
              <a:t> </a:t>
            </a:r>
            <a:r>
              <a:rPr sz="1000">
                <a:solidFill>
                  <a:srgbClr val="595959"/>
                </a:solidFill>
                <a:latin typeface="Microsoft YaHei UI"/>
                <a:cs typeface="Microsoft YaHei UI"/>
              </a:rPr>
              <a:t>出</a:t>
            </a:r>
            <a:r>
              <a:rPr sz="1000" spc="-150">
                <a:solidFill>
                  <a:srgbClr val="595959"/>
                </a:solidFill>
                <a:latin typeface="Microsoft YaHei UI"/>
                <a:cs typeface="Microsoft YaHei UI"/>
              </a:rPr>
              <a:t> </a:t>
            </a:r>
            <a:r>
              <a:rPr sz="1000">
                <a:solidFill>
                  <a:srgbClr val="595959"/>
                </a:solidFill>
                <a:latin typeface="Microsoft YaHei UI"/>
                <a:cs typeface="Microsoft YaHei UI"/>
              </a:rPr>
              <a:t>至</a:t>
            </a:r>
            <a:r>
              <a:rPr sz="1000" spc="-145">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150">
                <a:solidFill>
                  <a:srgbClr val="595959"/>
                </a:solidFill>
                <a:latin typeface="Microsoft YaHei UI"/>
                <a:cs typeface="Microsoft YaHei UI"/>
              </a:rPr>
              <a:t> </a:t>
            </a:r>
            <a:r>
              <a:rPr sz="1000">
                <a:solidFill>
                  <a:srgbClr val="595959"/>
                </a:solidFill>
                <a:latin typeface="Microsoft YaHei UI"/>
                <a:cs typeface="Microsoft YaHei UI"/>
              </a:rPr>
              <a:t>十 </a:t>
            </a:r>
            <a:r>
              <a:rPr sz="1000" spc="150">
                <a:solidFill>
                  <a:srgbClr val="595959"/>
                </a:solidFill>
                <a:latin typeface="Microsoft YaHei UI"/>
                <a:cs typeface="Microsoft YaHei UI"/>
              </a:rPr>
              <a:t>二</a:t>
            </a:r>
            <a:r>
              <a:rPr sz="1000">
                <a:solidFill>
                  <a:srgbClr val="595959"/>
                </a:solidFill>
                <a:latin typeface="Microsoft YaHei UI"/>
                <a:cs typeface="Microsoft YaHei UI"/>
              </a:rPr>
              <a:t>五</a:t>
            </a:r>
            <a:r>
              <a:rPr sz="1000" spc="-150">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150">
                <a:solidFill>
                  <a:srgbClr val="595959"/>
                </a:solidFill>
                <a:latin typeface="Microsoft YaHei UI"/>
                <a:cs typeface="Microsoft YaHei UI"/>
              </a:rPr>
              <a:t> </a:t>
            </a:r>
            <a:r>
              <a:rPr sz="1000">
                <a:solidFill>
                  <a:srgbClr val="595959"/>
                </a:solidFill>
                <a:latin typeface="Microsoft YaHei UI"/>
                <a:cs typeface="Microsoft YaHei UI"/>
              </a:rPr>
              <a:t>末</a:t>
            </a:r>
            <a:r>
              <a:rPr sz="1000" spc="-150">
                <a:solidFill>
                  <a:srgbClr val="595959"/>
                </a:solidFill>
                <a:latin typeface="Microsoft YaHei UI"/>
                <a:cs typeface="Microsoft YaHei UI"/>
              </a:rPr>
              <a:t> </a:t>
            </a:r>
            <a:r>
              <a:rPr sz="1000">
                <a:solidFill>
                  <a:srgbClr val="595959"/>
                </a:solidFill>
                <a:latin typeface="Microsoft YaHei UI"/>
                <a:cs typeface="Microsoft YaHei UI"/>
              </a:rPr>
              <a:t>，</a:t>
            </a:r>
            <a:r>
              <a:rPr sz="1000" spc="-150">
                <a:solidFill>
                  <a:srgbClr val="595959"/>
                </a:solidFill>
                <a:latin typeface="Microsoft YaHei UI"/>
                <a:cs typeface="Microsoft YaHei UI"/>
              </a:rPr>
              <a:t> </a:t>
            </a:r>
            <a:r>
              <a:rPr sz="1000">
                <a:solidFill>
                  <a:srgbClr val="595959"/>
                </a:solidFill>
                <a:latin typeface="Microsoft YaHei UI"/>
                <a:cs typeface="Microsoft YaHei UI"/>
              </a:rPr>
              <a:t>基</a:t>
            </a:r>
            <a:r>
              <a:rPr sz="1000" spc="-150">
                <a:solidFill>
                  <a:srgbClr val="595959"/>
                </a:solidFill>
                <a:latin typeface="Microsoft YaHei UI"/>
                <a:cs typeface="Microsoft YaHei UI"/>
              </a:rPr>
              <a:t> </a:t>
            </a:r>
            <a:r>
              <a:rPr sz="1000">
                <a:solidFill>
                  <a:srgbClr val="595959"/>
                </a:solidFill>
                <a:latin typeface="Microsoft YaHei UI"/>
                <a:cs typeface="Microsoft YaHei UI"/>
              </a:rPr>
              <a:t>本 </a:t>
            </a:r>
            <a:r>
              <a:rPr sz="1000" spc="150">
                <a:solidFill>
                  <a:srgbClr val="595959"/>
                </a:solidFill>
                <a:latin typeface="Microsoft YaHei UI"/>
                <a:cs typeface="Microsoft YaHei UI"/>
              </a:rPr>
              <a:t>实</a:t>
            </a:r>
            <a:r>
              <a:rPr sz="1000">
                <a:solidFill>
                  <a:srgbClr val="595959"/>
                </a:solidFill>
                <a:latin typeface="Microsoft YaHei UI"/>
                <a:cs typeface="Microsoft YaHei UI"/>
              </a:rPr>
              <a:t>现</a:t>
            </a:r>
            <a:r>
              <a:rPr sz="1000" spc="-150">
                <a:solidFill>
                  <a:srgbClr val="595959"/>
                </a:solidFill>
                <a:latin typeface="Microsoft YaHei UI"/>
                <a:cs typeface="Microsoft YaHei UI"/>
              </a:rPr>
              <a:t> </a:t>
            </a:r>
            <a:r>
              <a:rPr sz="1000">
                <a:solidFill>
                  <a:srgbClr val="595959"/>
                </a:solidFill>
                <a:latin typeface="Microsoft YaHei UI"/>
                <a:cs typeface="Microsoft YaHei UI"/>
              </a:rPr>
              <a:t>各</a:t>
            </a:r>
            <a:r>
              <a:rPr sz="1000" spc="-150">
                <a:solidFill>
                  <a:srgbClr val="595959"/>
                </a:solidFill>
                <a:latin typeface="Microsoft YaHei UI"/>
                <a:cs typeface="Microsoft YaHei UI"/>
              </a:rPr>
              <a:t> </a:t>
            </a:r>
            <a:r>
              <a:rPr sz="1000">
                <a:solidFill>
                  <a:srgbClr val="595959"/>
                </a:solidFill>
                <a:latin typeface="Microsoft YaHei UI"/>
                <a:cs typeface="Microsoft YaHei UI"/>
              </a:rPr>
              <a:t>级</a:t>
            </a:r>
            <a:r>
              <a:rPr sz="1000" spc="-150">
                <a:solidFill>
                  <a:srgbClr val="595959"/>
                </a:solidFill>
                <a:latin typeface="Microsoft YaHei UI"/>
                <a:cs typeface="Microsoft YaHei UI"/>
              </a:rPr>
              <a:t> </a:t>
            </a:r>
            <a:r>
              <a:rPr sz="1000">
                <a:solidFill>
                  <a:srgbClr val="595959"/>
                </a:solidFill>
                <a:latin typeface="Microsoft YaHei UI"/>
                <a:cs typeface="Microsoft YaHei UI"/>
              </a:rPr>
              <a:t>各</a:t>
            </a:r>
            <a:r>
              <a:rPr sz="1000" spc="-150">
                <a:solidFill>
                  <a:srgbClr val="595959"/>
                </a:solidFill>
                <a:latin typeface="Microsoft YaHei UI"/>
                <a:cs typeface="Microsoft YaHei UI"/>
              </a:rPr>
              <a:t> </a:t>
            </a:r>
            <a:r>
              <a:rPr sz="1000">
                <a:solidFill>
                  <a:srgbClr val="595959"/>
                </a:solidFill>
                <a:latin typeface="Microsoft YaHei UI"/>
                <a:cs typeface="Microsoft YaHei UI"/>
              </a:rPr>
              <a:t>类</a:t>
            </a:r>
            <a:r>
              <a:rPr sz="1000" spc="-150">
                <a:solidFill>
                  <a:srgbClr val="595959"/>
                </a:solidFill>
                <a:latin typeface="Microsoft YaHei UI"/>
                <a:cs typeface="Microsoft YaHei UI"/>
              </a:rPr>
              <a:t> </a:t>
            </a:r>
            <a:r>
              <a:rPr sz="1000">
                <a:solidFill>
                  <a:srgbClr val="595959"/>
                </a:solidFill>
                <a:latin typeface="Microsoft YaHei UI"/>
                <a:cs typeface="Microsoft YaHei UI"/>
              </a:rPr>
              <a:t>卫 生</a:t>
            </a:r>
            <a:r>
              <a:rPr sz="1000" spc="-150">
                <a:solidFill>
                  <a:srgbClr val="595959"/>
                </a:solidFill>
                <a:latin typeface="Microsoft YaHei UI"/>
                <a:cs typeface="Microsoft YaHei UI"/>
              </a:rPr>
              <a:t> </a:t>
            </a:r>
            <a:r>
              <a:rPr sz="1000">
                <a:solidFill>
                  <a:srgbClr val="595959"/>
                </a:solidFill>
                <a:latin typeface="Microsoft YaHei UI"/>
                <a:cs typeface="Microsoft YaHei UI"/>
              </a:rPr>
              <a:t>计</a:t>
            </a:r>
            <a:r>
              <a:rPr sz="1000" spc="-150">
                <a:solidFill>
                  <a:srgbClr val="595959"/>
                </a:solidFill>
                <a:latin typeface="Microsoft YaHei UI"/>
                <a:cs typeface="Microsoft YaHei UI"/>
              </a:rPr>
              <a:t> </a:t>
            </a:r>
            <a:r>
              <a:rPr sz="1000">
                <a:solidFill>
                  <a:srgbClr val="595959"/>
                </a:solidFill>
                <a:latin typeface="Microsoft YaHei UI"/>
                <a:cs typeface="Microsoft YaHei UI"/>
              </a:rPr>
              <a:t>生</a:t>
            </a:r>
            <a:r>
              <a:rPr sz="1000" spc="-150">
                <a:solidFill>
                  <a:srgbClr val="595959"/>
                </a:solidFill>
                <a:latin typeface="Microsoft YaHei UI"/>
                <a:cs typeface="Microsoft YaHei UI"/>
              </a:rPr>
              <a:t> </a:t>
            </a:r>
            <a:r>
              <a:rPr sz="1000">
                <a:solidFill>
                  <a:srgbClr val="595959"/>
                </a:solidFill>
                <a:latin typeface="Microsoft YaHei UI"/>
                <a:cs typeface="Microsoft YaHei UI"/>
              </a:rPr>
              <a:t>机</a:t>
            </a:r>
            <a:r>
              <a:rPr sz="1000" spc="-150">
                <a:solidFill>
                  <a:srgbClr val="595959"/>
                </a:solidFill>
                <a:latin typeface="Microsoft YaHei UI"/>
                <a:cs typeface="Microsoft YaHei UI"/>
              </a:rPr>
              <a:t> </a:t>
            </a:r>
            <a:r>
              <a:rPr sz="1000">
                <a:solidFill>
                  <a:srgbClr val="595959"/>
                </a:solidFill>
                <a:latin typeface="Microsoft YaHei UI"/>
                <a:cs typeface="Microsoft YaHei UI"/>
              </a:rPr>
              <a:t>构</a:t>
            </a:r>
            <a:r>
              <a:rPr sz="1000" spc="-150">
                <a:solidFill>
                  <a:srgbClr val="595959"/>
                </a:solidFill>
                <a:latin typeface="Microsoft YaHei UI"/>
                <a:cs typeface="Microsoft YaHei UI"/>
              </a:rPr>
              <a:t> </a:t>
            </a:r>
            <a:r>
              <a:rPr sz="1000">
                <a:solidFill>
                  <a:srgbClr val="595959"/>
                </a:solidFill>
                <a:latin typeface="Microsoft YaHei UI"/>
                <a:cs typeface="Microsoft YaHei UI"/>
              </a:rPr>
              <a:t>的</a:t>
            </a:r>
            <a:r>
              <a:rPr sz="1000" spc="-150">
                <a:solidFill>
                  <a:srgbClr val="595959"/>
                </a:solidFill>
                <a:latin typeface="Microsoft YaHei UI"/>
                <a:cs typeface="Microsoft YaHei UI"/>
              </a:rPr>
              <a:t> </a:t>
            </a:r>
            <a:r>
              <a:rPr sz="1000">
                <a:solidFill>
                  <a:srgbClr val="595959"/>
                </a:solidFill>
                <a:latin typeface="Microsoft YaHei UI"/>
                <a:cs typeface="Microsoft YaHei UI"/>
              </a:rPr>
              <a:t>信 息网络安全互联</a:t>
            </a:r>
            <a:endParaRPr sz="1000">
              <a:latin typeface="Microsoft YaHei UI"/>
              <a:cs typeface="Microsoft YaHei UI"/>
            </a:endParaRPr>
          </a:p>
        </p:txBody>
      </p:sp>
      <p:sp>
        <p:nvSpPr>
          <p:cNvPr id="23" name="object 23"/>
          <p:cNvSpPr txBox="1"/>
          <p:nvPr/>
        </p:nvSpPr>
        <p:spPr>
          <a:xfrm>
            <a:off x="6565377" y="3344672"/>
            <a:ext cx="881380" cy="3054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41275" algn="ctr"/>
            <a:r>
              <a:rPr sz="1000" b="1">
                <a:solidFill>
                  <a:srgbClr val="595959"/>
                </a:solidFill>
                <a:latin typeface="Microsoft YaHei UI"/>
                <a:cs typeface="Microsoft YaHei UI"/>
              </a:rPr>
              <a:t>政策萌芽期</a:t>
            </a:r>
            <a:endParaRPr sz="1000">
              <a:latin typeface="Microsoft YaHei UI"/>
              <a:cs typeface="Microsoft YaHei UI"/>
            </a:endParaRPr>
          </a:p>
          <a:p>
            <a:pPr algn="ctr">
              <a:lnSpc>
                <a:spcPts val="1105"/>
              </a:lnSpc>
            </a:pPr>
            <a:r>
              <a:rPr sz="1000" b="1">
                <a:solidFill>
                  <a:srgbClr val="595959"/>
                </a:solidFill>
                <a:latin typeface="Microsoft YaHei UI"/>
                <a:cs typeface="Microsoft YaHei UI"/>
              </a:rPr>
              <a:t>（</a:t>
            </a:r>
            <a:r>
              <a:rPr sz="1000" b="1" spc="-10">
                <a:solidFill>
                  <a:srgbClr val="595959"/>
                </a:solidFill>
                <a:latin typeface="Arial"/>
                <a:cs typeface="Arial"/>
              </a:rPr>
              <a:t>2011</a:t>
            </a:r>
            <a:r>
              <a:rPr sz="1000" b="1" spc="5">
                <a:solidFill>
                  <a:srgbClr val="595959"/>
                </a:solidFill>
                <a:latin typeface="Arial"/>
                <a:cs typeface="Arial"/>
              </a:rPr>
              <a:t>-</a:t>
            </a:r>
            <a:r>
              <a:rPr sz="1000" b="1" spc="-10">
                <a:solidFill>
                  <a:srgbClr val="595959"/>
                </a:solidFill>
                <a:latin typeface="Arial"/>
                <a:cs typeface="Arial"/>
              </a:rPr>
              <a:t>2015</a:t>
            </a:r>
            <a:r>
              <a:rPr sz="1000" b="1">
                <a:solidFill>
                  <a:srgbClr val="595959"/>
                </a:solidFill>
                <a:latin typeface="Microsoft YaHei UI"/>
                <a:cs typeface="Microsoft YaHei UI"/>
              </a:rPr>
              <a:t>）</a:t>
            </a:r>
            <a:endParaRPr sz="1000">
              <a:latin typeface="Microsoft YaHei UI"/>
              <a:cs typeface="Microsoft YaHei UI"/>
            </a:endParaRPr>
          </a:p>
        </p:txBody>
      </p:sp>
      <p:sp>
        <p:nvSpPr>
          <p:cNvPr id="24" name="object 24"/>
          <p:cNvSpPr txBox="1"/>
          <p:nvPr/>
        </p:nvSpPr>
        <p:spPr>
          <a:xfrm>
            <a:off x="7564361" y="3774440"/>
            <a:ext cx="1168400" cy="4305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ts val="1100"/>
              </a:lnSpc>
            </a:pPr>
            <a:r>
              <a:rPr sz="1000">
                <a:solidFill>
                  <a:srgbClr val="595959"/>
                </a:solidFill>
                <a:latin typeface="Microsoft YaHei UI"/>
                <a:cs typeface="Microsoft YaHei UI"/>
              </a:rPr>
              <a:t>初步涉及云计算、大 数据、物联网、区块 链等，侧重为医疗科</a:t>
            </a:r>
            <a:endParaRPr sz="1000">
              <a:latin typeface="Microsoft YaHei UI"/>
              <a:cs typeface="Microsoft YaHei UI"/>
            </a:endParaRPr>
          </a:p>
        </p:txBody>
      </p:sp>
      <p:sp>
        <p:nvSpPr>
          <p:cNvPr id="25" name="object 25"/>
          <p:cNvSpPr txBox="1"/>
          <p:nvPr/>
        </p:nvSpPr>
        <p:spPr>
          <a:xfrm>
            <a:off x="7564362" y="4185920"/>
            <a:ext cx="246443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500" baseline="2777">
                <a:solidFill>
                  <a:srgbClr val="595959"/>
                </a:solidFill>
                <a:latin typeface="Microsoft YaHei UI"/>
                <a:cs typeface="Microsoft YaHei UI"/>
              </a:rPr>
              <a:t>技</a:t>
            </a:r>
            <a:r>
              <a:rPr sz="1500" b="1" baseline="2777">
                <a:solidFill>
                  <a:srgbClr val="595959"/>
                </a:solidFill>
                <a:latin typeface="Microsoft YaHei UI"/>
                <a:cs typeface="Microsoft YaHei UI"/>
              </a:rPr>
              <a:t>细分领域制定规则</a:t>
            </a:r>
            <a:r>
              <a:rPr sz="1500" baseline="2777">
                <a:solidFill>
                  <a:srgbClr val="595959"/>
                </a:solidFill>
                <a:latin typeface="Microsoft YaHei UI"/>
                <a:cs typeface="Microsoft YaHei UI"/>
              </a:rPr>
              <a:t>。</a:t>
            </a:r>
            <a:r>
              <a:rPr sz="1500" spc="-142" baseline="2777">
                <a:solidFill>
                  <a:srgbClr val="595959"/>
                </a:solidFill>
                <a:latin typeface="Microsoft YaHei UI"/>
                <a:cs typeface="Microsoft YaHei UI"/>
              </a:rPr>
              <a:t> </a:t>
            </a:r>
            <a:r>
              <a:rPr sz="1000">
                <a:solidFill>
                  <a:srgbClr val="595959"/>
                </a:solidFill>
                <a:latin typeface="Microsoft YaHei UI"/>
                <a:cs typeface="Microsoft YaHei UI"/>
              </a:rPr>
              <a:t>疗体系高质量发展。</a:t>
            </a:r>
            <a:endParaRPr sz="1000">
              <a:latin typeface="Microsoft YaHei UI"/>
              <a:cs typeface="Microsoft YaHei UI"/>
            </a:endParaRPr>
          </a:p>
        </p:txBody>
      </p:sp>
      <p:sp>
        <p:nvSpPr>
          <p:cNvPr id="26" name="object 26"/>
          <p:cNvSpPr txBox="1"/>
          <p:nvPr/>
        </p:nvSpPr>
        <p:spPr>
          <a:xfrm>
            <a:off x="7833601" y="3353816"/>
            <a:ext cx="881380" cy="3054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41275" algn="ctr"/>
            <a:r>
              <a:rPr sz="1000" b="1">
                <a:solidFill>
                  <a:srgbClr val="595959"/>
                </a:solidFill>
                <a:latin typeface="Microsoft YaHei UI"/>
                <a:cs typeface="Microsoft YaHei UI"/>
              </a:rPr>
              <a:t>政策发展期</a:t>
            </a:r>
            <a:endParaRPr sz="1000">
              <a:latin typeface="Microsoft YaHei UI"/>
              <a:cs typeface="Microsoft YaHei UI"/>
            </a:endParaRPr>
          </a:p>
          <a:p>
            <a:pPr algn="ctr">
              <a:lnSpc>
                <a:spcPts val="1105"/>
              </a:lnSpc>
            </a:pPr>
            <a:r>
              <a:rPr sz="1000" b="1">
                <a:solidFill>
                  <a:srgbClr val="595959"/>
                </a:solidFill>
                <a:latin typeface="Microsoft YaHei UI"/>
                <a:cs typeface="Microsoft YaHei UI"/>
              </a:rPr>
              <a:t>（</a:t>
            </a:r>
            <a:r>
              <a:rPr sz="1000" b="1" spc="-10">
                <a:solidFill>
                  <a:srgbClr val="595959"/>
                </a:solidFill>
                <a:latin typeface="Arial"/>
                <a:cs typeface="Arial"/>
              </a:rPr>
              <a:t>2016</a:t>
            </a:r>
            <a:r>
              <a:rPr sz="1000" b="1" spc="5">
                <a:solidFill>
                  <a:srgbClr val="595959"/>
                </a:solidFill>
                <a:latin typeface="Arial"/>
                <a:cs typeface="Arial"/>
              </a:rPr>
              <a:t>-</a:t>
            </a:r>
            <a:r>
              <a:rPr sz="1000" b="1" spc="-10">
                <a:solidFill>
                  <a:srgbClr val="595959"/>
                </a:solidFill>
                <a:latin typeface="Arial"/>
                <a:cs typeface="Arial"/>
              </a:rPr>
              <a:t>2020</a:t>
            </a:r>
            <a:r>
              <a:rPr sz="1000" b="1">
                <a:solidFill>
                  <a:srgbClr val="595959"/>
                </a:solidFill>
                <a:latin typeface="Microsoft YaHei UI"/>
                <a:cs typeface="Microsoft YaHei UI"/>
              </a:rPr>
              <a:t>）</a:t>
            </a:r>
            <a:endParaRPr sz="1000">
              <a:latin typeface="Microsoft YaHei UI"/>
              <a:cs typeface="Microsoft YaHei UI"/>
            </a:endParaRPr>
          </a:p>
        </p:txBody>
      </p:sp>
      <p:sp>
        <p:nvSpPr>
          <p:cNvPr id="27" name="object 27"/>
          <p:cNvSpPr txBox="1"/>
          <p:nvPr/>
        </p:nvSpPr>
        <p:spPr>
          <a:xfrm>
            <a:off x="8860143" y="3783584"/>
            <a:ext cx="1295400" cy="4305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100"/>
              </a:lnSpc>
            </a:pPr>
            <a:r>
              <a:rPr sz="1000">
                <a:solidFill>
                  <a:srgbClr val="595959"/>
                </a:solidFill>
                <a:latin typeface="Microsoft YaHei UI"/>
                <a:cs typeface="Microsoft YaHei UI"/>
              </a:rPr>
              <a:t>集中发布多项政策， 主要集中</a:t>
            </a:r>
            <a:r>
              <a:rPr sz="1000" b="1">
                <a:solidFill>
                  <a:srgbClr val="595959"/>
                </a:solidFill>
                <a:latin typeface="Microsoft YaHei UI"/>
                <a:cs typeface="Microsoft YaHei UI"/>
              </a:rPr>
              <a:t>深化新场景、 新技术应用</a:t>
            </a:r>
            <a:r>
              <a:rPr sz="1000">
                <a:solidFill>
                  <a:srgbClr val="595959"/>
                </a:solidFill>
                <a:latin typeface="Microsoft YaHei UI"/>
                <a:cs typeface="Microsoft YaHei UI"/>
              </a:rPr>
              <a:t>，推动医</a:t>
            </a:r>
            <a:endParaRPr sz="1000">
              <a:latin typeface="Microsoft YaHei UI"/>
              <a:cs typeface="Microsoft YaHei UI"/>
            </a:endParaRPr>
          </a:p>
        </p:txBody>
      </p:sp>
      <p:sp>
        <p:nvSpPr>
          <p:cNvPr id="28" name="object 28"/>
          <p:cNvSpPr txBox="1"/>
          <p:nvPr/>
        </p:nvSpPr>
        <p:spPr>
          <a:xfrm>
            <a:off x="9163927" y="3353816"/>
            <a:ext cx="855980" cy="3054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000" b="1">
                <a:solidFill>
                  <a:srgbClr val="595959"/>
                </a:solidFill>
                <a:latin typeface="Microsoft YaHei UI"/>
                <a:cs typeface="Microsoft YaHei UI"/>
              </a:rPr>
              <a:t>政策纵深期</a:t>
            </a:r>
            <a:endParaRPr sz="1000">
              <a:latin typeface="Microsoft YaHei UI"/>
              <a:cs typeface="Microsoft YaHei UI"/>
            </a:endParaRPr>
          </a:p>
          <a:p>
            <a:pPr algn="ctr">
              <a:lnSpc>
                <a:spcPts val="1105"/>
              </a:lnSpc>
            </a:pPr>
            <a:r>
              <a:rPr sz="1000" b="1">
                <a:solidFill>
                  <a:srgbClr val="595959"/>
                </a:solidFill>
                <a:latin typeface="Microsoft YaHei UI"/>
                <a:cs typeface="Microsoft YaHei UI"/>
              </a:rPr>
              <a:t>（</a:t>
            </a:r>
            <a:r>
              <a:rPr sz="1000" b="1" spc="-10">
                <a:solidFill>
                  <a:srgbClr val="595959"/>
                </a:solidFill>
                <a:latin typeface="Arial"/>
                <a:cs typeface="Arial"/>
              </a:rPr>
              <a:t>2021</a:t>
            </a:r>
            <a:r>
              <a:rPr sz="1000" b="1" spc="5">
                <a:solidFill>
                  <a:srgbClr val="595959"/>
                </a:solidFill>
                <a:latin typeface="Arial"/>
                <a:cs typeface="Arial"/>
              </a:rPr>
              <a:t>-</a:t>
            </a:r>
            <a:r>
              <a:rPr sz="1000" b="1">
                <a:solidFill>
                  <a:srgbClr val="595959"/>
                </a:solidFill>
                <a:latin typeface="Microsoft YaHei UI"/>
                <a:cs typeface="Microsoft YaHei UI"/>
              </a:rPr>
              <a:t>至今）</a:t>
            </a:r>
            <a:endParaRPr sz="1000">
              <a:latin typeface="Microsoft YaHei UI"/>
              <a:cs typeface="Microsoft YaHei UI"/>
            </a:endParaRPr>
          </a:p>
        </p:txBody>
      </p:sp>
      <p:sp>
        <p:nvSpPr>
          <p:cNvPr id="29" name="object 29"/>
          <p:cNvSpPr txBox="1"/>
          <p:nvPr/>
        </p:nvSpPr>
        <p:spPr>
          <a:xfrm>
            <a:off x="7586461" y="4423664"/>
            <a:ext cx="179514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273810"/>
              </a:tabLst>
            </a:pPr>
            <a:r>
              <a:rPr sz="1000" b="1">
                <a:solidFill>
                  <a:srgbClr val="595959"/>
                </a:solidFill>
                <a:latin typeface="Microsoft YaHei UI"/>
                <a:cs typeface="Microsoft YaHei UI"/>
              </a:rPr>
              <a:t>相关政策	相关政策</a:t>
            </a:r>
            <a:endParaRPr sz="1000">
              <a:latin typeface="Microsoft YaHei UI"/>
              <a:cs typeface="Microsoft YaHei UI"/>
            </a:endParaRPr>
          </a:p>
        </p:txBody>
      </p:sp>
      <p:sp>
        <p:nvSpPr>
          <p:cNvPr id="30" name="object 30"/>
          <p:cNvSpPr txBox="1"/>
          <p:nvPr/>
        </p:nvSpPr>
        <p:spPr>
          <a:xfrm>
            <a:off x="7586461" y="4576065"/>
            <a:ext cx="2360295" cy="26860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 marR="12700" indent="-8255">
              <a:lnSpc>
                <a:spcPts val="1010"/>
              </a:lnSpc>
              <a:tabLst>
                <a:tab pos="1273810"/>
              </a:tabLst>
            </a:pPr>
            <a:r>
              <a:rPr sz="1000" spc="225">
                <a:solidFill>
                  <a:srgbClr val="595959"/>
                </a:solidFill>
                <a:latin typeface="Arial"/>
                <a:cs typeface="Arial"/>
              </a:rPr>
              <a:t>ü </a:t>
            </a:r>
            <a:r>
              <a:rPr sz="1000" spc="5">
                <a:solidFill>
                  <a:srgbClr val="595959"/>
                </a:solidFill>
                <a:latin typeface="Arial"/>
                <a:cs typeface="Arial"/>
              </a:rPr>
              <a:t> </a:t>
            </a:r>
            <a:r>
              <a:rPr sz="1000">
                <a:solidFill>
                  <a:srgbClr val="595959"/>
                </a:solidFill>
                <a:latin typeface="Microsoft YaHei UI"/>
                <a:cs typeface="Microsoft YaHei UI"/>
              </a:rPr>
              <a:t>201</a:t>
            </a:r>
            <a:r>
              <a:rPr sz="1000" spc="80">
                <a:solidFill>
                  <a:srgbClr val="595959"/>
                </a:solidFill>
                <a:latin typeface="Microsoft YaHei UI"/>
                <a:cs typeface="Microsoft YaHei UI"/>
              </a:rPr>
              <a:t>8</a:t>
            </a:r>
            <a:r>
              <a:rPr sz="1000" spc="85">
                <a:solidFill>
                  <a:srgbClr val="595959"/>
                </a:solidFill>
                <a:latin typeface="Microsoft YaHei UI"/>
                <a:cs typeface="Microsoft YaHei UI"/>
              </a:rPr>
              <a:t>年7月《</a:t>
            </a:r>
            <a:r>
              <a:rPr sz="1000">
                <a:solidFill>
                  <a:srgbClr val="595959"/>
                </a:solidFill>
                <a:latin typeface="Microsoft YaHei UI"/>
                <a:cs typeface="Microsoft YaHei UI"/>
              </a:rPr>
              <a:t>关	</a:t>
            </a:r>
            <a:r>
              <a:rPr sz="1000" spc="225">
                <a:solidFill>
                  <a:srgbClr val="595959"/>
                </a:solidFill>
                <a:latin typeface="Arial"/>
                <a:cs typeface="Arial"/>
              </a:rPr>
              <a:t>ü </a:t>
            </a:r>
            <a:r>
              <a:rPr sz="1000" spc="5">
                <a:solidFill>
                  <a:srgbClr val="595959"/>
                </a:solidFill>
                <a:latin typeface="Arial"/>
                <a:cs typeface="Arial"/>
              </a:rPr>
              <a:t> </a:t>
            </a:r>
            <a:r>
              <a:rPr sz="1000">
                <a:solidFill>
                  <a:srgbClr val="595959"/>
                </a:solidFill>
                <a:latin typeface="Microsoft YaHei UI"/>
                <a:cs typeface="Microsoft YaHei UI"/>
              </a:rPr>
              <a:t>2021 </a:t>
            </a:r>
            <a:r>
              <a:rPr sz="1000" spc="-70">
                <a:solidFill>
                  <a:srgbClr val="595959"/>
                </a:solidFill>
                <a:latin typeface="Microsoft YaHei UI"/>
                <a:cs typeface="Microsoft YaHei UI"/>
              </a:rPr>
              <a:t> </a:t>
            </a:r>
            <a:r>
              <a:rPr sz="1000">
                <a:solidFill>
                  <a:srgbClr val="595959"/>
                </a:solidFill>
                <a:latin typeface="Microsoft YaHei UI"/>
                <a:cs typeface="Microsoft YaHei UI"/>
              </a:rPr>
              <a:t>年 </a:t>
            </a:r>
            <a:r>
              <a:rPr sz="1000" spc="-70">
                <a:solidFill>
                  <a:srgbClr val="595959"/>
                </a:solidFill>
                <a:latin typeface="Microsoft YaHei UI"/>
                <a:cs typeface="Microsoft YaHei UI"/>
              </a:rPr>
              <a:t> </a:t>
            </a:r>
            <a:r>
              <a:rPr sz="1000">
                <a:solidFill>
                  <a:srgbClr val="595959"/>
                </a:solidFill>
                <a:latin typeface="Microsoft YaHei UI"/>
                <a:cs typeface="Microsoft YaHei UI"/>
              </a:rPr>
              <a:t>11 </a:t>
            </a:r>
            <a:r>
              <a:rPr sz="1000" spc="-70">
                <a:solidFill>
                  <a:srgbClr val="595959"/>
                </a:solidFill>
                <a:latin typeface="Microsoft YaHei UI"/>
                <a:cs typeface="Microsoft YaHei UI"/>
              </a:rPr>
              <a:t> </a:t>
            </a:r>
            <a:r>
              <a:rPr sz="1000">
                <a:solidFill>
                  <a:srgbClr val="595959"/>
                </a:solidFill>
                <a:latin typeface="Microsoft YaHei UI"/>
                <a:cs typeface="Microsoft YaHei UI"/>
              </a:rPr>
              <a:t>月 </a:t>
            </a:r>
            <a:r>
              <a:rPr sz="1000" spc="90">
                <a:solidFill>
                  <a:srgbClr val="595959"/>
                </a:solidFill>
                <a:latin typeface="Microsoft YaHei UI"/>
                <a:cs typeface="Microsoft YaHei UI"/>
              </a:rPr>
              <a:t>于深入开</a:t>
            </a:r>
            <a:r>
              <a:rPr sz="1000">
                <a:solidFill>
                  <a:srgbClr val="595959"/>
                </a:solidFill>
                <a:latin typeface="Microsoft YaHei UI"/>
                <a:cs typeface="Microsoft YaHei UI"/>
              </a:rPr>
              <a:t>展</a:t>
            </a:r>
            <a:r>
              <a:rPr sz="1000" spc="-204">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204">
                <a:solidFill>
                  <a:srgbClr val="595959"/>
                </a:solidFill>
                <a:latin typeface="Microsoft YaHei UI"/>
                <a:cs typeface="Microsoft YaHei UI"/>
              </a:rPr>
              <a:t> </a:t>
            </a:r>
            <a:r>
              <a:rPr sz="1000" spc="90">
                <a:solidFill>
                  <a:srgbClr val="595959"/>
                </a:solidFill>
                <a:latin typeface="Microsoft YaHei UI"/>
                <a:cs typeface="Microsoft YaHei UI"/>
              </a:rPr>
              <a:t>互</a:t>
            </a:r>
            <a:r>
              <a:rPr sz="1000">
                <a:solidFill>
                  <a:srgbClr val="595959"/>
                </a:solidFill>
                <a:latin typeface="Microsoft YaHei UI"/>
                <a:cs typeface="Microsoft YaHei UI"/>
              </a:rPr>
              <a:t>联	</a:t>
            </a:r>
            <a:r>
              <a:rPr sz="1000" spc="-235">
                <a:solidFill>
                  <a:srgbClr val="595959"/>
                </a:solidFill>
                <a:latin typeface="Microsoft YaHei UI"/>
                <a:cs typeface="Microsoft YaHei UI"/>
              </a:rPr>
              <a:t> </a:t>
            </a:r>
            <a:r>
              <a:rPr sz="1000" spc="50">
                <a:solidFill>
                  <a:srgbClr val="595959"/>
                </a:solidFill>
                <a:latin typeface="Microsoft YaHei UI"/>
                <a:cs typeface="Microsoft YaHei UI"/>
              </a:rPr>
              <a:t>《关于公布</a:t>
            </a:r>
            <a:r>
              <a:rPr sz="1000">
                <a:solidFill>
                  <a:srgbClr val="595959"/>
                </a:solidFill>
                <a:latin typeface="Microsoft YaHei UI"/>
                <a:cs typeface="Microsoft YaHei UI"/>
              </a:rPr>
              <a:t>5</a:t>
            </a:r>
            <a:r>
              <a:rPr sz="1000" spc="-20">
                <a:solidFill>
                  <a:srgbClr val="595959"/>
                </a:solidFill>
                <a:latin typeface="Microsoft YaHei UI"/>
                <a:cs typeface="Microsoft YaHei UI"/>
              </a:rPr>
              <a:t>G</a:t>
            </a:r>
            <a:r>
              <a:rPr sz="1000" spc="35">
                <a:solidFill>
                  <a:srgbClr val="595959"/>
                </a:solidFill>
                <a:latin typeface="Microsoft YaHei UI"/>
                <a:cs typeface="Microsoft YaHei UI"/>
              </a:rPr>
              <a:t>+</a:t>
            </a:r>
            <a:r>
              <a:rPr sz="1000">
                <a:solidFill>
                  <a:srgbClr val="595959"/>
                </a:solidFill>
                <a:latin typeface="Microsoft YaHei UI"/>
                <a:cs typeface="Microsoft YaHei UI"/>
              </a:rPr>
              <a:t>医</a:t>
            </a:r>
            <a:endParaRPr sz="1000">
              <a:latin typeface="Microsoft YaHei UI"/>
              <a:cs typeface="Microsoft YaHei UI"/>
            </a:endParaRPr>
          </a:p>
        </p:txBody>
      </p:sp>
      <p:sp>
        <p:nvSpPr>
          <p:cNvPr id="31" name="object 31"/>
          <p:cNvSpPr txBox="1"/>
          <p:nvPr/>
        </p:nvSpPr>
        <p:spPr>
          <a:xfrm>
            <a:off x="7594589" y="4804664"/>
            <a:ext cx="235902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273810"/>
              </a:tabLst>
            </a:pPr>
            <a:r>
              <a:rPr sz="1000">
                <a:solidFill>
                  <a:srgbClr val="595959"/>
                </a:solidFill>
                <a:latin typeface="Microsoft YaHei UI"/>
                <a:cs typeface="Microsoft YaHei UI"/>
              </a:rPr>
              <a:t>网</a:t>
            </a:r>
            <a:r>
              <a:rPr sz="1000" spc="-170">
                <a:solidFill>
                  <a:srgbClr val="595959"/>
                </a:solidFill>
                <a:latin typeface="Microsoft YaHei UI"/>
                <a:cs typeface="Microsoft YaHei UI"/>
              </a:rPr>
              <a:t> </a:t>
            </a:r>
            <a:r>
              <a:rPr sz="1000" spc="-10">
                <a:solidFill>
                  <a:srgbClr val="595959"/>
                </a:solidFill>
                <a:latin typeface="Microsoft YaHei UI"/>
                <a:cs typeface="Microsoft YaHei UI"/>
              </a:rPr>
              <a:t>+</a:t>
            </a:r>
            <a:r>
              <a:rPr sz="1000" spc="-175">
                <a:solidFill>
                  <a:srgbClr val="595959"/>
                </a:solidFill>
                <a:latin typeface="Microsoft YaHei UI"/>
                <a:cs typeface="Microsoft YaHei UI"/>
              </a:rPr>
              <a:t> </a:t>
            </a:r>
            <a:r>
              <a:rPr sz="1000" spc="130">
                <a:solidFill>
                  <a:srgbClr val="595959"/>
                </a:solidFill>
                <a:latin typeface="Microsoft YaHei UI"/>
                <a:cs typeface="Microsoft YaHei UI"/>
              </a:rPr>
              <a:t>医疗健</a:t>
            </a:r>
            <a:r>
              <a:rPr sz="1000">
                <a:solidFill>
                  <a:srgbClr val="595959"/>
                </a:solidFill>
                <a:latin typeface="Microsoft YaHei UI"/>
                <a:cs typeface="Microsoft YaHei UI"/>
              </a:rPr>
              <a:t>康</a:t>
            </a:r>
            <a:r>
              <a:rPr sz="1000" spc="-170">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170">
                <a:solidFill>
                  <a:srgbClr val="595959"/>
                </a:solidFill>
                <a:latin typeface="Microsoft YaHei UI"/>
                <a:cs typeface="Microsoft YaHei UI"/>
              </a:rPr>
              <a:t> </a:t>
            </a:r>
            <a:r>
              <a:rPr sz="1000">
                <a:solidFill>
                  <a:srgbClr val="595959"/>
                </a:solidFill>
                <a:latin typeface="Microsoft YaHei UI"/>
                <a:cs typeface="Microsoft YaHei UI"/>
              </a:rPr>
              <a:t>便	</a:t>
            </a:r>
            <a:r>
              <a:rPr sz="1000" spc="55">
                <a:solidFill>
                  <a:srgbClr val="595959"/>
                </a:solidFill>
                <a:latin typeface="Microsoft YaHei UI"/>
                <a:cs typeface="Microsoft YaHei UI"/>
              </a:rPr>
              <a:t>疗健康应用试点项</a:t>
            </a:r>
            <a:endParaRPr sz="1000">
              <a:latin typeface="Microsoft YaHei UI"/>
              <a:cs typeface="Microsoft YaHei UI"/>
            </a:endParaRPr>
          </a:p>
        </p:txBody>
      </p:sp>
      <p:sp>
        <p:nvSpPr>
          <p:cNvPr id="32" name="object 32"/>
          <p:cNvSpPr txBox="1"/>
          <p:nvPr/>
        </p:nvSpPr>
        <p:spPr>
          <a:xfrm>
            <a:off x="7594462" y="4957065"/>
            <a:ext cx="2359025" cy="26860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tabLst>
                <a:tab pos="1273810"/>
              </a:tabLst>
            </a:pPr>
            <a:r>
              <a:rPr sz="1000" spc="80">
                <a:solidFill>
                  <a:srgbClr val="595959"/>
                </a:solidFill>
                <a:latin typeface="Microsoft YaHei UI"/>
                <a:cs typeface="Microsoft YaHei UI"/>
              </a:rPr>
              <a:t>民惠民活动的通知</a:t>
            </a:r>
            <a:r>
              <a:rPr sz="1000">
                <a:solidFill>
                  <a:srgbClr val="595959"/>
                </a:solidFill>
                <a:latin typeface="Microsoft YaHei UI"/>
                <a:cs typeface="Microsoft YaHei UI"/>
              </a:rPr>
              <a:t>》</a:t>
            </a:r>
            <a:r>
              <a:rPr sz="1000" spc="-15">
                <a:solidFill>
                  <a:srgbClr val="595959"/>
                </a:solidFill>
                <a:latin typeface="Microsoft YaHei UI"/>
                <a:cs typeface="Microsoft YaHei UI"/>
              </a:rPr>
              <a:t> </a:t>
            </a:r>
            <a:r>
              <a:rPr sz="1000" spc="55">
                <a:solidFill>
                  <a:srgbClr val="595959"/>
                </a:solidFill>
                <a:latin typeface="Microsoft YaHei UI"/>
                <a:cs typeface="Microsoft YaHei UI"/>
              </a:rPr>
              <a:t>目的通知》指出要 </a:t>
            </a:r>
            <a:r>
              <a:rPr sz="1000" spc="90">
                <a:solidFill>
                  <a:srgbClr val="595959"/>
                </a:solidFill>
                <a:latin typeface="Microsoft YaHei UI"/>
                <a:cs typeface="Microsoft YaHei UI"/>
              </a:rPr>
              <a:t>指出要在全行业</a:t>
            </a:r>
            <a:r>
              <a:rPr sz="1000">
                <a:solidFill>
                  <a:srgbClr val="595959"/>
                </a:solidFill>
                <a:latin typeface="Microsoft YaHei UI"/>
                <a:cs typeface="Microsoft YaHei UI"/>
              </a:rPr>
              <a:t>开	</a:t>
            </a:r>
            <a:r>
              <a:rPr sz="1000" spc="55">
                <a:solidFill>
                  <a:srgbClr val="595959"/>
                </a:solidFill>
                <a:latin typeface="Microsoft YaHei UI"/>
                <a:cs typeface="Microsoft YaHei UI"/>
              </a:rPr>
              <a:t>培育可复制、可推</a:t>
            </a:r>
            <a:endParaRPr sz="1000">
              <a:latin typeface="Microsoft YaHei UI"/>
              <a:cs typeface="Microsoft YaHei UI"/>
            </a:endParaRPr>
          </a:p>
        </p:txBody>
      </p:sp>
      <p:sp>
        <p:nvSpPr>
          <p:cNvPr id="33" name="object 33"/>
          <p:cNvSpPr txBox="1"/>
          <p:nvPr/>
        </p:nvSpPr>
        <p:spPr>
          <a:xfrm>
            <a:off x="7594461" y="5211114"/>
            <a:ext cx="2479040" cy="5207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83300"/>
              </a:lnSpc>
              <a:tabLst>
                <a:tab pos="1273810"/>
              </a:tabLst>
            </a:pPr>
            <a:r>
              <a:rPr sz="1000">
                <a:solidFill>
                  <a:srgbClr val="595959"/>
                </a:solidFill>
                <a:latin typeface="Microsoft YaHei UI"/>
                <a:cs typeface="Microsoft YaHei UI"/>
              </a:rPr>
              <a:t>展</a:t>
            </a:r>
            <a:r>
              <a:rPr sz="1000" spc="-170">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170">
                <a:solidFill>
                  <a:srgbClr val="595959"/>
                </a:solidFill>
                <a:latin typeface="Microsoft YaHei UI"/>
                <a:cs typeface="Microsoft YaHei UI"/>
              </a:rPr>
              <a:t> </a:t>
            </a:r>
            <a:r>
              <a:rPr sz="1000" spc="130">
                <a:solidFill>
                  <a:srgbClr val="595959"/>
                </a:solidFill>
                <a:latin typeface="Microsoft YaHei UI"/>
                <a:cs typeface="Microsoft YaHei UI"/>
              </a:rPr>
              <a:t>互联</a:t>
            </a:r>
            <a:r>
              <a:rPr sz="1000">
                <a:solidFill>
                  <a:srgbClr val="595959"/>
                </a:solidFill>
                <a:latin typeface="Microsoft YaHei UI"/>
                <a:cs typeface="Microsoft YaHei UI"/>
              </a:rPr>
              <a:t>网</a:t>
            </a:r>
            <a:r>
              <a:rPr sz="1000" spc="-170">
                <a:solidFill>
                  <a:srgbClr val="595959"/>
                </a:solidFill>
                <a:latin typeface="Microsoft YaHei UI"/>
                <a:cs typeface="Microsoft YaHei UI"/>
              </a:rPr>
              <a:t> </a:t>
            </a:r>
            <a:r>
              <a:rPr sz="1000" spc="-10">
                <a:solidFill>
                  <a:srgbClr val="595959"/>
                </a:solidFill>
                <a:latin typeface="Microsoft YaHei UI"/>
                <a:cs typeface="Microsoft YaHei UI"/>
              </a:rPr>
              <a:t>+</a:t>
            </a:r>
            <a:r>
              <a:rPr sz="1000" spc="-170">
                <a:solidFill>
                  <a:srgbClr val="595959"/>
                </a:solidFill>
                <a:latin typeface="Microsoft YaHei UI"/>
                <a:cs typeface="Microsoft YaHei UI"/>
              </a:rPr>
              <a:t> </a:t>
            </a:r>
            <a:r>
              <a:rPr sz="1000" spc="130">
                <a:solidFill>
                  <a:srgbClr val="595959"/>
                </a:solidFill>
                <a:latin typeface="Microsoft YaHei UI"/>
                <a:cs typeface="Microsoft YaHei UI"/>
              </a:rPr>
              <a:t>医</a:t>
            </a:r>
            <a:r>
              <a:rPr sz="1000">
                <a:solidFill>
                  <a:srgbClr val="595959"/>
                </a:solidFill>
                <a:latin typeface="Microsoft YaHei UI"/>
                <a:cs typeface="Microsoft YaHei UI"/>
              </a:rPr>
              <a:t>疗	</a:t>
            </a:r>
            <a:r>
              <a:rPr sz="1000" spc="5">
                <a:solidFill>
                  <a:srgbClr val="595959"/>
                </a:solidFill>
                <a:latin typeface="Microsoft YaHei UI"/>
                <a:cs typeface="Microsoft YaHei UI"/>
              </a:rPr>
              <a:t>广的</a:t>
            </a:r>
            <a:r>
              <a:rPr sz="1000">
                <a:solidFill>
                  <a:srgbClr val="595959"/>
                </a:solidFill>
                <a:latin typeface="Microsoft YaHei UI"/>
                <a:cs typeface="Microsoft YaHei UI"/>
              </a:rPr>
              <a:t>5</a:t>
            </a:r>
            <a:r>
              <a:rPr sz="1000" spc="-10">
                <a:solidFill>
                  <a:srgbClr val="595959"/>
                </a:solidFill>
                <a:latin typeface="Microsoft YaHei UI"/>
                <a:cs typeface="Microsoft YaHei UI"/>
              </a:rPr>
              <a:t>G</a:t>
            </a:r>
            <a:r>
              <a:rPr sz="1000" spc="5">
                <a:solidFill>
                  <a:srgbClr val="595959"/>
                </a:solidFill>
                <a:latin typeface="Microsoft YaHei UI"/>
                <a:cs typeface="Microsoft YaHei UI"/>
              </a:rPr>
              <a:t>智慧医疗健 </a:t>
            </a:r>
            <a:r>
              <a:rPr sz="1000" spc="90">
                <a:solidFill>
                  <a:srgbClr val="595959"/>
                </a:solidFill>
                <a:latin typeface="Microsoft YaHei UI"/>
                <a:cs typeface="Microsoft YaHei UI"/>
              </a:rPr>
              <a:t>健</a:t>
            </a:r>
            <a:r>
              <a:rPr sz="1000">
                <a:solidFill>
                  <a:srgbClr val="595959"/>
                </a:solidFill>
                <a:latin typeface="Microsoft YaHei UI"/>
                <a:cs typeface="Microsoft YaHei UI"/>
              </a:rPr>
              <a:t>康</a:t>
            </a:r>
            <a:r>
              <a:rPr sz="1000" spc="-204">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204">
                <a:solidFill>
                  <a:srgbClr val="595959"/>
                </a:solidFill>
                <a:latin typeface="Microsoft YaHei UI"/>
                <a:cs typeface="Microsoft YaHei UI"/>
              </a:rPr>
              <a:t> </a:t>
            </a:r>
            <a:r>
              <a:rPr sz="1000" spc="90">
                <a:solidFill>
                  <a:srgbClr val="595959"/>
                </a:solidFill>
                <a:latin typeface="Microsoft YaHei UI"/>
                <a:cs typeface="Microsoft YaHei UI"/>
              </a:rPr>
              <a:t>便民惠民</a:t>
            </a:r>
            <a:r>
              <a:rPr sz="1000">
                <a:solidFill>
                  <a:srgbClr val="595959"/>
                </a:solidFill>
                <a:latin typeface="Microsoft YaHei UI"/>
                <a:cs typeface="Microsoft YaHei UI"/>
              </a:rPr>
              <a:t>活	</a:t>
            </a:r>
            <a:r>
              <a:rPr sz="1000" spc="45">
                <a:solidFill>
                  <a:srgbClr val="595959"/>
                </a:solidFill>
                <a:latin typeface="Microsoft YaHei UI"/>
                <a:cs typeface="Microsoft YaHei UI"/>
              </a:rPr>
              <a:t>康新产品、新业态</a:t>
            </a:r>
            <a:r>
              <a:rPr sz="1000">
                <a:solidFill>
                  <a:srgbClr val="595959"/>
                </a:solidFill>
                <a:latin typeface="Microsoft YaHei UI"/>
                <a:cs typeface="Microsoft YaHei UI"/>
              </a:rPr>
              <a:t>、 动</a:t>
            </a:r>
            <a:r>
              <a:rPr sz="1000" spc="-204">
                <a:solidFill>
                  <a:srgbClr val="595959"/>
                </a:solidFill>
                <a:latin typeface="Microsoft YaHei UI"/>
                <a:cs typeface="Microsoft YaHei UI"/>
              </a:rPr>
              <a:t> </a:t>
            </a:r>
            <a:r>
              <a:rPr sz="1000">
                <a:solidFill>
                  <a:srgbClr val="595959"/>
                </a:solidFill>
                <a:latin typeface="Microsoft YaHei UI"/>
                <a:cs typeface="Microsoft YaHei UI"/>
              </a:rPr>
              <a:t>，</a:t>
            </a:r>
            <a:r>
              <a:rPr sz="1000" spc="-204">
                <a:solidFill>
                  <a:srgbClr val="595959"/>
                </a:solidFill>
                <a:latin typeface="Microsoft YaHei UI"/>
                <a:cs typeface="Microsoft YaHei UI"/>
              </a:rPr>
              <a:t> </a:t>
            </a:r>
            <a:r>
              <a:rPr sz="1000" spc="90">
                <a:solidFill>
                  <a:srgbClr val="595959"/>
                </a:solidFill>
                <a:latin typeface="Microsoft YaHei UI"/>
                <a:cs typeface="Microsoft YaHei UI"/>
              </a:rPr>
              <a:t>鼓励有条件</a:t>
            </a:r>
            <a:r>
              <a:rPr sz="1000">
                <a:solidFill>
                  <a:srgbClr val="595959"/>
                </a:solidFill>
                <a:latin typeface="Microsoft YaHei UI"/>
                <a:cs typeface="Microsoft YaHei UI"/>
              </a:rPr>
              <a:t>的	</a:t>
            </a:r>
            <a:r>
              <a:rPr sz="1000" spc="229">
                <a:solidFill>
                  <a:srgbClr val="595959"/>
                </a:solidFill>
                <a:latin typeface="Microsoft YaHei UI"/>
                <a:cs typeface="Microsoft YaHei UI"/>
              </a:rPr>
              <a:t>新模</a:t>
            </a:r>
            <a:r>
              <a:rPr sz="1000">
                <a:solidFill>
                  <a:srgbClr val="595959"/>
                </a:solidFill>
                <a:latin typeface="Microsoft YaHei UI"/>
                <a:cs typeface="Microsoft YaHei UI"/>
              </a:rPr>
              <a:t>式</a:t>
            </a:r>
            <a:r>
              <a:rPr sz="1000" spc="-65">
                <a:solidFill>
                  <a:srgbClr val="595959"/>
                </a:solidFill>
                <a:latin typeface="Microsoft YaHei UI"/>
                <a:cs typeface="Microsoft YaHei UI"/>
              </a:rPr>
              <a:t> </a:t>
            </a:r>
            <a:r>
              <a:rPr sz="1000">
                <a:solidFill>
                  <a:srgbClr val="595959"/>
                </a:solidFill>
                <a:latin typeface="Microsoft YaHei UI"/>
                <a:cs typeface="Microsoft YaHei UI"/>
              </a:rPr>
              <a:t>，</a:t>
            </a:r>
            <a:r>
              <a:rPr sz="1000" spc="-65">
                <a:solidFill>
                  <a:srgbClr val="595959"/>
                </a:solidFill>
                <a:latin typeface="Microsoft YaHei UI"/>
                <a:cs typeface="Microsoft YaHei UI"/>
              </a:rPr>
              <a:t> </a:t>
            </a:r>
            <a:r>
              <a:rPr sz="1000" spc="229">
                <a:solidFill>
                  <a:srgbClr val="595959"/>
                </a:solidFill>
                <a:latin typeface="Microsoft YaHei UI"/>
                <a:cs typeface="Microsoft YaHei UI"/>
              </a:rPr>
              <a:t>确定</a:t>
            </a:r>
            <a:r>
              <a:rPr sz="1000">
                <a:solidFill>
                  <a:srgbClr val="595959"/>
                </a:solidFill>
                <a:latin typeface="Microsoft YaHei UI"/>
                <a:cs typeface="Microsoft YaHei UI"/>
              </a:rPr>
              <a:t>了</a:t>
            </a:r>
            <a:r>
              <a:rPr sz="1000" spc="-70">
                <a:solidFill>
                  <a:srgbClr val="595959"/>
                </a:solidFill>
                <a:latin typeface="Microsoft YaHei UI"/>
                <a:cs typeface="Microsoft YaHei UI"/>
              </a:rPr>
              <a:t> </a:t>
            </a:r>
            <a:r>
              <a:rPr sz="1000" spc="90">
                <a:solidFill>
                  <a:srgbClr val="595959"/>
                </a:solidFill>
                <a:latin typeface="Microsoft YaHei UI"/>
                <a:cs typeface="Microsoft YaHei UI"/>
              </a:rPr>
              <a:t>医疗机构推</a:t>
            </a:r>
            <a:r>
              <a:rPr sz="1000">
                <a:solidFill>
                  <a:srgbClr val="595959"/>
                </a:solidFill>
                <a:latin typeface="Microsoft YaHei UI"/>
                <a:cs typeface="Microsoft YaHei UI"/>
              </a:rPr>
              <a:t>进</a:t>
            </a:r>
            <a:r>
              <a:rPr sz="1000" spc="-204">
                <a:solidFill>
                  <a:srgbClr val="595959"/>
                </a:solidFill>
                <a:latin typeface="Microsoft YaHei UI"/>
                <a:cs typeface="Microsoft YaHei UI"/>
              </a:rPr>
              <a:t> </a:t>
            </a:r>
            <a:r>
              <a:rPr sz="1000" spc="620">
                <a:solidFill>
                  <a:srgbClr val="595959"/>
                </a:solidFill>
                <a:latin typeface="Microsoft YaHei UI"/>
                <a:cs typeface="Microsoft YaHei UI"/>
              </a:rPr>
              <a:t>“</a:t>
            </a:r>
            <a:r>
              <a:rPr sz="1000" spc="-204">
                <a:solidFill>
                  <a:srgbClr val="595959"/>
                </a:solidFill>
                <a:latin typeface="Microsoft YaHei UI"/>
                <a:cs typeface="Microsoft YaHei UI"/>
              </a:rPr>
              <a:t> </a:t>
            </a:r>
            <a:r>
              <a:rPr sz="1000">
                <a:solidFill>
                  <a:srgbClr val="595959"/>
                </a:solidFill>
                <a:latin typeface="Microsoft YaHei UI"/>
                <a:cs typeface="Microsoft YaHei UI"/>
              </a:rPr>
              <a:t>智	987</a:t>
            </a:r>
            <a:r>
              <a:rPr sz="1000" spc="-185">
                <a:solidFill>
                  <a:srgbClr val="595959"/>
                </a:solidFill>
                <a:latin typeface="Microsoft YaHei UI"/>
                <a:cs typeface="Microsoft YaHei UI"/>
              </a:rPr>
              <a:t> </a:t>
            </a:r>
            <a:r>
              <a:rPr sz="1000">
                <a:solidFill>
                  <a:srgbClr val="595959"/>
                </a:solidFill>
                <a:latin typeface="Microsoft YaHei UI"/>
                <a:cs typeface="Microsoft YaHei UI"/>
              </a:rPr>
              <a:t>个</a:t>
            </a:r>
            <a:r>
              <a:rPr sz="1000" spc="-185">
                <a:solidFill>
                  <a:srgbClr val="595959"/>
                </a:solidFill>
                <a:latin typeface="Microsoft YaHei UI"/>
                <a:cs typeface="Microsoft YaHei UI"/>
              </a:rPr>
              <a:t> </a:t>
            </a:r>
            <a:r>
              <a:rPr sz="1000">
                <a:solidFill>
                  <a:srgbClr val="595959"/>
                </a:solidFill>
                <a:latin typeface="Microsoft YaHei UI"/>
                <a:cs typeface="Microsoft YaHei UI"/>
              </a:rPr>
              <a:t>5</a:t>
            </a:r>
            <a:r>
              <a:rPr sz="1000" spc="-20">
                <a:solidFill>
                  <a:srgbClr val="595959"/>
                </a:solidFill>
                <a:latin typeface="Microsoft YaHei UI"/>
                <a:cs typeface="Microsoft YaHei UI"/>
              </a:rPr>
              <a:t>G</a:t>
            </a:r>
            <a:r>
              <a:rPr sz="1000" spc="-10">
                <a:solidFill>
                  <a:srgbClr val="595959"/>
                </a:solidFill>
                <a:latin typeface="Microsoft YaHei UI"/>
                <a:cs typeface="Microsoft YaHei UI"/>
              </a:rPr>
              <a:t>+</a:t>
            </a:r>
            <a:r>
              <a:rPr sz="1000" spc="-190">
                <a:solidFill>
                  <a:srgbClr val="595959"/>
                </a:solidFill>
                <a:latin typeface="Microsoft YaHei UI"/>
                <a:cs typeface="Microsoft YaHei UI"/>
              </a:rPr>
              <a:t> </a:t>
            </a:r>
            <a:r>
              <a:rPr sz="1000" spc="110">
                <a:solidFill>
                  <a:srgbClr val="595959"/>
                </a:solidFill>
                <a:latin typeface="Microsoft YaHei UI"/>
                <a:cs typeface="Microsoft YaHei UI"/>
              </a:rPr>
              <a:t>医疗</a:t>
            </a:r>
            <a:r>
              <a:rPr sz="1000">
                <a:solidFill>
                  <a:srgbClr val="595959"/>
                </a:solidFill>
                <a:latin typeface="Microsoft YaHei UI"/>
                <a:cs typeface="Microsoft YaHei UI"/>
              </a:rPr>
              <a:t>健</a:t>
            </a:r>
            <a:r>
              <a:rPr sz="1000" spc="-185">
                <a:solidFill>
                  <a:srgbClr val="595959"/>
                </a:solidFill>
                <a:latin typeface="Microsoft YaHei UI"/>
                <a:cs typeface="Microsoft YaHei UI"/>
              </a:rPr>
              <a:t> </a:t>
            </a:r>
            <a:endParaRPr sz="1000">
              <a:latin typeface="Microsoft YaHei UI"/>
              <a:cs typeface="Microsoft YaHei UI"/>
            </a:endParaRPr>
          </a:p>
        </p:txBody>
      </p:sp>
      <p:sp>
        <p:nvSpPr>
          <p:cNvPr id="34" name="object 34"/>
          <p:cNvSpPr txBox="1"/>
          <p:nvPr/>
        </p:nvSpPr>
        <p:spPr>
          <a:xfrm>
            <a:off x="7594462" y="5694679"/>
            <a:ext cx="217614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273810"/>
              </a:tabLst>
            </a:pPr>
            <a:r>
              <a:rPr sz="1000">
                <a:solidFill>
                  <a:srgbClr val="595959"/>
                </a:solidFill>
                <a:latin typeface="Microsoft YaHei UI"/>
                <a:cs typeface="Microsoft YaHei UI"/>
              </a:rPr>
              <a:t>慧药房</a:t>
            </a:r>
            <a:r>
              <a:rPr sz="1000" spc="620">
                <a:solidFill>
                  <a:srgbClr val="595959"/>
                </a:solidFill>
                <a:latin typeface="Microsoft YaHei UI"/>
                <a:cs typeface="Microsoft YaHei UI"/>
              </a:rPr>
              <a:t>”建设	康应用试点项目</a:t>
            </a:r>
            <a:endParaRPr sz="1000">
              <a:latin typeface="Microsoft YaHei UI"/>
              <a:cs typeface="Microsoft YaHei UI"/>
            </a:endParaRPr>
          </a:p>
        </p:txBody>
      </p:sp>
      <p:sp>
        <p:nvSpPr>
          <p:cNvPr id="35" name="object 35"/>
          <p:cNvSpPr txBox="1"/>
          <p:nvPr/>
        </p:nvSpPr>
        <p:spPr>
          <a:xfrm>
            <a:off x="5289226" y="3237484"/>
            <a:ext cx="71945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595959"/>
                </a:solidFill>
                <a:latin typeface="Microsoft YaHei UI"/>
                <a:cs typeface="Microsoft YaHei UI"/>
              </a:rPr>
              <a:t>占</a:t>
            </a:r>
            <a:r>
              <a:rPr sz="1100" b="1" spc="-55">
                <a:solidFill>
                  <a:srgbClr val="595959"/>
                </a:solidFill>
                <a:latin typeface="Microsoft YaHei UI"/>
                <a:cs typeface="Microsoft YaHei UI"/>
              </a:rPr>
              <a:t>G</a:t>
            </a:r>
            <a:r>
              <a:rPr sz="1100" b="1" spc="-60">
                <a:solidFill>
                  <a:srgbClr val="595959"/>
                </a:solidFill>
                <a:latin typeface="Microsoft YaHei UI"/>
                <a:cs typeface="Microsoft YaHei UI"/>
              </a:rPr>
              <a:t>D</a:t>
            </a:r>
            <a:r>
              <a:rPr sz="1100" b="1" spc="-40">
                <a:solidFill>
                  <a:srgbClr val="595959"/>
                </a:solidFill>
                <a:latin typeface="Microsoft YaHei UI"/>
                <a:cs typeface="Microsoft YaHei UI"/>
              </a:rPr>
              <a:t>P</a:t>
            </a:r>
            <a:r>
              <a:rPr sz="1100" b="1" spc="-50">
                <a:solidFill>
                  <a:srgbClr val="595959"/>
                </a:solidFill>
                <a:latin typeface="Microsoft YaHei UI"/>
                <a:cs typeface="Microsoft YaHei UI"/>
              </a:rPr>
              <a:t>比重</a:t>
            </a:r>
            <a:endParaRPr sz="1100">
              <a:latin typeface="Microsoft YaHei UI"/>
              <a:cs typeface="Microsoft YaHei UI"/>
            </a:endParaRPr>
          </a:p>
        </p:txBody>
      </p:sp>
      <p:sp>
        <p:nvSpPr>
          <p:cNvPr id="36" name="object 36"/>
          <p:cNvSpPr/>
          <p:nvPr/>
        </p:nvSpPr>
        <p:spPr>
          <a:xfrm>
            <a:off x="5379285" y="3411348"/>
            <a:ext cx="650017" cy="648969"/>
          </a:xfrm>
          <a:custGeom>
            <a:rect l="l" t="t" r="r" b="b"/>
            <a:pathLst>
              <a:path w="650017" h="648970">
                <a:moveTo>
                  <a:pt x="346772" y="0"/>
                </a:moveTo>
                <a:lnTo>
                  <a:pt x="325069" y="0"/>
                </a:lnTo>
                <a:lnTo>
                  <a:pt x="291871" y="1269"/>
                </a:lnTo>
                <a:lnTo>
                  <a:pt x="219312" y="16509"/>
                </a:lnTo>
                <a:lnTo>
                  <a:pt x="181303" y="33019"/>
                </a:lnTo>
                <a:lnTo>
                  <a:pt x="145918" y="53339"/>
                </a:lnTo>
                <a:lnTo>
                  <a:pt x="113513" y="77469"/>
                </a:lnTo>
                <a:lnTo>
                  <a:pt x="84445" y="105409"/>
                </a:lnTo>
                <a:lnTo>
                  <a:pt x="59072" y="137159"/>
                </a:lnTo>
                <a:lnTo>
                  <a:pt x="37752" y="172719"/>
                </a:lnTo>
                <a:lnTo>
                  <a:pt x="20841" y="209549"/>
                </a:lnTo>
                <a:lnTo>
                  <a:pt x="8696" y="248919"/>
                </a:lnTo>
                <a:lnTo>
                  <a:pt x="1676" y="290829"/>
                </a:lnTo>
                <a:lnTo>
                  <a:pt x="0" y="323849"/>
                </a:lnTo>
                <a:lnTo>
                  <a:pt x="1676" y="358139"/>
                </a:lnTo>
                <a:lnTo>
                  <a:pt x="14617" y="421639"/>
                </a:lnTo>
                <a:lnTo>
                  <a:pt x="39243" y="478789"/>
                </a:lnTo>
                <a:lnTo>
                  <a:pt x="60608" y="514349"/>
                </a:lnTo>
                <a:lnTo>
                  <a:pt x="86316" y="544829"/>
                </a:lnTo>
                <a:lnTo>
                  <a:pt x="115885" y="572769"/>
                </a:lnTo>
                <a:lnTo>
                  <a:pt x="148833" y="596899"/>
                </a:lnTo>
                <a:lnTo>
                  <a:pt x="184680" y="617219"/>
                </a:lnTo>
                <a:lnTo>
                  <a:pt x="242833" y="638809"/>
                </a:lnTo>
                <a:lnTo>
                  <a:pt x="304804" y="648969"/>
                </a:lnTo>
                <a:lnTo>
                  <a:pt x="347436" y="648969"/>
                </a:lnTo>
                <a:lnTo>
                  <a:pt x="368968" y="646429"/>
                </a:lnTo>
                <a:lnTo>
                  <a:pt x="390563" y="642619"/>
                </a:lnTo>
                <a:lnTo>
                  <a:pt x="395757" y="641349"/>
                </a:lnTo>
                <a:lnTo>
                  <a:pt x="325069" y="641349"/>
                </a:lnTo>
                <a:lnTo>
                  <a:pt x="292633" y="640079"/>
                </a:lnTo>
                <a:lnTo>
                  <a:pt x="251854" y="633729"/>
                </a:lnTo>
                <a:lnTo>
                  <a:pt x="213014" y="621029"/>
                </a:lnTo>
                <a:lnTo>
                  <a:pt x="176464" y="604519"/>
                </a:lnTo>
                <a:lnTo>
                  <a:pt x="142552" y="584199"/>
                </a:lnTo>
                <a:lnTo>
                  <a:pt x="111628" y="558799"/>
                </a:lnTo>
                <a:lnTo>
                  <a:pt x="97396" y="546099"/>
                </a:lnTo>
                <a:lnTo>
                  <a:pt x="71610" y="515619"/>
                </a:lnTo>
                <a:lnTo>
                  <a:pt x="49686" y="482599"/>
                </a:lnTo>
                <a:lnTo>
                  <a:pt x="31975" y="447039"/>
                </a:lnTo>
                <a:lnTo>
                  <a:pt x="18826" y="408939"/>
                </a:lnTo>
                <a:lnTo>
                  <a:pt x="9271" y="356869"/>
                </a:lnTo>
                <a:lnTo>
                  <a:pt x="7632" y="323849"/>
                </a:lnTo>
                <a:lnTo>
                  <a:pt x="9271" y="292099"/>
                </a:lnTo>
                <a:lnTo>
                  <a:pt x="21907" y="229869"/>
                </a:lnTo>
                <a:lnTo>
                  <a:pt x="40914" y="182879"/>
                </a:lnTo>
                <a:lnTo>
                  <a:pt x="60905" y="148589"/>
                </a:lnTo>
                <a:lnTo>
                  <a:pt x="84994" y="116839"/>
                </a:lnTo>
                <a:lnTo>
                  <a:pt x="112796" y="88899"/>
                </a:lnTo>
                <a:lnTo>
                  <a:pt x="143928" y="63499"/>
                </a:lnTo>
                <a:lnTo>
                  <a:pt x="178006" y="43179"/>
                </a:lnTo>
                <a:lnTo>
                  <a:pt x="214646" y="26669"/>
                </a:lnTo>
                <a:lnTo>
                  <a:pt x="253463" y="15239"/>
                </a:lnTo>
                <a:lnTo>
                  <a:pt x="294075" y="8889"/>
                </a:lnTo>
                <a:lnTo>
                  <a:pt x="314934" y="7619"/>
                </a:lnTo>
                <a:lnTo>
                  <a:pt x="399203" y="7619"/>
                </a:lnTo>
                <a:lnTo>
                  <a:pt x="388990" y="5079"/>
                </a:lnTo>
                <a:lnTo>
                  <a:pt x="346772" y="0"/>
                </a:lnTo>
                <a:close/>
              </a:path>
              <a:path w="650017" h="648970">
                <a:moveTo>
                  <a:pt x="399203" y="7619"/>
                </a:moveTo>
                <a:lnTo>
                  <a:pt x="336097" y="7619"/>
                </a:lnTo>
                <a:lnTo>
                  <a:pt x="357517" y="8889"/>
                </a:lnTo>
                <a:lnTo>
                  <a:pt x="389039" y="13969"/>
                </a:lnTo>
                <a:lnTo>
                  <a:pt x="438569" y="27939"/>
                </a:lnTo>
                <a:lnTo>
                  <a:pt x="475026" y="44449"/>
                </a:lnTo>
                <a:lnTo>
                  <a:pt x="508832" y="66039"/>
                </a:lnTo>
                <a:lnTo>
                  <a:pt x="539635" y="90169"/>
                </a:lnTo>
                <a:lnTo>
                  <a:pt x="567086" y="119379"/>
                </a:lnTo>
                <a:lnTo>
                  <a:pt x="590835" y="151129"/>
                </a:lnTo>
                <a:lnTo>
                  <a:pt x="610533" y="185419"/>
                </a:lnTo>
                <a:lnTo>
                  <a:pt x="625829" y="222249"/>
                </a:lnTo>
                <a:lnTo>
                  <a:pt x="636374" y="261619"/>
                </a:lnTo>
                <a:lnTo>
                  <a:pt x="641818" y="303529"/>
                </a:lnTo>
                <a:lnTo>
                  <a:pt x="642518" y="323849"/>
                </a:lnTo>
                <a:lnTo>
                  <a:pt x="640880" y="356869"/>
                </a:lnTo>
                <a:lnTo>
                  <a:pt x="631312" y="408939"/>
                </a:lnTo>
                <a:lnTo>
                  <a:pt x="618162" y="447039"/>
                </a:lnTo>
                <a:lnTo>
                  <a:pt x="600451" y="482599"/>
                </a:lnTo>
                <a:lnTo>
                  <a:pt x="578528" y="515619"/>
                </a:lnTo>
                <a:lnTo>
                  <a:pt x="552743" y="546099"/>
                </a:lnTo>
                <a:lnTo>
                  <a:pt x="538511" y="558799"/>
                </a:lnTo>
                <a:lnTo>
                  <a:pt x="523445" y="572769"/>
                </a:lnTo>
                <a:lnTo>
                  <a:pt x="490985" y="595629"/>
                </a:lnTo>
                <a:lnTo>
                  <a:pt x="455712" y="613409"/>
                </a:lnTo>
                <a:lnTo>
                  <a:pt x="417975" y="628649"/>
                </a:lnTo>
                <a:lnTo>
                  <a:pt x="378125" y="637539"/>
                </a:lnTo>
                <a:lnTo>
                  <a:pt x="325069" y="641349"/>
                </a:lnTo>
                <a:lnTo>
                  <a:pt x="395757" y="641349"/>
                </a:lnTo>
                <a:lnTo>
                  <a:pt x="451599" y="623569"/>
                </a:lnTo>
                <a:lnTo>
                  <a:pt x="488241" y="605789"/>
                </a:lnTo>
                <a:lnTo>
                  <a:pt x="522066" y="582929"/>
                </a:lnTo>
                <a:lnTo>
                  <a:pt x="552717" y="556259"/>
                </a:lnTo>
                <a:lnTo>
                  <a:pt x="591963" y="510539"/>
                </a:lnTo>
                <a:lnTo>
                  <a:pt x="613120" y="474979"/>
                </a:lnTo>
                <a:lnTo>
                  <a:pt x="629856" y="438149"/>
                </a:lnTo>
                <a:lnTo>
                  <a:pt x="641815" y="397509"/>
                </a:lnTo>
                <a:lnTo>
                  <a:pt x="648641" y="355599"/>
                </a:lnTo>
                <a:lnTo>
                  <a:pt x="650017" y="335279"/>
                </a:lnTo>
                <a:lnTo>
                  <a:pt x="649976" y="313689"/>
                </a:lnTo>
                <a:lnTo>
                  <a:pt x="643547" y="259079"/>
                </a:lnTo>
                <a:lnTo>
                  <a:pt x="628738" y="208279"/>
                </a:lnTo>
                <a:lnTo>
                  <a:pt x="611651" y="171449"/>
                </a:lnTo>
                <a:lnTo>
                  <a:pt x="590164" y="135889"/>
                </a:lnTo>
                <a:lnTo>
                  <a:pt x="564638" y="104139"/>
                </a:lnTo>
                <a:lnTo>
                  <a:pt x="535432" y="76199"/>
                </a:lnTo>
                <a:lnTo>
                  <a:pt x="502905" y="52069"/>
                </a:lnTo>
                <a:lnTo>
                  <a:pt x="467416" y="31749"/>
                </a:lnTo>
                <a:lnTo>
                  <a:pt x="429325" y="16509"/>
                </a:lnTo>
                <a:lnTo>
                  <a:pt x="409415" y="10159"/>
                </a:lnTo>
                <a:lnTo>
                  <a:pt x="399203" y="7619"/>
                </a:lnTo>
                <a:close/>
              </a:path>
              <a:path w="650017" h="648970">
                <a:moveTo>
                  <a:pt x="345753" y="15239"/>
                </a:moveTo>
                <a:lnTo>
                  <a:pt x="325069" y="15239"/>
                </a:lnTo>
                <a:lnTo>
                  <a:pt x="293408" y="16509"/>
                </a:lnTo>
                <a:lnTo>
                  <a:pt x="243204" y="25399"/>
                </a:lnTo>
                <a:lnTo>
                  <a:pt x="205869" y="38099"/>
                </a:lnTo>
                <a:lnTo>
                  <a:pt x="170857" y="55879"/>
                </a:lnTo>
                <a:lnTo>
                  <a:pt x="138511" y="77469"/>
                </a:lnTo>
                <a:lnTo>
                  <a:pt x="109173" y="102869"/>
                </a:lnTo>
                <a:lnTo>
                  <a:pt x="95738" y="115569"/>
                </a:lnTo>
                <a:lnTo>
                  <a:pt x="71552" y="146049"/>
                </a:lnTo>
                <a:lnTo>
                  <a:pt x="51229" y="179069"/>
                </a:lnTo>
                <a:lnTo>
                  <a:pt x="35110" y="214629"/>
                </a:lnTo>
                <a:lnTo>
                  <a:pt x="23537" y="252729"/>
                </a:lnTo>
                <a:lnTo>
                  <a:pt x="16852" y="293369"/>
                </a:lnTo>
                <a:lnTo>
                  <a:pt x="15265" y="323849"/>
                </a:lnTo>
                <a:lnTo>
                  <a:pt x="16852" y="355599"/>
                </a:lnTo>
                <a:lnTo>
                  <a:pt x="29184" y="416559"/>
                </a:lnTo>
                <a:lnTo>
                  <a:pt x="52654" y="472439"/>
                </a:lnTo>
                <a:lnTo>
                  <a:pt x="73024" y="505459"/>
                </a:lnTo>
                <a:lnTo>
                  <a:pt x="97527" y="534669"/>
                </a:lnTo>
                <a:lnTo>
                  <a:pt x="125706" y="561339"/>
                </a:lnTo>
                <a:lnTo>
                  <a:pt x="157104" y="584199"/>
                </a:lnTo>
                <a:lnTo>
                  <a:pt x="191265" y="603249"/>
                </a:lnTo>
                <a:lnTo>
                  <a:pt x="227730" y="618489"/>
                </a:lnTo>
                <a:lnTo>
                  <a:pt x="266044" y="628649"/>
                </a:lnTo>
                <a:lnTo>
                  <a:pt x="305748" y="633729"/>
                </a:lnTo>
                <a:lnTo>
                  <a:pt x="346387" y="633729"/>
                </a:lnTo>
                <a:lnTo>
                  <a:pt x="366913" y="631189"/>
                </a:lnTo>
                <a:lnTo>
                  <a:pt x="387502" y="627379"/>
                </a:lnTo>
                <a:lnTo>
                  <a:pt x="417195" y="619759"/>
                </a:lnTo>
                <a:lnTo>
                  <a:pt x="442109" y="610869"/>
                </a:lnTo>
                <a:lnTo>
                  <a:pt x="325069" y="610869"/>
                </a:lnTo>
                <a:lnTo>
                  <a:pt x="295706" y="609599"/>
                </a:lnTo>
                <a:lnTo>
                  <a:pt x="241091" y="599439"/>
                </a:lnTo>
                <a:lnTo>
                  <a:pt x="190753" y="577849"/>
                </a:lnTo>
                <a:lnTo>
                  <a:pt x="145768" y="548639"/>
                </a:lnTo>
                <a:lnTo>
                  <a:pt x="107209" y="510539"/>
                </a:lnTo>
                <a:lnTo>
                  <a:pt x="95970" y="497839"/>
                </a:lnTo>
                <a:lnTo>
                  <a:pt x="67653" y="450849"/>
                </a:lnTo>
                <a:lnTo>
                  <a:pt x="48269" y="400049"/>
                </a:lnTo>
                <a:lnTo>
                  <a:pt x="39624" y="354329"/>
                </a:lnTo>
                <a:lnTo>
                  <a:pt x="38150" y="323849"/>
                </a:lnTo>
                <a:lnTo>
                  <a:pt x="39624" y="294639"/>
                </a:lnTo>
                <a:lnTo>
                  <a:pt x="51041" y="238759"/>
                </a:lnTo>
                <a:lnTo>
                  <a:pt x="68225" y="196849"/>
                </a:lnTo>
                <a:lnTo>
                  <a:pt x="96747" y="151129"/>
                </a:lnTo>
                <a:lnTo>
                  <a:pt x="133198" y="111759"/>
                </a:lnTo>
                <a:lnTo>
                  <a:pt x="146909" y="99059"/>
                </a:lnTo>
                <a:lnTo>
                  <a:pt x="192124" y="69849"/>
                </a:lnTo>
                <a:lnTo>
                  <a:pt x="242559" y="49529"/>
                </a:lnTo>
                <a:lnTo>
                  <a:pt x="315918" y="38099"/>
                </a:lnTo>
                <a:lnTo>
                  <a:pt x="442873" y="38099"/>
                </a:lnTo>
                <a:lnTo>
                  <a:pt x="424432" y="30479"/>
                </a:lnTo>
                <a:lnTo>
                  <a:pt x="385991" y="20319"/>
                </a:lnTo>
                <a:lnTo>
                  <a:pt x="345753" y="15239"/>
                </a:lnTo>
                <a:close/>
              </a:path>
              <a:path w="650017" h="648970">
                <a:moveTo>
                  <a:pt x="442873" y="38099"/>
                </a:moveTo>
                <a:lnTo>
                  <a:pt x="335063" y="38099"/>
                </a:lnTo>
                <a:lnTo>
                  <a:pt x="354444" y="39369"/>
                </a:lnTo>
                <a:lnTo>
                  <a:pt x="382930" y="43179"/>
                </a:lnTo>
                <a:lnTo>
                  <a:pt x="427667" y="55879"/>
                </a:lnTo>
                <a:lnTo>
                  <a:pt x="476201" y="80009"/>
                </a:lnTo>
                <a:lnTo>
                  <a:pt x="519001" y="113029"/>
                </a:lnTo>
                <a:lnTo>
                  <a:pt x="554991" y="152399"/>
                </a:lnTo>
                <a:lnTo>
                  <a:pt x="583099" y="199389"/>
                </a:lnTo>
                <a:lnTo>
                  <a:pt x="602251" y="250189"/>
                </a:lnTo>
                <a:lnTo>
                  <a:pt x="611373" y="304799"/>
                </a:lnTo>
                <a:lnTo>
                  <a:pt x="612000" y="323849"/>
                </a:lnTo>
                <a:lnTo>
                  <a:pt x="610514" y="354329"/>
                </a:lnTo>
                <a:lnTo>
                  <a:pt x="601879" y="400049"/>
                </a:lnTo>
                <a:lnTo>
                  <a:pt x="582492" y="450849"/>
                </a:lnTo>
                <a:lnTo>
                  <a:pt x="554171" y="497839"/>
                </a:lnTo>
                <a:lnTo>
                  <a:pt x="542932" y="510539"/>
                </a:lnTo>
                <a:lnTo>
                  <a:pt x="530859" y="524509"/>
                </a:lnTo>
                <a:lnTo>
                  <a:pt x="490039" y="558799"/>
                </a:lnTo>
                <a:lnTo>
                  <a:pt x="443152" y="585469"/>
                </a:lnTo>
                <a:lnTo>
                  <a:pt x="373056" y="607059"/>
                </a:lnTo>
                <a:lnTo>
                  <a:pt x="325069" y="610869"/>
                </a:lnTo>
                <a:lnTo>
                  <a:pt x="442109" y="610869"/>
                </a:lnTo>
                <a:lnTo>
                  <a:pt x="445668" y="609599"/>
                </a:lnTo>
                <a:lnTo>
                  <a:pt x="463441" y="601979"/>
                </a:lnTo>
                <a:lnTo>
                  <a:pt x="480585" y="593089"/>
                </a:lnTo>
                <a:lnTo>
                  <a:pt x="497059" y="581659"/>
                </a:lnTo>
                <a:lnTo>
                  <a:pt x="512819" y="571499"/>
                </a:lnTo>
                <a:lnTo>
                  <a:pt x="542030" y="546099"/>
                </a:lnTo>
                <a:lnTo>
                  <a:pt x="567877" y="516889"/>
                </a:lnTo>
                <a:lnTo>
                  <a:pt x="590021" y="485139"/>
                </a:lnTo>
                <a:lnTo>
                  <a:pt x="608121" y="450849"/>
                </a:lnTo>
                <a:lnTo>
                  <a:pt x="621838" y="414019"/>
                </a:lnTo>
                <a:lnTo>
                  <a:pt x="630831" y="374649"/>
                </a:lnTo>
                <a:lnTo>
                  <a:pt x="634678" y="335279"/>
                </a:lnTo>
                <a:lnTo>
                  <a:pt x="634719" y="313689"/>
                </a:lnTo>
                <a:lnTo>
                  <a:pt x="633285" y="293369"/>
                </a:lnTo>
                <a:lnTo>
                  <a:pt x="620953" y="232409"/>
                </a:lnTo>
                <a:lnTo>
                  <a:pt x="606892" y="195579"/>
                </a:lnTo>
                <a:lnTo>
                  <a:pt x="588467" y="161289"/>
                </a:lnTo>
                <a:lnTo>
                  <a:pt x="566021" y="129539"/>
                </a:lnTo>
                <a:lnTo>
                  <a:pt x="539896" y="101599"/>
                </a:lnTo>
                <a:lnTo>
                  <a:pt x="510435" y="76199"/>
                </a:lnTo>
                <a:lnTo>
                  <a:pt x="477980" y="54609"/>
                </a:lnTo>
                <a:lnTo>
                  <a:pt x="460736" y="45719"/>
                </a:lnTo>
                <a:lnTo>
                  <a:pt x="442873" y="38099"/>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5379285" y="3927779"/>
            <a:ext cx="650017" cy="648969"/>
          </a:xfrm>
          <a:custGeom>
            <a:rect l="l" t="t" r="r" b="b"/>
            <a:pathLst>
              <a:path w="650017" h="648970">
                <a:moveTo>
                  <a:pt x="346772" y="0"/>
                </a:moveTo>
                <a:lnTo>
                  <a:pt x="325069" y="0"/>
                </a:lnTo>
                <a:lnTo>
                  <a:pt x="291871" y="1269"/>
                </a:lnTo>
                <a:lnTo>
                  <a:pt x="219312" y="16509"/>
                </a:lnTo>
                <a:lnTo>
                  <a:pt x="181303" y="33019"/>
                </a:lnTo>
                <a:lnTo>
                  <a:pt x="145918" y="53339"/>
                </a:lnTo>
                <a:lnTo>
                  <a:pt x="113513" y="77469"/>
                </a:lnTo>
                <a:lnTo>
                  <a:pt x="84445" y="105409"/>
                </a:lnTo>
                <a:lnTo>
                  <a:pt x="59072" y="137159"/>
                </a:lnTo>
                <a:lnTo>
                  <a:pt x="37752" y="172719"/>
                </a:lnTo>
                <a:lnTo>
                  <a:pt x="20841" y="209549"/>
                </a:lnTo>
                <a:lnTo>
                  <a:pt x="8696" y="248919"/>
                </a:lnTo>
                <a:lnTo>
                  <a:pt x="1676" y="290829"/>
                </a:lnTo>
                <a:lnTo>
                  <a:pt x="0" y="323849"/>
                </a:lnTo>
                <a:lnTo>
                  <a:pt x="1676" y="358139"/>
                </a:lnTo>
                <a:lnTo>
                  <a:pt x="14617" y="421639"/>
                </a:lnTo>
                <a:lnTo>
                  <a:pt x="39243" y="478789"/>
                </a:lnTo>
                <a:lnTo>
                  <a:pt x="60608" y="514349"/>
                </a:lnTo>
                <a:lnTo>
                  <a:pt x="86316" y="544829"/>
                </a:lnTo>
                <a:lnTo>
                  <a:pt x="115885" y="572769"/>
                </a:lnTo>
                <a:lnTo>
                  <a:pt x="148833" y="596899"/>
                </a:lnTo>
                <a:lnTo>
                  <a:pt x="184680" y="617219"/>
                </a:lnTo>
                <a:lnTo>
                  <a:pt x="242833" y="638809"/>
                </a:lnTo>
                <a:lnTo>
                  <a:pt x="304804" y="648969"/>
                </a:lnTo>
                <a:lnTo>
                  <a:pt x="347436" y="648969"/>
                </a:lnTo>
                <a:lnTo>
                  <a:pt x="368968" y="646429"/>
                </a:lnTo>
                <a:lnTo>
                  <a:pt x="390563" y="642619"/>
                </a:lnTo>
                <a:lnTo>
                  <a:pt x="395757" y="641349"/>
                </a:lnTo>
                <a:lnTo>
                  <a:pt x="325069" y="641349"/>
                </a:lnTo>
                <a:lnTo>
                  <a:pt x="292633" y="640079"/>
                </a:lnTo>
                <a:lnTo>
                  <a:pt x="251854" y="633729"/>
                </a:lnTo>
                <a:lnTo>
                  <a:pt x="213014" y="621029"/>
                </a:lnTo>
                <a:lnTo>
                  <a:pt x="176464" y="604519"/>
                </a:lnTo>
                <a:lnTo>
                  <a:pt x="142552" y="584199"/>
                </a:lnTo>
                <a:lnTo>
                  <a:pt x="111628" y="558799"/>
                </a:lnTo>
                <a:lnTo>
                  <a:pt x="97396" y="546099"/>
                </a:lnTo>
                <a:lnTo>
                  <a:pt x="71610" y="515619"/>
                </a:lnTo>
                <a:lnTo>
                  <a:pt x="49686" y="482599"/>
                </a:lnTo>
                <a:lnTo>
                  <a:pt x="31975" y="447039"/>
                </a:lnTo>
                <a:lnTo>
                  <a:pt x="18826" y="408939"/>
                </a:lnTo>
                <a:lnTo>
                  <a:pt x="9271" y="356869"/>
                </a:lnTo>
                <a:lnTo>
                  <a:pt x="7632" y="323849"/>
                </a:lnTo>
                <a:lnTo>
                  <a:pt x="9271" y="292099"/>
                </a:lnTo>
                <a:lnTo>
                  <a:pt x="21907" y="229869"/>
                </a:lnTo>
                <a:lnTo>
                  <a:pt x="40914" y="182879"/>
                </a:lnTo>
                <a:lnTo>
                  <a:pt x="60905" y="148589"/>
                </a:lnTo>
                <a:lnTo>
                  <a:pt x="84994" y="116839"/>
                </a:lnTo>
                <a:lnTo>
                  <a:pt x="112796" y="88899"/>
                </a:lnTo>
                <a:lnTo>
                  <a:pt x="143928" y="63499"/>
                </a:lnTo>
                <a:lnTo>
                  <a:pt x="178006" y="43179"/>
                </a:lnTo>
                <a:lnTo>
                  <a:pt x="214646" y="26669"/>
                </a:lnTo>
                <a:lnTo>
                  <a:pt x="253463" y="15239"/>
                </a:lnTo>
                <a:lnTo>
                  <a:pt x="294075" y="8889"/>
                </a:lnTo>
                <a:lnTo>
                  <a:pt x="314934" y="7619"/>
                </a:lnTo>
                <a:lnTo>
                  <a:pt x="399203" y="7619"/>
                </a:lnTo>
                <a:lnTo>
                  <a:pt x="388990" y="5079"/>
                </a:lnTo>
                <a:lnTo>
                  <a:pt x="346772" y="0"/>
                </a:lnTo>
                <a:close/>
              </a:path>
              <a:path w="650017" h="648970">
                <a:moveTo>
                  <a:pt x="399203" y="7619"/>
                </a:moveTo>
                <a:lnTo>
                  <a:pt x="336097" y="7619"/>
                </a:lnTo>
                <a:lnTo>
                  <a:pt x="357517" y="8889"/>
                </a:lnTo>
                <a:lnTo>
                  <a:pt x="389039" y="13969"/>
                </a:lnTo>
                <a:lnTo>
                  <a:pt x="438569" y="27939"/>
                </a:lnTo>
                <a:lnTo>
                  <a:pt x="475026" y="44449"/>
                </a:lnTo>
                <a:lnTo>
                  <a:pt x="508832" y="66039"/>
                </a:lnTo>
                <a:lnTo>
                  <a:pt x="539635" y="90169"/>
                </a:lnTo>
                <a:lnTo>
                  <a:pt x="567086" y="119379"/>
                </a:lnTo>
                <a:lnTo>
                  <a:pt x="590835" y="151129"/>
                </a:lnTo>
                <a:lnTo>
                  <a:pt x="610533" y="185419"/>
                </a:lnTo>
                <a:lnTo>
                  <a:pt x="625829" y="222249"/>
                </a:lnTo>
                <a:lnTo>
                  <a:pt x="636374" y="261619"/>
                </a:lnTo>
                <a:lnTo>
                  <a:pt x="641818" y="303529"/>
                </a:lnTo>
                <a:lnTo>
                  <a:pt x="642518" y="323849"/>
                </a:lnTo>
                <a:lnTo>
                  <a:pt x="640880" y="356869"/>
                </a:lnTo>
                <a:lnTo>
                  <a:pt x="631312" y="408939"/>
                </a:lnTo>
                <a:lnTo>
                  <a:pt x="618162" y="447039"/>
                </a:lnTo>
                <a:lnTo>
                  <a:pt x="600451" y="482599"/>
                </a:lnTo>
                <a:lnTo>
                  <a:pt x="578528" y="515619"/>
                </a:lnTo>
                <a:lnTo>
                  <a:pt x="552743" y="546099"/>
                </a:lnTo>
                <a:lnTo>
                  <a:pt x="538511" y="558799"/>
                </a:lnTo>
                <a:lnTo>
                  <a:pt x="523445" y="572769"/>
                </a:lnTo>
                <a:lnTo>
                  <a:pt x="490985" y="595629"/>
                </a:lnTo>
                <a:lnTo>
                  <a:pt x="455712" y="613409"/>
                </a:lnTo>
                <a:lnTo>
                  <a:pt x="417975" y="628649"/>
                </a:lnTo>
                <a:lnTo>
                  <a:pt x="378125" y="637539"/>
                </a:lnTo>
                <a:lnTo>
                  <a:pt x="325069" y="641349"/>
                </a:lnTo>
                <a:lnTo>
                  <a:pt x="395757" y="641349"/>
                </a:lnTo>
                <a:lnTo>
                  <a:pt x="451599" y="623569"/>
                </a:lnTo>
                <a:lnTo>
                  <a:pt x="488241" y="605789"/>
                </a:lnTo>
                <a:lnTo>
                  <a:pt x="522066" y="582929"/>
                </a:lnTo>
                <a:lnTo>
                  <a:pt x="552717" y="556259"/>
                </a:lnTo>
                <a:lnTo>
                  <a:pt x="591963" y="510539"/>
                </a:lnTo>
                <a:lnTo>
                  <a:pt x="613120" y="474979"/>
                </a:lnTo>
                <a:lnTo>
                  <a:pt x="629856" y="436879"/>
                </a:lnTo>
                <a:lnTo>
                  <a:pt x="641815" y="397509"/>
                </a:lnTo>
                <a:lnTo>
                  <a:pt x="648641" y="355599"/>
                </a:lnTo>
                <a:lnTo>
                  <a:pt x="650017" y="335279"/>
                </a:lnTo>
                <a:lnTo>
                  <a:pt x="649976" y="313689"/>
                </a:lnTo>
                <a:lnTo>
                  <a:pt x="643547" y="259079"/>
                </a:lnTo>
                <a:lnTo>
                  <a:pt x="628738" y="208279"/>
                </a:lnTo>
                <a:lnTo>
                  <a:pt x="611651" y="171449"/>
                </a:lnTo>
                <a:lnTo>
                  <a:pt x="590164" y="135889"/>
                </a:lnTo>
                <a:lnTo>
                  <a:pt x="564638" y="104139"/>
                </a:lnTo>
                <a:lnTo>
                  <a:pt x="535432" y="76199"/>
                </a:lnTo>
                <a:lnTo>
                  <a:pt x="502905" y="52069"/>
                </a:lnTo>
                <a:lnTo>
                  <a:pt x="467416" y="31749"/>
                </a:lnTo>
                <a:lnTo>
                  <a:pt x="429325" y="16509"/>
                </a:lnTo>
                <a:lnTo>
                  <a:pt x="409415" y="10159"/>
                </a:lnTo>
                <a:lnTo>
                  <a:pt x="399203" y="7619"/>
                </a:lnTo>
                <a:close/>
              </a:path>
              <a:path w="650017" h="648970">
                <a:moveTo>
                  <a:pt x="345753" y="15239"/>
                </a:moveTo>
                <a:lnTo>
                  <a:pt x="325069" y="15239"/>
                </a:lnTo>
                <a:lnTo>
                  <a:pt x="293408" y="16509"/>
                </a:lnTo>
                <a:lnTo>
                  <a:pt x="243204" y="25399"/>
                </a:lnTo>
                <a:lnTo>
                  <a:pt x="205869" y="38099"/>
                </a:lnTo>
                <a:lnTo>
                  <a:pt x="170857" y="55879"/>
                </a:lnTo>
                <a:lnTo>
                  <a:pt x="138511" y="77469"/>
                </a:lnTo>
                <a:lnTo>
                  <a:pt x="109173" y="102869"/>
                </a:lnTo>
                <a:lnTo>
                  <a:pt x="95738" y="115569"/>
                </a:lnTo>
                <a:lnTo>
                  <a:pt x="71552" y="146049"/>
                </a:lnTo>
                <a:lnTo>
                  <a:pt x="51229" y="179069"/>
                </a:lnTo>
                <a:lnTo>
                  <a:pt x="35110" y="214629"/>
                </a:lnTo>
                <a:lnTo>
                  <a:pt x="23537" y="252729"/>
                </a:lnTo>
                <a:lnTo>
                  <a:pt x="16852" y="293369"/>
                </a:lnTo>
                <a:lnTo>
                  <a:pt x="15265" y="323849"/>
                </a:lnTo>
                <a:lnTo>
                  <a:pt x="16852" y="355599"/>
                </a:lnTo>
                <a:lnTo>
                  <a:pt x="29184" y="416559"/>
                </a:lnTo>
                <a:lnTo>
                  <a:pt x="52654" y="472439"/>
                </a:lnTo>
                <a:lnTo>
                  <a:pt x="73024" y="505459"/>
                </a:lnTo>
                <a:lnTo>
                  <a:pt x="97527" y="534669"/>
                </a:lnTo>
                <a:lnTo>
                  <a:pt x="125706" y="561339"/>
                </a:lnTo>
                <a:lnTo>
                  <a:pt x="157104" y="584199"/>
                </a:lnTo>
                <a:lnTo>
                  <a:pt x="191265" y="603249"/>
                </a:lnTo>
                <a:lnTo>
                  <a:pt x="227730" y="618489"/>
                </a:lnTo>
                <a:lnTo>
                  <a:pt x="266044" y="628649"/>
                </a:lnTo>
                <a:lnTo>
                  <a:pt x="305748" y="633729"/>
                </a:lnTo>
                <a:lnTo>
                  <a:pt x="346387" y="633729"/>
                </a:lnTo>
                <a:lnTo>
                  <a:pt x="366913" y="631189"/>
                </a:lnTo>
                <a:lnTo>
                  <a:pt x="387502" y="627379"/>
                </a:lnTo>
                <a:lnTo>
                  <a:pt x="417195" y="619759"/>
                </a:lnTo>
                <a:lnTo>
                  <a:pt x="442109" y="610869"/>
                </a:lnTo>
                <a:lnTo>
                  <a:pt x="325069" y="610869"/>
                </a:lnTo>
                <a:lnTo>
                  <a:pt x="295706" y="609599"/>
                </a:lnTo>
                <a:lnTo>
                  <a:pt x="241091" y="599439"/>
                </a:lnTo>
                <a:lnTo>
                  <a:pt x="190753" y="577849"/>
                </a:lnTo>
                <a:lnTo>
                  <a:pt x="145768" y="548639"/>
                </a:lnTo>
                <a:lnTo>
                  <a:pt x="107209" y="510539"/>
                </a:lnTo>
                <a:lnTo>
                  <a:pt x="76152" y="467359"/>
                </a:lnTo>
                <a:lnTo>
                  <a:pt x="53671" y="417829"/>
                </a:lnTo>
                <a:lnTo>
                  <a:pt x="39624" y="354329"/>
                </a:lnTo>
                <a:lnTo>
                  <a:pt x="38150" y="323849"/>
                </a:lnTo>
                <a:lnTo>
                  <a:pt x="39624" y="294639"/>
                </a:lnTo>
                <a:lnTo>
                  <a:pt x="51041" y="238759"/>
                </a:lnTo>
                <a:lnTo>
                  <a:pt x="68225" y="196849"/>
                </a:lnTo>
                <a:lnTo>
                  <a:pt x="96747" y="151129"/>
                </a:lnTo>
                <a:lnTo>
                  <a:pt x="133198" y="111759"/>
                </a:lnTo>
                <a:lnTo>
                  <a:pt x="146909" y="99059"/>
                </a:lnTo>
                <a:lnTo>
                  <a:pt x="192124" y="69849"/>
                </a:lnTo>
                <a:lnTo>
                  <a:pt x="242559" y="49529"/>
                </a:lnTo>
                <a:lnTo>
                  <a:pt x="315918" y="38099"/>
                </a:lnTo>
                <a:lnTo>
                  <a:pt x="442873" y="38099"/>
                </a:lnTo>
                <a:lnTo>
                  <a:pt x="424432" y="30479"/>
                </a:lnTo>
                <a:lnTo>
                  <a:pt x="385991" y="20319"/>
                </a:lnTo>
                <a:lnTo>
                  <a:pt x="345753" y="15239"/>
                </a:lnTo>
                <a:close/>
              </a:path>
              <a:path w="650017" h="648970">
                <a:moveTo>
                  <a:pt x="442873" y="38099"/>
                </a:moveTo>
                <a:lnTo>
                  <a:pt x="335063" y="38099"/>
                </a:lnTo>
                <a:lnTo>
                  <a:pt x="354444" y="39369"/>
                </a:lnTo>
                <a:lnTo>
                  <a:pt x="382930" y="43179"/>
                </a:lnTo>
                <a:lnTo>
                  <a:pt x="427667" y="55879"/>
                </a:lnTo>
                <a:lnTo>
                  <a:pt x="476201" y="80009"/>
                </a:lnTo>
                <a:lnTo>
                  <a:pt x="519001" y="113029"/>
                </a:lnTo>
                <a:lnTo>
                  <a:pt x="554991" y="152399"/>
                </a:lnTo>
                <a:lnTo>
                  <a:pt x="583099" y="199389"/>
                </a:lnTo>
                <a:lnTo>
                  <a:pt x="602251" y="250189"/>
                </a:lnTo>
                <a:lnTo>
                  <a:pt x="611373" y="304799"/>
                </a:lnTo>
                <a:lnTo>
                  <a:pt x="612000" y="323849"/>
                </a:lnTo>
                <a:lnTo>
                  <a:pt x="610514" y="354329"/>
                </a:lnTo>
                <a:lnTo>
                  <a:pt x="601879" y="400049"/>
                </a:lnTo>
                <a:lnTo>
                  <a:pt x="582492" y="450849"/>
                </a:lnTo>
                <a:lnTo>
                  <a:pt x="554171" y="496569"/>
                </a:lnTo>
                <a:lnTo>
                  <a:pt x="517993" y="537209"/>
                </a:lnTo>
                <a:lnTo>
                  <a:pt x="475031" y="568959"/>
                </a:lnTo>
                <a:lnTo>
                  <a:pt x="426360" y="593089"/>
                </a:lnTo>
                <a:lnTo>
                  <a:pt x="373056" y="607059"/>
                </a:lnTo>
                <a:lnTo>
                  <a:pt x="325069" y="610869"/>
                </a:lnTo>
                <a:lnTo>
                  <a:pt x="442109" y="610869"/>
                </a:lnTo>
                <a:lnTo>
                  <a:pt x="445668" y="609599"/>
                </a:lnTo>
                <a:lnTo>
                  <a:pt x="463441" y="601979"/>
                </a:lnTo>
                <a:lnTo>
                  <a:pt x="480585" y="593089"/>
                </a:lnTo>
                <a:lnTo>
                  <a:pt x="497059" y="581659"/>
                </a:lnTo>
                <a:lnTo>
                  <a:pt x="512819" y="571499"/>
                </a:lnTo>
                <a:lnTo>
                  <a:pt x="542030" y="546099"/>
                </a:lnTo>
                <a:lnTo>
                  <a:pt x="567877" y="516889"/>
                </a:lnTo>
                <a:lnTo>
                  <a:pt x="590021" y="485139"/>
                </a:lnTo>
                <a:lnTo>
                  <a:pt x="608121" y="450849"/>
                </a:lnTo>
                <a:lnTo>
                  <a:pt x="621838" y="414019"/>
                </a:lnTo>
                <a:lnTo>
                  <a:pt x="630831" y="374649"/>
                </a:lnTo>
                <a:lnTo>
                  <a:pt x="634678" y="335279"/>
                </a:lnTo>
                <a:lnTo>
                  <a:pt x="634719" y="313689"/>
                </a:lnTo>
                <a:lnTo>
                  <a:pt x="633285" y="293369"/>
                </a:lnTo>
                <a:lnTo>
                  <a:pt x="620953" y="232409"/>
                </a:lnTo>
                <a:lnTo>
                  <a:pt x="606892" y="195579"/>
                </a:lnTo>
                <a:lnTo>
                  <a:pt x="588467" y="161289"/>
                </a:lnTo>
                <a:lnTo>
                  <a:pt x="566021" y="129539"/>
                </a:lnTo>
                <a:lnTo>
                  <a:pt x="539896" y="101599"/>
                </a:lnTo>
                <a:lnTo>
                  <a:pt x="510435" y="76199"/>
                </a:lnTo>
                <a:lnTo>
                  <a:pt x="477980" y="54609"/>
                </a:lnTo>
                <a:lnTo>
                  <a:pt x="460736" y="45719"/>
                </a:lnTo>
                <a:lnTo>
                  <a:pt x="442873" y="38099"/>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5379285" y="4444212"/>
            <a:ext cx="650017" cy="648970"/>
          </a:xfrm>
          <a:custGeom>
            <a:rect l="l" t="t" r="r" b="b"/>
            <a:pathLst>
              <a:path w="650017" h="648970">
                <a:moveTo>
                  <a:pt x="346772" y="0"/>
                </a:moveTo>
                <a:lnTo>
                  <a:pt x="325069" y="0"/>
                </a:lnTo>
                <a:lnTo>
                  <a:pt x="291871" y="1270"/>
                </a:lnTo>
                <a:lnTo>
                  <a:pt x="219312" y="16510"/>
                </a:lnTo>
                <a:lnTo>
                  <a:pt x="181303" y="33020"/>
                </a:lnTo>
                <a:lnTo>
                  <a:pt x="145918" y="53340"/>
                </a:lnTo>
                <a:lnTo>
                  <a:pt x="113513" y="77470"/>
                </a:lnTo>
                <a:lnTo>
                  <a:pt x="84445" y="105410"/>
                </a:lnTo>
                <a:lnTo>
                  <a:pt x="59072" y="137160"/>
                </a:lnTo>
                <a:lnTo>
                  <a:pt x="37752" y="172720"/>
                </a:lnTo>
                <a:lnTo>
                  <a:pt x="20841" y="209550"/>
                </a:lnTo>
                <a:lnTo>
                  <a:pt x="8696" y="248920"/>
                </a:lnTo>
                <a:lnTo>
                  <a:pt x="1676" y="290830"/>
                </a:lnTo>
                <a:lnTo>
                  <a:pt x="0" y="323850"/>
                </a:lnTo>
                <a:lnTo>
                  <a:pt x="1676" y="358140"/>
                </a:lnTo>
                <a:lnTo>
                  <a:pt x="14617" y="421640"/>
                </a:lnTo>
                <a:lnTo>
                  <a:pt x="39243" y="478790"/>
                </a:lnTo>
                <a:lnTo>
                  <a:pt x="60608" y="514350"/>
                </a:lnTo>
                <a:lnTo>
                  <a:pt x="86316" y="544830"/>
                </a:lnTo>
                <a:lnTo>
                  <a:pt x="115885" y="572770"/>
                </a:lnTo>
                <a:lnTo>
                  <a:pt x="148833" y="596900"/>
                </a:lnTo>
                <a:lnTo>
                  <a:pt x="184680" y="617220"/>
                </a:lnTo>
                <a:lnTo>
                  <a:pt x="242833" y="638810"/>
                </a:lnTo>
                <a:lnTo>
                  <a:pt x="304804" y="648970"/>
                </a:lnTo>
                <a:lnTo>
                  <a:pt x="347436" y="648970"/>
                </a:lnTo>
                <a:lnTo>
                  <a:pt x="368968" y="646430"/>
                </a:lnTo>
                <a:lnTo>
                  <a:pt x="390563" y="642620"/>
                </a:lnTo>
                <a:lnTo>
                  <a:pt x="395757" y="641350"/>
                </a:lnTo>
                <a:lnTo>
                  <a:pt x="325069" y="641350"/>
                </a:lnTo>
                <a:lnTo>
                  <a:pt x="292633" y="640080"/>
                </a:lnTo>
                <a:lnTo>
                  <a:pt x="251854" y="633730"/>
                </a:lnTo>
                <a:lnTo>
                  <a:pt x="213014" y="621030"/>
                </a:lnTo>
                <a:lnTo>
                  <a:pt x="176464" y="604520"/>
                </a:lnTo>
                <a:lnTo>
                  <a:pt x="142552" y="584200"/>
                </a:lnTo>
                <a:lnTo>
                  <a:pt x="111628" y="558800"/>
                </a:lnTo>
                <a:lnTo>
                  <a:pt x="97396" y="546100"/>
                </a:lnTo>
                <a:lnTo>
                  <a:pt x="71610" y="515620"/>
                </a:lnTo>
                <a:lnTo>
                  <a:pt x="49686" y="482600"/>
                </a:lnTo>
                <a:lnTo>
                  <a:pt x="31975" y="447040"/>
                </a:lnTo>
                <a:lnTo>
                  <a:pt x="18826" y="408940"/>
                </a:lnTo>
                <a:lnTo>
                  <a:pt x="9271" y="356870"/>
                </a:lnTo>
                <a:lnTo>
                  <a:pt x="7632" y="323850"/>
                </a:lnTo>
                <a:lnTo>
                  <a:pt x="9271" y="292100"/>
                </a:lnTo>
                <a:lnTo>
                  <a:pt x="21907" y="229870"/>
                </a:lnTo>
                <a:lnTo>
                  <a:pt x="40914" y="182880"/>
                </a:lnTo>
                <a:lnTo>
                  <a:pt x="60905" y="148590"/>
                </a:lnTo>
                <a:lnTo>
                  <a:pt x="84994" y="116840"/>
                </a:lnTo>
                <a:lnTo>
                  <a:pt x="112796" y="88900"/>
                </a:lnTo>
                <a:lnTo>
                  <a:pt x="143928" y="63500"/>
                </a:lnTo>
                <a:lnTo>
                  <a:pt x="178006" y="43180"/>
                </a:lnTo>
                <a:lnTo>
                  <a:pt x="214646" y="26670"/>
                </a:lnTo>
                <a:lnTo>
                  <a:pt x="253463" y="15240"/>
                </a:lnTo>
                <a:lnTo>
                  <a:pt x="294075" y="8890"/>
                </a:lnTo>
                <a:lnTo>
                  <a:pt x="314934" y="7620"/>
                </a:lnTo>
                <a:lnTo>
                  <a:pt x="399203" y="7620"/>
                </a:lnTo>
                <a:lnTo>
                  <a:pt x="388990" y="5080"/>
                </a:lnTo>
                <a:lnTo>
                  <a:pt x="346772" y="0"/>
                </a:lnTo>
                <a:close/>
              </a:path>
              <a:path w="650017" h="648970">
                <a:moveTo>
                  <a:pt x="399203" y="7620"/>
                </a:moveTo>
                <a:lnTo>
                  <a:pt x="336097" y="7620"/>
                </a:lnTo>
                <a:lnTo>
                  <a:pt x="357517" y="8890"/>
                </a:lnTo>
                <a:lnTo>
                  <a:pt x="389039" y="13970"/>
                </a:lnTo>
                <a:lnTo>
                  <a:pt x="438569" y="27940"/>
                </a:lnTo>
                <a:lnTo>
                  <a:pt x="475026" y="44450"/>
                </a:lnTo>
                <a:lnTo>
                  <a:pt x="508832" y="66040"/>
                </a:lnTo>
                <a:lnTo>
                  <a:pt x="539635" y="90170"/>
                </a:lnTo>
                <a:lnTo>
                  <a:pt x="567086" y="119380"/>
                </a:lnTo>
                <a:lnTo>
                  <a:pt x="590835" y="151130"/>
                </a:lnTo>
                <a:lnTo>
                  <a:pt x="610533" y="185420"/>
                </a:lnTo>
                <a:lnTo>
                  <a:pt x="625829" y="222250"/>
                </a:lnTo>
                <a:lnTo>
                  <a:pt x="636374" y="261620"/>
                </a:lnTo>
                <a:lnTo>
                  <a:pt x="641818" y="303530"/>
                </a:lnTo>
                <a:lnTo>
                  <a:pt x="642518" y="323850"/>
                </a:lnTo>
                <a:lnTo>
                  <a:pt x="640880" y="356870"/>
                </a:lnTo>
                <a:lnTo>
                  <a:pt x="631312" y="408940"/>
                </a:lnTo>
                <a:lnTo>
                  <a:pt x="618162" y="447040"/>
                </a:lnTo>
                <a:lnTo>
                  <a:pt x="600451" y="482600"/>
                </a:lnTo>
                <a:lnTo>
                  <a:pt x="578528" y="515620"/>
                </a:lnTo>
                <a:lnTo>
                  <a:pt x="552743" y="546100"/>
                </a:lnTo>
                <a:lnTo>
                  <a:pt x="538511" y="558800"/>
                </a:lnTo>
                <a:lnTo>
                  <a:pt x="523445" y="572770"/>
                </a:lnTo>
                <a:lnTo>
                  <a:pt x="490985" y="595630"/>
                </a:lnTo>
                <a:lnTo>
                  <a:pt x="455712" y="613410"/>
                </a:lnTo>
                <a:lnTo>
                  <a:pt x="417975" y="628650"/>
                </a:lnTo>
                <a:lnTo>
                  <a:pt x="378125" y="637540"/>
                </a:lnTo>
                <a:lnTo>
                  <a:pt x="325069" y="641350"/>
                </a:lnTo>
                <a:lnTo>
                  <a:pt x="395757" y="641350"/>
                </a:lnTo>
                <a:lnTo>
                  <a:pt x="451599" y="623570"/>
                </a:lnTo>
                <a:lnTo>
                  <a:pt x="488241" y="605790"/>
                </a:lnTo>
                <a:lnTo>
                  <a:pt x="522066" y="582930"/>
                </a:lnTo>
                <a:lnTo>
                  <a:pt x="552717" y="556260"/>
                </a:lnTo>
                <a:lnTo>
                  <a:pt x="591963" y="510540"/>
                </a:lnTo>
                <a:lnTo>
                  <a:pt x="613120" y="474980"/>
                </a:lnTo>
                <a:lnTo>
                  <a:pt x="629856" y="436880"/>
                </a:lnTo>
                <a:lnTo>
                  <a:pt x="641815" y="397510"/>
                </a:lnTo>
                <a:lnTo>
                  <a:pt x="648641" y="355600"/>
                </a:lnTo>
                <a:lnTo>
                  <a:pt x="650017" y="335280"/>
                </a:lnTo>
                <a:lnTo>
                  <a:pt x="649976" y="313690"/>
                </a:lnTo>
                <a:lnTo>
                  <a:pt x="643547" y="259080"/>
                </a:lnTo>
                <a:lnTo>
                  <a:pt x="628738" y="208280"/>
                </a:lnTo>
                <a:lnTo>
                  <a:pt x="611651" y="171450"/>
                </a:lnTo>
                <a:lnTo>
                  <a:pt x="590164" y="135890"/>
                </a:lnTo>
                <a:lnTo>
                  <a:pt x="564638" y="104140"/>
                </a:lnTo>
                <a:lnTo>
                  <a:pt x="535432" y="76200"/>
                </a:lnTo>
                <a:lnTo>
                  <a:pt x="502905" y="52070"/>
                </a:lnTo>
                <a:lnTo>
                  <a:pt x="467416" y="31750"/>
                </a:lnTo>
                <a:lnTo>
                  <a:pt x="429325" y="16510"/>
                </a:lnTo>
                <a:lnTo>
                  <a:pt x="409415" y="10160"/>
                </a:lnTo>
                <a:lnTo>
                  <a:pt x="399203" y="7620"/>
                </a:lnTo>
                <a:close/>
              </a:path>
              <a:path w="650017" h="648970">
                <a:moveTo>
                  <a:pt x="345753" y="15240"/>
                </a:moveTo>
                <a:lnTo>
                  <a:pt x="325069" y="15240"/>
                </a:lnTo>
                <a:lnTo>
                  <a:pt x="293408" y="16510"/>
                </a:lnTo>
                <a:lnTo>
                  <a:pt x="243204" y="25400"/>
                </a:lnTo>
                <a:lnTo>
                  <a:pt x="205869" y="38100"/>
                </a:lnTo>
                <a:lnTo>
                  <a:pt x="170857" y="55880"/>
                </a:lnTo>
                <a:lnTo>
                  <a:pt x="138511" y="77470"/>
                </a:lnTo>
                <a:lnTo>
                  <a:pt x="109173" y="102870"/>
                </a:lnTo>
                <a:lnTo>
                  <a:pt x="95738" y="115570"/>
                </a:lnTo>
                <a:lnTo>
                  <a:pt x="71552" y="146050"/>
                </a:lnTo>
                <a:lnTo>
                  <a:pt x="51229" y="179070"/>
                </a:lnTo>
                <a:lnTo>
                  <a:pt x="35110" y="214630"/>
                </a:lnTo>
                <a:lnTo>
                  <a:pt x="23537" y="252730"/>
                </a:lnTo>
                <a:lnTo>
                  <a:pt x="16852" y="293370"/>
                </a:lnTo>
                <a:lnTo>
                  <a:pt x="15265" y="323850"/>
                </a:lnTo>
                <a:lnTo>
                  <a:pt x="16852" y="355600"/>
                </a:lnTo>
                <a:lnTo>
                  <a:pt x="29184" y="416560"/>
                </a:lnTo>
                <a:lnTo>
                  <a:pt x="52654" y="472440"/>
                </a:lnTo>
                <a:lnTo>
                  <a:pt x="73024" y="505460"/>
                </a:lnTo>
                <a:lnTo>
                  <a:pt x="97527" y="534670"/>
                </a:lnTo>
                <a:lnTo>
                  <a:pt x="125706" y="561340"/>
                </a:lnTo>
                <a:lnTo>
                  <a:pt x="157104" y="584200"/>
                </a:lnTo>
                <a:lnTo>
                  <a:pt x="191265" y="603250"/>
                </a:lnTo>
                <a:lnTo>
                  <a:pt x="227730" y="618490"/>
                </a:lnTo>
                <a:lnTo>
                  <a:pt x="266044" y="628650"/>
                </a:lnTo>
                <a:lnTo>
                  <a:pt x="305748" y="633730"/>
                </a:lnTo>
                <a:lnTo>
                  <a:pt x="346387" y="633730"/>
                </a:lnTo>
                <a:lnTo>
                  <a:pt x="366913" y="631190"/>
                </a:lnTo>
                <a:lnTo>
                  <a:pt x="387502" y="627380"/>
                </a:lnTo>
                <a:lnTo>
                  <a:pt x="417195" y="619760"/>
                </a:lnTo>
                <a:lnTo>
                  <a:pt x="442109" y="610870"/>
                </a:lnTo>
                <a:lnTo>
                  <a:pt x="325069" y="610870"/>
                </a:lnTo>
                <a:lnTo>
                  <a:pt x="295706" y="609600"/>
                </a:lnTo>
                <a:lnTo>
                  <a:pt x="241091" y="599440"/>
                </a:lnTo>
                <a:lnTo>
                  <a:pt x="190753" y="577850"/>
                </a:lnTo>
                <a:lnTo>
                  <a:pt x="145768" y="548640"/>
                </a:lnTo>
                <a:lnTo>
                  <a:pt x="107209" y="510540"/>
                </a:lnTo>
                <a:lnTo>
                  <a:pt x="95970" y="497840"/>
                </a:lnTo>
                <a:lnTo>
                  <a:pt x="67653" y="450850"/>
                </a:lnTo>
                <a:lnTo>
                  <a:pt x="48269" y="400050"/>
                </a:lnTo>
                <a:lnTo>
                  <a:pt x="39624" y="354330"/>
                </a:lnTo>
                <a:lnTo>
                  <a:pt x="38150" y="323850"/>
                </a:lnTo>
                <a:lnTo>
                  <a:pt x="39624" y="294640"/>
                </a:lnTo>
                <a:lnTo>
                  <a:pt x="51041" y="238760"/>
                </a:lnTo>
                <a:lnTo>
                  <a:pt x="68225" y="196850"/>
                </a:lnTo>
                <a:lnTo>
                  <a:pt x="96747" y="151130"/>
                </a:lnTo>
                <a:lnTo>
                  <a:pt x="133198" y="111760"/>
                </a:lnTo>
                <a:lnTo>
                  <a:pt x="146909" y="99060"/>
                </a:lnTo>
                <a:lnTo>
                  <a:pt x="192124" y="69850"/>
                </a:lnTo>
                <a:lnTo>
                  <a:pt x="242559" y="49530"/>
                </a:lnTo>
                <a:lnTo>
                  <a:pt x="315918" y="38100"/>
                </a:lnTo>
                <a:lnTo>
                  <a:pt x="442873" y="38100"/>
                </a:lnTo>
                <a:lnTo>
                  <a:pt x="424432" y="30480"/>
                </a:lnTo>
                <a:lnTo>
                  <a:pt x="385991" y="20320"/>
                </a:lnTo>
                <a:lnTo>
                  <a:pt x="345753" y="15240"/>
                </a:lnTo>
                <a:close/>
              </a:path>
              <a:path w="650017" h="648970">
                <a:moveTo>
                  <a:pt x="442873" y="38100"/>
                </a:moveTo>
                <a:lnTo>
                  <a:pt x="335063" y="38100"/>
                </a:lnTo>
                <a:lnTo>
                  <a:pt x="354444" y="39370"/>
                </a:lnTo>
                <a:lnTo>
                  <a:pt x="382930" y="43180"/>
                </a:lnTo>
                <a:lnTo>
                  <a:pt x="427667" y="55880"/>
                </a:lnTo>
                <a:lnTo>
                  <a:pt x="476201" y="80010"/>
                </a:lnTo>
                <a:lnTo>
                  <a:pt x="519001" y="113030"/>
                </a:lnTo>
                <a:lnTo>
                  <a:pt x="554991" y="152400"/>
                </a:lnTo>
                <a:lnTo>
                  <a:pt x="583099" y="199390"/>
                </a:lnTo>
                <a:lnTo>
                  <a:pt x="602251" y="250190"/>
                </a:lnTo>
                <a:lnTo>
                  <a:pt x="611373" y="304800"/>
                </a:lnTo>
                <a:lnTo>
                  <a:pt x="612000" y="323850"/>
                </a:lnTo>
                <a:lnTo>
                  <a:pt x="610514" y="354330"/>
                </a:lnTo>
                <a:lnTo>
                  <a:pt x="601879" y="400050"/>
                </a:lnTo>
                <a:lnTo>
                  <a:pt x="582492" y="450850"/>
                </a:lnTo>
                <a:lnTo>
                  <a:pt x="554171" y="497840"/>
                </a:lnTo>
                <a:lnTo>
                  <a:pt x="542932" y="510540"/>
                </a:lnTo>
                <a:lnTo>
                  <a:pt x="530859" y="524510"/>
                </a:lnTo>
                <a:lnTo>
                  <a:pt x="490039" y="558800"/>
                </a:lnTo>
                <a:lnTo>
                  <a:pt x="443152" y="585470"/>
                </a:lnTo>
                <a:lnTo>
                  <a:pt x="373056" y="607060"/>
                </a:lnTo>
                <a:lnTo>
                  <a:pt x="325069" y="610870"/>
                </a:lnTo>
                <a:lnTo>
                  <a:pt x="442109" y="610870"/>
                </a:lnTo>
                <a:lnTo>
                  <a:pt x="445668" y="609600"/>
                </a:lnTo>
                <a:lnTo>
                  <a:pt x="463441" y="601980"/>
                </a:lnTo>
                <a:lnTo>
                  <a:pt x="480585" y="593090"/>
                </a:lnTo>
                <a:lnTo>
                  <a:pt x="497059" y="581660"/>
                </a:lnTo>
                <a:lnTo>
                  <a:pt x="512819" y="571500"/>
                </a:lnTo>
                <a:lnTo>
                  <a:pt x="542030" y="546100"/>
                </a:lnTo>
                <a:lnTo>
                  <a:pt x="567877" y="516890"/>
                </a:lnTo>
                <a:lnTo>
                  <a:pt x="590021" y="485140"/>
                </a:lnTo>
                <a:lnTo>
                  <a:pt x="608121" y="450850"/>
                </a:lnTo>
                <a:lnTo>
                  <a:pt x="621838" y="414020"/>
                </a:lnTo>
                <a:lnTo>
                  <a:pt x="630831" y="374650"/>
                </a:lnTo>
                <a:lnTo>
                  <a:pt x="634678" y="335280"/>
                </a:lnTo>
                <a:lnTo>
                  <a:pt x="634719" y="313690"/>
                </a:lnTo>
                <a:lnTo>
                  <a:pt x="633285" y="293370"/>
                </a:lnTo>
                <a:lnTo>
                  <a:pt x="620953" y="232410"/>
                </a:lnTo>
                <a:lnTo>
                  <a:pt x="606892" y="195580"/>
                </a:lnTo>
                <a:lnTo>
                  <a:pt x="588467" y="161290"/>
                </a:lnTo>
                <a:lnTo>
                  <a:pt x="566021" y="129540"/>
                </a:lnTo>
                <a:lnTo>
                  <a:pt x="539896" y="101600"/>
                </a:lnTo>
                <a:lnTo>
                  <a:pt x="510435" y="76200"/>
                </a:lnTo>
                <a:lnTo>
                  <a:pt x="477980" y="54610"/>
                </a:lnTo>
                <a:lnTo>
                  <a:pt x="460736" y="45720"/>
                </a:lnTo>
                <a:lnTo>
                  <a:pt x="442873" y="3810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5379285" y="4960635"/>
            <a:ext cx="650017" cy="648969"/>
          </a:xfrm>
          <a:custGeom>
            <a:rect l="l" t="t" r="r" b="b"/>
            <a:pathLst>
              <a:path w="650017" h="648970">
                <a:moveTo>
                  <a:pt x="346772" y="0"/>
                </a:moveTo>
                <a:lnTo>
                  <a:pt x="325069" y="0"/>
                </a:lnTo>
                <a:lnTo>
                  <a:pt x="291871" y="1270"/>
                </a:lnTo>
                <a:lnTo>
                  <a:pt x="219312" y="16510"/>
                </a:lnTo>
                <a:lnTo>
                  <a:pt x="181303" y="33020"/>
                </a:lnTo>
                <a:lnTo>
                  <a:pt x="145918" y="53340"/>
                </a:lnTo>
                <a:lnTo>
                  <a:pt x="113513" y="77470"/>
                </a:lnTo>
                <a:lnTo>
                  <a:pt x="84445" y="105410"/>
                </a:lnTo>
                <a:lnTo>
                  <a:pt x="59072" y="137160"/>
                </a:lnTo>
                <a:lnTo>
                  <a:pt x="37752" y="172720"/>
                </a:lnTo>
                <a:lnTo>
                  <a:pt x="20841" y="209550"/>
                </a:lnTo>
                <a:lnTo>
                  <a:pt x="8696" y="248920"/>
                </a:lnTo>
                <a:lnTo>
                  <a:pt x="1676" y="290830"/>
                </a:lnTo>
                <a:lnTo>
                  <a:pt x="0" y="323850"/>
                </a:lnTo>
                <a:lnTo>
                  <a:pt x="1676" y="358140"/>
                </a:lnTo>
                <a:lnTo>
                  <a:pt x="14617" y="421640"/>
                </a:lnTo>
                <a:lnTo>
                  <a:pt x="39243" y="478790"/>
                </a:lnTo>
                <a:lnTo>
                  <a:pt x="60608" y="514350"/>
                </a:lnTo>
                <a:lnTo>
                  <a:pt x="86316" y="544830"/>
                </a:lnTo>
                <a:lnTo>
                  <a:pt x="115885" y="572770"/>
                </a:lnTo>
                <a:lnTo>
                  <a:pt x="148833" y="596900"/>
                </a:lnTo>
                <a:lnTo>
                  <a:pt x="184680" y="617220"/>
                </a:lnTo>
                <a:lnTo>
                  <a:pt x="242833" y="638810"/>
                </a:lnTo>
                <a:lnTo>
                  <a:pt x="304804" y="648970"/>
                </a:lnTo>
                <a:lnTo>
                  <a:pt x="347436" y="648970"/>
                </a:lnTo>
                <a:lnTo>
                  <a:pt x="368968" y="646430"/>
                </a:lnTo>
                <a:lnTo>
                  <a:pt x="390563" y="642620"/>
                </a:lnTo>
                <a:lnTo>
                  <a:pt x="395757" y="641350"/>
                </a:lnTo>
                <a:lnTo>
                  <a:pt x="325069" y="641350"/>
                </a:lnTo>
                <a:lnTo>
                  <a:pt x="292633" y="640080"/>
                </a:lnTo>
                <a:lnTo>
                  <a:pt x="251854" y="633730"/>
                </a:lnTo>
                <a:lnTo>
                  <a:pt x="213014" y="621030"/>
                </a:lnTo>
                <a:lnTo>
                  <a:pt x="176464" y="604520"/>
                </a:lnTo>
                <a:lnTo>
                  <a:pt x="142552" y="584200"/>
                </a:lnTo>
                <a:lnTo>
                  <a:pt x="111628" y="558800"/>
                </a:lnTo>
                <a:lnTo>
                  <a:pt x="97396" y="546100"/>
                </a:lnTo>
                <a:lnTo>
                  <a:pt x="71610" y="515620"/>
                </a:lnTo>
                <a:lnTo>
                  <a:pt x="49686" y="482600"/>
                </a:lnTo>
                <a:lnTo>
                  <a:pt x="31975" y="447040"/>
                </a:lnTo>
                <a:lnTo>
                  <a:pt x="18826" y="408940"/>
                </a:lnTo>
                <a:lnTo>
                  <a:pt x="9271" y="356870"/>
                </a:lnTo>
                <a:lnTo>
                  <a:pt x="7632" y="323850"/>
                </a:lnTo>
                <a:lnTo>
                  <a:pt x="9271" y="292100"/>
                </a:lnTo>
                <a:lnTo>
                  <a:pt x="21907" y="229870"/>
                </a:lnTo>
                <a:lnTo>
                  <a:pt x="40914" y="182880"/>
                </a:lnTo>
                <a:lnTo>
                  <a:pt x="60905" y="148590"/>
                </a:lnTo>
                <a:lnTo>
                  <a:pt x="84994" y="116840"/>
                </a:lnTo>
                <a:lnTo>
                  <a:pt x="112796" y="88900"/>
                </a:lnTo>
                <a:lnTo>
                  <a:pt x="143928" y="63500"/>
                </a:lnTo>
                <a:lnTo>
                  <a:pt x="178006" y="43180"/>
                </a:lnTo>
                <a:lnTo>
                  <a:pt x="214646" y="26670"/>
                </a:lnTo>
                <a:lnTo>
                  <a:pt x="253463" y="15240"/>
                </a:lnTo>
                <a:lnTo>
                  <a:pt x="294075" y="8890"/>
                </a:lnTo>
                <a:lnTo>
                  <a:pt x="314934" y="7620"/>
                </a:lnTo>
                <a:lnTo>
                  <a:pt x="399203" y="7620"/>
                </a:lnTo>
                <a:lnTo>
                  <a:pt x="388990" y="5080"/>
                </a:lnTo>
                <a:lnTo>
                  <a:pt x="346772" y="0"/>
                </a:lnTo>
                <a:close/>
              </a:path>
              <a:path w="650017" h="648970">
                <a:moveTo>
                  <a:pt x="399203" y="7620"/>
                </a:moveTo>
                <a:lnTo>
                  <a:pt x="336097" y="7620"/>
                </a:lnTo>
                <a:lnTo>
                  <a:pt x="357517" y="8890"/>
                </a:lnTo>
                <a:lnTo>
                  <a:pt x="389039" y="13970"/>
                </a:lnTo>
                <a:lnTo>
                  <a:pt x="438569" y="27940"/>
                </a:lnTo>
                <a:lnTo>
                  <a:pt x="475026" y="44450"/>
                </a:lnTo>
                <a:lnTo>
                  <a:pt x="508832" y="66040"/>
                </a:lnTo>
                <a:lnTo>
                  <a:pt x="539635" y="90170"/>
                </a:lnTo>
                <a:lnTo>
                  <a:pt x="567086" y="119380"/>
                </a:lnTo>
                <a:lnTo>
                  <a:pt x="590835" y="151130"/>
                </a:lnTo>
                <a:lnTo>
                  <a:pt x="610533" y="185420"/>
                </a:lnTo>
                <a:lnTo>
                  <a:pt x="625829" y="222250"/>
                </a:lnTo>
                <a:lnTo>
                  <a:pt x="636374" y="261620"/>
                </a:lnTo>
                <a:lnTo>
                  <a:pt x="641818" y="303530"/>
                </a:lnTo>
                <a:lnTo>
                  <a:pt x="642518" y="323850"/>
                </a:lnTo>
                <a:lnTo>
                  <a:pt x="640880" y="356870"/>
                </a:lnTo>
                <a:lnTo>
                  <a:pt x="631312" y="408940"/>
                </a:lnTo>
                <a:lnTo>
                  <a:pt x="618162" y="447040"/>
                </a:lnTo>
                <a:lnTo>
                  <a:pt x="600451" y="482600"/>
                </a:lnTo>
                <a:lnTo>
                  <a:pt x="578528" y="515620"/>
                </a:lnTo>
                <a:lnTo>
                  <a:pt x="552743" y="546100"/>
                </a:lnTo>
                <a:lnTo>
                  <a:pt x="538511" y="558800"/>
                </a:lnTo>
                <a:lnTo>
                  <a:pt x="523445" y="572770"/>
                </a:lnTo>
                <a:lnTo>
                  <a:pt x="490985" y="595630"/>
                </a:lnTo>
                <a:lnTo>
                  <a:pt x="455712" y="613410"/>
                </a:lnTo>
                <a:lnTo>
                  <a:pt x="417975" y="628650"/>
                </a:lnTo>
                <a:lnTo>
                  <a:pt x="378125" y="637540"/>
                </a:lnTo>
                <a:lnTo>
                  <a:pt x="325069" y="641350"/>
                </a:lnTo>
                <a:lnTo>
                  <a:pt x="395757" y="641350"/>
                </a:lnTo>
                <a:lnTo>
                  <a:pt x="451599" y="623570"/>
                </a:lnTo>
                <a:lnTo>
                  <a:pt x="488241" y="605790"/>
                </a:lnTo>
                <a:lnTo>
                  <a:pt x="522066" y="582930"/>
                </a:lnTo>
                <a:lnTo>
                  <a:pt x="552717" y="556260"/>
                </a:lnTo>
                <a:lnTo>
                  <a:pt x="591963" y="510540"/>
                </a:lnTo>
                <a:lnTo>
                  <a:pt x="613120" y="474980"/>
                </a:lnTo>
                <a:lnTo>
                  <a:pt x="629856" y="438150"/>
                </a:lnTo>
                <a:lnTo>
                  <a:pt x="641815" y="397510"/>
                </a:lnTo>
                <a:lnTo>
                  <a:pt x="648641" y="355600"/>
                </a:lnTo>
                <a:lnTo>
                  <a:pt x="650017" y="335280"/>
                </a:lnTo>
                <a:lnTo>
                  <a:pt x="649976" y="313690"/>
                </a:lnTo>
                <a:lnTo>
                  <a:pt x="643547" y="259080"/>
                </a:lnTo>
                <a:lnTo>
                  <a:pt x="628738" y="208280"/>
                </a:lnTo>
                <a:lnTo>
                  <a:pt x="611651" y="171450"/>
                </a:lnTo>
                <a:lnTo>
                  <a:pt x="590164" y="135890"/>
                </a:lnTo>
                <a:lnTo>
                  <a:pt x="564638" y="104140"/>
                </a:lnTo>
                <a:lnTo>
                  <a:pt x="535432" y="76200"/>
                </a:lnTo>
                <a:lnTo>
                  <a:pt x="502905" y="52070"/>
                </a:lnTo>
                <a:lnTo>
                  <a:pt x="467416" y="31750"/>
                </a:lnTo>
                <a:lnTo>
                  <a:pt x="429325" y="16510"/>
                </a:lnTo>
                <a:lnTo>
                  <a:pt x="409415" y="10160"/>
                </a:lnTo>
                <a:lnTo>
                  <a:pt x="399203" y="7620"/>
                </a:lnTo>
                <a:close/>
              </a:path>
              <a:path w="650017" h="648970">
                <a:moveTo>
                  <a:pt x="345753" y="15240"/>
                </a:moveTo>
                <a:lnTo>
                  <a:pt x="325069" y="15240"/>
                </a:lnTo>
                <a:lnTo>
                  <a:pt x="293408" y="16510"/>
                </a:lnTo>
                <a:lnTo>
                  <a:pt x="243204" y="25400"/>
                </a:lnTo>
                <a:lnTo>
                  <a:pt x="205869" y="38100"/>
                </a:lnTo>
                <a:lnTo>
                  <a:pt x="170857" y="55880"/>
                </a:lnTo>
                <a:lnTo>
                  <a:pt x="138511" y="77470"/>
                </a:lnTo>
                <a:lnTo>
                  <a:pt x="109173" y="102870"/>
                </a:lnTo>
                <a:lnTo>
                  <a:pt x="95738" y="115570"/>
                </a:lnTo>
                <a:lnTo>
                  <a:pt x="71552" y="146050"/>
                </a:lnTo>
                <a:lnTo>
                  <a:pt x="51229" y="179070"/>
                </a:lnTo>
                <a:lnTo>
                  <a:pt x="35110" y="214630"/>
                </a:lnTo>
                <a:lnTo>
                  <a:pt x="23537" y="252730"/>
                </a:lnTo>
                <a:lnTo>
                  <a:pt x="16852" y="293370"/>
                </a:lnTo>
                <a:lnTo>
                  <a:pt x="15265" y="323850"/>
                </a:lnTo>
                <a:lnTo>
                  <a:pt x="16852" y="355600"/>
                </a:lnTo>
                <a:lnTo>
                  <a:pt x="29184" y="416560"/>
                </a:lnTo>
                <a:lnTo>
                  <a:pt x="52654" y="472440"/>
                </a:lnTo>
                <a:lnTo>
                  <a:pt x="73024" y="505460"/>
                </a:lnTo>
                <a:lnTo>
                  <a:pt x="97527" y="534670"/>
                </a:lnTo>
                <a:lnTo>
                  <a:pt x="125706" y="561340"/>
                </a:lnTo>
                <a:lnTo>
                  <a:pt x="157104" y="584200"/>
                </a:lnTo>
                <a:lnTo>
                  <a:pt x="191265" y="603250"/>
                </a:lnTo>
                <a:lnTo>
                  <a:pt x="227730" y="618490"/>
                </a:lnTo>
                <a:lnTo>
                  <a:pt x="266044" y="628650"/>
                </a:lnTo>
                <a:lnTo>
                  <a:pt x="305748" y="633730"/>
                </a:lnTo>
                <a:lnTo>
                  <a:pt x="346387" y="633730"/>
                </a:lnTo>
                <a:lnTo>
                  <a:pt x="366913" y="631190"/>
                </a:lnTo>
                <a:lnTo>
                  <a:pt x="387502" y="627380"/>
                </a:lnTo>
                <a:lnTo>
                  <a:pt x="417195" y="619760"/>
                </a:lnTo>
                <a:lnTo>
                  <a:pt x="442109" y="610870"/>
                </a:lnTo>
                <a:lnTo>
                  <a:pt x="325069" y="610870"/>
                </a:lnTo>
                <a:lnTo>
                  <a:pt x="295706" y="609600"/>
                </a:lnTo>
                <a:lnTo>
                  <a:pt x="241091" y="599440"/>
                </a:lnTo>
                <a:lnTo>
                  <a:pt x="190753" y="577850"/>
                </a:lnTo>
                <a:lnTo>
                  <a:pt x="145768" y="548640"/>
                </a:lnTo>
                <a:lnTo>
                  <a:pt x="107209" y="510540"/>
                </a:lnTo>
                <a:lnTo>
                  <a:pt x="95970" y="497840"/>
                </a:lnTo>
                <a:lnTo>
                  <a:pt x="67653" y="450850"/>
                </a:lnTo>
                <a:lnTo>
                  <a:pt x="48269" y="400050"/>
                </a:lnTo>
                <a:lnTo>
                  <a:pt x="39624" y="354330"/>
                </a:lnTo>
                <a:lnTo>
                  <a:pt x="38150" y="323850"/>
                </a:lnTo>
                <a:lnTo>
                  <a:pt x="39624" y="294640"/>
                </a:lnTo>
                <a:lnTo>
                  <a:pt x="51041" y="238760"/>
                </a:lnTo>
                <a:lnTo>
                  <a:pt x="68225" y="196850"/>
                </a:lnTo>
                <a:lnTo>
                  <a:pt x="96747" y="151130"/>
                </a:lnTo>
                <a:lnTo>
                  <a:pt x="133198" y="111760"/>
                </a:lnTo>
                <a:lnTo>
                  <a:pt x="146909" y="99060"/>
                </a:lnTo>
                <a:lnTo>
                  <a:pt x="192124" y="69850"/>
                </a:lnTo>
                <a:lnTo>
                  <a:pt x="242559" y="49530"/>
                </a:lnTo>
                <a:lnTo>
                  <a:pt x="315918" y="38100"/>
                </a:lnTo>
                <a:lnTo>
                  <a:pt x="442873" y="38100"/>
                </a:lnTo>
                <a:lnTo>
                  <a:pt x="424432" y="30480"/>
                </a:lnTo>
                <a:lnTo>
                  <a:pt x="385991" y="20320"/>
                </a:lnTo>
                <a:lnTo>
                  <a:pt x="345753" y="15240"/>
                </a:lnTo>
                <a:close/>
              </a:path>
              <a:path w="650017" h="648970">
                <a:moveTo>
                  <a:pt x="442873" y="38100"/>
                </a:moveTo>
                <a:lnTo>
                  <a:pt x="335063" y="38100"/>
                </a:lnTo>
                <a:lnTo>
                  <a:pt x="354444" y="39370"/>
                </a:lnTo>
                <a:lnTo>
                  <a:pt x="382930" y="43180"/>
                </a:lnTo>
                <a:lnTo>
                  <a:pt x="427667" y="55880"/>
                </a:lnTo>
                <a:lnTo>
                  <a:pt x="476201" y="80010"/>
                </a:lnTo>
                <a:lnTo>
                  <a:pt x="519001" y="113030"/>
                </a:lnTo>
                <a:lnTo>
                  <a:pt x="554991" y="152400"/>
                </a:lnTo>
                <a:lnTo>
                  <a:pt x="583099" y="199390"/>
                </a:lnTo>
                <a:lnTo>
                  <a:pt x="602251" y="250190"/>
                </a:lnTo>
                <a:lnTo>
                  <a:pt x="611373" y="304800"/>
                </a:lnTo>
                <a:lnTo>
                  <a:pt x="612000" y="323850"/>
                </a:lnTo>
                <a:lnTo>
                  <a:pt x="610514" y="354330"/>
                </a:lnTo>
                <a:lnTo>
                  <a:pt x="601879" y="400050"/>
                </a:lnTo>
                <a:lnTo>
                  <a:pt x="582492" y="450850"/>
                </a:lnTo>
                <a:lnTo>
                  <a:pt x="554171" y="497840"/>
                </a:lnTo>
                <a:lnTo>
                  <a:pt x="542932" y="510540"/>
                </a:lnTo>
                <a:lnTo>
                  <a:pt x="530859" y="524510"/>
                </a:lnTo>
                <a:lnTo>
                  <a:pt x="490039" y="558800"/>
                </a:lnTo>
                <a:lnTo>
                  <a:pt x="443152" y="585470"/>
                </a:lnTo>
                <a:lnTo>
                  <a:pt x="373056" y="607060"/>
                </a:lnTo>
                <a:lnTo>
                  <a:pt x="325069" y="610870"/>
                </a:lnTo>
                <a:lnTo>
                  <a:pt x="442109" y="610870"/>
                </a:lnTo>
                <a:lnTo>
                  <a:pt x="445668" y="609600"/>
                </a:lnTo>
                <a:lnTo>
                  <a:pt x="463441" y="601980"/>
                </a:lnTo>
                <a:lnTo>
                  <a:pt x="480585" y="593090"/>
                </a:lnTo>
                <a:lnTo>
                  <a:pt x="497059" y="581660"/>
                </a:lnTo>
                <a:lnTo>
                  <a:pt x="512819" y="571500"/>
                </a:lnTo>
                <a:lnTo>
                  <a:pt x="542030" y="546100"/>
                </a:lnTo>
                <a:lnTo>
                  <a:pt x="567877" y="516890"/>
                </a:lnTo>
                <a:lnTo>
                  <a:pt x="590021" y="485140"/>
                </a:lnTo>
                <a:lnTo>
                  <a:pt x="608121" y="450850"/>
                </a:lnTo>
                <a:lnTo>
                  <a:pt x="621838" y="414020"/>
                </a:lnTo>
                <a:lnTo>
                  <a:pt x="630831" y="374650"/>
                </a:lnTo>
                <a:lnTo>
                  <a:pt x="634678" y="335280"/>
                </a:lnTo>
                <a:lnTo>
                  <a:pt x="634719" y="313690"/>
                </a:lnTo>
                <a:lnTo>
                  <a:pt x="633285" y="293370"/>
                </a:lnTo>
                <a:lnTo>
                  <a:pt x="620953" y="232410"/>
                </a:lnTo>
                <a:lnTo>
                  <a:pt x="606892" y="195580"/>
                </a:lnTo>
                <a:lnTo>
                  <a:pt x="588467" y="161290"/>
                </a:lnTo>
                <a:lnTo>
                  <a:pt x="566021" y="129540"/>
                </a:lnTo>
                <a:lnTo>
                  <a:pt x="539896" y="101600"/>
                </a:lnTo>
                <a:lnTo>
                  <a:pt x="510435" y="76200"/>
                </a:lnTo>
                <a:lnTo>
                  <a:pt x="477980" y="54610"/>
                </a:lnTo>
                <a:lnTo>
                  <a:pt x="460736" y="45720"/>
                </a:lnTo>
                <a:lnTo>
                  <a:pt x="442873" y="3810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5486172" y="3564636"/>
            <a:ext cx="419100" cy="3117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B2D234"/>
                </a:solidFill>
                <a:latin typeface="Microsoft YaHei UI"/>
                <a:cs typeface="Microsoft YaHei UI"/>
              </a:rPr>
              <a:t>202</a:t>
            </a:r>
            <a:r>
              <a:rPr sz="900" b="1" spc="-15">
                <a:solidFill>
                  <a:srgbClr val="B2D234"/>
                </a:solidFill>
                <a:latin typeface="Microsoft YaHei UI"/>
                <a:cs typeface="Microsoft YaHei UI"/>
              </a:rPr>
              <a:t>1</a:t>
            </a:r>
            <a:r>
              <a:rPr sz="900" b="1">
                <a:solidFill>
                  <a:srgbClr val="B2D234"/>
                </a:solidFill>
                <a:latin typeface="Microsoft YaHei UI"/>
                <a:cs typeface="Microsoft YaHei UI"/>
              </a:rPr>
              <a:t>年</a:t>
            </a:r>
            <a:endParaRPr sz="900">
              <a:latin typeface="Microsoft YaHei UI"/>
              <a:cs typeface="Microsoft YaHei UI"/>
            </a:endParaRPr>
          </a:p>
          <a:p>
            <a:pPr marL="43180">
              <a:spcBef>
                <a:spcPts val="190"/>
              </a:spcBef>
            </a:pPr>
            <a:r>
              <a:rPr sz="900" b="1" spc="-20">
                <a:solidFill>
                  <a:srgbClr val="595959"/>
                </a:solidFill>
                <a:latin typeface="Microsoft YaHei UI"/>
                <a:cs typeface="Microsoft YaHei UI"/>
              </a:rPr>
              <a:t>6</a:t>
            </a:r>
            <a:r>
              <a:rPr sz="900" b="1">
                <a:solidFill>
                  <a:srgbClr val="595959"/>
                </a:solidFill>
                <a:latin typeface="Microsoft YaHei UI"/>
                <a:cs typeface="Microsoft YaHei UI"/>
              </a:rPr>
              <a:t>.</a:t>
            </a:r>
            <a:r>
              <a:rPr sz="900" b="1" spc="-20">
                <a:solidFill>
                  <a:srgbClr val="595959"/>
                </a:solidFill>
                <a:latin typeface="Microsoft YaHei UI"/>
                <a:cs typeface="Microsoft YaHei UI"/>
              </a:rPr>
              <a:t>50%</a:t>
            </a:r>
            <a:endParaRPr sz="900">
              <a:latin typeface="Microsoft YaHei UI"/>
              <a:cs typeface="Microsoft YaHei UI"/>
            </a:endParaRPr>
          </a:p>
        </p:txBody>
      </p:sp>
      <p:sp>
        <p:nvSpPr>
          <p:cNvPr id="41" name="object 41"/>
          <p:cNvSpPr txBox="1"/>
          <p:nvPr/>
        </p:nvSpPr>
        <p:spPr>
          <a:xfrm>
            <a:off x="5486172" y="4088930"/>
            <a:ext cx="419100" cy="3022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8BC53F"/>
                </a:solidFill>
                <a:latin typeface="Microsoft YaHei UI"/>
                <a:cs typeface="Microsoft YaHei UI"/>
              </a:rPr>
              <a:t>202</a:t>
            </a:r>
            <a:r>
              <a:rPr sz="900" b="1" spc="-15">
                <a:solidFill>
                  <a:srgbClr val="8BC53F"/>
                </a:solidFill>
                <a:latin typeface="Microsoft YaHei UI"/>
                <a:cs typeface="Microsoft YaHei UI"/>
              </a:rPr>
              <a:t>0</a:t>
            </a:r>
            <a:r>
              <a:rPr sz="900" b="1">
                <a:solidFill>
                  <a:srgbClr val="8BC53F"/>
                </a:solidFill>
                <a:latin typeface="Microsoft YaHei UI"/>
                <a:cs typeface="Microsoft YaHei UI"/>
              </a:rPr>
              <a:t>年</a:t>
            </a:r>
            <a:endParaRPr sz="900">
              <a:latin typeface="Microsoft YaHei UI"/>
              <a:cs typeface="Microsoft YaHei UI"/>
            </a:endParaRPr>
          </a:p>
          <a:p>
            <a:pPr marL="43180">
              <a:spcBef>
                <a:spcPts val="120"/>
              </a:spcBef>
            </a:pPr>
            <a:r>
              <a:rPr sz="900" b="1" spc="-20">
                <a:solidFill>
                  <a:srgbClr val="595959"/>
                </a:solidFill>
                <a:latin typeface="Microsoft YaHei UI"/>
                <a:cs typeface="Microsoft YaHei UI"/>
              </a:rPr>
              <a:t>7</a:t>
            </a:r>
            <a:r>
              <a:rPr sz="900" b="1">
                <a:solidFill>
                  <a:srgbClr val="595959"/>
                </a:solidFill>
                <a:latin typeface="Microsoft YaHei UI"/>
                <a:cs typeface="Microsoft YaHei UI"/>
              </a:rPr>
              <a:t>.</a:t>
            </a:r>
            <a:r>
              <a:rPr sz="900" b="1" spc="-20">
                <a:solidFill>
                  <a:srgbClr val="595959"/>
                </a:solidFill>
                <a:latin typeface="Microsoft YaHei UI"/>
                <a:cs typeface="Microsoft YaHei UI"/>
              </a:rPr>
              <a:t>12%</a:t>
            </a:r>
            <a:endParaRPr sz="900">
              <a:latin typeface="Microsoft YaHei UI"/>
              <a:cs typeface="Microsoft YaHei UI"/>
            </a:endParaRPr>
          </a:p>
        </p:txBody>
      </p:sp>
      <p:sp>
        <p:nvSpPr>
          <p:cNvPr id="42" name="object 42"/>
          <p:cNvSpPr txBox="1"/>
          <p:nvPr/>
        </p:nvSpPr>
        <p:spPr>
          <a:xfrm>
            <a:off x="5486172" y="4610138"/>
            <a:ext cx="419100" cy="2965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65AF45"/>
                </a:solidFill>
                <a:latin typeface="Microsoft YaHei UI"/>
                <a:cs typeface="Microsoft YaHei UI"/>
              </a:rPr>
              <a:t>201</a:t>
            </a:r>
            <a:r>
              <a:rPr sz="900" b="1" spc="-15">
                <a:solidFill>
                  <a:srgbClr val="65AF45"/>
                </a:solidFill>
                <a:latin typeface="Microsoft YaHei UI"/>
                <a:cs typeface="Microsoft YaHei UI"/>
              </a:rPr>
              <a:t>9</a:t>
            </a:r>
            <a:r>
              <a:rPr sz="900" b="1">
                <a:solidFill>
                  <a:srgbClr val="65AF45"/>
                </a:solidFill>
                <a:latin typeface="Microsoft YaHei UI"/>
                <a:cs typeface="Microsoft YaHei UI"/>
              </a:rPr>
              <a:t>年</a:t>
            </a:r>
            <a:endParaRPr sz="900">
              <a:latin typeface="Microsoft YaHei UI"/>
              <a:cs typeface="Microsoft YaHei UI"/>
            </a:endParaRPr>
          </a:p>
          <a:p>
            <a:pPr marL="43180">
              <a:spcBef>
                <a:spcPts val="70"/>
              </a:spcBef>
            </a:pPr>
            <a:r>
              <a:rPr sz="900" b="1" spc="-20">
                <a:solidFill>
                  <a:srgbClr val="595959"/>
                </a:solidFill>
                <a:latin typeface="Microsoft YaHei UI"/>
                <a:cs typeface="Microsoft YaHei UI"/>
              </a:rPr>
              <a:t>6</a:t>
            </a:r>
            <a:r>
              <a:rPr sz="900" b="1">
                <a:solidFill>
                  <a:srgbClr val="595959"/>
                </a:solidFill>
                <a:latin typeface="Microsoft YaHei UI"/>
                <a:cs typeface="Microsoft YaHei UI"/>
              </a:rPr>
              <a:t>.</a:t>
            </a:r>
            <a:r>
              <a:rPr sz="900" b="1" spc="-20">
                <a:solidFill>
                  <a:srgbClr val="595959"/>
                </a:solidFill>
                <a:latin typeface="Microsoft YaHei UI"/>
                <a:cs typeface="Microsoft YaHei UI"/>
              </a:rPr>
              <a:t>64%</a:t>
            </a:r>
            <a:endParaRPr sz="900">
              <a:latin typeface="Microsoft YaHei UI"/>
              <a:cs typeface="Microsoft YaHei UI"/>
            </a:endParaRPr>
          </a:p>
        </p:txBody>
      </p:sp>
      <p:sp>
        <p:nvSpPr>
          <p:cNvPr id="43" name="object 43"/>
          <p:cNvSpPr txBox="1"/>
          <p:nvPr/>
        </p:nvSpPr>
        <p:spPr>
          <a:xfrm>
            <a:off x="5486172" y="5131346"/>
            <a:ext cx="419100" cy="2933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1EC8F3"/>
                </a:solidFill>
                <a:latin typeface="Microsoft YaHei UI"/>
                <a:cs typeface="Microsoft YaHei UI"/>
              </a:rPr>
              <a:t>201</a:t>
            </a:r>
            <a:r>
              <a:rPr sz="900" b="1" spc="-15">
                <a:solidFill>
                  <a:srgbClr val="1EC8F3"/>
                </a:solidFill>
                <a:latin typeface="Microsoft YaHei UI"/>
                <a:cs typeface="Microsoft YaHei UI"/>
              </a:rPr>
              <a:t>8</a:t>
            </a:r>
            <a:r>
              <a:rPr sz="900" b="1">
                <a:solidFill>
                  <a:srgbClr val="1EC8F3"/>
                </a:solidFill>
                <a:latin typeface="Microsoft YaHei UI"/>
                <a:cs typeface="Microsoft YaHei UI"/>
              </a:rPr>
              <a:t>年</a:t>
            </a:r>
            <a:endParaRPr sz="900">
              <a:latin typeface="Microsoft YaHei UI"/>
              <a:cs typeface="Microsoft YaHei UI"/>
            </a:endParaRPr>
          </a:p>
          <a:p>
            <a:pPr marL="43180">
              <a:spcBef>
                <a:spcPts val="45"/>
              </a:spcBef>
            </a:pPr>
            <a:r>
              <a:rPr sz="900" b="1" spc="-20">
                <a:solidFill>
                  <a:srgbClr val="595959"/>
                </a:solidFill>
                <a:latin typeface="Microsoft YaHei UI"/>
                <a:cs typeface="Microsoft YaHei UI"/>
              </a:rPr>
              <a:t>6</a:t>
            </a:r>
            <a:r>
              <a:rPr sz="900" b="1">
                <a:solidFill>
                  <a:srgbClr val="595959"/>
                </a:solidFill>
                <a:latin typeface="Microsoft YaHei UI"/>
                <a:cs typeface="Microsoft YaHei UI"/>
              </a:rPr>
              <a:t>.</a:t>
            </a:r>
            <a:r>
              <a:rPr sz="900" b="1" spc="-20">
                <a:solidFill>
                  <a:srgbClr val="595959"/>
                </a:solidFill>
                <a:latin typeface="Microsoft YaHei UI"/>
                <a:cs typeface="Microsoft YaHei UI"/>
              </a:rPr>
              <a:t>43%</a:t>
            </a:r>
            <a:endParaRPr sz="900">
              <a:latin typeface="Microsoft YaHei UI"/>
              <a:cs typeface="Microsoft YaHei UI"/>
            </a:endParaRPr>
          </a:p>
        </p:txBody>
      </p:sp>
      <p:sp>
        <p:nvSpPr>
          <p:cNvPr id="44" name="object 44"/>
          <p:cNvSpPr/>
          <p:nvPr/>
        </p:nvSpPr>
        <p:spPr>
          <a:xfrm>
            <a:off x="2176273" y="5233416"/>
            <a:ext cx="179831" cy="588187"/>
          </a:xfrm>
          <a:custGeom>
            <a:rect l="l" t="t" r="r" b="b"/>
            <a:pathLst>
              <a:path w="179831" h="588187">
                <a:moveTo>
                  <a:pt x="179832" y="0"/>
                </a:moveTo>
                <a:lnTo>
                  <a:pt x="0" y="0"/>
                </a:lnTo>
                <a:lnTo>
                  <a:pt x="0" y="588187"/>
                </a:lnTo>
                <a:lnTo>
                  <a:pt x="179832" y="588187"/>
                </a:lnTo>
                <a:lnTo>
                  <a:pt x="179832"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2465832" y="5141977"/>
            <a:ext cx="182880" cy="679627"/>
          </a:xfrm>
          <a:custGeom>
            <a:rect l="l" t="t" r="r" b="b"/>
            <a:pathLst>
              <a:path w="182880" h="679627">
                <a:moveTo>
                  <a:pt x="182880" y="0"/>
                </a:moveTo>
                <a:lnTo>
                  <a:pt x="0" y="0"/>
                </a:lnTo>
                <a:lnTo>
                  <a:pt x="0" y="679627"/>
                </a:lnTo>
                <a:lnTo>
                  <a:pt x="182880" y="679627"/>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2758440" y="5056633"/>
            <a:ext cx="179831" cy="764971"/>
          </a:xfrm>
          <a:custGeom>
            <a:rect l="l" t="t" r="r" b="b"/>
            <a:pathLst>
              <a:path w="179831" h="764971">
                <a:moveTo>
                  <a:pt x="179831" y="0"/>
                </a:moveTo>
                <a:lnTo>
                  <a:pt x="0" y="0"/>
                </a:lnTo>
                <a:lnTo>
                  <a:pt x="0" y="764971"/>
                </a:lnTo>
                <a:lnTo>
                  <a:pt x="179831" y="764971"/>
                </a:lnTo>
                <a:lnTo>
                  <a:pt x="179831"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3048000" y="4968241"/>
            <a:ext cx="182880" cy="853363"/>
          </a:xfrm>
          <a:custGeom>
            <a:rect l="l" t="t" r="r" b="b"/>
            <a:pathLst>
              <a:path w="182880" h="853363">
                <a:moveTo>
                  <a:pt x="182880" y="0"/>
                </a:moveTo>
                <a:lnTo>
                  <a:pt x="0" y="0"/>
                </a:lnTo>
                <a:lnTo>
                  <a:pt x="0" y="853363"/>
                </a:lnTo>
                <a:lnTo>
                  <a:pt x="182880" y="853363"/>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3340608" y="4834129"/>
            <a:ext cx="179831" cy="987475"/>
          </a:xfrm>
          <a:custGeom>
            <a:rect l="l" t="t" r="r" b="b"/>
            <a:pathLst>
              <a:path w="179831" h="987475">
                <a:moveTo>
                  <a:pt x="179831" y="0"/>
                </a:moveTo>
                <a:lnTo>
                  <a:pt x="0" y="0"/>
                </a:lnTo>
                <a:lnTo>
                  <a:pt x="0" y="987475"/>
                </a:lnTo>
                <a:lnTo>
                  <a:pt x="179831" y="987475"/>
                </a:lnTo>
                <a:lnTo>
                  <a:pt x="179831"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3630167" y="4703065"/>
            <a:ext cx="182880" cy="1118539"/>
          </a:xfrm>
          <a:custGeom>
            <a:rect l="l" t="t" r="r" b="b"/>
            <a:pathLst>
              <a:path w="182880" h="1118539">
                <a:moveTo>
                  <a:pt x="182879" y="0"/>
                </a:moveTo>
                <a:lnTo>
                  <a:pt x="0" y="0"/>
                </a:lnTo>
                <a:lnTo>
                  <a:pt x="0" y="1118539"/>
                </a:lnTo>
                <a:lnTo>
                  <a:pt x="182879" y="1118539"/>
                </a:lnTo>
                <a:lnTo>
                  <a:pt x="182879"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3919727" y="4553712"/>
            <a:ext cx="182880" cy="1267891"/>
          </a:xfrm>
          <a:custGeom>
            <a:rect l="l" t="t" r="r" b="b"/>
            <a:pathLst>
              <a:path w="182880" h="1267891">
                <a:moveTo>
                  <a:pt x="182880" y="0"/>
                </a:moveTo>
                <a:lnTo>
                  <a:pt x="0" y="0"/>
                </a:lnTo>
                <a:lnTo>
                  <a:pt x="0" y="1267891"/>
                </a:lnTo>
                <a:lnTo>
                  <a:pt x="182880" y="1267891"/>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4212336" y="4395216"/>
            <a:ext cx="182879" cy="1426387"/>
          </a:xfrm>
          <a:custGeom>
            <a:rect l="l" t="t" r="r" b="b"/>
            <a:pathLst>
              <a:path w="182879" h="1426387">
                <a:moveTo>
                  <a:pt x="182880" y="0"/>
                </a:moveTo>
                <a:lnTo>
                  <a:pt x="0" y="0"/>
                </a:lnTo>
                <a:lnTo>
                  <a:pt x="0" y="1426387"/>
                </a:lnTo>
                <a:lnTo>
                  <a:pt x="182880" y="1426387"/>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4501896" y="4233672"/>
            <a:ext cx="182879" cy="1587931"/>
          </a:xfrm>
          <a:custGeom>
            <a:rect l="l" t="t" r="r" b="b"/>
            <a:pathLst>
              <a:path w="182879" h="1587931">
                <a:moveTo>
                  <a:pt x="182880" y="0"/>
                </a:moveTo>
                <a:lnTo>
                  <a:pt x="0" y="0"/>
                </a:lnTo>
                <a:lnTo>
                  <a:pt x="0" y="1587931"/>
                </a:lnTo>
                <a:lnTo>
                  <a:pt x="182880" y="1587931"/>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4794503" y="4075177"/>
            <a:ext cx="182880" cy="1746427"/>
          </a:xfrm>
          <a:custGeom>
            <a:rect l="l" t="t" r="r" b="b"/>
            <a:pathLst>
              <a:path w="182880" h="1746426">
                <a:moveTo>
                  <a:pt x="182880" y="0"/>
                </a:moveTo>
                <a:lnTo>
                  <a:pt x="0" y="0"/>
                </a:lnTo>
                <a:lnTo>
                  <a:pt x="0" y="1746427"/>
                </a:lnTo>
                <a:lnTo>
                  <a:pt x="182880" y="1746427"/>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5084064" y="3995929"/>
            <a:ext cx="182880" cy="1825675"/>
          </a:xfrm>
          <a:custGeom>
            <a:rect l="l" t="t" r="r" b="b"/>
            <a:pathLst>
              <a:path w="182880" h="1825675">
                <a:moveTo>
                  <a:pt x="182880" y="0"/>
                </a:moveTo>
                <a:lnTo>
                  <a:pt x="0" y="0"/>
                </a:lnTo>
                <a:lnTo>
                  <a:pt x="0" y="1825675"/>
                </a:lnTo>
                <a:lnTo>
                  <a:pt x="182880" y="1825675"/>
                </a:lnTo>
                <a:lnTo>
                  <a:pt x="18288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2120324" y="5821602"/>
            <a:ext cx="3199921" cy="0"/>
          </a:xfrm>
          <a:custGeom>
            <a:rect l="l" t="t" r="r" b="b"/>
            <a:pathLst>
              <a:path w="3199921">
                <a:moveTo>
                  <a:pt x="0" y="0"/>
                </a:moveTo>
                <a:lnTo>
                  <a:pt x="3199921" y="0"/>
                </a:lnTo>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2556899" y="3418710"/>
            <a:ext cx="2618117" cy="237145"/>
          </a:xfrm>
          <a:custGeom>
            <a:rect l="l" t="t" r="r" b="b"/>
            <a:pathLst>
              <a:path w="2618117" h="237145">
                <a:moveTo>
                  <a:pt x="0" y="10285"/>
                </a:moveTo>
                <a:lnTo>
                  <a:pt x="289785" y="71214"/>
                </a:lnTo>
                <a:lnTo>
                  <a:pt x="582243" y="92539"/>
                </a:lnTo>
                <a:lnTo>
                  <a:pt x="871656" y="0"/>
                </a:lnTo>
                <a:lnTo>
                  <a:pt x="1164115" y="59028"/>
                </a:lnTo>
                <a:lnTo>
                  <a:pt x="1453527" y="52935"/>
                </a:lnTo>
                <a:lnTo>
                  <a:pt x="1745986" y="74261"/>
                </a:lnTo>
                <a:lnTo>
                  <a:pt x="2035398" y="95586"/>
                </a:lnTo>
                <a:lnTo>
                  <a:pt x="2327857" y="129097"/>
                </a:lnTo>
                <a:lnTo>
                  <a:pt x="2618117" y="237145"/>
                </a:lnTo>
              </a:path>
            </a:pathLst>
          </a:custGeom>
          <a:ln w="2856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2527962" y="3399829"/>
            <a:ext cx="59348" cy="60419"/>
          </a:xfrm>
          <a:custGeom>
            <a:rect l="l" t="t" r="r" b="b"/>
            <a:pathLst>
              <a:path w="59348" h="60419">
                <a:moveTo>
                  <a:pt x="28285" y="0"/>
                </a:moveTo>
                <a:lnTo>
                  <a:pt x="16656" y="2719"/>
                </a:lnTo>
                <a:lnTo>
                  <a:pt x="7335" y="10362"/>
                </a:lnTo>
                <a:lnTo>
                  <a:pt x="1419" y="22858"/>
                </a:lnTo>
                <a:lnTo>
                  <a:pt x="0" y="40139"/>
                </a:lnTo>
                <a:lnTo>
                  <a:pt x="6841" y="50860"/>
                </a:lnTo>
                <a:lnTo>
                  <a:pt x="18549" y="58035"/>
                </a:lnTo>
                <a:lnTo>
                  <a:pt x="34585" y="60419"/>
                </a:lnTo>
                <a:lnTo>
                  <a:pt x="47270" y="54774"/>
                </a:lnTo>
                <a:lnTo>
                  <a:pt x="56061" y="44258"/>
                </a:lnTo>
                <a:lnTo>
                  <a:pt x="59348" y="30474"/>
                </a:lnTo>
                <a:lnTo>
                  <a:pt x="58731" y="24348"/>
                </a:lnTo>
                <a:lnTo>
                  <a:pt x="52961" y="11856"/>
                </a:lnTo>
                <a:lnTo>
                  <a:pt x="42320" y="3221"/>
                </a:lnTo>
                <a:lnTo>
                  <a:pt x="28285"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2527949" y="3399827"/>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2820571" y="3457741"/>
            <a:ext cx="59349" cy="60419"/>
          </a:xfrm>
          <a:custGeom>
            <a:rect l="l" t="t" r="r" b="b"/>
            <a:pathLst>
              <a:path w="59348" h="60419">
                <a:moveTo>
                  <a:pt x="28286" y="0"/>
                </a:moveTo>
                <a:lnTo>
                  <a:pt x="16652" y="2719"/>
                </a:lnTo>
                <a:lnTo>
                  <a:pt x="7332" y="10362"/>
                </a:lnTo>
                <a:lnTo>
                  <a:pt x="1418" y="22858"/>
                </a:lnTo>
                <a:lnTo>
                  <a:pt x="0" y="40139"/>
                </a:lnTo>
                <a:lnTo>
                  <a:pt x="6837" y="50860"/>
                </a:lnTo>
                <a:lnTo>
                  <a:pt x="18545" y="58035"/>
                </a:lnTo>
                <a:lnTo>
                  <a:pt x="34586" y="60419"/>
                </a:lnTo>
                <a:lnTo>
                  <a:pt x="47272" y="54774"/>
                </a:lnTo>
                <a:lnTo>
                  <a:pt x="56062" y="44258"/>
                </a:lnTo>
                <a:lnTo>
                  <a:pt x="59349" y="30474"/>
                </a:lnTo>
                <a:lnTo>
                  <a:pt x="58732" y="24348"/>
                </a:lnTo>
                <a:lnTo>
                  <a:pt x="52962" y="11856"/>
                </a:lnTo>
                <a:lnTo>
                  <a:pt x="42322" y="3221"/>
                </a:lnTo>
                <a:lnTo>
                  <a:pt x="2828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2820558" y="3457739"/>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3110131" y="3482125"/>
            <a:ext cx="59349" cy="60419"/>
          </a:xfrm>
          <a:custGeom>
            <a:rect l="l" t="t" r="r" b="b"/>
            <a:pathLst>
              <a:path w="59348" h="60419">
                <a:moveTo>
                  <a:pt x="28286" y="0"/>
                </a:moveTo>
                <a:lnTo>
                  <a:pt x="16652" y="2719"/>
                </a:lnTo>
                <a:lnTo>
                  <a:pt x="7332" y="10362"/>
                </a:lnTo>
                <a:lnTo>
                  <a:pt x="1418" y="22858"/>
                </a:lnTo>
                <a:lnTo>
                  <a:pt x="0" y="40139"/>
                </a:lnTo>
                <a:lnTo>
                  <a:pt x="6837" y="50860"/>
                </a:lnTo>
                <a:lnTo>
                  <a:pt x="18545" y="58035"/>
                </a:lnTo>
                <a:lnTo>
                  <a:pt x="34586" y="60419"/>
                </a:lnTo>
                <a:lnTo>
                  <a:pt x="47272" y="54774"/>
                </a:lnTo>
                <a:lnTo>
                  <a:pt x="56062" y="44258"/>
                </a:lnTo>
                <a:lnTo>
                  <a:pt x="59349" y="30474"/>
                </a:lnTo>
                <a:lnTo>
                  <a:pt x="58732" y="24348"/>
                </a:lnTo>
                <a:lnTo>
                  <a:pt x="52962" y="11856"/>
                </a:lnTo>
                <a:lnTo>
                  <a:pt x="42322" y="3221"/>
                </a:lnTo>
                <a:lnTo>
                  <a:pt x="2828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3110118" y="3482123"/>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3402739" y="3387637"/>
            <a:ext cx="59348" cy="60419"/>
          </a:xfrm>
          <a:custGeom>
            <a:rect l="l" t="t" r="r" b="b"/>
            <a:pathLst>
              <a:path w="59348" h="60419">
                <a:moveTo>
                  <a:pt x="28285" y="0"/>
                </a:moveTo>
                <a:lnTo>
                  <a:pt x="16656" y="2719"/>
                </a:lnTo>
                <a:lnTo>
                  <a:pt x="7335" y="10362"/>
                </a:lnTo>
                <a:lnTo>
                  <a:pt x="1419" y="22858"/>
                </a:lnTo>
                <a:lnTo>
                  <a:pt x="0" y="40139"/>
                </a:lnTo>
                <a:lnTo>
                  <a:pt x="6841" y="50860"/>
                </a:lnTo>
                <a:lnTo>
                  <a:pt x="18549" y="58035"/>
                </a:lnTo>
                <a:lnTo>
                  <a:pt x="34585" y="60419"/>
                </a:lnTo>
                <a:lnTo>
                  <a:pt x="47270" y="54774"/>
                </a:lnTo>
                <a:lnTo>
                  <a:pt x="56061" y="44258"/>
                </a:lnTo>
                <a:lnTo>
                  <a:pt x="59348" y="30474"/>
                </a:lnTo>
                <a:lnTo>
                  <a:pt x="58731" y="24348"/>
                </a:lnTo>
                <a:lnTo>
                  <a:pt x="52961" y="11856"/>
                </a:lnTo>
                <a:lnTo>
                  <a:pt x="42320" y="3221"/>
                </a:lnTo>
                <a:lnTo>
                  <a:pt x="28285"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3402726" y="3387635"/>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3692300" y="3448597"/>
            <a:ext cx="59348" cy="60419"/>
          </a:xfrm>
          <a:custGeom>
            <a:rect l="l" t="t" r="r" b="b"/>
            <a:pathLst>
              <a:path w="59348" h="60419">
                <a:moveTo>
                  <a:pt x="28285" y="0"/>
                </a:moveTo>
                <a:lnTo>
                  <a:pt x="16656" y="2719"/>
                </a:lnTo>
                <a:lnTo>
                  <a:pt x="7335" y="10362"/>
                </a:lnTo>
                <a:lnTo>
                  <a:pt x="1419" y="22858"/>
                </a:lnTo>
                <a:lnTo>
                  <a:pt x="0" y="40139"/>
                </a:lnTo>
                <a:lnTo>
                  <a:pt x="6841" y="50860"/>
                </a:lnTo>
                <a:lnTo>
                  <a:pt x="18549" y="58035"/>
                </a:lnTo>
                <a:lnTo>
                  <a:pt x="34585" y="60419"/>
                </a:lnTo>
                <a:lnTo>
                  <a:pt x="47270" y="54774"/>
                </a:lnTo>
                <a:lnTo>
                  <a:pt x="56061" y="44258"/>
                </a:lnTo>
                <a:lnTo>
                  <a:pt x="59348" y="30474"/>
                </a:lnTo>
                <a:lnTo>
                  <a:pt x="58731" y="24348"/>
                </a:lnTo>
                <a:lnTo>
                  <a:pt x="52961" y="11856"/>
                </a:lnTo>
                <a:lnTo>
                  <a:pt x="42320" y="3221"/>
                </a:lnTo>
                <a:lnTo>
                  <a:pt x="28285"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3692286" y="3448595"/>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3984907" y="3439453"/>
            <a:ext cx="59349" cy="60419"/>
          </a:xfrm>
          <a:custGeom>
            <a:rect l="l" t="t" r="r" b="b"/>
            <a:pathLst>
              <a:path w="59348" h="60419">
                <a:moveTo>
                  <a:pt x="28286" y="0"/>
                </a:moveTo>
                <a:lnTo>
                  <a:pt x="16652" y="2719"/>
                </a:lnTo>
                <a:lnTo>
                  <a:pt x="7332" y="10362"/>
                </a:lnTo>
                <a:lnTo>
                  <a:pt x="1418" y="22858"/>
                </a:lnTo>
                <a:lnTo>
                  <a:pt x="0" y="40139"/>
                </a:lnTo>
                <a:lnTo>
                  <a:pt x="6837" y="50860"/>
                </a:lnTo>
                <a:lnTo>
                  <a:pt x="18545" y="58035"/>
                </a:lnTo>
                <a:lnTo>
                  <a:pt x="34586" y="60419"/>
                </a:lnTo>
                <a:lnTo>
                  <a:pt x="47272" y="54774"/>
                </a:lnTo>
                <a:lnTo>
                  <a:pt x="56062" y="44258"/>
                </a:lnTo>
                <a:lnTo>
                  <a:pt x="59349" y="30474"/>
                </a:lnTo>
                <a:lnTo>
                  <a:pt x="58732" y="24348"/>
                </a:lnTo>
                <a:lnTo>
                  <a:pt x="52962" y="11856"/>
                </a:lnTo>
                <a:lnTo>
                  <a:pt x="42322" y="3221"/>
                </a:lnTo>
                <a:lnTo>
                  <a:pt x="2828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3984894" y="3439451"/>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4274467" y="3463837"/>
            <a:ext cx="59349" cy="60419"/>
          </a:xfrm>
          <a:custGeom>
            <a:rect l="l" t="t" r="r" b="b"/>
            <a:pathLst>
              <a:path w="59348" h="60419">
                <a:moveTo>
                  <a:pt x="28286" y="0"/>
                </a:moveTo>
                <a:lnTo>
                  <a:pt x="16652" y="2719"/>
                </a:lnTo>
                <a:lnTo>
                  <a:pt x="7332" y="10362"/>
                </a:lnTo>
                <a:lnTo>
                  <a:pt x="1418" y="22858"/>
                </a:lnTo>
                <a:lnTo>
                  <a:pt x="0" y="40139"/>
                </a:lnTo>
                <a:lnTo>
                  <a:pt x="6837" y="50860"/>
                </a:lnTo>
                <a:lnTo>
                  <a:pt x="18545" y="58035"/>
                </a:lnTo>
                <a:lnTo>
                  <a:pt x="34586" y="60419"/>
                </a:lnTo>
                <a:lnTo>
                  <a:pt x="47272" y="54774"/>
                </a:lnTo>
                <a:lnTo>
                  <a:pt x="56062" y="44258"/>
                </a:lnTo>
                <a:lnTo>
                  <a:pt x="59349" y="30474"/>
                </a:lnTo>
                <a:lnTo>
                  <a:pt x="58732" y="24348"/>
                </a:lnTo>
                <a:lnTo>
                  <a:pt x="52962" y="11856"/>
                </a:lnTo>
                <a:lnTo>
                  <a:pt x="42322" y="3221"/>
                </a:lnTo>
                <a:lnTo>
                  <a:pt x="2828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4274454" y="3463835"/>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4567076" y="3482125"/>
            <a:ext cx="59348" cy="60419"/>
          </a:xfrm>
          <a:custGeom>
            <a:rect l="l" t="t" r="r" b="b"/>
            <a:pathLst>
              <a:path w="59348" h="60419">
                <a:moveTo>
                  <a:pt x="28285" y="0"/>
                </a:moveTo>
                <a:lnTo>
                  <a:pt x="16656" y="2719"/>
                </a:lnTo>
                <a:lnTo>
                  <a:pt x="7335" y="10362"/>
                </a:lnTo>
                <a:lnTo>
                  <a:pt x="1419" y="22858"/>
                </a:lnTo>
                <a:lnTo>
                  <a:pt x="0" y="40139"/>
                </a:lnTo>
                <a:lnTo>
                  <a:pt x="6841" y="50860"/>
                </a:lnTo>
                <a:lnTo>
                  <a:pt x="18549" y="58035"/>
                </a:lnTo>
                <a:lnTo>
                  <a:pt x="34585" y="60419"/>
                </a:lnTo>
                <a:lnTo>
                  <a:pt x="47270" y="54774"/>
                </a:lnTo>
                <a:lnTo>
                  <a:pt x="56061" y="44258"/>
                </a:lnTo>
                <a:lnTo>
                  <a:pt x="59348" y="30474"/>
                </a:lnTo>
                <a:lnTo>
                  <a:pt x="58731" y="24348"/>
                </a:lnTo>
                <a:lnTo>
                  <a:pt x="52961" y="11856"/>
                </a:lnTo>
                <a:lnTo>
                  <a:pt x="42320" y="3221"/>
                </a:lnTo>
                <a:lnTo>
                  <a:pt x="28285"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4567062" y="3482123"/>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4856636" y="3515653"/>
            <a:ext cx="59347" cy="60419"/>
          </a:xfrm>
          <a:custGeom>
            <a:rect l="l" t="t" r="r" b="b"/>
            <a:pathLst>
              <a:path w="59347" h="60419">
                <a:moveTo>
                  <a:pt x="28282" y="0"/>
                </a:moveTo>
                <a:lnTo>
                  <a:pt x="16654" y="2719"/>
                </a:lnTo>
                <a:lnTo>
                  <a:pt x="7334" y="10363"/>
                </a:lnTo>
                <a:lnTo>
                  <a:pt x="1418" y="22860"/>
                </a:lnTo>
                <a:lnTo>
                  <a:pt x="0" y="40140"/>
                </a:lnTo>
                <a:lnTo>
                  <a:pt x="6841" y="50861"/>
                </a:lnTo>
                <a:lnTo>
                  <a:pt x="18550" y="58036"/>
                </a:lnTo>
                <a:lnTo>
                  <a:pt x="34588" y="60419"/>
                </a:lnTo>
                <a:lnTo>
                  <a:pt x="47275" y="54774"/>
                </a:lnTo>
                <a:lnTo>
                  <a:pt x="56062" y="44258"/>
                </a:lnTo>
                <a:lnTo>
                  <a:pt x="59347" y="30474"/>
                </a:lnTo>
                <a:lnTo>
                  <a:pt x="58731" y="24347"/>
                </a:lnTo>
                <a:lnTo>
                  <a:pt x="52963" y="11855"/>
                </a:lnTo>
                <a:lnTo>
                  <a:pt x="42324" y="3220"/>
                </a:lnTo>
                <a:lnTo>
                  <a:pt x="28282"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4856621" y="3515651"/>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5149244" y="3625381"/>
            <a:ext cx="59347" cy="60419"/>
          </a:xfrm>
          <a:custGeom>
            <a:rect l="l" t="t" r="r" b="b"/>
            <a:pathLst>
              <a:path w="59347" h="60419">
                <a:moveTo>
                  <a:pt x="28282" y="0"/>
                </a:moveTo>
                <a:lnTo>
                  <a:pt x="16654" y="2719"/>
                </a:lnTo>
                <a:lnTo>
                  <a:pt x="7334" y="10363"/>
                </a:lnTo>
                <a:lnTo>
                  <a:pt x="1418" y="22860"/>
                </a:lnTo>
                <a:lnTo>
                  <a:pt x="0" y="40140"/>
                </a:lnTo>
                <a:lnTo>
                  <a:pt x="6841" y="50861"/>
                </a:lnTo>
                <a:lnTo>
                  <a:pt x="18550" y="58036"/>
                </a:lnTo>
                <a:lnTo>
                  <a:pt x="34588" y="60419"/>
                </a:lnTo>
                <a:lnTo>
                  <a:pt x="47275" y="54774"/>
                </a:lnTo>
                <a:lnTo>
                  <a:pt x="56062" y="44258"/>
                </a:lnTo>
                <a:lnTo>
                  <a:pt x="59347" y="30474"/>
                </a:lnTo>
                <a:lnTo>
                  <a:pt x="58731" y="24347"/>
                </a:lnTo>
                <a:lnTo>
                  <a:pt x="52963" y="11855"/>
                </a:lnTo>
                <a:lnTo>
                  <a:pt x="42324" y="3220"/>
                </a:lnTo>
                <a:lnTo>
                  <a:pt x="28282"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5149229" y="3625379"/>
            <a:ext cx="59330" cy="60393"/>
          </a:xfrm>
          <a:custGeom>
            <a:rect l="l" t="t" r="r" b="b"/>
            <a:pathLst>
              <a:path w="59330" h="60392">
                <a:moveTo>
                  <a:pt x="59330" y="30460"/>
                </a:moveTo>
                <a:lnTo>
                  <a:pt x="56042" y="44240"/>
                </a:lnTo>
                <a:lnTo>
                  <a:pt x="47250" y="54754"/>
                </a:lnTo>
                <a:lnTo>
                  <a:pt x="34559" y="60393"/>
                </a:lnTo>
                <a:lnTo>
                  <a:pt x="18529" y="58003"/>
                </a:lnTo>
                <a:lnTo>
                  <a:pt x="6828" y="50817"/>
                </a:lnTo>
                <a:lnTo>
                  <a:pt x="0" y="40085"/>
                </a:lnTo>
                <a:lnTo>
                  <a:pt x="1428" y="22818"/>
                </a:lnTo>
                <a:lnTo>
                  <a:pt x="7358" y="10332"/>
                </a:lnTo>
                <a:lnTo>
                  <a:pt x="16694" y="2701"/>
                </a:lnTo>
                <a:lnTo>
                  <a:pt x="28341" y="0"/>
                </a:lnTo>
                <a:lnTo>
                  <a:pt x="42353" y="3230"/>
                </a:lnTo>
                <a:lnTo>
                  <a:pt x="52977" y="11886"/>
                </a:lnTo>
                <a:lnTo>
                  <a:pt x="58726" y="24400"/>
                </a:lnTo>
                <a:lnTo>
                  <a:pt x="59330" y="3046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txBox="1"/>
          <p:nvPr/>
        </p:nvSpPr>
        <p:spPr>
          <a:xfrm>
            <a:off x="2415737" y="2958592"/>
            <a:ext cx="2875915" cy="6013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14655"/>
            <a:r>
              <a:rPr sz="1400" b="1" spc="-15">
                <a:solidFill>
                  <a:srgbClr val="404040"/>
                </a:solidFill>
                <a:latin typeface="Microsoft YaHei UI"/>
                <a:cs typeface="Microsoft YaHei UI"/>
              </a:rPr>
              <a:t>201</a:t>
            </a:r>
            <a:r>
              <a:rPr sz="1400" b="1" spc="-10">
                <a:solidFill>
                  <a:srgbClr val="404040"/>
                </a:solidFill>
                <a:latin typeface="Microsoft YaHei UI"/>
                <a:cs typeface="Microsoft YaHei UI"/>
              </a:rPr>
              <a:t>1-</a:t>
            </a:r>
            <a:r>
              <a:rPr sz="1400" b="1" spc="-15">
                <a:solidFill>
                  <a:srgbClr val="404040"/>
                </a:solidFill>
                <a:latin typeface="Microsoft YaHei UI"/>
                <a:cs typeface="Microsoft YaHei UI"/>
              </a:rPr>
              <a:t>202</a:t>
            </a:r>
            <a:r>
              <a:rPr sz="1400" b="1" spc="-10">
                <a:solidFill>
                  <a:srgbClr val="404040"/>
                </a:solidFill>
                <a:latin typeface="Microsoft YaHei UI"/>
                <a:cs typeface="Microsoft YaHei UI"/>
              </a:rPr>
              <a:t>0年中国卫生总费用</a:t>
            </a:r>
            <a:endParaRPr sz="1400">
              <a:latin typeface="Microsoft YaHei UI"/>
              <a:cs typeface="Microsoft YaHei UI"/>
            </a:endParaRPr>
          </a:p>
          <a:p>
            <a:pPr>
              <a:lnSpc>
                <a:spcPts val="950"/>
              </a:lnSpc>
              <a:spcBef>
                <a:spcPts val="38"/>
              </a:spcBef>
            </a:pPr>
            <a:endParaRPr sz="950"/>
          </a:p>
          <a:p>
            <a:pPr marL="12700"/>
            <a:r>
              <a:rPr sz="1050" baseline="7936">
                <a:solidFill>
                  <a:srgbClr val="595959"/>
                </a:solidFill>
                <a:latin typeface="Microsoft YaHei UI"/>
                <a:cs typeface="Microsoft YaHei UI"/>
              </a:rPr>
              <a:t>15</a:t>
            </a:r>
            <a:r>
              <a:rPr sz="1050" spc="-7" baseline="7936">
                <a:solidFill>
                  <a:srgbClr val="595959"/>
                </a:solidFill>
                <a:latin typeface="Microsoft YaHei UI"/>
                <a:cs typeface="Microsoft YaHei UI"/>
              </a:rPr>
              <a:t>.</a:t>
            </a:r>
            <a:r>
              <a:rPr sz="1050" baseline="7936">
                <a:solidFill>
                  <a:srgbClr val="595959"/>
                </a:solidFill>
                <a:latin typeface="Microsoft YaHei UI"/>
                <a:cs typeface="Microsoft YaHei UI"/>
              </a:rPr>
              <a:t>5%</a:t>
            </a:r>
            <a:r>
              <a:rPr sz="1050" spc="89" baseline="7936">
                <a:solidFill>
                  <a:srgbClr val="595959"/>
                </a:solidFill>
                <a:latin typeface="Microsoft YaHei UI"/>
                <a:cs typeface="Microsoft YaHei UI"/>
              </a:rPr>
              <a:t> </a:t>
            </a:r>
            <a:r>
              <a:rPr sz="1050" baseline="7936">
                <a:solidFill>
                  <a:srgbClr val="595959"/>
                </a:solidFill>
                <a:latin typeface="Microsoft YaHei UI"/>
                <a:cs typeface="Microsoft YaHei UI"/>
              </a:rPr>
              <a:t>12</a:t>
            </a:r>
            <a:r>
              <a:rPr sz="1050" spc="-7" baseline="7936">
                <a:solidFill>
                  <a:srgbClr val="595959"/>
                </a:solidFill>
                <a:latin typeface="Microsoft YaHei UI"/>
                <a:cs typeface="Microsoft YaHei UI"/>
              </a:rPr>
              <a:t>.</a:t>
            </a:r>
            <a:r>
              <a:rPr sz="1050" baseline="7936">
                <a:solidFill>
                  <a:srgbClr val="595959"/>
                </a:solidFill>
                <a:latin typeface="Microsoft YaHei UI"/>
                <a:cs typeface="Microsoft YaHei UI"/>
              </a:rPr>
              <a:t>6%</a:t>
            </a:r>
            <a:r>
              <a:rPr sz="1050" spc="89" baseline="7936">
                <a:solidFill>
                  <a:srgbClr val="595959"/>
                </a:solidFill>
                <a:latin typeface="Microsoft YaHei UI"/>
                <a:cs typeface="Microsoft YaHei UI"/>
              </a:rPr>
              <a:t> </a:t>
            </a:r>
            <a:r>
              <a:rPr sz="700">
                <a:solidFill>
                  <a:srgbClr val="595959"/>
                </a:solidFill>
                <a:latin typeface="Microsoft YaHei UI"/>
                <a:cs typeface="Microsoft YaHei UI"/>
              </a:rPr>
              <a:t>11</a:t>
            </a:r>
            <a:r>
              <a:rPr sz="700" spc="-5">
                <a:solidFill>
                  <a:srgbClr val="595959"/>
                </a:solidFill>
                <a:latin typeface="Microsoft YaHei UI"/>
                <a:cs typeface="Microsoft YaHei UI"/>
              </a:rPr>
              <a:t>.</a:t>
            </a:r>
            <a:r>
              <a:rPr sz="700">
                <a:solidFill>
                  <a:srgbClr val="595959"/>
                </a:solidFill>
                <a:latin typeface="Microsoft YaHei UI"/>
                <a:cs typeface="Microsoft YaHei UI"/>
              </a:rPr>
              <a:t>5%</a:t>
            </a:r>
            <a:r>
              <a:rPr sz="700" spc="60">
                <a:solidFill>
                  <a:srgbClr val="595959"/>
                </a:solidFill>
                <a:latin typeface="Microsoft YaHei UI"/>
                <a:cs typeface="Microsoft YaHei UI"/>
              </a:rPr>
              <a:t> </a:t>
            </a:r>
            <a:r>
              <a:rPr sz="1050" baseline="7936">
                <a:solidFill>
                  <a:srgbClr val="595959"/>
                </a:solidFill>
                <a:latin typeface="Microsoft YaHei UI"/>
                <a:cs typeface="Microsoft YaHei UI"/>
              </a:rPr>
              <a:t>16</a:t>
            </a:r>
            <a:r>
              <a:rPr sz="1050" spc="-7" baseline="7936">
                <a:solidFill>
                  <a:srgbClr val="595959"/>
                </a:solidFill>
                <a:latin typeface="Microsoft YaHei UI"/>
                <a:cs typeface="Microsoft YaHei UI"/>
              </a:rPr>
              <a:t>.</a:t>
            </a:r>
            <a:r>
              <a:rPr sz="1050" baseline="7936">
                <a:solidFill>
                  <a:srgbClr val="595959"/>
                </a:solidFill>
                <a:latin typeface="Microsoft YaHei UI"/>
                <a:cs typeface="Microsoft YaHei UI"/>
              </a:rPr>
              <a:t>0%</a:t>
            </a:r>
            <a:r>
              <a:rPr sz="1050" spc="89" baseline="7936">
                <a:solidFill>
                  <a:srgbClr val="595959"/>
                </a:solidFill>
                <a:latin typeface="Microsoft YaHei UI"/>
                <a:cs typeface="Microsoft YaHei UI"/>
              </a:rPr>
              <a:t> </a:t>
            </a:r>
            <a:r>
              <a:rPr sz="1050" baseline="7936">
                <a:solidFill>
                  <a:srgbClr val="595959"/>
                </a:solidFill>
                <a:latin typeface="Microsoft YaHei UI"/>
                <a:cs typeface="Microsoft YaHei UI"/>
              </a:rPr>
              <a:t>13</a:t>
            </a:r>
            <a:r>
              <a:rPr sz="1050" spc="-7" baseline="7936">
                <a:solidFill>
                  <a:srgbClr val="595959"/>
                </a:solidFill>
                <a:latin typeface="Microsoft YaHei UI"/>
                <a:cs typeface="Microsoft YaHei UI"/>
              </a:rPr>
              <a:t>.</a:t>
            </a:r>
            <a:r>
              <a:rPr sz="1050" baseline="7936">
                <a:solidFill>
                  <a:srgbClr val="595959"/>
                </a:solidFill>
                <a:latin typeface="Microsoft YaHei UI"/>
                <a:cs typeface="Microsoft YaHei UI"/>
              </a:rPr>
              <a:t>1%</a:t>
            </a:r>
            <a:r>
              <a:rPr sz="1050" spc="89" baseline="7936">
                <a:solidFill>
                  <a:srgbClr val="595959"/>
                </a:solidFill>
                <a:latin typeface="Microsoft YaHei UI"/>
                <a:cs typeface="Microsoft YaHei UI"/>
              </a:rPr>
              <a:t> </a:t>
            </a:r>
            <a:r>
              <a:rPr sz="1050" baseline="7936">
                <a:solidFill>
                  <a:srgbClr val="595959"/>
                </a:solidFill>
                <a:latin typeface="Microsoft YaHei UI"/>
                <a:cs typeface="Microsoft YaHei UI"/>
              </a:rPr>
              <a:t>13</a:t>
            </a:r>
            <a:r>
              <a:rPr sz="1050" spc="-7" baseline="7936">
                <a:solidFill>
                  <a:srgbClr val="595959"/>
                </a:solidFill>
                <a:latin typeface="Microsoft YaHei UI"/>
                <a:cs typeface="Microsoft YaHei UI"/>
              </a:rPr>
              <a:t>.</a:t>
            </a:r>
            <a:r>
              <a:rPr sz="1050" baseline="7936">
                <a:solidFill>
                  <a:srgbClr val="595959"/>
                </a:solidFill>
                <a:latin typeface="Microsoft YaHei UI"/>
                <a:cs typeface="Microsoft YaHei UI"/>
              </a:rPr>
              <a:t>5%</a:t>
            </a:r>
            <a:r>
              <a:rPr sz="1050" spc="89" baseline="7936">
                <a:solidFill>
                  <a:srgbClr val="595959"/>
                </a:solidFill>
                <a:latin typeface="Microsoft YaHei UI"/>
                <a:cs typeface="Microsoft YaHei UI"/>
              </a:rPr>
              <a:t> </a:t>
            </a:r>
            <a:r>
              <a:rPr sz="1050" baseline="7936">
                <a:solidFill>
                  <a:srgbClr val="595959"/>
                </a:solidFill>
                <a:latin typeface="Microsoft YaHei UI"/>
                <a:cs typeface="Microsoft YaHei UI"/>
              </a:rPr>
              <a:t>12</a:t>
            </a:r>
            <a:r>
              <a:rPr sz="1050" spc="-7" baseline="7936">
                <a:solidFill>
                  <a:srgbClr val="595959"/>
                </a:solidFill>
                <a:latin typeface="Microsoft YaHei UI"/>
                <a:cs typeface="Microsoft YaHei UI"/>
              </a:rPr>
              <a:t>.</a:t>
            </a:r>
            <a:r>
              <a:rPr sz="1050" baseline="7936">
                <a:solidFill>
                  <a:srgbClr val="595959"/>
                </a:solidFill>
                <a:latin typeface="Microsoft YaHei UI"/>
                <a:cs typeface="Microsoft YaHei UI"/>
              </a:rPr>
              <a:t>4%</a:t>
            </a:r>
            <a:r>
              <a:rPr sz="1050" spc="89" baseline="7936">
                <a:solidFill>
                  <a:srgbClr val="595959"/>
                </a:solidFill>
                <a:latin typeface="Microsoft YaHei UI"/>
                <a:cs typeface="Microsoft YaHei UI"/>
              </a:rPr>
              <a:t> </a:t>
            </a:r>
            <a:r>
              <a:rPr sz="700">
                <a:solidFill>
                  <a:srgbClr val="595959"/>
                </a:solidFill>
                <a:latin typeface="Microsoft YaHei UI"/>
                <a:cs typeface="Microsoft YaHei UI"/>
              </a:rPr>
              <a:t>11</a:t>
            </a:r>
            <a:r>
              <a:rPr sz="700" spc="-5">
                <a:solidFill>
                  <a:srgbClr val="595959"/>
                </a:solidFill>
                <a:latin typeface="Microsoft YaHei UI"/>
                <a:cs typeface="Microsoft YaHei UI"/>
              </a:rPr>
              <a:t>.</a:t>
            </a:r>
            <a:r>
              <a:rPr sz="700">
                <a:solidFill>
                  <a:srgbClr val="595959"/>
                </a:solidFill>
                <a:latin typeface="Microsoft YaHei UI"/>
                <a:cs typeface="Microsoft YaHei UI"/>
              </a:rPr>
              <a:t>4% </a:t>
            </a:r>
            <a:r>
              <a:rPr sz="700" spc="55">
                <a:solidFill>
                  <a:srgbClr val="595959"/>
                </a:solidFill>
                <a:latin typeface="Microsoft YaHei UI"/>
                <a:cs typeface="Microsoft YaHei UI"/>
              </a:rPr>
              <a:t> </a:t>
            </a:r>
            <a:r>
              <a:rPr sz="1050" baseline="-19841">
                <a:solidFill>
                  <a:srgbClr val="595959"/>
                </a:solidFill>
                <a:latin typeface="Microsoft YaHei UI"/>
                <a:cs typeface="Microsoft YaHei UI"/>
              </a:rPr>
              <a:t>9</a:t>
            </a:r>
            <a:r>
              <a:rPr sz="1050" spc="-7" baseline="-19841">
                <a:solidFill>
                  <a:srgbClr val="595959"/>
                </a:solidFill>
                <a:latin typeface="Microsoft YaHei UI"/>
                <a:cs typeface="Microsoft YaHei UI"/>
              </a:rPr>
              <a:t>.</a:t>
            </a:r>
            <a:r>
              <a:rPr sz="1050" baseline="-19841">
                <a:solidFill>
                  <a:srgbClr val="595959"/>
                </a:solidFill>
                <a:latin typeface="Microsoft YaHei UI"/>
                <a:cs typeface="Microsoft YaHei UI"/>
              </a:rPr>
              <a:t>8%</a:t>
            </a:r>
            <a:endParaRPr sz="1050" baseline="-19841">
              <a:latin typeface="Microsoft YaHei UI"/>
              <a:cs typeface="Microsoft YaHei UI"/>
            </a:endParaRPr>
          </a:p>
          <a:p>
            <a:pPr marR="12700" algn="r">
              <a:spcBef>
                <a:spcPts val="285"/>
              </a:spcBef>
            </a:pPr>
            <a:r>
              <a:rPr sz="700">
                <a:solidFill>
                  <a:srgbClr val="595959"/>
                </a:solidFill>
                <a:latin typeface="Microsoft YaHei UI"/>
                <a:cs typeface="Microsoft YaHei UI"/>
              </a:rPr>
              <a:t>4</a:t>
            </a:r>
            <a:r>
              <a:rPr sz="700" spc="-5">
                <a:solidFill>
                  <a:srgbClr val="595959"/>
                </a:solidFill>
                <a:latin typeface="Microsoft YaHei UI"/>
                <a:cs typeface="Microsoft YaHei UI"/>
              </a:rPr>
              <a:t>.</a:t>
            </a:r>
            <a:r>
              <a:rPr sz="700">
                <a:solidFill>
                  <a:srgbClr val="595959"/>
                </a:solidFill>
                <a:latin typeface="Microsoft YaHei UI"/>
                <a:cs typeface="Microsoft YaHei UI"/>
              </a:rPr>
              <a:t>5%</a:t>
            </a:r>
            <a:endParaRPr sz="700">
              <a:latin typeface="Microsoft YaHei UI"/>
              <a:cs typeface="Microsoft YaHei UI"/>
            </a:endParaRPr>
          </a:p>
        </p:txBody>
      </p:sp>
      <p:sp>
        <p:nvSpPr>
          <p:cNvPr id="78" name="object 78"/>
          <p:cNvSpPr txBox="1"/>
          <p:nvPr/>
        </p:nvSpPr>
        <p:spPr>
          <a:xfrm>
            <a:off x="6855650" y="2958591"/>
            <a:ext cx="2692400"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Microsoft YaHei UI"/>
                <a:cs typeface="Microsoft YaHei UI"/>
              </a:rPr>
              <a:t>中国医疗科技政策发展的三个阶段</a:t>
            </a:r>
            <a:endParaRPr sz="1400">
              <a:latin typeface="Microsoft YaHei UI"/>
              <a:cs typeface="Microsoft YaHei UI"/>
            </a:endParaRPr>
          </a:p>
        </p:txBody>
      </p:sp>
      <p:sp>
        <p:nvSpPr>
          <p:cNvPr id="79" name="object 79"/>
          <p:cNvSpPr txBox="1"/>
          <p:nvPr/>
        </p:nvSpPr>
        <p:spPr>
          <a:xfrm>
            <a:off x="2104240" y="5028183"/>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24346</a:t>
            </a:r>
            <a:endParaRPr sz="800">
              <a:latin typeface="Microsoft YaHei UI"/>
              <a:cs typeface="Microsoft YaHei UI"/>
            </a:endParaRPr>
          </a:p>
        </p:txBody>
      </p:sp>
      <p:sp>
        <p:nvSpPr>
          <p:cNvPr id="80" name="object 80"/>
          <p:cNvSpPr txBox="1"/>
          <p:nvPr/>
        </p:nvSpPr>
        <p:spPr>
          <a:xfrm>
            <a:off x="2395289" y="4936744"/>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28119</a:t>
            </a:r>
            <a:endParaRPr sz="800">
              <a:latin typeface="Microsoft YaHei UI"/>
              <a:cs typeface="Microsoft YaHei UI"/>
            </a:endParaRPr>
          </a:p>
        </p:txBody>
      </p:sp>
      <p:sp>
        <p:nvSpPr>
          <p:cNvPr id="81" name="object 81"/>
          <p:cNvSpPr txBox="1"/>
          <p:nvPr/>
        </p:nvSpPr>
        <p:spPr>
          <a:xfrm>
            <a:off x="2686340" y="4851400"/>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31669</a:t>
            </a:r>
            <a:endParaRPr sz="800">
              <a:latin typeface="Microsoft YaHei UI"/>
              <a:cs typeface="Microsoft YaHei UI"/>
            </a:endParaRPr>
          </a:p>
        </p:txBody>
      </p:sp>
      <p:sp>
        <p:nvSpPr>
          <p:cNvPr id="82" name="object 82"/>
          <p:cNvSpPr txBox="1"/>
          <p:nvPr/>
        </p:nvSpPr>
        <p:spPr>
          <a:xfrm>
            <a:off x="2977391" y="4763007"/>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35312</a:t>
            </a:r>
            <a:endParaRPr sz="800">
              <a:latin typeface="Microsoft YaHei UI"/>
              <a:cs typeface="Microsoft YaHei UI"/>
            </a:endParaRPr>
          </a:p>
        </p:txBody>
      </p:sp>
      <p:sp>
        <p:nvSpPr>
          <p:cNvPr id="83" name="object 83"/>
          <p:cNvSpPr txBox="1"/>
          <p:nvPr/>
        </p:nvSpPr>
        <p:spPr>
          <a:xfrm>
            <a:off x="3268441" y="4625847"/>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40975</a:t>
            </a:r>
            <a:endParaRPr sz="800">
              <a:latin typeface="Microsoft YaHei UI"/>
              <a:cs typeface="Microsoft YaHei UI"/>
            </a:endParaRPr>
          </a:p>
        </p:txBody>
      </p:sp>
      <p:sp>
        <p:nvSpPr>
          <p:cNvPr id="84" name="object 84"/>
          <p:cNvSpPr txBox="1"/>
          <p:nvPr/>
        </p:nvSpPr>
        <p:spPr>
          <a:xfrm>
            <a:off x="3559491" y="4497832"/>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46345</a:t>
            </a:r>
            <a:endParaRPr sz="800">
              <a:latin typeface="Microsoft YaHei UI"/>
              <a:cs typeface="Microsoft YaHei UI"/>
            </a:endParaRPr>
          </a:p>
        </p:txBody>
      </p:sp>
      <p:sp>
        <p:nvSpPr>
          <p:cNvPr id="85" name="object 85"/>
          <p:cNvSpPr txBox="1"/>
          <p:nvPr/>
        </p:nvSpPr>
        <p:spPr>
          <a:xfrm>
            <a:off x="3850542" y="4345432"/>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52598</a:t>
            </a:r>
            <a:endParaRPr sz="800">
              <a:latin typeface="Microsoft YaHei UI"/>
              <a:cs typeface="Microsoft YaHei UI"/>
            </a:endParaRPr>
          </a:p>
        </p:txBody>
      </p:sp>
      <p:sp>
        <p:nvSpPr>
          <p:cNvPr id="86" name="object 86"/>
          <p:cNvSpPr txBox="1"/>
          <p:nvPr/>
        </p:nvSpPr>
        <p:spPr>
          <a:xfrm>
            <a:off x="4141591" y="4189983"/>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59122</a:t>
            </a:r>
            <a:endParaRPr sz="800">
              <a:latin typeface="Microsoft YaHei UI"/>
              <a:cs typeface="Microsoft YaHei UI"/>
            </a:endParaRPr>
          </a:p>
        </p:txBody>
      </p:sp>
      <p:sp>
        <p:nvSpPr>
          <p:cNvPr id="87" name="object 87"/>
          <p:cNvSpPr txBox="1"/>
          <p:nvPr/>
        </p:nvSpPr>
        <p:spPr>
          <a:xfrm>
            <a:off x="4432642" y="4025392"/>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65841</a:t>
            </a:r>
            <a:endParaRPr sz="800">
              <a:latin typeface="Microsoft YaHei UI"/>
              <a:cs typeface="Microsoft YaHei UI"/>
            </a:endParaRPr>
          </a:p>
        </p:txBody>
      </p:sp>
      <p:sp>
        <p:nvSpPr>
          <p:cNvPr id="88" name="object 88"/>
          <p:cNvSpPr txBox="1"/>
          <p:nvPr/>
        </p:nvSpPr>
        <p:spPr>
          <a:xfrm>
            <a:off x="4723692" y="3897376"/>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72306</a:t>
            </a:r>
            <a:endParaRPr sz="800">
              <a:latin typeface="Microsoft YaHei UI"/>
              <a:cs typeface="Microsoft YaHei UI"/>
            </a:endParaRPr>
          </a:p>
        </p:txBody>
      </p:sp>
      <p:sp>
        <p:nvSpPr>
          <p:cNvPr id="89" name="object 89"/>
          <p:cNvSpPr txBox="1"/>
          <p:nvPr/>
        </p:nvSpPr>
        <p:spPr>
          <a:xfrm>
            <a:off x="5014743" y="3790695"/>
            <a:ext cx="32385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75593</a:t>
            </a:r>
            <a:endParaRPr sz="800">
              <a:latin typeface="Microsoft YaHei UI"/>
              <a:cs typeface="Microsoft YaHei UI"/>
            </a:endParaRPr>
          </a:p>
        </p:txBody>
      </p:sp>
      <p:sp>
        <p:nvSpPr>
          <p:cNvPr id="90" name="object 90"/>
          <p:cNvSpPr txBox="1"/>
          <p:nvPr/>
        </p:nvSpPr>
        <p:spPr>
          <a:xfrm>
            <a:off x="2123988" y="5890767"/>
            <a:ext cx="3190240" cy="1320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10">
                <a:solidFill>
                  <a:srgbClr val="595959"/>
                </a:solidFill>
                <a:latin typeface="Verdana"/>
                <a:cs typeface="Verdana"/>
              </a:rPr>
              <a:t>201</a:t>
            </a:r>
            <a:r>
              <a:rPr sz="800">
                <a:solidFill>
                  <a:srgbClr val="595959"/>
                </a:solidFill>
                <a:latin typeface="Verdana"/>
                <a:cs typeface="Verdana"/>
              </a:rPr>
              <a:t>1 </a:t>
            </a:r>
            <a:r>
              <a:rPr sz="800" spc="-10">
                <a:solidFill>
                  <a:srgbClr val="595959"/>
                </a:solidFill>
                <a:latin typeface="Verdana"/>
                <a:cs typeface="Verdana"/>
              </a:rPr>
              <a:t>201</a:t>
            </a:r>
            <a:r>
              <a:rPr sz="800">
                <a:solidFill>
                  <a:srgbClr val="595959"/>
                </a:solidFill>
                <a:latin typeface="Verdana"/>
                <a:cs typeface="Verdana"/>
              </a:rPr>
              <a:t>2 </a:t>
            </a:r>
            <a:r>
              <a:rPr sz="800" spc="-10">
                <a:solidFill>
                  <a:srgbClr val="595959"/>
                </a:solidFill>
                <a:latin typeface="Verdana"/>
                <a:cs typeface="Verdana"/>
              </a:rPr>
              <a:t>201</a:t>
            </a:r>
            <a:r>
              <a:rPr sz="800">
                <a:solidFill>
                  <a:srgbClr val="595959"/>
                </a:solidFill>
                <a:latin typeface="Verdana"/>
                <a:cs typeface="Verdana"/>
              </a:rPr>
              <a:t>3 </a:t>
            </a:r>
            <a:r>
              <a:rPr sz="800" spc="-10">
                <a:solidFill>
                  <a:srgbClr val="595959"/>
                </a:solidFill>
                <a:latin typeface="Verdana"/>
                <a:cs typeface="Verdana"/>
              </a:rPr>
              <a:t>201</a:t>
            </a:r>
            <a:r>
              <a:rPr sz="800">
                <a:solidFill>
                  <a:srgbClr val="595959"/>
                </a:solidFill>
                <a:latin typeface="Verdana"/>
                <a:cs typeface="Verdana"/>
              </a:rPr>
              <a:t>4 </a:t>
            </a:r>
            <a:r>
              <a:rPr sz="800" spc="-10">
                <a:solidFill>
                  <a:srgbClr val="595959"/>
                </a:solidFill>
                <a:latin typeface="Verdana"/>
                <a:cs typeface="Verdana"/>
              </a:rPr>
              <a:t>201</a:t>
            </a:r>
            <a:r>
              <a:rPr sz="800">
                <a:solidFill>
                  <a:srgbClr val="595959"/>
                </a:solidFill>
                <a:latin typeface="Verdana"/>
                <a:cs typeface="Verdana"/>
              </a:rPr>
              <a:t>5 </a:t>
            </a:r>
            <a:r>
              <a:rPr sz="800" spc="-10">
                <a:solidFill>
                  <a:srgbClr val="595959"/>
                </a:solidFill>
                <a:latin typeface="Verdana"/>
                <a:cs typeface="Verdana"/>
              </a:rPr>
              <a:t>201</a:t>
            </a:r>
            <a:r>
              <a:rPr sz="800">
                <a:solidFill>
                  <a:srgbClr val="595959"/>
                </a:solidFill>
                <a:latin typeface="Verdana"/>
                <a:cs typeface="Verdana"/>
              </a:rPr>
              <a:t>6 </a:t>
            </a:r>
            <a:r>
              <a:rPr sz="800" spc="-10">
                <a:solidFill>
                  <a:srgbClr val="595959"/>
                </a:solidFill>
                <a:latin typeface="Verdana"/>
                <a:cs typeface="Verdana"/>
              </a:rPr>
              <a:t>201</a:t>
            </a:r>
            <a:r>
              <a:rPr sz="800">
                <a:solidFill>
                  <a:srgbClr val="595959"/>
                </a:solidFill>
                <a:latin typeface="Verdana"/>
                <a:cs typeface="Verdana"/>
              </a:rPr>
              <a:t>7 </a:t>
            </a:r>
            <a:r>
              <a:rPr sz="800" spc="-10">
                <a:solidFill>
                  <a:srgbClr val="595959"/>
                </a:solidFill>
                <a:latin typeface="Verdana"/>
                <a:cs typeface="Verdana"/>
              </a:rPr>
              <a:t>201</a:t>
            </a:r>
            <a:r>
              <a:rPr sz="800">
                <a:solidFill>
                  <a:srgbClr val="595959"/>
                </a:solidFill>
                <a:latin typeface="Verdana"/>
                <a:cs typeface="Verdana"/>
              </a:rPr>
              <a:t>8 </a:t>
            </a:r>
            <a:r>
              <a:rPr sz="800" spc="-10">
                <a:solidFill>
                  <a:srgbClr val="595959"/>
                </a:solidFill>
                <a:latin typeface="Verdana"/>
                <a:cs typeface="Verdana"/>
              </a:rPr>
              <a:t>201</a:t>
            </a:r>
            <a:r>
              <a:rPr sz="800">
                <a:solidFill>
                  <a:srgbClr val="595959"/>
                </a:solidFill>
                <a:latin typeface="Verdana"/>
                <a:cs typeface="Verdana"/>
              </a:rPr>
              <a:t>9 </a:t>
            </a:r>
            <a:r>
              <a:rPr sz="800" spc="-10">
                <a:solidFill>
                  <a:srgbClr val="595959"/>
                </a:solidFill>
                <a:latin typeface="Verdana"/>
                <a:cs typeface="Verdana"/>
              </a:rPr>
              <a:t>202</a:t>
            </a:r>
            <a:r>
              <a:rPr sz="800">
                <a:solidFill>
                  <a:srgbClr val="595959"/>
                </a:solidFill>
                <a:latin typeface="Verdana"/>
                <a:cs typeface="Verdana"/>
              </a:rPr>
              <a:t>0 </a:t>
            </a:r>
            <a:r>
              <a:rPr sz="800" spc="-10">
                <a:solidFill>
                  <a:srgbClr val="595959"/>
                </a:solidFill>
                <a:latin typeface="Verdana"/>
                <a:cs typeface="Verdana"/>
              </a:rPr>
              <a:t>2021</a:t>
            </a:r>
            <a:endParaRPr sz="800">
              <a:latin typeface="Verdana"/>
              <a:cs typeface="Verdana"/>
            </a:endParaRPr>
          </a:p>
        </p:txBody>
      </p:sp>
      <p:sp>
        <p:nvSpPr>
          <p:cNvPr id="91" name="object 91"/>
          <p:cNvSpPr/>
          <p:nvPr/>
        </p:nvSpPr>
        <p:spPr>
          <a:xfrm>
            <a:off x="2483533" y="6144057"/>
            <a:ext cx="243840" cy="62471"/>
          </a:xfrm>
          <a:custGeom>
            <a:rect l="l" t="t" r="r" b="b"/>
            <a:pathLst>
              <a:path w="243840" h="62471">
                <a:moveTo>
                  <a:pt x="0" y="0"/>
                </a:moveTo>
                <a:lnTo>
                  <a:pt x="243840" y="0"/>
                </a:lnTo>
                <a:lnTo>
                  <a:pt x="243840" y="62471"/>
                </a:lnTo>
                <a:lnTo>
                  <a:pt x="0" y="62471"/>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txBox="1"/>
          <p:nvPr/>
        </p:nvSpPr>
        <p:spPr>
          <a:xfrm>
            <a:off x="2740389" y="6100571"/>
            <a:ext cx="12827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全国卫生总费用（亿元）</a:t>
            </a:r>
            <a:endParaRPr sz="900">
              <a:latin typeface="Microsoft YaHei UI"/>
              <a:cs typeface="Microsoft YaHei UI"/>
            </a:endParaRPr>
          </a:p>
        </p:txBody>
      </p:sp>
      <p:sp>
        <p:nvSpPr>
          <p:cNvPr id="93" name="object 93"/>
          <p:cNvSpPr/>
          <p:nvPr/>
        </p:nvSpPr>
        <p:spPr>
          <a:xfrm>
            <a:off x="4066566" y="6074244"/>
            <a:ext cx="1023183" cy="184060"/>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6281" y="6442455"/>
            <a:ext cx="392557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3911600"/>
              </a:tabLst>
            </a:pPr>
            <a:r>
              <a:rPr sz="800" u="sng">
                <a:solidFill>
                  <a:srgbClr val="7F7F7F"/>
                </a:solidFill>
                <a:latin typeface="Microsoft YaHei UI"/>
                <a:cs typeface="Microsoft YaHei UI"/>
              </a:rPr>
              <a:t>来源：《中国制造</a:t>
            </a:r>
            <a:r>
              <a:rPr sz="800" u="sng" spc="5">
                <a:solidFill>
                  <a:srgbClr val="7F7F7F"/>
                </a:solidFill>
                <a:latin typeface="Microsoft YaHei UI"/>
                <a:cs typeface="Microsoft YaHei UI"/>
              </a:rPr>
              <a:t>202</a:t>
            </a:r>
            <a:r>
              <a:rPr sz="800" u="sng">
                <a:solidFill>
                  <a:srgbClr val="7F7F7F"/>
                </a:solidFill>
                <a:latin typeface="Microsoft YaHei UI"/>
                <a:cs typeface="Microsoft YaHei UI"/>
              </a:rPr>
              <a:t>5》，艾瑞咨询研究院自主研究及绘制。</a:t>
            </a:r>
            <a:r>
              <a:rPr sz="800" u="sng">
                <a:solidFill>
                  <a:srgbClr val="7F7F7F"/>
                </a:solidFill>
                <a:latin typeface="Times New Roman"/>
                <a:cs typeface="Times New Roman"/>
              </a:rPr>
              <a:t> 	</a:t>
            </a:r>
            <a:endParaRPr sz="800">
              <a:latin typeface="Times New Roman"/>
              <a:cs typeface="Times New Roman"/>
            </a:endParaRPr>
          </a:p>
        </p:txBody>
      </p:sp>
      <p:sp>
        <p:nvSpPr>
          <p:cNvPr id="5" name="object 5"/>
          <p:cNvSpPr txBox="1"/>
          <p:nvPr/>
        </p:nvSpPr>
        <p:spPr>
          <a:xfrm>
            <a:off x="6238896" y="6128003"/>
            <a:ext cx="3905250" cy="47688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9220">
              <a:tabLst>
                <a:tab pos="1289050"/>
                <a:tab pos="2123440"/>
                <a:tab pos="2839720"/>
                <a:tab pos="3576954"/>
              </a:tabLst>
            </a:pPr>
            <a:r>
              <a:rPr sz="900" b="1">
                <a:solidFill>
                  <a:srgbClr val="FFFFFF"/>
                </a:solidFill>
                <a:latin typeface="Microsoft YaHei UI"/>
                <a:cs typeface="Microsoft YaHei UI"/>
              </a:rPr>
              <a:t>临床业务信息系统	医生工作站	远程医疗	系统集成	</a:t>
            </a:r>
            <a:r>
              <a:rPr sz="900" b="1" spc="-15">
                <a:solidFill>
                  <a:srgbClr val="FFFFFF"/>
                </a:solidFill>
                <a:latin typeface="Microsoft YaHei UI"/>
                <a:cs typeface="Microsoft YaHei UI"/>
              </a:rPr>
              <a:t>……</a:t>
            </a:r>
            <a:endParaRPr sz="900">
              <a:latin typeface="Microsoft YaHei UI"/>
              <a:cs typeface="Microsoft YaHei UI"/>
            </a:endParaRPr>
          </a:p>
          <a:p>
            <a:pPr>
              <a:lnSpc>
                <a:spcPts val="750"/>
              </a:lnSpc>
              <a:spcBef>
                <a:spcPts val="21"/>
              </a:spcBef>
            </a:pPr>
            <a:endParaRPr sz="750"/>
          </a:p>
          <a:p>
            <a:pPr marL="12700" marR="12700">
              <a:lnSpc>
                <a:spcPts val="910"/>
              </a:lnSpc>
            </a:pPr>
            <a:r>
              <a:rPr sz="800">
                <a:solidFill>
                  <a:srgbClr val="7F7F7F"/>
                </a:solidFill>
                <a:latin typeface="Microsoft YaHei UI"/>
                <a:cs typeface="Microsoft YaHei UI"/>
              </a:rPr>
              <a:t>来源：《</a:t>
            </a:r>
            <a:r>
              <a:rPr sz="800" spc="5">
                <a:solidFill>
                  <a:srgbClr val="7F7F7F"/>
                </a:solidFill>
                <a:latin typeface="Microsoft YaHei UI"/>
                <a:cs typeface="Microsoft YaHei UI"/>
              </a:rPr>
              <a:t>201</a:t>
            </a:r>
            <a:r>
              <a:rPr sz="800">
                <a:solidFill>
                  <a:srgbClr val="7F7F7F"/>
                </a:solidFill>
                <a:latin typeface="Microsoft YaHei UI"/>
                <a:cs typeface="Microsoft YaHei UI"/>
              </a:rPr>
              <a:t>9</a:t>
            </a:r>
            <a:r>
              <a:rPr sz="800" spc="-5">
                <a:solidFill>
                  <a:srgbClr val="7F7F7F"/>
                </a:solidFill>
                <a:latin typeface="Microsoft YaHei UI"/>
                <a:cs typeface="Microsoft YaHei UI"/>
              </a:rPr>
              <a:t>-</a:t>
            </a:r>
            <a:r>
              <a:rPr sz="800" spc="5">
                <a:solidFill>
                  <a:srgbClr val="7F7F7F"/>
                </a:solidFill>
                <a:latin typeface="Microsoft YaHei UI"/>
                <a:cs typeface="Microsoft YaHei UI"/>
              </a:rPr>
              <a:t>202</a:t>
            </a:r>
            <a:r>
              <a:rPr sz="800">
                <a:solidFill>
                  <a:srgbClr val="7F7F7F"/>
                </a:solidFill>
                <a:latin typeface="Microsoft YaHei UI"/>
                <a:cs typeface="Microsoft YaHei UI"/>
              </a:rPr>
              <a:t>0年度中国医院信息化状况调查报告》，艾瑞咨询研究院自主研究及 绘制。</a:t>
            </a:r>
            <a:endParaRPr sz="800">
              <a:latin typeface="Microsoft YaHei UI"/>
              <a:cs typeface="Microsoft YaHei UI"/>
            </a:endParaRPr>
          </a:p>
        </p:txBody>
      </p:sp>
      <p:sp>
        <p:nvSpPr>
          <p:cNvPr id="6" name="object 6"/>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医疗科技的发展基础：技术与信息化建设</a:t>
            </a:r>
            <a:endParaRPr sz="3200">
              <a:latin typeface="Microsoft YaHei UI"/>
              <a:cs typeface="Microsoft YaHei UI"/>
            </a:endParaRPr>
          </a:p>
        </p:txBody>
      </p:sp>
      <p:sp>
        <p:nvSpPr>
          <p:cNvPr id="7" name="object 7"/>
          <p:cNvSpPr txBox="1">
            <a:spLocks noGrp="1"/>
          </p:cNvSpPr>
          <p:nvPr>
            <p:ph type="body" idx="1"/>
          </p:nvPr>
        </p:nvSpPr>
        <p:spPr>
          <a:prstGeom prst="rect">
            <a:avLst/>
          </a:prstGeom>
        </p:spPr>
        <p:txBody>
          <a:bodyPr vert="horz" wrap="square" lIns="0" tIns="0" rIns="0" bIns="0" rtlCol="0">
            <a:noAutofit/>
          </a:bodyPr>
          <a:lstStyle/>
          <a:p>
            <a:pPr marL="12700">
              <a:lnSpc>
                <a:spcPct val="100000"/>
              </a:lnSpc>
            </a:pPr>
            <a:r>
              <a:rPr sz="2400">
                <a:solidFill>
                  <a:srgbClr val="595959"/>
                </a:solidFill>
                <a:latin typeface="Microsoft YaHei UI"/>
                <a:cs typeface="Microsoft YaHei UI"/>
              </a:rPr>
              <a:t>技术发展提供有力支持，医院信息化建设取得阶段性进展</a:t>
            </a:r>
            <a:endParaRPr sz="2400">
              <a:latin typeface="Microsoft YaHei UI"/>
              <a:cs typeface="Microsoft YaHei UI"/>
            </a:endParaRPr>
          </a:p>
          <a:p>
            <a:pPr>
              <a:lnSpc>
                <a:spcPts val="1000"/>
              </a:lnSpc>
              <a:spcBef>
                <a:spcPts val="13"/>
              </a:spcBef>
            </a:pPr>
            <a:endParaRPr sz="1000"/>
          </a:p>
          <a:p>
            <a:pPr marL="12700" marR="12700">
              <a:lnSpc>
                <a:spcPct val="119600"/>
              </a:lnSpc>
            </a:pPr>
            <a:r>
              <a:rPr sz="1200" spc="105">
                <a:solidFill>
                  <a:srgbClr val="595959"/>
                </a:solidFill>
                <a:latin typeface="Microsoft YaHei UI"/>
                <a:cs typeface="Microsoft YaHei UI"/>
              </a:rPr>
              <a:t>“云数物智移”等数字技术于</a:t>
            </a:r>
            <a:r>
              <a:rPr sz="1200" spc="-5">
                <a:solidFill>
                  <a:srgbClr val="595959"/>
                </a:solidFill>
                <a:latin typeface="Microsoft YaHei UI"/>
                <a:cs typeface="Microsoft YaHei UI"/>
              </a:rPr>
              <a:t>201</a:t>
            </a:r>
            <a:r>
              <a:rPr sz="1200" spc="-10">
                <a:solidFill>
                  <a:srgbClr val="595959"/>
                </a:solidFill>
                <a:latin typeface="Microsoft YaHei UI"/>
                <a:cs typeface="Microsoft YaHei UI"/>
              </a:rPr>
              <a:t>5</a:t>
            </a:r>
            <a:r>
              <a:rPr sz="1200">
                <a:solidFill>
                  <a:srgbClr val="595959"/>
                </a:solidFill>
                <a:latin typeface="Microsoft YaHei UI"/>
                <a:cs typeface="Microsoft YaHei UI"/>
              </a:rPr>
              <a:t>年左右进入高速发展期，逐渐为医疗信息系统的建设提供了更多的支持，且在疫情常 态化的大背景之下成为了提升医疗机构服务能级和创新力的关键。此外，</a:t>
            </a:r>
            <a:r>
              <a:rPr sz="1200" spc="-5">
                <a:solidFill>
                  <a:srgbClr val="595959"/>
                </a:solidFill>
                <a:latin typeface="Microsoft YaHei UI"/>
                <a:cs typeface="Microsoft YaHei UI"/>
              </a:rPr>
              <a:t>202</a:t>
            </a:r>
            <a:r>
              <a:rPr sz="1200" spc="-10">
                <a:solidFill>
                  <a:srgbClr val="595959"/>
                </a:solidFill>
                <a:latin typeface="Microsoft YaHei UI"/>
                <a:cs typeface="Microsoft YaHei UI"/>
              </a:rPr>
              <a:t>0</a:t>
            </a:r>
            <a:r>
              <a:rPr sz="1200">
                <a:solidFill>
                  <a:srgbClr val="595959"/>
                </a:solidFill>
                <a:latin typeface="Microsoft YaHei UI"/>
                <a:cs typeface="Microsoft YaHei UI"/>
              </a:rPr>
              <a:t>年度中国医院各类业务应用终端（例：医 院管理与保障信息系统、患者就诊管理与服务信息系统等）的总数达到</a:t>
            </a:r>
            <a:r>
              <a:rPr sz="1200" spc="-5">
                <a:solidFill>
                  <a:srgbClr val="595959"/>
                </a:solidFill>
                <a:latin typeface="Microsoft YaHei UI"/>
                <a:cs typeface="Microsoft YaHei UI"/>
              </a:rPr>
              <a:t>500</a:t>
            </a:r>
            <a:r>
              <a:rPr sz="1200">
                <a:solidFill>
                  <a:srgbClr val="595959"/>
                </a:solidFill>
                <a:latin typeface="Microsoft YaHei UI"/>
                <a:cs typeface="Microsoft YaHei UI"/>
              </a:rPr>
              <a:t>个以上的占近半数，且绝大多数医院已积累了 硬件、系统、数据等多层面的信息化经验，中国医院的信息化建设取得了阶段性的进展，有望于技术推动之下迎来新一轮 数字化转型。</a:t>
            </a:r>
            <a:endParaRPr sz="1200">
              <a:latin typeface="Microsoft YaHei UI"/>
              <a:cs typeface="Microsoft YaHei UI"/>
            </a:endParaRPr>
          </a:p>
          <a:p>
            <a:pPr marL="901065">
              <a:lnSpc>
                <a:spcPts val="1680"/>
              </a:lnSpc>
              <a:spcBef>
                <a:spcPts val="470"/>
              </a:spcBef>
              <a:tabLst>
                <a:tab pos="4508500"/>
              </a:tabLst>
            </a:pPr>
            <a:r>
              <a:rPr sz="1400" b="1" spc="114">
                <a:solidFill>
                  <a:srgbClr val="404040"/>
                </a:solidFill>
                <a:latin typeface="Microsoft YaHei UI"/>
                <a:cs typeface="Microsoft YaHei UI"/>
              </a:rPr>
              <a:t>“云数物智移”的技术进程	</a:t>
            </a:r>
            <a:r>
              <a:rPr sz="2100" b="1" spc="-22" baseline="3968">
                <a:solidFill>
                  <a:srgbClr val="404040"/>
                </a:solidFill>
                <a:latin typeface="Microsoft YaHei UI"/>
                <a:cs typeface="Microsoft YaHei UI"/>
              </a:rPr>
              <a:t>202</a:t>
            </a:r>
            <a:r>
              <a:rPr sz="2100" b="1" spc="-15" baseline="3968">
                <a:solidFill>
                  <a:srgbClr val="404040"/>
                </a:solidFill>
                <a:latin typeface="Microsoft YaHei UI"/>
                <a:cs typeface="Microsoft YaHei UI"/>
              </a:rPr>
              <a:t>0年度中国医院各类业务应用终端总数</a:t>
            </a:r>
            <a:endParaRPr sz="2100" baseline="3968">
              <a:latin typeface="Microsoft YaHei UI"/>
              <a:cs typeface="Microsoft YaHei UI"/>
            </a:endParaRPr>
          </a:p>
        </p:txBody>
      </p:sp>
      <p:sp>
        <p:nvSpPr>
          <p:cNvPr id="8" name="object 8"/>
          <p:cNvSpPr/>
          <p:nvPr/>
        </p:nvSpPr>
        <p:spPr>
          <a:xfrm>
            <a:off x="7759780" y="3384636"/>
            <a:ext cx="856827" cy="1002219"/>
          </a:xfrm>
          <a:custGeom>
            <a:rect l="l" t="t" r="r" b="b"/>
            <a:pathLst>
              <a:path w="856827" h="1002219">
                <a:moveTo>
                  <a:pt x="0" y="0"/>
                </a:moveTo>
                <a:lnTo>
                  <a:pt x="0" y="1002219"/>
                </a:lnTo>
                <a:lnTo>
                  <a:pt x="856827" y="482324"/>
                </a:lnTo>
                <a:lnTo>
                  <a:pt x="828513" y="438288"/>
                </a:lnTo>
                <a:lnTo>
                  <a:pt x="798140" y="396051"/>
                </a:lnTo>
                <a:lnTo>
                  <a:pt x="765796" y="355662"/>
                </a:lnTo>
                <a:lnTo>
                  <a:pt x="731570" y="317171"/>
                </a:lnTo>
                <a:lnTo>
                  <a:pt x="695549" y="280627"/>
                </a:lnTo>
                <a:lnTo>
                  <a:pt x="657823" y="246081"/>
                </a:lnTo>
                <a:lnTo>
                  <a:pt x="618480" y="213582"/>
                </a:lnTo>
                <a:lnTo>
                  <a:pt x="577607" y="183180"/>
                </a:lnTo>
                <a:lnTo>
                  <a:pt x="535293" y="154925"/>
                </a:lnTo>
                <a:lnTo>
                  <a:pt x="491627" y="128865"/>
                </a:lnTo>
                <a:lnTo>
                  <a:pt x="446697" y="105052"/>
                </a:lnTo>
                <a:lnTo>
                  <a:pt x="400590" y="83534"/>
                </a:lnTo>
                <a:lnTo>
                  <a:pt x="353396" y="64362"/>
                </a:lnTo>
                <a:lnTo>
                  <a:pt x="305202" y="47584"/>
                </a:lnTo>
                <a:lnTo>
                  <a:pt x="256098" y="33252"/>
                </a:lnTo>
                <a:lnTo>
                  <a:pt x="206170" y="21413"/>
                </a:lnTo>
                <a:lnTo>
                  <a:pt x="155509" y="12119"/>
                </a:lnTo>
                <a:lnTo>
                  <a:pt x="104201" y="5419"/>
                </a:lnTo>
                <a:lnTo>
                  <a:pt x="52335" y="1363"/>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7759779" y="3866961"/>
            <a:ext cx="1002168" cy="604803"/>
          </a:xfrm>
          <a:custGeom>
            <a:rect l="l" t="t" r="r" b="b"/>
            <a:pathLst>
              <a:path w="1002168" h="604803">
                <a:moveTo>
                  <a:pt x="856827" y="0"/>
                </a:moveTo>
                <a:lnTo>
                  <a:pt x="0" y="519893"/>
                </a:lnTo>
                <a:lnTo>
                  <a:pt x="998616" y="604803"/>
                </a:lnTo>
                <a:lnTo>
                  <a:pt x="1000807" y="573075"/>
                </a:lnTo>
                <a:lnTo>
                  <a:pt x="1001990" y="541367"/>
                </a:lnTo>
                <a:lnTo>
                  <a:pt x="1002168" y="509701"/>
                </a:lnTo>
                <a:lnTo>
                  <a:pt x="1001348" y="478099"/>
                </a:lnTo>
                <a:lnTo>
                  <a:pt x="996735" y="415183"/>
                </a:lnTo>
                <a:lnTo>
                  <a:pt x="988192" y="352802"/>
                </a:lnTo>
                <a:lnTo>
                  <a:pt x="975763" y="291138"/>
                </a:lnTo>
                <a:lnTo>
                  <a:pt x="959490" y="230376"/>
                </a:lnTo>
                <a:lnTo>
                  <a:pt x="939418" y="170697"/>
                </a:lnTo>
                <a:lnTo>
                  <a:pt x="915587" y="112287"/>
                </a:lnTo>
                <a:lnTo>
                  <a:pt x="888043" y="55326"/>
                </a:lnTo>
                <a:lnTo>
                  <a:pt x="85682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7759779" y="3866961"/>
            <a:ext cx="1002168" cy="604803"/>
          </a:xfrm>
          <a:custGeom>
            <a:rect l="l" t="t" r="r" b="b"/>
            <a:pathLst>
              <a:path w="1002168" h="604803">
                <a:moveTo>
                  <a:pt x="856827" y="0"/>
                </a:moveTo>
                <a:lnTo>
                  <a:pt x="888043" y="55326"/>
                </a:lnTo>
                <a:lnTo>
                  <a:pt x="915588" y="112287"/>
                </a:lnTo>
                <a:lnTo>
                  <a:pt x="939418" y="170698"/>
                </a:lnTo>
                <a:lnTo>
                  <a:pt x="959490" y="230376"/>
                </a:lnTo>
                <a:lnTo>
                  <a:pt x="975763" y="291139"/>
                </a:lnTo>
                <a:lnTo>
                  <a:pt x="988192" y="352802"/>
                </a:lnTo>
                <a:lnTo>
                  <a:pt x="996734" y="415183"/>
                </a:lnTo>
                <a:lnTo>
                  <a:pt x="1001348" y="478100"/>
                </a:lnTo>
                <a:lnTo>
                  <a:pt x="1002168" y="509701"/>
                </a:lnTo>
                <a:lnTo>
                  <a:pt x="1001989" y="541367"/>
                </a:lnTo>
                <a:lnTo>
                  <a:pt x="1000807" y="573075"/>
                </a:lnTo>
                <a:lnTo>
                  <a:pt x="998616" y="604803"/>
                </a:lnTo>
                <a:lnTo>
                  <a:pt x="0" y="519893"/>
                </a:lnTo>
                <a:lnTo>
                  <a:pt x="856827" y="0"/>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7759779" y="4386855"/>
            <a:ext cx="998614" cy="711343"/>
          </a:xfrm>
          <a:custGeom>
            <a:rect l="l" t="t" r="r" b="b"/>
            <a:pathLst>
              <a:path w="998613" h="711343">
                <a:moveTo>
                  <a:pt x="0" y="0"/>
                </a:moveTo>
                <a:lnTo>
                  <a:pt x="705998" y="711343"/>
                </a:lnTo>
                <a:lnTo>
                  <a:pt x="730821" y="685815"/>
                </a:lnTo>
                <a:lnTo>
                  <a:pt x="754655" y="659499"/>
                </a:lnTo>
                <a:lnTo>
                  <a:pt x="799299" y="604621"/>
                </a:lnTo>
                <a:lnTo>
                  <a:pt x="839818" y="546946"/>
                </a:lnTo>
                <a:lnTo>
                  <a:pt x="876101" y="486712"/>
                </a:lnTo>
                <a:lnTo>
                  <a:pt x="908037" y="424158"/>
                </a:lnTo>
                <a:lnTo>
                  <a:pt x="935514" y="359522"/>
                </a:lnTo>
                <a:lnTo>
                  <a:pt x="958421" y="293041"/>
                </a:lnTo>
                <a:lnTo>
                  <a:pt x="976648" y="224953"/>
                </a:lnTo>
                <a:lnTo>
                  <a:pt x="990083" y="155496"/>
                </a:lnTo>
                <a:lnTo>
                  <a:pt x="998614" y="8490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7759780" y="4386854"/>
            <a:ext cx="998615" cy="711343"/>
          </a:xfrm>
          <a:custGeom>
            <a:rect l="l" t="t" r="r" b="b"/>
            <a:pathLst>
              <a:path w="998615" h="711343">
                <a:moveTo>
                  <a:pt x="998615" y="84910"/>
                </a:moveTo>
                <a:lnTo>
                  <a:pt x="990083" y="155497"/>
                </a:lnTo>
                <a:lnTo>
                  <a:pt x="976648" y="224953"/>
                </a:lnTo>
                <a:lnTo>
                  <a:pt x="958421" y="293041"/>
                </a:lnTo>
                <a:lnTo>
                  <a:pt x="935514" y="359522"/>
                </a:lnTo>
                <a:lnTo>
                  <a:pt x="908037" y="424159"/>
                </a:lnTo>
                <a:lnTo>
                  <a:pt x="876101" y="486712"/>
                </a:lnTo>
                <a:lnTo>
                  <a:pt x="839819" y="546946"/>
                </a:lnTo>
                <a:lnTo>
                  <a:pt x="799300" y="604621"/>
                </a:lnTo>
                <a:lnTo>
                  <a:pt x="754656" y="659499"/>
                </a:lnTo>
                <a:lnTo>
                  <a:pt x="705999" y="711343"/>
                </a:lnTo>
                <a:lnTo>
                  <a:pt x="0" y="0"/>
                </a:lnTo>
                <a:lnTo>
                  <a:pt x="998615" y="84910"/>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7244199" y="4386854"/>
            <a:ext cx="1221581" cy="1002198"/>
          </a:xfrm>
          <a:custGeom>
            <a:rect l="l" t="t" r="r" b="b"/>
            <a:pathLst>
              <a:path w="1221581" h="1002198">
                <a:moveTo>
                  <a:pt x="515581" y="0"/>
                </a:moveTo>
                <a:lnTo>
                  <a:pt x="0" y="859429"/>
                </a:lnTo>
                <a:lnTo>
                  <a:pt x="59758" y="892584"/>
                </a:lnTo>
                <a:lnTo>
                  <a:pt x="120950" y="921313"/>
                </a:lnTo>
                <a:lnTo>
                  <a:pt x="183359" y="945641"/>
                </a:lnTo>
                <a:lnTo>
                  <a:pt x="246770" y="965596"/>
                </a:lnTo>
                <a:lnTo>
                  <a:pt x="310967" y="981203"/>
                </a:lnTo>
                <a:lnTo>
                  <a:pt x="375734" y="992488"/>
                </a:lnTo>
                <a:lnTo>
                  <a:pt x="440856" y="999478"/>
                </a:lnTo>
                <a:lnTo>
                  <a:pt x="506117" y="1002198"/>
                </a:lnTo>
                <a:lnTo>
                  <a:pt x="571301" y="1000675"/>
                </a:lnTo>
                <a:lnTo>
                  <a:pt x="636193" y="994934"/>
                </a:lnTo>
                <a:lnTo>
                  <a:pt x="700577" y="985003"/>
                </a:lnTo>
                <a:lnTo>
                  <a:pt x="764236" y="970907"/>
                </a:lnTo>
                <a:lnTo>
                  <a:pt x="826957" y="952672"/>
                </a:lnTo>
                <a:lnTo>
                  <a:pt x="888522" y="930325"/>
                </a:lnTo>
                <a:lnTo>
                  <a:pt x="948717" y="903891"/>
                </a:lnTo>
                <a:lnTo>
                  <a:pt x="1007325" y="873397"/>
                </a:lnTo>
                <a:lnTo>
                  <a:pt x="1064132" y="838869"/>
                </a:lnTo>
                <a:lnTo>
                  <a:pt x="1118920" y="800333"/>
                </a:lnTo>
                <a:lnTo>
                  <a:pt x="1171475" y="757815"/>
                </a:lnTo>
                <a:lnTo>
                  <a:pt x="1221581" y="711342"/>
                </a:lnTo>
                <a:lnTo>
                  <a:pt x="515581"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7244198" y="4386854"/>
            <a:ext cx="1221580" cy="1002199"/>
          </a:xfrm>
          <a:custGeom>
            <a:rect l="l" t="t" r="r" b="b"/>
            <a:pathLst>
              <a:path w="1221580" h="1002198">
                <a:moveTo>
                  <a:pt x="1221580" y="711343"/>
                </a:moveTo>
                <a:lnTo>
                  <a:pt x="1171474" y="757816"/>
                </a:lnTo>
                <a:lnTo>
                  <a:pt x="1118919" y="800334"/>
                </a:lnTo>
                <a:lnTo>
                  <a:pt x="1064131" y="838870"/>
                </a:lnTo>
                <a:lnTo>
                  <a:pt x="1007325" y="873398"/>
                </a:lnTo>
                <a:lnTo>
                  <a:pt x="948717" y="903892"/>
                </a:lnTo>
                <a:lnTo>
                  <a:pt x="888522" y="930326"/>
                </a:lnTo>
                <a:lnTo>
                  <a:pt x="826957" y="952673"/>
                </a:lnTo>
                <a:lnTo>
                  <a:pt x="764236" y="970908"/>
                </a:lnTo>
                <a:lnTo>
                  <a:pt x="700576" y="985004"/>
                </a:lnTo>
                <a:lnTo>
                  <a:pt x="636193" y="994935"/>
                </a:lnTo>
                <a:lnTo>
                  <a:pt x="571301" y="1000676"/>
                </a:lnTo>
                <a:lnTo>
                  <a:pt x="506117" y="1002199"/>
                </a:lnTo>
                <a:lnTo>
                  <a:pt x="440856" y="999479"/>
                </a:lnTo>
                <a:lnTo>
                  <a:pt x="375734" y="992489"/>
                </a:lnTo>
                <a:lnTo>
                  <a:pt x="310967" y="981204"/>
                </a:lnTo>
                <a:lnTo>
                  <a:pt x="246770" y="965597"/>
                </a:lnTo>
                <a:lnTo>
                  <a:pt x="183359" y="945642"/>
                </a:lnTo>
                <a:lnTo>
                  <a:pt x="120950" y="921314"/>
                </a:lnTo>
                <a:lnTo>
                  <a:pt x="59758" y="892585"/>
                </a:lnTo>
                <a:lnTo>
                  <a:pt x="0" y="859430"/>
                </a:lnTo>
                <a:lnTo>
                  <a:pt x="515581" y="0"/>
                </a:lnTo>
                <a:lnTo>
                  <a:pt x="1221580" y="711343"/>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6757879" y="4298808"/>
            <a:ext cx="1001901" cy="947475"/>
          </a:xfrm>
          <a:custGeom>
            <a:rect l="l" t="t" r="r" b="b"/>
            <a:pathLst>
              <a:path w="1001900" h="947475">
                <a:moveTo>
                  <a:pt x="3556" y="0"/>
                </a:moveTo>
                <a:lnTo>
                  <a:pt x="149" y="57202"/>
                </a:lnTo>
                <a:lnTo>
                  <a:pt x="0" y="114073"/>
                </a:lnTo>
                <a:lnTo>
                  <a:pt x="3048" y="170496"/>
                </a:lnTo>
                <a:lnTo>
                  <a:pt x="9235" y="226352"/>
                </a:lnTo>
                <a:lnTo>
                  <a:pt x="18500" y="281525"/>
                </a:lnTo>
                <a:lnTo>
                  <a:pt x="30784" y="335898"/>
                </a:lnTo>
                <a:lnTo>
                  <a:pt x="46028" y="389353"/>
                </a:lnTo>
                <a:lnTo>
                  <a:pt x="64171" y="441774"/>
                </a:lnTo>
                <a:lnTo>
                  <a:pt x="85153" y="493043"/>
                </a:lnTo>
                <a:lnTo>
                  <a:pt x="108916" y="543043"/>
                </a:lnTo>
                <a:lnTo>
                  <a:pt x="135400" y="591657"/>
                </a:lnTo>
                <a:lnTo>
                  <a:pt x="164544" y="638768"/>
                </a:lnTo>
                <a:lnTo>
                  <a:pt x="196289" y="684258"/>
                </a:lnTo>
                <a:lnTo>
                  <a:pt x="230575" y="728011"/>
                </a:lnTo>
                <a:lnTo>
                  <a:pt x="267343" y="769909"/>
                </a:lnTo>
                <a:lnTo>
                  <a:pt x="306534" y="809834"/>
                </a:lnTo>
                <a:lnTo>
                  <a:pt x="348086" y="847671"/>
                </a:lnTo>
                <a:lnTo>
                  <a:pt x="391941" y="883302"/>
                </a:lnTo>
                <a:lnTo>
                  <a:pt x="438038" y="916609"/>
                </a:lnTo>
                <a:lnTo>
                  <a:pt x="486319" y="947475"/>
                </a:lnTo>
                <a:lnTo>
                  <a:pt x="1001901" y="88046"/>
                </a:lnTo>
                <a:lnTo>
                  <a:pt x="3556" y="0"/>
                </a:lnTo>
                <a:close/>
              </a:path>
            </a:pathLst>
          </a:custGeom>
          <a:solidFill>
            <a:srgbClr val="00AAE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757879" y="4298808"/>
            <a:ext cx="1001901" cy="947475"/>
          </a:xfrm>
          <a:custGeom>
            <a:rect l="l" t="t" r="r" b="b"/>
            <a:pathLst>
              <a:path w="1001900" h="947475">
                <a:moveTo>
                  <a:pt x="486319" y="947475"/>
                </a:moveTo>
                <a:lnTo>
                  <a:pt x="438039" y="916608"/>
                </a:lnTo>
                <a:lnTo>
                  <a:pt x="391941" y="883301"/>
                </a:lnTo>
                <a:lnTo>
                  <a:pt x="348086" y="847671"/>
                </a:lnTo>
                <a:lnTo>
                  <a:pt x="306534" y="809834"/>
                </a:lnTo>
                <a:lnTo>
                  <a:pt x="267344" y="769909"/>
                </a:lnTo>
                <a:lnTo>
                  <a:pt x="230576" y="728011"/>
                </a:lnTo>
                <a:lnTo>
                  <a:pt x="196289" y="684258"/>
                </a:lnTo>
                <a:lnTo>
                  <a:pt x="164544" y="638768"/>
                </a:lnTo>
                <a:lnTo>
                  <a:pt x="135400" y="591658"/>
                </a:lnTo>
                <a:lnTo>
                  <a:pt x="108917" y="543044"/>
                </a:lnTo>
                <a:lnTo>
                  <a:pt x="85154" y="493044"/>
                </a:lnTo>
                <a:lnTo>
                  <a:pt x="64171" y="441775"/>
                </a:lnTo>
                <a:lnTo>
                  <a:pt x="46028" y="389354"/>
                </a:lnTo>
                <a:lnTo>
                  <a:pt x="30784" y="335898"/>
                </a:lnTo>
                <a:lnTo>
                  <a:pt x="18500" y="281525"/>
                </a:lnTo>
                <a:lnTo>
                  <a:pt x="9235" y="226352"/>
                </a:lnTo>
                <a:lnTo>
                  <a:pt x="3048" y="170496"/>
                </a:lnTo>
                <a:lnTo>
                  <a:pt x="0" y="114073"/>
                </a:lnTo>
                <a:lnTo>
                  <a:pt x="149" y="57202"/>
                </a:lnTo>
                <a:lnTo>
                  <a:pt x="3556" y="0"/>
                </a:lnTo>
                <a:lnTo>
                  <a:pt x="1001901" y="88046"/>
                </a:lnTo>
                <a:lnTo>
                  <a:pt x="486319" y="947475"/>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6761437" y="3627221"/>
            <a:ext cx="998343" cy="759633"/>
          </a:xfrm>
          <a:custGeom>
            <a:rect l="l" t="t" r="r" b="b"/>
            <a:pathLst>
              <a:path w="998343" h="759633">
                <a:moveTo>
                  <a:pt x="344586" y="0"/>
                </a:moveTo>
                <a:lnTo>
                  <a:pt x="315448" y="26083"/>
                </a:lnTo>
                <a:lnTo>
                  <a:pt x="287444" y="53186"/>
                </a:lnTo>
                <a:lnTo>
                  <a:pt x="260595" y="81270"/>
                </a:lnTo>
                <a:lnTo>
                  <a:pt x="234921" y="110298"/>
                </a:lnTo>
                <a:lnTo>
                  <a:pt x="210442" y="140230"/>
                </a:lnTo>
                <a:lnTo>
                  <a:pt x="187176" y="171029"/>
                </a:lnTo>
                <a:lnTo>
                  <a:pt x="165144" y="202655"/>
                </a:lnTo>
                <a:lnTo>
                  <a:pt x="144366" y="235070"/>
                </a:lnTo>
                <a:lnTo>
                  <a:pt x="124861" y="268236"/>
                </a:lnTo>
                <a:lnTo>
                  <a:pt x="106650" y="302113"/>
                </a:lnTo>
                <a:lnTo>
                  <a:pt x="89751" y="336665"/>
                </a:lnTo>
                <a:lnTo>
                  <a:pt x="74185" y="371851"/>
                </a:lnTo>
                <a:lnTo>
                  <a:pt x="59971" y="407635"/>
                </a:lnTo>
                <a:lnTo>
                  <a:pt x="47129" y="443976"/>
                </a:lnTo>
                <a:lnTo>
                  <a:pt x="35679" y="480837"/>
                </a:lnTo>
                <a:lnTo>
                  <a:pt x="25641" y="518179"/>
                </a:lnTo>
                <a:lnTo>
                  <a:pt x="17034" y="555963"/>
                </a:lnTo>
                <a:lnTo>
                  <a:pt x="9879" y="594152"/>
                </a:lnTo>
                <a:lnTo>
                  <a:pt x="4194" y="632707"/>
                </a:lnTo>
                <a:lnTo>
                  <a:pt x="0" y="671588"/>
                </a:lnTo>
                <a:lnTo>
                  <a:pt x="998343" y="759633"/>
                </a:lnTo>
                <a:lnTo>
                  <a:pt x="344586" y="0"/>
                </a:lnTo>
                <a:close/>
              </a:path>
            </a:pathLst>
          </a:custGeom>
          <a:solidFill>
            <a:srgbClr val="F59B9B"/>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6761437" y="3627221"/>
            <a:ext cx="998343" cy="759633"/>
          </a:xfrm>
          <a:custGeom>
            <a:rect l="l" t="t" r="r" b="b"/>
            <a:pathLst>
              <a:path w="998343" h="759633">
                <a:moveTo>
                  <a:pt x="0" y="671588"/>
                </a:moveTo>
                <a:lnTo>
                  <a:pt x="4194" y="632706"/>
                </a:lnTo>
                <a:lnTo>
                  <a:pt x="9879" y="594152"/>
                </a:lnTo>
                <a:lnTo>
                  <a:pt x="17034" y="555963"/>
                </a:lnTo>
                <a:lnTo>
                  <a:pt x="25641" y="518178"/>
                </a:lnTo>
                <a:lnTo>
                  <a:pt x="35679" y="480836"/>
                </a:lnTo>
                <a:lnTo>
                  <a:pt x="47129" y="443975"/>
                </a:lnTo>
                <a:lnTo>
                  <a:pt x="59971" y="407634"/>
                </a:lnTo>
                <a:lnTo>
                  <a:pt x="74185" y="371851"/>
                </a:lnTo>
                <a:lnTo>
                  <a:pt x="89751" y="336664"/>
                </a:lnTo>
                <a:lnTo>
                  <a:pt x="106650" y="302113"/>
                </a:lnTo>
                <a:lnTo>
                  <a:pt x="124862" y="268235"/>
                </a:lnTo>
                <a:lnTo>
                  <a:pt x="144366" y="235069"/>
                </a:lnTo>
                <a:lnTo>
                  <a:pt x="165144" y="202654"/>
                </a:lnTo>
                <a:lnTo>
                  <a:pt x="187176" y="171028"/>
                </a:lnTo>
                <a:lnTo>
                  <a:pt x="210442" y="140230"/>
                </a:lnTo>
                <a:lnTo>
                  <a:pt x="234921" y="110298"/>
                </a:lnTo>
                <a:lnTo>
                  <a:pt x="260595" y="81270"/>
                </a:lnTo>
                <a:lnTo>
                  <a:pt x="287444" y="53185"/>
                </a:lnTo>
                <a:lnTo>
                  <a:pt x="315447" y="26082"/>
                </a:lnTo>
                <a:lnTo>
                  <a:pt x="344586" y="0"/>
                </a:lnTo>
                <a:lnTo>
                  <a:pt x="998343" y="759633"/>
                </a:lnTo>
                <a:lnTo>
                  <a:pt x="0" y="671588"/>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7106023" y="3452713"/>
            <a:ext cx="653756" cy="934140"/>
          </a:xfrm>
          <a:custGeom>
            <a:rect l="l" t="t" r="r" b="b"/>
            <a:pathLst>
              <a:path w="653756" h="934139">
                <a:moveTo>
                  <a:pt x="290677" y="0"/>
                </a:moveTo>
                <a:lnTo>
                  <a:pt x="243473" y="19748"/>
                </a:lnTo>
                <a:lnTo>
                  <a:pt x="197407" y="41845"/>
                </a:lnTo>
                <a:lnTo>
                  <a:pt x="152566" y="66239"/>
                </a:lnTo>
                <a:lnTo>
                  <a:pt x="109034" y="92879"/>
                </a:lnTo>
                <a:lnTo>
                  <a:pt x="66896" y="121712"/>
                </a:lnTo>
                <a:lnTo>
                  <a:pt x="26240" y="152689"/>
                </a:lnTo>
                <a:lnTo>
                  <a:pt x="0" y="174505"/>
                </a:lnTo>
                <a:lnTo>
                  <a:pt x="653756" y="934140"/>
                </a:lnTo>
                <a:lnTo>
                  <a:pt x="290677" y="0"/>
                </a:lnTo>
                <a:close/>
              </a:path>
            </a:pathLst>
          </a:custGeom>
          <a:solidFill>
            <a:srgbClr val="F3828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7106023" y="3452715"/>
            <a:ext cx="653757" cy="934139"/>
          </a:xfrm>
          <a:custGeom>
            <a:rect l="l" t="t" r="r" b="b"/>
            <a:pathLst>
              <a:path w="653757" h="934139">
                <a:moveTo>
                  <a:pt x="0" y="174505"/>
                </a:moveTo>
                <a:lnTo>
                  <a:pt x="39622" y="142128"/>
                </a:lnTo>
                <a:lnTo>
                  <a:pt x="80782" y="111860"/>
                </a:lnTo>
                <a:lnTo>
                  <a:pt x="123394" y="83752"/>
                </a:lnTo>
                <a:lnTo>
                  <a:pt x="167372" y="57855"/>
                </a:lnTo>
                <a:lnTo>
                  <a:pt x="212632" y="34222"/>
                </a:lnTo>
                <a:lnTo>
                  <a:pt x="259086" y="12902"/>
                </a:lnTo>
                <a:lnTo>
                  <a:pt x="290678" y="0"/>
                </a:lnTo>
                <a:lnTo>
                  <a:pt x="653757" y="934139"/>
                </a:lnTo>
                <a:lnTo>
                  <a:pt x="0" y="174505"/>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7396701" y="3396629"/>
            <a:ext cx="363079" cy="990224"/>
          </a:xfrm>
          <a:custGeom>
            <a:rect l="l" t="t" r="r" b="b"/>
            <a:pathLst>
              <a:path w="363079" h="990224">
                <a:moveTo>
                  <a:pt x="208488" y="0"/>
                </a:moveTo>
                <a:lnTo>
                  <a:pt x="170873" y="6608"/>
                </a:lnTo>
                <a:lnTo>
                  <a:pt x="133562" y="14639"/>
                </a:lnTo>
                <a:lnTo>
                  <a:pt x="96594" y="24082"/>
                </a:lnTo>
                <a:lnTo>
                  <a:pt x="60010" y="34927"/>
                </a:lnTo>
                <a:lnTo>
                  <a:pt x="23851" y="47161"/>
                </a:lnTo>
                <a:lnTo>
                  <a:pt x="0" y="56085"/>
                </a:lnTo>
                <a:lnTo>
                  <a:pt x="363079" y="990224"/>
                </a:lnTo>
                <a:lnTo>
                  <a:pt x="208488"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7396701" y="3396629"/>
            <a:ext cx="363078" cy="990224"/>
          </a:xfrm>
          <a:custGeom>
            <a:rect l="l" t="t" r="r" b="b"/>
            <a:pathLst>
              <a:path w="363078" h="990224">
                <a:moveTo>
                  <a:pt x="0" y="56085"/>
                </a:moveTo>
                <a:lnTo>
                  <a:pt x="35854" y="42930"/>
                </a:lnTo>
                <a:lnTo>
                  <a:pt x="72160" y="31157"/>
                </a:lnTo>
                <a:lnTo>
                  <a:pt x="108876" y="20779"/>
                </a:lnTo>
                <a:lnTo>
                  <a:pt x="145962" y="11805"/>
                </a:lnTo>
                <a:lnTo>
                  <a:pt x="183380" y="4247"/>
                </a:lnTo>
                <a:lnTo>
                  <a:pt x="208488" y="0"/>
                </a:lnTo>
                <a:lnTo>
                  <a:pt x="363078" y="990224"/>
                </a:lnTo>
                <a:lnTo>
                  <a:pt x="0" y="56085"/>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7605487" y="3384640"/>
            <a:ext cx="154293" cy="1002215"/>
          </a:xfrm>
          <a:custGeom>
            <a:rect l="l" t="t" r="r" b="b"/>
            <a:pathLst>
              <a:path w="154293" h="1002215">
                <a:moveTo>
                  <a:pt x="151934" y="0"/>
                </a:moveTo>
                <a:lnTo>
                  <a:pt x="113802" y="815"/>
                </a:lnTo>
                <a:lnTo>
                  <a:pt x="75741" y="3080"/>
                </a:lnTo>
                <a:lnTo>
                  <a:pt x="37793" y="6791"/>
                </a:lnTo>
                <a:lnTo>
                  <a:pt x="0" y="11945"/>
                </a:lnTo>
                <a:lnTo>
                  <a:pt x="154293" y="1002215"/>
                </a:lnTo>
                <a:lnTo>
                  <a:pt x="151934" y="0"/>
                </a:lnTo>
                <a:close/>
              </a:path>
            </a:pathLst>
          </a:custGeom>
          <a:solidFill>
            <a:srgbClr val="FAB41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605485" y="3384639"/>
            <a:ext cx="154294" cy="1002215"/>
          </a:xfrm>
          <a:custGeom>
            <a:rect l="l" t="t" r="r" b="b"/>
            <a:pathLst>
              <a:path w="154294" h="1002215">
                <a:moveTo>
                  <a:pt x="0" y="11945"/>
                </a:moveTo>
                <a:lnTo>
                  <a:pt x="37793" y="6791"/>
                </a:lnTo>
                <a:lnTo>
                  <a:pt x="75740" y="3080"/>
                </a:lnTo>
                <a:lnTo>
                  <a:pt x="113801" y="815"/>
                </a:lnTo>
                <a:lnTo>
                  <a:pt x="151934" y="0"/>
                </a:lnTo>
                <a:lnTo>
                  <a:pt x="154294" y="1002215"/>
                </a:lnTo>
                <a:lnTo>
                  <a:pt x="0" y="11945"/>
                </a:lnTo>
                <a:close/>
              </a:path>
            </a:pathLst>
          </a:custGeom>
          <a:ln w="1905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8304906" y="3290315"/>
            <a:ext cx="26162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16%</a:t>
            </a:r>
            <a:endParaRPr sz="900">
              <a:latin typeface="Microsoft YaHei UI"/>
              <a:cs typeface="Microsoft YaHei UI"/>
            </a:endParaRPr>
          </a:p>
        </p:txBody>
      </p:sp>
      <p:sp>
        <p:nvSpPr>
          <p:cNvPr id="26" name="object 26"/>
          <p:cNvSpPr txBox="1"/>
          <p:nvPr/>
        </p:nvSpPr>
        <p:spPr>
          <a:xfrm>
            <a:off x="8813634" y="4049267"/>
            <a:ext cx="26162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10%</a:t>
            </a:r>
            <a:endParaRPr sz="900">
              <a:latin typeface="Microsoft YaHei UI"/>
              <a:cs typeface="Microsoft YaHei UI"/>
            </a:endParaRPr>
          </a:p>
        </p:txBody>
      </p:sp>
      <p:sp>
        <p:nvSpPr>
          <p:cNvPr id="27" name="object 27"/>
          <p:cNvSpPr txBox="1"/>
          <p:nvPr/>
        </p:nvSpPr>
        <p:spPr>
          <a:xfrm>
            <a:off x="8742467" y="4811267"/>
            <a:ext cx="26162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11%</a:t>
            </a:r>
            <a:endParaRPr sz="900">
              <a:latin typeface="Microsoft YaHei UI"/>
              <a:cs typeface="Microsoft YaHei UI"/>
            </a:endParaRPr>
          </a:p>
        </p:txBody>
      </p:sp>
      <p:sp>
        <p:nvSpPr>
          <p:cNvPr id="28" name="object 28"/>
          <p:cNvSpPr txBox="1"/>
          <p:nvPr/>
        </p:nvSpPr>
        <p:spPr>
          <a:xfrm>
            <a:off x="7813797" y="5466588"/>
            <a:ext cx="26162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21%</a:t>
            </a:r>
            <a:endParaRPr sz="900">
              <a:latin typeface="Microsoft YaHei UI"/>
              <a:cs typeface="Microsoft YaHei UI"/>
            </a:endParaRPr>
          </a:p>
        </p:txBody>
      </p:sp>
      <p:sp>
        <p:nvSpPr>
          <p:cNvPr id="29" name="object 29"/>
          <p:cNvSpPr txBox="1"/>
          <p:nvPr/>
        </p:nvSpPr>
        <p:spPr>
          <a:xfrm>
            <a:off x="6531742" y="4567428"/>
            <a:ext cx="26162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18%</a:t>
            </a:r>
            <a:endParaRPr sz="900">
              <a:latin typeface="Microsoft YaHei UI"/>
              <a:cs typeface="Microsoft YaHei UI"/>
            </a:endParaRPr>
          </a:p>
        </p:txBody>
      </p:sp>
      <p:sp>
        <p:nvSpPr>
          <p:cNvPr id="30" name="object 30"/>
          <p:cNvSpPr txBox="1"/>
          <p:nvPr/>
        </p:nvSpPr>
        <p:spPr>
          <a:xfrm>
            <a:off x="6533097" y="3777995"/>
            <a:ext cx="26162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12%</a:t>
            </a:r>
            <a:endParaRPr sz="900">
              <a:latin typeface="Microsoft YaHei UI"/>
              <a:cs typeface="Microsoft YaHei UI"/>
            </a:endParaRPr>
          </a:p>
        </p:txBody>
      </p:sp>
      <p:sp>
        <p:nvSpPr>
          <p:cNvPr id="31" name="object 31"/>
          <p:cNvSpPr txBox="1"/>
          <p:nvPr/>
        </p:nvSpPr>
        <p:spPr>
          <a:xfrm>
            <a:off x="6995760" y="3302508"/>
            <a:ext cx="19431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5%</a:t>
            </a:r>
            <a:endParaRPr sz="900">
              <a:latin typeface="Microsoft YaHei UI"/>
              <a:cs typeface="Microsoft YaHei UI"/>
            </a:endParaRPr>
          </a:p>
        </p:txBody>
      </p:sp>
      <p:sp>
        <p:nvSpPr>
          <p:cNvPr id="32" name="object 32"/>
          <p:cNvSpPr txBox="1"/>
          <p:nvPr/>
        </p:nvSpPr>
        <p:spPr>
          <a:xfrm>
            <a:off x="7288556" y="3189732"/>
            <a:ext cx="19431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4%</a:t>
            </a:r>
            <a:endParaRPr sz="900">
              <a:latin typeface="Microsoft YaHei UI"/>
              <a:cs typeface="Microsoft YaHei UI"/>
            </a:endParaRPr>
          </a:p>
        </p:txBody>
      </p:sp>
      <p:sp>
        <p:nvSpPr>
          <p:cNvPr id="33" name="object 33"/>
          <p:cNvSpPr txBox="1"/>
          <p:nvPr/>
        </p:nvSpPr>
        <p:spPr>
          <a:xfrm>
            <a:off x="7552397" y="3159252"/>
            <a:ext cx="19431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3%</a:t>
            </a:r>
            <a:endParaRPr sz="900">
              <a:latin typeface="Microsoft YaHei UI"/>
              <a:cs typeface="Microsoft YaHei UI"/>
            </a:endParaRPr>
          </a:p>
        </p:txBody>
      </p:sp>
      <p:sp>
        <p:nvSpPr>
          <p:cNvPr id="34" name="object 34"/>
          <p:cNvSpPr/>
          <p:nvPr/>
        </p:nvSpPr>
        <p:spPr>
          <a:xfrm>
            <a:off x="9126921" y="3458610"/>
            <a:ext cx="67036" cy="67036"/>
          </a:xfrm>
          <a:custGeom>
            <a:rect l="l" t="t" r="r" b="b"/>
            <a:pathLst>
              <a:path w="67036" h="67036">
                <a:moveTo>
                  <a:pt x="0" y="0"/>
                </a:moveTo>
                <a:lnTo>
                  <a:pt x="67036" y="0"/>
                </a:lnTo>
                <a:lnTo>
                  <a:pt x="67036" y="67036"/>
                </a:lnTo>
                <a:lnTo>
                  <a:pt x="0" y="67036"/>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9126921" y="3682291"/>
            <a:ext cx="67036" cy="67036"/>
          </a:xfrm>
          <a:custGeom>
            <a:rect l="l" t="t" r="r" b="b"/>
            <a:pathLst>
              <a:path w="67036" h="67036">
                <a:moveTo>
                  <a:pt x="0" y="0"/>
                </a:moveTo>
                <a:lnTo>
                  <a:pt x="67036" y="0"/>
                </a:lnTo>
                <a:lnTo>
                  <a:pt x="67036" y="67036"/>
                </a:lnTo>
                <a:lnTo>
                  <a:pt x="0" y="67036"/>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9126921" y="3905971"/>
            <a:ext cx="67036" cy="67036"/>
          </a:xfrm>
          <a:custGeom>
            <a:rect l="l" t="t" r="r" b="b"/>
            <a:pathLst>
              <a:path w="67036" h="67036">
                <a:moveTo>
                  <a:pt x="0" y="0"/>
                </a:moveTo>
                <a:lnTo>
                  <a:pt x="67036" y="0"/>
                </a:lnTo>
                <a:lnTo>
                  <a:pt x="67036" y="67036"/>
                </a:lnTo>
                <a:lnTo>
                  <a:pt x="0" y="6703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9126921" y="4129652"/>
            <a:ext cx="67036" cy="67036"/>
          </a:xfrm>
          <a:custGeom>
            <a:rect l="l" t="t" r="r" b="b"/>
            <a:pathLst>
              <a:path w="67036" h="67036">
                <a:moveTo>
                  <a:pt x="0" y="0"/>
                </a:moveTo>
                <a:lnTo>
                  <a:pt x="67036" y="0"/>
                </a:lnTo>
                <a:lnTo>
                  <a:pt x="67036" y="67036"/>
                </a:lnTo>
                <a:lnTo>
                  <a:pt x="0" y="67036"/>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9126921" y="4353333"/>
            <a:ext cx="67036" cy="67036"/>
          </a:xfrm>
          <a:custGeom>
            <a:rect l="l" t="t" r="r" b="b"/>
            <a:pathLst>
              <a:path w="67036" h="67036">
                <a:moveTo>
                  <a:pt x="0" y="0"/>
                </a:moveTo>
                <a:lnTo>
                  <a:pt x="67036" y="0"/>
                </a:lnTo>
                <a:lnTo>
                  <a:pt x="67036" y="67036"/>
                </a:lnTo>
                <a:lnTo>
                  <a:pt x="0" y="67036"/>
                </a:lnTo>
                <a:lnTo>
                  <a:pt x="0" y="0"/>
                </a:lnTo>
                <a:close/>
              </a:path>
            </a:pathLst>
          </a:custGeom>
          <a:solidFill>
            <a:srgbClr val="00AAE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9126921" y="4577015"/>
            <a:ext cx="67036" cy="67036"/>
          </a:xfrm>
          <a:custGeom>
            <a:rect l="l" t="t" r="r" b="b"/>
            <a:pathLst>
              <a:path w="67036" h="67036">
                <a:moveTo>
                  <a:pt x="0" y="0"/>
                </a:moveTo>
                <a:lnTo>
                  <a:pt x="67036" y="0"/>
                </a:lnTo>
                <a:lnTo>
                  <a:pt x="67036" y="67036"/>
                </a:lnTo>
                <a:lnTo>
                  <a:pt x="0" y="67036"/>
                </a:lnTo>
                <a:lnTo>
                  <a:pt x="0" y="0"/>
                </a:lnTo>
                <a:close/>
              </a:path>
            </a:pathLst>
          </a:custGeom>
          <a:solidFill>
            <a:srgbClr val="F59B9B"/>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9126921" y="4800696"/>
            <a:ext cx="67036" cy="67036"/>
          </a:xfrm>
          <a:custGeom>
            <a:rect l="l" t="t" r="r" b="b"/>
            <a:pathLst>
              <a:path w="67036" h="67036">
                <a:moveTo>
                  <a:pt x="0" y="0"/>
                </a:moveTo>
                <a:lnTo>
                  <a:pt x="67036" y="0"/>
                </a:lnTo>
                <a:lnTo>
                  <a:pt x="67036" y="67036"/>
                </a:lnTo>
                <a:lnTo>
                  <a:pt x="0" y="67036"/>
                </a:lnTo>
                <a:lnTo>
                  <a:pt x="0" y="0"/>
                </a:lnTo>
                <a:close/>
              </a:path>
            </a:pathLst>
          </a:custGeom>
          <a:solidFill>
            <a:srgbClr val="F3828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9126921" y="5024376"/>
            <a:ext cx="67036" cy="67036"/>
          </a:xfrm>
          <a:custGeom>
            <a:rect l="l" t="t" r="r" b="b"/>
            <a:pathLst>
              <a:path w="67036" h="67036">
                <a:moveTo>
                  <a:pt x="0" y="0"/>
                </a:moveTo>
                <a:lnTo>
                  <a:pt x="67036" y="0"/>
                </a:lnTo>
                <a:lnTo>
                  <a:pt x="67036" y="67036"/>
                </a:lnTo>
                <a:lnTo>
                  <a:pt x="0" y="67036"/>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9126921" y="5248057"/>
            <a:ext cx="67036" cy="67036"/>
          </a:xfrm>
          <a:custGeom>
            <a:rect l="l" t="t" r="r" b="b"/>
            <a:pathLst>
              <a:path w="67036" h="67036">
                <a:moveTo>
                  <a:pt x="0" y="0"/>
                </a:moveTo>
                <a:lnTo>
                  <a:pt x="67036" y="0"/>
                </a:lnTo>
                <a:lnTo>
                  <a:pt x="67036" y="67036"/>
                </a:lnTo>
                <a:lnTo>
                  <a:pt x="0" y="67036"/>
                </a:lnTo>
                <a:lnTo>
                  <a:pt x="0" y="0"/>
                </a:lnTo>
                <a:close/>
              </a:path>
            </a:pathLst>
          </a:custGeom>
          <a:solidFill>
            <a:srgbClr val="FAB41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9210017" y="3325906"/>
            <a:ext cx="738505" cy="2039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62560">
              <a:lnSpc>
                <a:spcPct val="141800"/>
              </a:lnSpc>
            </a:pPr>
            <a:r>
              <a:rPr sz="1100" spc="-50">
                <a:solidFill>
                  <a:srgbClr val="595959"/>
                </a:solidFill>
                <a:latin typeface="Microsoft YaHei UI"/>
                <a:cs typeface="Microsoft YaHei UI"/>
              </a:rPr>
              <a:t>小于</a:t>
            </a:r>
            <a:r>
              <a:rPr sz="1100" spc="-30">
                <a:solidFill>
                  <a:srgbClr val="595959"/>
                </a:solidFill>
                <a:latin typeface="Microsoft YaHei UI"/>
                <a:cs typeface="Microsoft YaHei UI"/>
              </a:rPr>
              <a:t>50</a:t>
            </a:r>
            <a:r>
              <a:rPr sz="1100">
                <a:solidFill>
                  <a:srgbClr val="595959"/>
                </a:solidFill>
                <a:latin typeface="Microsoft YaHei UI"/>
                <a:cs typeface="Microsoft YaHei UI"/>
              </a:rPr>
              <a:t>个 </a:t>
            </a:r>
            <a:r>
              <a:rPr sz="1100" spc="-45">
                <a:solidFill>
                  <a:srgbClr val="595959"/>
                </a:solidFill>
                <a:latin typeface="Microsoft YaHei UI"/>
                <a:cs typeface="Microsoft YaHei UI"/>
              </a:rPr>
              <a:t>51</a:t>
            </a:r>
            <a:r>
              <a:rPr sz="1100" spc="20">
                <a:solidFill>
                  <a:srgbClr val="595959"/>
                </a:solidFill>
                <a:latin typeface="Microsoft YaHei UI"/>
                <a:cs typeface="Microsoft YaHei UI"/>
              </a:rPr>
              <a:t>-</a:t>
            </a:r>
            <a:r>
              <a:rPr sz="1100" spc="-45">
                <a:solidFill>
                  <a:srgbClr val="595959"/>
                </a:solidFill>
                <a:latin typeface="Microsoft YaHei UI"/>
                <a:cs typeface="Microsoft YaHei UI"/>
              </a:rPr>
              <a:t>100</a:t>
            </a:r>
            <a:endParaRPr sz="1100">
              <a:latin typeface="Microsoft YaHei UI"/>
              <a:cs typeface="Microsoft YaHei UI"/>
            </a:endParaRPr>
          </a:p>
          <a:p>
            <a:pPr marL="12700">
              <a:spcBef>
                <a:spcPts val="455"/>
              </a:spcBef>
            </a:pPr>
            <a:r>
              <a:rPr sz="1100" spc="-45">
                <a:solidFill>
                  <a:srgbClr val="595959"/>
                </a:solidFill>
                <a:latin typeface="Microsoft YaHei UI"/>
                <a:cs typeface="Microsoft YaHei UI"/>
              </a:rPr>
              <a:t>101</a:t>
            </a:r>
            <a:r>
              <a:rPr sz="1100" spc="20">
                <a:solidFill>
                  <a:srgbClr val="595959"/>
                </a:solidFill>
                <a:latin typeface="Microsoft YaHei UI"/>
                <a:cs typeface="Microsoft YaHei UI"/>
              </a:rPr>
              <a:t>-</a:t>
            </a:r>
            <a:r>
              <a:rPr sz="1100" spc="-45">
                <a:solidFill>
                  <a:srgbClr val="595959"/>
                </a:solidFill>
                <a:latin typeface="Microsoft YaHei UI"/>
                <a:cs typeface="Microsoft YaHei UI"/>
              </a:rPr>
              <a:t>200</a:t>
            </a:r>
            <a:endParaRPr sz="1100">
              <a:latin typeface="Microsoft YaHei UI"/>
              <a:cs typeface="Microsoft YaHei UI"/>
            </a:endParaRPr>
          </a:p>
          <a:p>
            <a:pPr marL="12700">
              <a:spcBef>
                <a:spcPts val="430"/>
              </a:spcBef>
            </a:pPr>
            <a:r>
              <a:rPr sz="1100" spc="-45">
                <a:solidFill>
                  <a:srgbClr val="595959"/>
                </a:solidFill>
                <a:latin typeface="Microsoft YaHei UI"/>
                <a:cs typeface="Microsoft YaHei UI"/>
              </a:rPr>
              <a:t>201</a:t>
            </a:r>
            <a:r>
              <a:rPr sz="1100" spc="20">
                <a:solidFill>
                  <a:srgbClr val="595959"/>
                </a:solidFill>
                <a:latin typeface="Microsoft YaHei UI"/>
                <a:cs typeface="Microsoft YaHei UI"/>
              </a:rPr>
              <a:t>-</a:t>
            </a:r>
            <a:r>
              <a:rPr sz="1100" spc="-45">
                <a:solidFill>
                  <a:srgbClr val="595959"/>
                </a:solidFill>
                <a:latin typeface="Microsoft YaHei UI"/>
                <a:cs typeface="Microsoft YaHei UI"/>
              </a:rPr>
              <a:t>500</a:t>
            </a:r>
            <a:endParaRPr sz="1100">
              <a:latin typeface="Microsoft YaHei UI"/>
              <a:cs typeface="Microsoft YaHei UI"/>
            </a:endParaRPr>
          </a:p>
          <a:p>
            <a:pPr marL="12700">
              <a:spcBef>
                <a:spcPts val="455"/>
              </a:spcBef>
            </a:pPr>
            <a:r>
              <a:rPr sz="1100" spc="-45">
                <a:solidFill>
                  <a:srgbClr val="595959"/>
                </a:solidFill>
                <a:latin typeface="Microsoft YaHei UI"/>
                <a:cs typeface="Microsoft YaHei UI"/>
              </a:rPr>
              <a:t>501</a:t>
            </a:r>
            <a:r>
              <a:rPr sz="1100" spc="20">
                <a:solidFill>
                  <a:srgbClr val="595959"/>
                </a:solidFill>
                <a:latin typeface="Microsoft YaHei UI"/>
                <a:cs typeface="Microsoft YaHei UI"/>
              </a:rPr>
              <a:t>-</a:t>
            </a:r>
            <a:r>
              <a:rPr sz="1100" spc="-45">
                <a:solidFill>
                  <a:srgbClr val="595959"/>
                </a:solidFill>
                <a:latin typeface="Microsoft YaHei UI"/>
                <a:cs typeface="Microsoft YaHei UI"/>
              </a:rPr>
              <a:t>1000</a:t>
            </a:r>
            <a:endParaRPr sz="1100">
              <a:latin typeface="Microsoft YaHei UI"/>
              <a:cs typeface="Microsoft YaHei UI"/>
            </a:endParaRPr>
          </a:p>
          <a:p>
            <a:pPr marL="12700">
              <a:spcBef>
                <a:spcPts val="430"/>
              </a:spcBef>
            </a:pPr>
            <a:r>
              <a:rPr sz="1100" spc="-45">
                <a:solidFill>
                  <a:srgbClr val="595959"/>
                </a:solidFill>
                <a:latin typeface="Microsoft YaHei UI"/>
                <a:cs typeface="Microsoft YaHei UI"/>
              </a:rPr>
              <a:t>100</a:t>
            </a:r>
            <a:r>
              <a:rPr sz="1100" spc="50">
                <a:solidFill>
                  <a:srgbClr val="595959"/>
                </a:solidFill>
                <a:latin typeface="Microsoft YaHei UI"/>
                <a:cs typeface="Microsoft YaHei UI"/>
              </a:rPr>
              <a:t>1</a:t>
            </a:r>
            <a:r>
              <a:rPr sz="1100" spc="-85">
                <a:solidFill>
                  <a:srgbClr val="595959"/>
                </a:solidFill>
                <a:latin typeface="Microsoft YaHei UI"/>
                <a:cs typeface="Microsoft YaHei UI"/>
              </a:rPr>
              <a:t>-</a:t>
            </a:r>
            <a:r>
              <a:rPr sz="1100" spc="-45">
                <a:solidFill>
                  <a:srgbClr val="595959"/>
                </a:solidFill>
                <a:latin typeface="Microsoft YaHei UI"/>
                <a:cs typeface="Microsoft YaHei UI"/>
              </a:rPr>
              <a:t>20</a:t>
            </a:r>
            <a:r>
              <a:rPr sz="1100" spc="50">
                <a:solidFill>
                  <a:srgbClr val="595959"/>
                </a:solidFill>
                <a:latin typeface="Microsoft YaHei UI"/>
                <a:cs typeface="Microsoft YaHei UI"/>
              </a:rPr>
              <a:t>0</a:t>
            </a:r>
            <a:r>
              <a:rPr sz="1100">
                <a:solidFill>
                  <a:srgbClr val="595959"/>
                </a:solidFill>
                <a:latin typeface="Microsoft YaHei UI"/>
                <a:cs typeface="Microsoft YaHei UI"/>
              </a:rPr>
              <a:t>0</a:t>
            </a:r>
            <a:endParaRPr sz="1100">
              <a:latin typeface="Microsoft YaHei UI"/>
              <a:cs typeface="Microsoft YaHei UI"/>
            </a:endParaRPr>
          </a:p>
          <a:p>
            <a:pPr marL="12700">
              <a:spcBef>
                <a:spcPts val="430"/>
              </a:spcBef>
            </a:pPr>
            <a:r>
              <a:rPr sz="1100" spc="-45">
                <a:solidFill>
                  <a:srgbClr val="595959"/>
                </a:solidFill>
                <a:latin typeface="Microsoft YaHei UI"/>
                <a:cs typeface="Microsoft YaHei UI"/>
              </a:rPr>
              <a:t>200</a:t>
            </a:r>
            <a:r>
              <a:rPr sz="1100" spc="50">
                <a:solidFill>
                  <a:srgbClr val="595959"/>
                </a:solidFill>
                <a:latin typeface="Microsoft YaHei UI"/>
                <a:cs typeface="Microsoft YaHei UI"/>
              </a:rPr>
              <a:t>1</a:t>
            </a:r>
            <a:r>
              <a:rPr sz="1100" spc="-85">
                <a:solidFill>
                  <a:srgbClr val="595959"/>
                </a:solidFill>
                <a:latin typeface="Microsoft YaHei UI"/>
                <a:cs typeface="Microsoft YaHei UI"/>
              </a:rPr>
              <a:t>-</a:t>
            </a:r>
            <a:r>
              <a:rPr sz="1100" spc="-45">
                <a:solidFill>
                  <a:srgbClr val="595959"/>
                </a:solidFill>
                <a:latin typeface="Microsoft YaHei UI"/>
                <a:cs typeface="Microsoft YaHei UI"/>
              </a:rPr>
              <a:t>30</a:t>
            </a:r>
            <a:r>
              <a:rPr sz="1100" spc="50">
                <a:solidFill>
                  <a:srgbClr val="595959"/>
                </a:solidFill>
                <a:latin typeface="Microsoft YaHei UI"/>
                <a:cs typeface="Microsoft YaHei UI"/>
              </a:rPr>
              <a:t>0</a:t>
            </a:r>
            <a:r>
              <a:rPr sz="1100">
                <a:solidFill>
                  <a:srgbClr val="595959"/>
                </a:solidFill>
                <a:latin typeface="Microsoft YaHei UI"/>
                <a:cs typeface="Microsoft YaHei UI"/>
              </a:rPr>
              <a:t>0</a:t>
            </a:r>
            <a:endParaRPr sz="1100">
              <a:latin typeface="Microsoft YaHei UI"/>
              <a:cs typeface="Microsoft YaHei UI"/>
            </a:endParaRPr>
          </a:p>
          <a:p>
            <a:pPr marL="12700">
              <a:spcBef>
                <a:spcPts val="455"/>
              </a:spcBef>
            </a:pPr>
            <a:r>
              <a:rPr sz="1100" spc="-45">
                <a:solidFill>
                  <a:srgbClr val="595959"/>
                </a:solidFill>
                <a:latin typeface="Microsoft YaHei UI"/>
                <a:cs typeface="Microsoft YaHei UI"/>
              </a:rPr>
              <a:t>300</a:t>
            </a:r>
            <a:r>
              <a:rPr sz="1100" spc="50">
                <a:solidFill>
                  <a:srgbClr val="595959"/>
                </a:solidFill>
                <a:latin typeface="Microsoft YaHei UI"/>
                <a:cs typeface="Microsoft YaHei UI"/>
              </a:rPr>
              <a:t>1</a:t>
            </a:r>
            <a:r>
              <a:rPr sz="1100" spc="-85">
                <a:solidFill>
                  <a:srgbClr val="595959"/>
                </a:solidFill>
                <a:latin typeface="Microsoft YaHei UI"/>
                <a:cs typeface="Microsoft YaHei UI"/>
              </a:rPr>
              <a:t>-</a:t>
            </a:r>
            <a:r>
              <a:rPr sz="1100" spc="-45">
                <a:solidFill>
                  <a:srgbClr val="595959"/>
                </a:solidFill>
                <a:latin typeface="Microsoft YaHei UI"/>
                <a:cs typeface="Microsoft YaHei UI"/>
              </a:rPr>
              <a:t>50</a:t>
            </a:r>
            <a:r>
              <a:rPr sz="1100" spc="50">
                <a:solidFill>
                  <a:srgbClr val="595959"/>
                </a:solidFill>
                <a:latin typeface="Microsoft YaHei UI"/>
                <a:cs typeface="Microsoft YaHei UI"/>
              </a:rPr>
              <a:t>0</a:t>
            </a:r>
            <a:r>
              <a:rPr sz="1100">
                <a:solidFill>
                  <a:srgbClr val="595959"/>
                </a:solidFill>
                <a:latin typeface="Microsoft YaHei UI"/>
                <a:cs typeface="Microsoft YaHei UI"/>
              </a:rPr>
              <a:t>0</a:t>
            </a:r>
            <a:endParaRPr sz="1100">
              <a:latin typeface="Microsoft YaHei UI"/>
              <a:cs typeface="Microsoft YaHei UI"/>
            </a:endParaRPr>
          </a:p>
          <a:p>
            <a:pPr marL="12700">
              <a:spcBef>
                <a:spcPts val="310"/>
              </a:spcBef>
            </a:pPr>
            <a:r>
              <a:rPr sz="1100" spc="-30">
                <a:solidFill>
                  <a:srgbClr val="595959"/>
                </a:solidFill>
                <a:latin typeface="Microsoft YaHei UI"/>
                <a:cs typeface="Microsoft YaHei UI"/>
              </a:rPr>
              <a:t>500</a:t>
            </a:r>
            <a:r>
              <a:rPr sz="1100" spc="-35">
                <a:solidFill>
                  <a:srgbClr val="595959"/>
                </a:solidFill>
                <a:latin typeface="Microsoft YaHei UI"/>
                <a:cs typeface="Microsoft YaHei UI"/>
              </a:rPr>
              <a:t>0</a:t>
            </a:r>
            <a:r>
              <a:rPr sz="1100" spc="-50">
                <a:solidFill>
                  <a:srgbClr val="595959"/>
                </a:solidFill>
                <a:latin typeface="Microsoft YaHei UI"/>
                <a:cs typeface="Microsoft YaHei UI"/>
              </a:rPr>
              <a:t>个以上</a:t>
            </a:r>
            <a:endParaRPr sz="1100">
              <a:latin typeface="Microsoft YaHei UI"/>
              <a:cs typeface="Microsoft YaHei UI"/>
            </a:endParaRPr>
          </a:p>
        </p:txBody>
      </p:sp>
      <p:sp>
        <p:nvSpPr>
          <p:cNvPr id="44" name="object 44"/>
          <p:cNvSpPr/>
          <p:nvPr/>
        </p:nvSpPr>
        <p:spPr>
          <a:xfrm>
            <a:off x="6250670" y="5874734"/>
            <a:ext cx="1470930" cy="180000"/>
          </a:xfrm>
          <a:custGeom>
            <a:rect l="l" t="t" r="r" b="b"/>
            <a:pathLst>
              <a:path w="1470930" h="180000">
                <a:moveTo>
                  <a:pt x="0" y="0"/>
                </a:moveTo>
                <a:lnTo>
                  <a:pt x="1470930" y="0"/>
                </a:lnTo>
                <a:lnTo>
                  <a:pt x="1470930"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txBox="1"/>
          <p:nvPr/>
        </p:nvSpPr>
        <p:spPr>
          <a:xfrm>
            <a:off x="6344785" y="5896355"/>
            <a:ext cx="12827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医院管理与保障信息系统</a:t>
            </a:r>
            <a:endParaRPr sz="900">
              <a:latin typeface="Microsoft YaHei UI"/>
              <a:cs typeface="Microsoft YaHei UI"/>
            </a:endParaRPr>
          </a:p>
        </p:txBody>
      </p:sp>
      <p:sp>
        <p:nvSpPr>
          <p:cNvPr id="46" name="object 46"/>
          <p:cNvSpPr/>
          <p:nvPr/>
        </p:nvSpPr>
        <p:spPr>
          <a:xfrm>
            <a:off x="7760721" y="5874734"/>
            <a:ext cx="1681850" cy="180000"/>
          </a:xfrm>
          <a:custGeom>
            <a:rect l="l" t="t" r="r" b="b"/>
            <a:pathLst>
              <a:path w="1681849" h="180000">
                <a:moveTo>
                  <a:pt x="0" y="0"/>
                </a:moveTo>
                <a:lnTo>
                  <a:pt x="1681850" y="0"/>
                </a:lnTo>
                <a:lnTo>
                  <a:pt x="1681850"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7845996" y="5896355"/>
            <a:ext cx="15113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患者就诊管理与服务信息系统</a:t>
            </a:r>
            <a:endParaRPr sz="900">
              <a:latin typeface="Microsoft YaHei UI"/>
              <a:cs typeface="Microsoft YaHei UI"/>
            </a:endParaRPr>
          </a:p>
        </p:txBody>
      </p:sp>
      <p:sp>
        <p:nvSpPr>
          <p:cNvPr id="48" name="object 48"/>
          <p:cNvSpPr/>
          <p:nvPr/>
        </p:nvSpPr>
        <p:spPr>
          <a:xfrm>
            <a:off x="9481692" y="5875975"/>
            <a:ext cx="669465" cy="180000"/>
          </a:xfrm>
          <a:custGeom>
            <a:rect l="l" t="t" r="r" b="b"/>
            <a:pathLst>
              <a:path w="669465" h="180000">
                <a:moveTo>
                  <a:pt x="0" y="0"/>
                </a:moveTo>
                <a:lnTo>
                  <a:pt x="669465" y="0"/>
                </a:lnTo>
                <a:lnTo>
                  <a:pt x="669465"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9575124" y="5896355"/>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区域协同</a:t>
            </a:r>
            <a:endParaRPr sz="900">
              <a:latin typeface="Microsoft YaHei UI"/>
              <a:cs typeface="Microsoft YaHei UI"/>
            </a:endParaRPr>
          </a:p>
        </p:txBody>
      </p:sp>
      <p:sp>
        <p:nvSpPr>
          <p:cNvPr id="50" name="object 50"/>
          <p:cNvSpPr/>
          <p:nvPr/>
        </p:nvSpPr>
        <p:spPr>
          <a:xfrm>
            <a:off x="6250669" y="6105966"/>
            <a:ext cx="1110250" cy="180000"/>
          </a:xfrm>
          <a:custGeom>
            <a:rect l="l" t="t" r="r" b="b"/>
            <a:pathLst>
              <a:path w="1110250" h="180000">
                <a:moveTo>
                  <a:pt x="0" y="0"/>
                </a:moveTo>
                <a:lnTo>
                  <a:pt x="1110250" y="0"/>
                </a:lnTo>
                <a:lnTo>
                  <a:pt x="1110250"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7429229" y="6105966"/>
            <a:ext cx="769890" cy="180000"/>
          </a:xfrm>
          <a:custGeom>
            <a:rect l="l" t="t" r="r" b="b"/>
            <a:pathLst>
              <a:path w="769890" h="180000">
                <a:moveTo>
                  <a:pt x="0" y="0"/>
                </a:moveTo>
                <a:lnTo>
                  <a:pt x="769890" y="0"/>
                </a:lnTo>
                <a:lnTo>
                  <a:pt x="769890"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8267429" y="6105966"/>
            <a:ext cx="647970" cy="180000"/>
          </a:xfrm>
          <a:custGeom>
            <a:rect l="l" t="t" r="r" b="b"/>
            <a:pathLst>
              <a:path w="647970" h="180000">
                <a:moveTo>
                  <a:pt x="0" y="0"/>
                </a:moveTo>
                <a:lnTo>
                  <a:pt x="647970" y="0"/>
                </a:lnTo>
                <a:lnTo>
                  <a:pt x="647970"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8983709" y="6104353"/>
            <a:ext cx="647970" cy="180000"/>
          </a:xfrm>
          <a:custGeom>
            <a:rect l="l" t="t" r="r" b="b"/>
            <a:pathLst>
              <a:path w="647970" h="180000">
                <a:moveTo>
                  <a:pt x="0" y="0"/>
                </a:moveTo>
                <a:lnTo>
                  <a:pt x="647970" y="0"/>
                </a:lnTo>
                <a:lnTo>
                  <a:pt x="647970"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9699990" y="6104353"/>
            <a:ext cx="451167" cy="180000"/>
          </a:xfrm>
          <a:custGeom>
            <a:rect l="l" t="t" r="r" b="b"/>
            <a:pathLst>
              <a:path w="451167" h="180000">
                <a:moveTo>
                  <a:pt x="0" y="0"/>
                </a:moveTo>
                <a:lnTo>
                  <a:pt x="451167" y="0"/>
                </a:lnTo>
                <a:lnTo>
                  <a:pt x="451167" y="180000"/>
                </a:lnTo>
                <a:lnTo>
                  <a:pt x="0" y="180000"/>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2486988" y="3226906"/>
            <a:ext cx="92525" cy="3060006"/>
          </a:xfrm>
          <a:custGeom>
            <a:rect l="l" t="t" r="r" b="b"/>
            <a:pathLst>
              <a:path w="92525" h="3060006">
                <a:moveTo>
                  <a:pt x="46262" y="6300"/>
                </a:moveTo>
                <a:lnTo>
                  <a:pt x="44675" y="9021"/>
                </a:lnTo>
                <a:lnTo>
                  <a:pt x="44676" y="3060006"/>
                </a:lnTo>
                <a:lnTo>
                  <a:pt x="47851" y="3060006"/>
                </a:lnTo>
                <a:lnTo>
                  <a:pt x="47850" y="9021"/>
                </a:lnTo>
                <a:lnTo>
                  <a:pt x="46262" y="6300"/>
                </a:lnTo>
                <a:close/>
              </a:path>
              <a:path w="92525" h="3060006">
                <a:moveTo>
                  <a:pt x="46262" y="0"/>
                </a:moveTo>
                <a:lnTo>
                  <a:pt x="0" y="79307"/>
                </a:lnTo>
                <a:lnTo>
                  <a:pt x="255" y="80279"/>
                </a:lnTo>
                <a:lnTo>
                  <a:pt x="1770" y="81163"/>
                </a:lnTo>
                <a:lnTo>
                  <a:pt x="2742" y="80906"/>
                </a:lnTo>
                <a:lnTo>
                  <a:pt x="44675" y="9021"/>
                </a:lnTo>
                <a:lnTo>
                  <a:pt x="44675" y="3078"/>
                </a:lnTo>
                <a:lnTo>
                  <a:pt x="48058" y="3078"/>
                </a:lnTo>
                <a:lnTo>
                  <a:pt x="46262" y="0"/>
                </a:lnTo>
                <a:close/>
              </a:path>
              <a:path w="92525" h="3060006">
                <a:moveTo>
                  <a:pt x="48058" y="3078"/>
                </a:moveTo>
                <a:lnTo>
                  <a:pt x="47850" y="3078"/>
                </a:lnTo>
                <a:lnTo>
                  <a:pt x="47850" y="9021"/>
                </a:lnTo>
                <a:lnTo>
                  <a:pt x="89783" y="80906"/>
                </a:lnTo>
                <a:lnTo>
                  <a:pt x="90755" y="81163"/>
                </a:lnTo>
                <a:lnTo>
                  <a:pt x="92270" y="80279"/>
                </a:lnTo>
                <a:lnTo>
                  <a:pt x="92525" y="79307"/>
                </a:lnTo>
                <a:lnTo>
                  <a:pt x="48058" y="3078"/>
                </a:lnTo>
                <a:close/>
              </a:path>
              <a:path w="92525" h="3060006">
                <a:moveTo>
                  <a:pt x="47850" y="3078"/>
                </a:moveTo>
                <a:lnTo>
                  <a:pt x="44675" y="3078"/>
                </a:lnTo>
                <a:lnTo>
                  <a:pt x="44675" y="9021"/>
                </a:lnTo>
                <a:lnTo>
                  <a:pt x="46262" y="6300"/>
                </a:lnTo>
                <a:lnTo>
                  <a:pt x="44891" y="3949"/>
                </a:lnTo>
                <a:lnTo>
                  <a:pt x="47850" y="3949"/>
                </a:lnTo>
                <a:lnTo>
                  <a:pt x="47850" y="3078"/>
                </a:lnTo>
                <a:close/>
              </a:path>
              <a:path w="92525" h="3060006">
                <a:moveTo>
                  <a:pt x="47850" y="3949"/>
                </a:moveTo>
                <a:lnTo>
                  <a:pt x="47634" y="3949"/>
                </a:lnTo>
                <a:lnTo>
                  <a:pt x="46262" y="6300"/>
                </a:lnTo>
                <a:lnTo>
                  <a:pt x="47850" y="9021"/>
                </a:lnTo>
                <a:lnTo>
                  <a:pt x="47850" y="3949"/>
                </a:lnTo>
                <a:close/>
              </a:path>
              <a:path w="92525" h="3060006">
                <a:moveTo>
                  <a:pt x="47634" y="3949"/>
                </a:moveTo>
                <a:lnTo>
                  <a:pt x="44891" y="3949"/>
                </a:lnTo>
                <a:lnTo>
                  <a:pt x="46262" y="6300"/>
                </a:lnTo>
                <a:lnTo>
                  <a:pt x="47634" y="3949"/>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2533250" y="6241995"/>
            <a:ext cx="3456007" cy="92525"/>
          </a:xfrm>
          <a:custGeom>
            <a:rect l="l" t="t" r="r" b="b"/>
            <a:pathLst>
              <a:path w="3456006" h="92525">
                <a:moveTo>
                  <a:pt x="3376698" y="0"/>
                </a:moveTo>
                <a:lnTo>
                  <a:pt x="3375727" y="255"/>
                </a:lnTo>
                <a:lnTo>
                  <a:pt x="3374843" y="1770"/>
                </a:lnTo>
                <a:lnTo>
                  <a:pt x="3375099" y="2742"/>
                </a:lnTo>
                <a:lnTo>
                  <a:pt x="3446984" y="44675"/>
                </a:lnTo>
                <a:lnTo>
                  <a:pt x="3452928" y="44675"/>
                </a:lnTo>
                <a:lnTo>
                  <a:pt x="3452928" y="47850"/>
                </a:lnTo>
                <a:lnTo>
                  <a:pt x="3446984" y="47850"/>
                </a:lnTo>
                <a:lnTo>
                  <a:pt x="3375099" y="89783"/>
                </a:lnTo>
                <a:lnTo>
                  <a:pt x="3374843" y="90755"/>
                </a:lnTo>
                <a:lnTo>
                  <a:pt x="3375727" y="92270"/>
                </a:lnTo>
                <a:lnTo>
                  <a:pt x="3376698" y="92525"/>
                </a:lnTo>
                <a:lnTo>
                  <a:pt x="3453286" y="47850"/>
                </a:lnTo>
                <a:lnTo>
                  <a:pt x="3452928" y="47850"/>
                </a:lnTo>
                <a:lnTo>
                  <a:pt x="3453289" y="47848"/>
                </a:lnTo>
                <a:lnTo>
                  <a:pt x="3456007" y="46263"/>
                </a:lnTo>
                <a:lnTo>
                  <a:pt x="3376698" y="0"/>
                </a:lnTo>
                <a:close/>
              </a:path>
              <a:path w="3456006" h="92525">
                <a:moveTo>
                  <a:pt x="3449706" y="46263"/>
                </a:moveTo>
                <a:lnTo>
                  <a:pt x="3446984" y="47850"/>
                </a:lnTo>
                <a:lnTo>
                  <a:pt x="3452928" y="47850"/>
                </a:lnTo>
                <a:lnTo>
                  <a:pt x="3452928" y="47634"/>
                </a:lnTo>
                <a:lnTo>
                  <a:pt x="3452056" y="47634"/>
                </a:lnTo>
                <a:lnTo>
                  <a:pt x="3449706" y="46263"/>
                </a:lnTo>
                <a:close/>
              </a:path>
              <a:path w="3456006" h="92525">
                <a:moveTo>
                  <a:pt x="0" y="44673"/>
                </a:moveTo>
                <a:lnTo>
                  <a:pt x="0" y="47848"/>
                </a:lnTo>
                <a:lnTo>
                  <a:pt x="3446988" y="47848"/>
                </a:lnTo>
                <a:lnTo>
                  <a:pt x="3449706" y="46263"/>
                </a:lnTo>
                <a:lnTo>
                  <a:pt x="3446984" y="44675"/>
                </a:lnTo>
                <a:lnTo>
                  <a:pt x="0" y="44673"/>
                </a:lnTo>
                <a:close/>
              </a:path>
              <a:path w="3456006" h="92525">
                <a:moveTo>
                  <a:pt x="3452056" y="44891"/>
                </a:moveTo>
                <a:lnTo>
                  <a:pt x="3449706" y="46263"/>
                </a:lnTo>
                <a:lnTo>
                  <a:pt x="3452056" y="47634"/>
                </a:lnTo>
                <a:lnTo>
                  <a:pt x="3452056" y="44891"/>
                </a:lnTo>
                <a:close/>
              </a:path>
              <a:path w="3456006" h="92525">
                <a:moveTo>
                  <a:pt x="3452928" y="44891"/>
                </a:moveTo>
                <a:lnTo>
                  <a:pt x="3452056" y="44891"/>
                </a:lnTo>
                <a:lnTo>
                  <a:pt x="3452056" y="47634"/>
                </a:lnTo>
                <a:lnTo>
                  <a:pt x="3452928" y="47634"/>
                </a:lnTo>
                <a:lnTo>
                  <a:pt x="3452928" y="44891"/>
                </a:lnTo>
                <a:close/>
              </a:path>
              <a:path w="3456006" h="92525">
                <a:moveTo>
                  <a:pt x="3446984" y="44675"/>
                </a:moveTo>
                <a:lnTo>
                  <a:pt x="3449706" y="46263"/>
                </a:lnTo>
                <a:lnTo>
                  <a:pt x="3452056" y="44891"/>
                </a:lnTo>
                <a:lnTo>
                  <a:pt x="3452928" y="44891"/>
                </a:lnTo>
                <a:lnTo>
                  <a:pt x="3452928" y="44675"/>
                </a:lnTo>
                <a:lnTo>
                  <a:pt x="3446984" y="44675"/>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txBox="1"/>
          <p:nvPr/>
        </p:nvSpPr>
        <p:spPr>
          <a:xfrm>
            <a:off x="2457286" y="6301232"/>
            <a:ext cx="184531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532890"/>
              </a:tabLst>
            </a:pPr>
            <a:r>
              <a:rPr sz="1000">
                <a:solidFill>
                  <a:srgbClr val="595959"/>
                </a:solidFill>
                <a:latin typeface="Microsoft YaHei UI"/>
                <a:cs typeface="Microsoft YaHei UI"/>
              </a:rPr>
              <a:t>2015	2020</a:t>
            </a:r>
            <a:endParaRPr sz="1000">
              <a:latin typeface="Microsoft YaHei UI"/>
              <a:cs typeface="Microsoft YaHei UI"/>
            </a:endParaRPr>
          </a:p>
        </p:txBody>
      </p:sp>
      <p:sp>
        <p:nvSpPr>
          <p:cNvPr id="58" name="object 58"/>
          <p:cNvSpPr txBox="1"/>
          <p:nvPr/>
        </p:nvSpPr>
        <p:spPr>
          <a:xfrm>
            <a:off x="5498735" y="6269482"/>
            <a:ext cx="606425" cy="2705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202</a:t>
            </a:r>
            <a:r>
              <a:rPr sz="1000" spc="-180">
                <a:solidFill>
                  <a:srgbClr val="595959"/>
                </a:solidFill>
                <a:latin typeface="Microsoft YaHei UI"/>
                <a:cs typeface="Microsoft YaHei UI"/>
              </a:rPr>
              <a:t>5</a:t>
            </a:r>
            <a:r>
              <a:rPr sz="1875" spc="-75" baseline="-24444">
                <a:solidFill>
                  <a:srgbClr val="A6A6A6"/>
                </a:solidFill>
                <a:latin typeface="Microsoft YaHei UI"/>
                <a:cs typeface="Microsoft YaHei UI"/>
              </a:rPr>
              <a:t>时间</a:t>
            </a:r>
            <a:endParaRPr sz="1875" baseline="-24444">
              <a:latin typeface="Microsoft YaHei UI"/>
              <a:cs typeface="Microsoft YaHei UI"/>
            </a:endParaRPr>
          </a:p>
        </p:txBody>
      </p:sp>
      <p:sp>
        <p:nvSpPr>
          <p:cNvPr id="59" name="object 59"/>
          <p:cNvSpPr txBox="1"/>
          <p:nvPr/>
        </p:nvSpPr>
        <p:spPr>
          <a:xfrm>
            <a:off x="2154783" y="5950203"/>
            <a:ext cx="21272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5">
                <a:solidFill>
                  <a:srgbClr val="595959"/>
                </a:solidFill>
                <a:latin typeface="Microsoft YaHei UI"/>
                <a:cs typeface="Microsoft YaHei UI"/>
              </a:rPr>
              <a:t>5G</a:t>
            </a:r>
            <a:endParaRPr sz="1100">
              <a:latin typeface="Microsoft YaHei UI"/>
              <a:cs typeface="Microsoft YaHei UI"/>
            </a:endParaRPr>
          </a:p>
        </p:txBody>
      </p:sp>
      <p:sp>
        <p:nvSpPr>
          <p:cNvPr id="60" name="object 60"/>
          <p:cNvSpPr txBox="1"/>
          <p:nvPr/>
        </p:nvSpPr>
        <p:spPr>
          <a:xfrm>
            <a:off x="2177800" y="5319267"/>
            <a:ext cx="1651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10">
                <a:solidFill>
                  <a:srgbClr val="595959"/>
                </a:solidFill>
                <a:latin typeface="Microsoft YaHei UI"/>
                <a:cs typeface="Microsoft YaHei UI"/>
              </a:rPr>
              <a:t>AI</a:t>
            </a:r>
            <a:endParaRPr sz="1100">
              <a:latin typeface="Microsoft YaHei UI"/>
              <a:cs typeface="Microsoft YaHei UI"/>
            </a:endParaRPr>
          </a:p>
        </p:txBody>
      </p:sp>
      <p:sp>
        <p:nvSpPr>
          <p:cNvPr id="61" name="object 61"/>
          <p:cNvSpPr txBox="1"/>
          <p:nvPr/>
        </p:nvSpPr>
        <p:spPr>
          <a:xfrm>
            <a:off x="2038100" y="4715764"/>
            <a:ext cx="4445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a:solidFill>
                  <a:srgbClr val="595959"/>
                </a:solidFill>
                <a:latin typeface="Microsoft YaHei UI"/>
                <a:cs typeface="Microsoft YaHei UI"/>
              </a:rPr>
              <a:t>物联网</a:t>
            </a:r>
            <a:endParaRPr sz="1100">
              <a:latin typeface="Microsoft YaHei UI"/>
              <a:cs typeface="Microsoft YaHei UI"/>
            </a:endParaRPr>
          </a:p>
        </p:txBody>
      </p:sp>
      <p:sp>
        <p:nvSpPr>
          <p:cNvPr id="62" name="object 62"/>
          <p:cNvSpPr txBox="1"/>
          <p:nvPr/>
        </p:nvSpPr>
        <p:spPr>
          <a:xfrm>
            <a:off x="2038100" y="4081779"/>
            <a:ext cx="4445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a:solidFill>
                  <a:srgbClr val="595959"/>
                </a:solidFill>
                <a:latin typeface="Microsoft YaHei UI"/>
                <a:cs typeface="Microsoft YaHei UI"/>
              </a:rPr>
              <a:t>大数据</a:t>
            </a:r>
            <a:endParaRPr sz="1100">
              <a:latin typeface="Microsoft YaHei UI"/>
              <a:cs typeface="Microsoft YaHei UI"/>
            </a:endParaRPr>
          </a:p>
        </p:txBody>
      </p:sp>
      <p:sp>
        <p:nvSpPr>
          <p:cNvPr id="63" name="object 63"/>
          <p:cNvSpPr/>
          <p:nvPr/>
        </p:nvSpPr>
        <p:spPr>
          <a:xfrm>
            <a:off x="1972543" y="3823981"/>
            <a:ext cx="3996000" cy="1"/>
          </a:xfrm>
          <a:custGeom>
            <a:rect l="l" t="t" r="r" b="b"/>
            <a:pathLst>
              <a:path w="3996000" h="1">
                <a:moveTo>
                  <a:pt x="0" y="0"/>
                </a:moveTo>
                <a:lnTo>
                  <a:pt x="3996000" y="1"/>
                </a:lnTo>
              </a:path>
            </a:pathLst>
          </a:custGeom>
          <a:ln w="9525">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1972543" y="5710238"/>
            <a:ext cx="3996000" cy="1"/>
          </a:xfrm>
          <a:custGeom>
            <a:rect l="l" t="t" r="r" b="b"/>
            <a:pathLst>
              <a:path w="3996000" h="1">
                <a:moveTo>
                  <a:pt x="0" y="0"/>
                </a:moveTo>
                <a:lnTo>
                  <a:pt x="3996000" y="1"/>
                </a:lnTo>
              </a:path>
            </a:pathLst>
          </a:custGeom>
          <a:ln w="9525">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1972543" y="4452733"/>
            <a:ext cx="3996000" cy="1"/>
          </a:xfrm>
          <a:custGeom>
            <a:rect l="l" t="t" r="r" b="b"/>
            <a:pathLst>
              <a:path w="3996000" h="1">
                <a:moveTo>
                  <a:pt x="0" y="0"/>
                </a:moveTo>
                <a:lnTo>
                  <a:pt x="3996000" y="1"/>
                </a:lnTo>
              </a:path>
            </a:pathLst>
          </a:custGeom>
          <a:ln w="9525">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1972543" y="5081486"/>
            <a:ext cx="3996000" cy="1"/>
          </a:xfrm>
          <a:custGeom>
            <a:rect l="l" t="t" r="r" b="b"/>
            <a:pathLst>
              <a:path w="3996000" h="1">
                <a:moveTo>
                  <a:pt x="0" y="0"/>
                </a:moveTo>
                <a:lnTo>
                  <a:pt x="3996000" y="1"/>
                </a:lnTo>
              </a:path>
            </a:pathLst>
          </a:custGeom>
          <a:ln w="9525">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2584735" y="5733394"/>
            <a:ext cx="1609455" cy="266567"/>
          </a:xfrm>
          <a:custGeom>
            <a:rect l="l" t="t" r="r" b="b"/>
            <a:pathLst>
              <a:path w="1609455" h="266567">
                <a:moveTo>
                  <a:pt x="1565025" y="0"/>
                </a:moveTo>
                <a:lnTo>
                  <a:pt x="30950" y="2081"/>
                </a:lnTo>
                <a:lnTo>
                  <a:pt x="2312" y="30245"/>
                </a:lnTo>
                <a:lnTo>
                  <a:pt x="0" y="44429"/>
                </a:lnTo>
                <a:lnTo>
                  <a:pt x="2081" y="235616"/>
                </a:lnTo>
                <a:lnTo>
                  <a:pt x="8316" y="248024"/>
                </a:lnTo>
                <a:lnTo>
                  <a:pt x="17955" y="257822"/>
                </a:lnTo>
                <a:lnTo>
                  <a:pt x="30245" y="264254"/>
                </a:lnTo>
                <a:lnTo>
                  <a:pt x="44428" y="266567"/>
                </a:lnTo>
                <a:lnTo>
                  <a:pt x="1578504" y="264485"/>
                </a:lnTo>
                <a:lnTo>
                  <a:pt x="1590912" y="258250"/>
                </a:lnTo>
                <a:lnTo>
                  <a:pt x="1600710" y="248610"/>
                </a:lnTo>
                <a:lnTo>
                  <a:pt x="1607143" y="236321"/>
                </a:lnTo>
                <a:lnTo>
                  <a:pt x="1609455" y="222137"/>
                </a:lnTo>
                <a:lnTo>
                  <a:pt x="1607373" y="30950"/>
                </a:lnTo>
                <a:lnTo>
                  <a:pt x="1601138" y="18542"/>
                </a:lnTo>
                <a:lnTo>
                  <a:pt x="1591498" y="8744"/>
                </a:lnTo>
                <a:lnTo>
                  <a:pt x="1579209" y="2312"/>
                </a:lnTo>
                <a:lnTo>
                  <a:pt x="1565025"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3798863" y="6012659"/>
            <a:ext cx="2092942" cy="266567"/>
          </a:xfrm>
          <a:custGeom>
            <a:rect l="l" t="t" r="r" b="b"/>
            <a:pathLst>
              <a:path w="2092941" h="266567">
                <a:moveTo>
                  <a:pt x="2048513" y="0"/>
                </a:moveTo>
                <a:lnTo>
                  <a:pt x="30950" y="2081"/>
                </a:lnTo>
                <a:lnTo>
                  <a:pt x="2312" y="30245"/>
                </a:lnTo>
                <a:lnTo>
                  <a:pt x="0" y="44429"/>
                </a:lnTo>
                <a:lnTo>
                  <a:pt x="2081" y="235615"/>
                </a:lnTo>
                <a:lnTo>
                  <a:pt x="8315" y="248023"/>
                </a:lnTo>
                <a:lnTo>
                  <a:pt x="17955" y="257822"/>
                </a:lnTo>
                <a:lnTo>
                  <a:pt x="30244" y="264254"/>
                </a:lnTo>
                <a:lnTo>
                  <a:pt x="44428" y="266567"/>
                </a:lnTo>
                <a:lnTo>
                  <a:pt x="2061991" y="264485"/>
                </a:lnTo>
                <a:lnTo>
                  <a:pt x="2074399" y="258250"/>
                </a:lnTo>
                <a:lnTo>
                  <a:pt x="2084197" y="248611"/>
                </a:lnTo>
                <a:lnTo>
                  <a:pt x="2090630" y="236321"/>
                </a:lnTo>
                <a:lnTo>
                  <a:pt x="2092942" y="222137"/>
                </a:lnTo>
                <a:lnTo>
                  <a:pt x="2090860" y="30951"/>
                </a:lnTo>
                <a:lnTo>
                  <a:pt x="2084626" y="18543"/>
                </a:lnTo>
                <a:lnTo>
                  <a:pt x="2074986" y="8744"/>
                </a:lnTo>
                <a:lnTo>
                  <a:pt x="2062697" y="2312"/>
                </a:lnTo>
                <a:lnTo>
                  <a:pt x="2048513"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txBox="1"/>
          <p:nvPr/>
        </p:nvSpPr>
        <p:spPr>
          <a:xfrm>
            <a:off x="2687161" y="5734303"/>
            <a:ext cx="3148965" cy="5600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764030">
              <a:lnSpc>
                <a:spcPts val="1010"/>
              </a:lnSpc>
            </a:pPr>
            <a:r>
              <a:rPr sz="950" spc="-60">
                <a:solidFill>
                  <a:srgbClr val="595959"/>
                </a:solidFill>
                <a:latin typeface="Microsoft YaHei UI"/>
                <a:cs typeface="Microsoft YaHei UI"/>
              </a:rPr>
              <a:t>关键技术试验、技术方案验</a:t>
            </a:r>
            <a:r>
              <a:rPr sz="950" spc="-55">
                <a:solidFill>
                  <a:srgbClr val="595959"/>
                </a:solidFill>
                <a:latin typeface="Microsoft YaHei UI"/>
                <a:cs typeface="Microsoft YaHei UI"/>
              </a:rPr>
              <a:t> 证、系统验证</a:t>
            </a:r>
            <a:endParaRPr sz="950">
              <a:latin typeface="Microsoft YaHei UI"/>
              <a:cs typeface="Microsoft YaHei UI"/>
            </a:endParaRPr>
          </a:p>
          <a:p>
            <a:pPr marL="1192530" marR="12700">
              <a:lnSpc>
                <a:spcPts val="980"/>
              </a:lnSpc>
              <a:spcBef>
                <a:spcPts val="334"/>
              </a:spcBef>
            </a:pPr>
            <a:r>
              <a:rPr sz="950" spc="-60">
                <a:solidFill>
                  <a:srgbClr val="595959"/>
                </a:solidFill>
                <a:latin typeface="Microsoft YaHei UI"/>
                <a:cs typeface="Microsoft YaHei UI"/>
              </a:rPr>
              <a:t>超密集异构网络、自组织网络、内容分</a:t>
            </a:r>
            <a:r>
              <a:rPr sz="950" spc="-50">
                <a:solidFill>
                  <a:srgbClr val="595959"/>
                </a:solidFill>
                <a:latin typeface="Microsoft YaHei UI"/>
                <a:cs typeface="Microsoft YaHei UI"/>
              </a:rPr>
              <a:t> 发网络、D</a:t>
            </a:r>
            <a:r>
              <a:rPr sz="950" spc="-40">
                <a:solidFill>
                  <a:srgbClr val="595959"/>
                </a:solidFill>
                <a:latin typeface="Microsoft YaHei UI"/>
                <a:cs typeface="Microsoft YaHei UI"/>
              </a:rPr>
              <a:t>2</a:t>
            </a:r>
            <a:r>
              <a:rPr sz="950" spc="-55">
                <a:solidFill>
                  <a:srgbClr val="595959"/>
                </a:solidFill>
                <a:latin typeface="Microsoft YaHei UI"/>
                <a:cs typeface="Microsoft YaHei UI"/>
              </a:rPr>
              <a:t>D通信、</a:t>
            </a:r>
            <a:r>
              <a:rPr sz="950" spc="-50">
                <a:solidFill>
                  <a:srgbClr val="595959"/>
                </a:solidFill>
                <a:latin typeface="Microsoft YaHei UI"/>
                <a:cs typeface="Microsoft YaHei UI"/>
              </a:rPr>
              <a:t>M2</a:t>
            </a:r>
            <a:r>
              <a:rPr sz="950" spc="-65">
                <a:solidFill>
                  <a:srgbClr val="595959"/>
                </a:solidFill>
                <a:latin typeface="Microsoft YaHei UI"/>
                <a:cs typeface="Microsoft YaHei UI"/>
              </a:rPr>
              <a:t>M</a:t>
            </a:r>
            <a:r>
              <a:rPr sz="950" spc="-60">
                <a:solidFill>
                  <a:srgbClr val="595959"/>
                </a:solidFill>
                <a:latin typeface="Microsoft YaHei UI"/>
                <a:cs typeface="Microsoft YaHei UI"/>
              </a:rPr>
              <a:t>通信</a:t>
            </a:r>
            <a:endParaRPr sz="950">
              <a:latin typeface="Microsoft YaHei UI"/>
              <a:cs typeface="Microsoft YaHei UI"/>
            </a:endParaRPr>
          </a:p>
        </p:txBody>
      </p:sp>
      <p:sp>
        <p:nvSpPr>
          <p:cNvPr id="70" name="object 70"/>
          <p:cNvSpPr/>
          <p:nvPr/>
        </p:nvSpPr>
        <p:spPr>
          <a:xfrm>
            <a:off x="2574618" y="4503434"/>
            <a:ext cx="1609455" cy="266566"/>
          </a:xfrm>
          <a:custGeom>
            <a:rect l="l" t="t" r="r" b="b"/>
            <a:pathLst>
              <a:path w="1609455" h="266566">
                <a:moveTo>
                  <a:pt x="1565025" y="0"/>
                </a:moveTo>
                <a:lnTo>
                  <a:pt x="30950" y="2081"/>
                </a:lnTo>
                <a:lnTo>
                  <a:pt x="2312" y="30245"/>
                </a:lnTo>
                <a:lnTo>
                  <a:pt x="0" y="44429"/>
                </a:lnTo>
                <a:lnTo>
                  <a:pt x="2081" y="235616"/>
                </a:lnTo>
                <a:lnTo>
                  <a:pt x="8315" y="248024"/>
                </a:lnTo>
                <a:lnTo>
                  <a:pt x="17955" y="257821"/>
                </a:lnTo>
                <a:lnTo>
                  <a:pt x="30245" y="264254"/>
                </a:lnTo>
                <a:lnTo>
                  <a:pt x="44429" y="266566"/>
                </a:lnTo>
                <a:lnTo>
                  <a:pt x="1578503" y="264485"/>
                </a:lnTo>
                <a:lnTo>
                  <a:pt x="1590911" y="258250"/>
                </a:lnTo>
                <a:lnTo>
                  <a:pt x="1600710" y="248611"/>
                </a:lnTo>
                <a:lnTo>
                  <a:pt x="1607142" y="236321"/>
                </a:lnTo>
                <a:lnTo>
                  <a:pt x="1609455" y="222138"/>
                </a:lnTo>
                <a:lnTo>
                  <a:pt x="1607373" y="30950"/>
                </a:lnTo>
                <a:lnTo>
                  <a:pt x="1601138" y="18542"/>
                </a:lnTo>
                <a:lnTo>
                  <a:pt x="1591498" y="8744"/>
                </a:lnTo>
                <a:lnTo>
                  <a:pt x="1579209" y="2312"/>
                </a:lnTo>
                <a:lnTo>
                  <a:pt x="1565025"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2566321" y="3266641"/>
            <a:ext cx="1609454" cy="266567"/>
          </a:xfrm>
          <a:custGeom>
            <a:rect l="l" t="t" r="r" b="b"/>
            <a:pathLst>
              <a:path w="1609454" h="266567">
                <a:moveTo>
                  <a:pt x="1565026" y="0"/>
                </a:moveTo>
                <a:lnTo>
                  <a:pt x="30950" y="2081"/>
                </a:lnTo>
                <a:lnTo>
                  <a:pt x="2312" y="30245"/>
                </a:lnTo>
                <a:lnTo>
                  <a:pt x="0" y="44429"/>
                </a:lnTo>
                <a:lnTo>
                  <a:pt x="2081" y="235617"/>
                </a:lnTo>
                <a:lnTo>
                  <a:pt x="8316" y="248025"/>
                </a:lnTo>
                <a:lnTo>
                  <a:pt x="17956" y="257823"/>
                </a:lnTo>
                <a:lnTo>
                  <a:pt x="30245" y="264255"/>
                </a:lnTo>
                <a:lnTo>
                  <a:pt x="44429" y="266567"/>
                </a:lnTo>
                <a:lnTo>
                  <a:pt x="1578504" y="264486"/>
                </a:lnTo>
                <a:lnTo>
                  <a:pt x="1590912" y="258251"/>
                </a:lnTo>
                <a:lnTo>
                  <a:pt x="1600710" y="248611"/>
                </a:lnTo>
                <a:lnTo>
                  <a:pt x="1607142" y="236322"/>
                </a:lnTo>
                <a:lnTo>
                  <a:pt x="1609454" y="222138"/>
                </a:lnTo>
                <a:lnTo>
                  <a:pt x="1607373" y="30951"/>
                </a:lnTo>
                <a:lnTo>
                  <a:pt x="1601138" y="18543"/>
                </a:lnTo>
                <a:lnTo>
                  <a:pt x="1591499" y="8745"/>
                </a:lnTo>
                <a:lnTo>
                  <a:pt x="1579209" y="2312"/>
                </a:lnTo>
                <a:lnTo>
                  <a:pt x="1565026"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txBox="1"/>
          <p:nvPr/>
        </p:nvSpPr>
        <p:spPr>
          <a:xfrm>
            <a:off x="2278013" y="3014218"/>
            <a:ext cx="1793239" cy="5340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50" spc="-65">
                <a:solidFill>
                  <a:srgbClr val="A6A6A6"/>
                </a:solidFill>
                <a:latin typeface="Microsoft YaHei UI"/>
                <a:cs typeface="Microsoft YaHei UI"/>
              </a:rPr>
              <a:t>主要技术</a:t>
            </a:r>
            <a:endParaRPr sz="1250">
              <a:latin typeface="Microsoft YaHei UI"/>
              <a:cs typeface="Microsoft YaHei UI"/>
            </a:endParaRPr>
          </a:p>
          <a:p>
            <a:pPr>
              <a:lnSpc>
                <a:spcPts val="550"/>
              </a:lnSpc>
              <a:spcBef>
                <a:spcPts val="47"/>
              </a:spcBef>
            </a:pPr>
            <a:endParaRPr sz="550"/>
          </a:p>
          <a:p>
            <a:pPr marL="408940" marR="12700">
              <a:lnSpc>
                <a:spcPts val="1010"/>
              </a:lnSpc>
            </a:pPr>
            <a:r>
              <a:rPr sz="950" spc="-60">
                <a:solidFill>
                  <a:srgbClr val="595959"/>
                </a:solidFill>
                <a:latin typeface="Microsoft YaHei UI"/>
                <a:cs typeface="Microsoft YaHei UI"/>
              </a:rPr>
              <a:t>网格计算和虚拟化技术初步</a:t>
            </a:r>
            <a:r>
              <a:rPr sz="950" spc="-45">
                <a:solidFill>
                  <a:srgbClr val="595959"/>
                </a:solidFill>
                <a:latin typeface="Microsoft YaHei UI"/>
                <a:cs typeface="Microsoft YaHei UI"/>
              </a:rPr>
              <a:t> 融合</a:t>
            </a:r>
            <a:endParaRPr sz="950">
              <a:latin typeface="Microsoft YaHei UI"/>
              <a:cs typeface="Microsoft YaHei UI"/>
            </a:endParaRPr>
          </a:p>
        </p:txBody>
      </p:sp>
      <p:sp>
        <p:nvSpPr>
          <p:cNvPr id="73" name="object 73"/>
          <p:cNvSpPr txBox="1"/>
          <p:nvPr/>
        </p:nvSpPr>
        <p:spPr>
          <a:xfrm>
            <a:off x="2038100" y="3490467"/>
            <a:ext cx="4445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a:solidFill>
                  <a:srgbClr val="595959"/>
                </a:solidFill>
                <a:latin typeface="Microsoft YaHei UI"/>
                <a:cs typeface="Microsoft YaHei UI"/>
              </a:rPr>
              <a:t>云计算</a:t>
            </a:r>
            <a:endParaRPr sz="1100">
              <a:latin typeface="Microsoft YaHei UI"/>
              <a:cs typeface="Microsoft YaHei UI"/>
            </a:endParaRPr>
          </a:p>
        </p:txBody>
      </p:sp>
      <p:sp>
        <p:nvSpPr>
          <p:cNvPr id="74" name="object 74"/>
          <p:cNvSpPr/>
          <p:nvPr/>
        </p:nvSpPr>
        <p:spPr>
          <a:xfrm>
            <a:off x="3780450" y="3545906"/>
            <a:ext cx="2092943" cy="266566"/>
          </a:xfrm>
          <a:custGeom>
            <a:rect l="l" t="t" r="r" b="b"/>
            <a:pathLst>
              <a:path w="2092943" h="266566">
                <a:moveTo>
                  <a:pt x="2048513" y="0"/>
                </a:moveTo>
                <a:lnTo>
                  <a:pt x="30950" y="2081"/>
                </a:lnTo>
                <a:lnTo>
                  <a:pt x="2312" y="30246"/>
                </a:lnTo>
                <a:lnTo>
                  <a:pt x="0" y="44429"/>
                </a:lnTo>
                <a:lnTo>
                  <a:pt x="2081" y="235616"/>
                </a:lnTo>
                <a:lnTo>
                  <a:pt x="8316" y="248023"/>
                </a:lnTo>
                <a:lnTo>
                  <a:pt x="17956" y="257821"/>
                </a:lnTo>
                <a:lnTo>
                  <a:pt x="30246" y="264254"/>
                </a:lnTo>
                <a:lnTo>
                  <a:pt x="44429" y="266566"/>
                </a:lnTo>
                <a:lnTo>
                  <a:pt x="2061993" y="264485"/>
                </a:lnTo>
                <a:lnTo>
                  <a:pt x="2074400" y="258250"/>
                </a:lnTo>
                <a:lnTo>
                  <a:pt x="2084198" y="248610"/>
                </a:lnTo>
                <a:lnTo>
                  <a:pt x="2090631" y="236320"/>
                </a:lnTo>
                <a:lnTo>
                  <a:pt x="2092943" y="222136"/>
                </a:lnTo>
                <a:lnTo>
                  <a:pt x="2090861" y="30950"/>
                </a:lnTo>
                <a:lnTo>
                  <a:pt x="2084626" y="18542"/>
                </a:lnTo>
                <a:lnTo>
                  <a:pt x="2074986" y="8744"/>
                </a:lnTo>
                <a:lnTo>
                  <a:pt x="2062697" y="2312"/>
                </a:lnTo>
                <a:lnTo>
                  <a:pt x="2048513"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txBox="1"/>
          <p:nvPr/>
        </p:nvSpPr>
        <p:spPr>
          <a:xfrm>
            <a:off x="2640542" y="4515105"/>
            <a:ext cx="2665730" cy="5111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166495">
              <a:lnSpc>
                <a:spcPts val="1010"/>
              </a:lnSpc>
            </a:pPr>
            <a:r>
              <a:rPr sz="950" spc="-60">
                <a:solidFill>
                  <a:srgbClr val="595959"/>
                </a:solidFill>
                <a:latin typeface="Microsoft YaHei UI"/>
                <a:cs typeface="Microsoft YaHei UI"/>
              </a:rPr>
              <a:t>实现</a:t>
            </a:r>
            <a:r>
              <a:rPr sz="950" spc="-40">
                <a:solidFill>
                  <a:srgbClr val="595959"/>
                </a:solidFill>
                <a:latin typeface="Microsoft YaHei UI"/>
                <a:cs typeface="Microsoft YaHei UI"/>
              </a:rPr>
              <a:t>RF</a:t>
            </a:r>
            <a:r>
              <a:rPr sz="950" spc="-25">
                <a:solidFill>
                  <a:srgbClr val="595959"/>
                </a:solidFill>
                <a:latin typeface="Microsoft YaHei UI"/>
                <a:cs typeface="Microsoft YaHei UI"/>
              </a:rPr>
              <a:t>I</a:t>
            </a:r>
            <a:r>
              <a:rPr sz="950" spc="-60">
                <a:solidFill>
                  <a:srgbClr val="595959"/>
                </a:solidFill>
                <a:latin typeface="Microsoft YaHei UI"/>
                <a:cs typeface="Microsoft YaHei UI"/>
              </a:rPr>
              <a:t>D芯片和读写设备、</a:t>
            </a:r>
            <a:r>
              <a:rPr sz="950" spc="-55">
                <a:solidFill>
                  <a:srgbClr val="595959"/>
                </a:solidFill>
                <a:latin typeface="Microsoft YaHei UI"/>
                <a:cs typeface="Microsoft YaHei UI"/>
              </a:rPr>
              <a:t> 智能终端的大规模生产与应用</a:t>
            </a:r>
            <a:endParaRPr sz="950">
              <a:latin typeface="Microsoft YaHei UI"/>
              <a:cs typeface="Microsoft YaHei UI"/>
            </a:endParaRPr>
          </a:p>
          <a:p>
            <a:pPr>
              <a:lnSpc>
                <a:spcPts val="750"/>
              </a:lnSpc>
              <a:spcBef>
                <a:spcPts val="18"/>
              </a:spcBef>
            </a:pPr>
            <a:endParaRPr sz="750"/>
          </a:p>
          <a:p>
            <a:pPr marL="1231900"/>
            <a:r>
              <a:rPr sz="950" spc="-55">
                <a:solidFill>
                  <a:srgbClr val="595959"/>
                </a:solidFill>
                <a:latin typeface="Microsoft YaHei UI"/>
                <a:cs typeface="Microsoft YaHei UI"/>
              </a:rPr>
              <a:t>在数字化车间/工厂广泛应用</a:t>
            </a:r>
            <a:endParaRPr sz="950">
              <a:latin typeface="Microsoft YaHei UI"/>
              <a:cs typeface="Microsoft YaHei UI"/>
            </a:endParaRPr>
          </a:p>
        </p:txBody>
      </p:sp>
      <p:sp>
        <p:nvSpPr>
          <p:cNvPr id="76" name="object 76"/>
          <p:cNvSpPr txBox="1"/>
          <p:nvPr/>
        </p:nvSpPr>
        <p:spPr>
          <a:xfrm>
            <a:off x="3859789" y="3564129"/>
            <a:ext cx="1968500" cy="2673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50" spc="-60">
                <a:solidFill>
                  <a:srgbClr val="595959"/>
                </a:solidFill>
                <a:latin typeface="Microsoft YaHei UI"/>
                <a:cs typeface="Microsoft YaHei UI"/>
              </a:rPr>
              <a:t>虚拟化技术、分布式海量数据存储、海</a:t>
            </a:r>
            <a:r>
              <a:rPr sz="950" spc="-55">
                <a:solidFill>
                  <a:srgbClr val="595959"/>
                </a:solidFill>
                <a:latin typeface="Microsoft YaHei UI"/>
                <a:cs typeface="Microsoft YaHei UI"/>
              </a:rPr>
              <a:t> 量数据管理技术、编程方式</a:t>
            </a:r>
            <a:endParaRPr sz="950">
              <a:latin typeface="Microsoft YaHei UI"/>
              <a:cs typeface="Microsoft YaHei UI"/>
            </a:endParaRPr>
          </a:p>
        </p:txBody>
      </p:sp>
      <p:sp>
        <p:nvSpPr>
          <p:cNvPr id="77" name="object 77"/>
          <p:cNvSpPr/>
          <p:nvPr/>
        </p:nvSpPr>
        <p:spPr>
          <a:xfrm>
            <a:off x="2556626" y="5135374"/>
            <a:ext cx="1656000" cy="266566"/>
          </a:xfrm>
          <a:custGeom>
            <a:rect l="l" t="t" r="r" b="b"/>
            <a:pathLst>
              <a:path w="1656000" h="266566">
                <a:moveTo>
                  <a:pt x="1611571" y="0"/>
                </a:moveTo>
                <a:lnTo>
                  <a:pt x="30950" y="2080"/>
                </a:lnTo>
                <a:lnTo>
                  <a:pt x="2312" y="30244"/>
                </a:lnTo>
                <a:lnTo>
                  <a:pt x="0" y="44428"/>
                </a:lnTo>
                <a:lnTo>
                  <a:pt x="2080" y="235615"/>
                </a:lnTo>
                <a:lnTo>
                  <a:pt x="8315" y="248023"/>
                </a:lnTo>
                <a:lnTo>
                  <a:pt x="17955" y="257821"/>
                </a:lnTo>
                <a:lnTo>
                  <a:pt x="30244" y="264254"/>
                </a:lnTo>
                <a:lnTo>
                  <a:pt x="44428" y="266566"/>
                </a:lnTo>
                <a:lnTo>
                  <a:pt x="1625048" y="264485"/>
                </a:lnTo>
                <a:lnTo>
                  <a:pt x="1637456" y="258251"/>
                </a:lnTo>
                <a:lnTo>
                  <a:pt x="1647255" y="248611"/>
                </a:lnTo>
                <a:lnTo>
                  <a:pt x="1653688" y="236322"/>
                </a:lnTo>
                <a:lnTo>
                  <a:pt x="1656000" y="222138"/>
                </a:lnTo>
                <a:lnTo>
                  <a:pt x="1653919" y="30950"/>
                </a:lnTo>
                <a:lnTo>
                  <a:pt x="1647684" y="18542"/>
                </a:lnTo>
                <a:lnTo>
                  <a:pt x="1638044" y="8744"/>
                </a:lnTo>
                <a:lnTo>
                  <a:pt x="1625755" y="2312"/>
                </a:lnTo>
                <a:lnTo>
                  <a:pt x="1611571"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2563654" y="3872996"/>
            <a:ext cx="1609455" cy="266566"/>
          </a:xfrm>
          <a:custGeom>
            <a:rect l="l" t="t" r="r" b="b"/>
            <a:pathLst>
              <a:path w="1609455" h="266566">
                <a:moveTo>
                  <a:pt x="1565025" y="0"/>
                </a:moveTo>
                <a:lnTo>
                  <a:pt x="30951" y="2081"/>
                </a:lnTo>
                <a:lnTo>
                  <a:pt x="2312" y="30245"/>
                </a:lnTo>
                <a:lnTo>
                  <a:pt x="0" y="44428"/>
                </a:lnTo>
                <a:lnTo>
                  <a:pt x="2081" y="235616"/>
                </a:lnTo>
                <a:lnTo>
                  <a:pt x="8315" y="248024"/>
                </a:lnTo>
                <a:lnTo>
                  <a:pt x="17955" y="257821"/>
                </a:lnTo>
                <a:lnTo>
                  <a:pt x="30245" y="264254"/>
                </a:lnTo>
                <a:lnTo>
                  <a:pt x="44428" y="266566"/>
                </a:lnTo>
                <a:lnTo>
                  <a:pt x="1578503" y="264485"/>
                </a:lnTo>
                <a:lnTo>
                  <a:pt x="1590911" y="258250"/>
                </a:lnTo>
                <a:lnTo>
                  <a:pt x="1600710" y="248611"/>
                </a:lnTo>
                <a:lnTo>
                  <a:pt x="1607142" y="236321"/>
                </a:lnTo>
                <a:lnTo>
                  <a:pt x="1609455" y="222138"/>
                </a:lnTo>
                <a:lnTo>
                  <a:pt x="1607373" y="30950"/>
                </a:lnTo>
                <a:lnTo>
                  <a:pt x="1601138" y="18542"/>
                </a:lnTo>
                <a:lnTo>
                  <a:pt x="1591498" y="8744"/>
                </a:lnTo>
                <a:lnTo>
                  <a:pt x="1579209" y="2312"/>
                </a:lnTo>
                <a:lnTo>
                  <a:pt x="1565025"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3779653" y="4169239"/>
            <a:ext cx="2092942" cy="266566"/>
          </a:xfrm>
          <a:custGeom>
            <a:rect l="l" t="t" r="r" b="b"/>
            <a:pathLst>
              <a:path w="2092941" h="266566">
                <a:moveTo>
                  <a:pt x="2048513" y="0"/>
                </a:moveTo>
                <a:lnTo>
                  <a:pt x="30950" y="2081"/>
                </a:lnTo>
                <a:lnTo>
                  <a:pt x="2312" y="30245"/>
                </a:lnTo>
                <a:lnTo>
                  <a:pt x="0" y="44429"/>
                </a:lnTo>
                <a:lnTo>
                  <a:pt x="2081" y="235615"/>
                </a:lnTo>
                <a:lnTo>
                  <a:pt x="8315" y="248023"/>
                </a:lnTo>
                <a:lnTo>
                  <a:pt x="17955" y="257821"/>
                </a:lnTo>
                <a:lnTo>
                  <a:pt x="30244" y="264254"/>
                </a:lnTo>
                <a:lnTo>
                  <a:pt x="44428" y="266566"/>
                </a:lnTo>
                <a:lnTo>
                  <a:pt x="2061992" y="264485"/>
                </a:lnTo>
                <a:lnTo>
                  <a:pt x="2074399" y="258250"/>
                </a:lnTo>
                <a:lnTo>
                  <a:pt x="2084197" y="248610"/>
                </a:lnTo>
                <a:lnTo>
                  <a:pt x="2090630" y="236320"/>
                </a:lnTo>
                <a:lnTo>
                  <a:pt x="2092942" y="222136"/>
                </a:lnTo>
                <a:lnTo>
                  <a:pt x="2090861" y="30951"/>
                </a:lnTo>
                <a:lnTo>
                  <a:pt x="2084626" y="18543"/>
                </a:lnTo>
                <a:lnTo>
                  <a:pt x="2074986" y="8745"/>
                </a:lnTo>
                <a:lnTo>
                  <a:pt x="2062697" y="2312"/>
                </a:lnTo>
                <a:lnTo>
                  <a:pt x="2048513"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txBox="1"/>
          <p:nvPr/>
        </p:nvSpPr>
        <p:spPr>
          <a:xfrm>
            <a:off x="2640543" y="5142992"/>
            <a:ext cx="3186430" cy="499109"/>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801495">
              <a:lnSpc>
                <a:spcPts val="1010"/>
              </a:lnSpc>
            </a:pPr>
            <a:r>
              <a:rPr sz="950" spc="-60">
                <a:solidFill>
                  <a:srgbClr val="595959"/>
                </a:solidFill>
                <a:latin typeface="Microsoft YaHei UI"/>
                <a:cs typeface="Microsoft YaHei UI"/>
              </a:rPr>
              <a:t>实现知识工程技术、情景感</a:t>
            </a:r>
            <a:r>
              <a:rPr sz="950" spc="-55">
                <a:solidFill>
                  <a:srgbClr val="595959"/>
                </a:solidFill>
                <a:latin typeface="Microsoft YaHei UI"/>
                <a:cs typeface="Microsoft YaHei UI"/>
              </a:rPr>
              <a:t> 知技术、模式识别技术</a:t>
            </a:r>
            <a:endParaRPr sz="950">
              <a:latin typeface="Microsoft YaHei UI"/>
              <a:cs typeface="Microsoft YaHei UI"/>
            </a:endParaRPr>
          </a:p>
          <a:p>
            <a:pPr>
              <a:lnSpc>
                <a:spcPts val="650"/>
              </a:lnSpc>
              <a:spcBef>
                <a:spcPts val="21"/>
              </a:spcBef>
            </a:pPr>
            <a:endParaRPr sz="650"/>
          </a:p>
          <a:p>
            <a:pPr marL="1229995"/>
            <a:r>
              <a:rPr sz="950" spc="-60">
                <a:solidFill>
                  <a:srgbClr val="595959"/>
                </a:solidFill>
                <a:latin typeface="Microsoft YaHei UI"/>
                <a:cs typeface="Microsoft YaHei UI"/>
              </a:rPr>
              <a:t>自决策技术、自执行技术、可视化技术</a:t>
            </a:r>
            <a:endParaRPr sz="950">
              <a:latin typeface="Microsoft YaHei UI"/>
              <a:cs typeface="Microsoft YaHei UI"/>
            </a:endParaRPr>
          </a:p>
        </p:txBody>
      </p:sp>
      <p:sp>
        <p:nvSpPr>
          <p:cNvPr id="81" name="object 81"/>
          <p:cNvSpPr txBox="1"/>
          <p:nvPr/>
        </p:nvSpPr>
        <p:spPr>
          <a:xfrm>
            <a:off x="2642451" y="3875024"/>
            <a:ext cx="3165475" cy="5937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780539">
              <a:lnSpc>
                <a:spcPts val="1010"/>
              </a:lnSpc>
            </a:pPr>
            <a:r>
              <a:rPr sz="950" spc="-60">
                <a:solidFill>
                  <a:srgbClr val="595959"/>
                </a:solidFill>
                <a:latin typeface="Microsoft YaHei UI"/>
                <a:cs typeface="Microsoft YaHei UI"/>
              </a:rPr>
              <a:t>开发云端具有海量处理能力</a:t>
            </a:r>
            <a:r>
              <a:rPr sz="950" spc="-55">
                <a:solidFill>
                  <a:srgbClr val="595959"/>
                </a:solidFill>
                <a:latin typeface="Microsoft YaHei UI"/>
                <a:cs typeface="Microsoft YaHei UI"/>
              </a:rPr>
              <a:t> 的工业数据处理软件线</a:t>
            </a:r>
            <a:endParaRPr sz="950">
              <a:latin typeface="Microsoft YaHei UI"/>
              <a:cs typeface="Microsoft YaHei UI"/>
            </a:endParaRPr>
          </a:p>
          <a:p>
            <a:pPr>
              <a:lnSpc>
                <a:spcPts val="550"/>
              </a:lnSpc>
              <a:spcBef>
                <a:spcPts val="47"/>
              </a:spcBef>
            </a:pPr>
            <a:endParaRPr sz="550"/>
          </a:p>
          <a:p>
            <a:pPr marL="1209040" marR="12700">
              <a:lnSpc>
                <a:spcPts val="980"/>
              </a:lnSpc>
            </a:pPr>
            <a:r>
              <a:rPr sz="950" spc="-60">
                <a:solidFill>
                  <a:srgbClr val="595959"/>
                </a:solidFill>
                <a:latin typeface="Microsoft YaHei UI"/>
                <a:cs typeface="Microsoft YaHei UI"/>
              </a:rPr>
              <a:t>构建覆盖全产品全生命周期和制造全业</a:t>
            </a:r>
            <a:r>
              <a:rPr sz="950" spc="-55">
                <a:solidFill>
                  <a:srgbClr val="595959"/>
                </a:solidFill>
                <a:latin typeface="Microsoft YaHei UI"/>
                <a:cs typeface="Microsoft YaHei UI"/>
              </a:rPr>
              <a:t> 务活动的工业大数据平台</a:t>
            </a:r>
            <a:endParaRPr sz="950">
              <a:latin typeface="Microsoft YaHei UI"/>
              <a:cs typeface="Microsoft YaHei UI"/>
            </a:endParaRPr>
          </a:p>
        </p:txBody>
      </p:sp>
      <p:sp>
        <p:nvSpPr>
          <p:cNvPr id="82" name="object 82"/>
          <p:cNvSpPr/>
          <p:nvPr/>
        </p:nvSpPr>
        <p:spPr>
          <a:xfrm>
            <a:off x="3793971" y="4798006"/>
            <a:ext cx="2092942" cy="266566"/>
          </a:xfrm>
          <a:custGeom>
            <a:rect l="l" t="t" r="r" b="b"/>
            <a:pathLst>
              <a:path w="2092941" h="266566">
                <a:moveTo>
                  <a:pt x="2048513" y="0"/>
                </a:moveTo>
                <a:lnTo>
                  <a:pt x="30950" y="2081"/>
                </a:lnTo>
                <a:lnTo>
                  <a:pt x="2312" y="30245"/>
                </a:lnTo>
                <a:lnTo>
                  <a:pt x="0" y="44429"/>
                </a:lnTo>
                <a:lnTo>
                  <a:pt x="2080" y="235615"/>
                </a:lnTo>
                <a:lnTo>
                  <a:pt x="8315" y="248023"/>
                </a:lnTo>
                <a:lnTo>
                  <a:pt x="17955" y="257821"/>
                </a:lnTo>
                <a:lnTo>
                  <a:pt x="30244" y="264254"/>
                </a:lnTo>
                <a:lnTo>
                  <a:pt x="44428" y="266566"/>
                </a:lnTo>
                <a:lnTo>
                  <a:pt x="2061991" y="264485"/>
                </a:lnTo>
                <a:lnTo>
                  <a:pt x="2074399" y="258251"/>
                </a:lnTo>
                <a:lnTo>
                  <a:pt x="2084197" y="248611"/>
                </a:lnTo>
                <a:lnTo>
                  <a:pt x="2090630" y="236322"/>
                </a:lnTo>
                <a:lnTo>
                  <a:pt x="2092942" y="222138"/>
                </a:lnTo>
                <a:lnTo>
                  <a:pt x="2090861" y="30951"/>
                </a:lnTo>
                <a:lnTo>
                  <a:pt x="2084626" y="18543"/>
                </a:lnTo>
                <a:lnTo>
                  <a:pt x="2074986" y="8745"/>
                </a:lnTo>
                <a:lnTo>
                  <a:pt x="2062697" y="2312"/>
                </a:lnTo>
                <a:lnTo>
                  <a:pt x="2048513"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3801426" y="5428169"/>
            <a:ext cx="2092942" cy="266566"/>
          </a:xfrm>
          <a:custGeom>
            <a:rect l="l" t="t" r="r" b="b"/>
            <a:pathLst>
              <a:path w="2092941" h="266566">
                <a:moveTo>
                  <a:pt x="2048513" y="0"/>
                </a:moveTo>
                <a:lnTo>
                  <a:pt x="30950" y="2081"/>
                </a:lnTo>
                <a:lnTo>
                  <a:pt x="2312" y="30246"/>
                </a:lnTo>
                <a:lnTo>
                  <a:pt x="0" y="44429"/>
                </a:lnTo>
                <a:lnTo>
                  <a:pt x="2081" y="235616"/>
                </a:lnTo>
                <a:lnTo>
                  <a:pt x="8316" y="248024"/>
                </a:lnTo>
                <a:lnTo>
                  <a:pt x="17956" y="257822"/>
                </a:lnTo>
                <a:lnTo>
                  <a:pt x="30246" y="264254"/>
                </a:lnTo>
                <a:lnTo>
                  <a:pt x="44429" y="266566"/>
                </a:lnTo>
                <a:lnTo>
                  <a:pt x="2061991" y="264485"/>
                </a:lnTo>
                <a:lnTo>
                  <a:pt x="2074399" y="258250"/>
                </a:lnTo>
                <a:lnTo>
                  <a:pt x="2084197" y="248610"/>
                </a:lnTo>
                <a:lnTo>
                  <a:pt x="2090630" y="236321"/>
                </a:lnTo>
                <a:lnTo>
                  <a:pt x="2092942" y="222137"/>
                </a:lnTo>
                <a:lnTo>
                  <a:pt x="2090861" y="30951"/>
                </a:lnTo>
                <a:lnTo>
                  <a:pt x="2084626" y="18543"/>
                </a:lnTo>
                <a:lnTo>
                  <a:pt x="2074986" y="8745"/>
                </a:lnTo>
                <a:lnTo>
                  <a:pt x="2062697" y="2312"/>
                </a:lnTo>
                <a:lnTo>
                  <a:pt x="2048513"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6250213" y="3090227"/>
            <a:ext cx="1510508" cy="2149587"/>
          </a:xfrm>
          <a:custGeom>
            <a:rect l="l" t="t" r="r" b="b"/>
            <a:pathLst>
              <a:path w="1510508" h="2149587">
                <a:moveTo>
                  <a:pt x="0" y="0"/>
                </a:moveTo>
                <a:lnTo>
                  <a:pt x="1510508" y="0"/>
                </a:lnTo>
                <a:lnTo>
                  <a:pt x="1510508" y="2149587"/>
                </a:lnTo>
                <a:lnTo>
                  <a:pt x="0" y="2149587"/>
                </a:lnTo>
                <a:lnTo>
                  <a:pt x="0" y="0"/>
                </a:lnTo>
                <a:close/>
              </a:path>
            </a:pathLst>
          </a:custGeom>
          <a:ln w="952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txBox="1"/>
          <p:nvPr/>
        </p:nvSpPr>
        <p:spPr>
          <a:xfrm>
            <a:off x="6229488" y="5697728"/>
            <a:ext cx="167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此处业务应用终端主要包括：</a:t>
            </a:r>
            <a:endParaRPr sz="1000">
              <a:latin typeface="Microsoft YaHei UI"/>
              <a:cs typeface="Microsoft YaHei U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object 5"/>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医疗服务模式的变革</a:t>
            </a:r>
            <a:endParaRPr sz="3200">
              <a:latin typeface="Microsoft YaHei UI"/>
              <a:cs typeface="Microsoft YaHei UI"/>
            </a:endParaRPr>
          </a:p>
        </p:txBody>
      </p:sp>
      <p:sp>
        <p:nvSpPr>
          <p:cNvPr id="6" name="object 6"/>
          <p:cNvSpPr txBox="1"/>
          <p:nvPr/>
        </p:nvSpPr>
        <p:spPr>
          <a:xfrm>
            <a:off x="2050739" y="1072897"/>
            <a:ext cx="8162925" cy="15881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2053589" algn="just"/>
            <a:r>
              <a:rPr sz="2400">
                <a:solidFill>
                  <a:srgbClr val="595959"/>
                </a:solidFill>
                <a:latin typeface="Microsoft YaHei UI"/>
                <a:cs typeface="Microsoft YaHei UI"/>
              </a:rPr>
              <a:t>技术引领医疗服务模式由中心化向分布式转变</a:t>
            </a:r>
            <a:endParaRPr sz="2400">
              <a:latin typeface="Microsoft YaHei UI"/>
              <a:cs typeface="Microsoft YaHei UI"/>
            </a:endParaRPr>
          </a:p>
          <a:p>
            <a:pPr>
              <a:lnSpc>
                <a:spcPts val="1000"/>
              </a:lnSpc>
              <a:spcBef>
                <a:spcPts val="13"/>
              </a:spcBef>
            </a:pPr>
            <a:endParaRPr sz="1000"/>
          </a:p>
          <a:p>
            <a:pPr marL="12700" marR="12700" algn="just">
              <a:lnSpc>
                <a:spcPct val="119600"/>
              </a:lnSpc>
            </a:pPr>
            <a:r>
              <a:rPr sz="1200" spc="5">
                <a:solidFill>
                  <a:srgbClr val="595959"/>
                </a:solidFill>
                <a:latin typeface="Microsoft YaHei UI"/>
                <a:cs typeface="Microsoft YaHei UI"/>
              </a:rPr>
              <a:t>我国医疗服务模式的转变同技术发展息息相关，一定程度上而言，技术正催生着医疗服务模式从中心化走向分布</a:t>
            </a:r>
            <a:r>
              <a:rPr sz="1200">
                <a:solidFill>
                  <a:srgbClr val="595959"/>
                </a:solidFill>
                <a:latin typeface="Microsoft YaHei UI"/>
                <a:cs typeface="Microsoft YaHei UI"/>
              </a:rPr>
              <a:t>式</a:t>
            </a:r>
            <a:r>
              <a:rPr sz="1200" spc="5">
                <a:solidFill>
                  <a:srgbClr val="595959"/>
                </a:solidFill>
                <a:latin typeface="Microsoft YaHei UI"/>
                <a:cs typeface="Microsoft YaHei UI"/>
              </a:rPr>
              <a:t>。传</a:t>
            </a:r>
            <a:r>
              <a:rPr sz="1200">
                <a:solidFill>
                  <a:srgbClr val="595959"/>
                </a:solidFill>
                <a:latin typeface="Microsoft YaHei UI"/>
                <a:cs typeface="Microsoft YaHei UI"/>
              </a:rPr>
              <a:t>统 </a:t>
            </a:r>
            <a:r>
              <a:rPr sz="1200" spc="5">
                <a:solidFill>
                  <a:srgbClr val="595959"/>
                </a:solidFill>
                <a:latin typeface="Microsoft YaHei UI"/>
                <a:cs typeface="Microsoft YaHei UI"/>
              </a:rPr>
              <a:t>医疗以医院为中心，所有的诊疗、购药、支付、后续复诊等过程均需在医院内完成；互联网医疗阶段已可以在线上完成</a:t>
            </a:r>
            <a:r>
              <a:rPr sz="1200">
                <a:solidFill>
                  <a:srgbClr val="595959"/>
                </a:solidFill>
                <a:latin typeface="Microsoft YaHei UI"/>
                <a:cs typeface="Microsoft YaHei UI"/>
              </a:rPr>
              <a:t>诊 </a:t>
            </a:r>
            <a:r>
              <a:rPr sz="1200" spc="5">
                <a:solidFill>
                  <a:srgbClr val="595959"/>
                </a:solidFill>
                <a:latin typeface="Microsoft YaHei UI"/>
                <a:cs typeface="Microsoft YaHei UI"/>
              </a:rPr>
              <a:t>疗全流程，但各主体间的信息互通较差，较为割裂，整体呈现网格化；而未来理想的智慧医疗模式，将会拓展更多场景</a:t>
            </a:r>
            <a:r>
              <a:rPr sz="1200">
                <a:solidFill>
                  <a:srgbClr val="595959"/>
                </a:solidFill>
                <a:latin typeface="Microsoft YaHei UI"/>
                <a:cs typeface="Microsoft YaHei UI"/>
              </a:rPr>
              <a:t>， </a:t>
            </a:r>
            <a:r>
              <a:rPr sz="1200" spc="5">
                <a:solidFill>
                  <a:srgbClr val="595959"/>
                </a:solidFill>
                <a:latin typeface="Microsoft YaHei UI"/>
                <a:cs typeface="Microsoft YaHei UI"/>
              </a:rPr>
              <a:t>真正实现</a:t>
            </a:r>
            <a:r>
              <a:rPr sz="1200" spc="750">
                <a:solidFill>
                  <a:srgbClr val="595959"/>
                </a:solidFill>
                <a:latin typeface="Microsoft YaHei UI"/>
                <a:cs typeface="Microsoft YaHei UI"/>
              </a:rPr>
              <a:t>“健康管理全周期</a:t>
            </a:r>
            <a:r>
              <a:rPr sz="1200" spc="5">
                <a:solidFill>
                  <a:srgbClr val="595959"/>
                </a:solidFill>
                <a:latin typeface="Microsoft YaHei UI"/>
                <a:cs typeface="Microsoft YaHei UI"/>
              </a:rPr>
              <a:t>、服务延伸无边界</a:t>
            </a:r>
            <a:r>
              <a:rPr sz="1200" spc="750">
                <a:solidFill>
                  <a:srgbClr val="595959"/>
                </a:solidFill>
                <a:latin typeface="Microsoft YaHei UI"/>
                <a:cs typeface="Microsoft YaHei UI"/>
              </a:rPr>
              <a:t>”</a:t>
            </a:r>
            <a:r>
              <a:rPr sz="1200" spc="5">
                <a:solidFill>
                  <a:srgbClr val="595959"/>
                </a:solidFill>
                <a:latin typeface="Microsoft YaHei UI"/>
                <a:cs typeface="Microsoft YaHei UI"/>
              </a:rPr>
              <a:t>。由此可见，医疗服务场景正在从大型医院、社区医院、家庭医生、药</a:t>
            </a:r>
            <a:r>
              <a:rPr sz="1200">
                <a:solidFill>
                  <a:srgbClr val="595959"/>
                </a:solidFill>
                <a:latin typeface="Microsoft YaHei UI"/>
                <a:cs typeface="Microsoft YaHei UI"/>
              </a:rPr>
              <a:t>店 </a:t>
            </a:r>
            <a:r>
              <a:rPr sz="1200" spc="5">
                <a:solidFill>
                  <a:srgbClr val="595959"/>
                </a:solidFill>
                <a:latin typeface="Microsoft YaHei UI"/>
                <a:cs typeface="Microsoft YaHei UI"/>
              </a:rPr>
              <a:t>逐步过渡到居家，数字化医疗服务的普及和监测技术的革新，正在赋能基层医疗和普通百姓，真正有效助力实现分布式医</a:t>
            </a:r>
            <a:endParaRPr sz="1200">
              <a:latin typeface="Microsoft YaHei UI"/>
              <a:cs typeface="Microsoft YaHei UI"/>
            </a:endParaRPr>
          </a:p>
        </p:txBody>
      </p:sp>
      <p:sp>
        <p:nvSpPr>
          <p:cNvPr id="7" name="object 7"/>
          <p:cNvSpPr txBox="1"/>
          <p:nvPr/>
        </p:nvSpPr>
        <p:spPr>
          <a:xfrm>
            <a:off x="2050739" y="2694432"/>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疗模式。</a:t>
            </a:r>
            <a:endParaRPr sz="1200">
              <a:latin typeface="Microsoft YaHei UI"/>
              <a:cs typeface="Microsoft YaHei UI"/>
            </a:endParaRPr>
          </a:p>
        </p:txBody>
      </p:sp>
      <p:sp>
        <p:nvSpPr>
          <p:cNvPr id="9" name="object 9"/>
          <p:cNvSpPr/>
          <p:nvPr/>
        </p:nvSpPr>
        <p:spPr>
          <a:xfrm>
            <a:off x="2200046" y="2934208"/>
            <a:ext cx="7791911" cy="355163"/>
          </a:xfrm>
          <a:custGeom>
            <a:rect l="l" t="t" r="r" b="b"/>
            <a:pathLst>
              <a:path w="7791911" h="355163">
                <a:moveTo>
                  <a:pt x="7614334" y="0"/>
                </a:moveTo>
                <a:lnTo>
                  <a:pt x="7614334" y="88793"/>
                </a:lnTo>
                <a:lnTo>
                  <a:pt x="0" y="88793"/>
                </a:lnTo>
                <a:lnTo>
                  <a:pt x="0" y="266369"/>
                </a:lnTo>
                <a:lnTo>
                  <a:pt x="7614334" y="266369"/>
                </a:lnTo>
                <a:lnTo>
                  <a:pt x="7614334" y="355163"/>
                </a:lnTo>
                <a:lnTo>
                  <a:pt x="7791911" y="177585"/>
                </a:lnTo>
                <a:lnTo>
                  <a:pt x="7614334"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200046" y="2934208"/>
            <a:ext cx="7791911" cy="355163"/>
          </a:xfrm>
          <a:custGeom>
            <a:rect l="l" t="t" r="r" b="b"/>
            <a:pathLst>
              <a:path w="7791911" h="355163">
                <a:moveTo>
                  <a:pt x="0" y="88792"/>
                </a:moveTo>
                <a:lnTo>
                  <a:pt x="7614335" y="88792"/>
                </a:lnTo>
                <a:lnTo>
                  <a:pt x="7614335" y="0"/>
                </a:lnTo>
                <a:lnTo>
                  <a:pt x="7791911" y="177585"/>
                </a:lnTo>
                <a:lnTo>
                  <a:pt x="7614335" y="355163"/>
                </a:lnTo>
                <a:lnTo>
                  <a:pt x="7614335" y="266370"/>
                </a:lnTo>
                <a:lnTo>
                  <a:pt x="0" y="266370"/>
                </a:lnTo>
                <a:lnTo>
                  <a:pt x="0" y="88792"/>
                </a:lnTo>
                <a:close/>
              </a:path>
            </a:pathLst>
          </a:custGeom>
          <a:ln w="1270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5887849" y="3309673"/>
            <a:ext cx="4267803" cy="1008197"/>
          </a:xfrm>
          <a:custGeom>
            <a:rect l="l" t="t" r="r" b="b"/>
            <a:pathLst>
              <a:path w="4267803" h="1008196">
                <a:moveTo>
                  <a:pt x="0" y="0"/>
                </a:moveTo>
                <a:lnTo>
                  <a:pt x="4267803" y="0"/>
                </a:lnTo>
                <a:lnTo>
                  <a:pt x="4267803" y="1008197"/>
                </a:lnTo>
                <a:lnTo>
                  <a:pt x="0" y="1008197"/>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5887854" y="4384890"/>
            <a:ext cx="4267801" cy="922534"/>
          </a:xfrm>
          <a:custGeom>
            <a:rect l="l" t="t" r="r" b="b"/>
            <a:pathLst>
              <a:path w="4267801" h="922533">
                <a:moveTo>
                  <a:pt x="0" y="0"/>
                </a:moveTo>
                <a:lnTo>
                  <a:pt x="4267801" y="0"/>
                </a:lnTo>
                <a:lnTo>
                  <a:pt x="4267801" y="922534"/>
                </a:lnTo>
                <a:lnTo>
                  <a:pt x="0" y="92253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5966593" y="4433316"/>
            <a:ext cx="4083050" cy="8356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时间段：</a:t>
            </a:r>
            <a:r>
              <a:rPr sz="900">
                <a:solidFill>
                  <a:srgbClr val="595959"/>
                </a:solidFill>
                <a:latin typeface="Verdana"/>
                <a:cs typeface="Verdana"/>
              </a:rPr>
              <a:t>1990</a:t>
            </a:r>
            <a:r>
              <a:rPr sz="900" spc="5">
                <a:solidFill>
                  <a:srgbClr val="595959"/>
                </a:solidFill>
                <a:latin typeface="Verdana"/>
                <a:cs typeface="Verdana"/>
              </a:rPr>
              <a:t>s</a:t>
            </a:r>
            <a:r>
              <a:rPr sz="900">
                <a:solidFill>
                  <a:srgbClr val="595959"/>
                </a:solidFill>
                <a:latin typeface="Verdana"/>
                <a:cs typeface="Verdana"/>
              </a:rPr>
              <a:t>-2016</a:t>
            </a:r>
            <a:endParaRPr sz="900">
              <a:latin typeface="Verdana"/>
              <a:cs typeface="Verdana"/>
            </a:endParaRPr>
          </a:p>
          <a:p>
            <a:pPr marL="12700">
              <a:spcBef>
                <a:spcPts val="20"/>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特点：</a:t>
            </a:r>
            <a:r>
              <a:rPr sz="900">
                <a:solidFill>
                  <a:srgbClr val="595959"/>
                </a:solidFill>
                <a:latin typeface="Microsoft YaHei UI"/>
                <a:cs typeface="Microsoft YaHei UI"/>
              </a:rPr>
              <a:t>以患者为中心，开启主动式、个性化诊疗。</a:t>
            </a:r>
            <a:endParaRPr sz="900">
              <a:latin typeface="Microsoft YaHei UI"/>
              <a:cs typeface="Microsoft YaHei UI"/>
            </a:endParaRPr>
          </a:p>
          <a:p>
            <a:pPr marL="12700">
              <a:lnSpc>
                <a:spcPts val="101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技术支撑：</a:t>
            </a:r>
            <a:r>
              <a:rPr sz="900">
                <a:solidFill>
                  <a:srgbClr val="595959"/>
                </a:solidFill>
                <a:latin typeface="Microsoft YaHei UI"/>
                <a:cs typeface="Microsoft YaHei UI"/>
              </a:rPr>
              <a:t>智能手机等移动终端普及，移动无线网络发展。</a:t>
            </a:r>
            <a:endParaRPr sz="900">
              <a:latin typeface="Microsoft YaHei UI"/>
              <a:cs typeface="Microsoft YaHei UI"/>
            </a:endParaRPr>
          </a:p>
          <a:p>
            <a:pPr marL="12700">
              <a:spcBef>
                <a:spcPts val="25"/>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发展情况：</a:t>
            </a:r>
            <a:r>
              <a:rPr sz="900">
                <a:solidFill>
                  <a:srgbClr val="595959"/>
                </a:solidFill>
                <a:latin typeface="Microsoft YaHei UI"/>
                <a:cs typeface="Microsoft YaHei UI"/>
              </a:rPr>
              <a:t>信息化系统建设进行中，但仍为网格化、区域化的信息互通。</a:t>
            </a:r>
            <a:endParaRPr sz="900">
              <a:latin typeface="Microsoft YaHei UI"/>
              <a:cs typeface="Microsoft YaHei UI"/>
            </a:endParaRPr>
          </a:p>
          <a:p>
            <a:pPr marL="184150" marR="12700" indent="-171450">
              <a:spcBef>
                <a:spcPts val="20"/>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就医场景：</a:t>
            </a:r>
            <a:r>
              <a:rPr sz="900">
                <a:solidFill>
                  <a:srgbClr val="595959"/>
                </a:solidFill>
                <a:latin typeface="Microsoft YaHei UI"/>
                <a:cs typeface="Microsoft YaHei UI"/>
              </a:rPr>
              <a:t>网络预约挂号、在线咨询问诊、上门送药、线上诊后管理、能够初 步实现远程转诊。</a:t>
            </a:r>
            <a:endParaRPr sz="900">
              <a:latin typeface="Microsoft YaHei UI"/>
              <a:cs typeface="Microsoft YaHei UI"/>
            </a:endParaRPr>
          </a:p>
        </p:txBody>
      </p:sp>
      <p:sp>
        <p:nvSpPr>
          <p:cNvPr id="14" name="object 14"/>
          <p:cNvSpPr/>
          <p:nvPr/>
        </p:nvSpPr>
        <p:spPr>
          <a:xfrm>
            <a:off x="5887853" y="5360475"/>
            <a:ext cx="4267798" cy="1007999"/>
          </a:xfrm>
          <a:custGeom>
            <a:rect l="l" t="t" r="r" b="b"/>
            <a:pathLst>
              <a:path w="4267798" h="1007999">
                <a:moveTo>
                  <a:pt x="0" y="0"/>
                </a:moveTo>
                <a:lnTo>
                  <a:pt x="4267798" y="0"/>
                </a:lnTo>
                <a:lnTo>
                  <a:pt x="4267798" y="1007999"/>
                </a:lnTo>
                <a:lnTo>
                  <a:pt x="0" y="1007999"/>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5966593" y="5387340"/>
            <a:ext cx="4083050" cy="9639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时间段：</a:t>
            </a:r>
            <a:r>
              <a:rPr sz="900">
                <a:solidFill>
                  <a:srgbClr val="595959"/>
                </a:solidFill>
                <a:latin typeface="Verdana"/>
                <a:cs typeface="Verdana"/>
              </a:rPr>
              <a:t>1990s</a:t>
            </a:r>
            <a:endParaRPr sz="900">
              <a:latin typeface="Verdana"/>
              <a:cs typeface="Verdana"/>
            </a:endParaRPr>
          </a:p>
          <a:p>
            <a:pPr marL="12700">
              <a:lnSpc>
                <a:spcPts val="101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特点：</a:t>
            </a:r>
            <a:r>
              <a:rPr sz="900">
                <a:solidFill>
                  <a:srgbClr val="595959"/>
                </a:solidFill>
                <a:latin typeface="Microsoft YaHei UI"/>
                <a:cs typeface="Microsoft YaHei UI"/>
              </a:rPr>
              <a:t>以医院为中心，被动式、经验式的诊疗。</a:t>
            </a:r>
            <a:endParaRPr sz="900">
              <a:latin typeface="Microsoft YaHei UI"/>
              <a:cs typeface="Microsoft YaHei UI"/>
            </a:endParaRPr>
          </a:p>
          <a:p>
            <a:pPr marL="12700"/>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技术支撑：</a:t>
            </a:r>
            <a:r>
              <a:rPr sz="900">
                <a:solidFill>
                  <a:srgbClr val="595959"/>
                </a:solidFill>
                <a:latin typeface="Microsoft YaHei UI"/>
                <a:cs typeface="Microsoft YaHei UI"/>
              </a:rPr>
              <a:t>小型机和微机系统主导。</a:t>
            </a:r>
            <a:endParaRPr sz="900">
              <a:latin typeface="Microsoft YaHei UI"/>
              <a:cs typeface="Microsoft YaHei UI"/>
            </a:endParaRPr>
          </a:p>
          <a:p>
            <a:pPr marL="184150" marR="12700" indent="-171450">
              <a:lnSpc>
                <a:spcPct val="10220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发展情况：</a:t>
            </a:r>
            <a:r>
              <a:rPr sz="900">
                <a:solidFill>
                  <a:srgbClr val="595959"/>
                </a:solidFill>
                <a:latin typeface="Microsoft YaHei UI"/>
                <a:cs typeface="Microsoft YaHei UI"/>
              </a:rPr>
              <a:t>信息化系统建设初起步，以收费为核心的医院内部管理信息化是建 设重点。</a:t>
            </a:r>
            <a:endParaRPr sz="900">
              <a:latin typeface="Microsoft YaHei UI"/>
              <a:cs typeface="Microsoft YaHei UI"/>
            </a:endParaRPr>
          </a:p>
          <a:p>
            <a:pPr marL="12700">
              <a:lnSpc>
                <a:spcPts val="101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就医场景：</a:t>
            </a:r>
            <a:r>
              <a:rPr sz="900">
                <a:solidFill>
                  <a:srgbClr val="595959"/>
                </a:solidFill>
                <a:latin typeface="Microsoft YaHei UI"/>
                <a:cs typeface="Microsoft YaHei UI"/>
              </a:rPr>
              <a:t>线下挂号、实地问诊、院内支付取药、诊后管理方式单一、医院与</a:t>
            </a:r>
            <a:endParaRPr sz="900">
              <a:latin typeface="Microsoft YaHei UI"/>
              <a:cs typeface="Microsoft YaHei UI"/>
            </a:endParaRPr>
          </a:p>
          <a:p>
            <a:pPr marL="184150">
              <a:spcBef>
                <a:spcPts val="20"/>
              </a:spcBef>
            </a:pPr>
            <a:r>
              <a:rPr sz="900">
                <a:solidFill>
                  <a:srgbClr val="595959"/>
                </a:solidFill>
                <a:latin typeface="Microsoft YaHei UI"/>
                <a:cs typeface="Microsoft YaHei UI"/>
              </a:rPr>
              <a:t>区域之间基本无协调作用。</a:t>
            </a:r>
            <a:endParaRPr sz="900">
              <a:latin typeface="Microsoft YaHei UI"/>
              <a:cs typeface="Microsoft YaHei UI"/>
            </a:endParaRPr>
          </a:p>
        </p:txBody>
      </p:sp>
      <p:sp>
        <p:nvSpPr>
          <p:cNvPr id="16" name="object 16"/>
          <p:cNvSpPr/>
          <p:nvPr/>
        </p:nvSpPr>
        <p:spPr>
          <a:xfrm>
            <a:off x="2336922" y="3260171"/>
            <a:ext cx="3164178" cy="2857580"/>
          </a:xfrm>
          <a:custGeom>
            <a:rect l="l" t="t" r="r" b="b"/>
            <a:pathLst>
              <a:path w="3164178" h="2857580">
                <a:moveTo>
                  <a:pt x="0" y="2854102"/>
                </a:moveTo>
                <a:lnTo>
                  <a:pt x="28905" y="2855763"/>
                </a:lnTo>
                <a:lnTo>
                  <a:pt x="57317" y="2856885"/>
                </a:lnTo>
                <a:lnTo>
                  <a:pt x="85293" y="2857485"/>
                </a:lnTo>
                <a:lnTo>
                  <a:pt x="112891" y="2857580"/>
                </a:lnTo>
                <a:lnTo>
                  <a:pt x="140169" y="2857188"/>
                </a:lnTo>
                <a:lnTo>
                  <a:pt x="193998" y="2855011"/>
                </a:lnTo>
                <a:lnTo>
                  <a:pt x="247242" y="2851091"/>
                </a:lnTo>
                <a:lnTo>
                  <a:pt x="300367" y="2845567"/>
                </a:lnTo>
                <a:lnTo>
                  <a:pt x="353834" y="2838578"/>
                </a:lnTo>
                <a:lnTo>
                  <a:pt x="408109" y="2830261"/>
                </a:lnTo>
                <a:lnTo>
                  <a:pt x="463655" y="2820754"/>
                </a:lnTo>
                <a:lnTo>
                  <a:pt x="520936" y="2810196"/>
                </a:lnTo>
                <a:lnTo>
                  <a:pt x="550371" y="2804566"/>
                </a:lnTo>
                <a:lnTo>
                  <a:pt x="580350" y="2798975"/>
                </a:lnTo>
                <a:lnTo>
                  <a:pt x="610799" y="2793614"/>
                </a:lnTo>
                <a:lnTo>
                  <a:pt x="641673" y="2788386"/>
                </a:lnTo>
                <a:lnTo>
                  <a:pt x="672928" y="2783191"/>
                </a:lnTo>
                <a:lnTo>
                  <a:pt x="704522" y="2777932"/>
                </a:lnTo>
                <a:lnTo>
                  <a:pt x="768548" y="2766828"/>
                </a:lnTo>
                <a:lnTo>
                  <a:pt x="833399" y="2754288"/>
                </a:lnTo>
                <a:lnTo>
                  <a:pt x="898727" y="2739528"/>
                </a:lnTo>
                <a:lnTo>
                  <a:pt x="964179" y="2721761"/>
                </a:lnTo>
                <a:lnTo>
                  <a:pt x="1029407" y="2700203"/>
                </a:lnTo>
                <a:lnTo>
                  <a:pt x="1094059" y="2674067"/>
                </a:lnTo>
                <a:lnTo>
                  <a:pt x="1157784" y="2642570"/>
                </a:lnTo>
                <a:lnTo>
                  <a:pt x="1220636" y="2604792"/>
                </a:lnTo>
                <a:lnTo>
                  <a:pt x="1252458" y="2583186"/>
                </a:lnTo>
                <a:lnTo>
                  <a:pt x="1284576" y="2559897"/>
                </a:lnTo>
                <a:lnTo>
                  <a:pt x="1316912" y="2535076"/>
                </a:lnTo>
                <a:lnTo>
                  <a:pt x="1349387" y="2508874"/>
                </a:lnTo>
                <a:lnTo>
                  <a:pt x="1381922" y="2481440"/>
                </a:lnTo>
                <a:lnTo>
                  <a:pt x="1414439" y="2452925"/>
                </a:lnTo>
                <a:lnTo>
                  <a:pt x="1446859" y="2423480"/>
                </a:lnTo>
                <a:lnTo>
                  <a:pt x="1479103" y="2393255"/>
                </a:lnTo>
                <a:lnTo>
                  <a:pt x="1511092" y="2362400"/>
                </a:lnTo>
                <a:lnTo>
                  <a:pt x="1542748" y="2331066"/>
                </a:lnTo>
                <a:lnTo>
                  <a:pt x="1573992" y="2299403"/>
                </a:lnTo>
                <a:lnTo>
                  <a:pt x="1604745" y="2267562"/>
                </a:lnTo>
                <a:lnTo>
                  <a:pt x="1634928" y="2235693"/>
                </a:lnTo>
                <a:lnTo>
                  <a:pt x="1664462" y="2203946"/>
                </a:lnTo>
                <a:lnTo>
                  <a:pt x="1693270" y="2172472"/>
                </a:lnTo>
                <a:lnTo>
                  <a:pt x="1721271" y="2141422"/>
                </a:lnTo>
                <a:lnTo>
                  <a:pt x="1748388" y="2110946"/>
                </a:lnTo>
                <a:lnTo>
                  <a:pt x="1774541" y="2081194"/>
                </a:lnTo>
                <a:lnTo>
                  <a:pt x="1799652" y="2052317"/>
                </a:lnTo>
                <a:lnTo>
                  <a:pt x="1847013" y="1996573"/>
                </a:lnTo>
                <a:lnTo>
                  <a:pt x="1891100" y="1942461"/>
                </a:lnTo>
                <a:lnTo>
                  <a:pt x="1932293" y="1889320"/>
                </a:lnTo>
                <a:lnTo>
                  <a:pt x="1970974" y="1836488"/>
                </a:lnTo>
                <a:lnTo>
                  <a:pt x="2007527" y="1783304"/>
                </a:lnTo>
                <a:lnTo>
                  <a:pt x="2042333" y="1729107"/>
                </a:lnTo>
                <a:lnTo>
                  <a:pt x="2075774" y="1673236"/>
                </a:lnTo>
                <a:lnTo>
                  <a:pt x="2108232" y="1615029"/>
                </a:lnTo>
                <a:lnTo>
                  <a:pt x="2140090" y="1553825"/>
                </a:lnTo>
                <a:lnTo>
                  <a:pt x="2171731" y="1488963"/>
                </a:lnTo>
                <a:lnTo>
                  <a:pt x="2202586" y="1418177"/>
                </a:lnTo>
                <a:lnTo>
                  <a:pt x="2217442" y="1380231"/>
                </a:lnTo>
                <a:lnTo>
                  <a:pt x="2231945" y="1340896"/>
                </a:lnTo>
                <a:lnTo>
                  <a:pt x="2246115" y="1300406"/>
                </a:lnTo>
                <a:lnTo>
                  <a:pt x="2259973" y="1258996"/>
                </a:lnTo>
                <a:lnTo>
                  <a:pt x="2273540" y="1216901"/>
                </a:lnTo>
                <a:lnTo>
                  <a:pt x="2286836" y="1174356"/>
                </a:lnTo>
                <a:lnTo>
                  <a:pt x="2299882" y="1131594"/>
                </a:lnTo>
                <a:lnTo>
                  <a:pt x="2312700" y="1088851"/>
                </a:lnTo>
                <a:lnTo>
                  <a:pt x="2325308" y="1046362"/>
                </a:lnTo>
                <a:lnTo>
                  <a:pt x="2337729" y="1004361"/>
                </a:lnTo>
                <a:lnTo>
                  <a:pt x="2349983" y="963082"/>
                </a:lnTo>
                <a:lnTo>
                  <a:pt x="2362091" y="922761"/>
                </a:lnTo>
                <a:lnTo>
                  <a:pt x="2374072" y="883632"/>
                </a:lnTo>
                <a:lnTo>
                  <a:pt x="2385949" y="845930"/>
                </a:lnTo>
                <a:lnTo>
                  <a:pt x="2409470" y="775744"/>
                </a:lnTo>
                <a:lnTo>
                  <a:pt x="2432820" y="714082"/>
                </a:lnTo>
                <a:lnTo>
                  <a:pt x="2454520" y="661387"/>
                </a:lnTo>
                <a:lnTo>
                  <a:pt x="2473578" y="615959"/>
                </a:lnTo>
                <a:lnTo>
                  <a:pt x="2490887" y="576459"/>
                </a:lnTo>
                <a:lnTo>
                  <a:pt x="2507340" y="541547"/>
                </a:lnTo>
                <a:lnTo>
                  <a:pt x="2532369" y="494856"/>
                </a:lnTo>
                <a:lnTo>
                  <a:pt x="2560497" y="450958"/>
                </a:lnTo>
                <a:lnTo>
                  <a:pt x="2594736" y="405334"/>
                </a:lnTo>
                <a:lnTo>
                  <a:pt x="2622447" y="371728"/>
                </a:lnTo>
                <a:lnTo>
                  <a:pt x="2654091" y="335101"/>
                </a:lnTo>
                <a:lnTo>
                  <a:pt x="2684285" y="301041"/>
                </a:lnTo>
                <a:lnTo>
                  <a:pt x="2712436" y="270239"/>
                </a:lnTo>
                <a:lnTo>
                  <a:pt x="2738946" y="242337"/>
                </a:lnTo>
                <a:lnTo>
                  <a:pt x="2776520" y="205132"/>
                </a:lnTo>
                <a:lnTo>
                  <a:pt x="2812671" y="172425"/>
                </a:lnTo>
                <a:lnTo>
                  <a:pt x="2848761" y="143001"/>
                </a:lnTo>
                <a:lnTo>
                  <a:pt x="2886151" y="115645"/>
                </a:lnTo>
                <a:lnTo>
                  <a:pt x="2926949" y="89503"/>
                </a:lnTo>
                <a:lnTo>
                  <a:pt x="2972766" y="65405"/>
                </a:lnTo>
                <a:lnTo>
                  <a:pt x="3020530" y="44081"/>
                </a:lnTo>
                <a:lnTo>
                  <a:pt x="3066899" y="26205"/>
                </a:lnTo>
                <a:lnTo>
                  <a:pt x="3108526" y="12450"/>
                </a:lnTo>
                <a:lnTo>
                  <a:pt x="3150872" y="1686"/>
                </a:lnTo>
                <a:lnTo>
                  <a:pt x="3158284" y="514"/>
                </a:lnTo>
                <a:lnTo>
                  <a:pt x="3164178" y="0"/>
                </a:lnTo>
              </a:path>
            </a:pathLst>
          </a:custGeom>
          <a:ln w="9525">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2255799" y="6209193"/>
            <a:ext cx="3434706" cy="76200"/>
          </a:xfrm>
          <a:custGeom>
            <a:rect l="l" t="t" r="r" b="b"/>
            <a:pathLst>
              <a:path w="3434706" h="76200">
                <a:moveTo>
                  <a:pt x="3358506" y="42862"/>
                </a:moveTo>
                <a:lnTo>
                  <a:pt x="3358506" y="76200"/>
                </a:lnTo>
                <a:lnTo>
                  <a:pt x="3425181" y="42862"/>
                </a:lnTo>
                <a:lnTo>
                  <a:pt x="3358506" y="42862"/>
                </a:lnTo>
                <a:close/>
              </a:path>
              <a:path w="3434706" h="76200">
                <a:moveTo>
                  <a:pt x="3358506" y="33337"/>
                </a:moveTo>
                <a:lnTo>
                  <a:pt x="3358506" y="42862"/>
                </a:lnTo>
                <a:lnTo>
                  <a:pt x="3371209" y="42862"/>
                </a:lnTo>
                <a:lnTo>
                  <a:pt x="3371209" y="33337"/>
                </a:lnTo>
                <a:lnTo>
                  <a:pt x="3358506" y="33337"/>
                </a:lnTo>
                <a:close/>
              </a:path>
              <a:path w="3434706" h="76200">
                <a:moveTo>
                  <a:pt x="3358506" y="0"/>
                </a:moveTo>
                <a:lnTo>
                  <a:pt x="3358506" y="33337"/>
                </a:lnTo>
                <a:lnTo>
                  <a:pt x="3371209" y="33337"/>
                </a:lnTo>
                <a:lnTo>
                  <a:pt x="3371209" y="42862"/>
                </a:lnTo>
                <a:lnTo>
                  <a:pt x="3425183" y="42861"/>
                </a:lnTo>
                <a:lnTo>
                  <a:pt x="3434706" y="38100"/>
                </a:lnTo>
                <a:lnTo>
                  <a:pt x="3358506" y="0"/>
                </a:lnTo>
                <a:close/>
              </a:path>
              <a:path w="3434706" h="76200">
                <a:moveTo>
                  <a:pt x="0" y="33336"/>
                </a:moveTo>
                <a:lnTo>
                  <a:pt x="0" y="42861"/>
                </a:lnTo>
                <a:lnTo>
                  <a:pt x="3358506" y="42862"/>
                </a:lnTo>
                <a:lnTo>
                  <a:pt x="3358506" y="33337"/>
                </a:lnTo>
                <a:lnTo>
                  <a:pt x="0" y="33336"/>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3365179" y="3455366"/>
            <a:ext cx="1" cy="2791924"/>
          </a:xfrm>
          <a:custGeom>
            <a:rect l="l" t="t" r="r" b="b"/>
            <a:pathLst>
              <a:path w="1" h="2791924">
                <a:moveTo>
                  <a:pt x="0" y="2791924"/>
                </a:moveTo>
                <a:lnTo>
                  <a:pt x="1"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4496762" y="3442116"/>
            <a:ext cx="1" cy="2791924"/>
          </a:xfrm>
          <a:custGeom>
            <a:rect l="l" t="t" r="r" b="b"/>
            <a:pathLst>
              <a:path w="1" h="2791924">
                <a:moveTo>
                  <a:pt x="0" y="2791924"/>
                </a:moveTo>
                <a:lnTo>
                  <a:pt x="1"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2217700" y="3339454"/>
            <a:ext cx="76200" cy="2916001"/>
          </a:xfrm>
          <a:custGeom>
            <a:rect l="l" t="t" r="r" b="b"/>
            <a:pathLst>
              <a:path w="76200" h="2916001">
                <a:moveTo>
                  <a:pt x="42862" y="63501"/>
                </a:moveTo>
                <a:lnTo>
                  <a:pt x="33337" y="63501"/>
                </a:lnTo>
                <a:lnTo>
                  <a:pt x="33336" y="2916001"/>
                </a:lnTo>
                <a:lnTo>
                  <a:pt x="42861" y="2916001"/>
                </a:lnTo>
                <a:lnTo>
                  <a:pt x="42862" y="63501"/>
                </a:lnTo>
                <a:close/>
              </a:path>
              <a:path w="76200" h="2916001">
                <a:moveTo>
                  <a:pt x="38100" y="0"/>
                </a:moveTo>
                <a:lnTo>
                  <a:pt x="0" y="76200"/>
                </a:lnTo>
                <a:lnTo>
                  <a:pt x="33337" y="76200"/>
                </a:lnTo>
                <a:lnTo>
                  <a:pt x="33337" y="63501"/>
                </a:lnTo>
                <a:lnTo>
                  <a:pt x="69850" y="63501"/>
                </a:lnTo>
                <a:lnTo>
                  <a:pt x="38100" y="0"/>
                </a:lnTo>
                <a:close/>
              </a:path>
              <a:path w="76200" h="2916001">
                <a:moveTo>
                  <a:pt x="69850" y="63501"/>
                </a:moveTo>
                <a:lnTo>
                  <a:pt x="42862" y="63501"/>
                </a:lnTo>
                <a:lnTo>
                  <a:pt x="42862" y="76200"/>
                </a:lnTo>
                <a:lnTo>
                  <a:pt x="76200" y="76200"/>
                </a:lnTo>
                <a:lnTo>
                  <a:pt x="69850" y="63501"/>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133868" y="5171016"/>
            <a:ext cx="107995" cy="107996"/>
          </a:xfrm>
          <a:custGeom>
            <a:rect l="l" t="t" r="r" b="b"/>
            <a:pathLst>
              <a:path w="107995" h="107996">
                <a:moveTo>
                  <a:pt x="53800" y="0"/>
                </a:moveTo>
                <a:lnTo>
                  <a:pt x="15748" y="15880"/>
                </a:lnTo>
                <a:lnTo>
                  <a:pt x="44" y="53641"/>
                </a:lnTo>
                <a:lnTo>
                  <a:pt x="0" y="54601"/>
                </a:lnTo>
                <a:lnTo>
                  <a:pt x="2057" y="68816"/>
                </a:lnTo>
                <a:lnTo>
                  <a:pt x="27051" y="100720"/>
                </a:lnTo>
                <a:lnTo>
                  <a:pt x="54488" y="107996"/>
                </a:lnTo>
                <a:lnTo>
                  <a:pt x="68728" y="105963"/>
                </a:lnTo>
                <a:lnTo>
                  <a:pt x="100700" y="81015"/>
                </a:lnTo>
                <a:lnTo>
                  <a:pt x="107995" y="53641"/>
                </a:lnTo>
                <a:lnTo>
                  <a:pt x="105990" y="39370"/>
                </a:lnTo>
                <a:lnTo>
                  <a:pt x="81096" y="7316"/>
                </a:lnTo>
                <a:lnTo>
                  <a:pt x="5380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2803418" y="6018895"/>
            <a:ext cx="107995" cy="107997"/>
          </a:xfrm>
          <a:custGeom>
            <a:rect l="l" t="t" r="r" b="b"/>
            <a:pathLst>
              <a:path w="107995" h="107997">
                <a:moveTo>
                  <a:pt x="53800" y="0"/>
                </a:moveTo>
                <a:lnTo>
                  <a:pt x="15748" y="15880"/>
                </a:lnTo>
                <a:lnTo>
                  <a:pt x="44" y="53641"/>
                </a:lnTo>
                <a:lnTo>
                  <a:pt x="0" y="54602"/>
                </a:lnTo>
                <a:lnTo>
                  <a:pt x="2057" y="68816"/>
                </a:lnTo>
                <a:lnTo>
                  <a:pt x="27050" y="100721"/>
                </a:lnTo>
                <a:lnTo>
                  <a:pt x="54488" y="107997"/>
                </a:lnTo>
                <a:lnTo>
                  <a:pt x="68728" y="105963"/>
                </a:lnTo>
                <a:lnTo>
                  <a:pt x="100700" y="81015"/>
                </a:lnTo>
                <a:lnTo>
                  <a:pt x="107995" y="53641"/>
                </a:lnTo>
                <a:lnTo>
                  <a:pt x="105990" y="39369"/>
                </a:lnTo>
                <a:lnTo>
                  <a:pt x="81096" y="7316"/>
                </a:lnTo>
                <a:lnTo>
                  <a:pt x="5380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4775516" y="3811718"/>
            <a:ext cx="107995" cy="107998"/>
          </a:xfrm>
          <a:custGeom>
            <a:rect l="l" t="t" r="r" b="b"/>
            <a:pathLst>
              <a:path w="107995" h="107998">
                <a:moveTo>
                  <a:pt x="53800" y="0"/>
                </a:moveTo>
                <a:lnTo>
                  <a:pt x="15748" y="15880"/>
                </a:lnTo>
                <a:lnTo>
                  <a:pt x="44" y="53641"/>
                </a:lnTo>
                <a:lnTo>
                  <a:pt x="0" y="54603"/>
                </a:lnTo>
                <a:lnTo>
                  <a:pt x="2057" y="68817"/>
                </a:lnTo>
                <a:lnTo>
                  <a:pt x="27051" y="100721"/>
                </a:lnTo>
                <a:lnTo>
                  <a:pt x="54489" y="107998"/>
                </a:lnTo>
                <a:lnTo>
                  <a:pt x="68729" y="105964"/>
                </a:lnTo>
                <a:lnTo>
                  <a:pt x="100700" y="81015"/>
                </a:lnTo>
                <a:lnTo>
                  <a:pt x="107995" y="53641"/>
                </a:lnTo>
                <a:lnTo>
                  <a:pt x="105989" y="39369"/>
                </a:lnTo>
                <a:lnTo>
                  <a:pt x="81096" y="7316"/>
                </a:lnTo>
                <a:lnTo>
                  <a:pt x="5380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txBox="1"/>
          <p:nvPr/>
        </p:nvSpPr>
        <p:spPr>
          <a:xfrm>
            <a:off x="2996959" y="6029452"/>
            <a:ext cx="5842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B2D234"/>
                </a:solidFill>
                <a:latin typeface="Microsoft YaHei UI"/>
                <a:cs typeface="Microsoft YaHei UI"/>
              </a:rPr>
              <a:t>传统医疗</a:t>
            </a:r>
            <a:endParaRPr sz="1100">
              <a:latin typeface="Microsoft YaHei UI"/>
              <a:cs typeface="Microsoft YaHei UI"/>
            </a:endParaRPr>
          </a:p>
        </p:txBody>
      </p:sp>
      <p:sp>
        <p:nvSpPr>
          <p:cNvPr id="25" name="object 25"/>
          <p:cNvSpPr txBox="1"/>
          <p:nvPr/>
        </p:nvSpPr>
        <p:spPr>
          <a:xfrm>
            <a:off x="4297593" y="5139435"/>
            <a:ext cx="7239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8BC53F"/>
                </a:solidFill>
                <a:latin typeface="Microsoft YaHei UI"/>
                <a:cs typeface="Microsoft YaHei UI"/>
              </a:rPr>
              <a:t>互联网医疗</a:t>
            </a:r>
            <a:endParaRPr sz="1100">
              <a:latin typeface="Microsoft YaHei UI"/>
              <a:cs typeface="Microsoft YaHei UI"/>
            </a:endParaRPr>
          </a:p>
        </p:txBody>
      </p:sp>
      <p:sp>
        <p:nvSpPr>
          <p:cNvPr id="26" name="object 26"/>
          <p:cNvSpPr txBox="1"/>
          <p:nvPr/>
        </p:nvSpPr>
        <p:spPr>
          <a:xfrm>
            <a:off x="4958769" y="3786123"/>
            <a:ext cx="5842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65AF45"/>
                </a:solidFill>
                <a:latin typeface="Microsoft YaHei UI"/>
                <a:cs typeface="Microsoft YaHei UI"/>
              </a:rPr>
              <a:t>智慧医疗</a:t>
            </a:r>
            <a:endParaRPr sz="1100">
              <a:latin typeface="Microsoft YaHei UI"/>
              <a:cs typeface="Microsoft YaHei UI"/>
            </a:endParaRPr>
          </a:p>
        </p:txBody>
      </p:sp>
      <p:sp>
        <p:nvSpPr>
          <p:cNvPr id="27" name="object 27"/>
          <p:cNvSpPr/>
          <p:nvPr/>
        </p:nvSpPr>
        <p:spPr>
          <a:xfrm>
            <a:off x="3597281" y="6096765"/>
            <a:ext cx="2341932" cy="42340"/>
          </a:xfrm>
          <a:custGeom>
            <a:rect l="l" t="t" r="r" b="b"/>
            <a:pathLst>
              <a:path w="2341932" h="42340">
                <a:moveTo>
                  <a:pt x="28575" y="0"/>
                </a:moveTo>
                <a:lnTo>
                  <a:pt x="0" y="0"/>
                </a:lnTo>
                <a:lnTo>
                  <a:pt x="0" y="9525"/>
                </a:lnTo>
                <a:lnTo>
                  <a:pt x="28575" y="9525"/>
                </a:lnTo>
                <a:lnTo>
                  <a:pt x="28575" y="0"/>
                </a:lnTo>
                <a:close/>
              </a:path>
              <a:path w="2341932" h="42340">
                <a:moveTo>
                  <a:pt x="38100" y="0"/>
                </a:moveTo>
                <a:lnTo>
                  <a:pt x="38100" y="9525"/>
                </a:lnTo>
                <a:lnTo>
                  <a:pt x="66675" y="9525"/>
                </a:lnTo>
                <a:lnTo>
                  <a:pt x="66675" y="0"/>
                </a:lnTo>
                <a:lnTo>
                  <a:pt x="38100" y="0"/>
                </a:lnTo>
                <a:close/>
              </a:path>
              <a:path w="2341932" h="42340">
                <a:moveTo>
                  <a:pt x="104775" y="0"/>
                </a:moveTo>
                <a:lnTo>
                  <a:pt x="76200" y="0"/>
                </a:lnTo>
                <a:lnTo>
                  <a:pt x="76200" y="9525"/>
                </a:lnTo>
                <a:lnTo>
                  <a:pt x="104775" y="9525"/>
                </a:lnTo>
                <a:lnTo>
                  <a:pt x="104775" y="0"/>
                </a:lnTo>
                <a:close/>
              </a:path>
              <a:path w="2341932" h="42340">
                <a:moveTo>
                  <a:pt x="142875" y="0"/>
                </a:moveTo>
                <a:lnTo>
                  <a:pt x="114300" y="0"/>
                </a:lnTo>
                <a:lnTo>
                  <a:pt x="114300" y="9525"/>
                </a:lnTo>
                <a:lnTo>
                  <a:pt x="142875" y="9525"/>
                </a:lnTo>
                <a:lnTo>
                  <a:pt x="142875" y="0"/>
                </a:lnTo>
                <a:close/>
              </a:path>
              <a:path w="2341932" h="42340">
                <a:moveTo>
                  <a:pt x="180975" y="0"/>
                </a:moveTo>
                <a:lnTo>
                  <a:pt x="152400" y="0"/>
                </a:lnTo>
                <a:lnTo>
                  <a:pt x="152400" y="9525"/>
                </a:lnTo>
                <a:lnTo>
                  <a:pt x="180975" y="9525"/>
                </a:lnTo>
                <a:lnTo>
                  <a:pt x="180975" y="0"/>
                </a:lnTo>
                <a:close/>
              </a:path>
              <a:path w="2341932" h="42340">
                <a:moveTo>
                  <a:pt x="219075" y="0"/>
                </a:moveTo>
                <a:lnTo>
                  <a:pt x="190500" y="0"/>
                </a:lnTo>
                <a:lnTo>
                  <a:pt x="190500" y="9525"/>
                </a:lnTo>
                <a:lnTo>
                  <a:pt x="219075" y="9525"/>
                </a:lnTo>
                <a:lnTo>
                  <a:pt x="219075" y="0"/>
                </a:lnTo>
                <a:close/>
              </a:path>
              <a:path w="2341932" h="42340">
                <a:moveTo>
                  <a:pt x="257175" y="0"/>
                </a:moveTo>
                <a:lnTo>
                  <a:pt x="228600" y="0"/>
                </a:lnTo>
                <a:lnTo>
                  <a:pt x="228600" y="9525"/>
                </a:lnTo>
                <a:lnTo>
                  <a:pt x="257175" y="9525"/>
                </a:lnTo>
                <a:lnTo>
                  <a:pt x="257175" y="0"/>
                </a:lnTo>
                <a:close/>
              </a:path>
              <a:path w="2341932" h="42340">
                <a:moveTo>
                  <a:pt x="295275" y="0"/>
                </a:moveTo>
                <a:lnTo>
                  <a:pt x="266700" y="0"/>
                </a:lnTo>
                <a:lnTo>
                  <a:pt x="266700" y="9525"/>
                </a:lnTo>
                <a:lnTo>
                  <a:pt x="295275" y="9525"/>
                </a:lnTo>
                <a:lnTo>
                  <a:pt x="295275" y="0"/>
                </a:lnTo>
                <a:close/>
              </a:path>
              <a:path w="2341932" h="42340">
                <a:moveTo>
                  <a:pt x="333375" y="0"/>
                </a:moveTo>
                <a:lnTo>
                  <a:pt x="304800" y="0"/>
                </a:lnTo>
                <a:lnTo>
                  <a:pt x="304800" y="9525"/>
                </a:lnTo>
                <a:lnTo>
                  <a:pt x="333375" y="9525"/>
                </a:lnTo>
                <a:lnTo>
                  <a:pt x="333375" y="0"/>
                </a:lnTo>
                <a:close/>
              </a:path>
              <a:path w="2341932" h="42340">
                <a:moveTo>
                  <a:pt x="342900" y="0"/>
                </a:moveTo>
                <a:lnTo>
                  <a:pt x="342900" y="9525"/>
                </a:lnTo>
                <a:lnTo>
                  <a:pt x="371475" y="9525"/>
                </a:lnTo>
                <a:lnTo>
                  <a:pt x="371475" y="0"/>
                </a:lnTo>
                <a:lnTo>
                  <a:pt x="342900" y="0"/>
                </a:lnTo>
                <a:close/>
              </a:path>
              <a:path w="2341932" h="42340">
                <a:moveTo>
                  <a:pt x="409575" y="0"/>
                </a:moveTo>
                <a:lnTo>
                  <a:pt x="381000" y="0"/>
                </a:lnTo>
                <a:lnTo>
                  <a:pt x="381000" y="9525"/>
                </a:lnTo>
                <a:lnTo>
                  <a:pt x="409575" y="9525"/>
                </a:lnTo>
                <a:lnTo>
                  <a:pt x="409575" y="0"/>
                </a:lnTo>
                <a:close/>
              </a:path>
              <a:path w="2341932" h="42340">
                <a:moveTo>
                  <a:pt x="447675" y="0"/>
                </a:moveTo>
                <a:lnTo>
                  <a:pt x="419100" y="0"/>
                </a:lnTo>
                <a:lnTo>
                  <a:pt x="419100" y="9525"/>
                </a:lnTo>
                <a:lnTo>
                  <a:pt x="447675" y="9525"/>
                </a:lnTo>
                <a:lnTo>
                  <a:pt x="447675" y="0"/>
                </a:lnTo>
                <a:close/>
              </a:path>
              <a:path w="2341932" h="42340">
                <a:moveTo>
                  <a:pt x="485775" y="0"/>
                </a:moveTo>
                <a:lnTo>
                  <a:pt x="457200" y="0"/>
                </a:lnTo>
                <a:lnTo>
                  <a:pt x="457200" y="9525"/>
                </a:lnTo>
                <a:lnTo>
                  <a:pt x="485775" y="9525"/>
                </a:lnTo>
                <a:lnTo>
                  <a:pt x="485775" y="0"/>
                </a:lnTo>
                <a:close/>
              </a:path>
              <a:path w="2341932" h="42340">
                <a:moveTo>
                  <a:pt x="523875" y="0"/>
                </a:moveTo>
                <a:lnTo>
                  <a:pt x="495300" y="0"/>
                </a:lnTo>
                <a:lnTo>
                  <a:pt x="495300" y="9525"/>
                </a:lnTo>
                <a:lnTo>
                  <a:pt x="523875" y="9525"/>
                </a:lnTo>
                <a:lnTo>
                  <a:pt x="523875" y="0"/>
                </a:lnTo>
                <a:close/>
              </a:path>
              <a:path w="2341932" h="42340">
                <a:moveTo>
                  <a:pt x="561975" y="0"/>
                </a:moveTo>
                <a:lnTo>
                  <a:pt x="533400" y="0"/>
                </a:lnTo>
                <a:lnTo>
                  <a:pt x="533400" y="9525"/>
                </a:lnTo>
                <a:lnTo>
                  <a:pt x="561975" y="9525"/>
                </a:lnTo>
                <a:lnTo>
                  <a:pt x="561975" y="0"/>
                </a:lnTo>
                <a:close/>
              </a:path>
              <a:path w="2341932" h="42340">
                <a:moveTo>
                  <a:pt x="600075" y="0"/>
                </a:moveTo>
                <a:lnTo>
                  <a:pt x="571500" y="0"/>
                </a:lnTo>
                <a:lnTo>
                  <a:pt x="571500" y="9525"/>
                </a:lnTo>
                <a:lnTo>
                  <a:pt x="600075" y="9525"/>
                </a:lnTo>
                <a:lnTo>
                  <a:pt x="600075" y="0"/>
                </a:lnTo>
                <a:close/>
              </a:path>
              <a:path w="2341932" h="42340">
                <a:moveTo>
                  <a:pt x="638175" y="0"/>
                </a:moveTo>
                <a:lnTo>
                  <a:pt x="609600" y="0"/>
                </a:lnTo>
                <a:lnTo>
                  <a:pt x="609600" y="9525"/>
                </a:lnTo>
                <a:lnTo>
                  <a:pt x="638175" y="9525"/>
                </a:lnTo>
                <a:lnTo>
                  <a:pt x="638175" y="0"/>
                </a:lnTo>
                <a:close/>
              </a:path>
              <a:path w="2341932" h="42340">
                <a:moveTo>
                  <a:pt x="676275" y="0"/>
                </a:moveTo>
                <a:lnTo>
                  <a:pt x="647700" y="0"/>
                </a:lnTo>
                <a:lnTo>
                  <a:pt x="647700" y="9525"/>
                </a:lnTo>
                <a:lnTo>
                  <a:pt x="676275" y="9525"/>
                </a:lnTo>
                <a:lnTo>
                  <a:pt x="676275" y="0"/>
                </a:lnTo>
                <a:close/>
              </a:path>
              <a:path w="2341932" h="42340">
                <a:moveTo>
                  <a:pt x="714375" y="0"/>
                </a:moveTo>
                <a:lnTo>
                  <a:pt x="685800" y="0"/>
                </a:lnTo>
                <a:lnTo>
                  <a:pt x="685800" y="9525"/>
                </a:lnTo>
                <a:lnTo>
                  <a:pt x="714375" y="9525"/>
                </a:lnTo>
                <a:lnTo>
                  <a:pt x="714375" y="0"/>
                </a:lnTo>
                <a:close/>
              </a:path>
              <a:path w="2341932" h="42340">
                <a:moveTo>
                  <a:pt x="752475" y="0"/>
                </a:moveTo>
                <a:lnTo>
                  <a:pt x="723900" y="0"/>
                </a:lnTo>
                <a:lnTo>
                  <a:pt x="723900" y="9525"/>
                </a:lnTo>
                <a:lnTo>
                  <a:pt x="752475" y="9525"/>
                </a:lnTo>
                <a:lnTo>
                  <a:pt x="752475" y="0"/>
                </a:lnTo>
                <a:close/>
              </a:path>
              <a:path w="2341932" h="42340">
                <a:moveTo>
                  <a:pt x="790575" y="0"/>
                </a:moveTo>
                <a:lnTo>
                  <a:pt x="762000" y="0"/>
                </a:lnTo>
                <a:lnTo>
                  <a:pt x="762000" y="9525"/>
                </a:lnTo>
                <a:lnTo>
                  <a:pt x="790575" y="9525"/>
                </a:lnTo>
                <a:lnTo>
                  <a:pt x="790575" y="0"/>
                </a:lnTo>
                <a:close/>
              </a:path>
              <a:path w="2341932" h="42340">
                <a:moveTo>
                  <a:pt x="828675" y="0"/>
                </a:moveTo>
                <a:lnTo>
                  <a:pt x="800100" y="0"/>
                </a:lnTo>
                <a:lnTo>
                  <a:pt x="800100" y="9525"/>
                </a:lnTo>
                <a:lnTo>
                  <a:pt x="828675" y="9525"/>
                </a:lnTo>
                <a:lnTo>
                  <a:pt x="828675" y="0"/>
                </a:lnTo>
                <a:close/>
              </a:path>
              <a:path w="2341932" h="42340">
                <a:moveTo>
                  <a:pt x="866775" y="0"/>
                </a:moveTo>
                <a:lnTo>
                  <a:pt x="838200" y="0"/>
                </a:lnTo>
                <a:lnTo>
                  <a:pt x="838200" y="9525"/>
                </a:lnTo>
                <a:lnTo>
                  <a:pt x="866775" y="9525"/>
                </a:lnTo>
                <a:lnTo>
                  <a:pt x="866775" y="0"/>
                </a:lnTo>
                <a:close/>
              </a:path>
              <a:path w="2341932" h="42340">
                <a:moveTo>
                  <a:pt x="904875" y="0"/>
                </a:moveTo>
                <a:lnTo>
                  <a:pt x="876300" y="0"/>
                </a:lnTo>
                <a:lnTo>
                  <a:pt x="876300" y="9525"/>
                </a:lnTo>
                <a:lnTo>
                  <a:pt x="904875" y="9525"/>
                </a:lnTo>
                <a:lnTo>
                  <a:pt x="904875" y="0"/>
                </a:lnTo>
                <a:close/>
              </a:path>
              <a:path w="2341932" h="42340">
                <a:moveTo>
                  <a:pt x="914400" y="0"/>
                </a:moveTo>
                <a:lnTo>
                  <a:pt x="914400" y="9525"/>
                </a:lnTo>
                <a:lnTo>
                  <a:pt x="942975" y="9525"/>
                </a:lnTo>
                <a:lnTo>
                  <a:pt x="942975" y="0"/>
                </a:lnTo>
                <a:lnTo>
                  <a:pt x="914400" y="0"/>
                </a:lnTo>
                <a:close/>
              </a:path>
              <a:path w="2341932" h="42340">
                <a:moveTo>
                  <a:pt x="981075" y="0"/>
                </a:moveTo>
                <a:lnTo>
                  <a:pt x="952500" y="0"/>
                </a:lnTo>
                <a:lnTo>
                  <a:pt x="952500" y="9525"/>
                </a:lnTo>
                <a:lnTo>
                  <a:pt x="981075" y="9525"/>
                </a:lnTo>
                <a:lnTo>
                  <a:pt x="981075" y="0"/>
                </a:lnTo>
                <a:close/>
              </a:path>
              <a:path w="2341932" h="42340">
                <a:moveTo>
                  <a:pt x="1019175" y="0"/>
                </a:moveTo>
                <a:lnTo>
                  <a:pt x="990600" y="0"/>
                </a:lnTo>
                <a:lnTo>
                  <a:pt x="990600" y="9525"/>
                </a:lnTo>
                <a:lnTo>
                  <a:pt x="1019175" y="9525"/>
                </a:lnTo>
                <a:lnTo>
                  <a:pt x="1019175" y="0"/>
                </a:lnTo>
                <a:close/>
              </a:path>
              <a:path w="2341932" h="42340">
                <a:moveTo>
                  <a:pt x="1057275" y="0"/>
                </a:moveTo>
                <a:lnTo>
                  <a:pt x="1028700" y="0"/>
                </a:lnTo>
                <a:lnTo>
                  <a:pt x="1028700" y="9525"/>
                </a:lnTo>
                <a:lnTo>
                  <a:pt x="1057275" y="9525"/>
                </a:lnTo>
                <a:lnTo>
                  <a:pt x="1057275" y="0"/>
                </a:lnTo>
                <a:close/>
              </a:path>
              <a:path w="2341932" h="42340">
                <a:moveTo>
                  <a:pt x="1095375" y="0"/>
                </a:moveTo>
                <a:lnTo>
                  <a:pt x="1066800" y="0"/>
                </a:lnTo>
                <a:lnTo>
                  <a:pt x="1066800" y="9525"/>
                </a:lnTo>
                <a:lnTo>
                  <a:pt x="1095375" y="9525"/>
                </a:lnTo>
                <a:lnTo>
                  <a:pt x="1095375" y="0"/>
                </a:lnTo>
                <a:close/>
              </a:path>
              <a:path w="2341932" h="42340">
                <a:moveTo>
                  <a:pt x="1133475" y="0"/>
                </a:moveTo>
                <a:lnTo>
                  <a:pt x="1104900" y="0"/>
                </a:lnTo>
                <a:lnTo>
                  <a:pt x="1104900" y="9525"/>
                </a:lnTo>
                <a:lnTo>
                  <a:pt x="1133475" y="9525"/>
                </a:lnTo>
                <a:lnTo>
                  <a:pt x="1133475" y="0"/>
                </a:lnTo>
                <a:close/>
              </a:path>
              <a:path w="2341932" h="42340">
                <a:moveTo>
                  <a:pt x="1171575" y="0"/>
                </a:moveTo>
                <a:lnTo>
                  <a:pt x="1143000" y="0"/>
                </a:lnTo>
                <a:lnTo>
                  <a:pt x="1143000" y="9525"/>
                </a:lnTo>
                <a:lnTo>
                  <a:pt x="1171575" y="9525"/>
                </a:lnTo>
                <a:lnTo>
                  <a:pt x="1171575" y="0"/>
                </a:lnTo>
                <a:close/>
              </a:path>
              <a:path w="2341932" h="42340">
                <a:moveTo>
                  <a:pt x="1209675" y="0"/>
                </a:moveTo>
                <a:lnTo>
                  <a:pt x="1181100" y="0"/>
                </a:lnTo>
                <a:lnTo>
                  <a:pt x="1181100" y="9525"/>
                </a:lnTo>
                <a:lnTo>
                  <a:pt x="1209675" y="9525"/>
                </a:lnTo>
                <a:lnTo>
                  <a:pt x="1209675" y="0"/>
                </a:lnTo>
                <a:close/>
              </a:path>
              <a:path w="2341932" h="42340">
                <a:moveTo>
                  <a:pt x="1219200" y="0"/>
                </a:moveTo>
                <a:lnTo>
                  <a:pt x="1219200" y="9525"/>
                </a:lnTo>
                <a:lnTo>
                  <a:pt x="1247775" y="9525"/>
                </a:lnTo>
                <a:lnTo>
                  <a:pt x="1247775" y="0"/>
                </a:lnTo>
                <a:lnTo>
                  <a:pt x="1219200" y="0"/>
                </a:lnTo>
                <a:close/>
              </a:path>
              <a:path w="2341932" h="42340">
                <a:moveTo>
                  <a:pt x="1285875" y="0"/>
                </a:moveTo>
                <a:lnTo>
                  <a:pt x="1257300" y="0"/>
                </a:lnTo>
                <a:lnTo>
                  <a:pt x="1257300" y="9525"/>
                </a:lnTo>
                <a:lnTo>
                  <a:pt x="1285875" y="9525"/>
                </a:lnTo>
                <a:lnTo>
                  <a:pt x="1285875" y="0"/>
                </a:lnTo>
                <a:close/>
              </a:path>
              <a:path w="2341932" h="42340">
                <a:moveTo>
                  <a:pt x="1323975" y="0"/>
                </a:moveTo>
                <a:lnTo>
                  <a:pt x="1295400" y="0"/>
                </a:lnTo>
                <a:lnTo>
                  <a:pt x="1295400" y="9525"/>
                </a:lnTo>
                <a:lnTo>
                  <a:pt x="1323975" y="9525"/>
                </a:lnTo>
                <a:lnTo>
                  <a:pt x="1323975" y="0"/>
                </a:lnTo>
                <a:close/>
              </a:path>
              <a:path w="2341932" h="42340">
                <a:moveTo>
                  <a:pt x="1362075" y="0"/>
                </a:moveTo>
                <a:lnTo>
                  <a:pt x="1333500" y="0"/>
                </a:lnTo>
                <a:lnTo>
                  <a:pt x="1333500" y="9525"/>
                </a:lnTo>
                <a:lnTo>
                  <a:pt x="1362075" y="9525"/>
                </a:lnTo>
                <a:lnTo>
                  <a:pt x="1362075" y="0"/>
                </a:lnTo>
                <a:close/>
              </a:path>
              <a:path w="2341932" h="42340">
                <a:moveTo>
                  <a:pt x="1400175" y="0"/>
                </a:moveTo>
                <a:lnTo>
                  <a:pt x="1371600" y="0"/>
                </a:lnTo>
                <a:lnTo>
                  <a:pt x="1371600" y="9525"/>
                </a:lnTo>
                <a:lnTo>
                  <a:pt x="1400175" y="9525"/>
                </a:lnTo>
                <a:lnTo>
                  <a:pt x="1400175" y="0"/>
                </a:lnTo>
                <a:close/>
              </a:path>
              <a:path w="2341932" h="42340">
                <a:moveTo>
                  <a:pt x="1438275" y="0"/>
                </a:moveTo>
                <a:lnTo>
                  <a:pt x="1409700" y="0"/>
                </a:lnTo>
                <a:lnTo>
                  <a:pt x="1409700" y="9525"/>
                </a:lnTo>
                <a:lnTo>
                  <a:pt x="1438275" y="9525"/>
                </a:lnTo>
                <a:lnTo>
                  <a:pt x="1438275" y="0"/>
                </a:lnTo>
                <a:close/>
              </a:path>
              <a:path w="2341932" h="42340">
                <a:moveTo>
                  <a:pt x="1476375" y="0"/>
                </a:moveTo>
                <a:lnTo>
                  <a:pt x="1447800" y="0"/>
                </a:lnTo>
                <a:lnTo>
                  <a:pt x="1447800" y="9525"/>
                </a:lnTo>
                <a:lnTo>
                  <a:pt x="1476375" y="9525"/>
                </a:lnTo>
                <a:lnTo>
                  <a:pt x="1476375" y="0"/>
                </a:lnTo>
                <a:close/>
              </a:path>
              <a:path w="2341932" h="42340">
                <a:moveTo>
                  <a:pt x="1514475" y="0"/>
                </a:moveTo>
                <a:lnTo>
                  <a:pt x="1485900" y="0"/>
                </a:lnTo>
                <a:lnTo>
                  <a:pt x="1485900" y="9525"/>
                </a:lnTo>
                <a:lnTo>
                  <a:pt x="1514475" y="9525"/>
                </a:lnTo>
                <a:lnTo>
                  <a:pt x="1514475" y="0"/>
                </a:lnTo>
                <a:close/>
              </a:path>
              <a:path w="2341932" h="42340">
                <a:moveTo>
                  <a:pt x="1552575" y="0"/>
                </a:moveTo>
                <a:lnTo>
                  <a:pt x="1524000" y="0"/>
                </a:lnTo>
                <a:lnTo>
                  <a:pt x="1524000" y="9525"/>
                </a:lnTo>
                <a:lnTo>
                  <a:pt x="1552575" y="9525"/>
                </a:lnTo>
                <a:lnTo>
                  <a:pt x="1552575" y="0"/>
                </a:lnTo>
                <a:close/>
              </a:path>
              <a:path w="2341932" h="42340">
                <a:moveTo>
                  <a:pt x="1590675" y="0"/>
                </a:moveTo>
                <a:lnTo>
                  <a:pt x="1562100" y="0"/>
                </a:lnTo>
                <a:lnTo>
                  <a:pt x="1562100" y="9525"/>
                </a:lnTo>
                <a:lnTo>
                  <a:pt x="1590675" y="9525"/>
                </a:lnTo>
                <a:lnTo>
                  <a:pt x="1590675" y="0"/>
                </a:lnTo>
                <a:close/>
              </a:path>
              <a:path w="2341932" h="42340">
                <a:moveTo>
                  <a:pt x="1628775" y="0"/>
                </a:moveTo>
                <a:lnTo>
                  <a:pt x="1600200" y="0"/>
                </a:lnTo>
                <a:lnTo>
                  <a:pt x="1600200" y="9525"/>
                </a:lnTo>
                <a:lnTo>
                  <a:pt x="1628775" y="9525"/>
                </a:lnTo>
                <a:lnTo>
                  <a:pt x="1628775" y="0"/>
                </a:lnTo>
                <a:close/>
              </a:path>
              <a:path w="2341932" h="42340">
                <a:moveTo>
                  <a:pt x="1666875" y="0"/>
                </a:moveTo>
                <a:lnTo>
                  <a:pt x="1638300" y="0"/>
                </a:lnTo>
                <a:lnTo>
                  <a:pt x="1638300" y="9525"/>
                </a:lnTo>
                <a:lnTo>
                  <a:pt x="1666875" y="9525"/>
                </a:lnTo>
                <a:lnTo>
                  <a:pt x="1666875" y="0"/>
                </a:lnTo>
                <a:close/>
              </a:path>
              <a:path w="2341932" h="42340">
                <a:moveTo>
                  <a:pt x="1704975" y="0"/>
                </a:moveTo>
                <a:lnTo>
                  <a:pt x="1676400" y="0"/>
                </a:lnTo>
                <a:lnTo>
                  <a:pt x="1676400" y="9525"/>
                </a:lnTo>
                <a:lnTo>
                  <a:pt x="1704975" y="9525"/>
                </a:lnTo>
                <a:lnTo>
                  <a:pt x="1704975" y="0"/>
                </a:lnTo>
                <a:close/>
              </a:path>
              <a:path w="2341932" h="42340">
                <a:moveTo>
                  <a:pt x="1743075" y="0"/>
                </a:moveTo>
                <a:lnTo>
                  <a:pt x="1714500" y="0"/>
                </a:lnTo>
                <a:lnTo>
                  <a:pt x="1714500" y="9525"/>
                </a:lnTo>
                <a:lnTo>
                  <a:pt x="1743075" y="9525"/>
                </a:lnTo>
                <a:lnTo>
                  <a:pt x="1743075" y="0"/>
                </a:lnTo>
                <a:close/>
              </a:path>
              <a:path w="2341932" h="42340">
                <a:moveTo>
                  <a:pt x="1781175" y="0"/>
                </a:moveTo>
                <a:lnTo>
                  <a:pt x="1752600" y="0"/>
                </a:lnTo>
                <a:lnTo>
                  <a:pt x="1752600" y="9525"/>
                </a:lnTo>
                <a:lnTo>
                  <a:pt x="1781175" y="9525"/>
                </a:lnTo>
                <a:lnTo>
                  <a:pt x="1781175" y="0"/>
                </a:lnTo>
                <a:close/>
              </a:path>
              <a:path w="2341932" h="42340">
                <a:moveTo>
                  <a:pt x="1790700" y="0"/>
                </a:moveTo>
                <a:lnTo>
                  <a:pt x="1790700" y="9525"/>
                </a:lnTo>
                <a:lnTo>
                  <a:pt x="1819275" y="9525"/>
                </a:lnTo>
                <a:lnTo>
                  <a:pt x="1819275" y="0"/>
                </a:lnTo>
                <a:lnTo>
                  <a:pt x="1790700" y="0"/>
                </a:lnTo>
                <a:close/>
              </a:path>
              <a:path w="2341932" h="42340">
                <a:moveTo>
                  <a:pt x="1857375" y="0"/>
                </a:moveTo>
                <a:lnTo>
                  <a:pt x="1828800" y="0"/>
                </a:lnTo>
                <a:lnTo>
                  <a:pt x="1828800" y="9525"/>
                </a:lnTo>
                <a:lnTo>
                  <a:pt x="1857375" y="9525"/>
                </a:lnTo>
                <a:lnTo>
                  <a:pt x="1857375" y="0"/>
                </a:lnTo>
                <a:close/>
              </a:path>
              <a:path w="2341932" h="42340">
                <a:moveTo>
                  <a:pt x="1895475" y="0"/>
                </a:moveTo>
                <a:lnTo>
                  <a:pt x="1866900" y="0"/>
                </a:lnTo>
                <a:lnTo>
                  <a:pt x="1866900" y="9525"/>
                </a:lnTo>
                <a:lnTo>
                  <a:pt x="1895475" y="9525"/>
                </a:lnTo>
                <a:lnTo>
                  <a:pt x="1895475" y="0"/>
                </a:lnTo>
                <a:close/>
              </a:path>
              <a:path w="2341932" h="42340">
                <a:moveTo>
                  <a:pt x="1933575" y="0"/>
                </a:moveTo>
                <a:lnTo>
                  <a:pt x="1905000" y="0"/>
                </a:lnTo>
                <a:lnTo>
                  <a:pt x="1905000" y="9525"/>
                </a:lnTo>
                <a:lnTo>
                  <a:pt x="1933575" y="9525"/>
                </a:lnTo>
                <a:lnTo>
                  <a:pt x="1933575" y="0"/>
                </a:lnTo>
                <a:close/>
              </a:path>
              <a:path w="2341932" h="42340">
                <a:moveTo>
                  <a:pt x="1971675" y="0"/>
                </a:moveTo>
                <a:lnTo>
                  <a:pt x="1943100" y="0"/>
                </a:lnTo>
                <a:lnTo>
                  <a:pt x="1943100" y="9525"/>
                </a:lnTo>
                <a:lnTo>
                  <a:pt x="1971675" y="9525"/>
                </a:lnTo>
                <a:lnTo>
                  <a:pt x="1971675" y="0"/>
                </a:lnTo>
                <a:close/>
              </a:path>
              <a:path w="2341932" h="42340">
                <a:moveTo>
                  <a:pt x="2009775" y="0"/>
                </a:moveTo>
                <a:lnTo>
                  <a:pt x="1981200" y="0"/>
                </a:lnTo>
                <a:lnTo>
                  <a:pt x="1981200" y="9525"/>
                </a:lnTo>
                <a:lnTo>
                  <a:pt x="2009775" y="9525"/>
                </a:lnTo>
                <a:lnTo>
                  <a:pt x="2009775" y="0"/>
                </a:lnTo>
                <a:close/>
              </a:path>
              <a:path w="2341932" h="42340">
                <a:moveTo>
                  <a:pt x="2047875" y="0"/>
                </a:moveTo>
                <a:lnTo>
                  <a:pt x="2019300" y="0"/>
                </a:lnTo>
                <a:lnTo>
                  <a:pt x="2019300" y="9525"/>
                </a:lnTo>
                <a:lnTo>
                  <a:pt x="2047875" y="9525"/>
                </a:lnTo>
                <a:lnTo>
                  <a:pt x="2047875" y="0"/>
                </a:lnTo>
                <a:close/>
              </a:path>
              <a:path w="2341932" h="42340">
                <a:moveTo>
                  <a:pt x="2085975" y="0"/>
                </a:moveTo>
                <a:lnTo>
                  <a:pt x="2057400" y="0"/>
                </a:lnTo>
                <a:lnTo>
                  <a:pt x="2057400" y="9525"/>
                </a:lnTo>
                <a:lnTo>
                  <a:pt x="2085975" y="9525"/>
                </a:lnTo>
                <a:lnTo>
                  <a:pt x="2085975" y="0"/>
                </a:lnTo>
                <a:close/>
              </a:path>
              <a:path w="2341932" h="42340">
                <a:moveTo>
                  <a:pt x="2095500" y="0"/>
                </a:moveTo>
                <a:lnTo>
                  <a:pt x="2095500" y="9525"/>
                </a:lnTo>
                <a:lnTo>
                  <a:pt x="2124075" y="9526"/>
                </a:lnTo>
                <a:lnTo>
                  <a:pt x="2124075" y="1"/>
                </a:lnTo>
                <a:lnTo>
                  <a:pt x="2095500" y="0"/>
                </a:lnTo>
                <a:close/>
              </a:path>
              <a:path w="2341932" h="42340">
                <a:moveTo>
                  <a:pt x="2162175" y="1"/>
                </a:moveTo>
                <a:lnTo>
                  <a:pt x="2133600" y="1"/>
                </a:lnTo>
                <a:lnTo>
                  <a:pt x="2133600" y="9526"/>
                </a:lnTo>
                <a:lnTo>
                  <a:pt x="2162175" y="9526"/>
                </a:lnTo>
                <a:lnTo>
                  <a:pt x="2162175" y="1"/>
                </a:lnTo>
                <a:close/>
              </a:path>
              <a:path w="2341932" h="42340">
                <a:moveTo>
                  <a:pt x="2200275" y="1"/>
                </a:moveTo>
                <a:lnTo>
                  <a:pt x="2171700" y="1"/>
                </a:lnTo>
                <a:lnTo>
                  <a:pt x="2171700" y="9526"/>
                </a:lnTo>
                <a:lnTo>
                  <a:pt x="2200275" y="9526"/>
                </a:lnTo>
                <a:lnTo>
                  <a:pt x="2200275" y="1"/>
                </a:lnTo>
                <a:close/>
              </a:path>
              <a:path w="2341932" h="42340">
                <a:moveTo>
                  <a:pt x="2238375" y="1"/>
                </a:moveTo>
                <a:lnTo>
                  <a:pt x="2209800" y="1"/>
                </a:lnTo>
                <a:lnTo>
                  <a:pt x="2209800" y="9526"/>
                </a:lnTo>
                <a:lnTo>
                  <a:pt x="2238375" y="9526"/>
                </a:lnTo>
                <a:lnTo>
                  <a:pt x="2238375" y="1"/>
                </a:lnTo>
                <a:close/>
              </a:path>
              <a:path w="2341932" h="42340">
                <a:moveTo>
                  <a:pt x="2303997" y="-33336"/>
                </a:moveTo>
                <a:lnTo>
                  <a:pt x="2268482" y="-3659"/>
                </a:lnTo>
                <a:lnTo>
                  <a:pt x="2266837" y="13140"/>
                </a:lnTo>
                <a:lnTo>
                  <a:pt x="2271962" y="24939"/>
                </a:lnTo>
                <a:lnTo>
                  <a:pt x="2281186" y="34285"/>
                </a:lnTo>
                <a:lnTo>
                  <a:pt x="2294101" y="40359"/>
                </a:lnTo>
                <a:lnTo>
                  <a:pt x="2310300" y="42340"/>
                </a:lnTo>
                <a:lnTo>
                  <a:pt x="2322874" y="37738"/>
                </a:lnTo>
                <a:lnTo>
                  <a:pt x="2332936" y="28916"/>
                </a:lnTo>
                <a:lnTo>
                  <a:pt x="2339589" y="16519"/>
                </a:lnTo>
                <a:lnTo>
                  <a:pt x="2340658" y="9526"/>
                </a:lnTo>
                <a:lnTo>
                  <a:pt x="2276475" y="9526"/>
                </a:lnTo>
                <a:lnTo>
                  <a:pt x="2276475" y="1"/>
                </a:lnTo>
                <a:lnTo>
                  <a:pt x="2341589" y="1"/>
                </a:lnTo>
                <a:lnTo>
                  <a:pt x="2338035" y="-12371"/>
                </a:lnTo>
                <a:lnTo>
                  <a:pt x="2329729" y="-23334"/>
                </a:lnTo>
                <a:lnTo>
                  <a:pt x="2318040" y="-30664"/>
                </a:lnTo>
                <a:lnTo>
                  <a:pt x="2303997" y="-33336"/>
                </a:lnTo>
                <a:close/>
              </a:path>
              <a:path w="2341932" h="42340">
                <a:moveTo>
                  <a:pt x="2268124" y="1"/>
                </a:moveTo>
                <a:lnTo>
                  <a:pt x="2247900" y="1"/>
                </a:lnTo>
                <a:lnTo>
                  <a:pt x="2247900" y="9526"/>
                </a:lnTo>
                <a:lnTo>
                  <a:pt x="2267191" y="9526"/>
                </a:lnTo>
                <a:lnTo>
                  <a:pt x="2268124" y="1"/>
                </a:lnTo>
                <a:close/>
              </a:path>
              <a:path w="2341932" h="42340">
                <a:moveTo>
                  <a:pt x="2286000" y="1"/>
                </a:moveTo>
                <a:lnTo>
                  <a:pt x="2276475" y="1"/>
                </a:lnTo>
                <a:lnTo>
                  <a:pt x="2276475" y="9526"/>
                </a:lnTo>
                <a:lnTo>
                  <a:pt x="2286000" y="9526"/>
                </a:lnTo>
                <a:lnTo>
                  <a:pt x="2286000" y="1"/>
                </a:lnTo>
                <a:close/>
              </a:path>
              <a:path w="2341932" h="42340">
                <a:moveTo>
                  <a:pt x="2303997" y="1"/>
                </a:moveTo>
                <a:lnTo>
                  <a:pt x="2286000" y="1"/>
                </a:lnTo>
                <a:lnTo>
                  <a:pt x="2286000" y="9526"/>
                </a:lnTo>
                <a:lnTo>
                  <a:pt x="2303997" y="9526"/>
                </a:lnTo>
                <a:lnTo>
                  <a:pt x="2303997" y="1"/>
                </a:lnTo>
                <a:close/>
              </a:path>
              <a:path w="2341932" h="42340">
                <a:moveTo>
                  <a:pt x="2341589" y="1"/>
                </a:moveTo>
                <a:lnTo>
                  <a:pt x="2303997" y="1"/>
                </a:lnTo>
                <a:lnTo>
                  <a:pt x="2303997" y="9526"/>
                </a:lnTo>
                <a:lnTo>
                  <a:pt x="2340658" y="9526"/>
                </a:lnTo>
                <a:lnTo>
                  <a:pt x="2341932" y="1194"/>
                </a:lnTo>
                <a:lnTo>
                  <a:pt x="2341589" y="1"/>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5036009" y="5212300"/>
            <a:ext cx="901935" cy="42862"/>
          </a:xfrm>
          <a:custGeom>
            <a:rect l="l" t="t" r="r" b="b"/>
            <a:pathLst>
              <a:path w="901935" h="42862">
                <a:moveTo>
                  <a:pt x="28575" y="1"/>
                </a:moveTo>
                <a:lnTo>
                  <a:pt x="0" y="1"/>
                </a:lnTo>
                <a:lnTo>
                  <a:pt x="0" y="9526"/>
                </a:lnTo>
                <a:lnTo>
                  <a:pt x="28575" y="9526"/>
                </a:lnTo>
                <a:lnTo>
                  <a:pt x="28575" y="1"/>
                </a:lnTo>
                <a:close/>
              </a:path>
              <a:path w="901935" h="42862">
                <a:moveTo>
                  <a:pt x="66675" y="1"/>
                </a:moveTo>
                <a:lnTo>
                  <a:pt x="38100" y="1"/>
                </a:lnTo>
                <a:lnTo>
                  <a:pt x="38100" y="9526"/>
                </a:lnTo>
                <a:lnTo>
                  <a:pt x="66675" y="9526"/>
                </a:lnTo>
                <a:lnTo>
                  <a:pt x="66675" y="1"/>
                </a:lnTo>
                <a:close/>
              </a:path>
              <a:path w="901935" h="42862">
                <a:moveTo>
                  <a:pt x="104775" y="1"/>
                </a:moveTo>
                <a:lnTo>
                  <a:pt x="76200" y="1"/>
                </a:lnTo>
                <a:lnTo>
                  <a:pt x="76200" y="9526"/>
                </a:lnTo>
                <a:lnTo>
                  <a:pt x="104775" y="9526"/>
                </a:lnTo>
                <a:lnTo>
                  <a:pt x="104775" y="1"/>
                </a:lnTo>
                <a:close/>
              </a:path>
              <a:path w="901935" h="42862">
                <a:moveTo>
                  <a:pt x="142875" y="1"/>
                </a:moveTo>
                <a:lnTo>
                  <a:pt x="114300" y="1"/>
                </a:lnTo>
                <a:lnTo>
                  <a:pt x="114300" y="9526"/>
                </a:lnTo>
                <a:lnTo>
                  <a:pt x="142875" y="9526"/>
                </a:lnTo>
                <a:lnTo>
                  <a:pt x="142875" y="1"/>
                </a:lnTo>
                <a:close/>
              </a:path>
              <a:path w="901935" h="42862">
                <a:moveTo>
                  <a:pt x="180975" y="1"/>
                </a:moveTo>
                <a:lnTo>
                  <a:pt x="152400" y="1"/>
                </a:lnTo>
                <a:lnTo>
                  <a:pt x="152400" y="9526"/>
                </a:lnTo>
                <a:lnTo>
                  <a:pt x="180975" y="9526"/>
                </a:lnTo>
                <a:lnTo>
                  <a:pt x="180975" y="1"/>
                </a:lnTo>
                <a:close/>
              </a:path>
              <a:path w="901935" h="42862">
                <a:moveTo>
                  <a:pt x="219075" y="1"/>
                </a:moveTo>
                <a:lnTo>
                  <a:pt x="190500" y="1"/>
                </a:lnTo>
                <a:lnTo>
                  <a:pt x="190500" y="9526"/>
                </a:lnTo>
                <a:lnTo>
                  <a:pt x="219075" y="9526"/>
                </a:lnTo>
                <a:lnTo>
                  <a:pt x="219075" y="1"/>
                </a:lnTo>
                <a:close/>
              </a:path>
              <a:path w="901935" h="42862">
                <a:moveTo>
                  <a:pt x="257175" y="1"/>
                </a:moveTo>
                <a:lnTo>
                  <a:pt x="228600" y="1"/>
                </a:lnTo>
                <a:lnTo>
                  <a:pt x="228600" y="9526"/>
                </a:lnTo>
                <a:lnTo>
                  <a:pt x="257175" y="9526"/>
                </a:lnTo>
                <a:lnTo>
                  <a:pt x="257175" y="1"/>
                </a:lnTo>
                <a:close/>
              </a:path>
              <a:path w="901935" h="42862">
                <a:moveTo>
                  <a:pt x="295275" y="1"/>
                </a:moveTo>
                <a:lnTo>
                  <a:pt x="266700" y="1"/>
                </a:lnTo>
                <a:lnTo>
                  <a:pt x="266700" y="9526"/>
                </a:lnTo>
                <a:lnTo>
                  <a:pt x="295275" y="9526"/>
                </a:lnTo>
                <a:lnTo>
                  <a:pt x="295275" y="1"/>
                </a:lnTo>
                <a:close/>
              </a:path>
              <a:path w="901935" h="42862">
                <a:moveTo>
                  <a:pt x="333375" y="1"/>
                </a:moveTo>
                <a:lnTo>
                  <a:pt x="304800" y="1"/>
                </a:lnTo>
                <a:lnTo>
                  <a:pt x="304800" y="9526"/>
                </a:lnTo>
                <a:lnTo>
                  <a:pt x="333375" y="9526"/>
                </a:lnTo>
                <a:lnTo>
                  <a:pt x="333375" y="1"/>
                </a:lnTo>
                <a:close/>
              </a:path>
              <a:path w="901935" h="42862">
                <a:moveTo>
                  <a:pt x="371475" y="1"/>
                </a:moveTo>
                <a:lnTo>
                  <a:pt x="342900" y="1"/>
                </a:lnTo>
                <a:lnTo>
                  <a:pt x="342900" y="9526"/>
                </a:lnTo>
                <a:lnTo>
                  <a:pt x="371475" y="9526"/>
                </a:lnTo>
                <a:lnTo>
                  <a:pt x="371475" y="1"/>
                </a:lnTo>
                <a:close/>
              </a:path>
              <a:path w="901935" h="42862">
                <a:moveTo>
                  <a:pt x="409575" y="1"/>
                </a:moveTo>
                <a:lnTo>
                  <a:pt x="381000" y="1"/>
                </a:lnTo>
                <a:lnTo>
                  <a:pt x="381000" y="9526"/>
                </a:lnTo>
                <a:lnTo>
                  <a:pt x="409575" y="9526"/>
                </a:lnTo>
                <a:lnTo>
                  <a:pt x="409575" y="1"/>
                </a:lnTo>
                <a:close/>
              </a:path>
              <a:path w="901935" h="42862">
                <a:moveTo>
                  <a:pt x="447675" y="1"/>
                </a:moveTo>
                <a:lnTo>
                  <a:pt x="419100" y="1"/>
                </a:lnTo>
                <a:lnTo>
                  <a:pt x="419100" y="9526"/>
                </a:lnTo>
                <a:lnTo>
                  <a:pt x="447675" y="9526"/>
                </a:lnTo>
                <a:lnTo>
                  <a:pt x="447675" y="1"/>
                </a:lnTo>
                <a:close/>
              </a:path>
              <a:path w="901935" h="42862">
                <a:moveTo>
                  <a:pt x="485775" y="1"/>
                </a:moveTo>
                <a:lnTo>
                  <a:pt x="457200" y="1"/>
                </a:lnTo>
                <a:lnTo>
                  <a:pt x="457200" y="9526"/>
                </a:lnTo>
                <a:lnTo>
                  <a:pt x="485775" y="9526"/>
                </a:lnTo>
                <a:lnTo>
                  <a:pt x="485775" y="1"/>
                </a:lnTo>
                <a:close/>
              </a:path>
              <a:path w="901935" h="42862">
                <a:moveTo>
                  <a:pt x="523875" y="1"/>
                </a:moveTo>
                <a:lnTo>
                  <a:pt x="495300" y="1"/>
                </a:lnTo>
                <a:lnTo>
                  <a:pt x="495300" y="9526"/>
                </a:lnTo>
                <a:lnTo>
                  <a:pt x="523875" y="9526"/>
                </a:lnTo>
                <a:lnTo>
                  <a:pt x="523875" y="1"/>
                </a:lnTo>
                <a:close/>
              </a:path>
              <a:path w="901935" h="42862">
                <a:moveTo>
                  <a:pt x="561975" y="1"/>
                </a:moveTo>
                <a:lnTo>
                  <a:pt x="533400" y="1"/>
                </a:lnTo>
                <a:lnTo>
                  <a:pt x="533400" y="9526"/>
                </a:lnTo>
                <a:lnTo>
                  <a:pt x="561975" y="9526"/>
                </a:lnTo>
                <a:lnTo>
                  <a:pt x="561975" y="1"/>
                </a:lnTo>
                <a:close/>
              </a:path>
              <a:path w="901935" h="42862">
                <a:moveTo>
                  <a:pt x="600075" y="1"/>
                </a:moveTo>
                <a:lnTo>
                  <a:pt x="571500" y="1"/>
                </a:lnTo>
                <a:lnTo>
                  <a:pt x="571500" y="9526"/>
                </a:lnTo>
                <a:lnTo>
                  <a:pt x="600075" y="9526"/>
                </a:lnTo>
                <a:lnTo>
                  <a:pt x="600075" y="1"/>
                </a:lnTo>
                <a:close/>
              </a:path>
              <a:path w="901935" h="42862">
                <a:moveTo>
                  <a:pt x="638175" y="1"/>
                </a:moveTo>
                <a:lnTo>
                  <a:pt x="609600" y="1"/>
                </a:lnTo>
                <a:lnTo>
                  <a:pt x="609600" y="9526"/>
                </a:lnTo>
                <a:lnTo>
                  <a:pt x="638175" y="9526"/>
                </a:lnTo>
                <a:lnTo>
                  <a:pt x="638175" y="1"/>
                </a:lnTo>
                <a:close/>
              </a:path>
              <a:path w="901935" h="42862">
                <a:moveTo>
                  <a:pt x="676275" y="0"/>
                </a:moveTo>
                <a:lnTo>
                  <a:pt x="647700" y="1"/>
                </a:lnTo>
                <a:lnTo>
                  <a:pt x="647700" y="9526"/>
                </a:lnTo>
                <a:lnTo>
                  <a:pt x="676275" y="9525"/>
                </a:lnTo>
                <a:lnTo>
                  <a:pt x="676275" y="0"/>
                </a:lnTo>
                <a:close/>
              </a:path>
              <a:path w="901935" h="42862">
                <a:moveTo>
                  <a:pt x="714375" y="0"/>
                </a:moveTo>
                <a:lnTo>
                  <a:pt x="685800" y="0"/>
                </a:lnTo>
                <a:lnTo>
                  <a:pt x="685800" y="9525"/>
                </a:lnTo>
                <a:lnTo>
                  <a:pt x="714375" y="9525"/>
                </a:lnTo>
                <a:lnTo>
                  <a:pt x="714375" y="0"/>
                </a:lnTo>
                <a:close/>
              </a:path>
              <a:path w="901935" h="42862">
                <a:moveTo>
                  <a:pt x="752475" y="0"/>
                </a:moveTo>
                <a:lnTo>
                  <a:pt x="723900" y="0"/>
                </a:lnTo>
                <a:lnTo>
                  <a:pt x="723900" y="9525"/>
                </a:lnTo>
                <a:lnTo>
                  <a:pt x="752475" y="9525"/>
                </a:lnTo>
                <a:lnTo>
                  <a:pt x="752475" y="0"/>
                </a:lnTo>
                <a:close/>
              </a:path>
              <a:path w="901935" h="42862">
                <a:moveTo>
                  <a:pt x="790575" y="0"/>
                </a:moveTo>
                <a:lnTo>
                  <a:pt x="762000" y="0"/>
                </a:lnTo>
                <a:lnTo>
                  <a:pt x="762000" y="9525"/>
                </a:lnTo>
                <a:lnTo>
                  <a:pt x="790575" y="9525"/>
                </a:lnTo>
                <a:lnTo>
                  <a:pt x="790575" y="0"/>
                </a:lnTo>
                <a:close/>
              </a:path>
              <a:path w="901935" h="42862">
                <a:moveTo>
                  <a:pt x="870303" y="-32814"/>
                </a:moveTo>
                <a:lnTo>
                  <a:pt x="854105" y="-30833"/>
                </a:lnTo>
                <a:lnTo>
                  <a:pt x="841190" y="-24759"/>
                </a:lnTo>
                <a:lnTo>
                  <a:pt x="831965" y="-15413"/>
                </a:lnTo>
                <a:lnTo>
                  <a:pt x="826840" y="-3614"/>
                </a:lnTo>
                <a:lnTo>
                  <a:pt x="828485" y="13185"/>
                </a:lnTo>
                <a:lnTo>
                  <a:pt x="834088" y="26480"/>
                </a:lnTo>
                <a:lnTo>
                  <a:pt x="842878" y="36011"/>
                </a:lnTo>
                <a:lnTo>
                  <a:pt x="854085" y="41522"/>
                </a:lnTo>
                <a:lnTo>
                  <a:pt x="864000" y="42862"/>
                </a:lnTo>
                <a:lnTo>
                  <a:pt x="878044" y="40190"/>
                </a:lnTo>
                <a:lnTo>
                  <a:pt x="889732" y="32860"/>
                </a:lnTo>
                <a:lnTo>
                  <a:pt x="898038" y="21898"/>
                </a:lnTo>
                <a:lnTo>
                  <a:pt x="901592" y="9525"/>
                </a:lnTo>
                <a:lnTo>
                  <a:pt x="828675" y="9525"/>
                </a:lnTo>
                <a:lnTo>
                  <a:pt x="828675" y="0"/>
                </a:lnTo>
                <a:lnTo>
                  <a:pt x="900661" y="0"/>
                </a:lnTo>
                <a:lnTo>
                  <a:pt x="899592" y="-6993"/>
                </a:lnTo>
                <a:lnTo>
                  <a:pt x="892940" y="-19389"/>
                </a:lnTo>
                <a:lnTo>
                  <a:pt x="882877" y="-28211"/>
                </a:lnTo>
                <a:lnTo>
                  <a:pt x="870303" y="-32814"/>
                </a:lnTo>
                <a:close/>
              </a:path>
              <a:path w="901935" h="42862">
                <a:moveTo>
                  <a:pt x="827194" y="0"/>
                </a:moveTo>
                <a:lnTo>
                  <a:pt x="800100" y="0"/>
                </a:lnTo>
                <a:lnTo>
                  <a:pt x="800100" y="9525"/>
                </a:lnTo>
                <a:lnTo>
                  <a:pt x="828127" y="9525"/>
                </a:lnTo>
                <a:lnTo>
                  <a:pt x="827194" y="0"/>
                </a:lnTo>
                <a:close/>
              </a:path>
              <a:path w="901935" h="42862">
                <a:moveTo>
                  <a:pt x="838200" y="0"/>
                </a:moveTo>
                <a:lnTo>
                  <a:pt x="828675" y="0"/>
                </a:lnTo>
                <a:lnTo>
                  <a:pt x="828675" y="9525"/>
                </a:lnTo>
                <a:lnTo>
                  <a:pt x="838200" y="9525"/>
                </a:lnTo>
                <a:lnTo>
                  <a:pt x="838200" y="0"/>
                </a:lnTo>
                <a:close/>
              </a:path>
              <a:path w="901935" h="42862">
                <a:moveTo>
                  <a:pt x="864000" y="0"/>
                </a:moveTo>
                <a:lnTo>
                  <a:pt x="838200" y="0"/>
                </a:lnTo>
                <a:lnTo>
                  <a:pt x="838200" y="9525"/>
                </a:lnTo>
                <a:lnTo>
                  <a:pt x="864000" y="9525"/>
                </a:lnTo>
                <a:lnTo>
                  <a:pt x="864000" y="0"/>
                </a:lnTo>
                <a:close/>
              </a:path>
              <a:path w="901935" h="42862">
                <a:moveTo>
                  <a:pt x="900661" y="0"/>
                </a:moveTo>
                <a:lnTo>
                  <a:pt x="864000" y="0"/>
                </a:lnTo>
                <a:lnTo>
                  <a:pt x="864000" y="9525"/>
                </a:lnTo>
                <a:lnTo>
                  <a:pt x="901592" y="9525"/>
                </a:lnTo>
                <a:lnTo>
                  <a:pt x="901935" y="8331"/>
                </a:lnTo>
                <a:lnTo>
                  <a:pt x="900661" y="0"/>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5541191" y="3854686"/>
            <a:ext cx="397935" cy="42340"/>
          </a:xfrm>
          <a:custGeom>
            <a:rect l="l" t="t" r="r" b="b"/>
            <a:pathLst>
              <a:path w="397935" h="42340">
                <a:moveTo>
                  <a:pt x="28576" y="0"/>
                </a:moveTo>
                <a:lnTo>
                  <a:pt x="1" y="0"/>
                </a:lnTo>
                <a:lnTo>
                  <a:pt x="0" y="9525"/>
                </a:lnTo>
                <a:lnTo>
                  <a:pt x="28575" y="9525"/>
                </a:lnTo>
                <a:lnTo>
                  <a:pt x="28576" y="0"/>
                </a:lnTo>
                <a:close/>
              </a:path>
              <a:path w="397935" h="42340">
                <a:moveTo>
                  <a:pt x="66676" y="0"/>
                </a:moveTo>
                <a:lnTo>
                  <a:pt x="38101" y="0"/>
                </a:lnTo>
                <a:lnTo>
                  <a:pt x="38100" y="9525"/>
                </a:lnTo>
                <a:lnTo>
                  <a:pt x="66675" y="9525"/>
                </a:lnTo>
                <a:lnTo>
                  <a:pt x="66676" y="0"/>
                </a:lnTo>
                <a:close/>
              </a:path>
              <a:path w="397935" h="42340">
                <a:moveTo>
                  <a:pt x="104776" y="0"/>
                </a:moveTo>
                <a:lnTo>
                  <a:pt x="76201" y="0"/>
                </a:lnTo>
                <a:lnTo>
                  <a:pt x="76200" y="9525"/>
                </a:lnTo>
                <a:lnTo>
                  <a:pt x="104775" y="9525"/>
                </a:lnTo>
                <a:lnTo>
                  <a:pt x="104776" y="0"/>
                </a:lnTo>
                <a:close/>
              </a:path>
              <a:path w="397935" h="42340">
                <a:moveTo>
                  <a:pt x="142876" y="0"/>
                </a:moveTo>
                <a:lnTo>
                  <a:pt x="114301" y="0"/>
                </a:lnTo>
                <a:lnTo>
                  <a:pt x="114300" y="9525"/>
                </a:lnTo>
                <a:lnTo>
                  <a:pt x="142875" y="9525"/>
                </a:lnTo>
                <a:lnTo>
                  <a:pt x="142876" y="0"/>
                </a:lnTo>
                <a:close/>
              </a:path>
              <a:path w="397935" h="42340">
                <a:moveTo>
                  <a:pt x="180976" y="0"/>
                </a:moveTo>
                <a:lnTo>
                  <a:pt x="152401" y="0"/>
                </a:lnTo>
                <a:lnTo>
                  <a:pt x="152400" y="9525"/>
                </a:lnTo>
                <a:lnTo>
                  <a:pt x="180975" y="9525"/>
                </a:lnTo>
                <a:lnTo>
                  <a:pt x="180976" y="0"/>
                </a:lnTo>
                <a:close/>
              </a:path>
              <a:path w="397935" h="42340">
                <a:moveTo>
                  <a:pt x="190501" y="0"/>
                </a:moveTo>
                <a:lnTo>
                  <a:pt x="190500" y="9525"/>
                </a:lnTo>
                <a:lnTo>
                  <a:pt x="219075" y="9526"/>
                </a:lnTo>
                <a:lnTo>
                  <a:pt x="219076" y="1"/>
                </a:lnTo>
                <a:lnTo>
                  <a:pt x="190501" y="0"/>
                </a:lnTo>
                <a:close/>
              </a:path>
              <a:path w="397935" h="42340">
                <a:moveTo>
                  <a:pt x="257176" y="1"/>
                </a:moveTo>
                <a:lnTo>
                  <a:pt x="228601" y="1"/>
                </a:lnTo>
                <a:lnTo>
                  <a:pt x="228600" y="9526"/>
                </a:lnTo>
                <a:lnTo>
                  <a:pt x="257175" y="9526"/>
                </a:lnTo>
                <a:lnTo>
                  <a:pt x="257176" y="1"/>
                </a:lnTo>
                <a:close/>
              </a:path>
              <a:path w="397935" h="42340">
                <a:moveTo>
                  <a:pt x="295276" y="1"/>
                </a:moveTo>
                <a:lnTo>
                  <a:pt x="266701" y="1"/>
                </a:lnTo>
                <a:lnTo>
                  <a:pt x="266701" y="9526"/>
                </a:lnTo>
                <a:lnTo>
                  <a:pt x="295276" y="9526"/>
                </a:lnTo>
                <a:lnTo>
                  <a:pt x="295276" y="1"/>
                </a:lnTo>
                <a:close/>
              </a:path>
              <a:path w="397935" h="42340">
                <a:moveTo>
                  <a:pt x="360000" y="-33336"/>
                </a:moveTo>
                <a:lnTo>
                  <a:pt x="324486" y="-3659"/>
                </a:lnTo>
                <a:lnTo>
                  <a:pt x="322840" y="13140"/>
                </a:lnTo>
                <a:lnTo>
                  <a:pt x="327965" y="24939"/>
                </a:lnTo>
                <a:lnTo>
                  <a:pt x="337189" y="34285"/>
                </a:lnTo>
                <a:lnTo>
                  <a:pt x="350105" y="40359"/>
                </a:lnTo>
                <a:lnTo>
                  <a:pt x="366303" y="42340"/>
                </a:lnTo>
                <a:lnTo>
                  <a:pt x="378878" y="37738"/>
                </a:lnTo>
                <a:lnTo>
                  <a:pt x="388940" y="28916"/>
                </a:lnTo>
                <a:lnTo>
                  <a:pt x="395592" y="16519"/>
                </a:lnTo>
                <a:lnTo>
                  <a:pt x="396661" y="9526"/>
                </a:lnTo>
                <a:lnTo>
                  <a:pt x="333376" y="9526"/>
                </a:lnTo>
                <a:lnTo>
                  <a:pt x="333376" y="1"/>
                </a:lnTo>
                <a:lnTo>
                  <a:pt x="397592" y="1"/>
                </a:lnTo>
                <a:lnTo>
                  <a:pt x="394039" y="-12371"/>
                </a:lnTo>
                <a:lnTo>
                  <a:pt x="385733" y="-23334"/>
                </a:lnTo>
                <a:lnTo>
                  <a:pt x="374044" y="-30664"/>
                </a:lnTo>
                <a:lnTo>
                  <a:pt x="360000" y="-33336"/>
                </a:lnTo>
                <a:close/>
              </a:path>
              <a:path w="397935" h="42340">
                <a:moveTo>
                  <a:pt x="324127" y="1"/>
                </a:moveTo>
                <a:lnTo>
                  <a:pt x="304801" y="1"/>
                </a:lnTo>
                <a:lnTo>
                  <a:pt x="304801" y="9526"/>
                </a:lnTo>
                <a:lnTo>
                  <a:pt x="323194" y="9526"/>
                </a:lnTo>
                <a:lnTo>
                  <a:pt x="324127" y="1"/>
                </a:lnTo>
                <a:close/>
              </a:path>
              <a:path w="397935" h="42340">
                <a:moveTo>
                  <a:pt x="342901" y="1"/>
                </a:moveTo>
                <a:lnTo>
                  <a:pt x="333376" y="1"/>
                </a:lnTo>
                <a:lnTo>
                  <a:pt x="333376" y="9526"/>
                </a:lnTo>
                <a:lnTo>
                  <a:pt x="342901" y="9526"/>
                </a:lnTo>
                <a:lnTo>
                  <a:pt x="342901" y="1"/>
                </a:lnTo>
                <a:close/>
              </a:path>
              <a:path w="397935" h="42340">
                <a:moveTo>
                  <a:pt x="360000" y="1"/>
                </a:moveTo>
                <a:lnTo>
                  <a:pt x="342901" y="1"/>
                </a:lnTo>
                <a:lnTo>
                  <a:pt x="342901" y="9526"/>
                </a:lnTo>
                <a:lnTo>
                  <a:pt x="360000" y="9526"/>
                </a:lnTo>
                <a:lnTo>
                  <a:pt x="360000" y="1"/>
                </a:lnTo>
                <a:close/>
              </a:path>
              <a:path w="397935" h="42340">
                <a:moveTo>
                  <a:pt x="397592" y="1"/>
                </a:moveTo>
                <a:lnTo>
                  <a:pt x="360000" y="1"/>
                </a:lnTo>
                <a:lnTo>
                  <a:pt x="360000" y="9526"/>
                </a:lnTo>
                <a:lnTo>
                  <a:pt x="396661" y="9526"/>
                </a:lnTo>
                <a:lnTo>
                  <a:pt x="397935" y="1194"/>
                </a:lnTo>
                <a:lnTo>
                  <a:pt x="397592" y="1"/>
                </a:lnTo>
                <a:close/>
              </a:path>
            </a:pathLst>
          </a:custGeom>
          <a:solidFill>
            <a:srgbClr val="59595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txBox="1"/>
          <p:nvPr/>
        </p:nvSpPr>
        <p:spPr>
          <a:xfrm>
            <a:off x="4197350" y="2757424"/>
            <a:ext cx="3797300" cy="44259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0485" algn="ctr"/>
            <a:r>
              <a:rPr sz="1400" b="1">
                <a:solidFill>
                  <a:srgbClr val="404040"/>
                </a:solidFill>
                <a:latin typeface="Microsoft YaHei UI"/>
                <a:cs typeface="Microsoft YaHei UI"/>
              </a:rPr>
              <a:t>中国医疗服务模式的发展历程</a:t>
            </a:r>
            <a:endParaRPr sz="1400">
              <a:latin typeface="Microsoft YaHei UI"/>
              <a:cs typeface="Microsoft YaHei UI"/>
            </a:endParaRPr>
          </a:p>
          <a:p>
            <a:pPr algn="ctr">
              <a:spcBef>
                <a:spcPts val="320"/>
              </a:spcBef>
            </a:pPr>
            <a:r>
              <a:rPr sz="1150" b="1" spc="30">
                <a:solidFill>
                  <a:srgbClr val="595959"/>
                </a:solidFill>
                <a:latin typeface="Microsoft YaHei UI"/>
                <a:cs typeface="Microsoft YaHei UI"/>
              </a:rPr>
              <a:t>随着技术发展，医疗服务模式从“中心化”向“分布式”转变</a:t>
            </a:r>
            <a:endParaRPr sz="1150">
              <a:latin typeface="Microsoft YaHei UI"/>
              <a:cs typeface="Microsoft YaHei UI"/>
            </a:endParaRPr>
          </a:p>
        </p:txBody>
      </p:sp>
      <p:sp>
        <p:nvSpPr>
          <p:cNvPr id="32" name="object 32"/>
          <p:cNvSpPr txBox="1"/>
          <p:nvPr/>
        </p:nvSpPr>
        <p:spPr>
          <a:xfrm>
            <a:off x="2050739" y="6384544"/>
            <a:ext cx="2362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来源：公开资料，艾瑞咨询研究院自主研究及绘制。</a:t>
            </a:r>
            <a:endParaRPr sz="800">
              <a:latin typeface="Microsoft YaHei UI"/>
              <a:cs typeface="Microsoft YaHei UI"/>
            </a:endParaRPr>
          </a:p>
        </p:txBody>
      </p:sp>
      <p:sp>
        <p:nvSpPr>
          <p:cNvPr id="31" name="object 31"/>
          <p:cNvSpPr txBox="1"/>
          <p:nvPr/>
        </p:nvSpPr>
        <p:spPr>
          <a:xfrm>
            <a:off x="5966589" y="3332988"/>
            <a:ext cx="4107179" cy="97599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时间段：</a:t>
            </a:r>
            <a:r>
              <a:rPr sz="900">
                <a:solidFill>
                  <a:srgbClr val="595959"/>
                </a:solidFill>
                <a:latin typeface="Verdana"/>
                <a:cs typeface="Verdana"/>
              </a:rPr>
              <a:t>2016</a:t>
            </a:r>
            <a:r>
              <a:rPr sz="900">
                <a:solidFill>
                  <a:srgbClr val="595959"/>
                </a:solidFill>
                <a:latin typeface="Microsoft YaHei UI"/>
                <a:cs typeface="Microsoft YaHei UI"/>
              </a:rPr>
              <a:t>年起</a:t>
            </a:r>
            <a:endParaRPr sz="900">
              <a:latin typeface="Microsoft YaHei UI"/>
              <a:cs typeface="Microsoft YaHei UI"/>
            </a:endParaRPr>
          </a:p>
          <a:p>
            <a:pPr marL="12700">
              <a:lnSpc>
                <a:spcPts val="101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特点：</a:t>
            </a:r>
            <a:r>
              <a:rPr sz="900">
                <a:solidFill>
                  <a:srgbClr val="595959"/>
                </a:solidFill>
                <a:latin typeface="Microsoft YaHei UI"/>
                <a:cs typeface="Microsoft YaHei UI"/>
              </a:rPr>
              <a:t>多方联动实现数据共享、整合；由院内诊疗，向院外、个体为中心的健</a:t>
            </a:r>
            <a:endParaRPr sz="900">
              <a:latin typeface="Microsoft YaHei UI"/>
              <a:cs typeface="Microsoft YaHei UI"/>
            </a:endParaRPr>
          </a:p>
          <a:p>
            <a:pPr marR="3052445" algn="ctr">
              <a:spcBef>
                <a:spcPts val="25"/>
              </a:spcBef>
            </a:pPr>
            <a:r>
              <a:rPr sz="900">
                <a:solidFill>
                  <a:srgbClr val="595959"/>
                </a:solidFill>
                <a:latin typeface="Microsoft YaHei UI"/>
                <a:cs typeface="Microsoft YaHei UI"/>
              </a:rPr>
              <a:t>康预防转变。</a:t>
            </a:r>
            <a:endParaRPr sz="900">
              <a:latin typeface="Microsoft YaHei UI"/>
              <a:cs typeface="Microsoft YaHei UI"/>
            </a:endParaRPr>
          </a:p>
          <a:p>
            <a:pPr marL="184150" marR="12700" indent="-171450">
              <a:spcBef>
                <a:spcPts val="25"/>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技术支撑：</a:t>
            </a:r>
            <a:r>
              <a:rPr sz="900">
                <a:solidFill>
                  <a:srgbClr val="595959"/>
                </a:solidFill>
                <a:latin typeface="Microsoft YaHei UI"/>
                <a:cs typeface="Microsoft YaHei UI"/>
              </a:rPr>
              <a:t>人工智能、区块链、大数据、物联网、云计算、传感器、</a:t>
            </a:r>
            <a:r>
              <a:rPr sz="900" spc="-5">
                <a:solidFill>
                  <a:srgbClr val="595959"/>
                </a:solidFill>
                <a:latin typeface="Verdana"/>
                <a:cs typeface="Verdana"/>
              </a:rPr>
              <a:t>VR</a:t>
            </a:r>
            <a:r>
              <a:rPr sz="900">
                <a:solidFill>
                  <a:srgbClr val="595959"/>
                </a:solidFill>
                <a:latin typeface="Verdana"/>
                <a:cs typeface="Verdana"/>
              </a:rPr>
              <a:t>/</a:t>
            </a:r>
            <a:r>
              <a:rPr sz="900" spc="-5">
                <a:solidFill>
                  <a:srgbClr val="595959"/>
                </a:solidFill>
                <a:latin typeface="Verdana"/>
                <a:cs typeface="Verdana"/>
              </a:rPr>
              <a:t>AR</a:t>
            </a:r>
            <a:r>
              <a:rPr sz="900">
                <a:solidFill>
                  <a:srgbClr val="595959"/>
                </a:solidFill>
                <a:latin typeface="Microsoft YaHei UI"/>
                <a:cs typeface="Microsoft YaHei UI"/>
              </a:rPr>
              <a:t>等 数字科技爆发。</a:t>
            </a:r>
            <a:endParaRPr sz="900">
              <a:latin typeface="Microsoft YaHei UI"/>
              <a:cs typeface="Microsoft YaHei UI"/>
            </a:endParaRPr>
          </a:p>
          <a:p>
            <a:pPr marL="12700">
              <a:spcBef>
                <a:spcPts val="25"/>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发展情况：</a:t>
            </a:r>
            <a:r>
              <a:rPr sz="900">
                <a:solidFill>
                  <a:srgbClr val="595959"/>
                </a:solidFill>
                <a:latin typeface="Microsoft YaHei UI"/>
                <a:cs typeface="Microsoft YaHei UI"/>
              </a:rPr>
              <a:t>重视区域之间的信息与数据互联互通，意在打造万物互联新模式。</a:t>
            </a:r>
            <a:endParaRPr sz="900">
              <a:latin typeface="Microsoft YaHei UI"/>
              <a:cs typeface="Microsoft YaHei UI"/>
            </a:endParaRPr>
          </a:p>
          <a:p>
            <a:pPr marL="12700">
              <a:spcBef>
                <a:spcPts val="20"/>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595959"/>
                </a:solidFill>
                <a:latin typeface="Microsoft YaHei UI"/>
                <a:cs typeface="Microsoft YaHei UI"/>
              </a:rPr>
              <a:t>就医场景：</a:t>
            </a:r>
            <a:r>
              <a:rPr sz="900">
                <a:solidFill>
                  <a:srgbClr val="595959"/>
                </a:solidFill>
                <a:latin typeface="Microsoft YaHei UI"/>
                <a:cs typeface="Microsoft YaHei UI"/>
              </a:rPr>
              <a:t>主动健康管理及预防。</a:t>
            </a:r>
            <a:endParaRPr sz="900">
              <a:latin typeface="Microsoft YaHei UI"/>
              <a:cs typeface="Microsoft YaHei U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2050738" y="1072896"/>
            <a:ext cx="5207000" cy="3657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2875"/>
              </a:lnSpc>
            </a:pPr>
            <a:r>
              <a:rPr sz="2400">
                <a:solidFill>
                  <a:srgbClr val="595959"/>
                </a:solidFill>
                <a:latin typeface="Microsoft YaHei UI"/>
                <a:cs typeface="Microsoft YaHei UI"/>
              </a:rPr>
              <a:t>基层云化先行，助力医疗资源均衡配置</a:t>
            </a:r>
            <a:endParaRPr sz="2400">
              <a:latin typeface="Microsoft YaHei UI"/>
              <a:cs typeface="Microsoft YaHei UI"/>
            </a:endParaRPr>
          </a:p>
        </p:txBody>
      </p:sp>
      <p:sp>
        <p:nvSpPr>
          <p:cNvPr id="3" name="object 3"/>
          <p:cNvSpPr/>
          <p:nvPr/>
        </p:nvSpPr>
        <p:spPr>
          <a:xfrm flipH="1">
            <a:off x="2039649" y="1576468"/>
            <a:ext cx="0" cy="216001"/>
          </a:xfrm>
          <a:custGeom>
            <a:rect l="l" t="t" r="r" b="b"/>
            <a:pathLst>
              <a:path h="216000">
                <a:moveTo>
                  <a:pt x="0" y="0"/>
                </a:moveTo>
                <a:lnTo>
                  <a:pt x="0" y="216001"/>
                </a:lnTo>
              </a:path>
            </a:pathLst>
          </a:custGeom>
          <a:ln w="24130">
            <a:solidFill>
              <a:srgbClr val="B0D12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1936780" y="1576468"/>
            <a:ext cx="68579" cy="216001"/>
          </a:xfrm>
          <a:custGeom>
            <a:rect l="l" t="t" r="r" b="b"/>
            <a:pathLst>
              <a:path w="68579" h="216000">
                <a:moveTo>
                  <a:pt x="68580" y="0"/>
                </a:moveTo>
                <a:lnTo>
                  <a:pt x="0" y="0"/>
                </a:lnTo>
                <a:lnTo>
                  <a:pt x="0" y="216001"/>
                </a:lnTo>
                <a:lnTo>
                  <a:pt x="68580" y="216001"/>
                </a:lnTo>
                <a:lnTo>
                  <a:pt x="68580" y="0"/>
                </a:lnTo>
                <a:close/>
              </a:path>
            </a:pathLst>
          </a:custGeom>
          <a:solidFill>
            <a:srgbClr val="B0D12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p:nvPr/>
        </p:nvSpPr>
        <p:spPr>
          <a:xfrm>
            <a:off x="2078854" y="1552448"/>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B2D234"/>
                </a:solidFill>
                <a:latin typeface="Arial"/>
                <a:cs typeface="Arial"/>
              </a:rPr>
              <a:t>Sec</a:t>
            </a:r>
            <a:r>
              <a:rPr sz="1600" b="1" i="1" spc="5">
                <a:solidFill>
                  <a:srgbClr val="B2D234"/>
                </a:solidFill>
                <a:latin typeface="Arial"/>
                <a:cs typeface="Arial"/>
              </a:rPr>
              <a:t>t</a:t>
            </a:r>
            <a:r>
              <a:rPr sz="1600" b="1" i="1">
                <a:solidFill>
                  <a:srgbClr val="B2D234"/>
                </a:solidFill>
                <a:latin typeface="Arial"/>
                <a:cs typeface="Arial"/>
              </a:rPr>
              <a:t>i</a:t>
            </a:r>
            <a:r>
              <a:rPr sz="1600" b="1" i="1" spc="-15">
                <a:solidFill>
                  <a:srgbClr val="B2D234"/>
                </a:solidFill>
                <a:latin typeface="Arial"/>
                <a:cs typeface="Arial"/>
              </a:rPr>
              <a:t>o</a:t>
            </a:r>
            <a:r>
              <a:rPr sz="1600" b="1" i="1" spc="-10">
                <a:solidFill>
                  <a:srgbClr val="B2D234"/>
                </a:solidFill>
                <a:latin typeface="Arial"/>
                <a:cs typeface="Arial"/>
              </a:rPr>
              <a:t>n</a:t>
            </a:r>
            <a:endParaRPr sz="1600">
              <a:latin typeface="Arial"/>
              <a:cs typeface="Arial"/>
            </a:endParaRPr>
          </a:p>
        </p:txBody>
      </p:sp>
      <p:sp>
        <p:nvSpPr>
          <p:cNvPr id="6" name="object 6"/>
          <p:cNvSpPr/>
          <p:nvPr/>
        </p:nvSpPr>
        <p:spPr>
          <a:xfrm>
            <a:off x="2926814" y="1584446"/>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2972896" y="1586991"/>
            <a:ext cx="134112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1	</a:t>
            </a:r>
            <a:r>
              <a:rPr sz="2100" b="1" baseline="3968">
                <a:solidFill>
                  <a:srgbClr val="B2D234"/>
                </a:solidFill>
                <a:latin typeface="Microsoft YaHei UI"/>
                <a:cs typeface="Microsoft YaHei UI"/>
              </a:rPr>
              <a:t>医疗云的价值</a:t>
            </a:r>
            <a:endParaRPr sz="2100" baseline="3968">
              <a:latin typeface="Microsoft YaHei UI"/>
              <a:cs typeface="Microsoft YaHei UI"/>
            </a:endParaRPr>
          </a:p>
        </p:txBody>
      </p:sp>
      <p:sp>
        <p:nvSpPr>
          <p:cNvPr id="8" name="object 8"/>
          <p:cNvSpPr/>
          <p:nvPr/>
        </p:nvSpPr>
        <p:spPr>
          <a:xfrm flipH="1">
            <a:off x="2039649" y="2637476"/>
            <a:ext cx="0" cy="216001"/>
          </a:xfrm>
          <a:custGeom>
            <a:rect l="l" t="t" r="r" b="b"/>
            <a:pathLst>
              <a:path h="216000">
                <a:moveTo>
                  <a:pt x="0" y="0"/>
                </a:moveTo>
                <a:lnTo>
                  <a:pt x="0" y="216001"/>
                </a:lnTo>
              </a:path>
            </a:pathLst>
          </a:custGeom>
          <a:ln w="2413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1936780" y="2637476"/>
            <a:ext cx="68579" cy="216001"/>
          </a:xfrm>
          <a:custGeom>
            <a:rect l="l" t="t" r="r" b="b"/>
            <a:pathLst>
              <a:path w="68579" h="216000">
                <a:moveTo>
                  <a:pt x="68580" y="0"/>
                </a:moveTo>
                <a:lnTo>
                  <a:pt x="0" y="0"/>
                </a:lnTo>
                <a:lnTo>
                  <a:pt x="0" y="216001"/>
                </a:lnTo>
                <a:lnTo>
                  <a:pt x="68580" y="216001"/>
                </a:lnTo>
                <a:lnTo>
                  <a:pt x="6858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2078854" y="2616201"/>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8BC53F"/>
                </a:solidFill>
                <a:latin typeface="Arial"/>
                <a:cs typeface="Arial"/>
              </a:rPr>
              <a:t>Sec</a:t>
            </a:r>
            <a:r>
              <a:rPr sz="1600" b="1" i="1" spc="5">
                <a:solidFill>
                  <a:srgbClr val="8BC53F"/>
                </a:solidFill>
                <a:latin typeface="Arial"/>
                <a:cs typeface="Arial"/>
              </a:rPr>
              <a:t>t</a:t>
            </a:r>
            <a:r>
              <a:rPr sz="1600" b="1" i="1">
                <a:solidFill>
                  <a:srgbClr val="8BC53F"/>
                </a:solidFill>
                <a:latin typeface="Arial"/>
                <a:cs typeface="Arial"/>
              </a:rPr>
              <a:t>i</a:t>
            </a:r>
            <a:r>
              <a:rPr sz="1600" b="1" i="1" spc="-15">
                <a:solidFill>
                  <a:srgbClr val="8BC53F"/>
                </a:solidFill>
                <a:latin typeface="Arial"/>
                <a:cs typeface="Arial"/>
              </a:rPr>
              <a:t>o</a:t>
            </a:r>
            <a:r>
              <a:rPr sz="1600" b="1" i="1" spc="-10">
                <a:solidFill>
                  <a:srgbClr val="8BC53F"/>
                </a:solidFill>
                <a:latin typeface="Arial"/>
                <a:cs typeface="Arial"/>
              </a:rPr>
              <a:t>n</a:t>
            </a:r>
            <a:endParaRPr sz="1600">
              <a:latin typeface="Arial"/>
              <a:cs typeface="Arial"/>
            </a:endParaRPr>
          </a:p>
        </p:txBody>
      </p:sp>
      <p:sp>
        <p:nvSpPr>
          <p:cNvPr id="11" name="object 11"/>
          <p:cNvSpPr/>
          <p:nvPr/>
        </p:nvSpPr>
        <p:spPr>
          <a:xfrm>
            <a:off x="2926814" y="2645453"/>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txBox="1"/>
          <p:nvPr/>
        </p:nvSpPr>
        <p:spPr>
          <a:xfrm>
            <a:off x="2972896" y="2647696"/>
            <a:ext cx="169672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2	</a:t>
            </a:r>
            <a:r>
              <a:rPr sz="2100" b="1" baseline="1984">
                <a:solidFill>
                  <a:srgbClr val="8BC53F"/>
                </a:solidFill>
                <a:latin typeface="Microsoft YaHei UI"/>
                <a:cs typeface="Microsoft YaHei UI"/>
              </a:rPr>
              <a:t>医疗云的部署方式</a:t>
            </a:r>
            <a:endParaRPr sz="2100" baseline="1984">
              <a:latin typeface="Microsoft YaHei UI"/>
              <a:cs typeface="Microsoft YaHei UI"/>
            </a:endParaRPr>
          </a:p>
        </p:txBody>
      </p:sp>
      <p:sp>
        <p:nvSpPr>
          <p:cNvPr id="13" name="object 13"/>
          <p:cNvSpPr/>
          <p:nvPr/>
        </p:nvSpPr>
        <p:spPr>
          <a:xfrm flipH="1">
            <a:off x="2050547" y="5414126"/>
            <a:ext cx="0" cy="216001"/>
          </a:xfrm>
          <a:custGeom>
            <a:rect l="l" t="t" r="r" b="b"/>
            <a:pathLst>
              <a:path h="216000">
                <a:moveTo>
                  <a:pt x="0" y="0"/>
                </a:moveTo>
                <a:lnTo>
                  <a:pt x="0" y="216001"/>
                </a:lnTo>
              </a:path>
            </a:pathLst>
          </a:custGeom>
          <a:ln w="2413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1947678" y="5414126"/>
            <a:ext cx="68579" cy="216001"/>
          </a:xfrm>
          <a:custGeom>
            <a:rect l="l" t="t" r="r" b="b"/>
            <a:pathLst>
              <a:path w="68579" h="216000">
                <a:moveTo>
                  <a:pt x="68580" y="0"/>
                </a:moveTo>
                <a:lnTo>
                  <a:pt x="0" y="0"/>
                </a:lnTo>
                <a:lnTo>
                  <a:pt x="0" y="216001"/>
                </a:lnTo>
                <a:lnTo>
                  <a:pt x="68580" y="216001"/>
                </a:lnTo>
                <a:lnTo>
                  <a:pt x="6858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937712" y="5422104"/>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2089751" y="5399024"/>
            <a:ext cx="101854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906144"/>
              </a:tabLst>
            </a:pPr>
            <a:r>
              <a:rPr sz="1600" b="1" i="1" spc="-5">
                <a:solidFill>
                  <a:srgbClr val="65AF45"/>
                </a:solidFill>
                <a:latin typeface="Arial"/>
                <a:cs typeface="Arial"/>
              </a:rPr>
              <a:t>Sec</a:t>
            </a:r>
            <a:r>
              <a:rPr sz="1600" b="1" i="1" spc="5">
                <a:solidFill>
                  <a:srgbClr val="65AF45"/>
                </a:solidFill>
                <a:latin typeface="Arial"/>
                <a:cs typeface="Arial"/>
              </a:rPr>
              <a:t>t</a:t>
            </a:r>
            <a:r>
              <a:rPr sz="1600" b="1" i="1">
                <a:solidFill>
                  <a:srgbClr val="65AF45"/>
                </a:solidFill>
                <a:latin typeface="Arial"/>
                <a:cs typeface="Arial"/>
              </a:rPr>
              <a:t>i</a:t>
            </a:r>
            <a:r>
              <a:rPr sz="1600" b="1" i="1" spc="-15">
                <a:solidFill>
                  <a:srgbClr val="65AF45"/>
                </a:solidFill>
                <a:latin typeface="Arial"/>
                <a:cs typeface="Arial"/>
              </a:rPr>
              <a:t>o</a:t>
            </a:r>
            <a:r>
              <a:rPr sz="1600" b="1" i="1" spc="-10">
                <a:solidFill>
                  <a:srgbClr val="65AF45"/>
                </a:solidFill>
                <a:latin typeface="Arial"/>
                <a:cs typeface="Arial"/>
              </a:rPr>
              <a:t>n	</a:t>
            </a:r>
            <a:r>
              <a:rPr sz="1400" b="1" i="1" spc="-10">
                <a:solidFill>
                  <a:srgbClr val="FFFFFF"/>
                </a:solidFill>
                <a:latin typeface="Arial"/>
                <a:cs typeface="Arial"/>
              </a:rPr>
              <a:t>3</a:t>
            </a:r>
            <a:endParaRPr sz="1400">
              <a:latin typeface="Arial"/>
              <a:cs typeface="Arial"/>
            </a:endParaRPr>
          </a:p>
        </p:txBody>
      </p:sp>
      <p:sp>
        <p:nvSpPr>
          <p:cNvPr id="17" name="object 17"/>
          <p:cNvSpPr txBox="1"/>
          <p:nvPr/>
        </p:nvSpPr>
        <p:spPr>
          <a:xfrm>
            <a:off x="3156885" y="5067808"/>
            <a:ext cx="1523365" cy="57340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18</a:t>
            </a:r>
            <a:r>
              <a:rPr sz="800" spc="-5">
                <a:solidFill>
                  <a:srgbClr val="595959"/>
                </a:solidFill>
                <a:latin typeface="Microsoft YaHei UI"/>
                <a:cs typeface="Microsoft YaHei UI"/>
              </a:rPr>
              <a:t>.5</a:t>
            </a:r>
            <a:r>
              <a:rPr sz="800" spc="-10">
                <a:solidFill>
                  <a:srgbClr val="595959"/>
                </a:solidFill>
                <a:latin typeface="Microsoft YaHei UI"/>
                <a:cs typeface="Microsoft YaHei UI"/>
              </a:rPr>
              <a:t>%</a:t>
            </a:r>
            <a:endParaRPr sz="800">
              <a:latin typeface="Microsoft YaHei UI"/>
              <a:cs typeface="Microsoft YaHei UI"/>
            </a:endParaRPr>
          </a:p>
          <a:p>
            <a:pPr>
              <a:lnSpc>
                <a:spcPts val="500"/>
              </a:lnSpc>
              <a:spcBef>
                <a:spcPts val="4"/>
              </a:spcBef>
            </a:pPr>
            <a:endParaRPr sz="500"/>
          </a:p>
          <a:p>
            <a:pPr marL="111760">
              <a:tabLst>
                <a:tab pos="680085"/>
                <a:tab pos="1248410"/>
              </a:tabLst>
            </a:pPr>
            <a:r>
              <a:rPr sz="800">
                <a:solidFill>
                  <a:srgbClr val="595959"/>
                </a:solidFill>
                <a:latin typeface="Microsoft YaHei UI"/>
                <a:cs typeface="Microsoft YaHei UI"/>
              </a:rPr>
              <a:t>公有云	混合云	其他</a:t>
            </a:r>
            <a:endParaRPr sz="800">
              <a:latin typeface="Microsoft YaHei UI"/>
              <a:cs typeface="Microsoft YaHei UI"/>
            </a:endParaRPr>
          </a:p>
          <a:p>
            <a:pPr marL="87630">
              <a:spcBef>
                <a:spcPts val="310"/>
              </a:spcBef>
            </a:pPr>
            <a:r>
              <a:rPr sz="1400" b="1">
                <a:solidFill>
                  <a:srgbClr val="65AF45"/>
                </a:solidFill>
                <a:latin typeface="Microsoft YaHei UI"/>
                <a:cs typeface="Microsoft YaHei UI"/>
              </a:rPr>
              <a:t>医疗云的服务模式</a:t>
            </a:r>
            <a:endParaRPr sz="1400">
              <a:latin typeface="Microsoft YaHei UI"/>
              <a:cs typeface="Microsoft YaHei UI"/>
            </a:endParaRPr>
          </a:p>
        </p:txBody>
      </p:sp>
      <p:sp>
        <p:nvSpPr>
          <p:cNvPr id="18" name="object 18"/>
          <p:cNvSpPr txBox="1"/>
          <p:nvPr/>
        </p:nvSpPr>
        <p:spPr>
          <a:xfrm>
            <a:off x="2001088" y="1800307"/>
            <a:ext cx="8197850" cy="8070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117300"/>
              </a:lnSpc>
            </a:pPr>
            <a:r>
              <a:rPr sz="1100" spc="-30">
                <a:solidFill>
                  <a:srgbClr val="595959"/>
                </a:solidFill>
                <a:latin typeface="Microsoft YaHei UI"/>
                <a:cs typeface="Microsoft YaHei UI"/>
              </a:rPr>
              <a:t>云化是医疗信息化服务的重要转型趋势。相较传统的信息化本地部署模式，“医疗云”的部署模式具有</a:t>
            </a:r>
            <a:r>
              <a:rPr sz="1100" b="1" spc="-30">
                <a:solidFill>
                  <a:srgbClr val="595959"/>
                </a:solidFill>
                <a:latin typeface="Microsoft YaHei UI"/>
                <a:cs typeface="Microsoft YaHei UI"/>
              </a:rPr>
              <a:t>成本低、易运维、部署快三大特点。 </a:t>
            </a: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成本低</a:t>
            </a:r>
            <a:r>
              <a:rPr sz="1100" spc="-50">
                <a:solidFill>
                  <a:srgbClr val="595959"/>
                </a:solidFill>
                <a:latin typeface="Microsoft YaHei UI"/>
                <a:cs typeface="Microsoft YaHei UI"/>
              </a:rPr>
              <a:t>，医疗信息化云化转型后医院可以通过购买更少的硬件设备和软件许可，来降低一次性的采购成本，尤其是机房的建设、存储等。 </a:t>
            </a: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易运维</a:t>
            </a:r>
            <a:r>
              <a:rPr sz="1100" spc="-50">
                <a:solidFill>
                  <a:srgbClr val="595959"/>
                </a:solidFill>
                <a:latin typeface="Microsoft YaHei UI"/>
                <a:cs typeface="Microsoft YaHei UI"/>
              </a:rPr>
              <a:t>，云化服务的统一部署可以经由专业厂商统一运维，进一步降低医</a:t>
            </a:r>
            <a:r>
              <a:rPr sz="1100">
                <a:solidFill>
                  <a:srgbClr val="595959"/>
                </a:solidFill>
                <a:latin typeface="Microsoft YaHei UI"/>
                <a:cs typeface="Microsoft YaHei UI"/>
              </a:rPr>
              <a:t>院</a:t>
            </a:r>
            <a:r>
              <a:rPr sz="1100" spc="-65">
                <a:solidFill>
                  <a:srgbClr val="595959"/>
                </a:solidFill>
                <a:latin typeface="Microsoft YaHei UI"/>
                <a:cs typeface="Microsoft YaHei UI"/>
              </a:rPr>
              <a:t> </a:t>
            </a:r>
            <a:r>
              <a:rPr sz="1100" spc="-15">
                <a:solidFill>
                  <a:srgbClr val="595959"/>
                </a:solidFill>
                <a:latin typeface="Microsoft YaHei UI"/>
                <a:cs typeface="Microsoft YaHei UI"/>
              </a:rPr>
              <a:t>I</a:t>
            </a:r>
            <a:r>
              <a:rPr sz="1100">
                <a:solidFill>
                  <a:srgbClr val="595959"/>
                </a:solidFill>
                <a:latin typeface="Microsoft YaHei UI"/>
                <a:cs typeface="Microsoft YaHei UI"/>
              </a:rPr>
              <a:t>T</a:t>
            </a:r>
            <a:r>
              <a:rPr sz="1100" spc="-45">
                <a:solidFill>
                  <a:srgbClr val="595959"/>
                </a:solidFill>
                <a:latin typeface="Microsoft YaHei UI"/>
                <a:cs typeface="Microsoft YaHei UI"/>
              </a:rPr>
              <a:t> </a:t>
            </a:r>
            <a:r>
              <a:rPr sz="1100" spc="-50">
                <a:solidFill>
                  <a:srgbClr val="595959"/>
                </a:solidFill>
                <a:latin typeface="Microsoft YaHei UI"/>
                <a:cs typeface="Microsoft YaHei UI"/>
              </a:rPr>
              <a:t>人力资源成本。</a:t>
            </a:r>
            <a:endParaRPr sz="1100">
              <a:latin typeface="Microsoft YaHei UI"/>
              <a:cs typeface="Microsoft YaHei UI"/>
            </a:endParaRPr>
          </a:p>
          <a:p>
            <a:pPr marL="12700" marR="945515" algn="just">
              <a:spcBef>
                <a:spcPts val="285"/>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部署快</a:t>
            </a:r>
            <a:r>
              <a:rPr sz="1100" spc="-50">
                <a:solidFill>
                  <a:srgbClr val="595959"/>
                </a:solidFill>
                <a:latin typeface="Microsoft YaHei UI"/>
                <a:cs typeface="Microsoft YaHei UI"/>
              </a:rPr>
              <a:t>，云化转型后不再需要实施人员现场部署，用户可以实现服务的下载使用，同时医院可以快速引入创新业务模块。</a:t>
            </a:r>
            <a:endParaRPr sz="1100">
              <a:latin typeface="Microsoft YaHei UI"/>
              <a:cs typeface="Microsoft YaHei UI"/>
            </a:endParaRPr>
          </a:p>
        </p:txBody>
      </p:sp>
      <p:sp>
        <p:nvSpPr>
          <p:cNvPr id="19" name="object 19"/>
          <p:cNvSpPr txBox="1"/>
          <p:nvPr/>
        </p:nvSpPr>
        <p:spPr>
          <a:xfrm>
            <a:off x="1977024" y="5660645"/>
            <a:ext cx="8255000" cy="7410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340">
                <a:solidFill>
                  <a:srgbClr val="595959"/>
                </a:solidFill>
                <a:latin typeface="Arial"/>
                <a:cs typeface="Arial"/>
              </a:rPr>
              <a:t>u  </a:t>
            </a:r>
            <a:r>
              <a:rPr sz="800" spc="-110">
                <a:solidFill>
                  <a:srgbClr val="595959"/>
                </a:solidFill>
                <a:latin typeface="Arial"/>
                <a:cs typeface="Arial"/>
              </a:rPr>
              <a:t> </a:t>
            </a:r>
            <a:r>
              <a:rPr sz="1100" b="1" spc="-20">
                <a:solidFill>
                  <a:srgbClr val="595959"/>
                </a:solidFill>
                <a:latin typeface="Microsoft YaHei UI"/>
                <a:cs typeface="Microsoft YaHei UI"/>
              </a:rPr>
              <a:t>l</a:t>
            </a:r>
            <a:r>
              <a:rPr sz="1100" b="1" spc="-35">
                <a:solidFill>
                  <a:srgbClr val="595959"/>
                </a:solidFill>
                <a:latin typeface="Microsoft YaHei UI"/>
                <a:cs typeface="Microsoft YaHei UI"/>
              </a:rPr>
              <a:t>aa</a:t>
            </a:r>
            <a:r>
              <a:rPr sz="1100" b="1" spc="-40">
                <a:solidFill>
                  <a:srgbClr val="595959"/>
                </a:solidFill>
                <a:latin typeface="Microsoft YaHei UI"/>
                <a:cs typeface="Microsoft YaHei UI"/>
              </a:rPr>
              <a:t>S</a:t>
            </a:r>
            <a:r>
              <a:rPr sz="1100" b="1" spc="-50">
                <a:solidFill>
                  <a:srgbClr val="595959"/>
                </a:solidFill>
                <a:latin typeface="Microsoft YaHei UI"/>
                <a:cs typeface="Microsoft YaHei UI"/>
              </a:rPr>
              <a:t>主要面向医疗机构的存储、科研计算等业务。</a:t>
            </a:r>
            <a:r>
              <a:rPr sz="1100" spc="-50">
                <a:solidFill>
                  <a:srgbClr val="595959"/>
                </a:solidFill>
                <a:latin typeface="Microsoft YaHei UI"/>
                <a:cs typeface="Microsoft YaHei UI"/>
              </a:rPr>
              <a:t>提供基于</a:t>
            </a:r>
            <a:r>
              <a:rPr sz="1100" spc="-25">
                <a:solidFill>
                  <a:srgbClr val="595959"/>
                </a:solidFill>
                <a:latin typeface="Microsoft YaHei UI"/>
                <a:cs typeface="Microsoft YaHei UI"/>
              </a:rPr>
              <a:t>l</a:t>
            </a:r>
            <a:r>
              <a:rPr sz="1100" spc="-45">
                <a:solidFill>
                  <a:srgbClr val="595959"/>
                </a:solidFill>
                <a:latin typeface="Microsoft YaHei UI"/>
                <a:cs typeface="Microsoft YaHei UI"/>
              </a:rPr>
              <a:t>aa</a:t>
            </a:r>
            <a:r>
              <a:rPr sz="1100" spc="-40">
                <a:solidFill>
                  <a:srgbClr val="595959"/>
                </a:solidFill>
                <a:latin typeface="Microsoft YaHei UI"/>
                <a:cs typeface="Microsoft YaHei UI"/>
              </a:rPr>
              <a:t>S</a:t>
            </a:r>
            <a:r>
              <a:rPr sz="1100" spc="-50">
                <a:solidFill>
                  <a:srgbClr val="595959"/>
                </a:solidFill>
                <a:latin typeface="Microsoft YaHei UI"/>
                <a:cs typeface="Microsoft YaHei UI"/>
              </a:rPr>
              <a:t>服务的云平台，如医疗云网络、存储、计算、数据安全等业务。</a:t>
            </a:r>
            <a:endParaRPr sz="1100">
              <a:latin typeface="Microsoft YaHei UI"/>
              <a:cs typeface="Microsoft YaHei UI"/>
            </a:endParaRPr>
          </a:p>
          <a:p>
            <a:pPr marL="12700">
              <a:spcBef>
                <a:spcPts val="285"/>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P</a:t>
            </a:r>
            <a:r>
              <a:rPr sz="1100" b="1" spc="-35">
                <a:solidFill>
                  <a:srgbClr val="595959"/>
                </a:solidFill>
                <a:latin typeface="Microsoft YaHei UI"/>
                <a:cs typeface="Microsoft YaHei UI"/>
              </a:rPr>
              <a:t>aaS</a:t>
            </a:r>
            <a:r>
              <a:rPr sz="1100" b="1" spc="-50">
                <a:solidFill>
                  <a:srgbClr val="595959"/>
                </a:solidFill>
                <a:latin typeface="Microsoft YaHei UI"/>
                <a:cs typeface="Microsoft YaHei UI"/>
              </a:rPr>
              <a:t>主要面向区域卫生，提供云平台，让区域内医疗机构接入，进行数据互联互通及分析等，</a:t>
            </a:r>
            <a:r>
              <a:rPr sz="1100" spc="-50">
                <a:solidFill>
                  <a:srgbClr val="595959"/>
                </a:solidFill>
                <a:latin typeface="Microsoft YaHei UI"/>
                <a:cs typeface="Microsoft YaHei UI"/>
              </a:rPr>
              <a:t>如数据分析和展示平台、区域医疗平台等。</a:t>
            </a:r>
            <a:endParaRPr sz="1100">
              <a:latin typeface="Microsoft YaHei UI"/>
              <a:cs typeface="Microsoft YaHei UI"/>
            </a:endParaRPr>
          </a:p>
          <a:p>
            <a:pPr marL="184150" marR="152400" indent="-171450">
              <a:lnSpc>
                <a:spcPts val="1300"/>
              </a:lnSpc>
              <a:spcBef>
                <a:spcPts val="250"/>
              </a:spcBef>
            </a:pPr>
            <a:r>
              <a:rPr sz="800" spc="340">
                <a:solidFill>
                  <a:srgbClr val="595959"/>
                </a:solidFill>
                <a:latin typeface="Arial"/>
                <a:cs typeface="Arial"/>
              </a:rPr>
              <a:t>u  </a:t>
            </a:r>
            <a:r>
              <a:rPr sz="800" spc="-110">
                <a:solidFill>
                  <a:srgbClr val="595959"/>
                </a:solidFill>
                <a:latin typeface="Arial"/>
                <a:cs typeface="Arial"/>
              </a:rPr>
              <a:t> </a:t>
            </a:r>
            <a:r>
              <a:rPr sz="1100" spc="-50">
                <a:solidFill>
                  <a:srgbClr val="595959"/>
                </a:solidFill>
                <a:latin typeface="Microsoft YaHei UI"/>
                <a:cs typeface="Microsoft YaHei UI"/>
              </a:rPr>
              <a:t>目前常见的医疗云产品</a:t>
            </a:r>
            <a:r>
              <a:rPr sz="1100" b="1" spc="-50">
                <a:solidFill>
                  <a:srgbClr val="595959"/>
                </a:solidFill>
                <a:latin typeface="Microsoft YaHei UI"/>
                <a:cs typeface="Microsoft YaHei UI"/>
              </a:rPr>
              <a:t>以</a:t>
            </a:r>
            <a:r>
              <a:rPr sz="1100" b="1" spc="-35">
                <a:solidFill>
                  <a:srgbClr val="595959"/>
                </a:solidFill>
                <a:latin typeface="Microsoft YaHei UI"/>
                <a:cs typeface="Microsoft YaHei UI"/>
              </a:rPr>
              <a:t>SaaS</a:t>
            </a:r>
            <a:r>
              <a:rPr sz="1100" b="1" spc="-50">
                <a:solidFill>
                  <a:srgbClr val="595959"/>
                </a:solidFill>
                <a:latin typeface="Microsoft YaHei UI"/>
                <a:cs typeface="Microsoft YaHei UI"/>
              </a:rPr>
              <a:t>为主，为医疗机构提供全套云上医疗信息化系统</a:t>
            </a:r>
            <a:r>
              <a:rPr sz="1100" spc="-50">
                <a:solidFill>
                  <a:srgbClr val="595959"/>
                </a:solidFill>
                <a:latin typeface="Microsoft YaHei UI"/>
                <a:cs typeface="Microsoft YaHei UI"/>
              </a:rPr>
              <a:t>，包括常见的辅助诊疗系统、临床应用系统及远程会诊系 统等。随着互联网</a:t>
            </a:r>
            <a:r>
              <a:rPr sz="1100" spc="-55">
                <a:solidFill>
                  <a:srgbClr val="595959"/>
                </a:solidFill>
                <a:latin typeface="Microsoft YaHei UI"/>
                <a:cs typeface="Microsoft YaHei UI"/>
              </a:rPr>
              <a:t>+</a:t>
            </a:r>
            <a:r>
              <a:rPr sz="1100" spc="-50">
                <a:solidFill>
                  <a:srgbClr val="595959"/>
                </a:solidFill>
                <a:latin typeface="Microsoft YaHei UI"/>
                <a:cs typeface="Microsoft YaHei UI"/>
              </a:rPr>
              <a:t>医疗健康、远程医疗、分级诊疗、区域医疗协同的发展，院外业务应用模式将成为主要应用场景。</a:t>
            </a:r>
            <a:endParaRPr sz="1100">
              <a:latin typeface="Microsoft YaHei UI"/>
              <a:cs typeface="Microsoft YaHei UI"/>
            </a:endParaRPr>
          </a:p>
        </p:txBody>
      </p:sp>
      <p:sp>
        <p:nvSpPr>
          <p:cNvPr id="20" name="object 20"/>
          <p:cNvSpPr/>
          <p:nvPr/>
        </p:nvSpPr>
        <p:spPr>
          <a:xfrm>
            <a:off x="5352504" y="4848733"/>
            <a:ext cx="612559" cy="365760"/>
          </a:xfrm>
          <a:custGeom>
            <a:rect l="l" t="t" r="r" b="b"/>
            <a:pathLst>
              <a:path w="612559" h="365760">
                <a:moveTo>
                  <a:pt x="0" y="365760"/>
                </a:moveTo>
                <a:lnTo>
                  <a:pt x="612559" y="365760"/>
                </a:lnTo>
                <a:lnTo>
                  <a:pt x="612559" y="0"/>
                </a:lnTo>
                <a:lnTo>
                  <a:pt x="0" y="0"/>
                </a:lnTo>
                <a:lnTo>
                  <a:pt x="0" y="36576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5965050" y="4848733"/>
            <a:ext cx="719086" cy="365760"/>
          </a:xfrm>
          <a:custGeom>
            <a:rect l="l" t="t" r="r" b="b"/>
            <a:pathLst>
              <a:path w="719086" h="365760">
                <a:moveTo>
                  <a:pt x="0" y="365760"/>
                </a:moveTo>
                <a:lnTo>
                  <a:pt x="719086" y="365760"/>
                </a:lnTo>
                <a:lnTo>
                  <a:pt x="719086" y="0"/>
                </a:lnTo>
                <a:lnTo>
                  <a:pt x="0" y="0"/>
                </a:lnTo>
                <a:lnTo>
                  <a:pt x="0" y="36576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6684150" y="4848733"/>
            <a:ext cx="2095131" cy="365760"/>
          </a:xfrm>
          <a:custGeom>
            <a:rect l="l" t="t" r="r" b="b"/>
            <a:pathLst>
              <a:path w="2095129" h="365760">
                <a:moveTo>
                  <a:pt x="0" y="365760"/>
                </a:moveTo>
                <a:lnTo>
                  <a:pt x="2095131" y="365760"/>
                </a:lnTo>
                <a:lnTo>
                  <a:pt x="2095131" y="0"/>
                </a:lnTo>
                <a:lnTo>
                  <a:pt x="0" y="0"/>
                </a:lnTo>
                <a:lnTo>
                  <a:pt x="0" y="36576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8779281" y="4848733"/>
            <a:ext cx="1228204" cy="365760"/>
          </a:xfrm>
          <a:custGeom>
            <a:rect l="l" t="t" r="r" b="b"/>
            <a:pathLst>
              <a:path w="1228204" h="365760">
                <a:moveTo>
                  <a:pt x="0" y="365760"/>
                </a:moveTo>
                <a:lnTo>
                  <a:pt x="1228204" y="365760"/>
                </a:lnTo>
                <a:lnTo>
                  <a:pt x="1228204" y="0"/>
                </a:lnTo>
                <a:lnTo>
                  <a:pt x="0" y="0"/>
                </a:lnTo>
                <a:lnTo>
                  <a:pt x="0" y="36576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5531777" y="4576571"/>
            <a:ext cx="254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缺点</a:t>
            </a:r>
            <a:endParaRPr sz="900">
              <a:latin typeface="Microsoft YaHei UI"/>
              <a:cs typeface="Microsoft YaHei UI"/>
            </a:endParaRPr>
          </a:p>
        </p:txBody>
      </p:sp>
      <p:sp>
        <p:nvSpPr>
          <p:cNvPr id="26" name="object 26"/>
          <p:cNvSpPr txBox="1"/>
          <p:nvPr/>
        </p:nvSpPr>
        <p:spPr>
          <a:xfrm>
            <a:off x="6001431" y="4461255"/>
            <a:ext cx="272097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数据的安全性</a:t>
            </a:r>
            <a:r>
              <a:rPr sz="800" spc="60">
                <a:solidFill>
                  <a:srgbClr val="595959"/>
                </a:solidFill>
                <a:latin typeface="Microsoft YaHei UI"/>
                <a:cs typeface="Microsoft YaHei UI"/>
              </a:rPr>
              <a:t>、</a:t>
            </a:r>
            <a:r>
              <a:rPr sz="800">
                <a:solidFill>
                  <a:srgbClr val="595959"/>
                </a:solidFill>
                <a:latin typeface="Microsoft YaHei UI"/>
                <a:cs typeface="Microsoft YaHei UI"/>
              </a:rPr>
              <a:t>内部私有云</a:t>
            </a:r>
            <a:r>
              <a:rPr sz="800" spc="-5">
                <a:solidFill>
                  <a:srgbClr val="595959"/>
                </a:solidFill>
                <a:latin typeface="Verdana"/>
                <a:cs typeface="Verdana"/>
              </a:rPr>
              <a:t>:</a:t>
            </a:r>
            <a:r>
              <a:rPr sz="800">
                <a:solidFill>
                  <a:srgbClr val="595959"/>
                </a:solidFill>
                <a:latin typeface="Microsoft YaHei UI"/>
                <a:cs typeface="Microsoft YaHei UI"/>
              </a:rPr>
              <a:t>该形式在规模和资源可扩展性上</a:t>
            </a:r>
            <a:endParaRPr sz="800">
              <a:latin typeface="Microsoft YaHei UI"/>
              <a:cs typeface="Microsoft YaHei UI"/>
            </a:endParaRPr>
          </a:p>
        </p:txBody>
      </p:sp>
      <p:sp>
        <p:nvSpPr>
          <p:cNvPr id="27" name="object 27"/>
          <p:cNvSpPr txBox="1"/>
          <p:nvPr/>
        </p:nvSpPr>
        <p:spPr>
          <a:xfrm>
            <a:off x="6001430" y="4567936"/>
            <a:ext cx="635000" cy="26860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05000"/>
              </a:lnSpc>
            </a:pPr>
            <a:r>
              <a:rPr sz="800">
                <a:solidFill>
                  <a:srgbClr val="595959"/>
                </a:solidFill>
                <a:latin typeface="Microsoft YaHei UI"/>
                <a:cs typeface="Microsoft YaHei UI"/>
              </a:rPr>
              <a:t>网络性能和匹 配性存在门槛</a:t>
            </a:r>
            <a:endParaRPr sz="800">
              <a:latin typeface="Microsoft YaHei UI"/>
              <a:cs typeface="Microsoft YaHei UI"/>
            </a:endParaRPr>
          </a:p>
        </p:txBody>
      </p:sp>
      <p:sp>
        <p:nvSpPr>
          <p:cNvPr id="28" name="object 28"/>
          <p:cNvSpPr txBox="1"/>
          <p:nvPr/>
        </p:nvSpPr>
        <p:spPr>
          <a:xfrm>
            <a:off x="6720523" y="4567936"/>
            <a:ext cx="2002155" cy="26860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05000"/>
              </a:lnSpc>
            </a:pPr>
            <a:r>
              <a:rPr sz="800">
                <a:solidFill>
                  <a:srgbClr val="595959"/>
                </a:solidFill>
                <a:latin typeface="Microsoft YaHei UI"/>
                <a:cs typeface="Microsoft YaHei UI"/>
              </a:rPr>
              <a:t>有局限，需要承担大量资金投入和维护成本</a:t>
            </a:r>
            <a:r>
              <a:rPr sz="800">
                <a:solidFill>
                  <a:srgbClr val="595959"/>
                </a:solidFill>
                <a:latin typeface="Verdana"/>
                <a:cs typeface="Verdana"/>
              </a:rPr>
              <a:t>; </a:t>
            </a:r>
            <a:r>
              <a:rPr sz="800">
                <a:solidFill>
                  <a:srgbClr val="595959"/>
                </a:solidFill>
                <a:latin typeface="Microsoft YaHei UI"/>
                <a:cs typeface="Microsoft YaHei UI"/>
              </a:rPr>
              <a:t>外部私有云</a:t>
            </a:r>
            <a:r>
              <a:rPr sz="800" spc="-5">
                <a:solidFill>
                  <a:srgbClr val="595959"/>
                </a:solidFill>
                <a:latin typeface="Verdana"/>
                <a:cs typeface="Verdana"/>
              </a:rPr>
              <a:t>:</a:t>
            </a:r>
            <a:r>
              <a:rPr sz="800">
                <a:solidFill>
                  <a:srgbClr val="595959"/>
                </a:solidFill>
                <a:latin typeface="Microsoft YaHei UI"/>
                <a:cs typeface="Microsoft YaHei UI"/>
              </a:rPr>
              <a:t>安全性较内部云低</a:t>
            </a:r>
            <a:endParaRPr sz="800">
              <a:latin typeface="Microsoft YaHei UI"/>
              <a:cs typeface="Microsoft YaHei UI"/>
            </a:endParaRPr>
          </a:p>
        </p:txBody>
      </p:sp>
      <p:sp>
        <p:nvSpPr>
          <p:cNvPr id="29" name="object 29"/>
          <p:cNvSpPr txBox="1"/>
          <p:nvPr/>
        </p:nvSpPr>
        <p:spPr>
          <a:xfrm>
            <a:off x="5417477" y="4963667"/>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应用案例</a:t>
            </a:r>
            <a:endParaRPr sz="900">
              <a:latin typeface="Microsoft YaHei UI"/>
              <a:cs typeface="Microsoft YaHei UI"/>
            </a:endParaRPr>
          </a:p>
        </p:txBody>
      </p:sp>
      <p:sp>
        <p:nvSpPr>
          <p:cNvPr id="30" name="object 30"/>
          <p:cNvSpPr txBox="1"/>
          <p:nvPr/>
        </p:nvSpPr>
        <p:spPr>
          <a:xfrm>
            <a:off x="6007101" y="4918455"/>
            <a:ext cx="63500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15900" marR="12700" indent="-203200">
              <a:lnSpc>
                <a:spcPts val="910"/>
              </a:lnSpc>
            </a:pPr>
            <a:r>
              <a:rPr sz="800">
                <a:solidFill>
                  <a:srgbClr val="595959"/>
                </a:solidFill>
                <a:latin typeface="Microsoft YaHei UI"/>
                <a:cs typeface="Microsoft YaHei UI"/>
              </a:rPr>
              <a:t>医院网站的云 服务</a:t>
            </a:r>
            <a:endParaRPr sz="800">
              <a:latin typeface="Microsoft YaHei UI"/>
              <a:cs typeface="Microsoft YaHei UI"/>
            </a:endParaRPr>
          </a:p>
        </p:txBody>
      </p:sp>
      <p:sp>
        <p:nvSpPr>
          <p:cNvPr id="31" name="object 31"/>
          <p:cNvSpPr txBox="1"/>
          <p:nvPr/>
        </p:nvSpPr>
        <p:spPr>
          <a:xfrm>
            <a:off x="6720523" y="4849815"/>
            <a:ext cx="2002155"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98800"/>
              </a:lnSpc>
            </a:pPr>
            <a:r>
              <a:rPr sz="800">
                <a:solidFill>
                  <a:srgbClr val="595959"/>
                </a:solidFill>
                <a:latin typeface="Microsoft YaHei UI"/>
                <a:cs typeface="Microsoft YaHei UI"/>
              </a:rPr>
              <a:t>内部私有云</a:t>
            </a:r>
            <a:r>
              <a:rPr sz="800" spc="-5">
                <a:solidFill>
                  <a:srgbClr val="595959"/>
                </a:solidFill>
                <a:latin typeface="Verdana"/>
                <a:cs typeface="Verdana"/>
              </a:rPr>
              <a:t>:</a:t>
            </a:r>
            <a:r>
              <a:rPr sz="800">
                <a:solidFill>
                  <a:srgbClr val="595959"/>
                </a:solidFill>
                <a:latin typeface="Microsoft YaHei UI"/>
                <a:cs typeface="Microsoft YaHei UI"/>
              </a:rPr>
              <a:t>目前国内主要大型综合性医院大 多建立了医院内部的私有云。 外部私有云</a:t>
            </a:r>
            <a:r>
              <a:rPr sz="800" spc="-5">
                <a:solidFill>
                  <a:srgbClr val="595959"/>
                </a:solidFill>
                <a:latin typeface="Verdana"/>
                <a:cs typeface="Verdana"/>
              </a:rPr>
              <a:t>:</a:t>
            </a:r>
            <a:r>
              <a:rPr sz="800">
                <a:solidFill>
                  <a:srgbClr val="595959"/>
                </a:solidFill>
                <a:latin typeface="Microsoft YaHei UI"/>
                <a:cs typeface="Microsoft YaHei UI"/>
              </a:rPr>
              <a:t>灾备云、影像云</a:t>
            </a:r>
            <a:endParaRPr sz="800">
              <a:latin typeface="Microsoft YaHei UI"/>
              <a:cs typeface="Microsoft YaHei UI"/>
            </a:endParaRPr>
          </a:p>
        </p:txBody>
      </p:sp>
      <p:sp>
        <p:nvSpPr>
          <p:cNvPr id="32" name="object 32"/>
          <p:cNvSpPr txBox="1"/>
          <p:nvPr/>
        </p:nvSpPr>
        <p:spPr>
          <a:xfrm>
            <a:off x="8821878" y="4918455"/>
            <a:ext cx="114300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marR="12700" indent="-50800">
              <a:lnSpc>
                <a:spcPts val="910"/>
              </a:lnSpc>
            </a:pPr>
            <a:r>
              <a:rPr sz="800">
                <a:solidFill>
                  <a:srgbClr val="595959"/>
                </a:solidFill>
                <a:latin typeface="Microsoft YaHei UI"/>
                <a:cs typeface="Microsoft YaHei UI"/>
              </a:rPr>
              <a:t>医院核心系统、与公卫及 患者互联的相关系统等</a:t>
            </a:r>
            <a:endParaRPr sz="800">
              <a:latin typeface="Microsoft YaHei UI"/>
              <a:cs typeface="Microsoft YaHei UI"/>
            </a:endParaRPr>
          </a:p>
        </p:txBody>
      </p:sp>
      <p:sp>
        <p:nvSpPr>
          <p:cNvPr id="33" name="object 33"/>
          <p:cNvSpPr txBox="1"/>
          <p:nvPr/>
        </p:nvSpPr>
        <p:spPr>
          <a:xfrm>
            <a:off x="5417477" y="5317235"/>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代表企业</a:t>
            </a:r>
            <a:endParaRPr sz="900">
              <a:latin typeface="Microsoft YaHei UI"/>
              <a:cs typeface="Microsoft YaHei UI"/>
            </a:endParaRPr>
          </a:p>
        </p:txBody>
      </p:sp>
      <p:sp>
        <p:nvSpPr>
          <p:cNvPr id="34" name="object 34"/>
          <p:cNvSpPr txBox="1"/>
          <p:nvPr/>
        </p:nvSpPr>
        <p:spPr>
          <a:xfrm>
            <a:off x="6003133" y="5262880"/>
            <a:ext cx="643255" cy="250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510"/>
            <a:r>
              <a:rPr sz="800">
                <a:solidFill>
                  <a:srgbClr val="595959"/>
                </a:solidFill>
                <a:latin typeface="Microsoft YaHei UI"/>
                <a:cs typeface="Microsoft YaHei UI"/>
              </a:rPr>
              <a:t>阿里云、华为</a:t>
            </a:r>
            <a:endParaRPr sz="800">
              <a:latin typeface="Microsoft YaHei UI"/>
              <a:cs typeface="Microsoft YaHei UI"/>
            </a:endParaRPr>
          </a:p>
          <a:p>
            <a:pPr marL="12700">
              <a:lnSpc>
                <a:spcPts val="910"/>
              </a:lnSpc>
            </a:pPr>
            <a:r>
              <a:rPr sz="800">
                <a:solidFill>
                  <a:srgbClr val="595959"/>
                </a:solidFill>
                <a:latin typeface="Microsoft YaHei UI"/>
                <a:cs typeface="Microsoft YaHei UI"/>
              </a:rPr>
              <a:t>云、腾讯云</a:t>
            </a:r>
            <a:r>
              <a:rPr sz="800" spc="-5">
                <a:solidFill>
                  <a:srgbClr val="595959"/>
                </a:solidFill>
                <a:latin typeface="Verdana"/>
                <a:cs typeface="Verdana"/>
              </a:rPr>
              <a:t>...</a:t>
            </a:r>
            <a:endParaRPr sz="800">
              <a:latin typeface="Verdana"/>
              <a:cs typeface="Verdana"/>
            </a:endParaRPr>
          </a:p>
        </p:txBody>
      </p:sp>
      <p:sp>
        <p:nvSpPr>
          <p:cNvPr id="35" name="object 35"/>
          <p:cNvSpPr txBox="1"/>
          <p:nvPr/>
        </p:nvSpPr>
        <p:spPr>
          <a:xfrm>
            <a:off x="6720523" y="5323840"/>
            <a:ext cx="155765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中国联通、中国电信、中国移动</a:t>
            </a:r>
            <a:r>
              <a:rPr sz="800" spc="-5">
                <a:solidFill>
                  <a:srgbClr val="595959"/>
                </a:solidFill>
                <a:latin typeface="Verdana"/>
                <a:cs typeface="Verdana"/>
              </a:rPr>
              <a:t>...</a:t>
            </a:r>
            <a:endParaRPr sz="800">
              <a:latin typeface="Verdana"/>
              <a:cs typeface="Verdana"/>
            </a:endParaRPr>
          </a:p>
        </p:txBody>
      </p:sp>
      <p:sp>
        <p:nvSpPr>
          <p:cNvPr id="36" name="object 36"/>
          <p:cNvSpPr txBox="1"/>
          <p:nvPr/>
        </p:nvSpPr>
        <p:spPr>
          <a:xfrm>
            <a:off x="9141753" y="5323840"/>
            <a:ext cx="50355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华卓科技</a:t>
            </a:r>
            <a:r>
              <a:rPr sz="800" spc="-15">
                <a:solidFill>
                  <a:srgbClr val="595959"/>
                </a:solidFill>
                <a:latin typeface="Microsoft YaHei UI"/>
                <a:cs typeface="Microsoft YaHei UI"/>
              </a:rPr>
              <a:t>...</a:t>
            </a:r>
            <a:endParaRPr sz="800">
              <a:latin typeface="Microsoft YaHei UI"/>
              <a:cs typeface="Microsoft YaHei UI"/>
            </a:endParaRPr>
          </a:p>
        </p:txBody>
      </p:sp>
      <p:sp>
        <p:nvSpPr>
          <p:cNvPr id="37" name="object 37"/>
          <p:cNvSpPr/>
          <p:nvPr/>
        </p:nvSpPr>
        <p:spPr>
          <a:xfrm>
            <a:off x="8757604" y="4420743"/>
            <a:ext cx="1249239" cy="401912"/>
          </a:xfrm>
          <a:custGeom>
            <a:rect l="l" t="t" r="r" b="b"/>
            <a:pathLst>
              <a:path w="1249239" h="401912">
                <a:moveTo>
                  <a:pt x="0" y="401912"/>
                </a:moveTo>
                <a:lnTo>
                  <a:pt x="1249239" y="0"/>
                </a:lnTo>
              </a:path>
            </a:pathLst>
          </a:custGeom>
          <a:ln w="9520">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3680581" y="3925282"/>
            <a:ext cx="575627" cy="1137399"/>
          </a:xfrm>
          <a:custGeom>
            <a:rect l="l" t="t" r="r" b="b"/>
            <a:pathLst>
              <a:path w="575627" h="1137399">
                <a:moveTo>
                  <a:pt x="0" y="0"/>
                </a:moveTo>
                <a:lnTo>
                  <a:pt x="0" y="575627"/>
                </a:lnTo>
                <a:lnTo>
                  <a:pt x="125564" y="1137399"/>
                </a:lnTo>
                <a:lnTo>
                  <a:pt x="164437" y="1127286"/>
                </a:lnTo>
                <a:lnTo>
                  <a:pt x="202085" y="1114658"/>
                </a:lnTo>
                <a:lnTo>
                  <a:pt x="238427" y="1099618"/>
                </a:lnTo>
                <a:lnTo>
                  <a:pt x="273379" y="1082270"/>
                </a:lnTo>
                <a:lnTo>
                  <a:pt x="306858" y="1062718"/>
                </a:lnTo>
                <a:lnTo>
                  <a:pt x="338780" y="1041066"/>
                </a:lnTo>
                <a:lnTo>
                  <a:pt x="369062" y="1017418"/>
                </a:lnTo>
                <a:lnTo>
                  <a:pt x="397621" y="991878"/>
                </a:lnTo>
                <a:lnTo>
                  <a:pt x="424373" y="964550"/>
                </a:lnTo>
                <a:lnTo>
                  <a:pt x="449237" y="935537"/>
                </a:lnTo>
                <a:lnTo>
                  <a:pt x="472127" y="904944"/>
                </a:lnTo>
                <a:lnTo>
                  <a:pt x="492961" y="872874"/>
                </a:lnTo>
                <a:lnTo>
                  <a:pt x="511656" y="839431"/>
                </a:lnTo>
                <a:lnTo>
                  <a:pt x="528128" y="804720"/>
                </a:lnTo>
                <a:lnTo>
                  <a:pt x="542295" y="768844"/>
                </a:lnTo>
                <a:lnTo>
                  <a:pt x="554073" y="731907"/>
                </a:lnTo>
                <a:lnTo>
                  <a:pt x="563378" y="694013"/>
                </a:lnTo>
                <a:lnTo>
                  <a:pt x="570127" y="655265"/>
                </a:lnTo>
                <a:lnTo>
                  <a:pt x="574238" y="615769"/>
                </a:lnTo>
                <a:lnTo>
                  <a:pt x="575627" y="575627"/>
                </a:lnTo>
                <a:lnTo>
                  <a:pt x="573719" y="528417"/>
                </a:lnTo>
                <a:lnTo>
                  <a:pt x="568093" y="482258"/>
                </a:lnTo>
                <a:lnTo>
                  <a:pt x="558898" y="437298"/>
                </a:lnTo>
                <a:lnTo>
                  <a:pt x="546281" y="393686"/>
                </a:lnTo>
                <a:lnTo>
                  <a:pt x="530391" y="351568"/>
                </a:lnTo>
                <a:lnTo>
                  <a:pt x="511376" y="311095"/>
                </a:lnTo>
                <a:lnTo>
                  <a:pt x="489384" y="272413"/>
                </a:lnTo>
                <a:lnTo>
                  <a:pt x="464563" y="235671"/>
                </a:lnTo>
                <a:lnTo>
                  <a:pt x="437062" y="201016"/>
                </a:lnTo>
                <a:lnTo>
                  <a:pt x="407028" y="168598"/>
                </a:lnTo>
                <a:lnTo>
                  <a:pt x="374610" y="138565"/>
                </a:lnTo>
                <a:lnTo>
                  <a:pt x="339956" y="111063"/>
                </a:lnTo>
                <a:lnTo>
                  <a:pt x="303214" y="86243"/>
                </a:lnTo>
                <a:lnTo>
                  <a:pt x="264532" y="64251"/>
                </a:lnTo>
                <a:lnTo>
                  <a:pt x="224058" y="45236"/>
                </a:lnTo>
                <a:lnTo>
                  <a:pt x="181941" y="29346"/>
                </a:lnTo>
                <a:lnTo>
                  <a:pt x="138328" y="16729"/>
                </a:lnTo>
                <a:lnTo>
                  <a:pt x="93368" y="7534"/>
                </a:lnTo>
                <a:lnTo>
                  <a:pt x="47209" y="1908"/>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3214890" y="4500906"/>
            <a:ext cx="591261" cy="575592"/>
          </a:xfrm>
          <a:custGeom>
            <a:rect l="l" t="t" r="r" b="b"/>
            <a:pathLst>
              <a:path w="591261" h="575592">
                <a:moveTo>
                  <a:pt x="465696" y="0"/>
                </a:moveTo>
                <a:lnTo>
                  <a:pt x="0" y="338353"/>
                </a:lnTo>
                <a:lnTo>
                  <a:pt x="20954" y="365469"/>
                </a:lnTo>
                <a:lnTo>
                  <a:pt x="43290" y="391086"/>
                </a:lnTo>
                <a:lnTo>
                  <a:pt x="91793" y="437704"/>
                </a:lnTo>
                <a:lnTo>
                  <a:pt x="144872" y="477969"/>
                </a:lnTo>
                <a:lnTo>
                  <a:pt x="201893" y="511640"/>
                </a:lnTo>
                <a:lnTo>
                  <a:pt x="262221" y="538478"/>
                </a:lnTo>
                <a:lnTo>
                  <a:pt x="325222" y="558242"/>
                </a:lnTo>
                <a:lnTo>
                  <a:pt x="390262" y="570694"/>
                </a:lnTo>
                <a:lnTo>
                  <a:pt x="456704" y="575592"/>
                </a:lnTo>
                <a:lnTo>
                  <a:pt x="490253" y="575134"/>
                </a:lnTo>
                <a:lnTo>
                  <a:pt x="523915" y="572698"/>
                </a:lnTo>
                <a:lnTo>
                  <a:pt x="557611" y="568254"/>
                </a:lnTo>
                <a:lnTo>
                  <a:pt x="591261" y="561771"/>
                </a:lnTo>
                <a:lnTo>
                  <a:pt x="465696"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3214829" y="4500619"/>
            <a:ext cx="590962" cy="575291"/>
          </a:xfrm>
          <a:custGeom>
            <a:rect l="l" t="t" r="r" b="b"/>
            <a:pathLst>
              <a:path w="590962" h="575291">
                <a:moveTo>
                  <a:pt x="590962" y="561480"/>
                </a:moveTo>
                <a:lnTo>
                  <a:pt x="557329" y="567958"/>
                </a:lnTo>
                <a:lnTo>
                  <a:pt x="523651" y="572400"/>
                </a:lnTo>
                <a:lnTo>
                  <a:pt x="490006" y="574834"/>
                </a:lnTo>
                <a:lnTo>
                  <a:pt x="456473" y="575291"/>
                </a:lnTo>
                <a:lnTo>
                  <a:pt x="423133" y="573802"/>
                </a:lnTo>
                <a:lnTo>
                  <a:pt x="357347" y="565100"/>
                </a:lnTo>
                <a:lnTo>
                  <a:pt x="293280" y="548970"/>
                </a:lnTo>
                <a:lnTo>
                  <a:pt x="231567" y="525651"/>
                </a:lnTo>
                <a:lnTo>
                  <a:pt x="172843" y="495382"/>
                </a:lnTo>
                <a:lnTo>
                  <a:pt x="117742" y="458404"/>
                </a:lnTo>
                <a:lnTo>
                  <a:pt x="66897" y="414955"/>
                </a:lnTo>
                <a:lnTo>
                  <a:pt x="20944" y="365275"/>
                </a:lnTo>
                <a:lnTo>
                  <a:pt x="0" y="338174"/>
                </a:lnTo>
                <a:lnTo>
                  <a:pt x="465457" y="0"/>
                </a:lnTo>
                <a:lnTo>
                  <a:pt x="590962" y="561480"/>
                </a:lnTo>
                <a:close/>
              </a:path>
            </a:pathLst>
          </a:custGeom>
          <a:ln w="1904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3104957" y="4479212"/>
            <a:ext cx="575625" cy="360044"/>
          </a:xfrm>
          <a:custGeom>
            <a:rect l="l" t="t" r="r" b="b"/>
            <a:pathLst>
              <a:path w="575625" h="360045">
                <a:moveTo>
                  <a:pt x="404" y="0"/>
                </a:moveTo>
                <a:lnTo>
                  <a:pt x="0" y="19315"/>
                </a:lnTo>
                <a:lnTo>
                  <a:pt x="242" y="38584"/>
                </a:lnTo>
                <a:lnTo>
                  <a:pt x="1126" y="57791"/>
                </a:lnTo>
                <a:lnTo>
                  <a:pt x="4803" y="95958"/>
                </a:lnTo>
                <a:lnTo>
                  <a:pt x="10994" y="133694"/>
                </a:lnTo>
                <a:lnTo>
                  <a:pt x="19660" y="170877"/>
                </a:lnTo>
                <a:lnTo>
                  <a:pt x="30766" y="207385"/>
                </a:lnTo>
                <a:lnTo>
                  <a:pt x="44273" y="243096"/>
                </a:lnTo>
                <a:lnTo>
                  <a:pt x="60146" y="277888"/>
                </a:lnTo>
                <a:lnTo>
                  <a:pt x="78346" y="311638"/>
                </a:lnTo>
                <a:lnTo>
                  <a:pt x="98836" y="344225"/>
                </a:lnTo>
                <a:lnTo>
                  <a:pt x="109929" y="360045"/>
                </a:lnTo>
                <a:lnTo>
                  <a:pt x="575625" y="21704"/>
                </a:lnTo>
                <a:lnTo>
                  <a:pt x="404"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3104954" y="4478932"/>
            <a:ext cx="575332" cy="359858"/>
          </a:xfrm>
          <a:custGeom>
            <a:rect l="l" t="t" r="r" b="b"/>
            <a:pathLst>
              <a:path w="575332" h="359858">
                <a:moveTo>
                  <a:pt x="109874" y="359858"/>
                </a:moveTo>
                <a:lnTo>
                  <a:pt x="88264" y="327916"/>
                </a:lnTo>
                <a:lnTo>
                  <a:pt x="68924" y="294750"/>
                </a:lnTo>
                <a:lnTo>
                  <a:pt x="51892" y="260482"/>
                </a:lnTo>
                <a:lnTo>
                  <a:pt x="37205" y="225234"/>
                </a:lnTo>
                <a:lnTo>
                  <a:pt x="24900" y="189128"/>
                </a:lnTo>
                <a:lnTo>
                  <a:pt x="15014" y="152286"/>
                </a:lnTo>
                <a:lnTo>
                  <a:pt x="7584" y="114830"/>
                </a:lnTo>
                <a:lnTo>
                  <a:pt x="2648" y="76883"/>
                </a:lnTo>
                <a:lnTo>
                  <a:pt x="242" y="38565"/>
                </a:lnTo>
                <a:lnTo>
                  <a:pt x="0" y="19306"/>
                </a:lnTo>
                <a:lnTo>
                  <a:pt x="404" y="0"/>
                </a:lnTo>
                <a:lnTo>
                  <a:pt x="575332" y="21685"/>
                </a:lnTo>
                <a:lnTo>
                  <a:pt x="109874" y="359858"/>
                </a:lnTo>
                <a:close/>
              </a:path>
            </a:pathLst>
          </a:custGeom>
          <a:ln w="1904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3105360" y="3925281"/>
            <a:ext cx="575221" cy="575627"/>
          </a:xfrm>
          <a:custGeom>
            <a:rect l="l" t="t" r="r" b="b"/>
            <a:pathLst>
              <a:path w="575221" h="575627">
                <a:moveTo>
                  <a:pt x="575221" y="0"/>
                </a:moveTo>
                <a:lnTo>
                  <a:pt x="529238" y="1812"/>
                </a:lnTo>
                <a:lnTo>
                  <a:pt x="484227" y="7160"/>
                </a:lnTo>
                <a:lnTo>
                  <a:pt x="440327" y="15908"/>
                </a:lnTo>
                <a:lnTo>
                  <a:pt x="397679" y="27921"/>
                </a:lnTo>
                <a:lnTo>
                  <a:pt x="356423" y="43064"/>
                </a:lnTo>
                <a:lnTo>
                  <a:pt x="316698" y="61202"/>
                </a:lnTo>
                <a:lnTo>
                  <a:pt x="278647" y="82200"/>
                </a:lnTo>
                <a:lnTo>
                  <a:pt x="242408" y="105922"/>
                </a:lnTo>
                <a:lnTo>
                  <a:pt x="208122" y="132234"/>
                </a:lnTo>
                <a:lnTo>
                  <a:pt x="175929" y="161001"/>
                </a:lnTo>
                <a:lnTo>
                  <a:pt x="145970" y="192086"/>
                </a:lnTo>
                <a:lnTo>
                  <a:pt x="118385" y="225356"/>
                </a:lnTo>
                <a:lnTo>
                  <a:pt x="93315" y="260675"/>
                </a:lnTo>
                <a:lnTo>
                  <a:pt x="70898" y="297908"/>
                </a:lnTo>
                <a:lnTo>
                  <a:pt x="51277" y="336920"/>
                </a:lnTo>
                <a:lnTo>
                  <a:pt x="34590" y="377576"/>
                </a:lnTo>
                <a:lnTo>
                  <a:pt x="20979" y="419741"/>
                </a:lnTo>
                <a:lnTo>
                  <a:pt x="10583" y="463279"/>
                </a:lnTo>
                <a:lnTo>
                  <a:pt x="3543" y="508055"/>
                </a:lnTo>
                <a:lnTo>
                  <a:pt x="0" y="553935"/>
                </a:lnTo>
                <a:lnTo>
                  <a:pt x="575221" y="575627"/>
                </a:lnTo>
                <a:lnTo>
                  <a:pt x="575221"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3105360" y="3925281"/>
            <a:ext cx="574927" cy="575336"/>
          </a:xfrm>
          <a:custGeom>
            <a:rect l="l" t="t" r="r" b="b"/>
            <a:pathLst>
              <a:path w="574927" h="575336">
                <a:moveTo>
                  <a:pt x="0" y="553651"/>
                </a:moveTo>
                <a:lnTo>
                  <a:pt x="3542" y="507794"/>
                </a:lnTo>
                <a:lnTo>
                  <a:pt x="10579" y="463040"/>
                </a:lnTo>
                <a:lnTo>
                  <a:pt x="20970" y="419523"/>
                </a:lnTo>
                <a:lnTo>
                  <a:pt x="34575" y="377380"/>
                </a:lnTo>
                <a:lnTo>
                  <a:pt x="51253" y="336745"/>
                </a:lnTo>
                <a:lnTo>
                  <a:pt x="70865" y="297753"/>
                </a:lnTo>
                <a:lnTo>
                  <a:pt x="93270" y="260539"/>
                </a:lnTo>
                <a:lnTo>
                  <a:pt x="118328" y="225238"/>
                </a:lnTo>
                <a:lnTo>
                  <a:pt x="145900" y="191985"/>
                </a:lnTo>
                <a:lnTo>
                  <a:pt x="175843" y="160916"/>
                </a:lnTo>
                <a:lnTo>
                  <a:pt x="208019" y="132165"/>
                </a:lnTo>
                <a:lnTo>
                  <a:pt x="242287" y="105866"/>
                </a:lnTo>
                <a:lnTo>
                  <a:pt x="278508" y="82157"/>
                </a:lnTo>
                <a:lnTo>
                  <a:pt x="316540" y="61170"/>
                </a:lnTo>
                <a:lnTo>
                  <a:pt x="356243" y="43042"/>
                </a:lnTo>
                <a:lnTo>
                  <a:pt x="397478" y="27906"/>
                </a:lnTo>
                <a:lnTo>
                  <a:pt x="440104" y="15900"/>
                </a:lnTo>
                <a:lnTo>
                  <a:pt x="483981" y="7156"/>
                </a:lnTo>
                <a:lnTo>
                  <a:pt x="528969" y="1811"/>
                </a:lnTo>
                <a:lnTo>
                  <a:pt x="574927" y="0"/>
                </a:lnTo>
                <a:lnTo>
                  <a:pt x="574927" y="575336"/>
                </a:lnTo>
                <a:lnTo>
                  <a:pt x="0" y="553651"/>
                </a:lnTo>
                <a:close/>
              </a:path>
            </a:pathLst>
          </a:custGeom>
          <a:ln w="19040">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2629283" y="5319610"/>
            <a:ext cx="51066" cy="0"/>
          </a:xfrm>
          <a:custGeom>
            <a:rect l="l" t="t" r="r" b="b"/>
            <a:pathLst>
              <a:path w="51066">
                <a:moveTo>
                  <a:pt x="0" y="0"/>
                </a:moveTo>
                <a:lnTo>
                  <a:pt x="51066" y="0"/>
                </a:lnTo>
              </a:path>
            </a:pathLst>
          </a:custGeom>
          <a:ln w="52336">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3197428" y="5319610"/>
            <a:ext cx="51066" cy="0"/>
          </a:xfrm>
          <a:custGeom>
            <a:rect l="l" t="t" r="r" b="b"/>
            <a:pathLst>
              <a:path w="51066">
                <a:moveTo>
                  <a:pt x="0" y="0"/>
                </a:moveTo>
                <a:lnTo>
                  <a:pt x="51066" y="0"/>
                </a:lnTo>
              </a:path>
            </a:pathLst>
          </a:custGeom>
          <a:ln w="52336">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3765572" y="5319610"/>
            <a:ext cx="51066" cy="0"/>
          </a:xfrm>
          <a:custGeom>
            <a:rect l="l" t="t" r="r" b="b"/>
            <a:pathLst>
              <a:path w="51066">
                <a:moveTo>
                  <a:pt x="0" y="0"/>
                </a:moveTo>
                <a:lnTo>
                  <a:pt x="51066" y="0"/>
                </a:lnTo>
              </a:path>
            </a:pathLst>
          </a:custGeom>
          <a:ln w="52336">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4333717" y="5319610"/>
            <a:ext cx="51066" cy="0"/>
          </a:xfrm>
          <a:custGeom>
            <a:rect l="l" t="t" r="r" b="b"/>
            <a:pathLst>
              <a:path w="51066">
                <a:moveTo>
                  <a:pt x="0" y="0"/>
                </a:moveTo>
                <a:lnTo>
                  <a:pt x="51066" y="0"/>
                </a:lnTo>
              </a:path>
            </a:pathLst>
          </a:custGeom>
          <a:ln w="52336">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2034661" y="2874771"/>
            <a:ext cx="8169275" cy="12001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50">
                <a:solidFill>
                  <a:srgbClr val="595959"/>
                </a:solidFill>
                <a:latin typeface="Microsoft YaHei UI"/>
                <a:cs typeface="Microsoft YaHei UI"/>
              </a:rPr>
              <a:t>医疗云目前主要有三种部署模式：</a:t>
            </a:r>
            <a:r>
              <a:rPr sz="1100" b="1" spc="-50">
                <a:solidFill>
                  <a:srgbClr val="595959"/>
                </a:solidFill>
                <a:latin typeface="Microsoft YaHei UI"/>
                <a:cs typeface="Microsoft YaHei UI"/>
              </a:rPr>
              <a:t>公有云、私有云、混合云。</a:t>
            </a:r>
            <a:endParaRPr sz="1100">
              <a:latin typeface="Microsoft YaHei UI"/>
              <a:cs typeface="Microsoft YaHei UI"/>
            </a:endParaRPr>
          </a:p>
          <a:p>
            <a:pPr marL="12700">
              <a:spcBef>
                <a:spcPts val="19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公有云：</a:t>
            </a:r>
            <a:r>
              <a:rPr sz="1100" spc="-50">
                <a:solidFill>
                  <a:srgbClr val="595959"/>
                </a:solidFill>
                <a:latin typeface="Microsoft YaHei UI"/>
                <a:cs typeface="Microsoft YaHei UI"/>
              </a:rPr>
              <a:t>非医疗机构所拥有，面向大众和所有机构提供计算资源服务。由</a:t>
            </a:r>
            <a:r>
              <a:rPr sz="1100" spc="-20">
                <a:solidFill>
                  <a:srgbClr val="595959"/>
                </a:solidFill>
                <a:latin typeface="Microsoft YaHei UI"/>
                <a:cs typeface="Microsoft YaHei UI"/>
              </a:rPr>
              <a:t>I</a:t>
            </a:r>
            <a:r>
              <a:rPr sz="1100" spc="-50">
                <a:solidFill>
                  <a:srgbClr val="595959"/>
                </a:solidFill>
                <a:latin typeface="Microsoft YaHei UI"/>
                <a:cs typeface="Microsoft YaHei UI"/>
              </a:rPr>
              <a:t>DC服务商或第三方提供资源</a:t>
            </a:r>
            <a:r>
              <a:rPr sz="1100">
                <a:solidFill>
                  <a:srgbClr val="595959"/>
                </a:solidFill>
                <a:latin typeface="Microsoft YaHei UI"/>
                <a:cs typeface="Microsoft YaHei UI"/>
              </a:rPr>
              <a:t>。</a:t>
            </a:r>
            <a:endParaRPr sz="1100">
              <a:latin typeface="Microsoft YaHei UI"/>
              <a:cs typeface="Microsoft YaHei UI"/>
            </a:endParaRPr>
          </a:p>
          <a:p>
            <a:pPr marL="12700">
              <a:spcBef>
                <a:spcPts val="165"/>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私有云：</a:t>
            </a:r>
            <a:r>
              <a:rPr sz="1100" spc="-50">
                <a:solidFill>
                  <a:srgbClr val="595959"/>
                </a:solidFill>
                <a:latin typeface="Microsoft YaHei UI"/>
                <a:cs typeface="Microsoft YaHei UI"/>
              </a:rPr>
              <a:t>分为内部私有云和外部私有云两种。从安全角度出发，医院尤其是三级医院云化的方向仍是以自建的私有云为主。</a:t>
            </a:r>
            <a:endParaRPr sz="1100">
              <a:latin typeface="Microsoft YaHei UI"/>
              <a:cs typeface="Microsoft YaHei UI"/>
            </a:endParaRPr>
          </a:p>
          <a:p>
            <a:pPr marL="12700">
              <a:spcBef>
                <a:spcPts val="19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混合云：</a:t>
            </a:r>
            <a:r>
              <a:rPr sz="1100" spc="-50">
                <a:solidFill>
                  <a:srgbClr val="595959"/>
                </a:solidFill>
                <a:latin typeface="Microsoft YaHei UI"/>
                <a:cs typeface="Microsoft YaHei UI"/>
              </a:rPr>
              <a:t>公有云</a:t>
            </a:r>
            <a:r>
              <a:rPr sz="1100" spc="-55">
                <a:solidFill>
                  <a:srgbClr val="595959"/>
                </a:solidFill>
                <a:latin typeface="Microsoft YaHei UI"/>
                <a:cs typeface="Microsoft YaHei UI"/>
              </a:rPr>
              <a:t>+</a:t>
            </a:r>
            <a:r>
              <a:rPr sz="1100" spc="-50">
                <a:solidFill>
                  <a:srgbClr val="595959"/>
                </a:solidFill>
                <a:latin typeface="Microsoft YaHei UI"/>
                <a:cs typeface="Microsoft YaHei UI"/>
              </a:rPr>
              <a:t>私有云。利用标准化或专有技术实现绑定，彼此之间能够进行数据和应用的移植。随区域信息化的发展占比不断提升</a:t>
            </a:r>
            <a:r>
              <a:rPr sz="1100">
                <a:solidFill>
                  <a:srgbClr val="595959"/>
                </a:solidFill>
                <a:latin typeface="Microsoft YaHei UI"/>
                <a:cs typeface="Microsoft YaHei UI"/>
              </a:rPr>
              <a:t>。</a:t>
            </a:r>
            <a:endParaRPr sz="1100">
              <a:latin typeface="Microsoft YaHei UI"/>
              <a:cs typeface="Microsoft YaHei UI"/>
            </a:endParaRPr>
          </a:p>
          <a:p>
            <a:pPr>
              <a:lnSpc>
                <a:spcPts val="550"/>
              </a:lnSpc>
              <a:spcBef>
                <a:spcPts val="9"/>
              </a:spcBef>
            </a:pPr>
            <a:endParaRPr sz="550"/>
          </a:p>
          <a:p>
            <a:pPr marL="815975"/>
            <a:r>
              <a:rPr sz="900" b="1" spc="-5">
                <a:solidFill>
                  <a:srgbClr val="404040"/>
                </a:solidFill>
                <a:latin typeface="Arial"/>
                <a:cs typeface="Arial"/>
              </a:rPr>
              <a:t>2020</a:t>
            </a:r>
            <a:r>
              <a:rPr sz="900" b="1">
                <a:solidFill>
                  <a:srgbClr val="404040"/>
                </a:solidFill>
                <a:latin typeface="Microsoft YaHei UI"/>
                <a:cs typeface="Microsoft YaHei UI"/>
              </a:rPr>
              <a:t>年医疗行业用户云部署情况</a:t>
            </a:r>
            <a:endParaRPr sz="900">
              <a:latin typeface="Microsoft YaHei UI"/>
              <a:cs typeface="Microsoft YaHei UI"/>
            </a:endParaRPr>
          </a:p>
          <a:p>
            <a:pPr>
              <a:lnSpc>
                <a:spcPts val="900"/>
              </a:lnSpc>
              <a:spcBef>
                <a:spcPts val="16"/>
              </a:spcBef>
            </a:pPr>
            <a:endParaRPr sz="900"/>
          </a:p>
          <a:p>
            <a:pPr marL="929005"/>
            <a:r>
              <a:rPr sz="800">
                <a:solidFill>
                  <a:srgbClr val="595959"/>
                </a:solidFill>
                <a:latin typeface="Microsoft YaHei UI"/>
                <a:cs typeface="Microsoft YaHei UI"/>
              </a:rPr>
              <a:t>24</a:t>
            </a:r>
            <a:r>
              <a:rPr sz="800" spc="-5">
                <a:solidFill>
                  <a:srgbClr val="595959"/>
                </a:solidFill>
                <a:latin typeface="Microsoft YaHei UI"/>
                <a:cs typeface="Microsoft YaHei UI"/>
              </a:rPr>
              <a:t>.4</a:t>
            </a:r>
            <a:r>
              <a:rPr sz="800" spc="-10">
                <a:solidFill>
                  <a:srgbClr val="595959"/>
                </a:solidFill>
                <a:latin typeface="Microsoft YaHei UI"/>
                <a:cs typeface="Microsoft YaHei UI"/>
              </a:rPr>
              <a:t>%</a:t>
            </a:r>
            <a:endParaRPr sz="800">
              <a:latin typeface="Microsoft YaHei UI"/>
              <a:cs typeface="Microsoft YaHei UI"/>
            </a:endParaRPr>
          </a:p>
        </p:txBody>
      </p:sp>
      <p:sp>
        <p:nvSpPr>
          <p:cNvPr id="54" name="object 54"/>
          <p:cNvSpPr txBox="1"/>
          <p:nvPr/>
        </p:nvSpPr>
        <p:spPr>
          <a:xfrm>
            <a:off x="2056281" y="6384544"/>
            <a:ext cx="2362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来源：公开资料，艾瑞咨询研究院自主研究及绘制。</a:t>
            </a:r>
            <a:endParaRPr sz="800">
              <a:latin typeface="Microsoft YaHei UI"/>
              <a:cs typeface="Microsoft YaHei UI"/>
            </a:endParaRPr>
          </a:p>
        </p:txBody>
      </p:sp>
      <p:sp>
        <p:nvSpPr>
          <p:cNvPr id="55" name="object 55"/>
          <p:cNvSpPr txBox="1"/>
          <p:nvPr/>
        </p:nvSpPr>
        <p:spPr>
          <a:xfrm>
            <a:off x="10441449" y="6627876"/>
            <a:ext cx="9271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7F7F7F"/>
                </a:solidFill>
                <a:latin typeface="Microsoft YaHei UI"/>
                <a:cs typeface="Microsoft YaHei UI"/>
              </a:rPr>
              <a:t>9</a:t>
            </a:r>
            <a:endParaRPr sz="900">
              <a:latin typeface="Microsoft YaHei UI"/>
              <a:cs typeface="Microsoft YaHei UI"/>
            </a:endParaRPr>
          </a:p>
        </p:txBody>
      </p:sp>
      <p:sp>
        <p:nvSpPr>
          <p:cNvPr id="50" name="object 50"/>
          <p:cNvSpPr txBox="1"/>
          <p:nvPr/>
        </p:nvSpPr>
        <p:spPr>
          <a:xfrm>
            <a:off x="4310901" y="4360671"/>
            <a:ext cx="31940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46</a:t>
            </a:r>
            <a:r>
              <a:rPr sz="800" spc="-5">
                <a:solidFill>
                  <a:srgbClr val="595959"/>
                </a:solidFill>
                <a:latin typeface="Microsoft YaHei UI"/>
                <a:cs typeface="Microsoft YaHei UI"/>
              </a:rPr>
              <a:t>.5</a:t>
            </a:r>
            <a:r>
              <a:rPr sz="800" spc="-10">
                <a:solidFill>
                  <a:srgbClr val="595959"/>
                </a:solidFill>
                <a:latin typeface="Microsoft YaHei UI"/>
                <a:cs typeface="Microsoft YaHei UI"/>
              </a:rPr>
              <a:t>%</a:t>
            </a:r>
            <a:endParaRPr sz="800">
              <a:latin typeface="Microsoft YaHei UI"/>
              <a:cs typeface="Microsoft YaHei UI"/>
            </a:endParaRPr>
          </a:p>
        </p:txBody>
      </p:sp>
      <p:sp>
        <p:nvSpPr>
          <p:cNvPr id="51" name="object 51"/>
          <p:cNvSpPr txBox="1"/>
          <p:nvPr/>
        </p:nvSpPr>
        <p:spPr>
          <a:xfrm>
            <a:off x="2753903" y="4647183"/>
            <a:ext cx="31940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10</a:t>
            </a:r>
            <a:r>
              <a:rPr sz="800" spc="-5">
                <a:solidFill>
                  <a:srgbClr val="595959"/>
                </a:solidFill>
                <a:latin typeface="Microsoft YaHei UI"/>
                <a:cs typeface="Microsoft YaHei UI"/>
              </a:rPr>
              <a:t>.6</a:t>
            </a:r>
            <a:r>
              <a:rPr sz="800" spc="-10">
                <a:solidFill>
                  <a:srgbClr val="595959"/>
                </a:solidFill>
                <a:latin typeface="Microsoft YaHei UI"/>
                <a:cs typeface="Microsoft YaHei UI"/>
              </a:rPr>
              <a:t>%</a:t>
            </a:r>
            <a:endParaRPr sz="800">
              <a:latin typeface="Microsoft YaHei UI"/>
              <a:cs typeface="Microsoft YaHei UI"/>
            </a:endParaRPr>
          </a:p>
        </p:txBody>
      </p:sp>
      <p:sp>
        <p:nvSpPr>
          <p:cNvPr id="52" name="object 52"/>
          <p:cNvSpPr txBox="1"/>
          <p:nvPr/>
        </p:nvSpPr>
        <p:spPr>
          <a:xfrm>
            <a:off x="2688416" y="5253735"/>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私有云</a:t>
            </a:r>
            <a:endParaRPr sz="800">
              <a:latin typeface="Microsoft YaHei UI"/>
              <a:cs typeface="Microsoft YaHei UI"/>
            </a:endParaRPr>
          </a:p>
        </p:txBody>
      </p:sp>
      <p:sp>
        <p:nvSpPr>
          <p:cNvPr id="53" name="object 53"/>
          <p:cNvSpPr txBox="1">
            <a:spLocks noGrp="1"/>
          </p:cNvSpPr>
          <p:nvPr>
            <p:ph type="title"/>
          </p:nvPr>
        </p:nvSpPr>
        <p:spPr>
          <a:prstGeom prst="rect">
            <a:avLst/>
          </a:prstGeom>
        </p:spPr>
        <p:txBody>
          <a:bodyPr vert="horz" wrap="square" lIns="0" tIns="0" rIns="0" bIns="0" rtlCol="0">
            <a:noAutofit/>
          </a:bodyPr>
          <a:lstStyle/>
          <a:p>
            <a:pPr marL="12700">
              <a:lnSpc>
                <a:spcPts val="3835"/>
              </a:lnSpc>
            </a:pPr>
            <a:r>
              <a:rPr sz="3200" spc="235">
                <a:solidFill>
                  <a:srgbClr val="8BC53F"/>
                </a:solidFill>
                <a:latin typeface="Microsoft YaHei UI"/>
                <a:cs typeface="Microsoft YaHei UI"/>
              </a:rPr>
              <a:t>“云数物智移”之云上相约：医疗云</a:t>
            </a:r>
            <a:endParaRPr sz="3200">
              <a:latin typeface="Microsoft YaHei UI"/>
              <a:cs typeface="Microsoft YaHei UI"/>
            </a:endParaRPr>
          </a:p>
        </p:txBody>
      </p:sp>
      <p:graphicFrame>
        <p:nvGraphicFramePr>
          <p:cNvPr id="24" name="object 24"/>
          <p:cNvGraphicFramePr>
            <a:graphicFrameLocks noGrp="1"/>
          </p:cNvGraphicFramePr>
          <p:nvPr/>
        </p:nvGraphicFramePr>
        <p:xfrm>
          <a:off x="5346157" y="3667140"/>
          <a:ext cx="4654980" cy="803851"/>
        </p:xfrm>
        <a:graphic>
          <a:graphicData uri="http://schemas.openxmlformats.org/drawingml/2006/table">
            <a:tbl>
              <a:tblPr firstRow="1" bandRow="1">
                <a:tableStyleId>{2D5ABB26-0587-4C30-8999-92F81FD0307C}</a:tableStyleId>
              </a:tblPr>
              <a:tblGrid>
                <a:gridCol w="612552">
                  <a:extLst>
                    <a:ext uri="{9D8B030D-6E8A-4147-A177-3AD203B41FA5}">
                      <a16:colId xmlns:a16="http://schemas.microsoft.com/office/drawing/2014/main" val="20000"/>
                    </a:ext>
                  </a:extLst>
                </a:gridCol>
                <a:gridCol w="716255">
                  <a:extLst>
                    <a:ext uri="{9D8B030D-6E8A-4147-A177-3AD203B41FA5}">
                      <a16:colId xmlns:a16="http://schemas.microsoft.com/office/drawing/2014/main" val="20001"/>
                    </a:ext>
                  </a:extLst>
                </a:gridCol>
                <a:gridCol w="2090801">
                  <a:extLst>
                    <a:ext uri="{9D8B030D-6E8A-4147-A177-3AD203B41FA5}">
                      <a16:colId xmlns:a16="http://schemas.microsoft.com/office/drawing/2014/main" val="20002"/>
                    </a:ext>
                  </a:extLst>
                </a:gridCol>
                <a:gridCol w="1235372">
                  <a:extLst>
                    <a:ext uri="{9D8B030D-6E8A-4147-A177-3AD203B41FA5}">
                      <a16:colId xmlns:a16="http://schemas.microsoft.com/office/drawing/2014/main" val="20003"/>
                    </a:ext>
                  </a:extLst>
                </a:gridCol>
              </a:tblGrid>
              <a:tr h="154165">
                <a:tc gridSpan="2">
                  <a:txBody>
                    <a:bodyPr vert="horz" wrap="square"/>
                    <a:lstStyle/>
                    <a:p>
                      <a:pPr marL="774700">
                        <a:lnSpc>
                          <a:spcPct val="100000"/>
                        </a:lnSpc>
                      </a:pPr>
                      <a:r>
                        <a:rPr sz="1000" b="1">
                          <a:solidFill>
                            <a:srgbClr val="FFFFFF"/>
                          </a:solidFill>
                          <a:latin typeface="Microsoft YaHei UI"/>
                          <a:cs typeface="Microsoft YaHei UI"/>
                        </a:rPr>
                        <a:t>公有云</a:t>
                      </a:r>
                      <a:endParaRPr sz="1000">
                        <a:latin typeface="Microsoft YaHei UI"/>
                        <a:cs typeface="Microsoft YaHei UI"/>
                      </a:endParaRPr>
                    </a:p>
                  </a:txBody>
                  <a:tcPr marL="0" marR="0" marT="0" marB="0">
                    <a:lnL w="12693">
                      <a:solidFill>
                        <a:srgbClr val="8BC53F"/>
                      </a:solidFill>
                      <a:prstDash val="solid"/>
                    </a:lnL>
                    <a:solidFill>
                      <a:srgbClr val="8BC53F"/>
                    </a:solidFill>
                  </a:tcPr>
                </a:tc>
                <a:tc hMerge="1">
                  <a:txBody>
                    <a:bodyPr vert="horz" wrap="square"/>
                    <a:lstStyle/>
                    <a:p>
                      <a:endParaRPr/>
                    </a:p>
                  </a:txBody>
                  <a:tcPr marL="0" marR="0" marT="0" marB="0"/>
                </a:tc>
                <a:tc>
                  <a:txBody>
                    <a:bodyPr vert="horz" wrap="square"/>
                    <a:lstStyle/>
                    <a:p>
                      <a:pPr marL="9525" algn="ctr">
                        <a:lnSpc>
                          <a:spcPct val="100000"/>
                        </a:lnSpc>
                      </a:pPr>
                      <a:r>
                        <a:rPr sz="1000" b="1">
                          <a:solidFill>
                            <a:srgbClr val="FFFFFF"/>
                          </a:solidFill>
                          <a:latin typeface="Microsoft YaHei UI"/>
                          <a:cs typeface="Microsoft YaHei UI"/>
                        </a:rPr>
                        <a:t>私有云</a:t>
                      </a:r>
                      <a:endParaRPr sz="1000">
                        <a:latin typeface="Microsoft YaHei UI"/>
                        <a:cs typeface="Microsoft YaHei UI"/>
                      </a:endParaRPr>
                    </a:p>
                  </a:txBody>
                  <a:tcPr marL="0" marR="0" marT="0" marB="0">
                    <a:solidFill>
                      <a:srgbClr val="8BC53F"/>
                    </a:solidFill>
                  </a:tcPr>
                </a:tc>
                <a:tc>
                  <a:txBody>
                    <a:bodyPr vert="horz" wrap="square"/>
                    <a:lstStyle/>
                    <a:p>
                      <a:pPr marL="6985" algn="ctr">
                        <a:lnSpc>
                          <a:spcPct val="100000"/>
                        </a:lnSpc>
                      </a:pPr>
                      <a:r>
                        <a:rPr sz="1000" b="1">
                          <a:solidFill>
                            <a:srgbClr val="FFFFFF"/>
                          </a:solidFill>
                          <a:latin typeface="Microsoft YaHei UI"/>
                          <a:cs typeface="Microsoft YaHei UI"/>
                        </a:rPr>
                        <a:t>混合云</a:t>
                      </a:r>
                      <a:endParaRPr sz="1000">
                        <a:latin typeface="Microsoft YaHei UI"/>
                        <a:cs typeface="Microsoft YaHei UI"/>
                      </a:endParaRPr>
                    </a:p>
                  </a:txBody>
                  <a:tcPr marL="0" marR="0" marT="0" marB="0">
                    <a:solidFill>
                      <a:srgbClr val="8BC53F"/>
                    </a:solidFill>
                  </a:tcPr>
                </a:tc>
                <a:extLst>
                  <a:ext uri="{0D108BD9-81ED-4DB2-BD59-A6C34878D82A}">
                    <a16:rowId xmlns:a16="http://schemas.microsoft.com/office/drawing/2014/main" val="10000"/>
                  </a:ext>
                </a:extLst>
              </a:tr>
              <a:tr h="158958">
                <a:tc rowSpan="4">
                  <a:txBody>
                    <a:bodyPr vert="horz" wrap="square"/>
                    <a:lstStyle/>
                    <a:p>
                      <a:pPr marL="191770">
                        <a:lnSpc>
                          <a:spcPct val="100000"/>
                        </a:lnSpc>
                      </a:pPr>
                      <a:r>
                        <a:rPr sz="900" b="1">
                          <a:solidFill>
                            <a:srgbClr val="595959"/>
                          </a:solidFill>
                          <a:latin typeface="Microsoft YaHei UI"/>
                          <a:cs typeface="Microsoft YaHei UI"/>
                        </a:rPr>
                        <a:t>优势</a:t>
                      </a:r>
                      <a:endParaRPr sz="900">
                        <a:latin typeface="Microsoft YaHei UI"/>
                        <a:cs typeface="Microsoft YaHei UI"/>
                      </a:endParaRPr>
                    </a:p>
                  </a:txBody>
                  <a:tcPr marL="0" marR="0" marT="0" marB="0">
                    <a:solidFill>
                      <a:srgbClr val="D9D9D9"/>
                    </a:solidFill>
                  </a:tcPr>
                </a:tc>
                <a:tc>
                  <a:txBody>
                    <a:bodyPr vert="horz" wrap="square"/>
                    <a:lstStyle/>
                    <a:p>
                      <a:endParaRPr sz="900">
                        <a:latin typeface="Microsoft YaHei UI"/>
                        <a:cs typeface="Microsoft YaHei UI"/>
                      </a:endParaRPr>
                    </a:p>
                  </a:txBody>
                  <a:tcPr marL="0" marR="0" marT="0" marB="0">
                    <a:solidFill>
                      <a:srgbClr val="F2F2F2"/>
                    </a:solidFill>
                  </a:tcPr>
                </a:tc>
                <a:tc>
                  <a:txBody>
                    <a:bodyPr vert="horz" wrap="square"/>
                    <a:lstStyle/>
                    <a:p>
                      <a:pPr marL="51435">
                        <a:lnSpc>
                          <a:spcPts val="775"/>
                        </a:lnSpc>
                      </a:pPr>
                      <a:r>
                        <a:rPr sz="800">
                          <a:solidFill>
                            <a:srgbClr val="595959"/>
                          </a:solidFill>
                          <a:latin typeface="Microsoft YaHei UI"/>
                          <a:cs typeface="Microsoft YaHei UI"/>
                        </a:rPr>
                        <a:t>内部私有云</a:t>
                      </a:r>
                      <a:r>
                        <a:rPr sz="800" spc="-5">
                          <a:solidFill>
                            <a:srgbClr val="595959"/>
                          </a:solidFill>
                          <a:latin typeface="Verdana"/>
                          <a:cs typeface="Verdana"/>
                        </a:rPr>
                        <a:t>:</a:t>
                      </a:r>
                      <a:r>
                        <a:rPr sz="800" spc="0">
                          <a:solidFill>
                            <a:srgbClr val="595959"/>
                          </a:solidFill>
                          <a:latin typeface="Microsoft YaHei UI"/>
                          <a:cs typeface="Microsoft YaHei UI"/>
                        </a:rPr>
                        <a:t>有利于本医疗机构内标准化云服</a:t>
                      </a:r>
                      <a:endParaRPr sz="800">
                        <a:latin typeface="Microsoft YaHei UI"/>
                        <a:cs typeface="Microsoft YaHei UI"/>
                      </a:endParaRPr>
                    </a:p>
                  </a:txBody>
                  <a:tcPr marL="0" marR="0" marT="0" marB="0">
                    <a:solidFill>
                      <a:srgbClr val="F2F2F2"/>
                    </a:solidFill>
                  </a:tcPr>
                </a:tc>
                <a:tc>
                  <a:txBody>
                    <a:bodyPr vert="horz" wrap="square"/>
                    <a:lstStyle/>
                    <a:p>
                      <a:pPr marL="62230">
                        <a:lnSpc>
                          <a:spcPct val="100000"/>
                        </a:lnSpc>
                      </a:pPr>
                      <a:r>
                        <a:rPr sz="800">
                          <a:solidFill>
                            <a:srgbClr val="595959"/>
                          </a:solidFill>
                          <a:latin typeface="Microsoft YaHei UI"/>
                          <a:cs typeface="Microsoft YaHei UI"/>
                        </a:rPr>
                        <a:t>次要的应用和数据部署到</a:t>
                      </a:r>
                      <a:endParaRPr sz="8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1"/>
                  </a:ext>
                </a:extLst>
              </a:tr>
              <a:tr h="246888">
                <a:tc vMerge="1">
                  <a:txBody>
                    <a:bodyPr vert="horz" wrap="square"/>
                    <a:lstStyle/>
                    <a:p>
                      <a:endParaRPr/>
                    </a:p>
                  </a:txBody>
                  <a:tcPr marL="0" marR="0" marT="0" marB="0">
                    <a:solidFill>
                      <a:srgbClr val="D9D9D9"/>
                    </a:solidFill>
                  </a:tcPr>
                </a:tc>
                <a:tc>
                  <a:txBody>
                    <a:bodyPr vert="horz" wrap="square"/>
                    <a:lstStyle/>
                    <a:p>
                      <a:pPr marL="257810" marR="51435" indent="-203200">
                        <a:lnSpc>
                          <a:spcPts val="910"/>
                        </a:lnSpc>
                      </a:pPr>
                      <a:r>
                        <a:rPr sz="800">
                          <a:solidFill>
                            <a:srgbClr val="595959"/>
                          </a:solidFill>
                          <a:latin typeface="Microsoft YaHei UI"/>
                          <a:cs typeface="Microsoft YaHei UI"/>
                        </a:rPr>
                        <a:t>成本低，扩展 性好</a:t>
                      </a:r>
                      <a:endParaRPr sz="800">
                        <a:latin typeface="Microsoft YaHei UI"/>
                        <a:cs typeface="Microsoft YaHei UI"/>
                      </a:endParaRPr>
                    </a:p>
                  </a:txBody>
                  <a:tcPr marL="0" marR="0" marT="0" marB="0">
                    <a:solidFill>
                      <a:srgbClr val="F2F2F2"/>
                    </a:solidFill>
                  </a:tcPr>
                </a:tc>
                <a:tc>
                  <a:txBody>
                    <a:bodyPr vert="horz" wrap="square"/>
                    <a:lstStyle/>
                    <a:p>
                      <a:pPr marL="51435" marR="62230">
                        <a:lnSpc>
                          <a:spcPct val="102499"/>
                        </a:lnSpc>
                      </a:pPr>
                      <a:r>
                        <a:rPr sz="800">
                          <a:solidFill>
                            <a:srgbClr val="595959"/>
                          </a:solidFill>
                          <a:latin typeface="Microsoft YaHei UI"/>
                          <a:cs typeface="Microsoft YaHei UI"/>
                        </a:rPr>
                        <a:t>务管理流程和安全管理</a:t>
                      </a:r>
                      <a:r>
                        <a:rPr sz="800">
                          <a:solidFill>
                            <a:srgbClr val="595959"/>
                          </a:solidFill>
                          <a:latin typeface="Verdana"/>
                          <a:cs typeface="Verdana"/>
                        </a:rPr>
                        <a:t>; </a:t>
                      </a:r>
                      <a:r>
                        <a:rPr sz="800">
                          <a:solidFill>
                            <a:srgbClr val="595959"/>
                          </a:solidFill>
                          <a:latin typeface="Microsoft YaHei UI"/>
                          <a:cs typeface="Microsoft YaHei UI"/>
                        </a:rPr>
                        <a:t>外部私有云</a:t>
                      </a:r>
                      <a:r>
                        <a:rPr sz="800" spc="-5">
                          <a:solidFill>
                            <a:srgbClr val="595959"/>
                          </a:solidFill>
                          <a:latin typeface="Verdana"/>
                          <a:cs typeface="Verdana"/>
                        </a:rPr>
                        <a:t>:</a:t>
                      </a:r>
                      <a:r>
                        <a:rPr sz="800" spc="0">
                          <a:solidFill>
                            <a:srgbClr val="595959"/>
                          </a:solidFill>
                          <a:latin typeface="Microsoft YaHei UI"/>
                          <a:cs typeface="Microsoft YaHei UI"/>
                        </a:rPr>
                        <a:t>相对内部私有云成本更低，也更</a:t>
                      </a:r>
                      <a:endParaRPr sz="800">
                        <a:latin typeface="Microsoft YaHei UI"/>
                        <a:cs typeface="Microsoft YaHei UI"/>
                      </a:endParaRPr>
                    </a:p>
                  </a:txBody>
                  <a:tcPr marL="0" marR="0" marT="0" marB="0">
                    <a:solidFill>
                      <a:srgbClr val="F2F2F2"/>
                    </a:solidFill>
                  </a:tcPr>
                </a:tc>
                <a:tc>
                  <a:txBody>
                    <a:bodyPr vert="horz" wrap="square"/>
                    <a:lstStyle/>
                    <a:p>
                      <a:pPr marL="62230" marR="55244">
                        <a:lnSpc>
                          <a:spcPct val="102499"/>
                        </a:lnSpc>
                      </a:pPr>
                      <a:r>
                        <a:rPr sz="800">
                          <a:solidFill>
                            <a:srgbClr val="595959"/>
                          </a:solidFill>
                          <a:latin typeface="Microsoft YaHei UI"/>
                          <a:cs typeface="Microsoft YaHei UI"/>
                        </a:rPr>
                        <a:t>公有云上，利用扩展性和 成本上的优势；将关键应</a:t>
                      </a:r>
                      <a:endParaRPr sz="8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2"/>
                  </a:ext>
                </a:extLst>
              </a:tr>
              <a:tr h="114300">
                <a:tc vMerge="1">
                  <a:txBody>
                    <a:bodyPr vert="horz" wrap="square"/>
                    <a:lstStyle/>
                    <a:p>
                      <a:endParaRPr/>
                    </a:p>
                  </a:txBody>
                  <a:tcPr marL="0" marR="0" marT="0" marB="0">
                    <a:solidFill>
                      <a:srgbClr val="D9D9D9"/>
                    </a:solidFill>
                  </a:tcPr>
                </a:tc>
                <a:tc>
                  <a:txBody>
                    <a:bodyPr vert="horz" wrap="square"/>
                    <a:lstStyle/>
                    <a:p>
                      <a:endParaRPr sz="800">
                        <a:latin typeface="Microsoft YaHei UI"/>
                        <a:cs typeface="Microsoft YaHei UI"/>
                      </a:endParaRPr>
                    </a:p>
                  </a:txBody>
                  <a:tcPr marL="0" marR="0" marT="0" marB="0">
                    <a:solidFill>
                      <a:srgbClr val="F2F2F2"/>
                    </a:solidFill>
                  </a:tcPr>
                </a:tc>
                <a:tc>
                  <a:txBody>
                    <a:bodyPr vert="horz" wrap="square"/>
                    <a:lstStyle/>
                    <a:p>
                      <a:pPr marL="51435">
                        <a:lnSpc>
                          <a:spcPts val="810"/>
                        </a:lnSpc>
                      </a:pPr>
                      <a:r>
                        <a:rPr sz="800">
                          <a:solidFill>
                            <a:srgbClr val="595959"/>
                          </a:solidFill>
                          <a:latin typeface="Microsoft YaHei UI"/>
                          <a:cs typeface="Microsoft YaHei UI"/>
                        </a:rPr>
                        <a:t>便于扩展业务规模</a:t>
                      </a:r>
                      <a:endParaRPr sz="800">
                        <a:latin typeface="Microsoft YaHei UI"/>
                        <a:cs typeface="Microsoft YaHei UI"/>
                      </a:endParaRPr>
                    </a:p>
                  </a:txBody>
                  <a:tcPr marL="0" marR="0" marT="0" marB="0">
                    <a:solidFill>
                      <a:srgbClr val="F2F2F2"/>
                    </a:solidFill>
                  </a:tcPr>
                </a:tc>
                <a:tc>
                  <a:txBody>
                    <a:bodyPr vert="horz" wrap="square"/>
                    <a:lstStyle/>
                    <a:p>
                      <a:pPr marL="62230">
                        <a:lnSpc>
                          <a:spcPct val="100000"/>
                        </a:lnSpc>
                      </a:pPr>
                      <a:r>
                        <a:rPr sz="800">
                          <a:solidFill>
                            <a:srgbClr val="595959"/>
                          </a:solidFill>
                          <a:latin typeface="Microsoft YaHei UI"/>
                          <a:cs typeface="Microsoft YaHei UI"/>
                        </a:rPr>
                        <a:t>用和数据放在私有云中，</a:t>
                      </a:r>
                      <a:endParaRPr sz="8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3"/>
                  </a:ext>
                </a:extLst>
              </a:tr>
              <a:tr h="89453">
                <a:tc vMerge="1">
                  <a:txBody>
                    <a:bodyPr vert="horz" wrap="square"/>
                    <a:lstStyle/>
                    <a:p>
                      <a:endParaRPr/>
                    </a:p>
                  </a:txBody>
                  <a:tcPr marL="0" marR="0" marT="0" marB="0">
                    <a:solidFill>
                      <a:srgbClr val="D9D9D9"/>
                    </a:solidFill>
                  </a:tcPr>
                </a:tc>
                <a:tc>
                  <a:txBody>
                    <a:bodyPr vert="horz" wrap="square"/>
                    <a:lstStyle/>
                    <a:p>
                      <a:endParaRPr sz="800">
                        <a:latin typeface="Microsoft YaHei UI"/>
                        <a:cs typeface="Microsoft YaHei UI"/>
                      </a:endParaRPr>
                    </a:p>
                  </a:txBody>
                  <a:tcPr marL="0" marR="0" marT="0" marB="0">
                    <a:solidFill>
                      <a:srgbClr val="F2F2F2"/>
                    </a:solidFill>
                  </a:tcPr>
                </a:tc>
                <a:tc>
                  <a:txBody>
                    <a:bodyPr vert="horz" wrap="square"/>
                    <a:lstStyle/>
                    <a:p>
                      <a:endParaRPr sz="800">
                        <a:latin typeface="Microsoft YaHei UI"/>
                        <a:cs typeface="Microsoft YaHei UI"/>
                      </a:endParaRPr>
                    </a:p>
                  </a:txBody>
                  <a:tcPr marL="0" marR="0" marT="0" marB="0">
                    <a:solidFill>
                      <a:srgbClr val="F2F2F2"/>
                    </a:solidFill>
                  </a:tcPr>
                </a:tc>
                <a:tc>
                  <a:txBody>
                    <a:bodyPr vert="horz" wrap="square"/>
                    <a:lstStyle/>
                    <a:p>
                      <a:pPr marL="113030">
                        <a:lnSpc>
                          <a:spcPct val="100000"/>
                        </a:lnSpc>
                      </a:pPr>
                      <a:r>
                        <a:rPr sz="800">
                          <a:solidFill>
                            <a:srgbClr val="595959"/>
                          </a:solidFill>
                          <a:latin typeface="Microsoft YaHei UI"/>
                          <a:cs typeface="Microsoft YaHei UI"/>
                        </a:rPr>
                        <a:t>可管理性和安全性更高</a:t>
                      </a:r>
                      <a:endParaRPr sz="8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4"/>
                  </a:ext>
                </a:extLst>
              </a:tr>
            </a:tbl>
          </a:graphicData>
        </a:graphic>
      </p:graphicFrame>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0738" y="1072896"/>
            <a:ext cx="6731000" cy="3657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2875"/>
              </a:lnSpc>
            </a:pPr>
            <a:r>
              <a:rPr sz="2400">
                <a:solidFill>
                  <a:srgbClr val="595959"/>
                </a:solidFill>
                <a:latin typeface="Microsoft YaHei UI"/>
                <a:cs typeface="Microsoft YaHei UI"/>
              </a:rPr>
              <a:t>提升医疗行业数字化转型水平与公卫综合治理能力</a:t>
            </a:r>
            <a:endParaRPr sz="2400">
              <a:latin typeface="Microsoft YaHei UI"/>
              <a:cs typeface="Microsoft YaHei UI"/>
            </a:endParaRPr>
          </a:p>
        </p:txBody>
      </p:sp>
      <p:sp>
        <p:nvSpPr>
          <p:cNvPr id="5" name="object 5"/>
          <p:cNvSpPr/>
          <p:nvPr/>
        </p:nvSpPr>
        <p:spPr>
          <a:xfrm flipH="1">
            <a:off x="1524000" y="1"/>
            <a:ext cx="0" cy="745958"/>
          </a:xfrm>
          <a:custGeom>
            <a:rect l="l" t="t" r="r" b="b"/>
            <a:pathLst>
              <a:path h="745958">
                <a:moveTo>
                  <a:pt x="0" y="0"/>
                </a:moveTo>
                <a:lnTo>
                  <a:pt x="0" y="745958"/>
                </a:lnTo>
              </a:path>
            </a:pathLst>
          </a:custGeom>
          <a:ln w="12700">
            <a:solidFill>
              <a:srgbClr val="17375E"/>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flipH="1">
            <a:off x="2039649" y="1576467"/>
            <a:ext cx="0" cy="216000"/>
          </a:xfrm>
          <a:custGeom>
            <a:rect l="l" t="t" r="r" b="b"/>
            <a:pathLst>
              <a:path h="216000">
                <a:moveTo>
                  <a:pt x="0" y="0"/>
                </a:moveTo>
                <a:lnTo>
                  <a:pt x="0" y="216000"/>
                </a:lnTo>
              </a:path>
            </a:pathLst>
          </a:custGeom>
          <a:ln w="24131">
            <a:solidFill>
              <a:srgbClr val="B0D12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936779" y="1576467"/>
            <a:ext cx="68581" cy="216000"/>
          </a:xfrm>
          <a:custGeom>
            <a:rect l="l" t="t" r="r" b="b"/>
            <a:pathLst>
              <a:path w="68581" h="216000">
                <a:moveTo>
                  <a:pt x="68579" y="0"/>
                </a:moveTo>
                <a:lnTo>
                  <a:pt x="0" y="1"/>
                </a:lnTo>
                <a:lnTo>
                  <a:pt x="1" y="216000"/>
                </a:lnTo>
                <a:lnTo>
                  <a:pt x="68581" y="216000"/>
                </a:lnTo>
                <a:lnTo>
                  <a:pt x="68579" y="0"/>
                </a:lnTo>
                <a:close/>
              </a:path>
            </a:pathLst>
          </a:custGeom>
          <a:solidFill>
            <a:srgbClr val="B0D12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2078853" y="1552448"/>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B2D234"/>
                </a:solidFill>
                <a:latin typeface="Arial"/>
                <a:cs typeface="Arial"/>
              </a:rPr>
              <a:t>Sec</a:t>
            </a:r>
            <a:r>
              <a:rPr sz="1600" b="1" i="1" spc="5">
                <a:solidFill>
                  <a:srgbClr val="B2D234"/>
                </a:solidFill>
                <a:latin typeface="Arial"/>
                <a:cs typeface="Arial"/>
              </a:rPr>
              <a:t>t</a:t>
            </a:r>
            <a:r>
              <a:rPr sz="1600" b="1" i="1">
                <a:solidFill>
                  <a:srgbClr val="B2D234"/>
                </a:solidFill>
                <a:latin typeface="Arial"/>
                <a:cs typeface="Arial"/>
              </a:rPr>
              <a:t>i</a:t>
            </a:r>
            <a:r>
              <a:rPr sz="1600" b="1" i="1" spc="-15">
                <a:solidFill>
                  <a:srgbClr val="B2D234"/>
                </a:solidFill>
                <a:latin typeface="Arial"/>
                <a:cs typeface="Arial"/>
              </a:rPr>
              <a:t>o</a:t>
            </a:r>
            <a:r>
              <a:rPr sz="1600" b="1" i="1" spc="-10">
                <a:solidFill>
                  <a:srgbClr val="B2D234"/>
                </a:solidFill>
                <a:latin typeface="Arial"/>
                <a:cs typeface="Arial"/>
              </a:rPr>
              <a:t>n</a:t>
            </a:r>
            <a:endParaRPr sz="1600">
              <a:latin typeface="Arial"/>
              <a:cs typeface="Arial"/>
            </a:endParaRPr>
          </a:p>
        </p:txBody>
      </p:sp>
      <p:sp>
        <p:nvSpPr>
          <p:cNvPr id="9" name="object 9"/>
          <p:cNvSpPr/>
          <p:nvPr/>
        </p:nvSpPr>
        <p:spPr>
          <a:xfrm>
            <a:off x="2926815" y="1584448"/>
            <a:ext cx="215991" cy="215995"/>
          </a:xfrm>
          <a:custGeom>
            <a:rect l="l" t="t" r="r" b="b"/>
            <a:pathLst>
              <a:path w="215991" h="215995">
                <a:moveTo>
                  <a:pt x="107601" y="0"/>
                </a:moveTo>
                <a:lnTo>
                  <a:pt x="65700" y="8594"/>
                </a:lnTo>
                <a:lnTo>
                  <a:pt x="31497" y="31760"/>
                </a:lnTo>
                <a:lnTo>
                  <a:pt x="8444" y="66045"/>
                </a:lnTo>
                <a:lnTo>
                  <a:pt x="41" y="107282"/>
                </a:lnTo>
                <a:lnTo>
                  <a:pt x="0" y="109206"/>
                </a:lnTo>
                <a:lnTo>
                  <a:pt x="1130" y="123721"/>
                </a:lnTo>
                <a:lnTo>
                  <a:pt x="15159" y="163156"/>
                </a:lnTo>
                <a:lnTo>
                  <a:pt x="42567" y="193780"/>
                </a:lnTo>
                <a:lnTo>
                  <a:pt x="80040" y="212189"/>
                </a:lnTo>
                <a:lnTo>
                  <a:pt x="108978" y="215995"/>
                </a:lnTo>
                <a:lnTo>
                  <a:pt x="123518" y="214891"/>
                </a:lnTo>
                <a:lnTo>
                  <a:pt x="163030" y="200915"/>
                </a:lnTo>
                <a:lnTo>
                  <a:pt x="193722" y="173548"/>
                </a:lnTo>
                <a:lnTo>
                  <a:pt x="212175" y="136142"/>
                </a:lnTo>
                <a:lnTo>
                  <a:pt x="215991" y="107282"/>
                </a:lnTo>
                <a:lnTo>
                  <a:pt x="214919" y="92711"/>
                </a:lnTo>
                <a:lnTo>
                  <a:pt x="201007" y="53105"/>
                </a:lnTo>
                <a:lnTo>
                  <a:pt x="173690" y="22333"/>
                </a:lnTo>
                <a:lnTo>
                  <a:pt x="136366" y="3827"/>
                </a:lnTo>
                <a:lnTo>
                  <a:pt x="107601"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2972896" y="1586991"/>
            <a:ext cx="169672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1	</a:t>
            </a:r>
            <a:r>
              <a:rPr sz="2100" b="1" baseline="3968">
                <a:solidFill>
                  <a:srgbClr val="B2D234"/>
                </a:solidFill>
                <a:latin typeface="Microsoft YaHei UI"/>
                <a:cs typeface="Microsoft YaHei UI"/>
              </a:rPr>
              <a:t>医疗大数据的价值</a:t>
            </a:r>
            <a:endParaRPr sz="2100" baseline="3968">
              <a:latin typeface="Microsoft YaHei UI"/>
              <a:cs typeface="Microsoft YaHei UI"/>
            </a:endParaRPr>
          </a:p>
        </p:txBody>
      </p:sp>
      <p:sp>
        <p:nvSpPr>
          <p:cNvPr id="11" name="object 11"/>
          <p:cNvSpPr/>
          <p:nvPr/>
        </p:nvSpPr>
        <p:spPr>
          <a:xfrm flipH="1">
            <a:off x="2039649" y="2655741"/>
            <a:ext cx="0" cy="216000"/>
          </a:xfrm>
          <a:custGeom>
            <a:rect l="l" t="t" r="r" b="b"/>
            <a:pathLst>
              <a:path h="216000">
                <a:moveTo>
                  <a:pt x="0" y="0"/>
                </a:moveTo>
                <a:lnTo>
                  <a:pt x="0" y="216000"/>
                </a:lnTo>
              </a:path>
            </a:pathLst>
          </a:custGeom>
          <a:ln w="24131">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1936779" y="2655741"/>
            <a:ext cx="68581" cy="216000"/>
          </a:xfrm>
          <a:custGeom>
            <a:rect l="l" t="t" r="r" b="b"/>
            <a:pathLst>
              <a:path w="68581" h="216000">
                <a:moveTo>
                  <a:pt x="68579" y="0"/>
                </a:moveTo>
                <a:lnTo>
                  <a:pt x="0" y="1"/>
                </a:lnTo>
                <a:lnTo>
                  <a:pt x="1" y="216000"/>
                </a:lnTo>
                <a:lnTo>
                  <a:pt x="68581" y="216000"/>
                </a:lnTo>
                <a:lnTo>
                  <a:pt x="68579"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2078853" y="2634489"/>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8BC53F"/>
                </a:solidFill>
                <a:latin typeface="Arial"/>
                <a:cs typeface="Arial"/>
              </a:rPr>
              <a:t>Sec</a:t>
            </a:r>
            <a:r>
              <a:rPr sz="1600" b="1" i="1" spc="5">
                <a:solidFill>
                  <a:srgbClr val="8BC53F"/>
                </a:solidFill>
                <a:latin typeface="Arial"/>
                <a:cs typeface="Arial"/>
              </a:rPr>
              <a:t>t</a:t>
            </a:r>
            <a:r>
              <a:rPr sz="1600" b="1" i="1">
                <a:solidFill>
                  <a:srgbClr val="8BC53F"/>
                </a:solidFill>
                <a:latin typeface="Arial"/>
                <a:cs typeface="Arial"/>
              </a:rPr>
              <a:t>i</a:t>
            </a:r>
            <a:r>
              <a:rPr sz="1600" b="1" i="1" spc="-15">
                <a:solidFill>
                  <a:srgbClr val="8BC53F"/>
                </a:solidFill>
                <a:latin typeface="Arial"/>
                <a:cs typeface="Arial"/>
              </a:rPr>
              <a:t>o</a:t>
            </a:r>
            <a:r>
              <a:rPr sz="1600" b="1" i="1" spc="-10">
                <a:solidFill>
                  <a:srgbClr val="8BC53F"/>
                </a:solidFill>
                <a:latin typeface="Arial"/>
                <a:cs typeface="Arial"/>
              </a:rPr>
              <a:t>n</a:t>
            </a:r>
            <a:endParaRPr sz="1600">
              <a:latin typeface="Arial"/>
              <a:cs typeface="Arial"/>
            </a:endParaRPr>
          </a:p>
        </p:txBody>
      </p:sp>
      <p:sp>
        <p:nvSpPr>
          <p:cNvPr id="14" name="object 14"/>
          <p:cNvSpPr/>
          <p:nvPr/>
        </p:nvSpPr>
        <p:spPr>
          <a:xfrm>
            <a:off x="2926815" y="2663722"/>
            <a:ext cx="215991" cy="215995"/>
          </a:xfrm>
          <a:custGeom>
            <a:rect l="l" t="t" r="r" b="b"/>
            <a:pathLst>
              <a:path w="215991" h="215995">
                <a:moveTo>
                  <a:pt x="107601" y="0"/>
                </a:moveTo>
                <a:lnTo>
                  <a:pt x="65700" y="8594"/>
                </a:lnTo>
                <a:lnTo>
                  <a:pt x="31497" y="31760"/>
                </a:lnTo>
                <a:lnTo>
                  <a:pt x="8444" y="66045"/>
                </a:lnTo>
                <a:lnTo>
                  <a:pt x="41" y="107282"/>
                </a:lnTo>
                <a:lnTo>
                  <a:pt x="0" y="109206"/>
                </a:lnTo>
                <a:lnTo>
                  <a:pt x="1130" y="123721"/>
                </a:lnTo>
                <a:lnTo>
                  <a:pt x="15159" y="163156"/>
                </a:lnTo>
                <a:lnTo>
                  <a:pt x="42567" y="193780"/>
                </a:lnTo>
                <a:lnTo>
                  <a:pt x="80040" y="212189"/>
                </a:lnTo>
                <a:lnTo>
                  <a:pt x="108978" y="215995"/>
                </a:lnTo>
                <a:lnTo>
                  <a:pt x="123518" y="214891"/>
                </a:lnTo>
                <a:lnTo>
                  <a:pt x="163030" y="200915"/>
                </a:lnTo>
                <a:lnTo>
                  <a:pt x="193722" y="173548"/>
                </a:lnTo>
                <a:lnTo>
                  <a:pt x="212175" y="136142"/>
                </a:lnTo>
                <a:lnTo>
                  <a:pt x="215991" y="107282"/>
                </a:lnTo>
                <a:lnTo>
                  <a:pt x="214919" y="92711"/>
                </a:lnTo>
                <a:lnTo>
                  <a:pt x="201007" y="53105"/>
                </a:lnTo>
                <a:lnTo>
                  <a:pt x="173690" y="22333"/>
                </a:lnTo>
                <a:lnTo>
                  <a:pt x="136366" y="3827"/>
                </a:lnTo>
                <a:lnTo>
                  <a:pt x="107601"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flipH="1">
            <a:off x="2050547" y="5433895"/>
            <a:ext cx="0" cy="215999"/>
          </a:xfrm>
          <a:custGeom>
            <a:rect l="l" t="t" r="r" b="b"/>
            <a:pathLst>
              <a:path h="215999">
                <a:moveTo>
                  <a:pt x="0" y="0"/>
                </a:moveTo>
                <a:lnTo>
                  <a:pt x="0" y="215999"/>
                </a:lnTo>
              </a:path>
            </a:pathLst>
          </a:custGeom>
          <a:ln w="24131">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1947677" y="5433895"/>
            <a:ext cx="68581" cy="215999"/>
          </a:xfrm>
          <a:custGeom>
            <a:rect l="l" t="t" r="r" b="b"/>
            <a:pathLst>
              <a:path w="68581" h="215999">
                <a:moveTo>
                  <a:pt x="68579" y="0"/>
                </a:moveTo>
                <a:lnTo>
                  <a:pt x="0" y="0"/>
                </a:lnTo>
                <a:lnTo>
                  <a:pt x="1" y="215999"/>
                </a:lnTo>
                <a:lnTo>
                  <a:pt x="68581" y="215999"/>
                </a:lnTo>
                <a:lnTo>
                  <a:pt x="68579"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2937713" y="5441874"/>
            <a:ext cx="215991" cy="215995"/>
          </a:xfrm>
          <a:custGeom>
            <a:rect l="l" t="t" r="r" b="b"/>
            <a:pathLst>
              <a:path w="215991" h="215995">
                <a:moveTo>
                  <a:pt x="107600" y="0"/>
                </a:moveTo>
                <a:lnTo>
                  <a:pt x="65699" y="8595"/>
                </a:lnTo>
                <a:lnTo>
                  <a:pt x="31497" y="31761"/>
                </a:lnTo>
                <a:lnTo>
                  <a:pt x="8444" y="66046"/>
                </a:lnTo>
                <a:lnTo>
                  <a:pt x="41" y="107282"/>
                </a:lnTo>
                <a:lnTo>
                  <a:pt x="0" y="109207"/>
                </a:lnTo>
                <a:lnTo>
                  <a:pt x="1130" y="123721"/>
                </a:lnTo>
                <a:lnTo>
                  <a:pt x="15158" y="163156"/>
                </a:lnTo>
                <a:lnTo>
                  <a:pt x="42567" y="193780"/>
                </a:lnTo>
                <a:lnTo>
                  <a:pt x="80041" y="212189"/>
                </a:lnTo>
                <a:lnTo>
                  <a:pt x="108979" y="215995"/>
                </a:lnTo>
                <a:lnTo>
                  <a:pt x="123519" y="214891"/>
                </a:lnTo>
                <a:lnTo>
                  <a:pt x="163031" y="200915"/>
                </a:lnTo>
                <a:lnTo>
                  <a:pt x="193723" y="173548"/>
                </a:lnTo>
                <a:lnTo>
                  <a:pt x="212176" y="136142"/>
                </a:lnTo>
                <a:lnTo>
                  <a:pt x="215991" y="107282"/>
                </a:lnTo>
                <a:lnTo>
                  <a:pt x="214919" y="92710"/>
                </a:lnTo>
                <a:lnTo>
                  <a:pt x="201007" y="53105"/>
                </a:lnTo>
                <a:lnTo>
                  <a:pt x="173690" y="22333"/>
                </a:lnTo>
                <a:lnTo>
                  <a:pt x="136366" y="3827"/>
                </a:lnTo>
                <a:lnTo>
                  <a:pt x="10760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899450" y="4881256"/>
            <a:ext cx="2434974" cy="321824"/>
          </a:xfrm>
          <a:custGeom>
            <a:rect l="l" t="t" r="r" b="b"/>
            <a:pathLst>
              <a:path w="2434974" h="321824">
                <a:moveTo>
                  <a:pt x="0" y="0"/>
                </a:moveTo>
                <a:lnTo>
                  <a:pt x="2434974" y="0"/>
                </a:lnTo>
                <a:lnTo>
                  <a:pt x="2434974" y="321824"/>
                </a:lnTo>
                <a:lnTo>
                  <a:pt x="0" y="321824"/>
                </a:lnTo>
                <a:lnTo>
                  <a:pt x="0" y="0"/>
                </a:lnTo>
                <a:close/>
              </a:path>
            </a:pathLst>
          </a:custGeom>
          <a:ln w="9525">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2998428" y="4975469"/>
            <a:ext cx="704406" cy="191606"/>
          </a:xfrm>
          <a:custGeom>
            <a:rect l="l" t="t" r="r" b="b"/>
            <a:pathLst>
              <a:path w="704406" h="191606">
                <a:moveTo>
                  <a:pt x="0" y="0"/>
                </a:moveTo>
                <a:lnTo>
                  <a:pt x="704406" y="0"/>
                </a:lnTo>
                <a:lnTo>
                  <a:pt x="704406" y="191606"/>
                </a:lnTo>
                <a:lnTo>
                  <a:pt x="0" y="191606"/>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3778074" y="4978910"/>
            <a:ext cx="704406" cy="186997"/>
          </a:xfrm>
          <a:custGeom>
            <a:rect l="l" t="t" r="r" b="b"/>
            <a:pathLst>
              <a:path w="704406" h="186997">
                <a:moveTo>
                  <a:pt x="0" y="0"/>
                </a:moveTo>
                <a:lnTo>
                  <a:pt x="704406" y="0"/>
                </a:lnTo>
                <a:lnTo>
                  <a:pt x="704406" y="186997"/>
                </a:lnTo>
                <a:lnTo>
                  <a:pt x="0" y="186997"/>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548446" y="4979473"/>
            <a:ext cx="704406" cy="183690"/>
          </a:xfrm>
          <a:custGeom>
            <a:rect l="l" t="t" r="r" b="b"/>
            <a:pathLst>
              <a:path w="704406" h="183690">
                <a:moveTo>
                  <a:pt x="0" y="0"/>
                </a:moveTo>
                <a:lnTo>
                  <a:pt x="704406" y="0"/>
                </a:lnTo>
                <a:lnTo>
                  <a:pt x="704406" y="183690"/>
                </a:lnTo>
                <a:lnTo>
                  <a:pt x="0" y="183690"/>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3887355" y="4828860"/>
            <a:ext cx="509550" cy="123111"/>
          </a:xfrm>
          <a:custGeom>
            <a:rect l="l" t="t" r="r" b="b"/>
            <a:pathLst>
              <a:path w="509550" h="123111">
                <a:moveTo>
                  <a:pt x="0" y="0"/>
                </a:moveTo>
                <a:lnTo>
                  <a:pt x="509550" y="0"/>
                </a:lnTo>
                <a:lnTo>
                  <a:pt x="509550"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2205818" y="4797502"/>
            <a:ext cx="7791143" cy="631196"/>
          </a:xfrm>
          <a:custGeom>
            <a:rect l="l" t="t" r="r" b="b"/>
            <a:pathLst>
              <a:path w="7791142" h="631196">
                <a:moveTo>
                  <a:pt x="0" y="0"/>
                </a:moveTo>
                <a:lnTo>
                  <a:pt x="7791143" y="0"/>
                </a:lnTo>
                <a:lnTo>
                  <a:pt x="7791143" y="631196"/>
                </a:lnTo>
                <a:lnTo>
                  <a:pt x="0" y="631196"/>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5529157" y="4882485"/>
            <a:ext cx="2310774" cy="321824"/>
          </a:xfrm>
          <a:custGeom>
            <a:rect l="l" t="t" r="r" b="b"/>
            <a:pathLst>
              <a:path w="2310774" h="321824">
                <a:moveTo>
                  <a:pt x="0" y="0"/>
                </a:moveTo>
                <a:lnTo>
                  <a:pt x="2310774" y="0"/>
                </a:lnTo>
                <a:lnTo>
                  <a:pt x="2310774" y="321824"/>
                </a:lnTo>
                <a:lnTo>
                  <a:pt x="0" y="321824"/>
                </a:lnTo>
                <a:lnTo>
                  <a:pt x="0" y="0"/>
                </a:lnTo>
                <a:close/>
              </a:path>
            </a:pathLst>
          </a:custGeom>
          <a:ln w="9525">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5679700" y="4975242"/>
            <a:ext cx="612901" cy="191606"/>
          </a:xfrm>
          <a:custGeom>
            <a:rect l="l" t="t" r="r" b="b"/>
            <a:pathLst>
              <a:path w="612901" h="191606">
                <a:moveTo>
                  <a:pt x="0" y="0"/>
                </a:moveTo>
                <a:lnTo>
                  <a:pt x="612901" y="0"/>
                </a:lnTo>
                <a:lnTo>
                  <a:pt x="612901" y="191606"/>
                </a:lnTo>
                <a:lnTo>
                  <a:pt x="0" y="191606"/>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6409613" y="4980138"/>
            <a:ext cx="612901" cy="186997"/>
          </a:xfrm>
          <a:custGeom>
            <a:rect l="l" t="t" r="r" b="b"/>
            <a:pathLst>
              <a:path w="612901" h="186997">
                <a:moveTo>
                  <a:pt x="0" y="0"/>
                </a:moveTo>
                <a:lnTo>
                  <a:pt x="612901" y="0"/>
                </a:lnTo>
                <a:lnTo>
                  <a:pt x="612901" y="186997"/>
                </a:lnTo>
                <a:lnTo>
                  <a:pt x="0" y="186997"/>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7113362" y="4979014"/>
            <a:ext cx="566841" cy="183690"/>
          </a:xfrm>
          <a:custGeom>
            <a:rect l="l" t="t" r="r" b="b"/>
            <a:pathLst>
              <a:path w="566841" h="183690">
                <a:moveTo>
                  <a:pt x="0" y="0"/>
                </a:moveTo>
                <a:lnTo>
                  <a:pt x="566841" y="0"/>
                </a:lnTo>
                <a:lnTo>
                  <a:pt x="566841" y="183690"/>
                </a:lnTo>
                <a:lnTo>
                  <a:pt x="0" y="183690"/>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6429255" y="4828862"/>
            <a:ext cx="509550" cy="123109"/>
          </a:xfrm>
          <a:custGeom>
            <a:rect l="l" t="t" r="r" b="b"/>
            <a:pathLst>
              <a:path w="509550" h="123109">
                <a:moveTo>
                  <a:pt x="0" y="0"/>
                </a:moveTo>
                <a:lnTo>
                  <a:pt x="509550" y="0"/>
                </a:lnTo>
                <a:lnTo>
                  <a:pt x="509550" y="123109"/>
                </a:lnTo>
                <a:lnTo>
                  <a:pt x="0" y="123109"/>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9015463" y="4983634"/>
            <a:ext cx="649867" cy="186997"/>
          </a:xfrm>
          <a:custGeom>
            <a:rect l="l" t="t" r="r" b="b"/>
            <a:pathLst>
              <a:path w="649867" h="186997">
                <a:moveTo>
                  <a:pt x="0" y="0"/>
                </a:moveTo>
                <a:lnTo>
                  <a:pt x="649867" y="0"/>
                </a:lnTo>
                <a:lnTo>
                  <a:pt x="649867" y="186997"/>
                </a:lnTo>
                <a:lnTo>
                  <a:pt x="0" y="186997"/>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693760" y="4820333"/>
            <a:ext cx="509549" cy="123111"/>
          </a:xfrm>
          <a:custGeom>
            <a:rect l="l" t="t" r="r" b="b"/>
            <a:pathLst>
              <a:path w="509548" h="123111">
                <a:moveTo>
                  <a:pt x="0" y="0"/>
                </a:moveTo>
                <a:lnTo>
                  <a:pt x="509549" y="0"/>
                </a:lnTo>
                <a:lnTo>
                  <a:pt x="509549"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2972896" y="2665985"/>
            <a:ext cx="4419600" cy="12287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2	</a:t>
            </a:r>
            <a:r>
              <a:rPr sz="2100" b="1" baseline="1984">
                <a:solidFill>
                  <a:srgbClr val="8BC53F"/>
                </a:solidFill>
                <a:latin typeface="Microsoft YaHei UI"/>
                <a:cs typeface="Microsoft YaHei UI"/>
              </a:rPr>
              <a:t>医疗大数据平台的架构及应用</a:t>
            </a:r>
            <a:endParaRPr sz="2100" baseline="1984">
              <a:latin typeface="Microsoft YaHei UI"/>
              <a:cs typeface="Microsoft YaHei UI"/>
            </a:endParaRPr>
          </a:p>
          <a:p>
            <a:pPr marL="1986280">
              <a:spcBef>
                <a:spcPts val="45"/>
              </a:spcBef>
            </a:pPr>
            <a:r>
              <a:rPr sz="1400" b="1">
                <a:solidFill>
                  <a:srgbClr val="404040"/>
                </a:solidFill>
                <a:latin typeface="Microsoft YaHei UI"/>
                <a:cs typeface="Microsoft YaHei UI"/>
              </a:rPr>
              <a:t>医疗大数据平台的架构及应用</a:t>
            </a:r>
            <a:endParaRPr sz="1400">
              <a:latin typeface="Microsoft YaHei UI"/>
              <a:cs typeface="Microsoft YaHei UI"/>
            </a:endParaRPr>
          </a:p>
          <a:p>
            <a:pPr marL="2543175" algn="ctr">
              <a:spcBef>
                <a:spcPts val="430"/>
              </a:spcBef>
              <a:tabLst>
                <a:tab pos="3778250"/>
              </a:tabLst>
            </a:pPr>
            <a:r>
              <a:rPr sz="800" b="1">
                <a:solidFill>
                  <a:srgbClr val="65AF45"/>
                </a:solidFill>
                <a:latin typeface="Microsoft YaHei UI"/>
                <a:cs typeface="Microsoft YaHei UI"/>
              </a:rPr>
              <a:t>公共卫生	管理决策</a:t>
            </a:r>
            <a:endParaRPr sz="800">
              <a:latin typeface="Microsoft YaHei UI"/>
              <a:cs typeface="Microsoft YaHei UI"/>
            </a:endParaRPr>
          </a:p>
          <a:p>
            <a:pPr marL="2417445">
              <a:spcBef>
                <a:spcPts val="455"/>
              </a:spcBef>
              <a:tabLst>
                <a:tab pos="3898265"/>
              </a:tabLst>
            </a:pPr>
            <a:r>
              <a:rPr sz="1200" baseline="6944">
                <a:solidFill>
                  <a:srgbClr val="FFFFFF"/>
                </a:solidFill>
                <a:latin typeface="Microsoft YaHei UI"/>
                <a:cs typeface="Microsoft YaHei UI"/>
              </a:rPr>
              <a:t>监测评估与决策管理	</a:t>
            </a:r>
            <a:r>
              <a:rPr sz="800">
                <a:solidFill>
                  <a:srgbClr val="FFFFFF"/>
                </a:solidFill>
                <a:latin typeface="Microsoft YaHei UI"/>
                <a:cs typeface="Microsoft YaHei UI"/>
              </a:rPr>
              <a:t>决策支持</a:t>
            </a:r>
            <a:endParaRPr sz="800">
              <a:latin typeface="Microsoft YaHei UI"/>
              <a:cs typeface="Microsoft YaHei UI"/>
            </a:endParaRPr>
          </a:p>
          <a:p>
            <a:pPr>
              <a:lnSpc>
                <a:spcPts val="700"/>
              </a:lnSpc>
              <a:spcBef>
                <a:spcPts val="19"/>
              </a:spcBef>
            </a:pPr>
            <a:endParaRPr sz="700"/>
          </a:p>
          <a:p>
            <a:pPr marL="2468245">
              <a:tabLst>
                <a:tab pos="3796665"/>
              </a:tabLst>
            </a:pPr>
            <a:r>
              <a:rPr sz="1200" baseline="3472">
                <a:solidFill>
                  <a:srgbClr val="FFFFFF"/>
                </a:solidFill>
                <a:latin typeface="Microsoft YaHei UI"/>
                <a:cs typeface="Microsoft YaHei UI"/>
              </a:rPr>
              <a:t>预防控制重大疾病	</a:t>
            </a:r>
            <a:r>
              <a:rPr sz="800">
                <a:solidFill>
                  <a:srgbClr val="FFFFFF"/>
                </a:solidFill>
                <a:latin typeface="Microsoft YaHei UI"/>
                <a:cs typeface="Microsoft YaHei UI"/>
              </a:rPr>
              <a:t>资源优化配置</a:t>
            </a:r>
            <a:endParaRPr sz="800">
              <a:latin typeface="Microsoft YaHei UI"/>
              <a:cs typeface="Microsoft YaHei UI"/>
            </a:endParaRPr>
          </a:p>
          <a:p>
            <a:pPr>
              <a:lnSpc>
                <a:spcPts val="700"/>
              </a:lnSpc>
              <a:spcBef>
                <a:spcPts val="20"/>
              </a:spcBef>
            </a:pPr>
            <a:endParaRPr sz="700"/>
          </a:p>
          <a:p>
            <a:pPr marL="2417445">
              <a:tabLst>
                <a:tab pos="3796665"/>
              </a:tabLst>
            </a:pPr>
            <a:r>
              <a:rPr sz="800">
                <a:solidFill>
                  <a:srgbClr val="FFFFFF"/>
                </a:solidFill>
                <a:latin typeface="Microsoft YaHei UI"/>
                <a:cs typeface="Microsoft YaHei UI"/>
              </a:rPr>
              <a:t>事件预警与应急响应	成本有效控制</a:t>
            </a:r>
            <a:endParaRPr sz="800">
              <a:latin typeface="Microsoft YaHei UI"/>
              <a:cs typeface="Microsoft YaHei UI"/>
            </a:endParaRPr>
          </a:p>
        </p:txBody>
      </p:sp>
      <p:sp>
        <p:nvSpPr>
          <p:cNvPr id="32" name="object 32"/>
          <p:cNvSpPr txBox="1"/>
          <p:nvPr/>
        </p:nvSpPr>
        <p:spPr>
          <a:xfrm>
            <a:off x="2089751" y="5420360"/>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65AF45"/>
                </a:solidFill>
                <a:latin typeface="Arial"/>
                <a:cs typeface="Arial"/>
              </a:rPr>
              <a:t>Sec</a:t>
            </a:r>
            <a:r>
              <a:rPr sz="1600" b="1" i="1" spc="5">
                <a:solidFill>
                  <a:srgbClr val="65AF45"/>
                </a:solidFill>
                <a:latin typeface="Arial"/>
                <a:cs typeface="Arial"/>
              </a:rPr>
              <a:t>t</a:t>
            </a:r>
            <a:r>
              <a:rPr sz="1600" b="1" i="1">
                <a:solidFill>
                  <a:srgbClr val="65AF45"/>
                </a:solidFill>
                <a:latin typeface="Arial"/>
                <a:cs typeface="Arial"/>
              </a:rPr>
              <a:t>i</a:t>
            </a:r>
            <a:r>
              <a:rPr sz="1600" b="1" i="1" spc="-15">
                <a:solidFill>
                  <a:srgbClr val="65AF45"/>
                </a:solidFill>
                <a:latin typeface="Arial"/>
                <a:cs typeface="Arial"/>
              </a:rPr>
              <a:t>o</a:t>
            </a:r>
            <a:r>
              <a:rPr sz="1600" b="1" i="1" spc="-10">
                <a:solidFill>
                  <a:srgbClr val="65AF45"/>
                </a:solidFill>
                <a:latin typeface="Arial"/>
                <a:cs typeface="Arial"/>
              </a:rPr>
              <a:t>n</a:t>
            </a:r>
            <a:endParaRPr sz="1600">
              <a:latin typeface="Arial"/>
              <a:cs typeface="Arial"/>
            </a:endParaRPr>
          </a:p>
        </p:txBody>
      </p:sp>
      <p:sp>
        <p:nvSpPr>
          <p:cNvPr id="33" name="object 33"/>
          <p:cNvSpPr txBox="1"/>
          <p:nvPr/>
        </p:nvSpPr>
        <p:spPr>
          <a:xfrm>
            <a:off x="2983793" y="5442711"/>
            <a:ext cx="240792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3	</a:t>
            </a:r>
            <a:r>
              <a:rPr sz="2100" b="1" baseline="1984">
                <a:solidFill>
                  <a:srgbClr val="65AF45"/>
                </a:solidFill>
                <a:latin typeface="Microsoft YaHei UI"/>
                <a:cs typeface="Microsoft YaHei UI"/>
              </a:rPr>
              <a:t>医疗大数据的商业价值探索</a:t>
            </a:r>
            <a:endParaRPr sz="2100" baseline="1984">
              <a:latin typeface="Microsoft YaHei UI"/>
              <a:cs typeface="Microsoft YaHei UI"/>
            </a:endParaRPr>
          </a:p>
        </p:txBody>
      </p:sp>
      <p:sp>
        <p:nvSpPr>
          <p:cNvPr id="34" name="object 34"/>
          <p:cNvSpPr txBox="1"/>
          <p:nvPr/>
        </p:nvSpPr>
        <p:spPr>
          <a:xfrm>
            <a:off x="2978190" y="4110736"/>
            <a:ext cx="3968750" cy="103695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179070" algn="ctr"/>
            <a:r>
              <a:rPr sz="800" b="1">
                <a:solidFill>
                  <a:srgbClr val="8BC53F"/>
                </a:solidFill>
                <a:latin typeface="Microsoft YaHei UI"/>
                <a:cs typeface="Microsoft YaHei UI"/>
              </a:rPr>
              <a:t>分析可视化</a:t>
            </a:r>
            <a:endParaRPr sz="800">
              <a:latin typeface="Microsoft YaHei UI"/>
              <a:cs typeface="Microsoft YaHei UI"/>
            </a:endParaRPr>
          </a:p>
          <a:p>
            <a:pPr marR="270510" algn="ctr">
              <a:spcBef>
                <a:spcPts val="480"/>
              </a:spcBef>
              <a:tabLst>
                <a:tab pos="716915"/>
                <a:tab pos="1437640"/>
                <a:tab pos="2159635"/>
                <a:tab pos="2890520"/>
              </a:tabLst>
            </a:pPr>
            <a:r>
              <a:rPr sz="800">
                <a:solidFill>
                  <a:srgbClr val="FFFFFF"/>
                </a:solidFill>
                <a:latin typeface="Microsoft YaHei UI"/>
                <a:cs typeface="Microsoft YaHei UI"/>
              </a:rPr>
              <a:t>影像识别	语义处理	认知计算	语音识别	生物信息</a:t>
            </a:r>
            <a:endParaRPr sz="800">
              <a:latin typeface="Microsoft YaHei UI"/>
              <a:cs typeface="Microsoft YaHei UI"/>
            </a:endParaRPr>
          </a:p>
          <a:p>
            <a:pPr>
              <a:lnSpc>
                <a:spcPts val="950"/>
              </a:lnSpc>
              <a:spcBef>
                <a:spcPts val="29"/>
              </a:spcBef>
            </a:pPr>
            <a:endParaRPr sz="950"/>
          </a:p>
          <a:p>
            <a:pPr marL="12700">
              <a:tabLst>
                <a:tab pos="183515"/>
              </a:tabLst>
            </a:pPr>
            <a:r>
              <a:rPr sz="900">
                <a:solidFill>
                  <a:srgbClr val="595959"/>
                </a:solidFill>
                <a:latin typeface="Arial"/>
                <a:cs typeface="Arial"/>
              </a:rPr>
              <a:t>•	</a:t>
            </a:r>
            <a:r>
              <a:rPr sz="900">
                <a:solidFill>
                  <a:srgbClr val="595959"/>
                </a:solidFill>
                <a:latin typeface="Microsoft YaHei UI"/>
                <a:cs typeface="Microsoft YaHei UI"/>
              </a:rPr>
              <a:t>指拥有核心算法企业，因健康医疗数据敏感性，多与上下游机构合作研发。</a:t>
            </a:r>
            <a:endParaRPr sz="900">
              <a:latin typeface="Microsoft YaHei UI"/>
              <a:cs typeface="Microsoft YaHei UI"/>
            </a:endParaRPr>
          </a:p>
          <a:p>
            <a:pPr>
              <a:lnSpc>
                <a:spcPts val="1200"/>
              </a:lnSpc>
              <a:spcBef>
                <a:spcPts val="4"/>
              </a:spcBef>
            </a:pPr>
            <a:endParaRPr sz="1200"/>
          </a:p>
          <a:p>
            <a:pPr marL="960119">
              <a:tabLst>
                <a:tab pos="3502025"/>
              </a:tabLst>
            </a:pPr>
            <a:r>
              <a:rPr sz="800" b="1">
                <a:solidFill>
                  <a:srgbClr val="B2D234"/>
                </a:solidFill>
                <a:latin typeface="Microsoft YaHei UI"/>
                <a:cs typeface="Microsoft YaHei UI"/>
              </a:rPr>
              <a:t>院外数据	院内数据</a:t>
            </a:r>
            <a:endParaRPr sz="800">
              <a:latin typeface="Microsoft YaHei UI"/>
              <a:cs typeface="Microsoft YaHei UI"/>
            </a:endParaRPr>
          </a:p>
          <a:p>
            <a:pPr marL="270510">
              <a:spcBef>
                <a:spcPts val="480"/>
              </a:spcBef>
              <a:tabLst>
                <a:tab pos="1050290"/>
                <a:tab pos="1769745"/>
                <a:tab pos="2905760"/>
                <a:tab pos="3636010"/>
              </a:tabLst>
            </a:pPr>
            <a:r>
              <a:rPr sz="800">
                <a:solidFill>
                  <a:srgbClr val="FFFFFF"/>
                </a:solidFill>
                <a:latin typeface="Microsoft YaHei UI"/>
                <a:cs typeface="Microsoft YaHei UI"/>
              </a:rPr>
              <a:t>监测	档案	轻问诊	行为	影像</a:t>
            </a:r>
            <a:endParaRPr sz="800">
              <a:latin typeface="Microsoft YaHei UI"/>
              <a:cs typeface="Microsoft YaHei UI"/>
            </a:endParaRPr>
          </a:p>
        </p:txBody>
      </p:sp>
      <p:sp>
        <p:nvSpPr>
          <p:cNvPr id="35" name="object 35"/>
          <p:cNvSpPr txBox="1"/>
          <p:nvPr/>
        </p:nvSpPr>
        <p:spPr>
          <a:xfrm>
            <a:off x="2345754" y="4929185"/>
            <a:ext cx="4318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700"/>
              </a:lnSpc>
            </a:pPr>
            <a:r>
              <a:rPr sz="800" b="1">
                <a:solidFill>
                  <a:srgbClr val="B2D234"/>
                </a:solidFill>
                <a:latin typeface="Microsoft YaHei UI"/>
                <a:cs typeface="Microsoft YaHei UI"/>
              </a:rPr>
              <a:t>健康医疗 信息 数字化</a:t>
            </a:r>
            <a:endParaRPr sz="800">
              <a:latin typeface="Microsoft YaHei UI"/>
              <a:cs typeface="Microsoft YaHei UI"/>
            </a:endParaRPr>
          </a:p>
        </p:txBody>
      </p:sp>
      <p:sp>
        <p:nvSpPr>
          <p:cNvPr id="36" name="object 36"/>
          <p:cNvSpPr txBox="1"/>
          <p:nvPr/>
        </p:nvSpPr>
        <p:spPr>
          <a:xfrm>
            <a:off x="7180881" y="5009895"/>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电子病历</a:t>
            </a:r>
            <a:endParaRPr sz="800">
              <a:latin typeface="Microsoft YaHei UI"/>
              <a:cs typeface="Microsoft YaHei UI"/>
            </a:endParaRPr>
          </a:p>
        </p:txBody>
      </p:sp>
      <p:sp>
        <p:nvSpPr>
          <p:cNvPr id="38" name="object 38"/>
          <p:cNvSpPr txBox="1"/>
          <p:nvPr/>
        </p:nvSpPr>
        <p:spPr>
          <a:xfrm>
            <a:off x="8834234" y="4820920"/>
            <a:ext cx="127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B2D234"/>
                </a:solidFill>
                <a:latin typeface="Microsoft YaHei UI"/>
                <a:cs typeface="Microsoft YaHei UI"/>
              </a:rPr>
              <a:t>因</a:t>
            </a:r>
            <a:endParaRPr sz="800">
              <a:latin typeface="Microsoft YaHei UI"/>
              <a:cs typeface="Microsoft YaHei UI"/>
            </a:endParaRPr>
          </a:p>
        </p:txBody>
      </p:sp>
      <p:sp>
        <p:nvSpPr>
          <p:cNvPr id="39" name="object 39"/>
          <p:cNvSpPr txBox="1"/>
          <p:nvPr/>
        </p:nvSpPr>
        <p:spPr>
          <a:xfrm>
            <a:off x="2815911" y="5262371"/>
            <a:ext cx="579755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solidFill>
                  <a:srgbClr val="595959"/>
                </a:solidFill>
                <a:latin typeface="Arial"/>
                <a:cs typeface="Arial"/>
              </a:rPr>
              <a:t>•	</a:t>
            </a:r>
            <a:r>
              <a:rPr sz="900">
                <a:solidFill>
                  <a:srgbClr val="595959"/>
                </a:solidFill>
                <a:latin typeface="Microsoft YaHei UI"/>
                <a:cs typeface="Microsoft YaHei UI"/>
              </a:rPr>
              <a:t>健康或非健康人群的就医及健康行为数据，通过物联网、信息化技术采集后将分散且噪音化的数据结构规模化。</a:t>
            </a:r>
            <a:endParaRPr sz="900">
              <a:latin typeface="Microsoft YaHei UI"/>
              <a:cs typeface="Microsoft YaHei UI"/>
            </a:endParaRPr>
          </a:p>
        </p:txBody>
      </p:sp>
      <p:sp>
        <p:nvSpPr>
          <p:cNvPr id="40" name="object 40"/>
          <p:cNvSpPr/>
          <p:nvPr/>
        </p:nvSpPr>
        <p:spPr>
          <a:xfrm>
            <a:off x="2970294" y="4163160"/>
            <a:ext cx="3764149" cy="321824"/>
          </a:xfrm>
          <a:custGeom>
            <a:rect l="l" t="t" r="r" b="b"/>
            <a:pathLst>
              <a:path w="3764149" h="321824">
                <a:moveTo>
                  <a:pt x="0" y="0"/>
                </a:moveTo>
                <a:lnTo>
                  <a:pt x="3764149" y="0"/>
                </a:lnTo>
                <a:lnTo>
                  <a:pt x="3764149" y="321824"/>
                </a:lnTo>
                <a:lnTo>
                  <a:pt x="0" y="321824"/>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3055603" y="4260813"/>
            <a:ext cx="651983" cy="188167"/>
          </a:xfrm>
          <a:custGeom>
            <a:rect l="l" t="t" r="r" b="b"/>
            <a:pathLst>
              <a:path w="651983" h="188167">
                <a:moveTo>
                  <a:pt x="0" y="0"/>
                </a:moveTo>
                <a:lnTo>
                  <a:pt x="651983" y="0"/>
                </a:lnTo>
                <a:lnTo>
                  <a:pt x="651983" y="188167"/>
                </a:lnTo>
                <a:lnTo>
                  <a:pt x="0" y="188167"/>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3773019" y="4260814"/>
            <a:ext cx="651983" cy="186997"/>
          </a:xfrm>
          <a:custGeom>
            <a:rect l="l" t="t" r="r" b="b"/>
            <a:pathLst>
              <a:path w="651983" h="186997">
                <a:moveTo>
                  <a:pt x="0" y="0"/>
                </a:moveTo>
                <a:lnTo>
                  <a:pt x="651983" y="0"/>
                </a:lnTo>
                <a:lnTo>
                  <a:pt x="651983" y="186997"/>
                </a:lnTo>
                <a:lnTo>
                  <a:pt x="0" y="186997"/>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4493861" y="4261378"/>
            <a:ext cx="651983" cy="186433"/>
          </a:xfrm>
          <a:custGeom>
            <a:rect l="l" t="t" r="r" b="b"/>
            <a:pathLst>
              <a:path w="651983" h="186433">
                <a:moveTo>
                  <a:pt x="0" y="0"/>
                </a:moveTo>
                <a:lnTo>
                  <a:pt x="651983" y="0"/>
                </a:lnTo>
                <a:lnTo>
                  <a:pt x="651983" y="186433"/>
                </a:lnTo>
                <a:lnTo>
                  <a:pt x="0" y="186433"/>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4618162" y="4109536"/>
            <a:ext cx="509549" cy="123111"/>
          </a:xfrm>
          <a:custGeom>
            <a:rect l="l" t="t" r="r" b="b"/>
            <a:pathLst>
              <a:path w="509548" h="123111">
                <a:moveTo>
                  <a:pt x="0" y="0"/>
                </a:moveTo>
                <a:lnTo>
                  <a:pt x="509549" y="0"/>
                </a:lnTo>
                <a:lnTo>
                  <a:pt x="509549"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2205818" y="4071937"/>
            <a:ext cx="7791143" cy="631196"/>
          </a:xfrm>
          <a:custGeom>
            <a:rect l="l" t="t" r="r" b="b"/>
            <a:pathLst>
              <a:path w="7791142" h="631196">
                <a:moveTo>
                  <a:pt x="0" y="0"/>
                </a:moveTo>
                <a:lnTo>
                  <a:pt x="7791143" y="0"/>
                </a:lnTo>
                <a:lnTo>
                  <a:pt x="7791143" y="631196"/>
                </a:lnTo>
                <a:lnTo>
                  <a:pt x="0" y="631196"/>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2407332" y="4203761"/>
            <a:ext cx="3302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700"/>
              </a:lnSpc>
            </a:pPr>
            <a:r>
              <a:rPr sz="800" b="1">
                <a:solidFill>
                  <a:srgbClr val="8BC53F"/>
                </a:solidFill>
                <a:latin typeface="Microsoft YaHei UI"/>
                <a:cs typeface="Microsoft YaHei UI"/>
              </a:rPr>
              <a:t>存储 分析 可视化</a:t>
            </a:r>
            <a:endParaRPr sz="800">
              <a:latin typeface="Microsoft YaHei UI"/>
              <a:cs typeface="Microsoft YaHei UI"/>
            </a:endParaRPr>
          </a:p>
        </p:txBody>
      </p:sp>
      <p:sp>
        <p:nvSpPr>
          <p:cNvPr id="47" name="object 47"/>
          <p:cNvSpPr/>
          <p:nvPr/>
        </p:nvSpPr>
        <p:spPr>
          <a:xfrm>
            <a:off x="5215740" y="4261982"/>
            <a:ext cx="651983" cy="186997"/>
          </a:xfrm>
          <a:custGeom>
            <a:rect l="l" t="t" r="r" b="b"/>
            <a:pathLst>
              <a:path w="651983" h="186997">
                <a:moveTo>
                  <a:pt x="0" y="0"/>
                </a:moveTo>
                <a:lnTo>
                  <a:pt x="651983" y="0"/>
                </a:lnTo>
                <a:lnTo>
                  <a:pt x="651983" y="186997"/>
                </a:lnTo>
                <a:lnTo>
                  <a:pt x="0" y="186997"/>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5946741" y="4262546"/>
            <a:ext cx="651983" cy="186433"/>
          </a:xfrm>
          <a:custGeom>
            <a:rect l="l" t="t" r="r" b="b"/>
            <a:pathLst>
              <a:path w="651983" h="186433">
                <a:moveTo>
                  <a:pt x="0" y="0"/>
                </a:moveTo>
                <a:lnTo>
                  <a:pt x="651983" y="0"/>
                </a:lnTo>
                <a:lnTo>
                  <a:pt x="651983" y="186433"/>
                </a:lnTo>
                <a:lnTo>
                  <a:pt x="0" y="186433"/>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2417063" y="4565903"/>
            <a:ext cx="286512" cy="344424"/>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6708647" y="4197096"/>
            <a:ext cx="344424" cy="286512"/>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7099453" y="4171933"/>
            <a:ext cx="2814766" cy="453801"/>
          </a:xfrm>
          <a:custGeom>
            <a:rect l="l" t="t" r="r" b="b"/>
            <a:pathLst>
              <a:path w="2814766" h="453801">
                <a:moveTo>
                  <a:pt x="0" y="0"/>
                </a:moveTo>
                <a:lnTo>
                  <a:pt x="2814766" y="0"/>
                </a:lnTo>
                <a:lnTo>
                  <a:pt x="2814766" y="453801"/>
                </a:lnTo>
                <a:lnTo>
                  <a:pt x="0" y="453801"/>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8112301" y="4118017"/>
            <a:ext cx="509549" cy="123111"/>
          </a:xfrm>
          <a:custGeom>
            <a:rect l="l" t="t" r="r" b="b"/>
            <a:pathLst>
              <a:path w="509548" h="123111">
                <a:moveTo>
                  <a:pt x="0" y="0"/>
                </a:moveTo>
                <a:lnTo>
                  <a:pt x="509549" y="0"/>
                </a:lnTo>
                <a:lnTo>
                  <a:pt x="509549"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8201975" y="4116832"/>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8BC53F"/>
                </a:solidFill>
                <a:latin typeface="Microsoft YaHei UI"/>
                <a:cs typeface="Microsoft YaHei UI"/>
              </a:rPr>
              <a:t>云服务</a:t>
            </a:r>
            <a:endParaRPr sz="800">
              <a:latin typeface="Microsoft YaHei UI"/>
              <a:cs typeface="Microsoft YaHei UI"/>
            </a:endParaRPr>
          </a:p>
        </p:txBody>
      </p:sp>
      <p:sp>
        <p:nvSpPr>
          <p:cNvPr id="54" name="object 54"/>
          <p:cNvSpPr txBox="1"/>
          <p:nvPr/>
        </p:nvSpPr>
        <p:spPr>
          <a:xfrm>
            <a:off x="7223851" y="4283456"/>
            <a:ext cx="248285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nSpc>
                <a:spcPts val="1010"/>
              </a:lnSpc>
              <a:tabLst>
                <a:tab pos="183515"/>
              </a:tabLst>
            </a:pPr>
            <a:r>
              <a:rPr sz="900">
                <a:solidFill>
                  <a:srgbClr val="595959"/>
                </a:solidFill>
                <a:latin typeface="Arial"/>
                <a:cs typeface="Arial"/>
              </a:rPr>
              <a:t>•	</a:t>
            </a:r>
            <a:r>
              <a:rPr sz="900">
                <a:solidFill>
                  <a:srgbClr val="595959"/>
                </a:solidFill>
                <a:latin typeface="Microsoft YaHei UI"/>
                <a:cs typeface="Microsoft YaHei UI"/>
              </a:rPr>
              <a:t>提供云端储存、计算等服务，满足健康医疗大 数据企业数据处理等需求。</a:t>
            </a:r>
            <a:endParaRPr sz="900">
              <a:latin typeface="Microsoft YaHei UI"/>
              <a:cs typeface="Microsoft YaHei UI"/>
            </a:endParaRPr>
          </a:p>
        </p:txBody>
      </p:sp>
      <p:sp>
        <p:nvSpPr>
          <p:cNvPr id="55" name="object 55"/>
          <p:cNvSpPr/>
          <p:nvPr/>
        </p:nvSpPr>
        <p:spPr>
          <a:xfrm>
            <a:off x="3169730" y="3152765"/>
            <a:ext cx="509550" cy="123111"/>
          </a:xfrm>
          <a:custGeom>
            <a:rect l="l" t="t" r="r" b="b"/>
            <a:pathLst>
              <a:path w="509550" h="123111">
                <a:moveTo>
                  <a:pt x="0" y="0"/>
                </a:moveTo>
                <a:lnTo>
                  <a:pt x="509550" y="0"/>
                </a:lnTo>
                <a:lnTo>
                  <a:pt x="509550"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2205818" y="3111864"/>
            <a:ext cx="7791143" cy="888466"/>
          </a:xfrm>
          <a:custGeom>
            <a:rect l="l" t="t" r="r" b="b"/>
            <a:pathLst>
              <a:path w="7791142" h="888466">
                <a:moveTo>
                  <a:pt x="0" y="0"/>
                </a:moveTo>
                <a:lnTo>
                  <a:pt x="7791143" y="0"/>
                </a:lnTo>
                <a:lnTo>
                  <a:pt x="7791143" y="888466"/>
                </a:lnTo>
                <a:lnTo>
                  <a:pt x="0" y="888466"/>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2441467" y="3552952"/>
            <a:ext cx="2286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65AF45"/>
                </a:solidFill>
                <a:latin typeface="Microsoft YaHei UI"/>
                <a:cs typeface="Microsoft YaHei UI"/>
              </a:rPr>
              <a:t>应用</a:t>
            </a:r>
            <a:endParaRPr sz="800">
              <a:latin typeface="Microsoft YaHei UI"/>
              <a:cs typeface="Microsoft YaHei UI"/>
            </a:endParaRPr>
          </a:p>
        </p:txBody>
      </p:sp>
      <p:sp>
        <p:nvSpPr>
          <p:cNvPr id="59" name="object 59"/>
          <p:cNvSpPr/>
          <p:nvPr/>
        </p:nvSpPr>
        <p:spPr>
          <a:xfrm>
            <a:off x="4367969" y="3152765"/>
            <a:ext cx="509550" cy="123111"/>
          </a:xfrm>
          <a:custGeom>
            <a:rect l="l" t="t" r="r" b="b"/>
            <a:pathLst>
              <a:path w="509550" h="123111">
                <a:moveTo>
                  <a:pt x="0" y="0"/>
                </a:moveTo>
                <a:lnTo>
                  <a:pt x="509550" y="0"/>
                </a:lnTo>
                <a:lnTo>
                  <a:pt x="509550"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5251439" y="3212142"/>
            <a:ext cx="1198800" cy="738000"/>
          </a:xfrm>
          <a:custGeom>
            <a:rect l="l" t="t" r="r" b="b"/>
            <a:pathLst>
              <a:path w="1198800" h="738000">
                <a:moveTo>
                  <a:pt x="0" y="0"/>
                </a:moveTo>
                <a:lnTo>
                  <a:pt x="1198800" y="0"/>
                </a:lnTo>
                <a:lnTo>
                  <a:pt x="1198800" y="738000"/>
                </a:lnTo>
                <a:lnTo>
                  <a:pt x="0" y="738000"/>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5307860" y="3286238"/>
            <a:ext cx="1079988" cy="191606"/>
          </a:xfrm>
          <a:custGeom>
            <a:rect l="l" t="t" r="r" b="b"/>
            <a:pathLst>
              <a:path w="1079988" h="191606">
                <a:moveTo>
                  <a:pt x="0" y="0"/>
                </a:moveTo>
                <a:lnTo>
                  <a:pt x="1079988" y="0"/>
                </a:lnTo>
                <a:lnTo>
                  <a:pt x="1079988"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5581934" y="3152765"/>
            <a:ext cx="509549" cy="123111"/>
          </a:xfrm>
          <a:custGeom>
            <a:rect l="l" t="t" r="r" b="b"/>
            <a:pathLst>
              <a:path w="509548" h="123111">
                <a:moveTo>
                  <a:pt x="0" y="0"/>
                </a:moveTo>
                <a:lnTo>
                  <a:pt x="509549" y="0"/>
                </a:lnTo>
                <a:lnTo>
                  <a:pt x="509549"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5307860" y="3505720"/>
            <a:ext cx="1079988" cy="191604"/>
          </a:xfrm>
          <a:custGeom>
            <a:rect l="l" t="t" r="r" b="b"/>
            <a:pathLst>
              <a:path w="1079988" h="191604">
                <a:moveTo>
                  <a:pt x="0" y="0"/>
                </a:moveTo>
                <a:lnTo>
                  <a:pt x="1079988" y="0"/>
                </a:lnTo>
                <a:lnTo>
                  <a:pt x="1079988" y="191604"/>
                </a:lnTo>
                <a:lnTo>
                  <a:pt x="0" y="191604"/>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5307860" y="3725202"/>
            <a:ext cx="1079988" cy="191606"/>
          </a:xfrm>
          <a:custGeom>
            <a:rect l="l" t="t" r="r" b="b"/>
            <a:pathLst>
              <a:path w="1079988" h="191606">
                <a:moveTo>
                  <a:pt x="0" y="0"/>
                </a:moveTo>
                <a:lnTo>
                  <a:pt x="1079988" y="0"/>
                </a:lnTo>
                <a:lnTo>
                  <a:pt x="1079988"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6524701" y="3212142"/>
            <a:ext cx="1094338" cy="738000"/>
          </a:xfrm>
          <a:custGeom>
            <a:rect l="l" t="t" r="r" b="b"/>
            <a:pathLst>
              <a:path w="1094338" h="738000">
                <a:moveTo>
                  <a:pt x="0" y="0"/>
                </a:moveTo>
                <a:lnTo>
                  <a:pt x="1094338" y="0"/>
                </a:lnTo>
                <a:lnTo>
                  <a:pt x="1094338" y="738000"/>
                </a:lnTo>
                <a:lnTo>
                  <a:pt x="0" y="738000"/>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6581121" y="3298764"/>
            <a:ext cx="987135" cy="191606"/>
          </a:xfrm>
          <a:custGeom>
            <a:rect l="l" t="t" r="r" b="b"/>
            <a:pathLst>
              <a:path w="987135" h="191606">
                <a:moveTo>
                  <a:pt x="0" y="0"/>
                </a:moveTo>
                <a:lnTo>
                  <a:pt x="987135" y="0"/>
                </a:lnTo>
                <a:lnTo>
                  <a:pt x="987135"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6817094" y="3152765"/>
            <a:ext cx="509550" cy="123111"/>
          </a:xfrm>
          <a:custGeom>
            <a:rect l="l" t="t" r="r" b="b"/>
            <a:pathLst>
              <a:path w="509550" h="123111">
                <a:moveTo>
                  <a:pt x="0" y="0"/>
                </a:moveTo>
                <a:lnTo>
                  <a:pt x="509550" y="0"/>
                </a:lnTo>
                <a:lnTo>
                  <a:pt x="509550"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6581121" y="3511982"/>
            <a:ext cx="987135" cy="191606"/>
          </a:xfrm>
          <a:custGeom>
            <a:rect l="l" t="t" r="r" b="b"/>
            <a:pathLst>
              <a:path w="987135" h="191606">
                <a:moveTo>
                  <a:pt x="0" y="0"/>
                </a:moveTo>
                <a:lnTo>
                  <a:pt x="987135" y="0"/>
                </a:lnTo>
                <a:lnTo>
                  <a:pt x="987135"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6581121" y="3725202"/>
            <a:ext cx="987135" cy="191606"/>
          </a:xfrm>
          <a:custGeom>
            <a:rect l="l" t="t" r="r" b="b"/>
            <a:pathLst>
              <a:path w="987135" h="191606">
                <a:moveTo>
                  <a:pt x="0" y="0"/>
                </a:moveTo>
                <a:lnTo>
                  <a:pt x="987135" y="0"/>
                </a:lnTo>
                <a:lnTo>
                  <a:pt x="987135"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7713661" y="3212142"/>
            <a:ext cx="1193870" cy="738000"/>
          </a:xfrm>
          <a:custGeom>
            <a:rect l="l" t="t" r="r" b="b"/>
            <a:pathLst>
              <a:path w="1193870" h="738000">
                <a:moveTo>
                  <a:pt x="0" y="0"/>
                </a:moveTo>
                <a:lnTo>
                  <a:pt x="1193870" y="0"/>
                </a:lnTo>
                <a:lnTo>
                  <a:pt x="1193870" y="738000"/>
                </a:lnTo>
                <a:lnTo>
                  <a:pt x="0" y="738000"/>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7770081" y="3286064"/>
            <a:ext cx="1094338" cy="191606"/>
          </a:xfrm>
          <a:custGeom>
            <a:rect l="l" t="t" r="r" b="b"/>
            <a:pathLst>
              <a:path w="1094338" h="191606">
                <a:moveTo>
                  <a:pt x="0" y="0"/>
                </a:moveTo>
                <a:lnTo>
                  <a:pt x="1094338" y="0"/>
                </a:lnTo>
                <a:lnTo>
                  <a:pt x="1094338"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txBox="1"/>
          <p:nvPr/>
        </p:nvSpPr>
        <p:spPr>
          <a:xfrm>
            <a:off x="7999748" y="3321303"/>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优化诊疗流程</a:t>
            </a:r>
            <a:endParaRPr sz="800">
              <a:latin typeface="Microsoft YaHei UI"/>
              <a:cs typeface="Microsoft YaHei UI"/>
            </a:endParaRPr>
          </a:p>
        </p:txBody>
      </p:sp>
      <p:sp>
        <p:nvSpPr>
          <p:cNvPr id="74" name="object 74"/>
          <p:cNvSpPr/>
          <p:nvPr/>
        </p:nvSpPr>
        <p:spPr>
          <a:xfrm>
            <a:off x="8044154" y="3152765"/>
            <a:ext cx="509550" cy="123111"/>
          </a:xfrm>
          <a:custGeom>
            <a:rect l="l" t="t" r="r" b="b"/>
            <a:pathLst>
              <a:path w="509550" h="123111">
                <a:moveTo>
                  <a:pt x="0" y="0"/>
                </a:moveTo>
                <a:lnTo>
                  <a:pt x="509550" y="0"/>
                </a:lnTo>
                <a:lnTo>
                  <a:pt x="509550"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txBox="1"/>
          <p:nvPr/>
        </p:nvSpPr>
        <p:spPr>
          <a:xfrm>
            <a:off x="8083029" y="3153664"/>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65AF45"/>
                </a:solidFill>
                <a:latin typeface="Microsoft YaHei UI"/>
                <a:cs typeface="Microsoft YaHei UI"/>
              </a:rPr>
              <a:t>惠民服务</a:t>
            </a:r>
            <a:endParaRPr sz="800">
              <a:latin typeface="Microsoft YaHei UI"/>
              <a:cs typeface="Microsoft YaHei UI"/>
            </a:endParaRPr>
          </a:p>
        </p:txBody>
      </p:sp>
      <p:sp>
        <p:nvSpPr>
          <p:cNvPr id="76" name="object 76"/>
          <p:cNvSpPr/>
          <p:nvPr/>
        </p:nvSpPr>
        <p:spPr>
          <a:xfrm>
            <a:off x="7770081" y="3506036"/>
            <a:ext cx="1094338" cy="190799"/>
          </a:xfrm>
          <a:custGeom>
            <a:rect l="l" t="t" r="r" b="b"/>
            <a:pathLst>
              <a:path w="1094338" h="190799">
                <a:moveTo>
                  <a:pt x="0" y="0"/>
                </a:moveTo>
                <a:lnTo>
                  <a:pt x="1094338" y="0"/>
                </a:lnTo>
                <a:lnTo>
                  <a:pt x="1094338" y="190799"/>
                </a:lnTo>
                <a:lnTo>
                  <a:pt x="0" y="19079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txBox="1"/>
          <p:nvPr/>
        </p:nvSpPr>
        <p:spPr>
          <a:xfrm>
            <a:off x="7847348" y="3540759"/>
            <a:ext cx="939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互联网健康医疗服务</a:t>
            </a:r>
            <a:endParaRPr sz="800">
              <a:latin typeface="Microsoft YaHei UI"/>
              <a:cs typeface="Microsoft YaHei UI"/>
            </a:endParaRPr>
          </a:p>
        </p:txBody>
      </p:sp>
      <p:sp>
        <p:nvSpPr>
          <p:cNvPr id="78" name="object 78"/>
          <p:cNvSpPr/>
          <p:nvPr/>
        </p:nvSpPr>
        <p:spPr>
          <a:xfrm>
            <a:off x="7770081" y="3725203"/>
            <a:ext cx="1094338" cy="190799"/>
          </a:xfrm>
          <a:custGeom>
            <a:rect l="l" t="t" r="r" b="b"/>
            <a:pathLst>
              <a:path w="1094338" h="190799">
                <a:moveTo>
                  <a:pt x="0" y="0"/>
                </a:moveTo>
                <a:lnTo>
                  <a:pt x="1094338" y="0"/>
                </a:lnTo>
                <a:lnTo>
                  <a:pt x="1094338" y="190799"/>
                </a:lnTo>
                <a:lnTo>
                  <a:pt x="0" y="19079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txBox="1"/>
          <p:nvPr/>
        </p:nvSpPr>
        <p:spPr>
          <a:xfrm>
            <a:off x="7847348" y="3760216"/>
            <a:ext cx="939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一体化电子健康服务</a:t>
            </a:r>
            <a:endParaRPr sz="800">
              <a:latin typeface="Microsoft YaHei UI"/>
              <a:cs typeface="Microsoft YaHei UI"/>
            </a:endParaRPr>
          </a:p>
        </p:txBody>
      </p:sp>
      <p:sp>
        <p:nvSpPr>
          <p:cNvPr id="80" name="object 80"/>
          <p:cNvSpPr/>
          <p:nvPr/>
        </p:nvSpPr>
        <p:spPr>
          <a:xfrm>
            <a:off x="8959043" y="3218055"/>
            <a:ext cx="955176" cy="738000"/>
          </a:xfrm>
          <a:custGeom>
            <a:rect l="l" t="t" r="r" b="b"/>
            <a:pathLst>
              <a:path w="955176" h="738000">
                <a:moveTo>
                  <a:pt x="0" y="0"/>
                </a:moveTo>
                <a:lnTo>
                  <a:pt x="955176" y="0"/>
                </a:lnTo>
                <a:lnTo>
                  <a:pt x="955176" y="738000"/>
                </a:lnTo>
                <a:lnTo>
                  <a:pt x="0" y="738000"/>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9015463" y="3292152"/>
            <a:ext cx="843721" cy="191606"/>
          </a:xfrm>
          <a:custGeom>
            <a:rect l="l" t="t" r="r" b="b"/>
            <a:pathLst>
              <a:path w="843721" h="191606">
                <a:moveTo>
                  <a:pt x="0" y="0"/>
                </a:moveTo>
                <a:lnTo>
                  <a:pt x="843721" y="0"/>
                </a:lnTo>
                <a:lnTo>
                  <a:pt x="843721"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txBox="1"/>
          <p:nvPr/>
        </p:nvSpPr>
        <p:spPr>
          <a:xfrm>
            <a:off x="9119823" y="3327400"/>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数据相关服务</a:t>
            </a:r>
            <a:endParaRPr sz="800">
              <a:latin typeface="Microsoft YaHei UI"/>
              <a:cs typeface="Microsoft YaHei UI"/>
            </a:endParaRPr>
          </a:p>
        </p:txBody>
      </p:sp>
      <p:sp>
        <p:nvSpPr>
          <p:cNvPr id="83" name="object 83"/>
          <p:cNvSpPr/>
          <p:nvPr/>
        </p:nvSpPr>
        <p:spPr>
          <a:xfrm>
            <a:off x="9197059" y="3158287"/>
            <a:ext cx="509549" cy="123111"/>
          </a:xfrm>
          <a:custGeom>
            <a:rect l="l" t="t" r="r" b="b"/>
            <a:pathLst>
              <a:path w="509548" h="123111">
                <a:moveTo>
                  <a:pt x="0" y="0"/>
                </a:moveTo>
                <a:lnTo>
                  <a:pt x="509549" y="0"/>
                </a:lnTo>
                <a:lnTo>
                  <a:pt x="509549" y="123111"/>
                </a:lnTo>
                <a:lnTo>
                  <a:pt x="0" y="123111"/>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txBox="1"/>
          <p:nvPr/>
        </p:nvSpPr>
        <p:spPr>
          <a:xfrm>
            <a:off x="9235932" y="3159759"/>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65AF45"/>
                </a:solidFill>
                <a:latin typeface="Microsoft YaHei UI"/>
                <a:cs typeface="Microsoft YaHei UI"/>
              </a:rPr>
              <a:t>产业发展</a:t>
            </a:r>
            <a:endParaRPr sz="800">
              <a:latin typeface="Microsoft YaHei UI"/>
              <a:cs typeface="Microsoft YaHei UI"/>
            </a:endParaRPr>
          </a:p>
        </p:txBody>
      </p:sp>
      <p:sp>
        <p:nvSpPr>
          <p:cNvPr id="85" name="object 85"/>
          <p:cNvSpPr/>
          <p:nvPr/>
        </p:nvSpPr>
        <p:spPr>
          <a:xfrm>
            <a:off x="9015463" y="3508677"/>
            <a:ext cx="843721" cy="191606"/>
          </a:xfrm>
          <a:custGeom>
            <a:rect l="l" t="t" r="r" b="b"/>
            <a:pathLst>
              <a:path w="843721" h="191606">
                <a:moveTo>
                  <a:pt x="0" y="0"/>
                </a:moveTo>
                <a:lnTo>
                  <a:pt x="843721" y="0"/>
                </a:lnTo>
                <a:lnTo>
                  <a:pt x="843721"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txBox="1"/>
          <p:nvPr/>
        </p:nvSpPr>
        <p:spPr>
          <a:xfrm>
            <a:off x="9119823" y="3543807"/>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传统产业融合</a:t>
            </a:r>
            <a:endParaRPr sz="800">
              <a:latin typeface="Microsoft YaHei UI"/>
              <a:cs typeface="Microsoft YaHei UI"/>
            </a:endParaRPr>
          </a:p>
        </p:txBody>
      </p:sp>
      <p:sp>
        <p:nvSpPr>
          <p:cNvPr id="87" name="object 87"/>
          <p:cNvSpPr/>
          <p:nvPr/>
        </p:nvSpPr>
        <p:spPr>
          <a:xfrm>
            <a:off x="9015463" y="3725202"/>
            <a:ext cx="843721" cy="191606"/>
          </a:xfrm>
          <a:custGeom>
            <a:rect l="l" t="t" r="r" b="b"/>
            <a:pathLst>
              <a:path w="843721" h="191606">
                <a:moveTo>
                  <a:pt x="0" y="0"/>
                </a:moveTo>
                <a:lnTo>
                  <a:pt x="843721" y="0"/>
                </a:lnTo>
                <a:lnTo>
                  <a:pt x="843721" y="191606"/>
                </a:lnTo>
                <a:lnTo>
                  <a:pt x="0" y="19160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txBox="1"/>
          <p:nvPr/>
        </p:nvSpPr>
        <p:spPr>
          <a:xfrm>
            <a:off x="9221423" y="3760216"/>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衍生平台</a:t>
            </a:r>
            <a:endParaRPr sz="800">
              <a:latin typeface="Microsoft YaHei UI"/>
              <a:cs typeface="Microsoft YaHei UI"/>
            </a:endParaRPr>
          </a:p>
        </p:txBody>
      </p:sp>
      <p:sp>
        <p:nvSpPr>
          <p:cNvPr id="89" name="object 89"/>
          <p:cNvSpPr/>
          <p:nvPr/>
        </p:nvSpPr>
        <p:spPr>
          <a:xfrm>
            <a:off x="2417063" y="3788664"/>
            <a:ext cx="286512" cy="347472"/>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txBox="1"/>
          <p:nvPr/>
        </p:nvSpPr>
        <p:spPr>
          <a:xfrm>
            <a:off x="2050738" y="5669864"/>
            <a:ext cx="8026400" cy="6756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4500"/>
              </a:lnSpc>
            </a:pPr>
            <a:r>
              <a:rPr sz="1100" spc="-50">
                <a:solidFill>
                  <a:srgbClr val="595959"/>
                </a:solidFill>
                <a:latin typeface="Microsoft YaHei UI"/>
                <a:cs typeface="Microsoft YaHei UI"/>
              </a:rPr>
              <a:t>随着近年来各类技术的发展以及相关政策的不断完善，医疗大数据近年来已从起步阶段过渡到高速发展阶段，</a:t>
            </a:r>
            <a:r>
              <a:rPr sz="1100" b="1" spc="-50">
                <a:solidFill>
                  <a:srgbClr val="595959"/>
                </a:solidFill>
                <a:latin typeface="Microsoft YaHei UI"/>
                <a:cs typeface="Microsoft YaHei UI"/>
              </a:rPr>
              <a:t>如何在确保数据安全的前提 下，根据市场需求深挖数据价值并形成成熟的商业模式</a:t>
            </a:r>
            <a:r>
              <a:rPr sz="1100" spc="-50">
                <a:solidFill>
                  <a:srgbClr val="595959"/>
                </a:solidFill>
                <a:latin typeface="Microsoft YaHei UI"/>
                <a:cs typeface="Microsoft YaHei UI"/>
              </a:rPr>
              <a:t>是目前医疗大数据企业正在不断探究的难题。回望诸多企业的探索之路，主要有以 下几种模式值得参考</a:t>
            </a:r>
            <a:r>
              <a:rPr sz="1100">
                <a:solidFill>
                  <a:srgbClr val="595959"/>
                </a:solidFill>
                <a:latin typeface="Microsoft YaHei UI"/>
                <a:cs typeface="Microsoft YaHei UI"/>
              </a:rPr>
              <a:t>：</a:t>
            </a:r>
            <a:endParaRPr sz="1100">
              <a:latin typeface="Microsoft YaHei UI"/>
              <a:cs typeface="Microsoft YaHei UI"/>
            </a:endParaRPr>
          </a:p>
          <a:p>
            <a:pPr marL="803275">
              <a:spcBef>
                <a:spcPts val="90"/>
              </a:spcBef>
            </a:pPr>
            <a:r>
              <a:rPr sz="1150" b="1" spc="-60">
                <a:solidFill>
                  <a:srgbClr val="00AFE6"/>
                </a:solidFill>
                <a:latin typeface="Microsoft YaHei UI"/>
                <a:cs typeface="Microsoft YaHei UI"/>
              </a:rPr>
              <a:t>a</a:t>
            </a:r>
            <a:r>
              <a:rPr sz="1150" b="1" spc="-35">
                <a:solidFill>
                  <a:srgbClr val="00AFE6"/>
                </a:solidFill>
                <a:latin typeface="Microsoft YaHei UI"/>
                <a:cs typeface="Microsoft YaHei UI"/>
              </a:rPr>
              <a:t>.</a:t>
            </a:r>
            <a:r>
              <a:rPr sz="1150" b="1" spc="-110">
                <a:solidFill>
                  <a:srgbClr val="00AFE6"/>
                </a:solidFill>
                <a:latin typeface="Microsoft YaHei UI"/>
                <a:cs typeface="Microsoft YaHei UI"/>
              </a:rPr>
              <a:t>靠数</a:t>
            </a:r>
            <a:r>
              <a:rPr sz="1150" b="1" spc="-60">
                <a:solidFill>
                  <a:srgbClr val="00AFE6"/>
                </a:solidFill>
                <a:latin typeface="Microsoft YaHei UI"/>
                <a:cs typeface="Microsoft YaHei UI"/>
              </a:rPr>
              <a:t>据 </a:t>
            </a:r>
            <a:r>
              <a:rPr sz="1150" b="1" spc="-114">
                <a:solidFill>
                  <a:srgbClr val="00AFE6"/>
                </a:solidFill>
                <a:latin typeface="Microsoft YaHei UI"/>
                <a:cs typeface="Microsoft YaHei UI"/>
              </a:rPr>
              <a:t> </a:t>
            </a:r>
            <a:r>
              <a:rPr sz="1150" b="1" spc="-75">
                <a:solidFill>
                  <a:srgbClr val="00AFE6"/>
                </a:solidFill>
                <a:latin typeface="Microsoft YaHei UI"/>
                <a:cs typeface="Microsoft YaHei UI"/>
              </a:rPr>
              <a:t>b</a:t>
            </a:r>
            <a:r>
              <a:rPr sz="1150" b="1" spc="-35">
                <a:solidFill>
                  <a:srgbClr val="00AFE6"/>
                </a:solidFill>
                <a:latin typeface="Microsoft YaHei UI"/>
                <a:cs typeface="Microsoft YaHei UI"/>
              </a:rPr>
              <a:t>.</a:t>
            </a:r>
            <a:r>
              <a:rPr sz="1150" b="1" spc="-110">
                <a:solidFill>
                  <a:srgbClr val="00AFE6"/>
                </a:solidFill>
                <a:latin typeface="Microsoft YaHei UI"/>
                <a:cs typeface="Microsoft YaHei UI"/>
              </a:rPr>
              <a:t>靠搭建大数据服务所需的系</a:t>
            </a:r>
            <a:r>
              <a:rPr sz="1150" b="1" spc="-60">
                <a:solidFill>
                  <a:srgbClr val="00AFE6"/>
                </a:solidFill>
                <a:latin typeface="Microsoft YaHei UI"/>
                <a:cs typeface="Microsoft YaHei UI"/>
              </a:rPr>
              <a:t>统 </a:t>
            </a:r>
            <a:r>
              <a:rPr sz="1150" b="1" spc="-110">
                <a:solidFill>
                  <a:srgbClr val="00AFE6"/>
                </a:solidFill>
                <a:latin typeface="Microsoft YaHei UI"/>
                <a:cs typeface="Microsoft YaHei UI"/>
              </a:rPr>
              <a:t> </a:t>
            </a:r>
            <a:r>
              <a:rPr sz="1150" b="1" spc="-65">
                <a:solidFill>
                  <a:srgbClr val="00AFE6"/>
                </a:solidFill>
                <a:latin typeface="Microsoft YaHei UI"/>
                <a:cs typeface="Microsoft YaHei UI"/>
              </a:rPr>
              <a:t>c</a:t>
            </a:r>
            <a:r>
              <a:rPr sz="1150" b="1" spc="-35">
                <a:solidFill>
                  <a:srgbClr val="00AFE6"/>
                </a:solidFill>
                <a:latin typeface="Microsoft YaHei UI"/>
                <a:cs typeface="Microsoft YaHei UI"/>
              </a:rPr>
              <a:t>.</a:t>
            </a:r>
            <a:r>
              <a:rPr sz="1150" b="1" spc="-110">
                <a:solidFill>
                  <a:srgbClr val="00AFE6"/>
                </a:solidFill>
                <a:latin typeface="Microsoft YaHei UI"/>
                <a:cs typeface="Microsoft YaHei UI"/>
              </a:rPr>
              <a:t>靠软</a:t>
            </a:r>
            <a:r>
              <a:rPr sz="1150" b="1" spc="-60">
                <a:solidFill>
                  <a:srgbClr val="00AFE6"/>
                </a:solidFill>
                <a:latin typeface="Microsoft YaHei UI"/>
                <a:cs typeface="Microsoft YaHei UI"/>
              </a:rPr>
              <a:t>件 </a:t>
            </a:r>
            <a:r>
              <a:rPr sz="1150" b="1" spc="-114">
                <a:solidFill>
                  <a:srgbClr val="00AFE6"/>
                </a:solidFill>
                <a:latin typeface="Microsoft YaHei UI"/>
                <a:cs typeface="Microsoft YaHei UI"/>
              </a:rPr>
              <a:t> </a:t>
            </a:r>
            <a:r>
              <a:rPr sz="1150" b="1" spc="-75">
                <a:solidFill>
                  <a:srgbClr val="00AFE6"/>
                </a:solidFill>
                <a:latin typeface="Microsoft YaHei UI"/>
                <a:cs typeface="Microsoft YaHei UI"/>
              </a:rPr>
              <a:t>d</a:t>
            </a:r>
            <a:r>
              <a:rPr sz="1150" b="1" spc="-35">
                <a:solidFill>
                  <a:srgbClr val="00AFE6"/>
                </a:solidFill>
                <a:latin typeface="Microsoft YaHei UI"/>
                <a:cs typeface="Microsoft YaHei UI"/>
              </a:rPr>
              <a:t>.</a:t>
            </a:r>
            <a:r>
              <a:rPr sz="1150" b="1" spc="-110">
                <a:solidFill>
                  <a:srgbClr val="00AFE6"/>
                </a:solidFill>
                <a:latin typeface="Microsoft YaHei UI"/>
                <a:cs typeface="Microsoft YaHei UI"/>
              </a:rPr>
              <a:t>靠提供服</a:t>
            </a:r>
            <a:r>
              <a:rPr sz="1150" b="1" spc="-60">
                <a:solidFill>
                  <a:srgbClr val="00AFE6"/>
                </a:solidFill>
                <a:latin typeface="Microsoft YaHei UI"/>
                <a:cs typeface="Microsoft YaHei UI"/>
              </a:rPr>
              <a:t>务 </a:t>
            </a:r>
            <a:r>
              <a:rPr sz="1150" b="1" spc="-114">
                <a:solidFill>
                  <a:srgbClr val="00AFE6"/>
                </a:solidFill>
                <a:latin typeface="Microsoft YaHei UI"/>
                <a:cs typeface="Microsoft YaHei UI"/>
              </a:rPr>
              <a:t> </a:t>
            </a:r>
            <a:r>
              <a:rPr sz="1150" b="1" spc="-65">
                <a:solidFill>
                  <a:srgbClr val="00AFE6"/>
                </a:solidFill>
                <a:latin typeface="Microsoft YaHei UI"/>
                <a:cs typeface="Microsoft YaHei UI"/>
              </a:rPr>
              <a:t>e</a:t>
            </a:r>
            <a:r>
              <a:rPr sz="1150" b="1" spc="-35">
                <a:solidFill>
                  <a:srgbClr val="00AFE6"/>
                </a:solidFill>
                <a:latin typeface="Microsoft YaHei UI"/>
                <a:cs typeface="Microsoft YaHei UI"/>
              </a:rPr>
              <a:t>.</a:t>
            </a:r>
            <a:r>
              <a:rPr sz="1150" b="1" spc="-110">
                <a:solidFill>
                  <a:srgbClr val="00AFE6"/>
                </a:solidFill>
                <a:latin typeface="Microsoft YaHei UI"/>
                <a:cs typeface="Microsoft YaHei UI"/>
              </a:rPr>
              <a:t>免费做服务换取流量后靠流量变现</a:t>
            </a:r>
            <a:endParaRPr sz="1150">
              <a:latin typeface="Microsoft YaHei UI"/>
              <a:cs typeface="Microsoft YaHei UI"/>
            </a:endParaRPr>
          </a:p>
        </p:txBody>
      </p:sp>
      <p:sp>
        <p:nvSpPr>
          <p:cNvPr id="93" name="object 93"/>
          <p:cNvSpPr txBox="1"/>
          <p:nvPr/>
        </p:nvSpPr>
        <p:spPr>
          <a:xfrm>
            <a:off x="2056280" y="6384544"/>
            <a:ext cx="7366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来源：艾瑞咨询《大数据时代下的健康医疗行业》，艾瑞咨询研究院自主研究及绘制。更多内容请期待艾瑞咨询研究院《</a:t>
            </a:r>
            <a:r>
              <a:rPr sz="800" spc="5">
                <a:solidFill>
                  <a:srgbClr val="7F7F7F"/>
                </a:solidFill>
                <a:latin typeface="Arial"/>
                <a:cs typeface="Arial"/>
              </a:rPr>
              <a:t>202</a:t>
            </a:r>
            <a:r>
              <a:rPr sz="800">
                <a:solidFill>
                  <a:srgbClr val="7F7F7F"/>
                </a:solidFill>
                <a:latin typeface="Arial"/>
                <a:cs typeface="Arial"/>
              </a:rPr>
              <a:t>3</a:t>
            </a:r>
            <a:r>
              <a:rPr sz="800">
                <a:solidFill>
                  <a:srgbClr val="7F7F7F"/>
                </a:solidFill>
                <a:latin typeface="Microsoft YaHei UI"/>
                <a:cs typeface="Microsoft YaHei UI"/>
              </a:rPr>
              <a:t>年健康医疗大数据价值探索研究报告》</a:t>
            </a:r>
            <a:endParaRPr sz="800">
              <a:latin typeface="Microsoft YaHei UI"/>
              <a:cs typeface="Microsoft YaHei UI"/>
            </a:endParaRPr>
          </a:p>
        </p:txBody>
      </p:sp>
      <p:sp>
        <p:nvSpPr>
          <p:cNvPr id="91" name="object 91"/>
          <p:cNvSpPr txBox="1"/>
          <p:nvPr/>
        </p:nvSpPr>
        <p:spPr>
          <a:xfrm>
            <a:off x="1963101" y="1804923"/>
            <a:ext cx="8197850" cy="8661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赋能医疗体系建设。</a:t>
            </a:r>
            <a:r>
              <a:rPr sz="1100" spc="-50">
                <a:solidFill>
                  <a:srgbClr val="595959"/>
                </a:solidFill>
                <a:latin typeface="Microsoft YaHei UI"/>
                <a:cs typeface="Microsoft YaHei UI"/>
              </a:rPr>
              <a:t>链接上下级医疗机构，实现医疗资源优化配置，根据数据信息制定合适的付费机制，最终提升医药供给效率及能力。</a:t>
            </a:r>
            <a:endParaRPr sz="1100">
              <a:latin typeface="Microsoft YaHei UI"/>
              <a:cs typeface="Microsoft YaHei UI"/>
            </a:endParaRPr>
          </a:p>
          <a:p>
            <a:pPr marL="12700">
              <a:spcBef>
                <a:spcPts val="48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优化机构运作机制。</a:t>
            </a:r>
            <a:r>
              <a:rPr sz="1100" spc="-50">
                <a:solidFill>
                  <a:srgbClr val="595959"/>
                </a:solidFill>
                <a:latin typeface="Microsoft YaHei UI"/>
                <a:cs typeface="Microsoft YaHei UI"/>
              </a:rPr>
              <a:t>通过平台及系统建设，优化供应链管理、患者管理等环节，提升传统医疗机构的管理效率</a:t>
            </a:r>
            <a:r>
              <a:rPr sz="1100">
                <a:solidFill>
                  <a:srgbClr val="595959"/>
                </a:solidFill>
                <a:latin typeface="Microsoft YaHei UI"/>
                <a:cs typeface="Microsoft YaHei UI"/>
              </a:rPr>
              <a:t>。</a:t>
            </a:r>
            <a:endParaRPr sz="1100">
              <a:latin typeface="Microsoft YaHei UI"/>
              <a:cs typeface="Microsoft YaHei UI"/>
            </a:endParaRPr>
          </a:p>
          <a:p>
            <a:pPr marL="12700">
              <a:spcBef>
                <a:spcPts val="48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助力药物临床研发。</a:t>
            </a:r>
            <a:r>
              <a:rPr sz="1100" spc="-50">
                <a:solidFill>
                  <a:srgbClr val="595959"/>
                </a:solidFill>
                <a:latin typeface="Microsoft YaHei UI"/>
                <a:cs typeface="Microsoft YaHei UI"/>
              </a:rPr>
              <a:t>通过基因测序、影像识别等技术挖掘更多维度的数据，缩短临床验证周期，提高新药研发效率</a:t>
            </a:r>
            <a:r>
              <a:rPr sz="1100">
                <a:solidFill>
                  <a:srgbClr val="595959"/>
                </a:solidFill>
                <a:latin typeface="Microsoft YaHei UI"/>
                <a:cs typeface="Microsoft YaHei UI"/>
              </a:rPr>
              <a:t>。</a:t>
            </a:r>
            <a:endParaRPr sz="1100">
              <a:latin typeface="Microsoft YaHei UI"/>
              <a:cs typeface="Microsoft YaHei UI"/>
            </a:endParaRPr>
          </a:p>
          <a:p>
            <a:pPr marL="12700">
              <a:spcBef>
                <a:spcPts val="48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辅助医生诊断治疗。</a:t>
            </a:r>
            <a:r>
              <a:rPr sz="1100" spc="-50">
                <a:solidFill>
                  <a:srgbClr val="595959"/>
                </a:solidFill>
                <a:latin typeface="Microsoft YaHei UI"/>
                <a:cs typeface="Microsoft YaHei UI"/>
              </a:rPr>
              <a:t>通过认知计算等技术，实现精准诊疗，辅助医生提升诊断效率，提高医疗服务质量</a:t>
            </a:r>
            <a:r>
              <a:rPr sz="1100">
                <a:solidFill>
                  <a:srgbClr val="595959"/>
                </a:solidFill>
                <a:latin typeface="Microsoft YaHei UI"/>
                <a:cs typeface="Microsoft YaHei UI"/>
              </a:rPr>
              <a:t>。</a:t>
            </a:r>
            <a:endParaRPr sz="1100">
              <a:latin typeface="Microsoft YaHei UI"/>
              <a:cs typeface="Microsoft YaHei UI"/>
            </a:endParaRPr>
          </a:p>
        </p:txBody>
      </p:sp>
      <p:sp>
        <p:nvSpPr>
          <p:cNvPr id="92" name="object 92"/>
          <p:cNvSpPr txBox="1">
            <a:spLocks noGrp="1"/>
          </p:cNvSpPr>
          <p:nvPr>
            <p:ph type="title"/>
          </p:nvPr>
        </p:nvSpPr>
        <p:spPr>
          <a:prstGeom prst="rect">
            <a:avLst/>
          </a:prstGeom>
        </p:spPr>
        <p:txBody>
          <a:bodyPr vert="horz" wrap="square" lIns="0" tIns="0" rIns="0" bIns="0" rtlCol="0">
            <a:noAutofit/>
          </a:bodyPr>
          <a:lstStyle/>
          <a:p>
            <a:pPr marL="12700">
              <a:lnSpc>
                <a:spcPts val="3835"/>
              </a:lnSpc>
            </a:pPr>
            <a:r>
              <a:rPr sz="3200" spc="204">
                <a:solidFill>
                  <a:srgbClr val="8BC53F"/>
                </a:solidFill>
                <a:latin typeface="Microsoft YaHei UI"/>
                <a:cs typeface="Microsoft YaHei UI"/>
              </a:rPr>
              <a:t>“云数物智移”之数据共享：医疗大数据</a:t>
            </a:r>
            <a:endParaRPr sz="3200">
              <a:latin typeface="Microsoft YaHei UI"/>
              <a:cs typeface="Microsoft YaHei UI"/>
            </a:endParaRPr>
          </a:p>
        </p:txBody>
      </p:sp>
      <p:graphicFrame>
        <p:nvGraphicFramePr>
          <p:cNvPr id="37" name="object 37"/>
          <p:cNvGraphicFramePr>
            <a:graphicFrameLocks noGrp="1"/>
          </p:cNvGraphicFramePr>
          <p:nvPr/>
        </p:nvGraphicFramePr>
        <p:xfrm>
          <a:off x="7968809" y="4876494"/>
          <a:ext cx="1817878" cy="344805"/>
        </p:xfrm>
        <a:graphic>
          <a:graphicData uri="http://schemas.openxmlformats.org/drawingml/2006/table">
            <a:tbl>
              <a:tblPr firstRow="1" bandRow="1">
                <a:tableStyleId>{2D5ABB26-0587-4C30-8999-92F81FD0307C}</a:tableStyleId>
              </a:tblPr>
              <a:tblGrid>
                <a:gridCol w="255894">
                  <a:extLst>
                    <a:ext uri="{9D8B030D-6E8A-4147-A177-3AD203B41FA5}">
                      <a16:colId xmlns:a16="http://schemas.microsoft.com/office/drawing/2014/main" val="20000"/>
                    </a:ext>
                  </a:extLst>
                </a:gridCol>
                <a:gridCol w="649867">
                  <a:extLst>
                    <a:ext uri="{9D8B030D-6E8A-4147-A177-3AD203B41FA5}">
                      <a16:colId xmlns:a16="http://schemas.microsoft.com/office/drawing/2014/main" val="20001"/>
                    </a:ext>
                  </a:extLst>
                </a:gridCol>
                <a:gridCol w="912117">
                  <a:extLst>
                    <a:ext uri="{9D8B030D-6E8A-4147-A177-3AD203B41FA5}">
                      <a16:colId xmlns:a16="http://schemas.microsoft.com/office/drawing/2014/main" val="20002"/>
                    </a:ext>
                  </a:extLst>
                </a:gridCol>
              </a:tblGrid>
              <a:tr h="98938">
                <a:tc rowSpan="2">
                  <a:txBody>
                    <a:bodyPr vert="horz" wrap="square"/>
                    <a:lstStyle/>
                    <a:p>
                      <a:endParaRPr sz="800">
                        <a:latin typeface="Microsoft YaHei UI"/>
                        <a:cs typeface="Microsoft YaHei UI"/>
                      </a:endParaRPr>
                    </a:p>
                  </a:txBody>
                  <a:tcPr marL="0" marR="0" marT="0" marB="0">
                    <a:lnL w="9525">
                      <a:solidFill>
                        <a:srgbClr val="B2D234"/>
                      </a:solidFill>
                      <a:prstDash val="solid"/>
                    </a:lnL>
                    <a:lnT w="9525">
                      <a:solidFill>
                        <a:srgbClr val="B2D234"/>
                      </a:solidFill>
                      <a:prstDash val="solid"/>
                    </a:lnT>
                    <a:lnB w="9525">
                      <a:solidFill>
                        <a:srgbClr val="B2D234"/>
                      </a:solidFill>
                      <a:prstDash val="solid"/>
                    </a:lnB>
                  </a:tcPr>
                </a:tc>
                <a:tc>
                  <a:txBody>
                    <a:bodyPr vert="horz" wrap="square"/>
                    <a:lstStyle/>
                    <a:p>
                      <a:pPr marR="32384" algn="r">
                        <a:lnSpc>
                          <a:spcPct val="100000"/>
                        </a:lnSpc>
                      </a:pPr>
                      <a:r>
                        <a:rPr sz="800" b="1">
                          <a:solidFill>
                            <a:srgbClr val="B2D234"/>
                          </a:solidFill>
                          <a:latin typeface="Microsoft YaHei UI"/>
                          <a:cs typeface="Microsoft YaHei UI"/>
                        </a:rPr>
                        <a:t>基</a:t>
                      </a:r>
                      <a:endParaRPr sz="800">
                        <a:latin typeface="Microsoft YaHei UI"/>
                        <a:cs typeface="Microsoft YaHei UI"/>
                      </a:endParaRPr>
                    </a:p>
                  </a:txBody>
                  <a:tcPr marL="0" marR="0" marT="0" marB="0">
                    <a:lnT w="9525">
                      <a:solidFill>
                        <a:srgbClr val="B2D234"/>
                      </a:solidFill>
                      <a:prstDash val="solid"/>
                    </a:lnT>
                  </a:tcPr>
                </a:tc>
                <a:tc rowSpan="2">
                  <a:txBody>
                    <a:bodyPr vert="horz" wrap="square"/>
                    <a:lstStyle/>
                    <a:p>
                      <a:pPr marL="68580">
                        <a:lnSpc>
                          <a:spcPct val="100000"/>
                        </a:lnSpc>
                      </a:pPr>
                      <a:r>
                        <a:rPr sz="800" b="1">
                          <a:solidFill>
                            <a:srgbClr val="B2D234"/>
                          </a:solidFill>
                          <a:latin typeface="Microsoft YaHei UI"/>
                          <a:cs typeface="Microsoft YaHei UI"/>
                        </a:rPr>
                        <a:t>数据</a:t>
                      </a:r>
                      <a:endParaRPr sz="800">
                        <a:latin typeface="Microsoft YaHei UI"/>
                        <a:cs typeface="Microsoft YaHei UI"/>
                      </a:endParaRPr>
                    </a:p>
                    <a:p>
                      <a:pPr>
                        <a:lnSpc>
                          <a:spcPts val="550"/>
                        </a:lnSpc>
                        <a:spcBef>
                          <a:spcPts val="26"/>
                        </a:spcBef>
                      </a:pPr>
                      <a:endParaRPr sz="550"/>
                    </a:p>
                    <a:p>
                      <a:pPr marL="308610">
                        <a:lnSpc>
                          <a:spcPct val="100000"/>
                        </a:lnSpc>
                      </a:pPr>
                      <a:r>
                        <a:rPr sz="800">
                          <a:solidFill>
                            <a:srgbClr val="FFFFFF"/>
                          </a:solidFill>
                          <a:latin typeface="Microsoft YaHei UI"/>
                          <a:cs typeface="Microsoft YaHei UI"/>
                        </a:rPr>
                        <a:t>全基因</a:t>
                      </a:r>
                      <a:endParaRPr sz="800">
                        <a:latin typeface="Microsoft YaHei UI"/>
                        <a:cs typeface="Microsoft YaHei UI"/>
                      </a:endParaRPr>
                    </a:p>
                  </a:txBody>
                  <a:tcPr marL="0" marR="0" marT="0" marB="0">
                    <a:lnR w="9525">
                      <a:solidFill>
                        <a:srgbClr val="B2D234"/>
                      </a:solidFill>
                      <a:prstDash val="solid"/>
                    </a:lnR>
                    <a:lnT w="9525">
                      <a:solidFill>
                        <a:srgbClr val="B2D234"/>
                      </a:solidFill>
                      <a:prstDash val="solid"/>
                    </a:lnT>
                    <a:lnB w="9525">
                      <a:solidFill>
                        <a:srgbClr val="B2D234"/>
                      </a:solidFill>
                      <a:prstDash val="solid"/>
                    </a:lnB>
                    <a:solidFill>
                      <a:srgbClr val="B2D234"/>
                    </a:solidFill>
                  </a:tcPr>
                </a:tc>
                <a:extLst>
                  <a:ext uri="{0D108BD9-81ED-4DB2-BD59-A6C34878D82A}">
                    <a16:rowId xmlns:a16="http://schemas.microsoft.com/office/drawing/2014/main" val="10000"/>
                  </a:ext>
                </a:extLst>
              </a:tr>
              <a:tr h="222885">
                <a:tc vMerge="1">
                  <a:txBody>
                    <a:bodyPr vert="horz" wrap="square"/>
                    <a:lstStyle/>
                    <a:p>
                      <a:endParaRPr/>
                    </a:p>
                  </a:txBody>
                  <a:tcPr marL="0" marR="0" marT="0" marB="0">
                    <a:lnL w="9525">
                      <a:solidFill>
                        <a:srgbClr val="B2D234"/>
                      </a:solidFill>
                      <a:prstDash val="solid"/>
                    </a:lnL>
                    <a:lnT w="9525">
                      <a:solidFill>
                        <a:srgbClr val="B2D234"/>
                      </a:solidFill>
                      <a:prstDash val="solid"/>
                    </a:lnT>
                    <a:lnB w="9525">
                      <a:solidFill>
                        <a:srgbClr val="B2D234"/>
                      </a:solidFill>
                      <a:prstDash val="solid"/>
                    </a:lnB>
                  </a:tcPr>
                </a:tc>
                <a:tc>
                  <a:txBody>
                    <a:bodyPr vert="horz" wrap="square"/>
                    <a:lstStyle/>
                    <a:p>
                      <a:pPr marL="172085">
                        <a:lnSpc>
                          <a:spcPct val="100000"/>
                        </a:lnSpc>
                      </a:pPr>
                      <a:r>
                        <a:rPr sz="800">
                          <a:solidFill>
                            <a:srgbClr val="FFFFFF"/>
                          </a:solidFill>
                          <a:latin typeface="Microsoft YaHei UI"/>
                          <a:cs typeface="Microsoft YaHei UI"/>
                        </a:rPr>
                        <a:t>外显子</a:t>
                      </a:r>
                      <a:endParaRPr sz="800">
                        <a:latin typeface="Microsoft YaHei UI"/>
                        <a:cs typeface="Microsoft YaHei UI"/>
                      </a:endParaRPr>
                    </a:p>
                  </a:txBody>
                  <a:tcPr marL="0" marR="0" marT="0" marB="0">
                    <a:lnB w="9525">
                      <a:solidFill>
                        <a:srgbClr val="B2D234"/>
                      </a:solidFill>
                      <a:prstDash val="solid"/>
                    </a:lnB>
                    <a:solidFill>
                      <a:srgbClr val="B2D234"/>
                    </a:solidFill>
                  </a:tcPr>
                </a:tc>
                <a:tc vMerge="1">
                  <a:txBody>
                    <a:bodyPr vert="horz" wrap="square"/>
                    <a:lstStyle/>
                    <a:p>
                      <a:endParaRPr/>
                    </a:p>
                  </a:txBody>
                  <a:tcPr marL="0" marR="0" marT="0" marB="0">
                    <a:lnR w="9525">
                      <a:solidFill>
                        <a:srgbClr val="B2D234"/>
                      </a:solidFill>
                      <a:prstDash val="solid"/>
                    </a:lnR>
                    <a:lnT w="9525">
                      <a:solidFill>
                        <a:srgbClr val="B2D234"/>
                      </a:solidFill>
                      <a:prstDash val="solid"/>
                    </a:lnT>
                    <a:lnB w="9525">
                      <a:solidFill>
                        <a:srgbClr val="B2D234"/>
                      </a:solidFill>
                      <a:prstDash val="solid"/>
                    </a:lnB>
                    <a:solidFill>
                      <a:srgbClr val="B2D234"/>
                    </a:solidFill>
                  </a:tcPr>
                </a:tc>
                <a:extLst>
                  <a:ext uri="{0D108BD9-81ED-4DB2-BD59-A6C34878D82A}">
                    <a16:rowId xmlns:a16="http://schemas.microsoft.com/office/drawing/2014/main" val="10001"/>
                  </a:ext>
                </a:extLst>
              </a:tr>
            </a:tbl>
          </a:graphicData>
        </a:graphic>
      </p:graphicFrame>
      <p:graphicFrame>
        <p:nvGraphicFramePr>
          <p:cNvPr id="57" name="object 57"/>
          <p:cNvGraphicFramePr>
            <a:graphicFrameLocks noGrp="1"/>
          </p:cNvGraphicFramePr>
          <p:nvPr/>
        </p:nvGraphicFramePr>
        <p:xfrm>
          <a:off x="2872575" y="3207380"/>
          <a:ext cx="1094336" cy="774488"/>
        </p:xfrm>
        <a:graphic>
          <a:graphicData uri="http://schemas.openxmlformats.org/drawingml/2006/table">
            <a:tbl>
              <a:tblPr firstRow="1" bandRow="1">
                <a:tableStyleId>{2D5ABB26-0587-4C30-8999-92F81FD0307C}</a:tableStyleId>
              </a:tblPr>
              <a:tblGrid>
                <a:gridCol w="56419">
                  <a:extLst>
                    <a:ext uri="{9D8B030D-6E8A-4147-A177-3AD203B41FA5}">
                      <a16:colId xmlns:a16="http://schemas.microsoft.com/office/drawing/2014/main" val="20000"/>
                    </a:ext>
                  </a:extLst>
                </a:gridCol>
                <a:gridCol w="987135">
                  <a:extLst>
                    <a:ext uri="{9D8B030D-6E8A-4147-A177-3AD203B41FA5}">
                      <a16:colId xmlns:a16="http://schemas.microsoft.com/office/drawing/2014/main" val="20001"/>
                    </a:ext>
                  </a:extLst>
                </a:gridCol>
                <a:gridCol w="50782">
                  <a:extLst>
                    <a:ext uri="{9D8B030D-6E8A-4147-A177-3AD203B41FA5}">
                      <a16:colId xmlns:a16="http://schemas.microsoft.com/office/drawing/2014/main" val="20002"/>
                    </a:ext>
                  </a:extLst>
                </a:gridCol>
              </a:tblGrid>
              <a:tr h="86621">
                <a:tc>
                  <a:txBody>
                    <a:bodyPr vert="horz" wrap="square"/>
                    <a:lstStyle/>
                    <a:p>
                      <a:endParaRPr sz="900">
                        <a:latin typeface="Microsoft YaHei UI"/>
                        <a:cs typeface="Microsoft YaHei UI"/>
                      </a:endParaRPr>
                    </a:p>
                  </a:txBody>
                  <a:tcPr marL="0" marR="0" marT="0" marB="0">
                    <a:lnL w="9525">
                      <a:solidFill>
                        <a:srgbClr val="65AF45"/>
                      </a:solidFill>
                      <a:prstDash val="solid"/>
                    </a:lnL>
                    <a:lnT w="9525">
                      <a:solidFill>
                        <a:srgbClr val="65AF45"/>
                      </a:solidFill>
                      <a:prstDash val="solid"/>
                    </a:lnT>
                  </a:tcPr>
                </a:tc>
                <a:tc>
                  <a:txBody>
                    <a:bodyPr vert="horz" wrap="square"/>
                    <a:lstStyle/>
                    <a:p>
                      <a:pPr marL="287020">
                        <a:lnSpc>
                          <a:spcPct val="100000"/>
                        </a:lnSpc>
                      </a:pPr>
                      <a:r>
                        <a:rPr sz="800" b="1">
                          <a:solidFill>
                            <a:srgbClr val="65AF45"/>
                          </a:solidFill>
                          <a:latin typeface="Microsoft YaHei UI"/>
                          <a:cs typeface="Microsoft YaHei UI"/>
                        </a:rPr>
                        <a:t>行业治理</a:t>
                      </a:r>
                      <a:endParaRPr sz="800">
                        <a:latin typeface="Microsoft YaHei UI"/>
                        <a:cs typeface="Microsoft YaHei UI"/>
                      </a:endParaRPr>
                    </a:p>
                  </a:txBody>
                  <a:tcPr marL="0" marR="0" marT="0" marB="0">
                    <a:lnT w="9525">
                      <a:solidFill>
                        <a:srgbClr val="65AF45"/>
                      </a:solidFill>
                      <a:prstDash val="solid"/>
                    </a:lnT>
                  </a:tcPr>
                </a:tc>
                <a:tc>
                  <a:txBody>
                    <a:bodyPr vert="horz" wrap="square"/>
                    <a:lstStyle/>
                    <a:p>
                      <a:endParaRPr sz="800">
                        <a:latin typeface="Microsoft YaHei UI"/>
                        <a:cs typeface="Microsoft YaHei UI"/>
                      </a:endParaRPr>
                    </a:p>
                  </a:txBody>
                  <a:tcPr marL="0" marR="0" marT="0" marB="0">
                    <a:lnR w="9525">
                      <a:solidFill>
                        <a:srgbClr val="65AF45"/>
                      </a:solidFill>
                      <a:prstDash val="solid"/>
                    </a:lnR>
                    <a:lnT w="9525">
                      <a:solidFill>
                        <a:srgbClr val="65AF45"/>
                      </a:solidFill>
                      <a:prstDash val="solid"/>
                    </a:lnT>
                  </a:tcPr>
                </a:tc>
                <a:extLst>
                  <a:ext uri="{0D108BD9-81ED-4DB2-BD59-A6C34878D82A}">
                    <a16:rowId xmlns:a16="http://schemas.microsoft.com/office/drawing/2014/main" val="10000"/>
                  </a:ext>
                </a:extLst>
              </a:tr>
              <a:tr h="202412">
                <a:tc>
                  <a:txBody>
                    <a:bodyPr vert="horz" wrap="square"/>
                    <a:lstStyle/>
                    <a:p>
                      <a:endParaRPr sz="800">
                        <a:latin typeface="Microsoft YaHei UI"/>
                        <a:cs typeface="Microsoft YaHei UI"/>
                      </a:endParaRPr>
                    </a:p>
                  </a:txBody>
                  <a:tcPr marL="0" marR="0" marT="0" marB="0">
                    <a:lnL w="9525">
                      <a:solidFill>
                        <a:srgbClr val="65AF45"/>
                      </a:solidFill>
                      <a:prstDash val="solid"/>
                    </a:lnL>
                  </a:tcPr>
                </a:tc>
                <a:tc>
                  <a:txBody>
                    <a:bodyPr vert="horz" wrap="square"/>
                    <a:lstStyle/>
                    <a:p>
                      <a:pPr marL="86995">
                        <a:lnSpc>
                          <a:spcPct val="100000"/>
                        </a:lnSpc>
                      </a:pPr>
                      <a:r>
                        <a:rPr sz="800">
                          <a:solidFill>
                            <a:srgbClr val="FFFFFF"/>
                          </a:solidFill>
                          <a:latin typeface="Microsoft YaHei UI"/>
                          <a:cs typeface="Microsoft YaHei UI"/>
                        </a:rPr>
                        <a:t>体制改革评估监测</a:t>
                      </a:r>
                      <a:endParaRPr sz="800">
                        <a:latin typeface="Microsoft YaHei UI"/>
                        <a:cs typeface="Microsoft YaHei UI"/>
                      </a:endParaRPr>
                    </a:p>
                  </a:txBody>
                  <a:tcPr marL="0" marR="0" marT="0" marB="0">
                    <a:solidFill>
                      <a:srgbClr val="65AF45"/>
                    </a:solidFill>
                  </a:tcPr>
                </a:tc>
                <a:tc>
                  <a:txBody>
                    <a:bodyPr vert="horz" wrap="square"/>
                    <a:lstStyle/>
                    <a:p>
                      <a:endParaRPr sz="800">
                        <a:latin typeface="Microsoft YaHei UI"/>
                        <a:cs typeface="Microsoft YaHei UI"/>
                      </a:endParaRPr>
                    </a:p>
                  </a:txBody>
                  <a:tcPr marL="0" marR="0" marT="0" marB="0">
                    <a:lnR w="9525">
                      <a:solidFill>
                        <a:srgbClr val="65AF45"/>
                      </a:solidFill>
                      <a:prstDash val="solid"/>
                    </a:lnR>
                  </a:tcPr>
                </a:tc>
                <a:extLst>
                  <a:ext uri="{0D108BD9-81ED-4DB2-BD59-A6C34878D82A}">
                    <a16:rowId xmlns:a16="http://schemas.microsoft.com/office/drawing/2014/main" val="10001"/>
                  </a:ext>
                </a:extLst>
              </a:tr>
              <a:tr h="213219">
                <a:tc>
                  <a:txBody>
                    <a:bodyPr vert="horz" wrap="square"/>
                    <a:lstStyle/>
                    <a:p>
                      <a:endParaRPr sz="800">
                        <a:latin typeface="Microsoft YaHei UI"/>
                        <a:cs typeface="Microsoft YaHei UI"/>
                      </a:endParaRPr>
                    </a:p>
                  </a:txBody>
                  <a:tcPr marL="0" marR="0" marT="0" marB="0">
                    <a:lnL w="9525">
                      <a:solidFill>
                        <a:srgbClr val="65AF45"/>
                      </a:solidFill>
                      <a:prstDash val="solid"/>
                    </a:lnL>
                  </a:tcPr>
                </a:tc>
                <a:tc>
                  <a:txBody>
                    <a:bodyPr vert="horz" wrap="square"/>
                    <a:lstStyle/>
                    <a:p>
                      <a:pPr marL="137795">
                        <a:lnSpc>
                          <a:spcPct val="100000"/>
                        </a:lnSpc>
                      </a:pPr>
                      <a:r>
                        <a:rPr sz="800">
                          <a:solidFill>
                            <a:srgbClr val="FFFFFF"/>
                          </a:solidFill>
                          <a:latin typeface="Microsoft YaHei UI"/>
                          <a:cs typeface="Microsoft YaHei UI"/>
                        </a:rPr>
                        <a:t>医院评价与监督</a:t>
                      </a:r>
                      <a:endParaRPr sz="800">
                        <a:latin typeface="Microsoft YaHei UI"/>
                        <a:cs typeface="Microsoft YaHei UI"/>
                      </a:endParaRPr>
                    </a:p>
                  </a:txBody>
                  <a:tcPr marL="0" marR="0" marT="0" marB="0">
                    <a:solidFill>
                      <a:srgbClr val="65AF45"/>
                    </a:solidFill>
                  </a:tcPr>
                </a:tc>
                <a:tc>
                  <a:txBody>
                    <a:bodyPr vert="horz" wrap="square"/>
                    <a:lstStyle/>
                    <a:p>
                      <a:endParaRPr sz="800">
                        <a:latin typeface="Microsoft YaHei UI"/>
                        <a:cs typeface="Microsoft YaHei UI"/>
                      </a:endParaRPr>
                    </a:p>
                  </a:txBody>
                  <a:tcPr marL="0" marR="0" marT="0" marB="0">
                    <a:lnR w="9525">
                      <a:solidFill>
                        <a:srgbClr val="65AF45"/>
                      </a:solidFill>
                      <a:prstDash val="solid"/>
                    </a:lnR>
                  </a:tcPr>
                </a:tc>
                <a:extLst>
                  <a:ext uri="{0D108BD9-81ED-4DB2-BD59-A6C34878D82A}">
                    <a16:rowId xmlns:a16="http://schemas.microsoft.com/office/drawing/2014/main" val="10002"/>
                  </a:ext>
                </a:extLst>
              </a:tr>
              <a:tr h="221697">
                <a:tc>
                  <a:txBody>
                    <a:bodyPr vert="horz" wrap="square"/>
                    <a:lstStyle/>
                    <a:p>
                      <a:endParaRPr sz="800">
                        <a:latin typeface="Microsoft YaHei UI"/>
                        <a:cs typeface="Microsoft YaHei UI"/>
                      </a:endParaRPr>
                    </a:p>
                  </a:txBody>
                  <a:tcPr marL="0" marR="0" marT="0" marB="0">
                    <a:lnL w="9525">
                      <a:solidFill>
                        <a:srgbClr val="65AF45"/>
                      </a:solidFill>
                      <a:prstDash val="solid"/>
                    </a:lnL>
                    <a:lnB w="9525">
                      <a:solidFill>
                        <a:srgbClr val="65AF45"/>
                      </a:solidFill>
                      <a:prstDash val="solid"/>
                    </a:lnB>
                  </a:tcPr>
                </a:tc>
                <a:tc>
                  <a:txBody>
                    <a:bodyPr vert="horz" wrap="square"/>
                    <a:lstStyle/>
                    <a:p>
                      <a:pPr marL="188595">
                        <a:lnSpc>
                          <a:spcPct val="100000"/>
                        </a:lnSpc>
                      </a:pPr>
                      <a:r>
                        <a:rPr sz="800">
                          <a:solidFill>
                            <a:srgbClr val="FFFFFF"/>
                          </a:solidFill>
                          <a:latin typeface="Microsoft YaHei UI"/>
                          <a:cs typeface="Microsoft YaHei UI"/>
                        </a:rPr>
                        <a:t>医疗保险控费</a:t>
                      </a:r>
                      <a:endParaRPr sz="800">
                        <a:latin typeface="Microsoft YaHei UI"/>
                        <a:cs typeface="Microsoft YaHei UI"/>
                      </a:endParaRPr>
                    </a:p>
                  </a:txBody>
                  <a:tcPr marL="0" marR="0" marT="0" marB="0">
                    <a:lnB w="9525">
                      <a:solidFill>
                        <a:srgbClr val="65AF45"/>
                      </a:solidFill>
                      <a:prstDash val="solid"/>
                    </a:lnB>
                    <a:solidFill>
                      <a:srgbClr val="65AF45"/>
                    </a:solidFill>
                  </a:tcPr>
                </a:tc>
                <a:tc>
                  <a:txBody>
                    <a:bodyPr vert="horz" wrap="square"/>
                    <a:lstStyle/>
                    <a:p>
                      <a:endParaRPr sz="800">
                        <a:latin typeface="Microsoft YaHei UI"/>
                        <a:cs typeface="Microsoft YaHei UI"/>
                      </a:endParaRPr>
                    </a:p>
                  </a:txBody>
                  <a:tcPr marL="0" marR="0" marT="0" marB="0">
                    <a:lnR w="9525">
                      <a:solidFill>
                        <a:srgbClr val="65AF45"/>
                      </a:solidFill>
                      <a:prstDash val="solid"/>
                    </a:lnR>
                    <a:lnB w="9525">
                      <a:solidFill>
                        <a:srgbClr val="65AF45"/>
                      </a:solidFill>
                      <a:prstDash val="solid"/>
                    </a:lnB>
                  </a:tcPr>
                </a:tc>
                <a:extLst>
                  <a:ext uri="{0D108BD9-81ED-4DB2-BD59-A6C34878D82A}">
                    <a16:rowId xmlns:a16="http://schemas.microsoft.com/office/drawing/2014/main" val="10003"/>
                  </a:ext>
                </a:extLst>
              </a:tr>
            </a:tbl>
          </a:graphicData>
        </a:graphic>
      </p:graphicFrame>
      <p:graphicFrame>
        <p:nvGraphicFramePr>
          <p:cNvPr id="60" name="object 60"/>
          <p:cNvGraphicFramePr>
            <a:graphicFrameLocks noGrp="1"/>
          </p:cNvGraphicFramePr>
          <p:nvPr/>
        </p:nvGraphicFramePr>
        <p:xfrm>
          <a:off x="4070814" y="3207381"/>
          <a:ext cx="1094336" cy="771307"/>
        </p:xfrm>
        <a:graphic>
          <a:graphicData uri="http://schemas.openxmlformats.org/drawingml/2006/table">
            <a:tbl>
              <a:tblPr firstRow="1" bandRow="1">
                <a:tableStyleId>{2D5ABB26-0587-4C30-8999-92F81FD0307C}</a:tableStyleId>
              </a:tblPr>
              <a:tblGrid>
                <a:gridCol w="56419">
                  <a:extLst>
                    <a:ext uri="{9D8B030D-6E8A-4147-A177-3AD203B41FA5}">
                      <a16:colId xmlns:a16="http://schemas.microsoft.com/office/drawing/2014/main" val="20000"/>
                    </a:ext>
                  </a:extLst>
                </a:gridCol>
                <a:gridCol w="987136">
                  <a:extLst>
                    <a:ext uri="{9D8B030D-6E8A-4147-A177-3AD203B41FA5}">
                      <a16:colId xmlns:a16="http://schemas.microsoft.com/office/drawing/2014/main" val="20001"/>
                    </a:ext>
                  </a:extLst>
                </a:gridCol>
                <a:gridCol w="50781">
                  <a:extLst>
                    <a:ext uri="{9D8B030D-6E8A-4147-A177-3AD203B41FA5}">
                      <a16:colId xmlns:a16="http://schemas.microsoft.com/office/drawing/2014/main" val="20002"/>
                    </a:ext>
                  </a:extLst>
                </a:gridCol>
              </a:tblGrid>
              <a:tr h="73921">
                <a:tc>
                  <a:txBody>
                    <a:bodyPr vert="horz" wrap="square"/>
                    <a:lstStyle/>
                    <a:p>
                      <a:endParaRPr sz="800">
                        <a:latin typeface="Microsoft YaHei UI"/>
                        <a:cs typeface="Microsoft YaHei UI"/>
                      </a:endParaRPr>
                    </a:p>
                  </a:txBody>
                  <a:tcPr marL="0" marR="0" marT="0" marB="0">
                    <a:lnL w="9525">
                      <a:solidFill>
                        <a:srgbClr val="65AF45"/>
                      </a:solidFill>
                      <a:prstDash val="solid"/>
                    </a:lnL>
                    <a:lnT w="9525">
                      <a:solidFill>
                        <a:srgbClr val="65AF45"/>
                      </a:solidFill>
                      <a:prstDash val="solid"/>
                    </a:lnT>
                  </a:tcPr>
                </a:tc>
                <a:tc>
                  <a:txBody>
                    <a:bodyPr vert="horz" wrap="square"/>
                    <a:lstStyle/>
                    <a:p>
                      <a:pPr marL="287020">
                        <a:lnSpc>
                          <a:spcPct val="100000"/>
                        </a:lnSpc>
                      </a:pPr>
                      <a:r>
                        <a:rPr sz="800" b="1">
                          <a:solidFill>
                            <a:srgbClr val="65AF45"/>
                          </a:solidFill>
                          <a:latin typeface="Microsoft YaHei UI"/>
                          <a:cs typeface="Microsoft YaHei UI"/>
                        </a:rPr>
                        <a:t>临床科研</a:t>
                      </a:r>
                      <a:endParaRPr sz="800">
                        <a:latin typeface="Microsoft YaHei UI"/>
                        <a:cs typeface="Microsoft YaHei UI"/>
                      </a:endParaRPr>
                    </a:p>
                  </a:txBody>
                  <a:tcPr marL="0" marR="0" marT="0" marB="0">
                    <a:lnT w="9525">
                      <a:solidFill>
                        <a:srgbClr val="65AF45"/>
                      </a:solidFill>
                      <a:prstDash val="solid"/>
                    </a:lnT>
                  </a:tcPr>
                </a:tc>
                <a:tc>
                  <a:txBody>
                    <a:bodyPr vert="horz" wrap="square"/>
                    <a:lstStyle/>
                    <a:p>
                      <a:endParaRPr sz="800">
                        <a:latin typeface="Microsoft YaHei UI"/>
                        <a:cs typeface="Microsoft YaHei UI"/>
                      </a:endParaRPr>
                    </a:p>
                  </a:txBody>
                  <a:tcPr marL="0" marR="0" marT="0" marB="0">
                    <a:lnR w="9525">
                      <a:solidFill>
                        <a:srgbClr val="65AF45"/>
                      </a:solidFill>
                      <a:prstDash val="solid"/>
                    </a:lnR>
                    <a:lnT w="9525">
                      <a:solidFill>
                        <a:srgbClr val="65AF45"/>
                      </a:solidFill>
                      <a:prstDash val="solid"/>
                    </a:lnT>
                  </a:tcPr>
                </a:tc>
                <a:extLst>
                  <a:ext uri="{0D108BD9-81ED-4DB2-BD59-A6C34878D82A}">
                    <a16:rowId xmlns:a16="http://schemas.microsoft.com/office/drawing/2014/main" val="10000"/>
                  </a:ext>
                </a:extLst>
              </a:tr>
              <a:tr h="205788">
                <a:tc>
                  <a:txBody>
                    <a:bodyPr vert="horz" wrap="square"/>
                    <a:lstStyle/>
                    <a:p>
                      <a:endParaRPr sz="800">
                        <a:latin typeface="Microsoft YaHei UI"/>
                        <a:cs typeface="Microsoft YaHei UI"/>
                      </a:endParaRPr>
                    </a:p>
                  </a:txBody>
                  <a:tcPr marL="0" marR="0" marT="0" marB="0">
                    <a:lnL w="9525">
                      <a:solidFill>
                        <a:srgbClr val="65AF45"/>
                      </a:solidFill>
                      <a:prstDash val="solid"/>
                    </a:lnL>
                  </a:tcPr>
                </a:tc>
                <a:tc>
                  <a:txBody>
                    <a:bodyPr vert="horz" wrap="square"/>
                    <a:lstStyle/>
                    <a:p>
                      <a:pPr marL="188595">
                        <a:lnSpc>
                          <a:spcPct val="100000"/>
                        </a:lnSpc>
                      </a:pPr>
                      <a:r>
                        <a:rPr sz="800">
                          <a:solidFill>
                            <a:srgbClr val="FFFFFF"/>
                          </a:solidFill>
                          <a:latin typeface="Microsoft YaHei UI"/>
                          <a:cs typeface="Microsoft YaHei UI"/>
                        </a:rPr>
                        <a:t>临床决策支持</a:t>
                      </a:r>
                      <a:endParaRPr sz="800">
                        <a:latin typeface="Microsoft YaHei UI"/>
                        <a:cs typeface="Microsoft YaHei UI"/>
                      </a:endParaRPr>
                    </a:p>
                  </a:txBody>
                  <a:tcPr marL="0" marR="0" marT="0" marB="0">
                    <a:solidFill>
                      <a:srgbClr val="65AF45"/>
                    </a:solidFill>
                  </a:tcPr>
                </a:tc>
                <a:tc>
                  <a:txBody>
                    <a:bodyPr vert="horz" wrap="square"/>
                    <a:lstStyle/>
                    <a:p>
                      <a:endParaRPr sz="800">
                        <a:latin typeface="Microsoft YaHei UI"/>
                        <a:cs typeface="Microsoft YaHei UI"/>
                      </a:endParaRPr>
                    </a:p>
                  </a:txBody>
                  <a:tcPr marL="0" marR="0" marT="0" marB="0">
                    <a:lnR w="9525">
                      <a:solidFill>
                        <a:srgbClr val="65AF45"/>
                      </a:solidFill>
                      <a:prstDash val="solid"/>
                    </a:lnR>
                  </a:tcPr>
                </a:tc>
                <a:extLst>
                  <a:ext uri="{0D108BD9-81ED-4DB2-BD59-A6C34878D82A}">
                    <a16:rowId xmlns:a16="http://schemas.microsoft.com/office/drawing/2014/main" val="10001"/>
                  </a:ext>
                </a:extLst>
              </a:tr>
              <a:tr h="219165">
                <a:tc>
                  <a:txBody>
                    <a:bodyPr vert="horz" wrap="square"/>
                    <a:lstStyle/>
                    <a:p>
                      <a:endParaRPr sz="800">
                        <a:latin typeface="Microsoft YaHei UI"/>
                        <a:cs typeface="Microsoft YaHei UI"/>
                      </a:endParaRPr>
                    </a:p>
                  </a:txBody>
                  <a:tcPr marL="0" marR="0" marT="0" marB="0">
                    <a:lnL w="9525">
                      <a:solidFill>
                        <a:srgbClr val="65AF45"/>
                      </a:solidFill>
                      <a:prstDash val="solid"/>
                    </a:lnL>
                  </a:tcPr>
                </a:tc>
                <a:tc>
                  <a:txBody>
                    <a:bodyPr vert="horz" wrap="square"/>
                    <a:lstStyle/>
                    <a:p>
                      <a:pPr marL="188595">
                        <a:lnSpc>
                          <a:spcPct val="100000"/>
                        </a:lnSpc>
                      </a:pPr>
                      <a:r>
                        <a:rPr sz="800">
                          <a:solidFill>
                            <a:srgbClr val="FFFFFF"/>
                          </a:solidFill>
                          <a:latin typeface="Microsoft YaHei UI"/>
                          <a:cs typeface="Microsoft YaHei UI"/>
                        </a:rPr>
                        <a:t>创新药物研发</a:t>
                      </a:r>
                      <a:endParaRPr sz="800">
                        <a:latin typeface="Microsoft YaHei UI"/>
                        <a:cs typeface="Microsoft YaHei UI"/>
                      </a:endParaRPr>
                    </a:p>
                  </a:txBody>
                  <a:tcPr marL="0" marR="0" marT="0" marB="0">
                    <a:solidFill>
                      <a:srgbClr val="65AF45"/>
                    </a:solidFill>
                  </a:tcPr>
                </a:tc>
                <a:tc>
                  <a:txBody>
                    <a:bodyPr vert="horz" wrap="square"/>
                    <a:lstStyle/>
                    <a:p>
                      <a:endParaRPr sz="800">
                        <a:latin typeface="Microsoft YaHei UI"/>
                        <a:cs typeface="Microsoft YaHei UI"/>
                      </a:endParaRPr>
                    </a:p>
                  </a:txBody>
                  <a:tcPr marL="0" marR="0" marT="0" marB="0">
                    <a:lnR w="9525">
                      <a:solidFill>
                        <a:srgbClr val="65AF45"/>
                      </a:solidFill>
                      <a:prstDash val="solid"/>
                    </a:lnR>
                  </a:tcPr>
                </a:tc>
                <a:extLst>
                  <a:ext uri="{0D108BD9-81ED-4DB2-BD59-A6C34878D82A}">
                    <a16:rowId xmlns:a16="http://schemas.microsoft.com/office/drawing/2014/main" val="10002"/>
                  </a:ext>
                </a:extLst>
              </a:tr>
              <a:tr h="224434">
                <a:tc>
                  <a:txBody>
                    <a:bodyPr vert="horz" wrap="square"/>
                    <a:lstStyle/>
                    <a:p>
                      <a:endParaRPr sz="800">
                        <a:latin typeface="Microsoft YaHei UI"/>
                        <a:cs typeface="Microsoft YaHei UI"/>
                      </a:endParaRPr>
                    </a:p>
                  </a:txBody>
                  <a:tcPr marL="0" marR="0" marT="0" marB="0">
                    <a:lnL w="9525">
                      <a:solidFill>
                        <a:srgbClr val="65AF45"/>
                      </a:solidFill>
                      <a:prstDash val="solid"/>
                    </a:lnL>
                    <a:lnB w="9525">
                      <a:solidFill>
                        <a:srgbClr val="65AF45"/>
                      </a:solidFill>
                      <a:prstDash val="solid"/>
                    </a:lnB>
                  </a:tcPr>
                </a:tc>
                <a:tc>
                  <a:txBody>
                    <a:bodyPr vert="horz" wrap="square"/>
                    <a:lstStyle/>
                    <a:p>
                      <a:pPr marL="137795">
                        <a:lnSpc>
                          <a:spcPct val="100000"/>
                        </a:lnSpc>
                      </a:pPr>
                      <a:r>
                        <a:rPr sz="800">
                          <a:solidFill>
                            <a:srgbClr val="FFFFFF"/>
                          </a:solidFill>
                          <a:latin typeface="Microsoft YaHei UI"/>
                          <a:cs typeface="Microsoft YaHei UI"/>
                        </a:rPr>
                        <a:t>基因测序及分析</a:t>
                      </a:r>
                      <a:endParaRPr sz="800">
                        <a:latin typeface="Microsoft YaHei UI"/>
                        <a:cs typeface="Microsoft YaHei UI"/>
                      </a:endParaRPr>
                    </a:p>
                  </a:txBody>
                  <a:tcPr marL="0" marR="0" marT="0" marB="0">
                    <a:lnB w="9525">
                      <a:solidFill>
                        <a:srgbClr val="65AF45"/>
                      </a:solidFill>
                      <a:prstDash val="solid"/>
                    </a:lnB>
                    <a:solidFill>
                      <a:srgbClr val="65AF45"/>
                    </a:solidFill>
                  </a:tcPr>
                </a:tc>
                <a:tc>
                  <a:txBody>
                    <a:bodyPr vert="horz" wrap="square"/>
                    <a:lstStyle/>
                    <a:p>
                      <a:endParaRPr sz="800">
                        <a:latin typeface="Microsoft YaHei UI"/>
                        <a:cs typeface="Microsoft YaHei UI"/>
                      </a:endParaRPr>
                    </a:p>
                  </a:txBody>
                  <a:tcPr marL="0" marR="0" marT="0" marB="0">
                    <a:lnR w="9525">
                      <a:solidFill>
                        <a:srgbClr val="65AF45"/>
                      </a:solidFill>
                      <a:prstDash val="solid"/>
                    </a:lnR>
                    <a:lnB w="9525">
                      <a:solidFill>
                        <a:srgbClr val="65AF45"/>
                      </a:solidFill>
                      <a:prstDash val="solid"/>
                    </a:lnB>
                  </a:tcPr>
                </a:tc>
                <a:extLst>
                  <a:ext uri="{0D108BD9-81ED-4DB2-BD59-A6C34878D82A}">
                    <a16:rowId xmlns:a16="http://schemas.microsoft.com/office/drawing/2014/main" val="10003"/>
                  </a:ext>
                </a:extLst>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0" rIns="0" bIns="0" rtlCol="0">
            <a:noAutofit/>
          </a:bodyPr>
          <a:lstStyle/>
          <a:p>
            <a:pPr marL="12700">
              <a:lnSpc>
                <a:spcPts val="3835"/>
              </a:lnSpc>
            </a:pPr>
            <a:r>
              <a:rPr sz="3200" spc="204">
                <a:solidFill>
                  <a:srgbClr val="8BC53F"/>
                </a:solidFill>
                <a:latin typeface="Microsoft YaHei UI"/>
                <a:cs typeface="Microsoft YaHei UI"/>
              </a:rPr>
              <a:t>“云数物智移”之网中互联：医疗物联网</a:t>
            </a:r>
            <a:endParaRPr sz="3200">
              <a:latin typeface="Microsoft YaHei UI"/>
              <a:cs typeface="Microsoft YaHei UI"/>
            </a:endParaRPr>
          </a:p>
        </p:txBody>
      </p:sp>
      <p:sp>
        <p:nvSpPr>
          <p:cNvPr id="3" name="object 3"/>
          <p:cNvSpPr txBox="1"/>
          <p:nvPr/>
        </p:nvSpPr>
        <p:spPr>
          <a:xfrm>
            <a:off x="2050738" y="1072896"/>
            <a:ext cx="6426200" cy="3657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2875"/>
              </a:lnSpc>
            </a:pPr>
            <a:r>
              <a:rPr sz="2400">
                <a:solidFill>
                  <a:srgbClr val="555555"/>
                </a:solidFill>
                <a:latin typeface="Microsoft YaHei UI"/>
                <a:cs typeface="Microsoft YaHei UI"/>
              </a:rPr>
              <a:t>致力于以双机交互替代人机交互，</a:t>
            </a:r>
            <a:r>
              <a:rPr sz="2400">
                <a:solidFill>
                  <a:srgbClr val="595959"/>
                </a:solidFill>
                <a:latin typeface="Microsoft YaHei UI"/>
                <a:cs typeface="Microsoft YaHei UI"/>
              </a:rPr>
              <a:t>实现全面感知</a:t>
            </a:r>
            <a:endParaRPr sz="2400">
              <a:latin typeface="Microsoft YaHei UI"/>
              <a:cs typeface="Microsoft YaHei UI"/>
            </a:endParaRPr>
          </a:p>
        </p:txBody>
      </p:sp>
      <p:sp>
        <p:nvSpPr>
          <p:cNvPr id="4" name="object 4"/>
          <p:cNvSpPr/>
          <p:nvPr/>
        </p:nvSpPr>
        <p:spPr>
          <a:xfrm>
            <a:off x="7367290" y="3959979"/>
            <a:ext cx="206844" cy="2303995"/>
          </a:xfrm>
          <a:custGeom>
            <a:rect l="l" t="t" r="r" b="b"/>
            <a:pathLst>
              <a:path w="206844" h="2303995">
                <a:moveTo>
                  <a:pt x="0" y="0"/>
                </a:moveTo>
                <a:lnTo>
                  <a:pt x="206844" y="0"/>
                </a:lnTo>
                <a:lnTo>
                  <a:pt x="206844" y="2303995"/>
                </a:lnTo>
                <a:lnTo>
                  <a:pt x="0" y="230399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7680567" y="5318567"/>
            <a:ext cx="1379893" cy="176009"/>
          </a:xfrm>
          <a:custGeom>
            <a:rect l="l" t="t" r="r" b="b"/>
            <a:pathLst>
              <a:path w="1379893" h="176009">
                <a:moveTo>
                  <a:pt x="0" y="0"/>
                </a:moveTo>
                <a:lnTo>
                  <a:pt x="1379893" y="0"/>
                </a:lnTo>
                <a:lnTo>
                  <a:pt x="1379893" y="176009"/>
                </a:lnTo>
                <a:lnTo>
                  <a:pt x="0" y="17600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7680566" y="5560271"/>
            <a:ext cx="1375448" cy="176009"/>
          </a:xfrm>
          <a:custGeom>
            <a:rect l="l" t="t" r="r" b="b"/>
            <a:pathLst>
              <a:path w="1375448" h="176009">
                <a:moveTo>
                  <a:pt x="0" y="0"/>
                </a:moveTo>
                <a:lnTo>
                  <a:pt x="1375448" y="0"/>
                </a:lnTo>
                <a:lnTo>
                  <a:pt x="1375448" y="176009"/>
                </a:lnTo>
                <a:lnTo>
                  <a:pt x="0" y="17600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7679470" y="5801975"/>
            <a:ext cx="1369656" cy="176009"/>
          </a:xfrm>
          <a:custGeom>
            <a:rect l="l" t="t" r="r" b="b"/>
            <a:pathLst>
              <a:path w="1369656" h="176009">
                <a:moveTo>
                  <a:pt x="0" y="0"/>
                </a:moveTo>
                <a:lnTo>
                  <a:pt x="1369656" y="0"/>
                </a:lnTo>
                <a:lnTo>
                  <a:pt x="1369656" y="176009"/>
                </a:lnTo>
                <a:lnTo>
                  <a:pt x="0" y="17600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7682227" y="6043679"/>
            <a:ext cx="1373784" cy="176009"/>
          </a:xfrm>
          <a:custGeom>
            <a:rect l="l" t="t" r="r" b="b"/>
            <a:pathLst>
              <a:path w="1373784" h="176009">
                <a:moveTo>
                  <a:pt x="0" y="0"/>
                </a:moveTo>
                <a:lnTo>
                  <a:pt x="1373784" y="0"/>
                </a:lnTo>
                <a:lnTo>
                  <a:pt x="1373784" y="176009"/>
                </a:lnTo>
                <a:lnTo>
                  <a:pt x="0" y="176009"/>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7616316" y="5102711"/>
            <a:ext cx="1490527" cy="1152513"/>
          </a:xfrm>
          <a:custGeom>
            <a:rect l="l" t="t" r="r" b="b"/>
            <a:pathLst>
              <a:path w="1490527" h="1152513">
                <a:moveTo>
                  <a:pt x="0" y="0"/>
                </a:moveTo>
                <a:lnTo>
                  <a:pt x="1490527" y="0"/>
                </a:lnTo>
                <a:lnTo>
                  <a:pt x="1490527" y="1152513"/>
                </a:lnTo>
                <a:lnTo>
                  <a:pt x="0" y="1152513"/>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7674249" y="4395600"/>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8913801" y="4393378"/>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7671481" y="4825893"/>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8912120" y="4825120"/>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7676073" y="4610746"/>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7673283" y="4180455"/>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8912120" y="4609249"/>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8912120" y="4177506"/>
            <a:ext cx="1191285" cy="172796"/>
          </a:xfrm>
          <a:custGeom>
            <a:rect l="l" t="t" r="r" b="b"/>
            <a:pathLst>
              <a:path w="1191285" h="172796">
                <a:moveTo>
                  <a:pt x="0" y="0"/>
                </a:moveTo>
                <a:lnTo>
                  <a:pt x="1191285" y="0"/>
                </a:lnTo>
                <a:lnTo>
                  <a:pt x="1191285" y="172796"/>
                </a:lnTo>
                <a:lnTo>
                  <a:pt x="0" y="172796"/>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616442" y="3969169"/>
            <a:ext cx="2532617" cy="1081993"/>
          </a:xfrm>
          <a:custGeom>
            <a:rect l="l" t="t" r="r" b="b"/>
            <a:pathLst>
              <a:path w="2532617" h="1081993">
                <a:moveTo>
                  <a:pt x="0" y="0"/>
                </a:moveTo>
                <a:lnTo>
                  <a:pt x="2532617" y="0"/>
                </a:lnTo>
                <a:lnTo>
                  <a:pt x="2532617" y="1081993"/>
                </a:lnTo>
                <a:lnTo>
                  <a:pt x="0" y="1081993"/>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9181066" y="5321946"/>
            <a:ext cx="928941" cy="175514"/>
          </a:xfrm>
          <a:custGeom>
            <a:rect l="l" t="t" r="r" b="b"/>
            <a:pathLst>
              <a:path w="928941" h="175513">
                <a:moveTo>
                  <a:pt x="0" y="0"/>
                </a:moveTo>
                <a:lnTo>
                  <a:pt x="928941" y="0"/>
                </a:lnTo>
                <a:lnTo>
                  <a:pt x="928941" y="175513"/>
                </a:lnTo>
                <a:lnTo>
                  <a:pt x="0" y="175513"/>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9179680" y="5563525"/>
            <a:ext cx="928941" cy="175513"/>
          </a:xfrm>
          <a:custGeom>
            <a:rect l="l" t="t" r="r" b="b"/>
            <a:pathLst>
              <a:path w="928941" h="175513">
                <a:moveTo>
                  <a:pt x="0" y="0"/>
                </a:moveTo>
                <a:lnTo>
                  <a:pt x="928941" y="0"/>
                </a:lnTo>
                <a:lnTo>
                  <a:pt x="928941" y="175513"/>
                </a:lnTo>
                <a:lnTo>
                  <a:pt x="0" y="175513"/>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9179680" y="5805102"/>
            <a:ext cx="928941" cy="175514"/>
          </a:xfrm>
          <a:custGeom>
            <a:rect l="l" t="t" r="r" b="b"/>
            <a:pathLst>
              <a:path w="928941" h="175513">
                <a:moveTo>
                  <a:pt x="0" y="0"/>
                </a:moveTo>
                <a:lnTo>
                  <a:pt x="928941" y="0"/>
                </a:lnTo>
                <a:lnTo>
                  <a:pt x="928941" y="175514"/>
                </a:lnTo>
                <a:lnTo>
                  <a:pt x="0" y="175514"/>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174463" y="6046679"/>
            <a:ext cx="928941" cy="175514"/>
          </a:xfrm>
          <a:custGeom>
            <a:rect l="l" t="t" r="r" b="b"/>
            <a:pathLst>
              <a:path w="928941" h="175513">
                <a:moveTo>
                  <a:pt x="0" y="0"/>
                </a:moveTo>
                <a:lnTo>
                  <a:pt x="928941" y="0"/>
                </a:lnTo>
                <a:lnTo>
                  <a:pt x="928941" y="175514"/>
                </a:lnTo>
                <a:lnTo>
                  <a:pt x="0" y="175514"/>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9135651" y="5101491"/>
            <a:ext cx="1020649" cy="1152513"/>
          </a:xfrm>
          <a:custGeom>
            <a:rect l="l" t="t" r="r" b="b"/>
            <a:pathLst>
              <a:path w="1020649" h="1152513">
                <a:moveTo>
                  <a:pt x="0" y="0"/>
                </a:moveTo>
                <a:lnTo>
                  <a:pt x="1020649" y="0"/>
                </a:lnTo>
                <a:lnTo>
                  <a:pt x="1020649" y="1152513"/>
                </a:lnTo>
                <a:lnTo>
                  <a:pt x="0" y="1152513"/>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2063395" y="5173056"/>
            <a:ext cx="207518" cy="1079995"/>
          </a:xfrm>
          <a:custGeom>
            <a:rect l="l" t="t" r="r" b="b"/>
            <a:pathLst>
              <a:path w="207518" h="1079995">
                <a:moveTo>
                  <a:pt x="0" y="0"/>
                </a:moveTo>
                <a:lnTo>
                  <a:pt x="207518" y="0"/>
                </a:lnTo>
                <a:lnTo>
                  <a:pt x="207518" y="1079995"/>
                </a:lnTo>
                <a:lnTo>
                  <a:pt x="0" y="107999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2824791" y="6034152"/>
            <a:ext cx="899998" cy="191604"/>
          </a:xfrm>
          <a:custGeom>
            <a:rect l="l" t="t" r="r" b="b"/>
            <a:pathLst>
              <a:path w="899997" h="191604">
                <a:moveTo>
                  <a:pt x="0" y="0"/>
                </a:moveTo>
                <a:lnTo>
                  <a:pt x="899998" y="0"/>
                </a:lnTo>
                <a:lnTo>
                  <a:pt x="899998" y="191604"/>
                </a:lnTo>
                <a:lnTo>
                  <a:pt x="0" y="191604"/>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3789212" y="6034152"/>
            <a:ext cx="936002" cy="186994"/>
          </a:xfrm>
          <a:custGeom>
            <a:rect l="l" t="t" r="r" b="b"/>
            <a:pathLst>
              <a:path w="936002" h="186994">
                <a:moveTo>
                  <a:pt x="0" y="0"/>
                </a:moveTo>
                <a:lnTo>
                  <a:pt x="936002" y="0"/>
                </a:lnTo>
                <a:lnTo>
                  <a:pt x="936002" y="186994"/>
                </a:lnTo>
                <a:lnTo>
                  <a:pt x="0" y="186994"/>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2056282" y="6067552"/>
            <a:ext cx="2592705" cy="45148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14730">
              <a:tabLst>
                <a:tab pos="1821814"/>
              </a:tabLst>
            </a:pPr>
            <a:r>
              <a:rPr sz="800">
                <a:solidFill>
                  <a:srgbClr val="595959"/>
                </a:solidFill>
                <a:latin typeface="Microsoft YaHei UI"/>
                <a:cs typeface="Microsoft YaHei UI"/>
              </a:rPr>
              <a:t>标识技术	传感器</a:t>
            </a:r>
            <a:r>
              <a:rPr sz="800" spc="-5">
                <a:solidFill>
                  <a:srgbClr val="595959"/>
                </a:solidFill>
                <a:latin typeface="Verdana"/>
                <a:cs typeface="Verdana"/>
              </a:rPr>
              <a:t>/</a:t>
            </a:r>
            <a:r>
              <a:rPr sz="800">
                <a:solidFill>
                  <a:srgbClr val="595959"/>
                </a:solidFill>
                <a:latin typeface="Microsoft YaHei UI"/>
                <a:cs typeface="Microsoft YaHei UI"/>
              </a:rPr>
              <a:t>传感单元</a:t>
            </a:r>
            <a:endParaRPr sz="800">
              <a:latin typeface="Microsoft YaHei UI"/>
              <a:cs typeface="Microsoft YaHei UI"/>
            </a:endParaRPr>
          </a:p>
          <a:p>
            <a:pPr>
              <a:lnSpc>
                <a:spcPts val="500"/>
              </a:lnSpc>
              <a:spcBef>
                <a:spcPts val="36"/>
              </a:spcBef>
            </a:pPr>
            <a:endParaRPr sz="500"/>
          </a:p>
          <a:p>
            <a:pPr>
              <a:lnSpc>
                <a:spcPts val="1000"/>
              </a:lnSpc>
            </a:pPr>
            <a:endParaRPr sz="1000"/>
          </a:p>
          <a:p>
            <a:pPr marL="12700"/>
            <a:r>
              <a:rPr sz="800">
                <a:solidFill>
                  <a:srgbClr val="7F7F7F"/>
                </a:solidFill>
                <a:latin typeface="Microsoft YaHei UI"/>
                <a:cs typeface="Microsoft YaHei UI"/>
              </a:rPr>
              <a:t>来源：中国通信院，艾瑞咨询研究院自主研究及绘制。</a:t>
            </a:r>
            <a:endParaRPr sz="800">
              <a:latin typeface="Microsoft YaHei UI"/>
              <a:cs typeface="Microsoft YaHei UI"/>
            </a:endParaRPr>
          </a:p>
        </p:txBody>
      </p:sp>
      <p:sp>
        <p:nvSpPr>
          <p:cNvPr id="28" name="object 28"/>
          <p:cNvSpPr txBox="1"/>
          <p:nvPr/>
        </p:nvSpPr>
        <p:spPr>
          <a:xfrm>
            <a:off x="7407215" y="4927600"/>
            <a:ext cx="127000" cy="3784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800" b="1">
                <a:solidFill>
                  <a:srgbClr val="FFFFFF"/>
                </a:solidFill>
                <a:latin typeface="Microsoft YaHei UI"/>
                <a:cs typeface="Microsoft YaHei UI"/>
              </a:rPr>
              <a:t>应 用 层</a:t>
            </a:r>
            <a:endParaRPr sz="800">
              <a:latin typeface="Microsoft YaHei UI"/>
              <a:cs typeface="Microsoft YaHei UI"/>
            </a:endParaRPr>
          </a:p>
        </p:txBody>
      </p:sp>
      <p:sp>
        <p:nvSpPr>
          <p:cNvPr id="29" name="object 29"/>
          <p:cNvSpPr txBox="1"/>
          <p:nvPr/>
        </p:nvSpPr>
        <p:spPr>
          <a:xfrm>
            <a:off x="8028397" y="5153152"/>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595959"/>
                </a:solidFill>
                <a:latin typeface="Microsoft YaHei UI"/>
                <a:cs typeface="Microsoft YaHei UI"/>
              </a:rPr>
              <a:t>居家健康服务</a:t>
            </a:r>
            <a:endParaRPr sz="800">
              <a:latin typeface="Microsoft YaHei UI"/>
              <a:cs typeface="Microsoft YaHei UI"/>
            </a:endParaRPr>
          </a:p>
        </p:txBody>
      </p:sp>
      <p:sp>
        <p:nvSpPr>
          <p:cNvPr id="30" name="object 30"/>
          <p:cNvSpPr txBox="1"/>
          <p:nvPr/>
        </p:nvSpPr>
        <p:spPr>
          <a:xfrm>
            <a:off x="7799015" y="5345176"/>
            <a:ext cx="1143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可穿戴设备健康状态监护</a:t>
            </a:r>
            <a:endParaRPr sz="800">
              <a:latin typeface="Microsoft YaHei UI"/>
              <a:cs typeface="Microsoft YaHei UI"/>
            </a:endParaRPr>
          </a:p>
        </p:txBody>
      </p:sp>
      <p:sp>
        <p:nvSpPr>
          <p:cNvPr id="31" name="object 31"/>
          <p:cNvSpPr txBox="1"/>
          <p:nvPr/>
        </p:nvSpPr>
        <p:spPr>
          <a:xfrm>
            <a:off x="7949189" y="5585967"/>
            <a:ext cx="838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智能心电监护系统</a:t>
            </a:r>
            <a:endParaRPr sz="800">
              <a:latin typeface="Microsoft YaHei UI"/>
              <a:cs typeface="Microsoft YaHei UI"/>
            </a:endParaRPr>
          </a:p>
        </p:txBody>
      </p:sp>
      <p:sp>
        <p:nvSpPr>
          <p:cNvPr id="32" name="object 32"/>
          <p:cNvSpPr txBox="1"/>
          <p:nvPr/>
        </p:nvSpPr>
        <p:spPr>
          <a:xfrm>
            <a:off x="8046800" y="5829808"/>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院外急诊救治</a:t>
            </a:r>
            <a:endParaRPr sz="800">
              <a:latin typeface="Microsoft YaHei UI"/>
              <a:cs typeface="Microsoft YaHei UI"/>
            </a:endParaRPr>
          </a:p>
        </p:txBody>
      </p:sp>
      <p:sp>
        <p:nvSpPr>
          <p:cNvPr id="33" name="object 33"/>
          <p:cNvSpPr txBox="1"/>
          <p:nvPr/>
        </p:nvSpPr>
        <p:spPr>
          <a:xfrm>
            <a:off x="8000819" y="6070600"/>
            <a:ext cx="7366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葡萄糖监测系统</a:t>
            </a:r>
            <a:endParaRPr sz="800">
              <a:latin typeface="Microsoft YaHei UI"/>
              <a:cs typeface="Microsoft YaHei UI"/>
            </a:endParaRPr>
          </a:p>
        </p:txBody>
      </p:sp>
      <p:sp>
        <p:nvSpPr>
          <p:cNvPr id="34" name="object 34"/>
          <p:cNvSpPr txBox="1"/>
          <p:nvPr/>
        </p:nvSpPr>
        <p:spPr>
          <a:xfrm>
            <a:off x="7901590" y="4421632"/>
            <a:ext cx="7366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药品可追溯管理</a:t>
            </a:r>
            <a:endParaRPr sz="800">
              <a:latin typeface="Microsoft YaHei UI"/>
              <a:cs typeface="Microsoft YaHei UI"/>
            </a:endParaRPr>
          </a:p>
        </p:txBody>
      </p:sp>
      <p:sp>
        <p:nvSpPr>
          <p:cNvPr id="35" name="object 35"/>
          <p:cNvSpPr txBox="1"/>
          <p:nvPr/>
        </p:nvSpPr>
        <p:spPr>
          <a:xfrm>
            <a:off x="9090343" y="4418583"/>
            <a:ext cx="838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医疗废物管理系统</a:t>
            </a:r>
            <a:endParaRPr sz="800">
              <a:latin typeface="Microsoft YaHei UI"/>
              <a:cs typeface="Microsoft YaHei UI"/>
            </a:endParaRPr>
          </a:p>
        </p:txBody>
      </p:sp>
      <p:sp>
        <p:nvSpPr>
          <p:cNvPr id="36" name="object 36"/>
          <p:cNvSpPr txBox="1"/>
          <p:nvPr/>
        </p:nvSpPr>
        <p:spPr>
          <a:xfrm>
            <a:off x="8000424" y="4851400"/>
            <a:ext cx="5334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智慧手术室</a:t>
            </a:r>
            <a:endParaRPr sz="800">
              <a:latin typeface="Microsoft YaHei UI"/>
              <a:cs typeface="Microsoft YaHei UI"/>
            </a:endParaRPr>
          </a:p>
        </p:txBody>
      </p:sp>
      <p:sp>
        <p:nvSpPr>
          <p:cNvPr id="37" name="object 37"/>
          <p:cNvSpPr txBox="1"/>
          <p:nvPr/>
        </p:nvSpPr>
        <p:spPr>
          <a:xfrm>
            <a:off x="9018021" y="4851400"/>
            <a:ext cx="97980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智慧</a:t>
            </a:r>
            <a:r>
              <a:rPr sz="600" spc="-5">
                <a:solidFill>
                  <a:srgbClr val="595959"/>
                </a:solidFill>
                <a:latin typeface="Verdana"/>
                <a:cs typeface="Verdana"/>
              </a:rPr>
              <a:t>I</a:t>
            </a:r>
            <a:r>
              <a:rPr sz="600" spc="5">
                <a:solidFill>
                  <a:srgbClr val="595959"/>
                </a:solidFill>
                <a:latin typeface="Verdana"/>
                <a:cs typeface="Verdana"/>
              </a:rPr>
              <a:t>C</a:t>
            </a:r>
            <a:r>
              <a:rPr sz="600" spc="-5">
                <a:solidFill>
                  <a:srgbClr val="595959"/>
                </a:solidFill>
                <a:latin typeface="Verdana"/>
                <a:cs typeface="Verdana"/>
              </a:rPr>
              <a:t>U</a:t>
            </a:r>
            <a:r>
              <a:rPr sz="800">
                <a:solidFill>
                  <a:srgbClr val="595959"/>
                </a:solidFill>
                <a:latin typeface="Microsoft YaHei UI"/>
                <a:cs typeface="Microsoft YaHei UI"/>
              </a:rPr>
              <a:t>危象管理系统</a:t>
            </a:r>
            <a:endParaRPr sz="800">
              <a:latin typeface="Microsoft YaHei UI"/>
              <a:cs typeface="Microsoft YaHei UI"/>
            </a:endParaRPr>
          </a:p>
        </p:txBody>
      </p:sp>
      <p:sp>
        <p:nvSpPr>
          <p:cNvPr id="38" name="object 38"/>
          <p:cNvSpPr txBox="1"/>
          <p:nvPr/>
        </p:nvSpPr>
        <p:spPr>
          <a:xfrm>
            <a:off x="7954215" y="4634992"/>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输液监护系统</a:t>
            </a:r>
            <a:endParaRPr sz="800">
              <a:latin typeface="Microsoft YaHei UI"/>
              <a:cs typeface="Microsoft YaHei UI"/>
            </a:endParaRPr>
          </a:p>
        </p:txBody>
      </p:sp>
      <p:sp>
        <p:nvSpPr>
          <p:cNvPr id="39" name="object 39"/>
          <p:cNvSpPr txBox="1"/>
          <p:nvPr/>
        </p:nvSpPr>
        <p:spPr>
          <a:xfrm>
            <a:off x="7697425" y="4205223"/>
            <a:ext cx="1143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医疗设备全生命周期监控</a:t>
            </a:r>
            <a:endParaRPr sz="800">
              <a:latin typeface="Microsoft YaHei UI"/>
              <a:cs typeface="Microsoft YaHei UI"/>
            </a:endParaRPr>
          </a:p>
        </p:txBody>
      </p:sp>
      <p:sp>
        <p:nvSpPr>
          <p:cNvPr id="40" name="object 40"/>
          <p:cNvSpPr txBox="1"/>
          <p:nvPr/>
        </p:nvSpPr>
        <p:spPr>
          <a:xfrm>
            <a:off x="9088662" y="4634992"/>
            <a:ext cx="838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床旁智能交互系统</a:t>
            </a:r>
            <a:endParaRPr sz="800">
              <a:latin typeface="Microsoft YaHei UI"/>
              <a:cs typeface="Microsoft YaHei UI"/>
            </a:endParaRPr>
          </a:p>
        </p:txBody>
      </p:sp>
      <p:sp>
        <p:nvSpPr>
          <p:cNvPr id="41" name="object 41"/>
          <p:cNvSpPr txBox="1"/>
          <p:nvPr/>
        </p:nvSpPr>
        <p:spPr>
          <a:xfrm>
            <a:off x="9037862" y="4202176"/>
            <a:ext cx="939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高值耗材可追溯管理</a:t>
            </a:r>
            <a:endParaRPr sz="800">
              <a:latin typeface="Microsoft YaHei UI"/>
              <a:cs typeface="Microsoft YaHei UI"/>
            </a:endParaRPr>
          </a:p>
        </p:txBody>
      </p:sp>
      <p:sp>
        <p:nvSpPr>
          <p:cNvPr id="42" name="object 42"/>
          <p:cNvSpPr txBox="1"/>
          <p:nvPr/>
        </p:nvSpPr>
        <p:spPr>
          <a:xfrm>
            <a:off x="8552722" y="4001007"/>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595959"/>
                </a:solidFill>
                <a:latin typeface="Microsoft YaHei UI"/>
                <a:cs typeface="Microsoft YaHei UI"/>
              </a:rPr>
              <a:t>智慧医院服务</a:t>
            </a:r>
            <a:endParaRPr sz="800">
              <a:latin typeface="Microsoft YaHei UI"/>
              <a:cs typeface="Microsoft YaHei UI"/>
            </a:endParaRPr>
          </a:p>
        </p:txBody>
      </p:sp>
      <p:sp>
        <p:nvSpPr>
          <p:cNvPr id="43" name="object 43"/>
          <p:cNvSpPr txBox="1"/>
          <p:nvPr/>
        </p:nvSpPr>
        <p:spPr>
          <a:xfrm>
            <a:off x="9308869" y="5147055"/>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595959"/>
                </a:solidFill>
                <a:latin typeface="Microsoft YaHei UI"/>
                <a:cs typeface="Microsoft YaHei UI"/>
              </a:rPr>
              <a:t>公共卫生服务</a:t>
            </a:r>
            <a:endParaRPr sz="800">
              <a:latin typeface="Microsoft YaHei UI"/>
              <a:cs typeface="Microsoft YaHei UI"/>
            </a:endParaRPr>
          </a:p>
        </p:txBody>
      </p:sp>
      <p:sp>
        <p:nvSpPr>
          <p:cNvPr id="44" name="object 44"/>
          <p:cNvSpPr txBox="1"/>
          <p:nvPr/>
        </p:nvSpPr>
        <p:spPr>
          <a:xfrm>
            <a:off x="9328036" y="5348223"/>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智能测温系统</a:t>
            </a:r>
            <a:endParaRPr sz="800">
              <a:latin typeface="Microsoft YaHei UI"/>
              <a:cs typeface="Microsoft YaHei UI"/>
            </a:endParaRPr>
          </a:p>
        </p:txBody>
      </p:sp>
      <p:sp>
        <p:nvSpPr>
          <p:cNvPr id="45" name="object 45"/>
          <p:cNvSpPr txBox="1"/>
          <p:nvPr/>
        </p:nvSpPr>
        <p:spPr>
          <a:xfrm>
            <a:off x="9326651" y="5589016"/>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医疗冷链监控</a:t>
            </a:r>
            <a:endParaRPr sz="800">
              <a:latin typeface="Microsoft YaHei UI"/>
              <a:cs typeface="Microsoft YaHei UI"/>
            </a:endParaRPr>
          </a:p>
        </p:txBody>
      </p:sp>
      <p:sp>
        <p:nvSpPr>
          <p:cNvPr id="46" name="object 46"/>
          <p:cNvSpPr txBox="1"/>
          <p:nvPr/>
        </p:nvSpPr>
        <p:spPr>
          <a:xfrm>
            <a:off x="9377451" y="5832855"/>
            <a:ext cx="5334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传染病防控</a:t>
            </a:r>
            <a:endParaRPr sz="800">
              <a:latin typeface="Microsoft YaHei UI"/>
              <a:cs typeface="Microsoft YaHei UI"/>
            </a:endParaRPr>
          </a:p>
        </p:txBody>
      </p:sp>
      <p:sp>
        <p:nvSpPr>
          <p:cNvPr id="47" name="object 47"/>
          <p:cNvSpPr txBox="1"/>
          <p:nvPr/>
        </p:nvSpPr>
        <p:spPr>
          <a:xfrm>
            <a:off x="9270634" y="6073647"/>
            <a:ext cx="7366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老年人健康管理</a:t>
            </a:r>
            <a:endParaRPr sz="800">
              <a:latin typeface="Microsoft YaHei UI"/>
              <a:cs typeface="Microsoft YaHei UI"/>
            </a:endParaRPr>
          </a:p>
        </p:txBody>
      </p:sp>
      <p:sp>
        <p:nvSpPr>
          <p:cNvPr id="48" name="object 48"/>
          <p:cNvSpPr txBox="1"/>
          <p:nvPr/>
        </p:nvSpPr>
        <p:spPr>
          <a:xfrm>
            <a:off x="2103654" y="5532567"/>
            <a:ext cx="1270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8800"/>
              </a:lnSpc>
            </a:pPr>
            <a:r>
              <a:rPr sz="800" b="1">
                <a:solidFill>
                  <a:srgbClr val="FFFFFF"/>
                </a:solidFill>
                <a:latin typeface="Microsoft YaHei UI"/>
                <a:cs typeface="Microsoft YaHei UI"/>
              </a:rPr>
              <a:t>感 知 层</a:t>
            </a:r>
            <a:endParaRPr sz="800">
              <a:latin typeface="Microsoft YaHei UI"/>
              <a:cs typeface="Microsoft YaHei UI"/>
            </a:endParaRPr>
          </a:p>
        </p:txBody>
      </p:sp>
      <p:sp>
        <p:nvSpPr>
          <p:cNvPr id="49" name="object 49"/>
          <p:cNvSpPr/>
          <p:nvPr/>
        </p:nvSpPr>
        <p:spPr>
          <a:xfrm>
            <a:off x="4789634" y="6034152"/>
            <a:ext cx="936002" cy="183692"/>
          </a:xfrm>
          <a:custGeom>
            <a:rect l="l" t="t" r="r" b="b"/>
            <a:pathLst>
              <a:path w="936002" h="183692">
                <a:moveTo>
                  <a:pt x="0" y="0"/>
                </a:moveTo>
                <a:lnTo>
                  <a:pt x="936002" y="0"/>
                </a:lnTo>
                <a:lnTo>
                  <a:pt x="936002" y="183692"/>
                </a:lnTo>
                <a:lnTo>
                  <a:pt x="0" y="183692"/>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txBox="1"/>
          <p:nvPr/>
        </p:nvSpPr>
        <p:spPr>
          <a:xfrm>
            <a:off x="4866317" y="6064503"/>
            <a:ext cx="78295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控制器</a:t>
            </a:r>
            <a:r>
              <a:rPr sz="800" spc="-5">
                <a:solidFill>
                  <a:srgbClr val="595959"/>
                </a:solidFill>
                <a:latin typeface="Verdana"/>
                <a:cs typeface="Verdana"/>
              </a:rPr>
              <a:t>/</a:t>
            </a:r>
            <a:r>
              <a:rPr sz="800">
                <a:solidFill>
                  <a:srgbClr val="595959"/>
                </a:solidFill>
                <a:latin typeface="Microsoft YaHei UI"/>
                <a:cs typeface="Microsoft YaHei UI"/>
              </a:rPr>
              <a:t>计算单元</a:t>
            </a:r>
            <a:endParaRPr sz="800">
              <a:latin typeface="Microsoft YaHei UI"/>
              <a:cs typeface="Microsoft YaHei UI"/>
            </a:endParaRPr>
          </a:p>
        </p:txBody>
      </p:sp>
      <p:sp>
        <p:nvSpPr>
          <p:cNvPr id="51" name="object 51"/>
          <p:cNvSpPr/>
          <p:nvPr/>
        </p:nvSpPr>
        <p:spPr>
          <a:xfrm>
            <a:off x="5790059" y="6034153"/>
            <a:ext cx="720001" cy="183603"/>
          </a:xfrm>
          <a:custGeom>
            <a:rect l="l" t="t" r="r" b="b"/>
            <a:pathLst>
              <a:path w="720001" h="183603">
                <a:moveTo>
                  <a:pt x="0" y="0"/>
                </a:moveTo>
                <a:lnTo>
                  <a:pt x="720001" y="0"/>
                </a:lnTo>
                <a:lnTo>
                  <a:pt x="720001" y="183603"/>
                </a:lnTo>
                <a:lnTo>
                  <a:pt x="0" y="183603"/>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txBox="1"/>
          <p:nvPr/>
        </p:nvSpPr>
        <p:spPr>
          <a:xfrm>
            <a:off x="6054807" y="6064503"/>
            <a:ext cx="190500" cy="1320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5">
                <a:solidFill>
                  <a:srgbClr val="595959"/>
                </a:solidFill>
                <a:latin typeface="Verdana"/>
                <a:cs typeface="Verdana"/>
              </a:rPr>
              <a:t>……</a:t>
            </a:r>
            <a:endParaRPr sz="800">
              <a:latin typeface="Verdana"/>
              <a:cs typeface="Verdana"/>
            </a:endParaRPr>
          </a:p>
        </p:txBody>
      </p:sp>
      <p:sp>
        <p:nvSpPr>
          <p:cNvPr id="53" name="object 53"/>
          <p:cNvSpPr/>
          <p:nvPr/>
        </p:nvSpPr>
        <p:spPr>
          <a:xfrm>
            <a:off x="2333558" y="5396940"/>
            <a:ext cx="575995" cy="198005"/>
          </a:xfrm>
          <a:custGeom>
            <a:rect l="l" t="t" r="r" b="b"/>
            <a:pathLst>
              <a:path w="575995" h="198005">
                <a:moveTo>
                  <a:pt x="0" y="0"/>
                </a:moveTo>
                <a:lnTo>
                  <a:pt x="575995" y="0"/>
                </a:lnTo>
                <a:lnTo>
                  <a:pt x="575995"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2456458" y="5433567"/>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体温计</a:t>
            </a:r>
            <a:endParaRPr sz="800">
              <a:latin typeface="Microsoft YaHei UI"/>
              <a:cs typeface="Microsoft YaHei UI"/>
            </a:endParaRPr>
          </a:p>
        </p:txBody>
      </p:sp>
      <p:sp>
        <p:nvSpPr>
          <p:cNvPr id="55" name="object 55"/>
          <p:cNvSpPr/>
          <p:nvPr/>
        </p:nvSpPr>
        <p:spPr>
          <a:xfrm>
            <a:off x="2927197" y="5393507"/>
            <a:ext cx="575995" cy="201434"/>
          </a:xfrm>
          <a:custGeom>
            <a:rect l="l" t="t" r="r" b="b"/>
            <a:pathLst>
              <a:path w="575995" h="201434">
                <a:moveTo>
                  <a:pt x="0" y="0"/>
                </a:moveTo>
                <a:lnTo>
                  <a:pt x="575995" y="0"/>
                </a:lnTo>
                <a:lnTo>
                  <a:pt x="575995" y="201434"/>
                </a:lnTo>
                <a:lnTo>
                  <a:pt x="0" y="201434"/>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2931534" y="5622278"/>
            <a:ext cx="575995" cy="200418"/>
          </a:xfrm>
          <a:custGeom>
            <a:rect l="l" t="t" r="r" b="b"/>
            <a:pathLst>
              <a:path w="575995" h="200418">
                <a:moveTo>
                  <a:pt x="0" y="0"/>
                </a:moveTo>
                <a:lnTo>
                  <a:pt x="575995" y="0"/>
                </a:lnTo>
                <a:lnTo>
                  <a:pt x="575995" y="200418"/>
                </a:lnTo>
                <a:lnTo>
                  <a:pt x="0" y="200418"/>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2339522" y="5622279"/>
            <a:ext cx="575995" cy="198005"/>
          </a:xfrm>
          <a:custGeom>
            <a:rect l="l" t="t" r="r" b="b"/>
            <a:pathLst>
              <a:path w="575995" h="198005">
                <a:moveTo>
                  <a:pt x="0" y="0"/>
                </a:moveTo>
                <a:lnTo>
                  <a:pt x="575995" y="0"/>
                </a:lnTo>
                <a:lnTo>
                  <a:pt x="575995"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3520837" y="5393508"/>
            <a:ext cx="575995" cy="198005"/>
          </a:xfrm>
          <a:custGeom>
            <a:rect l="l" t="t" r="r" b="b"/>
            <a:pathLst>
              <a:path w="575995" h="198005">
                <a:moveTo>
                  <a:pt x="0" y="0"/>
                </a:moveTo>
                <a:lnTo>
                  <a:pt x="575995" y="0"/>
                </a:lnTo>
                <a:lnTo>
                  <a:pt x="575995"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4778928" y="5399065"/>
            <a:ext cx="1141971" cy="194614"/>
          </a:xfrm>
          <a:custGeom>
            <a:rect l="l" t="t" r="r" b="b"/>
            <a:pathLst>
              <a:path w="1141971" h="194614">
                <a:moveTo>
                  <a:pt x="0" y="0"/>
                </a:moveTo>
                <a:lnTo>
                  <a:pt x="1141971" y="0"/>
                </a:lnTo>
                <a:lnTo>
                  <a:pt x="1141971" y="194614"/>
                </a:lnTo>
                <a:lnTo>
                  <a:pt x="0" y="194614"/>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2063395" y="4584423"/>
            <a:ext cx="207518" cy="395998"/>
          </a:xfrm>
          <a:custGeom>
            <a:rect l="l" t="t" r="r" b="b"/>
            <a:pathLst>
              <a:path w="207518" h="395998">
                <a:moveTo>
                  <a:pt x="0" y="0"/>
                </a:moveTo>
                <a:lnTo>
                  <a:pt x="207518" y="0"/>
                </a:lnTo>
                <a:lnTo>
                  <a:pt x="207518" y="395998"/>
                </a:lnTo>
                <a:lnTo>
                  <a:pt x="0" y="395998"/>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4800037" y="4070293"/>
            <a:ext cx="1168819" cy="196214"/>
          </a:xfrm>
          <a:custGeom>
            <a:rect l="l" t="t" r="r" b="b"/>
            <a:pathLst>
              <a:path w="1168819" h="196214">
                <a:moveTo>
                  <a:pt x="0" y="0"/>
                </a:moveTo>
                <a:lnTo>
                  <a:pt x="1168819" y="0"/>
                </a:lnTo>
                <a:lnTo>
                  <a:pt x="1168819" y="196215"/>
                </a:lnTo>
                <a:lnTo>
                  <a:pt x="0" y="196215"/>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3564894" y="4070293"/>
            <a:ext cx="1168819" cy="196214"/>
          </a:xfrm>
          <a:custGeom>
            <a:rect l="l" t="t" r="r" b="b"/>
            <a:pathLst>
              <a:path w="1168819" h="196214">
                <a:moveTo>
                  <a:pt x="0" y="0"/>
                </a:moveTo>
                <a:lnTo>
                  <a:pt x="1168819" y="0"/>
                </a:lnTo>
                <a:lnTo>
                  <a:pt x="1168819" y="196215"/>
                </a:lnTo>
                <a:lnTo>
                  <a:pt x="0" y="196215"/>
                </a:lnTo>
                <a:lnTo>
                  <a:pt x="0"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2341393" y="4751270"/>
            <a:ext cx="660781" cy="196214"/>
          </a:xfrm>
          <a:custGeom>
            <a:rect l="l" t="t" r="r" b="b"/>
            <a:pathLst>
              <a:path w="660781" h="196214">
                <a:moveTo>
                  <a:pt x="0" y="0"/>
                </a:moveTo>
                <a:lnTo>
                  <a:pt x="660781" y="0"/>
                </a:lnTo>
                <a:lnTo>
                  <a:pt x="660781" y="196214"/>
                </a:lnTo>
                <a:lnTo>
                  <a:pt x="0" y="196214"/>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3128473" y="4754039"/>
            <a:ext cx="775830" cy="196214"/>
          </a:xfrm>
          <a:custGeom>
            <a:rect l="l" t="t" r="r" b="b"/>
            <a:pathLst>
              <a:path w="775830" h="196214">
                <a:moveTo>
                  <a:pt x="0" y="0"/>
                </a:moveTo>
                <a:lnTo>
                  <a:pt x="775830" y="0"/>
                </a:lnTo>
                <a:lnTo>
                  <a:pt x="775830" y="196215"/>
                </a:lnTo>
                <a:lnTo>
                  <a:pt x="0" y="19621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4746490" y="5183828"/>
            <a:ext cx="1200743" cy="668297"/>
          </a:xfrm>
          <a:custGeom>
            <a:rect l="l" t="t" r="r" b="b"/>
            <a:pathLst>
              <a:path w="1200743" h="668297">
                <a:moveTo>
                  <a:pt x="0" y="0"/>
                </a:moveTo>
                <a:lnTo>
                  <a:pt x="1200743" y="0"/>
                </a:lnTo>
                <a:lnTo>
                  <a:pt x="1200743" y="668297"/>
                </a:lnTo>
                <a:lnTo>
                  <a:pt x="0" y="668297"/>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2294298" y="5185115"/>
            <a:ext cx="2426466" cy="667011"/>
          </a:xfrm>
          <a:custGeom>
            <a:rect l="l" t="t" r="r" b="b"/>
            <a:pathLst>
              <a:path w="2426466" h="667011">
                <a:moveTo>
                  <a:pt x="0" y="0"/>
                </a:moveTo>
                <a:lnTo>
                  <a:pt x="2426466" y="0"/>
                </a:lnTo>
                <a:lnTo>
                  <a:pt x="2426466" y="667011"/>
                </a:lnTo>
                <a:lnTo>
                  <a:pt x="0" y="667011"/>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2294300" y="5880820"/>
            <a:ext cx="4936567" cy="369458"/>
          </a:xfrm>
          <a:custGeom>
            <a:rect l="l" t="t" r="r" b="b"/>
            <a:pathLst>
              <a:path w="4936567" h="369458">
                <a:moveTo>
                  <a:pt x="0" y="0"/>
                </a:moveTo>
                <a:lnTo>
                  <a:pt x="4936567" y="0"/>
                </a:lnTo>
                <a:lnTo>
                  <a:pt x="4936567" y="369458"/>
                </a:lnTo>
                <a:lnTo>
                  <a:pt x="0" y="369458"/>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2285630" y="4585861"/>
            <a:ext cx="1688972" cy="397333"/>
          </a:xfrm>
          <a:custGeom>
            <a:rect l="l" t="t" r="r" b="b"/>
            <a:pathLst>
              <a:path w="1688972" h="397333">
                <a:moveTo>
                  <a:pt x="0" y="0"/>
                </a:moveTo>
                <a:lnTo>
                  <a:pt x="1688972" y="0"/>
                </a:lnTo>
                <a:lnTo>
                  <a:pt x="1688972" y="397333"/>
                </a:lnTo>
                <a:lnTo>
                  <a:pt x="0" y="397333"/>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txBox="1"/>
          <p:nvPr/>
        </p:nvSpPr>
        <p:spPr>
          <a:xfrm>
            <a:off x="3050097" y="5217159"/>
            <a:ext cx="974725" cy="5829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42545" algn="ctr"/>
            <a:r>
              <a:rPr sz="800" b="1">
                <a:solidFill>
                  <a:srgbClr val="595959"/>
                </a:solidFill>
                <a:latin typeface="Microsoft YaHei UI"/>
                <a:cs typeface="Microsoft YaHei UI"/>
              </a:rPr>
              <a:t>健康管理类设备</a:t>
            </a:r>
            <a:endParaRPr sz="800">
              <a:latin typeface="Microsoft YaHei UI"/>
              <a:cs typeface="Microsoft YaHei UI"/>
            </a:endParaRPr>
          </a:p>
          <a:p>
            <a:pPr>
              <a:lnSpc>
                <a:spcPts val="700"/>
              </a:lnSpc>
              <a:spcBef>
                <a:spcPts val="43"/>
              </a:spcBef>
            </a:pPr>
            <a:endParaRPr sz="700"/>
          </a:p>
          <a:p>
            <a:pPr algn="ctr">
              <a:tabLst>
                <a:tab pos="542290"/>
              </a:tabLst>
            </a:pPr>
            <a:r>
              <a:rPr sz="800">
                <a:solidFill>
                  <a:srgbClr val="595959"/>
                </a:solidFill>
                <a:latin typeface="Microsoft YaHei UI"/>
                <a:cs typeface="Microsoft YaHei UI"/>
              </a:rPr>
              <a:t>血氧计	能量监测</a:t>
            </a:r>
            <a:endParaRPr sz="800">
              <a:latin typeface="Microsoft YaHei UI"/>
              <a:cs typeface="Microsoft YaHei UI"/>
            </a:endParaRPr>
          </a:p>
          <a:p>
            <a:pPr>
              <a:lnSpc>
                <a:spcPts val="850"/>
              </a:lnSpc>
              <a:spcBef>
                <a:spcPts val="14"/>
              </a:spcBef>
            </a:pPr>
            <a:endParaRPr sz="850"/>
          </a:p>
          <a:p>
            <a:pPr marR="43180" algn="ctr">
              <a:tabLst>
                <a:tab pos="591820"/>
              </a:tabLst>
            </a:pPr>
            <a:r>
              <a:rPr sz="800">
                <a:solidFill>
                  <a:srgbClr val="595959"/>
                </a:solidFill>
                <a:latin typeface="Microsoft YaHei UI"/>
                <a:cs typeface="Microsoft YaHei UI"/>
              </a:rPr>
              <a:t>血压计	心电仪</a:t>
            </a:r>
            <a:endParaRPr sz="800">
              <a:latin typeface="Microsoft YaHei UI"/>
              <a:cs typeface="Microsoft YaHei UI"/>
            </a:endParaRPr>
          </a:p>
        </p:txBody>
      </p:sp>
      <p:sp>
        <p:nvSpPr>
          <p:cNvPr id="70" name="object 70"/>
          <p:cNvSpPr txBox="1"/>
          <p:nvPr/>
        </p:nvSpPr>
        <p:spPr>
          <a:xfrm>
            <a:off x="2462422" y="5659120"/>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血糖仪</a:t>
            </a:r>
            <a:endParaRPr sz="800">
              <a:latin typeface="Microsoft YaHei UI"/>
              <a:cs typeface="Microsoft YaHei UI"/>
            </a:endParaRPr>
          </a:p>
        </p:txBody>
      </p:sp>
      <p:sp>
        <p:nvSpPr>
          <p:cNvPr id="71" name="object 71"/>
          <p:cNvSpPr txBox="1"/>
          <p:nvPr/>
        </p:nvSpPr>
        <p:spPr>
          <a:xfrm>
            <a:off x="4829212" y="5436616"/>
            <a:ext cx="10414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自助式健康检测工具包</a:t>
            </a:r>
            <a:endParaRPr sz="800">
              <a:latin typeface="Microsoft YaHei UI"/>
              <a:cs typeface="Microsoft YaHei UI"/>
            </a:endParaRPr>
          </a:p>
        </p:txBody>
      </p:sp>
      <p:sp>
        <p:nvSpPr>
          <p:cNvPr id="72" name="object 72"/>
          <p:cNvSpPr txBox="1"/>
          <p:nvPr/>
        </p:nvSpPr>
        <p:spPr>
          <a:xfrm>
            <a:off x="4583442" y="5893816"/>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595959"/>
                </a:solidFill>
                <a:latin typeface="Microsoft YaHei UI"/>
                <a:cs typeface="Microsoft YaHei UI"/>
              </a:rPr>
              <a:t>基础支撑</a:t>
            </a:r>
            <a:endParaRPr sz="800">
              <a:latin typeface="Microsoft YaHei UI"/>
              <a:cs typeface="Microsoft YaHei UI"/>
            </a:endParaRPr>
          </a:p>
        </p:txBody>
      </p:sp>
      <p:sp>
        <p:nvSpPr>
          <p:cNvPr id="73" name="object 73"/>
          <p:cNvSpPr txBox="1"/>
          <p:nvPr/>
        </p:nvSpPr>
        <p:spPr>
          <a:xfrm>
            <a:off x="2103654" y="4598416"/>
            <a:ext cx="127000" cy="3784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800" b="1">
                <a:solidFill>
                  <a:srgbClr val="FFFFFF"/>
                </a:solidFill>
                <a:latin typeface="Microsoft YaHei UI"/>
                <a:cs typeface="Microsoft YaHei UI"/>
              </a:rPr>
              <a:t>网 络 层</a:t>
            </a:r>
            <a:endParaRPr sz="800">
              <a:latin typeface="Microsoft YaHei UI"/>
              <a:cs typeface="Microsoft YaHei UI"/>
            </a:endParaRPr>
          </a:p>
        </p:txBody>
      </p:sp>
      <p:sp>
        <p:nvSpPr>
          <p:cNvPr id="74" name="object 74"/>
          <p:cNvSpPr txBox="1"/>
          <p:nvPr/>
        </p:nvSpPr>
        <p:spPr>
          <a:xfrm>
            <a:off x="2965425" y="4616704"/>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595959"/>
                </a:solidFill>
                <a:latin typeface="Microsoft YaHei UI"/>
                <a:cs typeface="Microsoft YaHei UI"/>
              </a:rPr>
              <a:t>局域网</a:t>
            </a:r>
            <a:endParaRPr sz="800">
              <a:latin typeface="Microsoft YaHei UI"/>
              <a:cs typeface="Microsoft YaHei UI"/>
            </a:endParaRPr>
          </a:p>
        </p:txBody>
      </p:sp>
      <p:sp>
        <p:nvSpPr>
          <p:cNvPr id="76" name="object 76"/>
          <p:cNvSpPr txBox="1"/>
          <p:nvPr/>
        </p:nvSpPr>
        <p:spPr>
          <a:xfrm>
            <a:off x="2528112" y="4787392"/>
            <a:ext cx="287020" cy="1320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5">
                <a:solidFill>
                  <a:srgbClr val="595959"/>
                </a:solidFill>
                <a:latin typeface="Verdana"/>
                <a:cs typeface="Verdana"/>
              </a:rPr>
              <a:t>W</a:t>
            </a:r>
            <a:r>
              <a:rPr sz="800" spc="5">
                <a:solidFill>
                  <a:srgbClr val="595959"/>
                </a:solidFill>
                <a:latin typeface="Verdana"/>
                <a:cs typeface="Verdana"/>
              </a:rPr>
              <a:t>i</a:t>
            </a:r>
            <a:r>
              <a:rPr sz="800" spc="-5">
                <a:solidFill>
                  <a:srgbClr val="595959"/>
                </a:solidFill>
                <a:latin typeface="Verdana"/>
                <a:cs typeface="Verdana"/>
              </a:rPr>
              <a:t>-</a:t>
            </a:r>
            <a:r>
              <a:rPr sz="800">
                <a:solidFill>
                  <a:srgbClr val="595959"/>
                </a:solidFill>
                <a:latin typeface="Verdana"/>
                <a:cs typeface="Verdana"/>
              </a:rPr>
              <a:t>Fi</a:t>
            </a:r>
            <a:endParaRPr sz="800">
              <a:latin typeface="Verdana"/>
              <a:cs typeface="Verdana"/>
            </a:endParaRPr>
          </a:p>
        </p:txBody>
      </p:sp>
      <p:sp>
        <p:nvSpPr>
          <p:cNvPr id="77" name="object 77"/>
          <p:cNvSpPr txBox="1"/>
          <p:nvPr/>
        </p:nvSpPr>
        <p:spPr>
          <a:xfrm>
            <a:off x="3257622" y="4790440"/>
            <a:ext cx="516890" cy="1320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Verdana"/>
                <a:cs typeface="Verdana"/>
              </a:rPr>
              <a:t>B</a:t>
            </a:r>
            <a:r>
              <a:rPr sz="800" spc="5">
                <a:solidFill>
                  <a:srgbClr val="595959"/>
                </a:solidFill>
                <a:latin typeface="Verdana"/>
                <a:cs typeface="Verdana"/>
              </a:rPr>
              <a:t>lu</a:t>
            </a:r>
            <a:r>
              <a:rPr sz="800" spc="-5">
                <a:solidFill>
                  <a:srgbClr val="595959"/>
                </a:solidFill>
                <a:latin typeface="Verdana"/>
                <a:cs typeface="Verdana"/>
              </a:rPr>
              <a:t>et</a:t>
            </a:r>
            <a:r>
              <a:rPr sz="800">
                <a:solidFill>
                  <a:srgbClr val="595959"/>
                </a:solidFill>
                <a:latin typeface="Verdana"/>
                <a:cs typeface="Verdana"/>
              </a:rPr>
              <a:t>oo</a:t>
            </a:r>
            <a:r>
              <a:rPr sz="800" spc="-5">
                <a:solidFill>
                  <a:srgbClr val="595959"/>
                </a:solidFill>
                <a:latin typeface="Verdana"/>
                <a:cs typeface="Verdana"/>
              </a:rPr>
              <a:t>t</a:t>
            </a:r>
            <a:r>
              <a:rPr sz="800">
                <a:solidFill>
                  <a:srgbClr val="595959"/>
                </a:solidFill>
                <a:latin typeface="Verdana"/>
                <a:cs typeface="Verdana"/>
              </a:rPr>
              <a:t>h</a:t>
            </a:r>
            <a:endParaRPr sz="800">
              <a:latin typeface="Verdana"/>
              <a:cs typeface="Verdana"/>
            </a:endParaRPr>
          </a:p>
        </p:txBody>
      </p:sp>
      <p:sp>
        <p:nvSpPr>
          <p:cNvPr id="78" name="object 78"/>
          <p:cNvSpPr/>
          <p:nvPr/>
        </p:nvSpPr>
        <p:spPr>
          <a:xfrm>
            <a:off x="4115559" y="5629084"/>
            <a:ext cx="575995" cy="198005"/>
          </a:xfrm>
          <a:custGeom>
            <a:rect l="l" t="t" r="r" b="b"/>
            <a:pathLst>
              <a:path w="575995" h="198005">
                <a:moveTo>
                  <a:pt x="0" y="0"/>
                </a:moveTo>
                <a:lnTo>
                  <a:pt x="575995" y="0"/>
                </a:lnTo>
                <a:lnTo>
                  <a:pt x="575995"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txBox="1"/>
          <p:nvPr/>
        </p:nvSpPr>
        <p:spPr>
          <a:xfrm>
            <a:off x="4187657" y="5668264"/>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智能手表</a:t>
            </a:r>
            <a:endParaRPr sz="800">
              <a:latin typeface="Microsoft YaHei UI"/>
              <a:cs typeface="Microsoft YaHei UI"/>
            </a:endParaRPr>
          </a:p>
        </p:txBody>
      </p:sp>
      <p:sp>
        <p:nvSpPr>
          <p:cNvPr id="80" name="object 80"/>
          <p:cNvSpPr/>
          <p:nvPr/>
        </p:nvSpPr>
        <p:spPr>
          <a:xfrm>
            <a:off x="4114475" y="5395224"/>
            <a:ext cx="575995" cy="198005"/>
          </a:xfrm>
          <a:custGeom>
            <a:rect l="l" t="t" r="r" b="b"/>
            <a:pathLst>
              <a:path w="575995" h="198005">
                <a:moveTo>
                  <a:pt x="0" y="0"/>
                </a:moveTo>
                <a:lnTo>
                  <a:pt x="575995" y="0"/>
                </a:lnTo>
                <a:lnTo>
                  <a:pt x="575995"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txBox="1"/>
          <p:nvPr/>
        </p:nvSpPr>
        <p:spPr>
          <a:xfrm>
            <a:off x="4186575" y="5433567"/>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智能手环</a:t>
            </a:r>
            <a:endParaRPr sz="800">
              <a:latin typeface="Microsoft YaHei UI"/>
              <a:cs typeface="Microsoft YaHei UI"/>
            </a:endParaRPr>
          </a:p>
        </p:txBody>
      </p:sp>
      <p:sp>
        <p:nvSpPr>
          <p:cNvPr id="82" name="object 82"/>
          <p:cNvSpPr/>
          <p:nvPr/>
        </p:nvSpPr>
        <p:spPr>
          <a:xfrm>
            <a:off x="4780172" y="5622569"/>
            <a:ext cx="1139482" cy="191858"/>
          </a:xfrm>
          <a:custGeom>
            <a:rect l="l" t="t" r="r" b="b"/>
            <a:pathLst>
              <a:path w="1139482" h="191858">
                <a:moveTo>
                  <a:pt x="0" y="0"/>
                </a:moveTo>
                <a:lnTo>
                  <a:pt x="1139482" y="0"/>
                </a:lnTo>
                <a:lnTo>
                  <a:pt x="1139482" y="191858"/>
                </a:lnTo>
                <a:lnTo>
                  <a:pt x="0" y="191858"/>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txBox="1"/>
          <p:nvPr/>
        </p:nvSpPr>
        <p:spPr>
          <a:xfrm>
            <a:off x="4829212" y="5656071"/>
            <a:ext cx="10414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便携式健康检测工具包</a:t>
            </a:r>
            <a:endParaRPr sz="800">
              <a:latin typeface="Microsoft YaHei UI"/>
              <a:cs typeface="Microsoft YaHei UI"/>
            </a:endParaRPr>
          </a:p>
        </p:txBody>
      </p:sp>
      <p:sp>
        <p:nvSpPr>
          <p:cNvPr id="85" name="object 85"/>
          <p:cNvSpPr txBox="1"/>
          <p:nvPr/>
        </p:nvSpPr>
        <p:spPr>
          <a:xfrm>
            <a:off x="4993601" y="5220208"/>
            <a:ext cx="7366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b="1">
                <a:solidFill>
                  <a:srgbClr val="595959"/>
                </a:solidFill>
                <a:latin typeface="Microsoft YaHei UI"/>
                <a:cs typeface="Microsoft YaHei UI"/>
              </a:rPr>
              <a:t>医用检测类设备</a:t>
            </a:r>
            <a:endParaRPr sz="800">
              <a:latin typeface="Microsoft YaHei UI"/>
              <a:cs typeface="Microsoft YaHei UI"/>
            </a:endParaRPr>
          </a:p>
        </p:txBody>
      </p:sp>
      <p:sp>
        <p:nvSpPr>
          <p:cNvPr id="86" name="object 86"/>
          <p:cNvSpPr/>
          <p:nvPr/>
        </p:nvSpPr>
        <p:spPr>
          <a:xfrm flipH="1">
            <a:off x="2039649" y="1576468"/>
            <a:ext cx="0" cy="216001"/>
          </a:xfrm>
          <a:custGeom>
            <a:rect l="l" t="t" r="r" b="b"/>
            <a:pathLst>
              <a:path h="216000">
                <a:moveTo>
                  <a:pt x="0" y="0"/>
                </a:moveTo>
                <a:lnTo>
                  <a:pt x="0" y="216001"/>
                </a:lnTo>
              </a:path>
            </a:pathLst>
          </a:custGeom>
          <a:ln w="24130">
            <a:solidFill>
              <a:srgbClr val="B0D12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1936780" y="1576468"/>
            <a:ext cx="68579" cy="216001"/>
          </a:xfrm>
          <a:custGeom>
            <a:rect l="l" t="t" r="r" b="b"/>
            <a:pathLst>
              <a:path w="68579" h="216000">
                <a:moveTo>
                  <a:pt x="68580" y="0"/>
                </a:moveTo>
                <a:lnTo>
                  <a:pt x="0" y="0"/>
                </a:lnTo>
                <a:lnTo>
                  <a:pt x="0" y="216001"/>
                </a:lnTo>
                <a:lnTo>
                  <a:pt x="68580" y="216001"/>
                </a:lnTo>
                <a:lnTo>
                  <a:pt x="68580" y="0"/>
                </a:lnTo>
                <a:close/>
              </a:path>
            </a:pathLst>
          </a:custGeom>
          <a:solidFill>
            <a:srgbClr val="B0D12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txBox="1"/>
          <p:nvPr/>
        </p:nvSpPr>
        <p:spPr>
          <a:xfrm>
            <a:off x="2078854" y="1552448"/>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B2D234"/>
                </a:solidFill>
                <a:latin typeface="Arial"/>
                <a:cs typeface="Arial"/>
              </a:rPr>
              <a:t>Sec</a:t>
            </a:r>
            <a:r>
              <a:rPr sz="1600" b="1" i="1" spc="5">
                <a:solidFill>
                  <a:srgbClr val="B2D234"/>
                </a:solidFill>
                <a:latin typeface="Arial"/>
                <a:cs typeface="Arial"/>
              </a:rPr>
              <a:t>t</a:t>
            </a:r>
            <a:r>
              <a:rPr sz="1600" b="1" i="1">
                <a:solidFill>
                  <a:srgbClr val="B2D234"/>
                </a:solidFill>
                <a:latin typeface="Arial"/>
                <a:cs typeface="Arial"/>
              </a:rPr>
              <a:t>i</a:t>
            </a:r>
            <a:r>
              <a:rPr sz="1600" b="1" i="1" spc="-15">
                <a:solidFill>
                  <a:srgbClr val="B2D234"/>
                </a:solidFill>
                <a:latin typeface="Arial"/>
                <a:cs typeface="Arial"/>
              </a:rPr>
              <a:t>o</a:t>
            </a:r>
            <a:r>
              <a:rPr sz="1600" b="1" i="1" spc="-10">
                <a:solidFill>
                  <a:srgbClr val="B2D234"/>
                </a:solidFill>
                <a:latin typeface="Arial"/>
                <a:cs typeface="Arial"/>
              </a:rPr>
              <a:t>n</a:t>
            </a:r>
            <a:endParaRPr sz="1600">
              <a:latin typeface="Arial"/>
              <a:cs typeface="Arial"/>
            </a:endParaRPr>
          </a:p>
        </p:txBody>
      </p:sp>
      <p:sp>
        <p:nvSpPr>
          <p:cNvPr id="89" name="object 89"/>
          <p:cNvSpPr/>
          <p:nvPr/>
        </p:nvSpPr>
        <p:spPr>
          <a:xfrm>
            <a:off x="2926814" y="1584446"/>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txBox="1"/>
          <p:nvPr/>
        </p:nvSpPr>
        <p:spPr>
          <a:xfrm>
            <a:off x="2972896" y="1586991"/>
            <a:ext cx="169672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1	</a:t>
            </a:r>
            <a:r>
              <a:rPr sz="2100" b="1" baseline="3968">
                <a:solidFill>
                  <a:srgbClr val="B2D234"/>
                </a:solidFill>
                <a:latin typeface="Microsoft YaHei UI"/>
                <a:cs typeface="Microsoft YaHei UI"/>
              </a:rPr>
              <a:t>医疗物联网的价值</a:t>
            </a:r>
            <a:endParaRPr sz="2100" baseline="3968">
              <a:latin typeface="Microsoft YaHei UI"/>
              <a:cs typeface="Microsoft YaHei UI"/>
            </a:endParaRPr>
          </a:p>
        </p:txBody>
      </p:sp>
      <p:sp>
        <p:nvSpPr>
          <p:cNvPr id="91" name="object 91"/>
          <p:cNvSpPr/>
          <p:nvPr/>
        </p:nvSpPr>
        <p:spPr>
          <a:xfrm flipH="1">
            <a:off x="2039649" y="3169896"/>
            <a:ext cx="0" cy="216001"/>
          </a:xfrm>
          <a:custGeom>
            <a:rect l="l" t="t" r="r" b="b"/>
            <a:pathLst>
              <a:path h="216000">
                <a:moveTo>
                  <a:pt x="0" y="0"/>
                </a:moveTo>
                <a:lnTo>
                  <a:pt x="0" y="216001"/>
                </a:lnTo>
              </a:path>
            </a:pathLst>
          </a:custGeom>
          <a:ln w="2413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p:nvPr/>
        </p:nvSpPr>
        <p:spPr>
          <a:xfrm>
            <a:off x="1936780" y="3169896"/>
            <a:ext cx="68579" cy="216001"/>
          </a:xfrm>
          <a:custGeom>
            <a:rect l="l" t="t" r="r" b="b"/>
            <a:pathLst>
              <a:path w="68579" h="216000">
                <a:moveTo>
                  <a:pt x="68580" y="0"/>
                </a:moveTo>
                <a:lnTo>
                  <a:pt x="0" y="0"/>
                </a:lnTo>
                <a:lnTo>
                  <a:pt x="0" y="216001"/>
                </a:lnTo>
                <a:lnTo>
                  <a:pt x="68580" y="216001"/>
                </a:lnTo>
                <a:lnTo>
                  <a:pt x="6858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txBox="1"/>
          <p:nvPr/>
        </p:nvSpPr>
        <p:spPr>
          <a:xfrm>
            <a:off x="2078854" y="3146553"/>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8BC53F"/>
                </a:solidFill>
                <a:latin typeface="Arial"/>
                <a:cs typeface="Arial"/>
              </a:rPr>
              <a:t>Sec</a:t>
            </a:r>
            <a:r>
              <a:rPr sz="1600" b="1" i="1" spc="5">
                <a:solidFill>
                  <a:srgbClr val="8BC53F"/>
                </a:solidFill>
                <a:latin typeface="Arial"/>
                <a:cs typeface="Arial"/>
              </a:rPr>
              <a:t>t</a:t>
            </a:r>
            <a:r>
              <a:rPr sz="1600" b="1" i="1">
                <a:solidFill>
                  <a:srgbClr val="8BC53F"/>
                </a:solidFill>
                <a:latin typeface="Arial"/>
                <a:cs typeface="Arial"/>
              </a:rPr>
              <a:t>i</a:t>
            </a:r>
            <a:r>
              <a:rPr sz="1600" b="1" i="1" spc="-15">
                <a:solidFill>
                  <a:srgbClr val="8BC53F"/>
                </a:solidFill>
                <a:latin typeface="Arial"/>
                <a:cs typeface="Arial"/>
              </a:rPr>
              <a:t>o</a:t>
            </a:r>
            <a:r>
              <a:rPr sz="1600" b="1" i="1" spc="-10">
                <a:solidFill>
                  <a:srgbClr val="8BC53F"/>
                </a:solidFill>
                <a:latin typeface="Arial"/>
                <a:cs typeface="Arial"/>
              </a:rPr>
              <a:t>n</a:t>
            </a:r>
            <a:endParaRPr sz="1600">
              <a:latin typeface="Arial"/>
              <a:cs typeface="Arial"/>
            </a:endParaRPr>
          </a:p>
        </p:txBody>
      </p:sp>
      <p:sp>
        <p:nvSpPr>
          <p:cNvPr id="94" name="object 94"/>
          <p:cNvSpPr/>
          <p:nvPr/>
        </p:nvSpPr>
        <p:spPr>
          <a:xfrm>
            <a:off x="2926814" y="3177874"/>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txBox="1"/>
          <p:nvPr/>
        </p:nvSpPr>
        <p:spPr>
          <a:xfrm>
            <a:off x="2972896" y="3178047"/>
            <a:ext cx="258572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2	</a:t>
            </a:r>
            <a:r>
              <a:rPr sz="2100" b="1" baseline="1984">
                <a:solidFill>
                  <a:srgbClr val="8BC53F"/>
                </a:solidFill>
                <a:latin typeface="Microsoft YaHei UI"/>
                <a:cs typeface="Microsoft YaHei UI"/>
              </a:rPr>
              <a:t>医疗健康物联网的架构及应用</a:t>
            </a:r>
            <a:endParaRPr sz="2100" baseline="1984">
              <a:latin typeface="Microsoft YaHei UI"/>
              <a:cs typeface="Microsoft YaHei UI"/>
            </a:endParaRPr>
          </a:p>
        </p:txBody>
      </p:sp>
      <p:sp>
        <p:nvSpPr>
          <p:cNvPr id="96" name="object 96"/>
          <p:cNvSpPr/>
          <p:nvPr/>
        </p:nvSpPr>
        <p:spPr>
          <a:xfrm>
            <a:off x="7262168" y="4136929"/>
            <a:ext cx="90004" cy="2051278"/>
          </a:xfrm>
          <a:custGeom>
            <a:rect l="l" t="t" r="r" b="b"/>
            <a:pathLst>
              <a:path w="90004" h="2051278">
                <a:moveTo>
                  <a:pt x="0" y="0"/>
                </a:moveTo>
                <a:lnTo>
                  <a:pt x="0" y="2051278"/>
                </a:lnTo>
                <a:lnTo>
                  <a:pt x="90004" y="1025639"/>
                </a:lnTo>
                <a:lnTo>
                  <a:pt x="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97"/>
          <p:cNvSpPr/>
          <p:nvPr/>
        </p:nvSpPr>
        <p:spPr>
          <a:xfrm>
            <a:off x="3294048" y="5026847"/>
            <a:ext cx="2948305" cy="128625"/>
          </a:xfrm>
          <a:custGeom>
            <a:rect l="l" t="t" r="r" b="b"/>
            <a:pathLst>
              <a:path w="2948304" h="128623">
                <a:moveTo>
                  <a:pt x="1474152" y="0"/>
                </a:moveTo>
                <a:lnTo>
                  <a:pt x="0" y="128625"/>
                </a:lnTo>
                <a:lnTo>
                  <a:pt x="2948305" y="128625"/>
                </a:lnTo>
                <a:lnTo>
                  <a:pt x="1474152"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object 98"/>
          <p:cNvSpPr/>
          <p:nvPr/>
        </p:nvSpPr>
        <p:spPr>
          <a:xfrm>
            <a:off x="3523547" y="5627683"/>
            <a:ext cx="575995" cy="198005"/>
          </a:xfrm>
          <a:custGeom>
            <a:rect l="l" t="t" r="r" b="b"/>
            <a:pathLst>
              <a:path w="575995" h="198005">
                <a:moveTo>
                  <a:pt x="0" y="0"/>
                </a:moveTo>
                <a:lnTo>
                  <a:pt x="575995" y="0"/>
                </a:lnTo>
                <a:lnTo>
                  <a:pt x="575995"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9"/>
          <p:cNvSpPr/>
          <p:nvPr/>
        </p:nvSpPr>
        <p:spPr>
          <a:xfrm>
            <a:off x="6023474" y="5398624"/>
            <a:ext cx="572388" cy="198005"/>
          </a:xfrm>
          <a:custGeom>
            <a:rect l="l" t="t" r="r" b="b"/>
            <a:pathLst>
              <a:path w="572388" h="198005">
                <a:moveTo>
                  <a:pt x="0" y="0"/>
                </a:moveTo>
                <a:lnTo>
                  <a:pt x="572389" y="0"/>
                </a:lnTo>
                <a:lnTo>
                  <a:pt x="572389"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object 100"/>
          <p:cNvSpPr/>
          <p:nvPr/>
        </p:nvSpPr>
        <p:spPr>
          <a:xfrm>
            <a:off x="6624435" y="5397368"/>
            <a:ext cx="572388" cy="198005"/>
          </a:xfrm>
          <a:custGeom>
            <a:rect l="l" t="t" r="r" b="b"/>
            <a:pathLst>
              <a:path w="572388" h="198005">
                <a:moveTo>
                  <a:pt x="0" y="0"/>
                </a:moveTo>
                <a:lnTo>
                  <a:pt x="572389" y="0"/>
                </a:lnTo>
                <a:lnTo>
                  <a:pt x="572389"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101"/>
          <p:cNvSpPr/>
          <p:nvPr/>
        </p:nvSpPr>
        <p:spPr>
          <a:xfrm>
            <a:off x="6019400" y="5621372"/>
            <a:ext cx="576364" cy="198005"/>
          </a:xfrm>
          <a:custGeom>
            <a:rect l="l" t="t" r="r" b="b"/>
            <a:pathLst>
              <a:path w="576364" h="198005">
                <a:moveTo>
                  <a:pt x="0" y="0"/>
                </a:moveTo>
                <a:lnTo>
                  <a:pt x="576364" y="0"/>
                </a:lnTo>
                <a:lnTo>
                  <a:pt x="576364"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object 102"/>
          <p:cNvSpPr/>
          <p:nvPr/>
        </p:nvSpPr>
        <p:spPr>
          <a:xfrm>
            <a:off x="6624937" y="5622914"/>
            <a:ext cx="576364" cy="198005"/>
          </a:xfrm>
          <a:custGeom>
            <a:rect l="l" t="t" r="r" b="b"/>
            <a:pathLst>
              <a:path w="576364" h="198005">
                <a:moveTo>
                  <a:pt x="0" y="0"/>
                </a:moveTo>
                <a:lnTo>
                  <a:pt x="576364" y="0"/>
                </a:lnTo>
                <a:lnTo>
                  <a:pt x="576364" y="198005"/>
                </a:lnTo>
                <a:lnTo>
                  <a:pt x="0" y="19800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103"/>
          <p:cNvSpPr/>
          <p:nvPr/>
        </p:nvSpPr>
        <p:spPr>
          <a:xfrm>
            <a:off x="5969743" y="5184058"/>
            <a:ext cx="1262997" cy="668297"/>
          </a:xfrm>
          <a:custGeom>
            <a:rect l="l" t="t" r="r" b="b"/>
            <a:pathLst>
              <a:path w="1262997" h="668297">
                <a:moveTo>
                  <a:pt x="0" y="0"/>
                </a:moveTo>
                <a:lnTo>
                  <a:pt x="1262997" y="0"/>
                </a:lnTo>
                <a:lnTo>
                  <a:pt x="1262997" y="668297"/>
                </a:lnTo>
                <a:lnTo>
                  <a:pt x="0" y="668297"/>
                </a:lnTo>
                <a:lnTo>
                  <a:pt x="0" y="0"/>
                </a:lnTo>
                <a:close/>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object 104"/>
          <p:cNvSpPr txBox="1"/>
          <p:nvPr/>
        </p:nvSpPr>
        <p:spPr>
          <a:xfrm>
            <a:off x="2101245" y="3456940"/>
            <a:ext cx="5892800" cy="4622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50">
                <a:solidFill>
                  <a:srgbClr val="595959"/>
                </a:solidFill>
                <a:latin typeface="Microsoft YaHei UI"/>
                <a:cs typeface="Microsoft YaHei UI"/>
              </a:rPr>
              <a:t>根据医疗健康场景扩充，医疗健康物联网整体架构可分为</a:t>
            </a:r>
            <a:r>
              <a:rPr sz="1100" b="1" spc="-50">
                <a:solidFill>
                  <a:srgbClr val="8BC53F"/>
                </a:solidFill>
                <a:latin typeface="Microsoft YaHei UI"/>
                <a:cs typeface="Microsoft YaHei UI"/>
              </a:rPr>
              <a:t>感知层、网络层、平台层和应用层</a:t>
            </a:r>
            <a:r>
              <a:rPr sz="1100" spc="-50">
                <a:solidFill>
                  <a:srgbClr val="595959"/>
                </a:solidFill>
                <a:latin typeface="Microsoft YaHei UI"/>
                <a:cs typeface="Microsoft YaHei UI"/>
              </a:rPr>
              <a:t>四部分。</a:t>
            </a:r>
            <a:endParaRPr sz="1100">
              <a:latin typeface="Microsoft YaHei UI"/>
              <a:cs typeface="Microsoft YaHei UI"/>
            </a:endParaRPr>
          </a:p>
          <a:p>
            <a:pPr>
              <a:lnSpc>
                <a:spcPts val="500"/>
              </a:lnSpc>
              <a:spcBef>
                <a:spcPts val="39"/>
              </a:spcBef>
            </a:pPr>
            <a:endParaRPr sz="500"/>
          </a:p>
          <a:p>
            <a:pPr marL="3051810"/>
            <a:r>
              <a:rPr sz="1400" b="1">
                <a:solidFill>
                  <a:srgbClr val="404040"/>
                </a:solidFill>
                <a:latin typeface="Microsoft YaHei UI"/>
                <a:cs typeface="Microsoft YaHei UI"/>
              </a:rPr>
              <a:t>医疗物联网的架构及应用</a:t>
            </a:r>
            <a:endParaRPr sz="1400">
              <a:latin typeface="Microsoft YaHei UI"/>
              <a:cs typeface="Microsoft YaHei UI"/>
            </a:endParaRPr>
          </a:p>
        </p:txBody>
      </p:sp>
      <p:sp>
        <p:nvSpPr>
          <p:cNvPr id="105" name="object 105"/>
          <p:cNvSpPr txBox="1"/>
          <p:nvPr/>
        </p:nvSpPr>
        <p:spPr>
          <a:xfrm>
            <a:off x="6091683" y="5217160"/>
            <a:ext cx="984250" cy="5772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1295"/>
            <a:r>
              <a:rPr sz="800" b="1">
                <a:solidFill>
                  <a:srgbClr val="595959"/>
                </a:solidFill>
                <a:latin typeface="Microsoft YaHei UI"/>
                <a:cs typeface="Microsoft YaHei UI"/>
              </a:rPr>
              <a:t>养老监护类设备</a:t>
            </a:r>
            <a:endParaRPr sz="800">
              <a:latin typeface="Microsoft YaHei UI"/>
              <a:cs typeface="Microsoft YaHei UI"/>
            </a:endParaRPr>
          </a:p>
          <a:p>
            <a:pPr>
              <a:lnSpc>
                <a:spcPts val="750"/>
              </a:lnSpc>
              <a:spcBef>
                <a:spcPts val="17"/>
              </a:spcBef>
            </a:pPr>
            <a:endParaRPr sz="750"/>
          </a:p>
          <a:p>
            <a:pPr marL="14604">
              <a:tabLst>
                <a:tab pos="666115"/>
              </a:tabLst>
            </a:pPr>
            <a:r>
              <a:rPr sz="800">
                <a:solidFill>
                  <a:srgbClr val="595959"/>
                </a:solidFill>
                <a:latin typeface="Microsoft YaHei UI"/>
                <a:cs typeface="Microsoft YaHei UI"/>
              </a:rPr>
              <a:t>智能轮椅	监护床</a:t>
            </a:r>
            <a:endParaRPr sz="800">
              <a:latin typeface="Microsoft YaHei UI"/>
              <a:cs typeface="Microsoft YaHei UI"/>
            </a:endParaRPr>
          </a:p>
          <a:p>
            <a:pPr>
              <a:lnSpc>
                <a:spcPts val="800"/>
              </a:lnSpc>
              <a:spcBef>
                <a:spcPts val="15"/>
              </a:spcBef>
            </a:pPr>
            <a:endParaRPr sz="800"/>
          </a:p>
          <a:p>
            <a:pPr marL="12700">
              <a:tabLst>
                <a:tab pos="738505"/>
              </a:tabLst>
            </a:pPr>
            <a:r>
              <a:rPr sz="800">
                <a:solidFill>
                  <a:srgbClr val="595959"/>
                </a:solidFill>
                <a:latin typeface="Microsoft YaHei UI"/>
                <a:cs typeface="Microsoft YaHei UI"/>
              </a:rPr>
              <a:t>定位终端	</a:t>
            </a:r>
            <a:r>
              <a:rPr sz="800" spc="-5">
                <a:solidFill>
                  <a:srgbClr val="595959"/>
                </a:solidFill>
                <a:latin typeface="Verdana"/>
                <a:cs typeface="Verdana"/>
              </a:rPr>
              <a:t>……</a:t>
            </a:r>
            <a:endParaRPr sz="800">
              <a:latin typeface="Verdana"/>
              <a:cs typeface="Verdana"/>
            </a:endParaRPr>
          </a:p>
        </p:txBody>
      </p:sp>
      <p:sp>
        <p:nvSpPr>
          <p:cNvPr id="106" name="object 106"/>
          <p:cNvSpPr txBox="1"/>
          <p:nvPr/>
        </p:nvSpPr>
        <p:spPr>
          <a:xfrm>
            <a:off x="2015680" y="1862327"/>
            <a:ext cx="8070850" cy="12293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46050" indent="-171450" algn="just">
              <a:lnSpc>
                <a:spcPts val="1200"/>
              </a:lnSpc>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医疗物联网能够完成对数据的稳定、有效及结构化采集，为智慧医疗的基础。</a:t>
            </a:r>
            <a:r>
              <a:rPr sz="1100" spc="-50">
                <a:solidFill>
                  <a:srgbClr val="595959"/>
                </a:solidFill>
                <a:latin typeface="Microsoft YaHei UI"/>
                <a:cs typeface="Microsoft YaHei UI"/>
              </a:rPr>
              <a:t>服务于患者的实时数据采集、用户行为干预、慢病健康 管理以及服务于医院的药品供应、器械维护、综合管理等都将有效实现医疗资源的精准对接和优化配置。医疗物联网已成为推动落</a:t>
            </a:r>
            <a:r>
              <a:rPr sz="1100">
                <a:solidFill>
                  <a:srgbClr val="595959"/>
                </a:solidFill>
                <a:latin typeface="Microsoft YaHei UI"/>
                <a:cs typeface="Microsoft YaHei UI"/>
              </a:rPr>
              <a:t>实 </a:t>
            </a:r>
            <a:r>
              <a:rPr sz="1100" spc="-50">
                <a:solidFill>
                  <a:srgbClr val="595959"/>
                </a:solidFill>
                <a:latin typeface="Microsoft YaHei UI"/>
                <a:cs typeface="Microsoft YaHei UI"/>
              </a:rPr>
              <a:t>智能化医疗的一种重要产业形式和基础技术支撑</a:t>
            </a:r>
            <a:r>
              <a:rPr sz="1100">
                <a:solidFill>
                  <a:srgbClr val="595959"/>
                </a:solidFill>
                <a:latin typeface="Microsoft YaHei UI"/>
                <a:cs typeface="Microsoft YaHei UI"/>
              </a:rPr>
              <a:t>。</a:t>
            </a:r>
            <a:endParaRPr sz="1100">
              <a:latin typeface="Microsoft YaHei UI"/>
              <a:cs typeface="Microsoft YaHei UI"/>
            </a:endParaRPr>
          </a:p>
          <a:p>
            <a:pPr>
              <a:lnSpc>
                <a:spcPts val="550"/>
              </a:lnSpc>
              <a:spcBef>
                <a:spcPts val="49"/>
              </a:spcBef>
            </a:pPr>
            <a:endParaRPr sz="550"/>
          </a:p>
          <a:p>
            <a:pPr marL="184150" marR="151765" indent="-171450" algn="just">
              <a:lnSpc>
                <a:spcPts val="1200"/>
              </a:lnSpc>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医疗物联网实现覆盖用户全生命周期的数据处理。</a:t>
            </a:r>
            <a:r>
              <a:rPr sz="1100" spc="-50">
                <a:solidFill>
                  <a:srgbClr val="595959"/>
                </a:solidFill>
                <a:latin typeface="Microsoft YaHei UI"/>
                <a:cs typeface="Microsoft YaHei UI"/>
              </a:rPr>
              <a:t>通过可穿戴式医疗器械、可穿戴式的设备，对数据进行采集、监测、预警，并通过 后台的大数据模型，对数据进行动态、智能、综合的分析，为病人的健康管理和医生的辅助诊断提供依据。</a:t>
            </a:r>
            <a:endParaRPr sz="1100">
              <a:latin typeface="Microsoft YaHei UI"/>
              <a:cs typeface="Microsoft YaHei UI"/>
            </a:endParaRPr>
          </a:p>
          <a:p>
            <a:pPr marL="12700">
              <a:spcBef>
                <a:spcPts val="459"/>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医疗物联网将不断催生医疗健康行业新兴方向。</a:t>
            </a:r>
            <a:r>
              <a:rPr sz="1100" spc="-50">
                <a:solidFill>
                  <a:srgbClr val="595959"/>
                </a:solidFill>
                <a:latin typeface="Microsoft YaHei UI"/>
                <a:cs typeface="Microsoft YaHei UI"/>
              </a:rPr>
              <a:t>在物联网的推动下，临床信息系统、智能移动临床、手术示教、药械追踪、无线定位</a:t>
            </a:r>
            <a:r>
              <a:rPr sz="1100">
                <a:solidFill>
                  <a:srgbClr val="595959"/>
                </a:solidFill>
                <a:latin typeface="Microsoft YaHei UI"/>
                <a:cs typeface="Microsoft YaHei UI"/>
              </a:rPr>
              <a:t>、</a:t>
            </a:r>
            <a:endParaRPr sz="1100">
              <a:latin typeface="Microsoft YaHei UI"/>
              <a:cs typeface="Microsoft YaHei UI"/>
            </a:endParaRPr>
          </a:p>
          <a:p>
            <a:pPr marL="184150">
              <a:lnSpc>
                <a:spcPts val="1200"/>
              </a:lnSpc>
            </a:pPr>
            <a:r>
              <a:rPr sz="1100" spc="-50">
                <a:solidFill>
                  <a:srgbClr val="595959"/>
                </a:solidFill>
                <a:latin typeface="Microsoft YaHei UI"/>
                <a:cs typeface="Microsoft YaHei UI"/>
              </a:rPr>
              <a:t>无线温度监测、智能病房等行业，都出现了快速发展、协同融合的态势。</a:t>
            </a:r>
            <a:endParaRPr sz="1100">
              <a:latin typeface="Microsoft YaHei UI"/>
              <a:cs typeface="Microsoft YaHei UI"/>
            </a:endParaRPr>
          </a:p>
        </p:txBody>
      </p:sp>
      <p:sp>
        <p:nvSpPr>
          <p:cNvPr id="107" name="object 107"/>
          <p:cNvSpPr/>
          <p:nvPr/>
        </p:nvSpPr>
        <p:spPr>
          <a:xfrm>
            <a:off x="3291836" y="4421879"/>
            <a:ext cx="2948304" cy="128625"/>
          </a:xfrm>
          <a:custGeom>
            <a:rect l="l" t="t" r="r" b="b"/>
            <a:pathLst>
              <a:path w="2948304" h="128623">
                <a:moveTo>
                  <a:pt x="1474152" y="0"/>
                </a:moveTo>
                <a:lnTo>
                  <a:pt x="0" y="128625"/>
                </a:lnTo>
                <a:lnTo>
                  <a:pt x="2948305" y="128625"/>
                </a:lnTo>
                <a:lnTo>
                  <a:pt x="1474152"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aphicFrame>
        <p:nvGraphicFramePr>
          <p:cNvPr id="75" name="object 75"/>
          <p:cNvGraphicFramePr>
            <a:graphicFrameLocks noGrp="1"/>
          </p:cNvGraphicFramePr>
          <p:nvPr/>
        </p:nvGraphicFramePr>
        <p:xfrm>
          <a:off x="2063396" y="3967582"/>
          <a:ext cx="5169686" cy="440054"/>
        </p:xfrm>
        <a:graphic>
          <a:graphicData uri="http://schemas.openxmlformats.org/drawingml/2006/table">
            <a:tbl>
              <a:tblPr firstRow="1" bandRow="1">
                <a:tableStyleId>{2D5ABB26-0587-4C30-8999-92F81FD0307C}</a:tableStyleId>
              </a:tblPr>
              <a:tblGrid>
                <a:gridCol w="212228">
                  <a:extLst>
                    <a:ext uri="{9D8B030D-6E8A-4147-A177-3AD203B41FA5}">
                      <a16:colId xmlns:a16="http://schemas.microsoft.com/office/drawing/2014/main" val="20000"/>
                    </a:ext>
                  </a:extLst>
                </a:gridCol>
                <a:gridCol w="3767570">
                  <a:extLst>
                    <a:ext uri="{9D8B030D-6E8A-4147-A177-3AD203B41FA5}">
                      <a16:colId xmlns:a16="http://schemas.microsoft.com/office/drawing/2014/main" val="20001"/>
                    </a:ext>
                  </a:extLst>
                </a:gridCol>
                <a:gridCol w="1189888">
                  <a:extLst>
                    <a:ext uri="{9D8B030D-6E8A-4147-A177-3AD203B41FA5}">
                      <a16:colId xmlns:a16="http://schemas.microsoft.com/office/drawing/2014/main" val="20002"/>
                    </a:ext>
                  </a:extLst>
                </a:gridCol>
              </a:tblGrid>
              <a:tr h="101123">
                <a:tc rowSpan="3">
                  <a:txBody>
                    <a:bodyPr vert="horz" wrap="square"/>
                    <a:lstStyle/>
                    <a:p>
                      <a:pPr marL="52069" marR="56515" algn="just">
                        <a:lnSpc>
                          <a:spcPct val="98800"/>
                        </a:lnSpc>
                      </a:pPr>
                      <a:r>
                        <a:rPr sz="800" b="1">
                          <a:solidFill>
                            <a:srgbClr val="FFFFFF"/>
                          </a:solidFill>
                          <a:latin typeface="Microsoft YaHei UI"/>
                          <a:cs typeface="Microsoft YaHei UI"/>
                        </a:rPr>
                        <a:t>平 台 层</a:t>
                      </a:r>
                      <a:endParaRPr sz="800">
                        <a:latin typeface="Microsoft YaHei UI"/>
                        <a:cs typeface="Microsoft YaHei UI"/>
                      </a:endParaRPr>
                    </a:p>
                  </a:txBody>
                  <a:tcPr marL="0" marR="0" marT="0" marB="0">
                    <a:lnR w="3173">
                      <a:solidFill>
                        <a:srgbClr val="595959"/>
                      </a:solidFill>
                      <a:prstDash val="solid"/>
                    </a:lnR>
                    <a:solidFill>
                      <a:srgbClr val="8BC53F"/>
                    </a:solidFill>
                  </a:tcPr>
                </a:tc>
                <a:tc rowSpan="2">
                  <a:txBody>
                    <a:bodyPr vert="horz" wrap="square"/>
                    <a:lstStyle/>
                    <a:p>
                      <a:pPr marL="157480">
                        <a:lnSpc>
                          <a:spcPct val="100000"/>
                        </a:lnSpc>
                        <a:tabLst>
                          <a:tab pos="1419860"/>
                          <a:tab pos="2643505"/>
                        </a:tabLst>
                      </a:pPr>
                      <a:r>
                        <a:rPr sz="800">
                          <a:solidFill>
                            <a:srgbClr val="595959"/>
                          </a:solidFill>
                          <a:latin typeface="Microsoft YaHei UI"/>
                          <a:cs typeface="Microsoft YaHei UI"/>
                        </a:rPr>
                        <a:t>连接管理平台</a:t>
                      </a:r>
                      <a:r>
                        <a:rPr sz="800" spc="-5">
                          <a:solidFill>
                            <a:srgbClr val="595959"/>
                          </a:solidFill>
                          <a:latin typeface="Verdana"/>
                          <a:cs typeface="Verdana"/>
                        </a:rPr>
                        <a:t>(</a:t>
                      </a:r>
                      <a:r>
                        <a:rPr sz="800" spc="0">
                          <a:solidFill>
                            <a:srgbClr val="595959"/>
                          </a:solidFill>
                          <a:latin typeface="Verdana"/>
                          <a:cs typeface="Verdana"/>
                        </a:rPr>
                        <a:t>CMP)	</a:t>
                      </a:r>
                      <a:r>
                        <a:rPr sz="800" spc="0">
                          <a:solidFill>
                            <a:srgbClr val="595959"/>
                          </a:solidFill>
                          <a:latin typeface="Microsoft YaHei UI"/>
                          <a:cs typeface="Microsoft YaHei UI"/>
                        </a:rPr>
                        <a:t>业务分析平台</a:t>
                      </a:r>
                      <a:r>
                        <a:rPr sz="800" spc="-5">
                          <a:solidFill>
                            <a:srgbClr val="595959"/>
                          </a:solidFill>
                          <a:latin typeface="Verdana"/>
                          <a:cs typeface="Verdana"/>
                        </a:rPr>
                        <a:t>(</a:t>
                      </a:r>
                      <a:r>
                        <a:rPr sz="800" spc="0">
                          <a:solidFill>
                            <a:srgbClr val="595959"/>
                          </a:solidFill>
                          <a:latin typeface="Verdana"/>
                          <a:cs typeface="Verdana"/>
                        </a:rPr>
                        <a:t>BAP)	</a:t>
                      </a:r>
                      <a:r>
                        <a:rPr sz="800" spc="0">
                          <a:solidFill>
                            <a:srgbClr val="595959"/>
                          </a:solidFill>
                          <a:latin typeface="Microsoft YaHei UI"/>
                          <a:cs typeface="Microsoft YaHei UI"/>
                        </a:rPr>
                        <a:t>设备管理平台</a:t>
                      </a:r>
                      <a:r>
                        <a:rPr sz="800" spc="-5">
                          <a:solidFill>
                            <a:srgbClr val="595959"/>
                          </a:solidFill>
                          <a:latin typeface="Verdana"/>
                          <a:cs typeface="Verdana"/>
                        </a:rPr>
                        <a:t>(D</a:t>
                      </a:r>
                      <a:r>
                        <a:rPr sz="800" spc="0">
                          <a:solidFill>
                            <a:srgbClr val="595959"/>
                          </a:solidFill>
                          <a:latin typeface="Verdana"/>
                          <a:cs typeface="Verdana"/>
                        </a:rPr>
                        <a:t>MP)</a:t>
                      </a:r>
                      <a:endParaRPr sz="800">
                        <a:latin typeface="Verdana"/>
                        <a:cs typeface="Verdana"/>
                      </a:endParaRPr>
                    </a:p>
                  </a:txBody>
                  <a:tcPr marL="0" marR="0" marT="0" marB="0">
                    <a:lnL w="3173">
                      <a:solidFill>
                        <a:srgbClr val="595959"/>
                      </a:solidFill>
                      <a:prstDash val="solid"/>
                    </a:lnL>
                    <a:lnT w="3173">
                      <a:solidFill>
                        <a:srgbClr val="595959"/>
                      </a:solidFill>
                      <a:prstDash val="solid"/>
                    </a:lnT>
                  </a:tcPr>
                </a:tc>
                <a:tc>
                  <a:txBody>
                    <a:bodyPr vert="horz" wrap="square"/>
                    <a:lstStyle/>
                    <a:p>
                      <a:endParaRPr sz="800">
                        <a:latin typeface="Verdana"/>
                        <a:cs typeface="Verdana"/>
                      </a:endParaRPr>
                    </a:p>
                  </a:txBody>
                  <a:tcPr marL="0" marR="0" marT="0" marB="0">
                    <a:lnR w="3173">
                      <a:solidFill>
                        <a:srgbClr val="595959"/>
                      </a:solidFill>
                      <a:prstDash val="solid"/>
                    </a:lnR>
                    <a:lnT w="3173">
                      <a:solidFill>
                        <a:srgbClr val="595959"/>
                      </a:solidFill>
                      <a:prstDash val="solid"/>
                    </a:lnT>
                  </a:tcPr>
                </a:tc>
                <a:extLst>
                  <a:ext uri="{0D108BD9-81ED-4DB2-BD59-A6C34878D82A}">
                    <a16:rowId xmlns:a16="http://schemas.microsoft.com/office/drawing/2014/main" val="10000"/>
                  </a:ext>
                </a:extLst>
              </a:tr>
              <a:tr h="196214">
                <a:tc vMerge="1">
                  <a:txBody>
                    <a:bodyPr vert="horz" wrap="square"/>
                    <a:lstStyle/>
                    <a:p>
                      <a:endParaRPr/>
                    </a:p>
                  </a:txBody>
                  <a:tcPr marL="0" marR="0" marT="0" marB="0">
                    <a:lnR w="3173">
                      <a:solidFill>
                        <a:srgbClr val="595959"/>
                      </a:solidFill>
                      <a:prstDash val="solid"/>
                    </a:lnR>
                    <a:solidFill>
                      <a:srgbClr val="8BC53F"/>
                    </a:solidFill>
                  </a:tcPr>
                </a:tc>
                <a:tc vMerge="1">
                  <a:txBody>
                    <a:bodyPr vert="horz" wrap="square"/>
                    <a:lstStyle/>
                    <a:p>
                      <a:endParaRPr/>
                    </a:p>
                  </a:txBody>
                  <a:tcPr marL="0" marR="0" marT="0" marB="0">
                    <a:lnL w="3173">
                      <a:solidFill>
                        <a:srgbClr val="595959"/>
                      </a:solidFill>
                      <a:prstDash val="solid"/>
                    </a:lnL>
                    <a:lnT w="3173">
                      <a:solidFill>
                        <a:srgbClr val="595959"/>
                      </a:solidFill>
                      <a:prstDash val="solid"/>
                    </a:lnT>
                  </a:tcPr>
                </a:tc>
                <a:tc>
                  <a:txBody>
                    <a:bodyPr vert="horz" wrap="square"/>
                    <a:lstStyle/>
                    <a:p>
                      <a:pPr marL="135890">
                        <a:lnSpc>
                          <a:spcPct val="100000"/>
                        </a:lnSpc>
                      </a:pPr>
                      <a:r>
                        <a:rPr sz="800">
                          <a:solidFill>
                            <a:srgbClr val="595959"/>
                          </a:solidFill>
                          <a:latin typeface="Microsoft YaHei UI"/>
                          <a:cs typeface="Microsoft YaHei UI"/>
                        </a:rPr>
                        <a:t>应用支持平台</a:t>
                      </a:r>
                      <a:r>
                        <a:rPr sz="800" spc="-5">
                          <a:solidFill>
                            <a:srgbClr val="595959"/>
                          </a:solidFill>
                          <a:latin typeface="Verdana"/>
                          <a:cs typeface="Verdana"/>
                        </a:rPr>
                        <a:t>(</a:t>
                      </a:r>
                      <a:r>
                        <a:rPr sz="800" spc="0">
                          <a:solidFill>
                            <a:srgbClr val="595959"/>
                          </a:solidFill>
                          <a:latin typeface="Verdana"/>
                          <a:cs typeface="Verdana"/>
                        </a:rPr>
                        <a:t>A</a:t>
                      </a:r>
                      <a:r>
                        <a:rPr sz="800" spc="-10">
                          <a:solidFill>
                            <a:srgbClr val="595959"/>
                          </a:solidFill>
                          <a:latin typeface="Verdana"/>
                          <a:cs typeface="Verdana"/>
                        </a:rPr>
                        <a:t>E</a:t>
                      </a:r>
                      <a:r>
                        <a:rPr sz="800" spc="0">
                          <a:solidFill>
                            <a:srgbClr val="595959"/>
                          </a:solidFill>
                          <a:latin typeface="Verdana"/>
                          <a:cs typeface="Verdana"/>
                        </a:rPr>
                        <a:t>P)</a:t>
                      </a:r>
                      <a:endParaRPr sz="800">
                        <a:latin typeface="Verdana"/>
                        <a:cs typeface="Verdana"/>
                      </a:endParaRPr>
                    </a:p>
                  </a:txBody>
                  <a:tcPr marL="0" marR="0" marT="0" marB="0">
                    <a:lnR w="3173">
                      <a:solidFill>
                        <a:srgbClr val="595959"/>
                      </a:solidFill>
                      <a:prstDash val="solid"/>
                    </a:lnR>
                    <a:solidFill>
                      <a:srgbClr val="A6A6A6"/>
                    </a:solidFill>
                  </a:tcPr>
                </a:tc>
                <a:extLst>
                  <a:ext uri="{0D108BD9-81ED-4DB2-BD59-A6C34878D82A}">
                    <a16:rowId xmlns:a16="http://schemas.microsoft.com/office/drawing/2014/main" val="10001"/>
                  </a:ext>
                </a:extLst>
              </a:tr>
              <a:tr h="106682">
                <a:tc vMerge="1">
                  <a:txBody>
                    <a:bodyPr vert="horz" wrap="square"/>
                    <a:lstStyle/>
                    <a:p>
                      <a:endParaRPr/>
                    </a:p>
                  </a:txBody>
                  <a:tcPr marL="0" marR="0" marT="0" marB="0">
                    <a:lnR w="3173">
                      <a:solidFill>
                        <a:srgbClr val="595959"/>
                      </a:solidFill>
                      <a:prstDash val="solid"/>
                    </a:lnR>
                    <a:solidFill>
                      <a:srgbClr val="8BC53F"/>
                    </a:solidFill>
                  </a:tcPr>
                </a:tc>
                <a:tc gridSpan="2">
                  <a:txBody>
                    <a:bodyPr vert="horz" wrap="square"/>
                    <a:lstStyle/>
                    <a:p>
                      <a:endParaRPr sz="800">
                        <a:latin typeface="Verdana"/>
                        <a:cs typeface="Verdana"/>
                      </a:endParaRPr>
                    </a:p>
                  </a:txBody>
                  <a:tcPr marL="0" marR="0" marT="0" marB="0">
                    <a:lnL w="3173">
                      <a:solidFill>
                        <a:srgbClr val="595959"/>
                      </a:solidFill>
                      <a:prstDash val="solid"/>
                    </a:lnL>
                    <a:lnR w="3173">
                      <a:solidFill>
                        <a:srgbClr val="595959"/>
                      </a:solidFill>
                      <a:prstDash val="solid"/>
                    </a:lnR>
                    <a:lnB w="3173">
                      <a:solidFill>
                        <a:srgbClr val="595959"/>
                      </a:solidFill>
                      <a:prstDash val="solid"/>
                    </a:lnB>
                  </a:tcPr>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graphicFrame>
        <p:nvGraphicFramePr>
          <p:cNvPr id="83" name="object 83"/>
          <p:cNvGraphicFramePr>
            <a:graphicFrameLocks noGrp="1"/>
          </p:cNvGraphicFramePr>
          <p:nvPr/>
        </p:nvGraphicFramePr>
        <p:xfrm>
          <a:off x="4029639" y="4584275"/>
          <a:ext cx="3200525" cy="395797"/>
        </p:xfrm>
        <a:graphic>
          <a:graphicData uri="http://schemas.openxmlformats.org/drawingml/2006/table">
            <a:tbl>
              <a:tblPr firstRow="1" bandRow="1">
                <a:tableStyleId>{2D5ABB26-0587-4C30-8999-92F81FD0307C}</a:tableStyleId>
              </a:tblPr>
              <a:tblGrid>
                <a:gridCol w="1424494">
                  <a:extLst>
                    <a:ext uri="{9D8B030D-6E8A-4147-A177-3AD203B41FA5}">
                      <a16:colId xmlns:a16="http://schemas.microsoft.com/office/drawing/2014/main" val="20000"/>
                    </a:ext>
                  </a:extLst>
                </a:gridCol>
                <a:gridCol w="538264">
                  <a:extLst>
                    <a:ext uri="{9D8B030D-6E8A-4147-A177-3AD203B41FA5}">
                      <a16:colId xmlns:a16="http://schemas.microsoft.com/office/drawing/2014/main" val="20001"/>
                    </a:ext>
                  </a:extLst>
                </a:gridCol>
                <a:gridCol w="87043">
                  <a:extLst>
                    <a:ext uri="{9D8B030D-6E8A-4147-A177-3AD203B41FA5}">
                      <a16:colId xmlns:a16="http://schemas.microsoft.com/office/drawing/2014/main" val="20002"/>
                    </a:ext>
                  </a:extLst>
                </a:gridCol>
                <a:gridCol w="466750">
                  <a:extLst>
                    <a:ext uri="{9D8B030D-6E8A-4147-A177-3AD203B41FA5}">
                      <a16:colId xmlns:a16="http://schemas.microsoft.com/office/drawing/2014/main" val="20003"/>
                    </a:ext>
                  </a:extLst>
                </a:gridCol>
                <a:gridCol w="87043">
                  <a:extLst>
                    <a:ext uri="{9D8B030D-6E8A-4147-A177-3AD203B41FA5}">
                      <a16:colId xmlns:a16="http://schemas.microsoft.com/office/drawing/2014/main" val="20004"/>
                    </a:ext>
                  </a:extLst>
                </a:gridCol>
                <a:gridCol w="506298">
                  <a:extLst>
                    <a:ext uri="{9D8B030D-6E8A-4147-A177-3AD203B41FA5}">
                      <a16:colId xmlns:a16="http://schemas.microsoft.com/office/drawing/2014/main" val="20005"/>
                    </a:ext>
                  </a:extLst>
                </a:gridCol>
                <a:gridCol w="90633">
                  <a:extLst>
                    <a:ext uri="{9D8B030D-6E8A-4147-A177-3AD203B41FA5}">
                      <a16:colId xmlns:a16="http://schemas.microsoft.com/office/drawing/2014/main" val="20006"/>
                    </a:ext>
                  </a:extLst>
                </a:gridCol>
              </a:tblGrid>
              <a:tr h="171095">
                <a:tc gridSpan="7">
                  <a:txBody>
                    <a:bodyPr vert="horz" wrap="square"/>
                    <a:lstStyle/>
                    <a:p>
                      <a:pPr marL="22225" algn="ctr">
                        <a:lnSpc>
                          <a:spcPct val="100000"/>
                        </a:lnSpc>
                      </a:pPr>
                      <a:r>
                        <a:rPr sz="800" b="1">
                          <a:solidFill>
                            <a:srgbClr val="595959"/>
                          </a:solidFill>
                          <a:latin typeface="Microsoft YaHei UI"/>
                          <a:cs typeface="Microsoft YaHei UI"/>
                        </a:rPr>
                        <a:t>接入网</a:t>
                      </a:r>
                      <a:endParaRPr sz="800">
                        <a:latin typeface="Microsoft YaHei UI"/>
                        <a:cs typeface="Microsoft YaHei UI"/>
                      </a:endParaRPr>
                    </a:p>
                  </a:txBody>
                  <a:tcPr marL="0" marR="0" marT="0" marB="0">
                    <a:lnL w="3173">
                      <a:solidFill>
                        <a:srgbClr val="595959"/>
                      </a:solidFill>
                      <a:prstDash val="solid"/>
                    </a:lnL>
                    <a:lnR w="3173">
                      <a:solidFill>
                        <a:srgbClr val="595959"/>
                      </a:solidFill>
                      <a:prstDash val="solid"/>
                    </a:lnR>
                    <a:lnT w="3173">
                      <a:solidFill>
                        <a:srgbClr val="595959"/>
                      </a:solidFill>
                      <a:prstDash val="solid"/>
                    </a:lnT>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0"/>
                  </a:ext>
                </a:extLst>
              </a:tr>
              <a:tr h="224702">
                <a:tc>
                  <a:txBody>
                    <a:bodyPr vert="horz" wrap="square"/>
                    <a:lstStyle/>
                    <a:p>
                      <a:pPr marL="201295">
                        <a:lnSpc>
                          <a:spcPct val="100000"/>
                        </a:lnSpc>
                        <a:tabLst>
                          <a:tab pos="755015"/>
                        </a:tabLst>
                      </a:pPr>
                      <a:r>
                        <a:rPr sz="800">
                          <a:solidFill>
                            <a:srgbClr val="595959"/>
                          </a:solidFill>
                          <a:latin typeface="Verdana"/>
                          <a:cs typeface="Verdana"/>
                        </a:rPr>
                        <a:t>Lo</a:t>
                      </a:r>
                      <a:r>
                        <a:rPr sz="800" spc="5">
                          <a:solidFill>
                            <a:srgbClr val="595959"/>
                          </a:solidFill>
                          <a:latin typeface="Verdana"/>
                          <a:cs typeface="Verdana"/>
                        </a:rPr>
                        <a:t>R</a:t>
                      </a:r>
                      <a:r>
                        <a:rPr sz="800" spc="0">
                          <a:solidFill>
                            <a:srgbClr val="595959"/>
                          </a:solidFill>
                          <a:latin typeface="Verdana"/>
                          <a:cs typeface="Verdana"/>
                        </a:rPr>
                        <a:t>a	2</a:t>
                      </a:r>
                      <a:r>
                        <a:rPr sz="800" spc="-5">
                          <a:solidFill>
                            <a:srgbClr val="595959"/>
                          </a:solidFill>
                          <a:latin typeface="Verdana"/>
                          <a:cs typeface="Verdana"/>
                        </a:rPr>
                        <a:t>/</a:t>
                      </a:r>
                      <a:r>
                        <a:rPr sz="800" spc="0">
                          <a:solidFill>
                            <a:srgbClr val="595959"/>
                          </a:solidFill>
                          <a:latin typeface="Verdana"/>
                          <a:cs typeface="Verdana"/>
                        </a:rPr>
                        <a:t>3</a:t>
                      </a:r>
                      <a:r>
                        <a:rPr sz="800" spc="-5">
                          <a:solidFill>
                            <a:srgbClr val="595959"/>
                          </a:solidFill>
                          <a:latin typeface="Verdana"/>
                          <a:cs typeface="Verdana"/>
                        </a:rPr>
                        <a:t>/</a:t>
                      </a:r>
                      <a:r>
                        <a:rPr sz="800" spc="0">
                          <a:solidFill>
                            <a:srgbClr val="595959"/>
                          </a:solidFill>
                          <a:latin typeface="Verdana"/>
                          <a:cs typeface="Verdana"/>
                        </a:rPr>
                        <a:t>4</a:t>
                      </a:r>
                      <a:r>
                        <a:rPr sz="800" spc="-5">
                          <a:solidFill>
                            <a:srgbClr val="595959"/>
                          </a:solidFill>
                          <a:latin typeface="Verdana"/>
                          <a:cs typeface="Verdana"/>
                        </a:rPr>
                        <a:t>/</a:t>
                      </a:r>
                      <a:r>
                        <a:rPr sz="800" spc="0">
                          <a:solidFill>
                            <a:srgbClr val="595959"/>
                          </a:solidFill>
                          <a:latin typeface="Verdana"/>
                          <a:cs typeface="Verdana"/>
                        </a:rPr>
                        <a:t>5G</a:t>
                      </a:r>
                      <a:endParaRPr sz="800">
                        <a:latin typeface="Verdana"/>
                        <a:cs typeface="Verdana"/>
                      </a:endParaRPr>
                    </a:p>
                  </a:txBody>
                  <a:tcPr marL="0" marR="0" marT="0" marB="0">
                    <a:lnL w="3173">
                      <a:solidFill>
                        <a:srgbClr val="595959"/>
                      </a:solidFill>
                      <a:prstDash val="solid"/>
                    </a:lnL>
                    <a:lnB w="3173">
                      <a:solidFill>
                        <a:srgbClr val="595959"/>
                      </a:solidFill>
                      <a:prstDash val="solid"/>
                    </a:lnB>
                    <a:solidFill>
                      <a:srgbClr val="8BC53F"/>
                    </a:solidFill>
                  </a:tcPr>
                </a:tc>
                <a:tc>
                  <a:txBody>
                    <a:bodyPr vert="horz" wrap="square"/>
                    <a:lstStyle/>
                    <a:p>
                      <a:pPr marL="96520">
                        <a:lnSpc>
                          <a:spcPct val="100000"/>
                        </a:lnSpc>
                      </a:pPr>
                      <a:r>
                        <a:rPr sz="800">
                          <a:solidFill>
                            <a:srgbClr val="595959"/>
                          </a:solidFill>
                          <a:latin typeface="Verdana"/>
                          <a:cs typeface="Verdana"/>
                        </a:rPr>
                        <a:t>NB</a:t>
                      </a:r>
                      <a:r>
                        <a:rPr sz="800" spc="-5">
                          <a:solidFill>
                            <a:srgbClr val="595959"/>
                          </a:solidFill>
                          <a:latin typeface="Verdana"/>
                          <a:cs typeface="Verdana"/>
                        </a:rPr>
                        <a:t>-</a:t>
                      </a:r>
                      <a:r>
                        <a:rPr sz="800" spc="5">
                          <a:solidFill>
                            <a:srgbClr val="595959"/>
                          </a:solidFill>
                          <a:latin typeface="Verdana"/>
                          <a:cs typeface="Verdana"/>
                        </a:rPr>
                        <a:t>l</a:t>
                      </a:r>
                      <a:r>
                        <a:rPr sz="800" spc="0">
                          <a:solidFill>
                            <a:srgbClr val="595959"/>
                          </a:solidFill>
                          <a:latin typeface="Verdana"/>
                          <a:cs typeface="Verdana"/>
                        </a:rPr>
                        <a:t>oT</a:t>
                      </a:r>
                      <a:endParaRPr sz="800">
                        <a:latin typeface="Verdana"/>
                        <a:cs typeface="Verdana"/>
                      </a:endParaRPr>
                    </a:p>
                  </a:txBody>
                  <a:tcPr marL="0" marR="0" marT="0" marB="0">
                    <a:lnB w="3173">
                      <a:solidFill>
                        <a:srgbClr val="595959"/>
                      </a:solidFill>
                      <a:prstDash val="solid"/>
                    </a:lnB>
                    <a:solidFill>
                      <a:srgbClr val="8BC53F"/>
                    </a:solidFill>
                  </a:tcPr>
                </a:tc>
                <a:tc>
                  <a:txBody>
                    <a:bodyPr vert="horz" wrap="square"/>
                    <a:lstStyle/>
                    <a:p>
                      <a:endParaRPr sz="800">
                        <a:latin typeface="Verdana"/>
                        <a:cs typeface="Verdana"/>
                      </a:endParaRPr>
                    </a:p>
                  </a:txBody>
                  <a:tcPr marL="0" marR="0" marT="0" marB="0">
                    <a:lnB w="3173">
                      <a:solidFill>
                        <a:srgbClr val="595959"/>
                      </a:solidFill>
                      <a:prstDash val="solid"/>
                    </a:lnB>
                  </a:tcPr>
                </a:tc>
                <a:tc>
                  <a:txBody>
                    <a:bodyPr vert="horz" wrap="square"/>
                    <a:lstStyle/>
                    <a:p>
                      <a:pPr marL="93345">
                        <a:lnSpc>
                          <a:spcPct val="100000"/>
                        </a:lnSpc>
                      </a:pPr>
                      <a:r>
                        <a:rPr sz="800" spc="-5">
                          <a:solidFill>
                            <a:srgbClr val="595959"/>
                          </a:solidFill>
                          <a:latin typeface="Verdana"/>
                          <a:cs typeface="Verdana"/>
                        </a:rPr>
                        <a:t>e</a:t>
                      </a:r>
                      <a:r>
                        <a:rPr sz="800" spc="0">
                          <a:solidFill>
                            <a:srgbClr val="595959"/>
                          </a:solidFill>
                          <a:latin typeface="Verdana"/>
                          <a:cs typeface="Verdana"/>
                        </a:rPr>
                        <a:t>M</a:t>
                      </a:r>
                      <a:r>
                        <a:rPr sz="800" spc="-5">
                          <a:solidFill>
                            <a:srgbClr val="595959"/>
                          </a:solidFill>
                          <a:latin typeface="Verdana"/>
                          <a:cs typeface="Verdana"/>
                        </a:rPr>
                        <a:t>T</a:t>
                      </a:r>
                      <a:r>
                        <a:rPr sz="800" spc="0">
                          <a:solidFill>
                            <a:srgbClr val="595959"/>
                          </a:solidFill>
                          <a:latin typeface="Verdana"/>
                          <a:cs typeface="Verdana"/>
                        </a:rPr>
                        <a:t>C</a:t>
                      </a:r>
                      <a:endParaRPr sz="800">
                        <a:latin typeface="Verdana"/>
                        <a:cs typeface="Verdana"/>
                      </a:endParaRPr>
                    </a:p>
                  </a:txBody>
                  <a:tcPr marL="0" marR="0" marT="0" marB="0">
                    <a:lnB w="3173">
                      <a:solidFill>
                        <a:srgbClr val="595959"/>
                      </a:solidFill>
                      <a:prstDash val="solid"/>
                    </a:lnB>
                    <a:solidFill>
                      <a:srgbClr val="8BC53F"/>
                    </a:solidFill>
                  </a:tcPr>
                </a:tc>
                <a:tc>
                  <a:txBody>
                    <a:bodyPr vert="horz" wrap="square"/>
                    <a:lstStyle/>
                    <a:p>
                      <a:endParaRPr sz="800">
                        <a:latin typeface="Verdana"/>
                        <a:cs typeface="Verdana"/>
                      </a:endParaRPr>
                    </a:p>
                  </a:txBody>
                  <a:tcPr marL="0" marR="0" marT="0" marB="0">
                    <a:lnB w="3173">
                      <a:solidFill>
                        <a:srgbClr val="595959"/>
                      </a:solidFill>
                      <a:prstDash val="solid"/>
                    </a:lnB>
                  </a:tcPr>
                </a:tc>
                <a:tc>
                  <a:txBody>
                    <a:bodyPr vert="horz" wrap="square"/>
                    <a:lstStyle/>
                    <a:p>
                      <a:pPr marL="92710">
                        <a:lnSpc>
                          <a:spcPct val="100000"/>
                        </a:lnSpc>
                      </a:pPr>
                      <a:r>
                        <a:rPr sz="800">
                          <a:solidFill>
                            <a:srgbClr val="595959"/>
                          </a:solidFill>
                          <a:latin typeface="Verdana"/>
                          <a:cs typeface="Verdana"/>
                        </a:rPr>
                        <a:t>S</a:t>
                      </a:r>
                      <a:r>
                        <a:rPr sz="800" spc="5">
                          <a:solidFill>
                            <a:srgbClr val="595959"/>
                          </a:solidFill>
                          <a:latin typeface="Verdana"/>
                          <a:cs typeface="Verdana"/>
                        </a:rPr>
                        <a:t>i</a:t>
                      </a:r>
                      <a:r>
                        <a:rPr sz="800" spc="0">
                          <a:solidFill>
                            <a:srgbClr val="595959"/>
                          </a:solidFill>
                          <a:latin typeface="Verdana"/>
                          <a:cs typeface="Verdana"/>
                        </a:rPr>
                        <a:t>g</a:t>
                      </a:r>
                      <a:r>
                        <a:rPr sz="800" spc="5">
                          <a:solidFill>
                            <a:srgbClr val="595959"/>
                          </a:solidFill>
                          <a:latin typeface="Verdana"/>
                          <a:cs typeface="Verdana"/>
                        </a:rPr>
                        <a:t>f</a:t>
                      </a:r>
                      <a:r>
                        <a:rPr sz="800" spc="0">
                          <a:solidFill>
                            <a:srgbClr val="595959"/>
                          </a:solidFill>
                          <a:latin typeface="Verdana"/>
                          <a:cs typeface="Verdana"/>
                        </a:rPr>
                        <a:t>ox</a:t>
                      </a:r>
                      <a:endParaRPr sz="800">
                        <a:latin typeface="Verdana"/>
                        <a:cs typeface="Verdana"/>
                      </a:endParaRPr>
                    </a:p>
                  </a:txBody>
                  <a:tcPr marL="0" marR="0" marT="0" marB="0">
                    <a:lnB w="3173">
                      <a:solidFill>
                        <a:srgbClr val="595959"/>
                      </a:solidFill>
                      <a:prstDash val="solid"/>
                    </a:lnB>
                    <a:solidFill>
                      <a:srgbClr val="8BC53F"/>
                    </a:solidFill>
                  </a:tcPr>
                </a:tc>
                <a:tc>
                  <a:txBody>
                    <a:bodyPr vert="horz" wrap="square"/>
                    <a:lstStyle/>
                    <a:p>
                      <a:endParaRPr sz="800">
                        <a:latin typeface="Verdana"/>
                        <a:cs typeface="Verdana"/>
                      </a:endParaRPr>
                    </a:p>
                  </a:txBody>
                  <a:tcPr marL="0" marR="0" marT="0" marB="0">
                    <a:lnR w="3173">
                      <a:solidFill>
                        <a:srgbClr val="595959"/>
                      </a:solidFill>
                      <a:prstDash val="solid"/>
                    </a:lnR>
                    <a:lnB w="3173">
                      <a:solidFill>
                        <a:srgbClr val="595959"/>
                      </a:solidFill>
                      <a:prstDash val="solid"/>
                    </a:lnB>
                  </a:tcPr>
                </a:tc>
                <a:extLst>
                  <a:ext uri="{0D108BD9-81ED-4DB2-BD59-A6C34878D82A}">
                    <a16:rowId xmlns:a16="http://schemas.microsoft.com/office/drawing/2014/main" val="10001"/>
                  </a:ext>
                </a:extLst>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2050738" y="1072896"/>
            <a:ext cx="4902200" cy="3657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2875"/>
              </a:lnSpc>
            </a:pPr>
            <a:r>
              <a:rPr sz="2400">
                <a:solidFill>
                  <a:srgbClr val="595959"/>
                </a:solidFill>
                <a:latin typeface="Microsoft YaHei UI"/>
                <a:cs typeface="Microsoft YaHei UI"/>
              </a:rPr>
              <a:t>重塑医疗产业，开启智慧医疗新纪元</a:t>
            </a:r>
            <a:endParaRPr sz="2400">
              <a:latin typeface="Microsoft YaHei UI"/>
              <a:cs typeface="Microsoft YaHei UI"/>
            </a:endParaRPr>
          </a:p>
        </p:txBody>
      </p:sp>
      <p:sp>
        <p:nvSpPr>
          <p:cNvPr id="3" name="object 3"/>
          <p:cNvSpPr/>
          <p:nvPr/>
        </p:nvSpPr>
        <p:spPr>
          <a:xfrm flipH="1">
            <a:off x="2039649" y="1576468"/>
            <a:ext cx="0" cy="216001"/>
          </a:xfrm>
          <a:custGeom>
            <a:rect l="l" t="t" r="r" b="b"/>
            <a:pathLst>
              <a:path h="216000">
                <a:moveTo>
                  <a:pt x="0" y="0"/>
                </a:moveTo>
                <a:lnTo>
                  <a:pt x="0" y="216001"/>
                </a:lnTo>
              </a:path>
            </a:pathLst>
          </a:custGeom>
          <a:ln w="24130">
            <a:solidFill>
              <a:srgbClr val="B0D12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1936780" y="1576468"/>
            <a:ext cx="68579" cy="216001"/>
          </a:xfrm>
          <a:custGeom>
            <a:rect l="l" t="t" r="r" b="b"/>
            <a:pathLst>
              <a:path w="68579" h="216000">
                <a:moveTo>
                  <a:pt x="68580" y="0"/>
                </a:moveTo>
                <a:lnTo>
                  <a:pt x="0" y="0"/>
                </a:lnTo>
                <a:lnTo>
                  <a:pt x="0" y="216001"/>
                </a:lnTo>
                <a:lnTo>
                  <a:pt x="68580" y="216001"/>
                </a:lnTo>
                <a:lnTo>
                  <a:pt x="68580" y="0"/>
                </a:lnTo>
                <a:close/>
              </a:path>
            </a:pathLst>
          </a:custGeom>
          <a:solidFill>
            <a:srgbClr val="B0D12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p:nvPr/>
        </p:nvSpPr>
        <p:spPr>
          <a:xfrm>
            <a:off x="2078854" y="1552448"/>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B2D234"/>
                </a:solidFill>
                <a:latin typeface="Arial"/>
                <a:cs typeface="Arial"/>
              </a:rPr>
              <a:t>Sec</a:t>
            </a:r>
            <a:r>
              <a:rPr sz="1600" b="1" i="1" spc="5">
                <a:solidFill>
                  <a:srgbClr val="B2D234"/>
                </a:solidFill>
                <a:latin typeface="Arial"/>
                <a:cs typeface="Arial"/>
              </a:rPr>
              <a:t>t</a:t>
            </a:r>
            <a:r>
              <a:rPr sz="1600" b="1" i="1">
                <a:solidFill>
                  <a:srgbClr val="B2D234"/>
                </a:solidFill>
                <a:latin typeface="Arial"/>
                <a:cs typeface="Arial"/>
              </a:rPr>
              <a:t>i</a:t>
            </a:r>
            <a:r>
              <a:rPr sz="1600" b="1" i="1" spc="-15">
                <a:solidFill>
                  <a:srgbClr val="B2D234"/>
                </a:solidFill>
                <a:latin typeface="Arial"/>
                <a:cs typeface="Arial"/>
              </a:rPr>
              <a:t>o</a:t>
            </a:r>
            <a:r>
              <a:rPr sz="1600" b="1" i="1" spc="-10">
                <a:solidFill>
                  <a:srgbClr val="B2D234"/>
                </a:solidFill>
                <a:latin typeface="Arial"/>
                <a:cs typeface="Arial"/>
              </a:rPr>
              <a:t>n</a:t>
            </a:r>
            <a:endParaRPr sz="1600">
              <a:latin typeface="Arial"/>
              <a:cs typeface="Arial"/>
            </a:endParaRPr>
          </a:p>
        </p:txBody>
      </p:sp>
      <p:sp>
        <p:nvSpPr>
          <p:cNvPr id="6" name="object 6"/>
          <p:cNvSpPr/>
          <p:nvPr/>
        </p:nvSpPr>
        <p:spPr>
          <a:xfrm>
            <a:off x="2926814" y="1584446"/>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2972897" y="1586991"/>
            <a:ext cx="1356995"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1	</a:t>
            </a:r>
            <a:r>
              <a:rPr sz="2100" b="1" spc="-7" baseline="3968">
                <a:solidFill>
                  <a:srgbClr val="B2D234"/>
                </a:solidFill>
                <a:latin typeface="Microsoft YaHei UI"/>
                <a:cs typeface="Microsoft YaHei UI"/>
              </a:rPr>
              <a:t>A</a:t>
            </a:r>
            <a:r>
              <a:rPr sz="2100" b="1" spc="7" baseline="3968">
                <a:solidFill>
                  <a:srgbClr val="B2D234"/>
                </a:solidFill>
                <a:latin typeface="Microsoft YaHei UI"/>
                <a:cs typeface="Microsoft YaHei UI"/>
              </a:rPr>
              <a:t>I</a:t>
            </a:r>
            <a:r>
              <a:rPr sz="2100" b="1" baseline="3968">
                <a:solidFill>
                  <a:srgbClr val="B2D234"/>
                </a:solidFill>
                <a:latin typeface="Microsoft YaHei UI"/>
                <a:cs typeface="Microsoft YaHei UI"/>
              </a:rPr>
              <a:t>医疗的价值</a:t>
            </a:r>
            <a:endParaRPr sz="2100" baseline="3968">
              <a:latin typeface="Microsoft YaHei UI"/>
              <a:cs typeface="Microsoft YaHei UI"/>
            </a:endParaRPr>
          </a:p>
        </p:txBody>
      </p:sp>
      <p:sp>
        <p:nvSpPr>
          <p:cNvPr id="8" name="object 8"/>
          <p:cNvSpPr/>
          <p:nvPr/>
        </p:nvSpPr>
        <p:spPr>
          <a:xfrm flipH="1">
            <a:off x="2039649" y="3283456"/>
            <a:ext cx="0" cy="216001"/>
          </a:xfrm>
          <a:custGeom>
            <a:rect l="l" t="t" r="r" b="b"/>
            <a:pathLst>
              <a:path h="216000">
                <a:moveTo>
                  <a:pt x="0" y="0"/>
                </a:moveTo>
                <a:lnTo>
                  <a:pt x="0" y="216001"/>
                </a:lnTo>
              </a:path>
            </a:pathLst>
          </a:custGeom>
          <a:ln w="2413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1936780" y="3283456"/>
            <a:ext cx="68579" cy="216001"/>
          </a:xfrm>
          <a:custGeom>
            <a:rect l="l" t="t" r="r" b="b"/>
            <a:pathLst>
              <a:path w="68579" h="216000">
                <a:moveTo>
                  <a:pt x="68580" y="0"/>
                </a:moveTo>
                <a:lnTo>
                  <a:pt x="0" y="0"/>
                </a:lnTo>
                <a:lnTo>
                  <a:pt x="0" y="216001"/>
                </a:lnTo>
                <a:lnTo>
                  <a:pt x="68580" y="216001"/>
                </a:lnTo>
                <a:lnTo>
                  <a:pt x="6858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2078854" y="3259329"/>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8BC53F"/>
                </a:solidFill>
                <a:latin typeface="Arial"/>
                <a:cs typeface="Arial"/>
              </a:rPr>
              <a:t>Sec</a:t>
            </a:r>
            <a:r>
              <a:rPr sz="1600" b="1" i="1" spc="5">
                <a:solidFill>
                  <a:srgbClr val="8BC53F"/>
                </a:solidFill>
                <a:latin typeface="Arial"/>
                <a:cs typeface="Arial"/>
              </a:rPr>
              <a:t>t</a:t>
            </a:r>
            <a:r>
              <a:rPr sz="1600" b="1" i="1">
                <a:solidFill>
                  <a:srgbClr val="8BC53F"/>
                </a:solidFill>
                <a:latin typeface="Arial"/>
                <a:cs typeface="Arial"/>
              </a:rPr>
              <a:t>i</a:t>
            </a:r>
            <a:r>
              <a:rPr sz="1600" b="1" i="1" spc="-15">
                <a:solidFill>
                  <a:srgbClr val="8BC53F"/>
                </a:solidFill>
                <a:latin typeface="Arial"/>
                <a:cs typeface="Arial"/>
              </a:rPr>
              <a:t>o</a:t>
            </a:r>
            <a:r>
              <a:rPr sz="1600" b="1" i="1" spc="-10">
                <a:solidFill>
                  <a:srgbClr val="8BC53F"/>
                </a:solidFill>
                <a:latin typeface="Arial"/>
                <a:cs typeface="Arial"/>
              </a:rPr>
              <a:t>n</a:t>
            </a:r>
            <a:endParaRPr sz="1600">
              <a:latin typeface="Arial"/>
              <a:cs typeface="Arial"/>
            </a:endParaRPr>
          </a:p>
        </p:txBody>
      </p:sp>
      <p:sp>
        <p:nvSpPr>
          <p:cNvPr id="11" name="object 11"/>
          <p:cNvSpPr/>
          <p:nvPr/>
        </p:nvSpPr>
        <p:spPr>
          <a:xfrm>
            <a:off x="2926814" y="3291434"/>
            <a:ext cx="215992" cy="215996"/>
          </a:xfrm>
          <a:custGeom>
            <a:rect l="l" t="t" r="r" b="b"/>
            <a:pathLst>
              <a:path w="215992" h="215996">
                <a:moveTo>
                  <a:pt x="107600" y="0"/>
                </a:moveTo>
                <a:lnTo>
                  <a:pt x="65697" y="8594"/>
                </a:lnTo>
                <a:lnTo>
                  <a:pt x="31495" y="31759"/>
                </a:lnTo>
                <a:lnTo>
                  <a:pt x="8443" y="66044"/>
                </a:lnTo>
                <a:lnTo>
                  <a:pt x="41" y="107280"/>
                </a:lnTo>
                <a:lnTo>
                  <a:pt x="0" y="109211"/>
                </a:lnTo>
                <a:lnTo>
                  <a:pt x="1130" y="123726"/>
                </a:lnTo>
                <a:lnTo>
                  <a:pt x="15158" y="163161"/>
                </a:lnTo>
                <a:lnTo>
                  <a:pt x="42566" y="193784"/>
                </a:lnTo>
                <a:lnTo>
                  <a:pt x="80041" y="212191"/>
                </a:lnTo>
                <a:lnTo>
                  <a:pt x="108982" y="215996"/>
                </a:lnTo>
                <a:lnTo>
                  <a:pt x="123523" y="214892"/>
                </a:lnTo>
                <a:lnTo>
                  <a:pt x="163035" y="200916"/>
                </a:lnTo>
                <a:lnTo>
                  <a:pt x="193726" y="173550"/>
                </a:lnTo>
                <a:lnTo>
                  <a:pt x="212177" y="136143"/>
                </a:lnTo>
                <a:lnTo>
                  <a:pt x="215992" y="107280"/>
                </a:lnTo>
                <a:lnTo>
                  <a:pt x="214920" y="92708"/>
                </a:lnTo>
                <a:lnTo>
                  <a:pt x="201008" y="53102"/>
                </a:lnTo>
                <a:lnTo>
                  <a:pt x="173692" y="22331"/>
                </a:lnTo>
                <a:lnTo>
                  <a:pt x="136367" y="3826"/>
                </a:lnTo>
                <a:lnTo>
                  <a:pt x="10760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txBox="1"/>
          <p:nvPr/>
        </p:nvSpPr>
        <p:spPr>
          <a:xfrm>
            <a:off x="2972896" y="3293871"/>
            <a:ext cx="12446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i="1">
                <a:solidFill>
                  <a:srgbClr val="FFFFFF"/>
                </a:solidFill>
                <a:latin typeface="Arial"/>
                <a:cs typeface="Arial"/>
              </a:rPr>
              <a:t>2</a:t>
            </a:r>
            <a:endParaRPr sz="1400">
              <a:latin typeface="Arial"/>
              <a:cs typeface="Arial"/>
            </a:endParaRPr>
          </a:p>
        </p:txBody>
      </p:sp>
      <p:sp>
        <p:nvSpPr>
          <p:cNvPr id="13" name="object 13"/>
          <p:cNvSpPr/>
          <p:nvPr/>
        </p:nvSpPr>
        <p:spPr>
          <a:xfrm>
            <a:off x="2063751" y="3836034"/>
            <a:ext cx="8087995" cy="2420620"/>
          </a:xfrm>
          <a:custGeom>
            <a:rect l="l" t="t" r="r" b="b"/>
            <a:pathLst>
              <a:path w="8087995" h="2420620">
                <a:moveTo>
                  <a:pt x="0" y="0"/>
                </a:moveTo>
                <a:lnTo>
                  <a:pt x="8087995" y="0"/>
                </a:lnTo>
                <a:lnTo>
                  <a:pt x="8087995" y="2420620"/>
                </a:lnTo>
                <a:lnTo>
                  <a:pt x="0" y="2420620"/>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2063750" y="3836035"/>
            <a:ext cx="8083870" cy="2419385"/>
          </a:xfrm>
          <a:custGeom>
            <a:rect l="l" t="t" r="r" b="b"/>
            <a:pathLst>
              <a:path w="8083870" h="2419385">
                <a:moveTo>
                  <a:pt x="0" y="0"/>
                </a:moveTo>
                <a:lnTo>
                  <a:pt x="8083870" y="0"/>
                </a:lnTo>
                <a:lnTo>
                  <a:pt x="8083870" y="2419385"/>
                </a:lnTo>
                <a:lnTo>
                  <a:pt x="0" y="2419385"/>
                </a:lnTo>
                <a:lnTo>
                  <a:pt x="0" y="0"/>
                </a:lnTo>
                <a:close/>
              </a:path>
            </a:pathLst>
          </a:custGeom>
          <a:ln w="1904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083226" y="4199891"/>
            <a:ext cx="1095565" cy="296735"/>
          </a:xfrm>
          <a:custGeom>
            <a:rect l="l" t="t" r="r" b="b"/>
            <a:pathLst>
              <a:path w="1095565" h="296735">
                <a:moveTo>
                  <a:pt x="0" y="0"/>
                </a:moveTo>
                <a:lnTo>
                  <a:pt x="1095565" y="0"/>
                </a:lnTo>
                <a:lnTo>
                  <a:pt x="1095565" y="296735"/>
                </a:lnTo>
                <a:lnTo>
                  <a:pt x="0" y="2967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2083226" y="4528963"/>
            <a:ext cx="1095565" cy="296735"/>
          </a:xfrm>
          <a:custGeom>
            <a:rect l="l" t="t" r="r" b="b"/>
            <a:pathLst>
              <a:path w="1095565" h="296735">
                <a:moveTo>
                  <a:pt x="0" y="0"/>
                </a:moveTo>
                <a:lnTo>
                  <a:pt x="1095565" y="0"/>
                </a:lnTo>
                <a:lnTo>
                  <a:pt x="1095565" y="296735"/>
                </a:lnTo>
                <a:lnTo>
                  <a:pt x="0" y="2967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2083226" y="4857401"/>
            <a:ext cx="1095565" cy="296621"/>
          </a:xfrm>
          <a:custGeom>
            <a:rect l="l" t="t" r="r" b="b"/>
            <a:pathLst>
              <a:path w="1095565" h="296621">
                <a:moveTo>
                  <a:pt x="0" y="0"/>
                </a:moveTo>
                <a:lnTo>
                  <a:pt x="1095565" y="0"/>
                </a:lnTo>
                <a:lnTo>
                  <a:pt x="1095565" y="296621"/>
                </a:lnTo>
                <a:lnTo>
                  <a:pt x="0" y="296621"/>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083226" y="5188376"/>
            <a:ext cx="1095565" cy="296735"/>
          </a:xfrm>
          <a:custGeom>
            <a:rect l="l" t="t" r="r" b="b"/>
            <a:pathLst>
              <a:path w="1095565" h="296735">
                <a:moveTo>
                  <a:pt x="0" y="0"/>
                </a:moveTo>
                <a:lnTo>
                  <a:pt x="1095565" y="0"/>
                </a:lnTo>
                <a:lnTo>
                  <a:pt x="1095565" y="296735"/>
                </a:lnTo>
                <a:lnTo>
                  <a:pt x="0" y="2967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2083226" y="5517448"/>
            <a:ext cx="1095565" cy="296735"/>
          </a:xfrm>
          <a:custGeom>
            <a:rect l="l" t="t" r="r" b="b"/>
            <a:pathLst>
              <a:path w="1095565" h="296735">
                <a:moveTo>
                  <a:pt x="0" y="0"/>
                </a:moveTo>
                <a:lnTo>
                  <a:pt x="1095565" y="0"/>
                </a:lnTo>
                <a:lnTo>
                  <a:pt x="1095565" y="296735"/>
                </a:lnTo>
                <a:lnTo>
                  <a:pt x="0" y="2967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2083226" y="5847154"/>
            <a:ext cx="1095565" cy="296735"/>
          </a:xfrm>
          <a:custGeom>
            <a:rect l="l" t="t" r="r" b="b"/>
            <a:pathLst>
              <a:path w="1095565" h="296735">
                <a:moveTo>
                  <a:pt x="0" y="0"/>
                </a:moveTo>
                <a:lnTo>
                  <a:pt x="1095565" y="0"/>
                </a:lnTo>
                <a:lnTo>
                  <a:pt x="1095565" y="296735"/>
                </a:lnTo>
                <a:lnTo>
                  <a:pt x="0" y="2967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2202483" y="4138168"/>
            <a:ext cx="843280" cy="19500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9375" marR="85725" algn="ctr">
              <a:lnSpc>
                <a:spcPts val="2590"/>
              </a:lnSpc>
            </a:pPr>
            <a:r>
              <a:rPr sz="1100" b="1" spc="-40">
                <a:solidFill>
                  <a:srgbClr val="FFFFFF"/>
                </a:solidFill>
                <a:latin typeface="Microsoft YaHei UI"/>
                <a:cs typeface="Microsoft YaHei UI"/>
              </a:rPr>
              <a:t>A</a:t>
            </a:r>
            <a:r>
              <a:rPr sz="1100" b="1" spc="-20">
                <a:solidFill>
                  <a:srgbClr val="FFFFFF"/>
                </a:solidFill>
                <a:latin typeface="Microsoft YaHei UI"/>
                <a:cs typeface="Microsoft YaHei UI"/>
              </a:rPr>
              <a:t>I</a:t>
            </a:r>
            <a:r>
              <a:rPr sz="1100" b="1" spc="-50">
                <a:solidFill>
                  <a:srgbClr val="FFFFFF"/>
                </a:solidFill>
                <a:latin typeface="Microsoft YaHei UI"/>
                <a:cs typeface="Microsoft YaHei UI"/>
              </a:rPr>
              <a:t>医疗影像 </a:t>
            </a:r>
            <a:r>
              <a:rPr sz="1100" b="1" spc="-30">
                <a:solidFill>
                  <a:srgbClr val="FFFFFF"/>
                </a:solidFill>
                <a:latin typeface="Microsoft YaHei UI"/>
                <a:cs typeface="Microsoft YaHei UI"/>
              </a:rPr>
              <a:t>C</a:t>
            </a:r>
            <a:r>
              <a:rPr sz="1100" b="1" spc="-60">
                <a:solidFill>
                  <a:srgbClr val="FFFFFF"/>
                </a:solidFill>
                <a:latin typeface="Microsoft YaHei UI"/>
                <a:cs typeface="Microsoft YaHei UI"/>
              </a:rPr>
              <a:t>D</a:t>
            </a:r>
            <a:r>
              <a:rPr sz="1100" b="1" spc="-35">
                <a:solidFill>
                  <a:srgbClr val="FFFFFF"/>
                </a:solidFill>
                <a:latin typeface="Microsoft YaHei UI"/>
                <a:cs typeface="Microsoft YaHei UI"/>
              </a:rPr>
              <a:t>S</a:t>
            </a:r>
            <a:r>
              <a:rPr sz="1100" b="1" spc="-10">
                <a:solidFill>
                  <a:srgbClr val="FFFFFF"/>
                </a:solidFill>
                <a:latin typeface="Microsoft YaHei UI"/>
                <a:cs typeface="Microsoft YaHei UI"/>
              </a:rPr>
              <a:t>S</a:t>
            </a:r>
            <a:endParaRPr sz="1100">
              <a:latin typeface="Microsoft YaHei UI"/>
              <a:cs typeface="Microsoft YaHei UI"/>
            </a:endParaRPr>
          </a:p>
          <a:p>
            <a:pPr>
              <a:lnSpc>
                <a:spcPts val="950"/>
              </a:lnSpc>
            </a:pPr>
            <a:endParaRPr sz="950"/>
          </a:p>
          <a:p>
            <a:pPr algn="ctr"/>
            <a:r>
              <a:rPr sz="1100" b="1" spc="-40">
                <a:solidFill>
                  <a:srgbClr val="FFFFFF"/>
                </a:solidFill>
                <a:latin typeface="Microsoft YaHei UI"/>
                <a:cs typeface="Microsoft YaHei UI"/>
              </a:rPr>
              <a:t>A</a:t>
            </a:r>
            <a:r>
              <a:rPr sz="1100" b="1" spc="-20">
                <a:solidFill>
                  <a:srgbClr val="FFFFFF"/>
                </a:solidFill>
                <a:latin typeface="Microsoft YaHei UI"/>
                <a:cs typeface="Microsoft YaHei UI"/>
              </a:rPr>
              <a:t>I</a:t>
            </a:r>
            <a:r>
              <a:rPr sz="1100" b="1" spc="-50">
                <a:solidFill>
                  <a:srgbClr val="FFFFFF"/>
                </a:solidFill>
                <a:latin typeface="Microsoft YaHei UI"/>
                <a:cs typeface="Microsoft YaHei UI"/>
              </a:rPr>
              <a:t>医疗机器</a:t>
            </a:r>
            <a:r>
              <a:rPr sz="1100" b="1">
                <a:solidFill>
                  <a:srgbClr val="FFFFFF"/>
                </a:solidFill>
                <a:latin typeface="Microsoft YaHei UI"/>
                <a:cs typeface="Microsoft YaHei UI"/>
              </a:rPr>
              <a:t>人</a:t>
            </a:r>
            <a:endParaRPr sz="1100">
              <a:latin typeface="Microsoft YaHei UI"/>
              <a:cs typeface="Microsoft YaHei UI"/>
            </a:endParaRPr>
          </a:p>
          <a:p>
            <a:pPr marL="17780" marR="24130" algn="ctr">
              <a:lnSpc>
                <a:spcPct val="196400"/>
              </a:lnSpc>
              <a:spcBef>
                <a:spcPts val="20"/>
              </a:spcBef>
            </a:pPr>
            <a:r>
              <a:rPr sz="1100" b="1" spc="-50">
                <a:solidFill>
                  <a:srgbClr val="FFFFFF"/>
                </a:solidFill>
                <a:latin typeface="Microsoft YaHei UI"/>
                <a:cs typeface="Microsoft YaHei UI"/>
              </a:rPr>
              <a:t>数据智能平台 智慧病</a:t>
            </a:r>
            <a:r>
              <a:rPr sz="1100" b="1">
                <a:solidFill>
                  <a:srgbClr val="FFFFFF"/>
                </a:solidFill>
                <a:latin typeface="Microsoft YaHei UI"/>
                <a:cs typeface="Microsoft YaHei UI"/>
              </a:rPr>
              <a:t>案 </a:t>
            </a:r>
            <a:r>
              <a:rPr sz="1100" b="1" spc="-40">
                <a:solidFill>
                  <a:srgbClr val="FFFFFF"/>
                </a:solidFill>
                <a:latin typeface="Microsoft YaHei UI"/>
                <a:cs typeface="Microsoft YaHei UI"/>
              </a:rPr>
              <a:t>A</a:t>
            </a:r>
            <a:r>
              <a:rPr sz="1100" b="1" spc="-20">
                <a:solidFill>
                  <a:srgbClr val="FFFFFF"/>
                </a:solidFill>
                <a:latin typeface="Microsoft YaHei UI"/>
                <a:cs typeface="Microsoft YaHei UI"/>
              </a:rPr>
              <a:t>I</a:t>
            </a:r>
            <a:r>
              <a:rPr sz="1100" b="1" spc="-50">
                <a:solidFill>
                  <a:srgbClr val="FFFFFF"/>
                </a:solidFill>
                <a:latin typeface="Microsoft YaHei UI"/>
                <a:cs typeface="Microsoft YaHei UI"/>
              </a:rPr>
              <a:t>制药</a:t>
            </a:r>
            <a:endParaRPr sz="1100">
              <a:latin typeface="Microsoft YaHei UI"/>
              <a:cs typeface="Microsoft YaHei UI"/>
            </a:endParaRPr>
          </a:p>
        </p:txBody>
      </p:sp>
      <p:sp>
        <p:nvSpPr>
          <p:cNvPr id="22" name="object 22"/>
          <p:cNvSpPr/>
          <p:nvPr/>
        </p:nvSpPr>
        <p:spPr>
          <a:xfrm>
            <a:off x="3227705" y="3901440"/>
            <a:ext cx="1062355" cy="252094"/>
          </a:xfrm>
          <a:custGeom>
            <a:rect l="l" t="t" r="r" b="b"/>
            <a:pathLst>
              <a:path w="1062355" h="252095">
                <a:moveTo>
                  <a:pt x="0" y="0"/>
                </a:moveTo>
                <a:lnTo>
                  <a:pt x="1062355" y="0"/>
                </a:lnTo>
                <a:lnTo>
                  <a:pt x="1062355" y="252095"/>
                </a:lnTo>
                <a:lnTo>
                  <a:pt x="0" y="2520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3227705" y="4199890"/>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3227705" y="4528675"/>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3227705" y="4857460"/>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3227705" y="5843815"/>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3227705" y="5186244"/>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3227705" y="5515029"/>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5533391" y="3901440"/>
            <a:ext cx="1062355" cy="252094"/>
          </a:xfrm>
          <a:custGeom>
            <a:rect l="l" t="t" r="r" b="b"/>
            <a:pathLst>
              <a:path w="1062355" h="252095">
                <a:moveTo>
                  <a:pt x="0" y="0"/>
                </a:moveTo>
                <a:lnTo>
                  <a:pt x="1062355" y="0"/>
                </a:lnTo>
                <a:lnTo>
                  <a:pt x="1062355" y="252095"/>
                </a:lnTo>
                <a:lnTo>
                  <a:pt x="0" y="2520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5529579" y="4199890"/>
            <a:ext cx="1062354" cy="294728"/>
          </a:xfrm>
          <a:custGeom>
            <a:rect l="l" t="t" r="r" b="b"/>
            <a:pathLst>
              <a:path w="1062354"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5529579" y="4528675"/>
            <a:ext cx="1062354" cy="294728"/>
          </a:xfrm>
          <a:custGeom>
            <a:rect l="l" t="t" r="r" b="b"/>
            <a:pathLst>
              <a:path w="1062354"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5529579" y="4857460"/>
            <a:ext cx="1062354" cy="294728"/>
          </a:xfrm>
          <a:custGeom>
            <a:rect l="l" t="t" r="r" b="b"/>
            <a:pathLst>
              <a:path w="1062354"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5529579" y="5843815"/>
            <a:ext cx="1062354" cy="294728"/>
          </a:xfrm>
          <a:custGeom>
            <a:rect l="l" t="t" r="r" b="b"/>
            <a:pathLst>
              <a:path w="1062354"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5529579" y="5186244"/>
            <a:ext cx="1062354" cy="294728"/>
          </a:xfrm>
          <a:custGeom>
            <a:rect l="l" t="t" r="r" b="b"/>
            <a:pathLst>
              <a:path w="1062354"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5529579" y="5515029"/>
            <a:ext cx="1062354" cy="294728"/>
          </a:xfrm>
          <a:custGeom>
            <a:rect l="l" t="t" r="r" b="b"/>
            <a:pathLst>
              <a:path w="1062354"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6685279" y="3901440"/>
            <a:ext cx="1062354" cy="252094"/>
          </a:xfrm>
          <a:custGeom>
            <a:rect l="l" t="t" r="r" b="b"/>
            <a:pathLst>
              <a:path w="1062354" h="252095">
                <a:moveTo>
                  <a:pt x="0" y="0"/>
                </a:moveTo>
                <a:lnTo>
                  <a:pt x="1062355" y="0"/>
                </a:lnTo>
                <a:lnTo>
                  <a:pt x="1062355" y="252095"/>
                </a:lnTo>
                <a:lnTo>
                  <a:pt x="0" y="2520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6679566" y="4199890"/>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6679566" y="4528675"/>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6679566" y="4857460"/>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6679566" y="5843815"/>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6679566" y="5186244"/>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6679566" y="5515029"/>
            <a:ext cx="1062355" cy="294728"/>
          </a:xfrm>
          <a:custGeom>
            <a:rect l="l" t="t" r="r" b="b"/>
            <a:pathLst>
              <a:path w="1062355" h="294728">
                <a:moveTo>
                  <a:pt x="0" y="0"/>
                </a:moveTo>
                <a:lnTo>
                  <a:pt x="1062355" y="0"/>
                </a:lnTo>
                <a:lnTo>
                  <a:pt x="1062355" y="294728"/>
                </a:lnTo>
                <a:lnTo>
                  <a:pt x="0" y="294728"/>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8986933" y="3900919"/>
            <a:ext cx="1061935" cy="252006"/>
          </a:xfrm>
          <a:custGeom>
            <a:rect l="l" t="t" r="r" b="b"/>
            <a:pathLst>
              <a:path w="1061935" h="252006">
                <a:moveTo>
                  <a:pt x="0" y="0"/>
                </a:moveTo>
                <a:lnTo>
                  <a:pt x="1061935" y="0"/>
                </a:lnTo>
                <a:lnTo>
                  <a:pt x="1061935" y="252006"/>
                </a:lnTo>
                <a:lnTo>
                  <a:pt x="0" y="252006"/>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9364710" y="3935476"/>
            <a:ext cx="31178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35">
                <a:solidFill>
                  <a:srgbClr val="FFFFFF"/>
                </a:solidFill>
                <a:latin typeface="Microsoft YaHei UI"/>
                <a:cs typeface="Microsoft YaHei UI"/>
              </a:rPr>
              <a:t>R</a:t>
            </a:r>
            <a:r>
              <a:rPr sz="1100" b="1" spc="-40">
                <a:solidFill>
                  <a:srgbClr val="FFFFFF"/>
                </a:solidFill>
                <a:latin typeface="Microsoft YaHei UI"/>
                <a:cs typeface="Microsoft YaHei UI"/>
              </a:rPr>
              <a:t>P</a:t>
            </a:r>
            <a:r>
              <a:rPr sz="1100" b="1" spc="-10">
                <a:solidFill>
                  <a:srgbClr val="FFFFFF"/>
                </a:solidFill>
                <a:latin typeface="Microsoft YaHei UI"/>
                <a:cs typeface="Microsoft YaHei UI"/>
              </a:rPr>
              <a:t>A</a:t>
            </a:r>
            <a:endParaRPr sz="1100">
              <a:latin typeface="Microsoft YaHei UI"/>
              <a:cs typeface="Microsoft YaHei UI"/>
            </a:endParaRPr>
          </a:p>
        </p:txBody>
      </p:sp>
      <p:sp>
        <p:nvSpPr>
          <p:cNvPr id="45" name="object 45"/>
          <p:cNvSpPr/>
          <p:nvPr/>
        </p:nvSpPr>
        <p:spPr>
          <a:xfrm>
            <a:off x="8979535" y="4200099"/>
            <a:ext cx="1061935" cy="294690"/>
          </a:xfrm>
          <a:custGeom>
            <a:rect l="l" t="t" r="r" b="b"/>
            <a:pathLst>
              <a:path w="1061935" h="294690">
                <a:moveTo>
                  <a:pt x="0" y="0"/>
                </a:moveTo>
                <a:lnTo>
                  <a:pt x="1061935" y="0"/>
                </a:lnTo>
                <a:lnTo>
                  <a:pt x="1061935"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8979535" y="4528849"/>
            <a:ext cx="1061935" cy="294690"/>
          </a:xfrm>
          <a:custGeom>
            <a:rect l="l" t="t" r="r" b="b"/>
            <a:pathLst>
              <a:path w="1061935" h="294690">
                <a:moveTo>
                  <a:pt x="0" y="0"/>
                </a:moveTo>
                <a:lnTo>
                  <a:pt x="1061935" y="0"/>
                </a:lnTo>
                <a:lnTo>
                  <a:pt x="1061935"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8979535" y="4857597"/>
            <a:ext cx="1061935" cy="294690"/>
          </a:xfrm>
          <a:custGeom>
            <a:rect l="l" t="t" r="r" b="b"/>
            <a:pathLst>
              <a:path w="1061935" h="294690">
                <a:moveTo>
                  <a:pt x="0" y="0"/>
                </a:moveTo>
                <a:lnTo>
                  <a:pt x="1061935" y="0"/>
                </a:lnTo>
                <a:lnTo>
                  <a:pt x="1061935"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8979535" y="5843844"/>
            <a:ext cx="1061935" cy="294690"/>
          </a:xfrm>
          <a:custGeom>
            <a:rect l="l" t="t" r="r" b="b"/>
            <a:pathLst>
              <a:path w="1061935" h="294690">
                <a:moveTo>
                  <a:pt x="0" y="0"/>
                </a:moveTo>
                <a:lnTo>
                  <a:pt x="1061935" y="0"/>
                </a:lnTo>
                <a:lnTo>
                  <a:pt x="1061935"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8979535" y="5186345"/>
            <a:ext cx="1061935" cy="294690"/>
          </a:xfrm>
          <a:custGeom>
            <a:rect l="l" t="t" r="r" b="b"/>
            <a:pathLst>
              <a:path w="1061935" h="294690">
                <a:moveTo>
                  <a:pt x="0" y="0"/>
                </a:moveTo>
                <a:lnTo>
                  <a:pt x="1061935" y="0"/>
                </a:lnTo>
                <a:lnTo>
                  <a:pt x="1061935"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8979535" y="5515094"/>
            <a:ext cx="1061935" cy="294690"/>
          </a:xfrm>
          <a:custGeom>
            <a:rect l="l" t="t" r="r" b="b"/>
            <a:pathLst>
              <a:path w="1061935" h="294690">
                <a:moveTo>
                  <a:pt x="0" y="0"/>
                </a:moveTo>
                <a:lnTo>
                  <a:pt x="1061935" y="0"/>
                </a:lnTo>
                <a:lnTo>
                  <a:pt x="1061935"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4383129" y="3900921"/>
            <a:ext cx="1061999" cy="251993"/>
          </a:xfrm>
          <a:custGeom>
            <a:rect l="l" t="t" r="r" b="b"/>
            <a:pathLst>
              <a:path w="1061999" h="251993">
                <a:moveTo>
                  <a:pt x="0" y="0"/>
                </a:moveTo>
                <a:lnTo>
                  <a:pt x="1061999" y="0"/>
                </a:lnTo>
                <a:lnTo>
                  <a:pt x="1061999" y="251993"/>
                </a:lnTo>
                <a:lnTo>
                  <a:pt x="0" y="251993"/>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txBox="1"/>
          <p:nvPr/>
        </p:nvSpPr>
        <p:spPr>
          <a:xfrm>
            <a:off x="3221461" y="3281603"/>
            <a:ext cx="4338955" cy="8343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spc="-5">
                <a:solidFill>
                  <a:srgbClr val="8BC53F"/>
                </a:solidFill>
                <a:latin typeface="Microsoft YaHei UI"/>
                <a:cs typeface="Microsoft YaHei UI"/>
              </a:rPr>
              <a:t>A</a:t>
            </a:r>
            <a:r>
              <a:rPr sz="1400" b="1" spc="5">
                <a:solidFill>
                  <a:srgbClr val="8BC53F"/>
                </a:solidFill>
                <a:latin typeface="Microsoft YaHei UI"/>
                <a:cs typeface="Microsoft YaHei UI"/>
              </a:rPr>
              <a:t>I</a:t>
            </a:r>
            <a:r>
              <a:rPr sz="1400" b="1">
                <a:solidFill>
                  <a:srgbClr val="8BC53F"/>
                </a:solidFill>
                <a:latin typeface="Microsoft YaHei UI"/>
                <a:cs typeface="Microsoft YaHei UI"/>
              </a:rPr>
              <a:t>技术在医疗场景中的应用</a:t>
            </a:r>
            <a:endParaRPr sz="1400">
              <a:latin typeface="Microsoft YaHei UI"/>
              <a:cs typeface="Microsoft YaHei UI"/>
            </a:endParaRPr>
          </a:p>
          <a:p>
            <a:pPr>
              <a:lnSpc>
                <a:spcPts val="500"/>
              </a:lnSpc>
              <a:spcBef>
                <a:spcPts val="28"/>
              </a:spcBef>
            </a:pPr>
            <a:endParaRPr sz="500"/>
          </a:p>
          <a:p>
            <a:pPr marL="1423670"/>
            <a:r>
              <a:rPr sz="1400" b="1">
                <a:solidFill>
                  <a:srgbClr val="404040"/>
                </a:solidFill>
                <a:latin typeface="Verdana"/>
                <a:cs typeface="Verdana"/>
              </a:rPr>
              <a:t>A</a:t>
            </a:r>
            <a:r>
              <a:rPr sz="1400" b="1" spc="-5">
                <a:solidFill>
                  <a:srgbClr val="404040"/>
                </a:solidFill>
                <a:latin typeface="Verdana"/>
                <a:cs typeface="Verdana"/>
              </a:rPr>
              <a:t>I</a:t>
            </a:r>
            <a:r>
              <a:rPr sz="1400" b="1">
                <a:solidFill>
                  <a:srgbClr val="404040"/>
                </a:solidFill>
                <a:latin typeface="Microsoft YaHei UI"/>
                <a:cs typeface="Microsoft YaHei UI"/>
              </a:rPr>
              <a:t>主要技术在医疗服务场景中的应用</a:t>
            </a:r>
            <a:endParaRPr sz="1400">
              <a:latin typeface="Microsoft YaHei UI"/>
              <a:cs typeface="Microsoft YaHei UI"/>
            </a:endParaRPr>
          </a:p>
          <a:p>
            <a:pPr>
              <a:lnSpc>
                <a:spcPts val="1200"/>
              </a:lnSpc>
              <a:spcBef>
                <a:spcPts val="60"/>
              </a:spcBef>
            </a:pPr>
            <a:endParaRPr sz="1200"/>
          </a:p>
          <a:p>
            <a:pPr marL="270510">
              <a:tabLst>
                <a:tab pos="1425575"/>
                <a:tab pos="2442845"/>
                <a:tab pos="3728085"/>
              </a:tabLst>
            </a:pPr>
            <a:r>
              <a:rPr sz="1100" b="1" spc="-50">
                <a:solidFill>
                  <a:srgbClr val="FFFFFF"/>
                </a:solidFill>
                <a:latin typeface="Microsoft YaHei UI"/>
                <a:cs typeface="Microsoft YaHei UI"/>
              </a:rPr>
              <a:t>机器学</a:t>
            </a:r>
            <a:r>
              <a:rPr sz="1100" b="1">
                <a:solidFill>
                  <a:srgbClr val="FFFFFF"/>
                </a:solidFill>
                <a:latin typeface="Microsoft YaHei UI"/>
                <a:cs typeface="Microsoft YaHei UI"/>
              </a:rPr>
              <a:t>习	</a:t>
            </a:r>
            <a:r>
              <a:rPr sz="1100" b="1" spc="-50">
                <a:solidFill>
                  <a:srgbClr val="FFFFFF"/>
                </a:solidFill>
                <a:latin typeface="Microsoft YaHei UI"/>
                <a:cs typeface="Microsoft YaHei UI"/>
              </a:rPr>
              <a:t>知识图</a:t>
            </a:r>
            <a:r>
              <a:rPr sz="1100" b="1">
                <a:solidFill>
                  <a:srgbClr val="FFFFFF"/>
                </a:solidFill>
                <a:latin typeface="Microsoft YaHei UI"/>
                <a:cs typeface="Microsoft YaHei UI"/>
              </a:rPr>
              <a:t>谱	</a:t>
            </a:r>
            <a:r>
              <a:rPr sz="1100" b="1" spc="-50">
                <a:solidFill>
                  <a:srgbClr val="FFFFFF"/>
                </a:solidFill>
                <a:latin typeface="Microsoft YaHei UI"/>
                <a:cs typeface="Microsoft YaHei UI"/>
              </a:rPr>
              <a:t>自然语言处</a:t>
            </a:r>
            <a:r>
              <a:rPr sz="1100" b="1">
                <a:solidFill>
                  <a:srgbClr val="FFFFFF"/>
                </a:solidFill>
                <a:latin typeface="Microsoft YaHei UI"/>
                <a:cs typeface="Microsoft YaHei UI"/>
              </a:rPr>
              <a:t>理	</a:t>
            </a:r>
            <a:r>
              <a:rPr sz="1100" b="1" spc="-50">
                <a:solidFill>
                  <a:srgbClr val="FFFFFF"/>
                </a:solidFill>
                <a:latin typeface="Microsoft YaHei UI"/>
                <a:cs typeface="Microsoft YaHei UI"/>
              </a:rPr>
              <a:t>智能语音</a:t>
            </a:r>
            <a:endParaRPr sz="1100">
              <a:latin typeface="Microsoft YaHei UI"/>
              <a:cs typeface="Microsoft YaHei UI"/>
            </a:endParaRPr>
          </a:p>
        </p:txBody>
      </p:sp>
      <p:sp>
        <p:nvSpPr>
          <p:cNvPr id="53" name="object 53"/>
          <p:cNvSpPr txBox="1"/>
          <p:nvPr/>
        </p:nvSpPr>
        <p:spPr>
          <a:xfrm>
            <a:off x="2001088" y="1853691"/>
            <a:ext cx="8242934" cy="13995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发展新医疗技术，提高诊断准确性。</a:t>
            </a:r>
            <a:r>
              <a:rPr sz="1100" spc="-50">
                <a:solidFill>
                  <a:srgbClr val="595959"/>
                </a:solidFill>
                <a:latin typeface="Microsoft YaHei UI"/>
                <a:cs typeface="Microsoft YaHei UI"/>
              </a:rPr>
              <a:t>传统医学的诊断和治疗存在一些误差。根据中国医学协会的数据，中国每年有</a:t>
            </a:r>
            <a:r>
              <a:rPr sz="1100" spc="-35">
                <a:solidFill>
                  <a:srgbClr val="595959"/>
                </a:solidFill>
                <a:latin typeface="Microsoft YaHei UI"/>
                <a:cs typeface="Microsoft YaHei UI"/>
              </a:rPr>
              <a:t>5700</a:t>
            </a:r>
            <a:r>
              <a:rPr sz="1100" spc="-50">
                <a:solidFill>
                  <a:srgbClr val="595959"/>
                </a:solidFill>
                <a:latin typeface="Microsoft YaHei UI"/>
                <a:cs typeface="Microsoft YaHei UI"/>
              </a:rPr>
              <a:t>万的临床医疗被误</a:t>
            </a:r>
            <a:endParaRPr sz="1100">
              <a:latin typeface="Microsoft YaHei UI"/>
              <a:cs typeface="Microsoft YaHei UI"/>
            </a:endParaRPr>
          </a:p>
          <a:p>
            <a:pPr marL="184150">
              <a:lnSpc>
                <a:spcPts val="1200"/>
              </a:lnSpc>
            </a:pPr>
            <a:r>
              <a:rPr sz="1100" spc="-50">
                <a:solidFill>
                  <a:srgbClr val="595959"/>
                </a:solidFill>
                <a:latin typeface="Microsoft YaHei UI"/>
                <a:cs typeface="Microsoft YaHei UI"/>
              </a:rPr>
              <a:t>诊，而A</a:t>
            </a:r>
            <a:r>
              <a:rPr sz="1100" spc="-20">
                <a:solidFill>
                  <a:srgbClr val="595959"/>
                </a:solidFill>
                <a:latin typeface="Microsoft YaHei UI"/>
                <a:cs typeface="Microsoft YaHei UI"/>
              </a:rPr>
              <a:t>I</a:t>
            </a:r>
            <a:r>
              <a:rPr sz="1100" spc="-50">
                <a:solidFill>
                  <a:srgbClr val="595959"/>
                </a:solidFill>
                <a:latin typeface="Microsoft YaHei UI"/>
                <a:cs typeface="Microsoft YaHei UI"/>
              </a:rPr>
              <a:t>算法及模型可以筛选成千上万页的医学证据，在几秒钟内提供诊断和治疗选项</a:t>
            </a:r>
            <a:r>
              <a:rPr sz="1100">
                <a:solidFill>
                  <a:srgbClr val="595959"/>
                </a:solidFill>
                <a:latin typeface="Microsoft YaHei UI"/>
                <a:cs typeface="Microsoft YaHei UI"/>
              </a:rPr>
              <a:t>。</a:t>
            </a:r>
            <a:endParaRPr sz="1100">
              <a:latin typeface="Microsoft YaHei UI"/>
              <a:cs typeface="Microsoft YaHei UI"/>
            </a:endParaRPr>
          </a:p>
          <a:p>
            <a:pPr>
              <a:lnSpc>
                <a:spcPts val="600"/>
              </a:lnSpc>
              <a:spcBef>
                <a:spcPts val="19"/>
              </a:spcBef>
            </a:pPr>
            <a:endParaRPr sz="600"/>
          </a:p>
          <a:p>
            <a:pPr marL="184150" marR="17780" indent="-171450">
              <a:lnSpc>
                <a:spcPts val="1200"/>
              </a:lnSpc>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医疗数据量增长迅速，</a:t>
            </a:r>
            <a:r>
              <a:rPr sz="1100" b="1" spc="-40">
                <a:solidFill>
                  <a:srgbClr val="595959"/>
                </a:solidFill>
                <a:latin typeface="Microsoft YaHei UI"/>
                <a:cs typeface="Microsoft YaHei UI"/>
              </a:rPr>
              <a:t>A</a:t>
            </a:r>
            <a:r>
              <a:rPr sz="1100" b="1" spc="-20">
                <a:solidFill>
                  <a:srgbClr val="595959"/>
                </a:solidFill>
                <a:latin typeface="Microsoft YaHei UI"/>
                <a:cs typeface="Microsoft YaHei UI"/>
              </a:rPr>
              <a:t>I</a:t>
            </a:r>
            <a:r>
              <a:rPr sz="1100" b="1" spc="-50">
                <a:solidFill>
                  <a:srgbClr val="595959"/>
                </a:solidFill>
                <a:latin typeface="Microsoft YaHei UI"/>
                <a:cs typeface="Microsoft YaHei UI"/>
              </a:rPr>
              <a:t>在大数据领域与运算速度上具有天然优势</a:t>
            </a:r>
            <a:r>
              <a:rPr sz="1100" spc="-50">
                <a:solidFill>
                  <a:srgbClr val="595959"/>
                </a:solidFill>
                <a:latin typeface="Microsoft YaHei UI"/>
                <a:cs typeface="Microsoft YaHei UI"/>
              </a:rPr>
              <a:t>。据估计，中国一座中型城市（一千万人口）在</a:t>
            </a:r>
            <a:r>
              <a:rPr sz="1100" spc="-35">
                <a:solidFill>
                  <a:srgbClr val="595959"/>
                </a:solidFill>
                <a:latin typeface="Microsoft YaHei UI"/>
                <a:cs typeface="Microsoft YaHei UI"/>
              </a:rPr>
              <a:t>50</a:t>
            </a:r>
            <a:r>
              <a:rPr sz="1100" spc="-50">
                <a:solidFill>
                  <a:srgbClr val="595959"/>
                </a:solidFill>
                <a:latin typeface="Microsoft YaHei UI"/>
                <a:cs typeface="Microsoft YaHei UI"/>
              </a:rPr>
              <a:t>年内将会累积</a:t>
            </a:r>
            <a:r>
              <a:rPr sz="1100" spc="-35">
                <a:solidFill>
                  <a:srgbClr val="595959"/>
                </a:solidFill>
                <a:latin typeface="Microsoft YaHei UI"/>
                <a:cs typeface="Microsoft YaHei UI"/>
              </a:rPr>
              <a:t>10</a:t>
            </a:r>
            <a:r>
              <a:rPr sz="1100" spc="-50">
                <a:solidFill>
                  <a:srgbClr val="595959"/>
                </a:solidFill>
                <a:latin typeface="Microsoft YaHei UI"/>
                <a:cs typeface="Microsoft YaHei UI"/>
              </a:rPr>
              <a:t>P</a:t>
            </a:r>
            <a:r>
              <a:rPr sz="1100">
                <a:solidFill>
                  <a:srgbClr val="595959"/>
                </a:solidFill>
                <a:latin typeface="Microsoft YaHei UI"/>
                <a:cs typeface="Microsoft YaHei UI"/>
              </a:rPr>
              <a:t>B </a:t>
            </a:r>
            <a:r>
              <a:rPr sz="1100" spc="-50">
                <a:solidFill>
                  <a:srgbClr val="595959"/>
                </a:solidFill>
                <a:latin typeface="Microsoft YaHei UI"/>
                <a:cs typeface="Microsoft YaHei UI"/>
              </a:rPr>
              <a:t>级的数据。</a:t>
            </a:r>
            <a:r>
              <a:rPr sz="1100">
                <a:solidFill>
                  <a:srgbClr val="595959"/>
                </a:solidFill>
                <a:latin typeface="Microsoft YaHei UI"/>
                <a:cs typeface="Microsoft YaHei UI"/>
              </a:rPr>
              <a:t>而</a:t>
            </a:r>
            <a:r>
              <a:rPr sz="1100" spc="-65">
                <a:solidFill>
                  <a:srgbClr val="595959"/>
                </a:solidFill>
                <a:latin typeface="Microsoft YaHei UI"/>
                <a:cs typeface="Microsoft YaHei UI"/>
              </a:rPr>
              <a:t> </a:t>
            </a:r>
            <a:r>
              <a:rPr sz="1100" spc="-50">
                <a:solidFill>
                  <a:srgbClr val="595959"/>
                </a:solidFill>
                <a:latin typeface="Microsoft YaHei UI"/>
                <a:cs typeface="Microsoft YaHei UI"/>
              </a:rPr>
              <a:t>A</a:t>
            </a:r>
            <a:r>
              <a:rPr sz="1100" spc="-15">
                <a:solidFill>
                  <a:srgbClr val="595959"/>
                </a:solidFill>
                <a:latin typeface="Microsoft YaHei UI"/>
                <a:cs typeface="Microsoft YaHei UI"/>
              </a:rPr>
              <a:t>I</a:t>
            </a:r>
            <a:r>
              <a:rPr sz="1100" spc="-50">
                <a:solidFill>
                  <a:srgbClr val="595959"/>
                </a:solidFill>
                <a:latin typeface="Microsoft YaHei UI"/>
                <a:cs typeface="Microsoft YaHei UI"/>
              </a:rPr>
              <a:t>和医学的结合，则能最大限度的挖掘医学数据的优点，将海量的数据进行分析，从而形成电子病历和电子健康数据，为医 生提供诊断服务。</a:t>
            </a:r>
            <a:endParaRPr sz="1100">
              <a:latin typeface="Microsoft YaHei UI"/>
              <a:cs typeface="Microsoft YaHei UI"/>
            </a:endParaRPr>
          </a:p>
          <a:p>
            <a:pPr>
              <a:lnSpc>
                <a:spcPts val="550"/>
              </a:lnSpc>
              <a:spcBef>
                <a:spcPts val="49"/>
              </a:spcBef>
            </a:pPr>
            <a:endParaRPr sz="550"/>
          </a:p>
          <a:p>
            <a:pPr marL="184150" marR="57150" indent="-171450" algn="just">
              <a:lnSpc>
                <a:spcPts val="1200"/>
              </a:lnSpc>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提供量身定制的医疗服务和个性化体验。</a:t>
            </a:r>
            <a:r>
              <a:rPr sz="1100" spc="-50">
                <a:solidFill>
                  <a:srgbClr val="595959"/>
                </a:solidFill>
                <a:latin typeface="Microsoft YaHei UI"/>
                <a:cs typeface="Microsoft YaHei UI"/>
              </a:rPr>
              <a:t>由于每个人的遗传背景和基因组成都是非常复杂的，因此，标准化的疗法并不适合所有人。而AI</a:t>
            </a:r>
            <a:r>
              <a:rPr sz="1100" spc="-45">
                <a:solidFill>
                  <a:srgbClr val="595959"/>
                </a:solidFill>
                <a:latin typeface="Microsoft YaHei UI"/>
                <a:cs typeface="Microsoft YaHei UI"/>
              </a:rPr>
              <a:t> </a:t>
            </a:r>
            <a:r>
              <a:rPr sz="1100" spc="-50">
                <a:solidFill>
                  <a:srgbClr val="595959"/>
                </a:solidFill>
                <a:latin typeface="Microsoft YaHei UI"/>
                <a:cs typeface="Microsoft YaHei UI"/>
              </a:rPr>
              <a:t>技术可以了解医疗服务的历史，利用适当的规则、算法和智能系统，对大量的结构和非结构性的数据进行分析，并利用远程的诊断装置对 患者进行监测，制定个性化的医疗计划和治疗方案</a:t>
            </a:r>
            <a:r>
              <a:rPr sz="1100">
                <a:solidFill>
                  <a:srgbClr val="595959"/>
                </a:solidFill>
                <a:latin typeface="Microsoft YaHei UI"/>
                <a:cs typeface="Microsoft YaHei UI"/>
              </a:rPr>
              <a:t>。</a:t>
            </a:r>
            <a:endParaRPr sz="1100">
              <a:latin typeface="Microsoft YaHei UI"/>
              <a:cs typeface="Microsoft YaHei UI"/>
            </a:endParaRPr>
          </a:p>
        </p:txBody>
      </p:sp>
      <p:sp>
        <p:nvSpPr>
          <p:cNvPr id="54" name="object 54"/>
          <p:cNvSpPr/>
          <p:nvPr/>
        </p:nvSpPr>
        <p:spPr>
          <a:xfrm>
            <a:off x="4373880" y="4200099"/>
            <a:ext cx="1061999" cy="294690"/>
          </a:xfrm>
          <a:custGeom>
            <a:rect l="l" t="t" r="r" b="b"/>
            <a:pathLst>
              <a:path w="1061999" h="294690">
                <a:moveTo>
                  <a:pt x="0" y="0"/>
                </a:moveTo>
                <a:lnTo>
                  <a:pt x="1061999" y="0"/>
                </a:lnTo>
                <a:lnTo>
                  <a:pt x="1061999"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4373880" y="4528849"/>
            <a:ext cx="1061999" cy="294690"/>
          </a:xfrm>
          <a:custGeom>
            <a:rect l="l" t="t" r="r" b="b"/>
            <a:pathLst>
              <a:path w="1061999" h="294690">
                <a:moveTo>
                  <a:pt x="0" y="0"/>
                </a:moveTo>
                <a:lnTo>
                  <a:pt x="1061999" y="0"/>
                </a:lnTo>
                <a:lnTo>
                  <a:pt x="1061999"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4373880" y="4857597"/>
            <a:ext cx="1061999" cy="294690"/>
          </a:xfrm>
          <a:custGeom>
            <a:rect l="l" t="t" r="r" b="b"/>
            <a:pathLst>
              <a:path w="1061999" h="294690">
                <a:moveTo>
                  <a:pt x="0" y="0"/>
                </a:moveTo>
                <a:lnTo>
                  <a:pt x="1061999" y="0"/>
                </a:lnTo>
                <a:lnTo>
                  <a:pt x="1061999"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4373880" y="5843844"/>
            <a:ext cx="1061999" cy="294690"/>
          </a:xfrm>
          <a:custGeom>
            <a:rect l="l" t="t" r="r" b="b"/>
            <a:pathLst>
              <a:path w="1061999" h="294690">
                <a:moveTo>
                  <a:pt x="0" y="0"/>
                </a:moveTo>
                <a:lnTo>
                  <a:pt x="1061999" y="0"/>
                </a:lnTo>
                <a:lnTo>
                  <a:pt x="1061999"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4373880" y="5186345"/>
            <a:ext cx="1061999" cy="294690"/>
          </a:xfrm>
          <a:custGeom>
            <a:rect l="l" t="t" r="r" b="b"/>
            <a:pathLst>
              <a:path w="1061999" h="294690">
                <a:moveTo>
                  <a:pt x="0" y="0"/>
                </a:moveTo>
                <a:lnTo>
                  <a:pt x="1061999" y="0"/>
                </a:lnTo>
                <a:lnTo>
                  <a:pt x="1061999"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4373880" y="5515094"/>
            <a:ext cx="1061999" cy="294690"/>
          </a:xfrm>
          <a:custGeom>
            <a:rect l="l" t="t" r="r" b="b"/>
            <a:pathLst>
              <a:path w="1061999" h="294690">
                <a:moveTo>
                  <a:pt x="0" y="0"/>
                </a:moveTo>
                <a:lnTo>
                  <a:pt x="1061999" y="0"/>
                </a:lnTo>
                <a:lnTo>
                  <a:pt x="1061999"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7833304" y="3900919"/>
            <a:ext cx="1061770" cy="252006"/>
          </a:xfrm>
          <a:custGeom>
            <a:rect l="l" t="t" r="r" b="b"/>
            <a:pathLst>
              <a:path w="1061770" h="252006">
                <a:moveTo>
                  <a:pt x="0" y="0"/>
                </a:moveTo>
                <a:lnTo>
                  <a:pt x="1061770" y="0"/>
                </a:lnTo>
                <a:lnTo>
                  <a:pt x="1061770" y="252006"/>
                </a:lnTo>
                <a:lnTo>
                  <a:pt x="0" y="252006"/>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txBox="1"/>
          <p:nvPr/>
        </p:nvSpPr>
        <p:spPr>
          <a:xfrm>
            <a:off x="8018117" y="3935476"/>
            <a:ext cx="69215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FFFFFF"/>
                </a:solidFill>
                <a:latin typeface="Microsoft YaHei UI"/>
                <a:cs typeface="Microsoft YaHei UI"/>
              </a:rPr>
              <a:t>计算机视觉</a:t>
            </a:r>
            <a:endParaRPr sz="1100">
              <a:latin typeface="Microsoft YaHei UI"/>
              <a:cs typeface="Microsoft YaHei UI"/>
            </a:endParaRPr>
          </a:p>
        </p:txBody>
      </p:sp>
      <p:sp>
        <p:nvSpPr>
          <p:cNvPr id="62" name="object 62"/>
          <p:cNvSpPr/>
          <p:nvPr/>
        </p:nvSpPr>
        <p:spPr>
          <a:xfrm>
            <a:off x="7831454" y="4200099"/>
            <a:ext cx="1061770" cy="294690"/>
          </a:xfrm>
          <a:custGeom>
            <a:rect l="l" t="t" r="r" b="b"/>
            <a:pathLst>
              <a:path w="1061770" h="294690">
                <a:moveTo>
                  <a:pt x="0" y="0"/>
                </a:moveTo>
                <a:lnTo>
                  <a:pt x="1061770" y="0"/>
                </a:lnTo>
                <a:lnTo>
                  <a:pt x="1061770"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7831454" y="4528849"/>
            <a:ext cx="1061770" cy="294690"/>
          </a:xfrm>
          <a:custGeom>
            <a:rect l="l" t="t" r="r" b="b"/>
            <a:pathLst>
              <a:path w="1061770" h="294690">
                <a:moveTo>
                  <a:pt x="0" y="0"/>
                </a:moveTo>
                <a:lnTo>
                  <a:pt x="1061770" y="0"/>
                </a:lnTo>
                <a:lnTo>
                  <a:pt x="1061770"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7831454" y="4857597"/>
            <a:ext cx="1061770" cy="294690"/>
          </a:xfrm>
          <a:custGeom>
            <a:rect l="l" t="t" r="r" b="b"/>
            <a:pathLst>
              <a:path w="1061770" h="294690">
                <a:moveTo>
                  <a:pt x="0" y="0"/>
                </a:moveTo>
                <a:lnTo>
                  <a:pt x="1061770" y="0"/>
                </a:lnTo>
                <a:lnTo>
                  <a:pt x="1061770" y="294690"/>
                </a:lnTo>
                <a:lnTo>
                  <a:pt x="0" y="294690"/>
                </a:lnTo>
                <a:lnTo>
                  <a:pt x="0" y="0"/>
                </a:lnTo>
                <a:close/>
              </a:path>
            </a:pathLst>
          </a:custGeom>
          <a:solidFill>
            <a:srgbClr val="C1E1B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7831454" y="5843844"/>
            <a:ext cx="1061770" cy="294690"/>
          </a:xfrm>
          <a:custGeom>
            <a:rect l="l" t="t" r="r" b="b"/>
            <a:pathLst>
              <a:path w="1061770" h="294690">
                <a:moveTo>
                  <a:pt x="0" y="0"/>
                </a:moveTo>
                <a:lnTo>
                  <a:pt x="1061770" y="0"/>
                </a:lnTo>
                <a:lnTo>
                  <a:pt x="1061770"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7831454" y="5186345"/>
            <a:ext cx="1061770" cy="294690"/>
          </a:xfrm>
          <a:custGeom>
            <a:rect l="l" t="t" r="r" b="b"/>
            <a:pathLst>
              <a:path w="1061770" h="294690">
                <a:moveTo>
                  <a:pt x="0" y="0"/>
                </a:moveTo>
                <a:lnTo>
                  <a:pt x="1061770" y="0"/>
                </a:lnTo>
                <a:lnTo>
                  <a:pt x="1061770"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7831454" y="5515094"/>
            <a:ext cx="1061770" cy="294690"/>
          </a:xfrm>
          <a:custGeom>
            <a:rect l="l" t="t" r="r" b="b"/>
            <a:pathLst>
              <a:path w="1061770" h="294690">
                <a:moveTo>
                  <a:pt x="0" y="0"/>
                </a:moveTo>
                <a:lnTo>
                  <a:pt x="1061770" y="0"/>
                </a:lnTo>
                <a:lnTo>
                  <a:pt x="1061770" y="294690"/>
                </a:lnTo>
                <a:lnTo>
                  <a:pt x="0" y="29469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a:spLocks noGrp="1"/>
          </p:cNvSpPr>
          <p:nvPr>
            <p:ph type="title"/>
          </p:nvPr>
        </p:nvSpPr>
        <p:spPr>
          <a:prstGeom prst="rect">
            <a:avLst/>
          </a:prstGeom>
        </p:spPr>
        <p:txBody>
          <a:bodyPr vert="horz" wrap="square" lIns="0" tIns="0" rIns="0" bIns="0" rtlCol="0">
            <a:noAutofit/>
          </a:bodyPr>
          <a:lstStyle/>
          <a:p>
            <a:pPr marL="12700">
              <a:lnSpc>
                <a:spcPts val="3835"/>
              </a:lnSpc>
            </a:pPr>
            <a:r>
              <a:rPr sz="3200" spc="285">
                <a:solidFill>
                  <a:srgbClr val="8BC53F"/>
                </a:solidFill>
                <a:latin typeface="Microsoft YaHei UI"/>
                <a:cs typeface="Microsoft YaHei UI"/>
              </a:rPr>
              <a:t>“云数物智移”之畅享智能：</a:t>
            </a:r>
            <a:r>
              <a:rPr sz="3200" spc="-25">
                <a:solidFill>
                  <a:srgbClr val="8BC53F"/>
                </a:solidFill>
                <a:latin typeface="Microsoft YaHei UI"/>
                <a:cs typeface="Microsoft YaHei UI"/>
              </a:rPr>
              <a:t>AI</a:t>
            </a:r>
            <a:r>
              <a:rPr sz="3200">
                <a:solidFill>
                  <a:srgbClr val="8BC53F"/>
                </a:solidFill>
                <a:latin typeface="Microsoft YaHei UI"/>
                <a:cs typeface="Microsoft YaHei UI"/>
              </a:rPr>
              <a:t>医疗</a:t>
            </a:r>
            <a:endParaRPr sz="3200">
              <a:latin typeface="Microsoft YaHei UI"/>
              <a:cs typeface="Microsoft YaHei U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0738" y="1072896"/>
            <a:ext cx="7645400" cy="3657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2875"/>
              </a:lnSpc>
            </a:pPr>
            <a:r>
              <a:rPr sz="2400">
                <a:solidFill>
                  <a:srgbClr val="595959"/>
                </a:solidFill>
                <a:latin typeface="Microsoft YaHei UI"/>
                <a:cs typeface="Microsoft YaHei UI"/>
              </a:rPr>
              <a:t>从空间与时间双维度，提升医疗资源的利用效率和可及性</a:t>
            </a:r>
            <a:endParaRPr sz="2400">
              <a:latin typeface="Microsoft YaHei UI"/>
              <a:cs typeface="Microsoft YaHei UI"/>
            </a:endParaRPr>
          </a:p>
        </p:txBody>
      </p:sp>
      <p:sp>
        <p:nvSpPr>
          <p:cNvPr id="5" name="object 5"/>
          <p:cNvSpPr/>
          <p:nvPr/>
        </p:nvSpPr>
        <p:spPr>
          <a:xfrm flipH="1">
            <a:off x="1524000" y="1"/>
            <a:ext cx="0" cy="745958"/>
          </a:xfrm>
          <a:custGeom>
            <a:rect l="l" t="t" r="r" b="b"/>
            <a:pathLst>
              <a:path h="745958">
                <a:moveTo>
                  <a:pt x="0" y="0"/>
                </a:moveTo>
                <a:lnTo>
                  <a:pt x="0" y="745958"/>
                </a:lnTo>
              </a:path>
            </a:pathLst>
          </a:custGeom>
          <a:ln w="12700">
            <a:solidFill>
              <a:srgbClr val="17375E"/>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flipH="1">
            <a:off x="2039649" y="1576467"/>
            <a:ext cx="0" cy="216000"/>
          </a:xfrm>
          <a:custGeom>
            <a:rect l="l" t="t" r="r" b="b"/>
            <a:pathLst>
              <a:path h="216000">
                <a:moveTo>
                  <a:pt x="0" y="0"/>
                </a:moveTo>
                <a:lnTo>
                  <a:pt x="0" y="216000"/>
                </a:lnTo>
              </a:path>
            </a:pathLst>
          </a:custGeom>
          <a:ln w="24131">
            <a:solidFill>
              <a:srgbClr val="B0D12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1936779" y="1576467"/>
            <a:ext cx="68581" cy="216000"/>
          </a:xfrm>
          <a:custGeom>
            <a:rect l="l" t="t" r="r" b="b"/>
            <a:pathLst>
              <a:path w="68581" h="216000">
                <a:moveTo>
                  <a:pt x="68579" y="0"/>
                </a:moveTo>
                <a:lnTo>
                  <a:pt x="0" y="1"/>
                </a:lnTo>
                <a:lnTo>
                  <a:pt x="1" y="216000"/>
                </a:lnTo>
                <a:lnTo>
                  <a:pt x="68581" y="216000"/>
                </a:lnTo>
                <a:lnTo>
                  <a:pt x="68579" y="0"/>
                </a:lnTo>
                <a:close/>
              </a:path>
            </a:pathLst>
          </a:custGeom>
          <a:solidFill>
            <a:srgbClr val="B0D12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2056281" y="6163564"/>
            <a:ext cx="4632325" cy="41973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95350">
              <a:tabLst>
                <a:tab pos="2842260"/>
              </a:tabLst>
            </a:pPr>
            <a:r>
              <a:rPr sz="1100" spc="-15">
                <a:solidFill>
                  <a:srgbClr val="595959"/>
                </a:solidFill>
                <a:latin typeface="Microsoft YaHei UI"/>
                <a:cs typeface="Microsoft YaHei UI"/>
              </a:rPr>
              <a:t>≥</a:t>
            </a:r>
            <a:r>
              <a:rPr sz="1100" spc="5">
                <a:solidFill>
                  <a:srgbClr val="595959"/>
                </a:solidFill>
                <a:latin typeface="Microsoft YaHei UI"/>
                <a:cs typeface="Microsoft YaHei UI"/>
              </a:rPr>
              <a:t>20</a:t>
            </a:r>
            <a:r>
              <a:rPr sz="1100">
                <a:solidFill>
                  <a:srgbClr val="595959"/>
                </a:solidFill>
                <a:latin typeface="Microsoft YaHei UI"/>
                <a:cs typeface="Microsoft YaHei UI"/>
              </a:rPr>
              <a:t>0</a:t>
            </a:r>
            <a:r>
              <a:rPr sz="1100" spc="-10">
                <a:solidFill>
                  <a:srgbClr val="595959"/>
                </a:solidFill>
                <a:latin typeface="Microsoft YaHei UI"/>
                <a:cs typeface="Microsoft YaHei UI"/>
              </a:rPr>
              <a:t>m</a:t>
            </a:r>
            <a:r>
              <a:rPr sz="1100" spc="-5">
                <a:solidFill>
                  <a:srgbClr val="595959"/>
                </a:solidFill>
                <a:latin typeface="Microsoft YaHei UI"/>
                <a:cs typeface="Microsoft YaHei UI"/>
              </a:rPr>
              <a:t>s	</a:t>
            </a:r>
            <a:r>
              <a:rPr sz="1100" spc="5">
                <a:solidFill>
                  <a:srgbClr val="595959"/>
                </a:solidFill>
                <a:latin typeface="Microsoft YaHei UI"/>
                <a:cs typeface="Microsoft YaHei UI"/>
              </a:rPr>
              <a:t>10</a:t>
            </a:r>
            <a:r>
              <a:rPr sz="1100">
                <a:solidFill>
                  <a:srgbClr val="595959"/>
                </a:solidFill>
                <a:latin typeface="Microsoft YaHei UI"/>
                <a:cs typeface="Microsoft YaHei UI"/>
              </a:rPr>
              <a:t>0</a:t>
            </a:r>
            <a:r>
              <a:rPr sz="1100" spc="-10">
                <a:solidFill>
                  <a:srgbClr val="595959"/>
                </a:solidFill>
                <a:latin typeface="Microsoft YaHei UI"/>
                <a:cs typeface="Microsoft YaHei UI"/>
              </a:rPr>
              <a:t>-</a:t>
            </a:r>
            <a:r>
              <a:rPr sz="1100" spc="5">
                <a:solidFill>
                  <a:srgbClr val="595959"/>
                </a:solidFill>
                <a:latin typeface="Microsoft YaHei UI"/>
                <a:cs typeface="Microsoft YaHei UI"/>
              </a:rPr>
              <a:t>20</a:t>
            </a:r>
            <a:r>
              <a:rPr sz="1100">
                <a:solidFill>
                  <a:srgbClr val="595959"/>
                </a:solidFill>
                <a:latin typeface="Microsoft YaHei UI"/>
                <a:cs typeface="Microsoft YaHei UI"/>
              </a:rPr>
              <a:t>0</a:t>
            </a:r>
            <a:r>
              <a:rPr sz="1100" spc="-10">
                <a:solidFill>
                  <a:srgbClr val="595959"/>
                </a:solidFill>
                <a:latin typeface="Microsoft YaHei UI"/>
                <a:cs typeface="Microsoft YaHei UI"/>
              </a:rPr>
              <a:t>m</a:t>
            </a:r>
            <a:r>
              <a:rPr sz="1100" spc="-5">
                <a:solidFill>
                  <a:srgbClr val="595959"/>
                </a:solidFill>
                <a:latin typeface="Microsoft YaHei UI"/>
                <a:cs typeface="Microsoft YaHei UI"/>
              </a:rPr>
              <a:t>s</a:t>
            </a:r>
            <a:endParaRPr sz="1100">
              <a:latin typeface="Microsoft YaHei UI"/>
              <a:cs typeface="Microsoft YaHei UI"/>
            </a:endParaRPr>
          </a:p>
          <a:p>
            <a:pPr>
              <a:lnSpc>
                <a:spcPts val="900"/>
              </a:lnSpc>
              <a:spcBef>
                <a:spcPts val="24"/>
              </a:spcBef>
            </a:pPr>
            <a:endParaRPr sz="900"/>
          </a:p>
          <a:p>
            <a:pPr marL="12700"/>
            <a:r>
              <a:rPr sz="800">
                <a:solidFill>
                  <a:srgbClr val="7F7F7F"/>
                </a:solidFill>
                <a:latin typeface="Microsoft YaHei UI"/>
                <a:cs typeface="Microsoft YaHei UI"/>
              </a:rPr>
              <a:t>来源：北京电信技术发展产业协会《</a:t>
            </a:r>
            <a:r>
              <a:rPr sz="800">
                <a:solidFill>
                  <a:srgbClr val="7F7F7F"/>
                </a:solidFill>
                <a:latin typeface="Arial"/>
                <a:cs typeface="Arial"/>
              </a:rPr>
              <a:t>5</a:t>
            </a:r>
            <a:r>
              <a:rPr sz="800" spc="-10">
                <a:solidFill>
                  <a:srgbClr val="7F7F7F"/>
                </a:solidFill>
                <a:latin typeface="Arial"/>
                <a:cs typeface="Arial"/>
              </a:rPr>
              <a:t>G</a:t>
            </a:r>
            <a:r>
              <a:rPr sz="800" spc="-10">
                <a:solidFill>
                  <a:srgbClr val="7F7F7F"/>
                </a:solidFill>
                <a:latin typeface="Microsoft YaHei UI"/>
                <a:cs typeface="Microsoft YaHei UI"/>
              </a:rPr>
              <a:t>智慧医疗产业发展白皮书》，艾瑞咨询研究院自主研究及绘制。</a:t>
            </a:r>
            <a:endParaRPr sz="800">
              <a:latin typeface="Microsoft YaHei UI"/>
              <a:cs typeface="Microsoft YaHei UI"/>
            </a:endParaRPr>
          </a:p>
        </p:txBody>
      </p:sp>
      <p:sp>
        <p:nvSpPr>
          <p:cNvPr id="9" name="object 9"/>
          <p:cNvSpPr txBox="1"/>
          <p:nvPr/>
        </p:nvSpPr>
        <p:spPr>
          <a:xfrm>
            <a:off x="2078853" y="1552448"/>
            <a:ext cx="759460" cy="254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B2D234"/>
                </a:solidFill>
                <a:latin typeface="Arial"/>
                <a:cs typeface="Arial"/>
              </a:rPr>
              <a:t>Sec</a:t>
            </a:r>
            <a:r>
              <a:rPr sz="1600" b="1" i="1" spc="5">
                <a:solidFill>
                  <a:srgbClr val="B2D234"/>
                </a:solidFill>
                <a:latin typeface="Arial"/>
                <a:cs typeface="Arial"/>
              </a:rPr>
              <a:t>t</a:t>
            </a:r>
            <a:r>
              <a:rPr sz="1600" b="1" i="1">
                <a:solidFill>
                  <a:srgbClr val="B2D234"/>
                </a:solidFill>
                <a:latin typeface="Arial"/>
                <a:cs typeface="Arial"/>
              </a:rPr>
              <a:t>i</a:t>
            </a:r>
            <a:r>
              <a:rPr sz="1600" b="1" i="1" spc="-15">
                <a:solidFill>
                  <a:srgbClr val="B2D234"/>
                </a:solidFill>
                <a:latin typeface="Arial"/>
                <a:cs typeface="Arial"/>
              </a:rPr>
              <a:t>o</a:t>
            </a:r>
            <a:r>
              <a:rPr sz="1600" b="1" i="1" spc="-10">
                <a:solidFill>
                  <a:srgbClr val="B2D234"/>
                </a:solidFill>
                <a:latin typeface="Arial"/>
                <a:cs typeface="Arial"/>
              </a:rPr>
              <a:t>n</a:t>
            </a:r>
            <a:endParaRPr sz="1600">
              <a:latin typeface="Arial"/>
              <a:cs typeface="Arial"/>
            </a:endParaRPr>
          </a:p>
        </p:txBody>
      </p:sp>
      <p:sp>
        <p:nvSpPr>
          <p:cNvPr id="10" name="object 10"/>
          <p:cNvSpPr/>
          <p:nvPr/>
        </p:nvSpPr>
        <p:spPr>
          <a:xfrm>
            <a:off x="2926815" y="1584448"/>
            <a:ext cx="215991" cy="215995"/>
          </a:xfrm>
          <a:custGeom>
            <a:rect l="l" t="t" r="r" b="b"/>
            <a:pathLst>
              <a:path w="215991" h="215995">
                <a:moveTo>
                  <a:pt x="107601" y="0"/>
                </a:moveTo>
                <a:lnTo>
                  <a:pt x="65700" y="8594"/>
                </a:lnTo>
                <a:lnTo>
                  <a:pt x="31497" y="31760"/>
                </a:lnTo>
                <a:lnTo>
                  <a:pt x="8444" y="66045"/>
                </a:lnTo>
                <a:lnTo>
                  <a:pt x="41" y="107282"/>
                </a:lnTo>
                <a:lnTo>
                  <a:pt x="0" y="109206"/>
                </a:lnTo>
                <a:lnTo>
                  <a:pt x="1130" y="123721"/>
                </a:lnTo>
                <a:lnTo>
                  <a:pt x="15159" y="163156"/>
                </a:lnTo>
                <a:lnTo>
                  <a:pt x="42567" y="193780"/>
                </a:lnTo>
                <a:lnTo>
                  <a:pt x="80040" y="212189"/>
                </a:lnTo>
                <a:lnTo>
                  <a:pt x="108978" y="215995"/>
                </a:lnTo>
                <a:lnTo>
                  <a:pt x="123518" y="214891"/>
                </a:lnTo>
                <a:lnTo>
                  <a:pt x="163030" y="200915"/>
                </a:lnTo>
                <a:lnTo>
                  <a:pt x="193722" y="173548"/>
                </a:lnTo>
                <a:lnTo>
                  <a:pt x="212175" y="136142"/>
                </a:lnTo>
                <a:lnTo>
                  <a:pt x="215991" y="107282"/>
                </a:lnTo>
                <a:lnTo>
                  <a:pt x="214919" y="92711"/>
                </a:lnTo>
                <a:lnTo>
                  <a:pt x="201007" y="53105"/>
                </a:lnTo>
                <a:lnTo>
                  <a:pt x="173690" y="22333"/>
                </a:lnTo>
                <a:lnTo>
                  <a:pt x="136366" y="3827"/>
                </a:lnTo>
                <a:lnTo>
                  <a:pt x="107601"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2972896" y="1586991"/>
            <a:ext cx="140970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60985"/>
              </a:tabLst>
            </a:pPr>
            <a:r>
              <a:rPr sz="1400" b="1" i="1">
                <a:solidFill>
                  <a:srgbClr val="FFFFFF"/>
                </a:solidFill>
                <a:latin typeface="Arial"/>
                <a:cs typeface="Arial"/>
              </a:rPr>
              <a:t>1	</a:t>
            </a:r>
            <a:r>
              <a:rPr sz="2100" b="1" spc="-22" baseline="3968">
                <a:solidFill>
                  <a:srgbClr val="B2D234"/>
                </a:solidFill>
                <a:latin typeface="Microsoft YaHei UI"/>
                <a:cs typeface="Microsoft YaHei UI"/>
              </a:rPr>
              <a:t>5G医疗的价值</a:t>
            </a:r>
            <a:endParaRPr sz="2100" baseline="3968">
              <a:latin typeface="Microsoft YaHei UI"/>
              <a:cs typeface="Microsoft YaHei UI"/>
            </a:endParaRPr>
          </a:p>
        </p:txBody>
      </p:sp>
      <p:sp>
        <p:nvSpPr>
          <p:cNvPr id="12" name="object 12"/>
          <p:cNvSpPr/>
          <p:nvPr/>
        </p:nvSpPr>
        <p:spPr>
          <a:xfrm flipH="1">
            <a:off x="2039649" y="3448522"/>
            <a:ext cx="0" cy="215999"/>
          </a:xfrm>
          <a:custGeom>
            <a:rect l="l" t="t" r="r" b="b"/>
            <a:pathLst>
              <a:path h="215999">
                <a:moveTo>
                  <a:pt x="0" y="0"/>
                </a:moveTo>
                <a:lnTo>
                  <a:pt x="0" y="215999"/>
                </a:lnTo>
              </a:path>
            </a:pathLst>
          </a:custGeom>
          <a:ln w="24131">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1936779" y="3448521"/>
            <a:ext cx="68581" cy="216000"/>
          </a:xfrm>
          <a:custGeom>
            <a:rect l="l" t="t" r="r" b="b"/>
            <a:pathLst>
              <a:path w="68581" h="216000">
                <a:moveTo>
                  <a:pt x="68579" y="0"/>
                </a:moveTo>
                <a:lnTo>
                  <a:pt x="0" y="0"/>
                </a:lnTo>
                <a:lnTo>
                  <a:pt x="1" y="216000"/>
                </a:lnTo>
                <a:lnTo>
                  <a:pt x="68581" y="216000"/>
                </a:lnTo>
                <a:lnTo>
                  <a:pt x="68579"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2926815" y="3456502"/>
            <a:ext cx="215991" cy="215993"/>
          </a:xfrm>
          <a:custGeom>
            <a:rect l="l" t="t" r="r" b="b"/>
            <a:pathLst>
              <a:path w="215991" h="215993">
                <a:moveTo>
                  <a:pt x="107601" y="0"/>
                </a:moveTo>
                <a:lnTo>
                  <a:pt x="65700" y="8594"/>
                </a:lnTo>
                <a:lnTo>
                  <a:pt x="31497" y="31760"/>
                </a:lnTo>
                <a:lnTo>
                  <a:pt x="8444" y="66045"/>
                </a:lnTo>
                <a:lnTo>
                  <a:pt x="41" y="107282"/>
                </a:lnTo>
                <a:lnTo>
                  <a:pt x="0" y="109204"/>
                </a:lnTo>
                <a:lnTo>
                  <a:pt x="1130" y="123719"/>
                </a:lnTo>
                <a:lnTo>
                  <a:pt x="15158" y="163154"/>
                </a:lnTo>
                <a:lnTo>
                  <a:pt x="42566" y="193779"/>
                </a:lnTo>
                <a:lnTo>
                  <a:pt x="80040" y="212188"/>
                </a:lnTo>
                <a:lnTo>
                  <a:pt x="108977" y="215993"/>
                </a:lnTo>
                <a:lnTo>
                  <a:pt x="123517" y="214890"/>
                </a:lnTo>
                <a:lnTo>
                  <a:pt x="163030" y="200915"/>
                </a:lnTo>
                <a:lnTo>
                  <a:pt x="193722" y="173548"/>
                </a:lnTo>
                <a:lnTo>
                  <a:pt x="212175" y="136142"/>
                </a:lnTo>
                <a:lnTo>
                  <a:pt x="215991" y="107282"/>
                </a:lnTo>
                <a:lnTo>
                  <a:pt x="214919" y="92711"/>
                </a:lnTo>
                <a:lnTo>
                  <a:pt x="201007" y="53105"/>
                </a:lnTo>
                <a:lnTo>
                  <a:pt x="173690" y="22333"/>
                </a:lnTo>
                <a:lnTo>
                  <a:pt x="136366" y="3827"/>
                </a:lnTo>
                <a:lnTo>
                  <a:pt x="107601"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9423134" y="6153659"/>
            <a:ext cx="635000" cy="2038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50" spc="-65">
                <a:solidFill>
                  <a:srgbClr val="A6A6A6"/>
                </a:solidFill>
                <a:latin typeface="Microsoft YaHei UI"/>
                <a:cs typeface="Microsoft YaHei UI"/>
              </a:rPr>
              <a:t>时延要求</a:t>
            </a:r>
            <a:endParaRPr sz="1250">
              <a:latin typeface="Microsoft YaHei UI"/>
              <a:cs typeface="Microsoft YaHei UI"/>
            </a:endParaRPr>
          </a:p>
        </p:txBody>
      </p:sp>
      <p:sp>
        <p:nvSpPr>
          <p:cNvPr id="16" name="object 16"/>
          <p:cNvSpPr/>
          <p:nvPr/>
        </p:nvSpPr>
        <p:spPr>
          <a:xfrm>
            <a:off x="2309476" y="6113441"/>
            <a:ext cx="7847999" cy="76200"/>
          </a:xfrm>
          <a:custGeom>
            <a:rect l="l" t="t" r="r" b="b"/>
            <a:pathLst>
              <a:path w="7847999" h="76200">
                <a:moveTo>
                  <a:pt x="7771799" y="42862"/>
                </a:moveTo>
                <a:lnTo>
                  <a:pt x="7771799" y="76200"/>
                </a:lnTo>
                <a:lnTo>
                  <a:pt x="7838474" y="42862"/>
                </a:lnTo>
                <a:lnTo>
                  <a:pt x="7771799" y="42862"/>
                </a:lnTo>
                <a:close/>
              </a:path>
              <a:path w="7847999" h="76200">
                <a:moveTo>
                  <a:pt x="7771799" y="33337"/>
                </a:moveTo>
                <a:lnTo>
                  <a:pt x="7771799" y="42862"/>
                </a:lnTo>
                <a:lnTo>
                  <a:pt x="7784508" y="42862"/>
                </a:lnTo>
                <a:lnTo>
                  <a:pt x="7784508" y="33337"/>
                </a:lnTo>
                <a:lnTo>
                  <a:pt x="7771799" y="33337"/>
                </a:lnTo>
                <a:close/>
              </a:path>
              <a:path w="7847999" h="76200">
                <a:moveTo>
                  <a:pt x="7771799" y="0"/>
                </a:moveTo>
                <a:lnTo>
                  <a:pt x="7771799" y="33337"/>
                </a:lnTo>
                <a:lnTo>
                  <a:pt x="7784508" y="33337"/>
                </a:lnTo>
                <a:lnTo>
                  <a:pt x="7784508" y="42862"/>
                </a:lnTo>
                <a:lnTo>
                  <a:pt x="7838476" y="42861"/>
                </a:lnTo>
                <a:lnTo>
                  <a:pt x="7847999" y="38100"/>
                </a:lnTo>
                <a:lnTo>
                  <a:pt x="7771799" y="0"/>
                </a:lnTo>
                <a:close/>
              </a:path>
              <a:path w="7847999" h="76200">
                <a:moveTo>
                  <a:pt x="0" y="33336"/>
                </a:moveTo>
                <a:lnTo>
                  <a:pt x="0" y="42861"/>
                </a:lnTo>
                <a:lnTo>
                  <a:pt x="7771799" y="42862"/>
                </a:lnTo>
                <a:lnTo>
                  <a:pt x="7771799" y="33337"/>
                </a:lnTo>
                <a:lnTo>
                  <a:pt x="0" y="33336"/>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4199622" y="3996098"/>
            <a:ext cx="1" cy="2155441"/>
          </a:xfrm>
          <a:custGeom>
            <a:rect l="l" t="t" r="r" b="b"/>
            <a:pathLst>
              <a:path w="1" h="2155441">
                <a:moveTo>
                  <a:pt x="0" y="2155441"/>
                </a:moveTo>
                <a:lnTo>
                  <a:pt x="1"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8215398" y="3985868"/>
            <a:ext cx="1" cy="2155441"/>
          </a:xfrm>
          <a:custGeom>
            <a:rect l="l" t="t" r="r" b="b"/>
            <a:pathLst>
              <a:path w="1" h="2155441">
                <a:moveTo>
                  <a:pt x="0" y="2155441"/>
                </a:moveTo>
                <a:lnTo>
                  <a:pt x="1"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2271376" y="3906609"/>
            <a:ext cx="76200" cy="2251233"/>
          </a:xfrm>
          <a:custGeom>
            <a:rect l="l" t="t" r="r" b="b"/>
            <a:pathLst>
              <a:path w="76200" h="2251233">
                <a:moveTo>
                  <a:pt x="42862" y="63500"/>
                </a:moveTo>
                <a:lnTo>
                  <a:pt x="33337" y="63500"/>
                </a:lnTo>
                <a:lnTo>
                  <a:pt x="33336" y="2251233"/>
                </a:lnTo>
                <a:lnTo>
                  <a:pt x="42861" y="2251233"/>
                </a:lnTo>
                <a:lnTo>
                  <a:pt x="42862" y="63500"/>
                </a:lnTo>
                <a:close/>
              </a:path>
              <a:path w="76200" h="2251233">
                <a:moveTo>
                  <a:pt x="38100" y="0"/>
                </a:moveTo>
                <a:lnTo>
                  <a:pt x="0" y="76200"/>
                </a:lnTo>
                <a:lnTo>
                  <a:pt x="33337" y="76200"/>
                </a:lnTo>
                <a:lnTo>
                  <a:pt x="33337" y="63500"/>
                </a:lnTo>
                <a:lnTo>
                  <a:pt x="69850" y="63500"/>
                </a:lnTo>
                <a:lnTo>
                  <a:pt x="38100" y="0"/>
                </a:lnTo>
                <a:close/>
              </a:path>
              <a:path w="76200" h="2251233">
                <a:moveTo>
                  <a:pt x="69850" y="63500"/>
                </a:moveTo>
                <a:lnTo>
                  <a:pt x="42862" y="63500"/>
                </a:lnTo>
                <a:lnTo>
                  <a:pt x="42862" y="76200"/>
                </a:lnTo>
                <a:lnTo>
                  <a:pt x="76200" y="76200"/>
                </a:lnTo>
                <a:lnTo>
                  <a:pt x="69850" y="6350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txBox="1"/>
          <p:nvPr/>
        </p:nvSpPr>
        <p:spPr>
          <a:xfrm>
            <a:off x="2078853" y="3426967"/>
            <a:ext cx="759460" cy="5130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i="1" spc="-5">
                <a:solidFill>
                  <a:srgbClr val="8BC53F"/>
                </a:solidFill>
                <a:latin typeface="Arial"/>
                <a:cs typeface="Arial"/>
              </a:rPr>
              <a:t>Sec</a:t>
            </a:r>
            <a:r>
              <a:rPr sz="1600" b="1" i="1" spc="5">
                <a:solidFill>
                  <a:srgbClr val="8BC53F"/>
                </a:solidFill>
                <a:latin typeface="Arial"/>
                <a:cs typeface="Arial"/>
              </a:rPr>
              <a:t>t</a:t>
            </a:r>
            <a:r>
              <a:rPr sz="1600" b="1" i="1">
                <a:solidFill>
                  <a:srgbClr val="8BC53F"/>
                </a:solidFill>
                <a:latin typeface="Arial"/>
                <a:cs typeface="Arial"/>
              </a:rPr>
              <a:t>i</a:t>
            </a:r>
            <a:r>
              <a:rPr sz="1600" b="1" i="1" spc="-15">
                <a:solidFill>
                  <a:srgbClr val="8BC53F"/>
                </a:solidFill>
                <a:latin typeface="Arial"/>
                <a:cs typeface="Arial"/>
              </a:rPr>
              <a:t>o</a:t>
            </a:r>
            <a:r>
              <a:rPr sz="1600" b="1" i="1" spc="-10">
                <a:solidFill>
                  <a:srgbClr val="8BC53F"/>
                </a:solidFill>
                <a:latin typeface="Arial"/>
                <a:cs typeface="Arial"/>
              </a:rPr>
              <a:t>n</a:t>
            </a:r>
            <a:endParaRPr sz="1600">
              <a:latin typeface="Arial"/>
              <a:cs typeface="Arial"/>
            </a:endParaRPr>
          </a:p>
          <a:p>
            <a:pPr>
              <a:lnSpc>
                <a:spcPts val="500"/>
              </a:lnSpc>
              <a:spcBef>
                <a:spcPts val="18"/>
              </a:spcBef>
            </a:pPr>
            <a:endParaRPr sz="500"/>
          </a:p>
          <a:p>
            <a:pPr marL="24130"/>
            <a:r>
              <a:rPr sz="1250" spc="-50">
                <a:solidFill>
                  <a:srgbClr val="A6A6A6"/>
                </a:solidFill>
                <a:latin typeface="Microsoft YaHei UI"/>
                <a:cs typeface="Microsoft YaHei UI"/>
              </a:rPr>
              <a:t>场景</a:t>
            </a:r>
            <a:endParaRPr sz="1250">
              <a:latin typeface="Microsoft YaHei UI"/>
              <a:cs typeface="Microsoft YaHei UI"/>
            </a:endParaRPr>
          </a:p>
        </p:txBody>
      </p:sp>
      <p:sp>
        <p:nvSpPr>
          <p:cNvPr id="21" name="object 21"/>
          <p:cNvSpPr txBox="1"/>
          <p:nvPr/>
        </p:nvSpPr>
        <p:spPr>
          <a:xfrm>
            <a:off x="2972896" y="3458464"/>
            <a:ext cx="124460" cy="224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i="1">
                <a:solidFill>
                  <a:srgbClr val="FFFFFF"/>
                </a:solidFill>
                <a:latin typeface="Arial"/>
                <a:cs typeface="Arial"/>
              </a:rPr>
              <a:t>2</a:t>
            </a:r>
            <a:endParaRPr sz="1400">
              <a:latin typeface="Arial"/>
              <a:cs typeface="Arial"/>
            </a:endParaRPr>
          </a:p>
        </p:txBody>
      </p:sp>
      <p:sp>
        <p:nvSpPr>
          <p:cNvPr id="22" name="object 22"/>
          <p:cNvSpPr/>
          <p:nvPr/>
        </p:nvSpPr>
        <p:spPr>
          <a:xfrm>
            <a:off x="6207510" y="3977560"/>
            <a:ext cx="1" cy="2155441"/>
          </a:xfrm>
          <a:custGeom>
            <a:rect l="l" t="t" r="r" b="b"/>
            <a:pathLst>
              <a:path w="1" h="2155441">
                <a:moveTo>
                  <a:pt x="0" y="2155441"/>
                </a:moveTo>
                <a:lnTo>
                  <a:pt x="1"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2309475" y="4673851"/>
            <a:ext cx="7848000" cy="1"/>
          </a:xfrm>
          <a:custGeom>
            <a:rect l="l" t="t" r="r" b="b"/>
            <a:pathLst>
              <a:path w="7848000" h="1">
                <a:moveTo>
                  <a:pt x="0" y="0"/>
                </a:moveTo>
                <a:lnTo>
                  <a:pt x="7848000" y="1"/>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2309475" y="5319195"/>
            <a:ext cx="7848000" cy="1"/>
          </a:xfrm>
          <a:custGeom>
            <a:rect l="l" t="t" r="r" b="b"/>
            <a:pathLst>
              <a:path w="7848000" h="1">
                <a:moveTo>
                  <a:pt x="0" y="0"/>
                </a:moveTo>
                <a:lnTo>
                  <a:pt x="7848000" y="1"/>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2107048" y="4827016"/>
            <a:ext cx="165100" cy="3371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300"/>
              </a:lnSpc>
            </a:pPr>
            <a:r>
              <a:rPr sz="1100">
                <a:solidFill>
                  <a:srgbClr val="595959"/>
                </a:solidFill>
                <a:latin typeface="Microsoft YaHei UI"/>
                <a:cs typeface="Microsoft YaHei UI"/>
              </a:rPr>
              <a:t>途 中</a:t>
            </a:r>
            <a:endParaRPr sz="1100">
              <a:latin typeface="Microsoft YaHei UI"/>
              <a:cs typeface="Microsoft YaHei UI"/>
            </a:endParaRPr>
          </a:p>
        </p:txBody>
      </p:sp>
      <p:sp>
        <p:nvSpPr>
          <p:cNvPr id="26" name="object 26"/>
          <p:cNvSpPr txBox="1"/>
          <p:nvPr/>
        </p:nvSpPr>
        <p:spPr>
          <a:xfrm>
            <a:off x="2107048" y="5388336"/>
            <a:ext cx="165100" cy="67500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8800"/>
              </a:lnSpc>
            </a:pPr>
            <a:r>
              <a:rPr sz="1100">
                <a:solidFill>
                  <a:srgbClr val="595959"/>
                </a:solidFill>
                <a:latin typeface="Microsoft YaHei UI"/>
                <a:cs typeface="Microsoft YaHei UI"/>
              </a:rPr>
              <a:t>社 区 家 庭</a:t>
            </a:r>
            <a:endParaRPr sz="1100">
              <a:latin typeface="Microsoft YaHei UI"/>
              <a:cs typeface="Microsoft YaHei UI"/>
            </a:endParaRPr>
          </a:p>
        </p:txBody>
      </p:sp>
      <p:sp>
        <p:nvSpPr>
          <p:cNvPr id="27" name="object 27"/>
          <p:cNvSpPr txBox="1"/>
          <p:nvPr/>
        </p:nvSpPr>
        <p:spPr>
          <a:xfrm>
            <a:off x="6823379" y="6163564"/>
            <a:ext cx="69342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5">
                <a:solidFill>
                  <a:srgbClr val="595959"/>
                </a:solidFill>
                <a:latin typeface="Microsoft YaHei UI"/>
                <a:cs typeface="Microsoft YaHei UI"/>
              </a:rPr>
              <a:t>2</a:t>
            </a:r>
            <a:r>
              <a:rPr sz="1100">
                <a:solidFill>
                  <a:srgbClr val="595959"/>
                </a:solidFill>
                <a:latin typeface="Microsoft YaHei UI"/>
                <a:cs typeface="Microsoft YaHei UI"/>
              </a:rPr>
              <a:t>0</a:t>
            </a:r>
            <a:r>
              <a:rPr sz="1100" spc="-10">
                <a:solidFill>
                  <a:srgbClr val="595959"/>
                </a:solidFill>
                <a:latin typeface="Microsoft YaHei UI"/>
                <a:cs typeface="Microsoft YaHei UI"/>
              </a:rPr>
              <a:t>-</a:t>
            </a:r>
            <a:r>
              <a:rPr sz="1100" spc="5">
                <a:solidFill>
                  <a:srgbClr val="595959"/>
                </a:solidFill>
                <a:latin typeface="Microsoft YaHei UI"/>
                <a:cs typeface="Microsoft YaHei UI"/>
              </a:rPr>
              <a:t>10</a:t>
            </a:r>
            <a:r>
              <a:rPr sz="1100">
                <a:solidFill>
                  <a:srgbClr val="595959"/>
                </a:solidFill>
                <a:latin typeface="Microsoft YaHei UI"/>
                <a:cs typeface="Microsoft YaHei UI"/>
              </a:rPr>
              <a:t>0</a:t>
            </a:r>
            <a:r>
              <a:rPr sz="1100" spc="-10">
                <a:solidFill>
                  <a:srgbClr val="595959"/>
                </a:solidFill>
                <a:latin typeface="Microsoft YaHei UI"/>
                <a:cs typeface="Microsoft YaHei UI"/>
              </a:rPr>
              <a:t>m</a:t>
            </a:r>
            <a:r>
              <a:rPr sz="1100" spc="-5">
                <a:solidFill>
                  <a:srgbClr val="595959"/>
                </a:solidFill>
                <a:latin typeface="Microsoft YaHei UI"/>
                <a:cs typeface="Microsoft YaHei UI"/>
              </a:rPr>
              <a:t>s</a:t>
            </a:r>
            <a:endParaRPr sz="1100">
              <a:latin typeface="Microsoft YaHei UI"/>
              <a:cs typeface="Microsoft YaHei UI"/>
            </a:endParaRPr>
          </a:p>
        </p:txBody>
      </p:sp>
      <p:sp>
        <p:nvSpPr>
          <p:cNvPr id="28" name="object 28"/>
          <p:cNvSpPr txBox="1"/>
          <p:nvPr/>
        </p:nvSpPr>
        <p:spPr>
          <a:xfrm>
            <a:off x="8772228" y="6163564"/>
            <a:ext cx="48895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15">
                <a:solidFill>
                  <a:srgbClr val="595959"/>
                </a:solidFill>
                <a:latin typeface="Microsoft YaHei UI"/>
                <a:cs typeface="Microsoft YaHei UI"/>
              </a:rPr>
              <a:t>≤</a:t>
            </a:r>
            <a:r>
              <a:rPr sz="1100">
                <a:solidFill>
                  <a:srgbClr val="595959"/>
                </a:solidFill>
                <a:latin typeface="Microsoft YaHei UI"/>
                <a:cs typeface="Microsoft YaHei UI"/>
              </a:rPr>
              <a:t>20</a:t>
            </a:r>
            <a:r>
              <a:rPr sz="1100" spc="-10">
                <a:solidFill>
                  <a:srgbClr val="595959"/>
                </a:solidFill>
                <a:latin typeface="Microsoft YaHei UI"/>
                <a:cs typeface="Microsoft YaHei UI"/>
              </a:rPr>
              <a:t>m</a:t>
            </a:r>
            <a:r>
              <a:rPr sz="1100" spc="-5">
                <a:solidFill>
                  <a:srgbClr val="595959"/>
                </a:solidFill>
                <a:latin typeface="Microsoft YaHei UI"/>
                <a:cs typeface="Microsoft YaHei UI"/>
              </a:rPr>
              <a:t>s</a:t>
            </a:r>
            <a:endParaRPr sz="1100">
              <a:latin typeface="Microsoft YaHei UI"/>
              <a:cs typeface="Microsoft YaHei UI"/>
            </a:endParaRPr>
          </a:p>
        </p:txBody>
      </p:sp>
      <p:sp>
        <p:nvSpPr>
          <p:cNvPr id="29" name="object 29"/>
          <p:cNvSpPr/>
          <p:nvPr/>
        </p:nvSpPr>
        <p:spPr>
          <a:xfrm>
            <a:off x="2335143" y="5378139"/>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2335143" y="5378139"/>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2895743" y="5405628"/>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远程慢病管理</a:t>
            </a:r>
            <a:endParaRPr sz="900">
              <a:latin typeface="Microsoft YaHei UI"/>
              <a:cs typeface="Microsoft YaHei UI"/>
            </a:endParaRPr>
          </a:p>
        </p:txBody>
      </p:sp>
      <p:sp>
        <p:nvSpPr>
          <p:cNvPr id="32" name="object 32"/>
          <p:cNvSpPr/>
          <p:nvPr/>
        </p:nvSpPr>
        <p:spPr>
          <a:xfrm>
            <a:off x="2335143" y="5630561"/>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2335143" y="5630561"/>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txBox="1"/>
          <p:nvPr/>
        </p:nvSpPr>
        <p:spPr>
          <a:xfrm>
            <a:off x="2838593" y="5655564"/>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机器人康复治疗</a:t>
            </a:r>
            <a:endParaRPr sz="900">
              <a:latin typeface="Microsoft YaHei UI"/>
              <a:cs typeface="Microsoft YaHei UI"/>
            </a:endParaRPr>
          </a:p>
        </p:txBody>
      </p:sp>
      <p:sp>
        <p:nvSpPr>
          <p:cNvPr id="35" name="object 35"/>
          <p:cNvSpPr/>
          <p:nvPr/>
        </p:nvSpPr>
        <p:spPr>
          <a:xfrm>
            <a:off x="2335143" y="5888033"/>
            <a:ext cx="1832400" cy="190034"/>
          </a:xfrm>
          <a:custGeom>
            <a:rect l="l" t="t" r="r" b="b"/>
            <a:pathLst>
              <a:path w="1832400" h="190034">
                <a:moveTo>
                  <a:pt x="0" y="0"/>
                </a:moveTo>
                <a:lnTo>
                  <a:pt x="1832400" y="0"/>
                </a:lnTo>
                <a:lnTo>
                  <a:pt x="1832400" y="190034"/>
                </a:lnTo>
                <a:lnTo>
                  <a:pt x="0" y="190034"/>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2335143" y="5888034"/>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txBox="1"/>
          <p:nvPr/>
        </p:nvSpPr>
        <p:spPr>
          <a:xfrm>
            <a:off x="2895743" y="5914644"/>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无线睡眠监测</a:t>
            </a:r>
            <a:endParaRPr sz="900">
              <a:latin typeface="Microsoft YaHei UI"/>
              <a:cs typeface="Microsoft YaHei UI"/>
            </a:endParaRPr>
          </a:p>
        </p:txBody>
      </p:sp>
      <p:sp>
        <p:nvSpPr>
          <p:cNvPr id="38" name="object 38"/>
          <p:cNvSpPr/>
          <p:nvPr/>
        </p:nvSpPr>
        <p:spPr>
          <a:xfrm>
            <a:off x="4315849" y="5378139"/>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4315849" y="5378139"/>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4990749" y="5405628"/>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移动诊疗</a:t>
            </a:r>
            <a:endParaRPr sz="900">
              <a:latin typeface="Microsoft YaHei UI"/>
              <a:cs typeface="Microsoft YaHei UI"/>
            </a:endParaRPr>
          </a:p>
        </p:txBody>
      </p:sp>
      <p:sp>
        <p:nvSpPr>
          <p:cNvPr id="41" name="object 41"/>
          <p:cNvSpPr/>
          <p:nvPr/>
        </p:nvSpPr>
        <p:spPr>
          <a:xfrm>
            <a:off x="6302058" y="5490771"/>
            <a:ext cx="1832399" cy="190034"/>
          </a:xfrm>
          <a:custGeom>
            <a:rect l="l" t="t" r="r" b="b"/>
            <a:pathLst>
              <a:path w="1832399" h="190034">
                <a:moveTo>
                  <a:pt x="0" y="0"/>
                </a:moveTo>
                <a:lnTo>
                  <a:pt x="1832399" y="0"/>
                </a:lnTo>
                <a:lnTo>
                  <a:pt x="1832399" y="190034"/>
                </a:lnTo>
                <a:lnTo>
                  <a:pt x="0" y="190034"/>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6302057" y="5490772"/>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6919805" y="5518403"/>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机器人超声</a:t>
            </a:r>
            <a:endParaRPr sz="900">
              <a:latin typeface="Microsoft YaHei UI"/>
              <a:cs typeface="Microsoft YaHei UI"/>
            </a:endParaRPr>
          </a:p>
        </p:txBody>
      </p:sp>
      <p:sp>
        <p:nvSpPr>
          <p:cNvPr id="44" name="object 44"/>
          <p:cNvSpPr/>
          <p:nvPr/>
        </p:nvSpPr>
        <p:spPr>
          <a:xfrm>
            <a:off x="4315849" y="5630561"/>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4315849" y="5630561"/>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4762149" y="5655564"/>
            <a:ext cx="9398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上门诊疗体检指导</a:t>
            </a:r>
            <a:endParaRPr sz="900">
              <a:latin typeface="Microsoft YaHei UI"/>
              <a:cs typeface="Microsoft YaHei UI"/>
            </a:endParaRPr>
          </a:p>
        </p:txBody>
      </p:sp>
      <p:sp>
        <p:nvSpPr>
          <p:cNvPr id="47" name="object 47"/>
          <p:cNvSpPr/>
          <p:nvPr/>
        </p:nvSpPr>
        <p:spPr>
          <a:xfrm>
            <a:off x="4319362" y="4681166"/>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4319362" y="4681166"/>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4708512" y="4707635"/>
            <a:ext cx="10541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医疗服务车健康检查</a:t>
            </a:r>
            <a:endParaRPr sz="900">
              <a:latin typeface="Microsoft YaHei UI"/>
              <a:cs typeface="Microsoft YaHei UI"/>
            </a:endParaRPr>
          </a:p>
        </p:txBody>
      </p:sp>
      <p:sp>
        <p:nvSpPr>
          <p:cNvPr id="50" name="object 50"/>
          <p:cNvSpPr/>
          <p:nvPr/>
        </p:nvSpPr>
        <p:spPr>
          <a:xfrm>
            <a:off x="4319362" y="4900701"/>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4319362" y="4900701"/>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txBox="1"/>
          <p:nvPr/>
        </p:nvSpPr>
        <p:spPr>
          <a:xfrm>
            <a:off x="4765662" y="4927092"/>
            <a:ext cx="9398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无线医药冷链运输</a:t>
            </a:r>
            <a:endParaRPr sz="900">
              <a:latin typeface="Microsoft YaHei UI"/>
              <a:cs typeface="Microsoft YaHei UI"/>
            </a:endParaRPr>
          </a:p>
        </p:txBody>
      </p:sp>
      <p:sp>
        <p:nvSpPr>
          <p:cNvPr id="53" name="object 53"/>
          <p:cNvSpPr/>
          <p:nvPr/>
        </p:nvSpPr>
        <p:spPr>
          <a:xfrm>
            <a:off x="4319362" y="5120235"/>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4319362" y="5120235"/>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txBox="1"/>
          <p:nvPr/>
        </p:nvSpPr>
        <p:spPr>
          <a:xfrm>
            <a:off x="4937112" y="5146547"/>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急救车急救</a:t>
            </a:r>
            <a:endParaRPr sz="900">
              <a:latin typeface="Microsoft YaHei UI"/>
              <a:cs typeface="Microsoft YaHei UI"/>
            </a:endParaRPr>
          </a:p>
        </p:txBody>
      </p:sp>
      <p:sp>
        <p:nvSpPr>
          <p:cNvPr id="56" name="object 56"/>
          <p:cNvSpPr/>
          <p:nvPr/>
        </p:nvSpPr>
        <p:spPr>
          <a:xfrm>
            <a:off x="5285346" y="4016609"/>
            <a:ext cx="866405" cy="190035"/>
          </a:xfrm>
          <a:custGeom>
            <a:rect l="l" t="t" r="r" b="b"/>
            <a:pathLst>
              <a:path w="866405" h="190035">
                <a:moveTo>
                  <a:pt x="0" y="0"/>
                </a:moveTo>
                <a:lnTo>
                  <a:pt x="866405" y="0"/>
                </a:lnTo>
                <a:lnTo>
                  <a:pt x="866405"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6302058" y="5751233"/>
            <a:ext cx="1832399" cy="190034"/>
          </a:xfrm>
          <a:custGeom>
            <a:rect l="l" t="t" r="r" b="b"/>
            <a:pathLst>
              <a:path w="1832399" h="190034">
                <a:moveTo>
                  <a:pt x="0" y="0"/>
                </a:moveTo>
                <a:lnTo>
                  <a:pt x="1832399" y="0"/>
                </a:lnTo>
                <a:lnTo>
                  <a:pt x="1832399" y="190034"/>
                </a:lnTo>
                <a:lnTo>
                  <a:pt x="0" y="190034"/>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6302057" y="5751234"/>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6763439" y="5777483"/>
            <a:ext cx="90995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Verdana"/>
                <a:cs typeface="Verdana"/>
              </a:rPr>
              <a:t>M</a:t>
            </a:r>
            <a:r>
              <a:rPr sz="900" spc="-5">
                <a:solidFill>
                  <a:srgbClr val="595959"/>
                </a:solidFill>
                <a:latin typeface="Verdana"/>
                <a:cs typeface="Verdana"/>
              </a:rPr>
              <a:t>R</a:t>
            </a:r>
            <a:r>
              <a:rPr sz="900">
                <a:solidFill>
                  <a:srgbClr val="595959"/>
                </a:solidFill>
                <a:latin typeface="Verdana"/>
                <a:cs typeface="Verdana"/>
              </a:rPr>
              <a:t>+</a:t>
            </a:r>
            <a:r>
              <a:rPr sz="900" spc="-5">
                <a:solidFill>
                  <a:srgbClr val="595959"/>
                </a:solidFill>
                <a:latin typeface="Verdana"/>
                <a:cs typeface="Verdana"/>
              </a:rPr>
              <a:t>V</a:t>
            </a:r>
            <a:r>
              <a:rPr sz="900">
                <a:solidFill>
                  <a:srgbClr val="595959"/>
                </a:solidFill>
                <a:latin typeface="Verdana"/>
                <a:cs typeface="Verdana"/>
              </a:rPr>
              <a:t>R</a:t>
            </a:r>
            <a:r>
              <a:rPr sz="900">
                <a:solidFill>
                  <a:srgbClr val="595959"/>
                </a:solidFill>
                <a:latin typeface="Microsoft YaHei UI"/>
                <a:cs typeface="Microsoft YaHei UI"/>
              </a:rPr>
              <a:t>远程急救</a:t>
            </a:r>
            <a:endParaRPr sz="900">
              <a:latin typeface="Microsoft YaHei UI"/>
              <a:cs typeface="Microsoft YaHei UI"/>
            </a:endParaRPr>
          </a:p>
        </p:txBody>
      </p:sp>
      <p:sp>
        <p:nvSpPr>
          <p:cNvPr id="60" name="object 60"/>
          <p:cNvSpPr/>
          <p:nvPr/>
        </p:nvSpPr>
        <p:spPr>
          <a:xfrm>
            <a:off x="6314745" y="4158195"/>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6314745" y="4158195"/>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6314745" y="4399405"/>
            <a:ext cx="1832400" cy="190035"/>
          </a:xfrm>
          <a:custGeom>
            <a:rect l="l" t="t" r="r" b="b"/>
            <a:pathLst>
              <a:path w="1832400" h="190035">
                <a:moveTo>
                  <a:pt x="0" y="0"/>
                </a:moveTo>
                <a:lnTo>
                  <a:pt x="1832400" y="0"/>
                </a:lnTo>
                <a:lnTo>
                  <a:pt x="1832400" y="190035"/>
                </a:lnTo>
                <a:lnTo>
                  <a:pt x="0" y="19003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6314745" y="4399405"/>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txBox="1"/>
          <p:nvPr/>
        </p:nvSpPr>
        <p:spPr>
          <a:xfrm>
            <a:off x="7025364" y="4427220"/>
            <a:ext cx="41148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5">
                <a:solidFill>
                  <a:srgbClr val="595959"/>
                </a:solidFill>
                <a:latin typeface="Verdana"/>
                <a:cs typeface="Verdana"/>
              </a:rPr>
              <a:t>VR</a:t>
            </a:r>
            <a:r>
              <a:rPr sz="900">
                <a:solidFill>
                  <a:srgbClr val="595959"/>
                </a:solidFill>
                <a:latin typeface="Microsoft YaHei UI"/>
                <a:cs typeface="Microsoft YaHei UI"/>
              </a:rPr>
              <a:t>会诊</a:t>
            </a:r>
            <a:endParaRPr sz="900">
              <a:latin typeface="Microsoft YaHei UI"/>
              <a:cs typeface="Microsoft YaHei UI"/>
            </a:endParaRPr>
          </a:p>
        </p:txBody>
      </p:sp>
      <p:sp>
        <p:nvSpPr>
          <p:cNvPr id="65" name="object 65"/>
          <p:cNvSpPr/>
          <p:nvPr/>
        </p:nvSpPr>
        <p:spPr>
          <a:xfrm>
            <a:off x="8266037" y="4160625"/>
            <a:ext cx="1832400" cy="190554"/>
          </a:xfrm>
          <a:custGeom>
            <a:rect l="l" t="t" r="r" b="b"/>
            <a:pathLst>
              <a:path w="1832400" h="190554">
                <a:moveTo>
                  <a:pt x="0" y="0"/>
                </a:moveTo>
                <a:lnTo>
                  <a:pt x="1832400" y="0"/>
                </a:lnTo>
                <a:lnTo>
                  <a:pt x="1832400" y="190554"/>
                </a:lnTo>
                <a:lnTo>
                  <a:pt x="0" y="190554"/>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8266037" y="4160625"/>
            <a:ext cx="1832400" cy="190554"/>
          </a:xfrm>
          <a:custGeom>
            <a:rect l="l" t="t" r="r" b="b"/>
            <a:pathLst>
              <a:path w="1832400" h="190554">
                <a:moveTo>
                  <a:pt x="0" y="0"/>
                </a:moveTo>
                <a:lnTo>
                  <a:pt x="1832400" y="0"/>
                </a:lnTo>
                <a:lnTo>
                  <a:pt x="1832400" y="190554"/>
                </a:lnTo>
                <a:lnTo>
                  <a:pt x="0" y="190554"/>
                </a:lnTo>
                <a:lnTo>
                  <a:pt x="0" y="0"/>
                </a:lnTo>
                <a:close/>
              </a:path>
            </a:pathLst>
          </a:custGeom>
          <a:ln w="1270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txBox="1"/>
          <p:nvPr/>
        </p:nvSpPr>
        <p:spPr>
          <a:xfrm>
            <a:off x="8763930" y="4186428"/>
            <a:ext cx="83693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5">
                <a:solidFill>
                  <a:srgbClr val="595959"/>
                </a:solidFill>
                <a:latin typeface="Verdana"/>
                <a:cs typeface="Verdana"/>
              </a:rPr>
              <a:t>AI</a:t>
            </a:r>
            <a:r>
              <a:rPr sz="900">
                <a:solidFill>
                  <a:srgbClr val="595959"/>
                </a:solidFill>
                <a:latin typeface="Microsoft YaHei UI"/>
                <a:cs typeface="Microsoft YaHei UI"/>
              </a:rPr>
              <a:t>实时辅助诊断</a:t>
            </a:r>
            <a:endParaRPr sz="900">
              <a:latin typeface="Microsoft YaHei UI"/>
              <a:cs typeface="Microsoft YaHei UI"/>
            </a:endParaRPr>
          </a:p>
        </p:txBody>
      </p:sp>
      <p:sp>
        <p:nvSpPr>
          <p:cNvPr id="68" name="object 68"/>
          <p:cNvSpPr/>
          <p:nvPr/>
        </p:nvSpPr>
        <p:spPr>
          <a:xfrm>
            <a:off x="8266037" y="4388018"/>
            <a:ext cx="1832400" cy="190554"/>
          </a:xfrm>
          <a:custGeom>
            <a:rect l="l" t="t" r="r" b="b"/>
            <a:pathLst>
              <a:path w="1832400" h="190554">
                <a:moveTo>
                  <a:pt x="0" y="0"/>
                </a:moveTo>
                <a:lnTo>
                  <a:pt x="1832400" y="0"/>
                </a:lnTo>
                <a:lnTo>
                  <a:pt x="1832400" y="190554"/>
                </a:lnTo>
                <a:lnTo>
                  <a:pt x="0" y="190554"/>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8266037" y="4388018"/>
            <a:ext cx="1832400" cy="190554"/>
          </a:xfrm>
          <a:custGeom>
            <a:rect l="l" t="t" r="r" b="b"/>
            <a:pathLst>
              <a:path w="1832400" h="190554">
                <a:moveTo>
                  <a:pt x="0" y="0"/>
                </a:moveTo>
                <a:lnTo>
                  <a:pt x="1832400" y="0"/>
                </a:lnTo>
                <a:lnTo>
                  <a:pt x="1832400" y="190554"/>
                </a:lnTo>
                <a:lnTo>
                  <a:pt x="0" y="190554"/>
                </a:lnTo>
                <a:lnTo>
                  <a:pt x="0" y="0"/>
                </a:lnTo>
                <a:close/>
              </a:path>
            </a:pathLst>
          </a:custGeom>
          <a:ln w="1270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txBox="1"/>
          <p:nvPr/>
        </p:nvSpPr>
        <p:spPr>
          <a:xfrm>
            <a:off x="8712337" y="4415028"/>
            <a:ext cx="9398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移动智能超声检查</a:t>
            </a:r>
            <a:endParaRPr sz="900">
              <a:latin typeface="Microsoft YaHei UI"/>
              <a:cs typeface="Microsoft YaHei UI"/>
            </a:endParaRPr>
          </a:p>
        </p:txBody>
      </p:sp>
      <p:sp>
        <p:nvSpPr>
          <p:cNvPr id="71" name="object 71"/>
          <p:cNvSpPr/>
          <p:nvPr/>
        </p:nvSpPr>
        <p:spPr>
          <a:xfrm>
            <a:off x="8266037" y="5599890"/>
            <a:ext cx="1832400" cy="190553"/>
          </a:xfrm>
          <a:custGeom>
            <a:rect l="l" t="t" r="r" b="b"/>
            <a:pathLst>
              <a:path w="1832400" h="190553">
                <a:moveTo>
                  <a:pt x="0" y="0"/>
                </a:moveTo>
                <a:lnTo>
                  <a:pt x="1832400" y="0"/>
                </a:lnTo>
                <a:lnTo>
                  <a:pt x="1832400" y="190553"/>
                </a:lnTo>
                <a:lnTo>
                  <a:pt x="0" y="190553"/>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8266037" y="5599889"/>
            <a:ext cx="1832400" cy="190554"/>
          </a:xfrm>
          <a:custGeom>
            <a:rect l="l" t="t" r="r" b="b"/>
            <a:pathLst>
              <a:path w="1832400" h="190554">
                <a:moveTo>
                  <a:pt x="0" y="0"/>
                </a:moveTo>
                <a:lnTo>
                  <a:pt x="1832400" y="0"/>
                </a:lnTo>
                <a:lnTo>
                  <a:pt x="1832400" y="190554"/>
                </a:lnTo>
                <a:lnTo>
                  <a:pt x="0" y="190554"/>
                </a:lnTo>
                <a:lnTo>
                  <a:pt x="0" y="0"/>
                </a:lnTo>
                <a:close/>
              </a:path>
            </a:pathLst>
          </a:custGeom>
          <a:ln w="1270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txBox="1"/>
          <p:nvPr/>
        </p:nvSpPr>
        <p:spPr>
          <a:xfrm>
            <a:off x="8883787" y="5625083"/>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机器人助残</a:t>
            </a:r>
            <a:endParaRPr sz="900">
              <a:latin typeface="Microsoft YaHei UI"/>
              <a:cs typeface="Microsoft YaHei UI"/>
            </a:endParaRPr>
          </a:p>
        </p:txBody>
      </p:sp>
      <p:sp>
        <p:nvSpPr>
          <p:cNvPr id="74" name="object 74"/>
          <p:cNvSpPr/>
          <p:nvPr/>
        </p:nvSpPr>
        <p:spPr>
          <a:xfrm>
            <a:off x="4315849" y="5888033"/>
            <a:ext cx="1832400" cy="190034"/>
          </a:xfrm>
          <a:custGeom>
            <a:rect l="l" t="t" r="r" b="b"/>
            <a:pathLst>
              <a:path w="1832400" h="190034">
                <a:moveTo>
                  <a:pt x="0" y="0"/>
                </a:moveTo>
                <a:lnTo>
                  <a:pt x="1832400" y="0"/>
                </a:lnTo>
                <a:lnTo>
                  <a:pt x="1832400" y="190034"/>
                </a:lnTo>
                <a:lnTo>
                  <a:pt x="0" y="190034"/>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txBox="1"/>
          <p:nvPr/>
        </p:nvSpPr>
        <p:spPr>
          <a:xfrm>
            <a:off x="3221549" y="3449320"/>
            <a:ext cx="3947795" cy="4851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spc="-15">
                <a:solidFill>
                  <a:srgbClr val="8BC53F"/>
                </a:solidFill>
                <a:latin typeface="Microsoft YaHei UI"/>
                <a:cs typeface="Microsoft YaHei UI"/>
              </a:rPr>
              <a:t>5G医疗的时延及应用场景</a:t>
            </a:r>
            <a:endParaRPr sz="1400">
              <a:latin typeface="Microsoft YaHei UI"/>
              <a:cs typeface="Microsoft YaHei UI"/>
            </a:endParaRPr>
          </a:p>
          <a:p>
            <a:pPr marL="1884680">
              <a:spcBef>
                <a:spcPts val="359"/>
              </a:spcBef>
            </a:pPr>
            <a:r>
              <a:rPr sz="1400" b="1">
                <a:solidFill>
                  <a:srgbClr val="404040"/>
                </a:solidFill>
                <a:latin typeface="Verdana"/>
                <a:cs typeface="Verdana"/>
              </a:rPr>
              <a:t>5G</a:t>
            </a:r>
            <a:r>
              <a:rPr sz="1400" b="1">
                <a:solidFill>
                  <a:srgbClr val="404040"/>
                </a:solidFill>
                <a:latin typeface="Microsoft YaHei UI"/>
                <a:cs typeface="Microsoft YaHei UI"/>
              </a:rPr>
              <a:t>的时延及医疗应用场景</a:t>
            </a:r>
            <a:endParaRPr sz="1400">
              <a:latin typeface="Microsoft YaHei UI"/>
              <a:cs typeface="Microsoft YaHei UI"/>
            </a:endParaRPr>
          </a:p>
        </p:txBody>
      </p:sp>
      <p:sp>
        <p:nvSpPr>
          <p:cNvPr id="76" name="object 76"/>
          <p:cNvSpPr txBox="1"/>
          <p:nvPr/>
        </p:nvSpPr>
        <p:spPr>
          <a:xfrm>
            <a:off x="2068465" y="1853738"/>
            <a:ext cx="8064500" cy="15335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236220" indent="-171450">
              <a:lnSpc>
                <a:spcPct val="112700"/>
              </a:lnSpc>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大规模连接赋能随时随地数据采集。</a:t>
            </a:r>
            <a:r>
              <a:rPr sz="1100" spc="-50">
                <a:solidFill>
                  <a:srgbClr val="595959"/>
                </a:solidFill>
                <a:latin typeface="Microsoft YaHei UI"/>
                <a:cs typeface="Microsoft YaHei UI"/>
              </a:rPr>
              <a:t>提供大规模的连接，实现大量的终端接入和数据的采集。通过</a:t>
            </a:r>
            <a:r>
              <a:rPr sz="1100" spc="-35">
                <a:solidFill>
                  <a:srgbClr val="595959"/>
                </a:solidFill>
                <a:latin typeface="Microsoft YaHei UI"/>
                <a:cs typeface="Microsoft YaHei UI"/>
              </a:rPr>
              <a:t>5</a:t>
            </a:r>
            <a:r>
              <a:rPr sz="1100" spc="-45">
                <a:solidFill>
                  <a:srgbClr val="595959"/>
                </a:solidFill>
                <a:latin typeface="Microsoft YaHei UI"/>
                <a:cs typeface="Microsoft YaHei UI"/>
              </a:rPr>
              <a:t>G</a:t>
            </a:r>
            <a:r>
              <a:rPr sz="1100" spc="-50">
                <a:solidFill>
                  <a:srgbClr val="595959"/>
                </a:solidFill>
                <a:latin typeface="Microsoft YaHei UI"/>
                <a:cs typeface="Microsoft YaHei UI"/>
              </a:rPr>
              <a:t>网络的大量互联，可以将医院 的大量医疗器械与非医疗资产进行有效的整合，从而达到医院急救调度、医务人员管理、患者体征实时监测、院内导航等功能</a:t>
            </a:r>
            <a:r>
              <a:rPr sz="1100">
                <a:solidFill>
                  <a:srgbClr val="595959"/>
                </a:solidFill>
                <a:latin typeface="Microsoft YaHei UI"/>
                <a:cs typeface="Microsoft YaHei UI"/>
              </a:rPr>
              <a:t>。</a:t>
            </a:r>
            <a:endParaRPr sz="1100">
              <a:latin typeface="Microsoft YaHei UI"/>
              <a:cs typeface="Microsoft YaHei UI"/>
            </a:endParaRPr>
          </a:p>
          <a:p>
            <a:pPr marL="12700">
              <a:spcBef>
                <a:spcPts val="19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精准定位及高速移动拓宽智慧医疗的应用领域。</a:t>
            </a:r>
            <a:r>
              <a:rPr sz="1100" spc="-35">
                <a:solidFill>
                  <a:srgbClr val="595959"/>
                </a:solidFill>
                <a:latin typeface="Microsoft YaHei UI"/>
                <a:cs typeface="Microsoft YaHei UI"/>
              </a:rPr>
              <a:t>5</a:t>
            </a:r>
            <a:r>
              <a:rPr sz="1100" spc="-45">
                <a:solidFill>
                  <a:srgbClr val="595959"/>
                </a:solidFill>
                <a:latin typeface="Microsoft YaHei UI"/>
                <a:cs typeface="Microsoft YaHei UI"/>
              </a:rPr>
              <a:t>G</a:t>
            </a:r>
            <a:r>
              <a:rPr sz="1100" spc="-50">
                <a:solidFill>
                  <a:srgbClr val="595959"/>
                </a:solidFill>
                <a:latin typeface="Microsoft YaHei UI"/>
                <a:cs typeface="Microsoft YaHei UI"/>
              </a:rPr>
              <a:t>网络和多种</a:t>
            </a:r>
            <a:r>
              <a:rPr sz="1100" spc="-35">
                <a:solidFill>
                  <a:srgbClr val="595959"/>
                </a:solidFill>
                <a:latin typeface="Microsoft YaHei UI"/>
                <a:cs typeface="Microsoft YaHei UI"/>
              </a:rPr>
              <a:t>5</a:t>
            </a:r>
            <a:r>
              <a:rPr sz="1100" spc="-45">
                <a:solidFill>
                  <a:srgbClr val="595959"/>
                </a:solidFill>
                <a:latin typeface="Microsoft YaHei UI"/>
                <a:cs typeface="Microsoft YaHei UI"/>
              </a:rPr>
              <a:t>G</a:t>
            </a:r>
            <a:r>
              <a:rPr sz="1100" spc="-50">
                <a:solidFill>
                  <a:srgbClr val="595959"/>
                </a:solidFill>
                <a:latin typeface="Microsoft YaHei UI"/>
                <a:cs typeface="Microsoft YaHei UI"/>
              </a:rPr>
              <a:t>终端设备的应用，使得医疗设备和医疗服务在无线状态下，在任何</a:t>
            </a:r>
            <a:endParaRPr sz="1100">
              <a:latin typeface="Microsoft YaHei UI"/>
              <a:cs typeface="Microsoft YaHei UI"/>
            </a:endParaRPr>
          </a:p>
          <a:p>
            <a:pPr marL="184150">
              <a:spcBef>
                <a:spcPts val="165"/>
              </a:spcBef>
            </a:pPr>
            <a:r>
              <a:rPr sz="1100" spc="-50">
                <a:solidFill>
                  <a:srgbClr val="595959"/>
                </a:solidFill>
                <a:latin typeface="Microsoft YaHei UI"/>
                <a:cs typeface="Microsoft YaHei UI"/>
              </a:rPr>
              <a:t>时间、任何地点都可以进行连接</a:t>
            </a:r>
            <a:r>
              <a:rPr sz="1100">
                <a:solidFill>
                  <a:srgbClr val="595959"/>
                </a:solidFill>
                <a:latin typeface="Microsoft YaHei UI"/>
                <a:cs typeface="Microsoft YaHei UI"/>
              </a:rPr>
              <a:t>。</a:t>
            </a:r>
            <a:endParaRPr sz="1100">
              <a:latin typeface="Microsoft YaHei UI"/>
              <a:cs typeface="Microsoft YaHei UI"/>
            </a:endParaRPr>
          </a:p>
          <a:p>
            <a:pPr marL="184150" marR="121920" indent="-171450">
              <a:lnSpc>
                <a:spcPct val="112700"/>
              </a:lnSpc>
              <a:spcBef>
                <a:spcPts val="25"/>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高速传输能力深化远程医疗服务能力。</a:t>
            </a:r>
            <a:r>
              <a:rPr sz="1100" spc="-35">
                <a:solidFill>
                  <a:srgbClr val="595959"/>
                </a:solidFill>
                <a:latin typeface="Microsoft YaHei UI"/>
                <a:cs typeface="Microsoft YaHei UI"/>
              </a:rPr>
              <a:t>5</a:t>
            </a:r>
            <a:r>
              <a:rPr sz="1100" spc="-45">
                <a:solidFill>
                  <a:srgbClr val="595959"/>
                </a:solidFill>
                <a:latin typeface="Microsoft YaHei UI"/>
                <a:cs typeface="Microsoft YaHei UI"/>
              </a:rPr>
              <a:t>G</a:t>
            </a:r>
            <a:r>
              <a:rPr sz="1100" spc="-50">
                <a:solidFill>
                  <a:srgbClr val="595959"/>
                </a:solidFill>
                <a:latin typeface="Microsoft YaHei UI"/>
                <a:cs typeface="Microsoft YaHei UI"/>
              </a:rPr>
              <a:t>网络的高速传输能力，可以实现</a:t>
            </a:r>
            <a:r>
              <a:rPr sz="1100" spc="-35">
                <a:solidFill>
                  <a:srgbClr val="595959"/>
                </a:solidFill>
                <a:latin typeface="Microsoft YaHei UI"/>
                <a:cs typeface="Microsoft YaHei UI"/>
              </a:rPr>
              <a:t>4</a:t>
            </a:r>
            <a:r>
              <a:rPr sz="1100" spc="-40">
                <a:solidFill>
                  <a:srgbClr val="595959"/>
                </a:solidFill>
                <a:latin typeface="Microsoft YaHei UI"/>
                <a:cs typeface="Microsoft YaHei UI"/>
              </a:rPr>
              <a:t>K</a:t>
            </a:r>
            <a:r>
              <a:rPr sz="1100" spc="-25">
                <a:solidFill>
                  <a:srgbClr val="595959"/>
                </a:solidFill>
                <a:latin typeface="Microsoft YaHei UI"/>
                <a:cs typeface="Microsoft YaHei UI"/>
              </a:rPr>
              <a:t>/</a:t>
            </a:r>
            <a:r>
              <a:rPr sz="1100" spc="-35">
                <a:solidFill>
                  <a:srgbClr val="595959"/>
                </a:solidFill>
                <a:latin typeface="Microsoft YaHei UI"/>
                <a:cs typeface="Microsoft YaHei UI"/>
              </a:rPr>
              <a:t>8</a:t>
            </a:r>
            <a:r>
              <a:rPr sz="1100" spc="-40">
                <a:solidFill>
                  <a:srgbClr val="595959"/>
                </a:solidFill>
                <a:latin typeface="Microsoft YaHei UI"/>
                <a:cs typeface="Microsoft YaHei UI"/>
              </a:rPr>
              <a:t>K</a:t>
            </a:r>
            <a:r>
              <a:rPr sz="1100" spc="-50">
                <a:solidFill>
                  <a:srgbClr val="595959"/>
                </a:solidFill>
                <a:latin typeface="Microsoft YaHei UI"/>
                <a:cs typeface="Microsoft YaHei UI"/>
              </a:rPr>
              <a:t>远程高清会诊，大量的医学影像资料采集和上传，以 </a:t>
            </a:r>
            <a:r>
              <a:rPr sz="1100">
                <a:solidFill>
                  <a:srgbClr val="595959"/>
                </a:solidFill>
                <a:latin typeface="Microsoft YaHei UI"/>
                <a:cs typeface="Microsoft YaHei UI"/>
              </a:rPr>
              <a:t>及</a:t>
            </a:r>
            <a:r>
              <a:rPr sz="1100" spc="-65">
                <a:solidFill>
                  <a:srgbClr val="595959"/>
                </a:solidFill>
                <a:latin typeface="Microsoft YaHei UI"/>
                <a:cs typeface="Microsoft YaHei UI"/>
              </a:rPr>
              <a:t> </a:t>
            </a:r>
            <a:r>
              <a:rPr sz="1100" spc="-50">
                <a:solidFill>
                  <a:srgbClr val="595959"/>
                </a:solidFill>
                <a:latin typeface="Microsoft YaHei UI"/>
                <a:cs typeface="Microsoft YaHei UI"/>
              </a:rPr>
              <a:t>A</a:t>
            </a:r>
            <a:r>
              <a:rPr sz="1100" spc="-40">
                <a:solidFill>
                  <a:srgbClr val="595959"/>
                </a:solidFill>
                <a:latin typeface="Microsoft YaHei UI"/>
                <a:cs typeface="Microsoft YaHei UI"/>
              </a:rPr>
              <a:t>R</a:t>
            </a:r>
            <a:r>
              <a:rPr sz="1100" spc="-20">
                <a:solidFill>
                  <a:srgbClr val="595959"/>
                </a:solidFill>
                <a:latin typeface="Microsoft YaHei UI"/>
                <a:cs typeface="Microsoft YaHei UI"/>
              </a:rPr>
              <a:t>/</a:t>
            </a:r>
            <a:r>
              <a:rPr sz="1100" spc="-35">
                <a:solidFill>
                  <a:srgbClr val="595959"/>
                </a:solidFill>
                <a:latin typeface="Microsoft YaHei UI"/>
                <a:cs typeface="Microsoft YaHei UI"/>
              </a:rPr>
              <a:t>V</a:t>
            </a:r>
            <a:r>
              <a:rPr sz="1100" spc="-45">
                <a:solidFill>
                  <a:srgbClr val="595959"/>
                </a:solidFill>
                <a:latin typeface="Microsoft YaHei UI"/>
                <a:cs typeface="Microsoft YaHei UI"/>
              </a:rPr>
              <a:t>R</a:t>
            </a:r>
            <a:r>
              <a:rPr sz="1100" spc="-50">
                <a:solidFill>
                  <a:srgbClr val="595959"/>
                </a:solidFill>
                <a:latin typeface="Microsoft YaHei UI"/>
                <a:cs typeface="Microsoft YaHei UI"/>
              </a:rPr>
              <a:t>手术演示，可以随时进行远程会诊和远程指导，提高了医疗资源的质量</a:t>
            </a:r>
            <a:r>
              <a:rPr sz="1100">
                <a:solidFill>
                  <a:srgbClr val="595959"/>
                </a:solidFill>
                <a:latin typeface="Microsoft YaHei UI"/>
                <a:cs typeface="Microsoft YaHei UI"/>
              </a:rPr>
              <a:t>。</a:t>
            </a:r>
            <a:endParaRPr sz="1100">
              <a:latin typeface="Microsoft YaHei UI"/>
              <a:cs typeface="Microsoft YaHei UI"/>
            </a:endParaRPr>
          </a:p>
          <a:p>
            <a:pPr marL="12700">
              <a:spcBef>
                <a:spcPts val="190"/>
              </a:spcBef>
            </a:pPr>
            <a:r>
              <a:rPr sz="800" spc="340">
                <a:solidFill>
                  <a:srgbClr val="595959"/>
                </a:solidFill>
                <a:latin typeface="Arial"/>
                <a:cs typeface="Arial"/>
              </a:rPr>
              <a:t>u  </a:t>
            </a:r>
            <a:r>
              <a:rPr sz="800" spc="-110">
                <a:solidFill>
                  <a:srgbClr val="595959"/>
                </a:solidFill>
                <a:latin typeface="Arial"/>
                <a:cs typeface="Arial"/>
              </a:rPr>
              <a:t> </a:t>
            </a:r>
            <a:r>
              <a:rPr sz="1100" b="1" spc="-50">
                <a:solidFill>
                  <a:srgbClr val="595959"/>
                </a:solidFill>
                <a:latin typeface="Microsoft YaHei UI"/>
                <a:cs typeface="Microsoft YaHei UI"/>
              </a:rPr>
              <a:t>低时延确保远程控制操作及时精准响应。</a:t>
            </a:r>
            <a:r>
              <a:rPr sz="1100" spc="-35">
                <a:solidFill>
                  <a:srgbClr val="595959"/>
                </a:solidFill>
                <a:latin typeface="Microsoft YaHei UI"/>
                <a:cs typeface="Microsoft YaHei UI"/>
              </a:rPr>
              <a:t>5</a:t>
            </a:r>
            <a:r>
              <a:rPr sz="1100" spc="-45">
                <a:solidFill>
                  <a:srgbClr val="595959"/>
                </a:solidFill>
                <a:latin typeface="Microsoft YaHei UI"/>
                <a:cs typeface="Microsoft YaHei UI"/>
              </a:rPr>
              <a:t>G</a:t>
            </a:r>
            <a:r>
              <a:rPr sz="1100" spc="-50">
                <a:solidFill>
                  <a:srgbClr val="595959"/>
                </a:solidFill>
                <a:latin typeface="Microsoft YaHei UI"/>
                <a:cs typeface="Microsoft YaHei UI"/>
              </a:rPr>
              <a:t>低延迟的特点与远程手术中的触觉实时反馈操作相配合，确保远程操作能够及时、准</a:t>
            </a:r>
            <a:r>
              <a:rPr sz="1100">
                <a:solidFill>
                  <a:srgbClr val="595959"/>
                </a:solidFill>
                <a:latin typeface="Microsoft YaHei UI"/>
                <a:cs typeface="Microsoft YaHei UI"/>
              </a:rPr>
              <a:t>确</a:t>
            </a:r>
            <a:endParaRPr sz="1100">
              <a:latin typeface="Microsoft YaHei UI"/>
              <a:cs typeface="Microsoft YaHei UI"/>
            </a:endParaRPr>
          </a:p>
          <a:p>
            <a:pPr marL="184150">
              <a:spcBef>
                <a:spcPts val="165"/>
              </a:spcBef>
            </a:pPr>
            <a:r>
              <a:rPr sz="1100" spc="-50">
                <a:solidFill>
                  <a:srgbClr val="595959"/>
                </a:solidFill>
                <a:latin typeface="Microsoft YaHei UI"/>
                <a:cs typeface="Microsoft YaHei UI"/>
              </a:rPr>
              <a:t>地做出反应。远程超声、传感、机器人等技术，使远程会诊在增强视野的同时，降低了延时的危险，极大的提升了远程诊断的精确性。</a:t>
            </a:r>
            <a:endParaRPr sz="1100">
              <a:latin typeface="Microsoft YaHei UI"/>
              <a:cs typeface="Microsoft YaHei UI"/>
            </a:endParaRPr>
          </a:p>
        </p:txBody>
      </p:sp>
      <p:sp>
        <p:nvSpPr>
          <p:cNvPr id="77" name="object 77"/>
          <p:cNvSpPr txBox="1"/>
          <p:nvPr/>
        </p:nvSpPr>
        <p:spPr>
          <a:xfrm>
            <a:off x="2107048" y="4065001"/>
            <a:ext cx="165100" cy="5111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9100"/>
              </a:lnSpc>
            </a:pPr>
            <a:r>
              <a:rPr sz="1100">
                <a:solidFill>
                  <a:srgbClr val="595959"/>
                </a:solidFill>
                <a:latin typeface="Microsoft YaHei UI"/>
                <a:cs typeface="Microsoft YaHei UI"/>
              </a:rPr>
              <a:t>医 院 内</a:t>
            </a:r>
            <a:endParaRPr sz="1100">
              <a:latin typeface="Microsoft YaHei UI"/>
              <a:cs typeface="Microsoft YaHei UI"/>
            </a:endParaRPr>
          </a:p>
        </p:txBody>
      </p:sp>
      <p:sp>
        <p:nvSpPr>
          <p:cNvPr id="79" name="object 79"/>
          <p:cNvSpPr txBox="1"/>
          <p:nvPr/>
        </p:nvSpPr>
        <p:spPr>
          <a:xfrm>
            <a:off x="6818195" y="4183379"/>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远程机器人手术</a:t>
            </a:r>
            <a:endParaRPr sz="900">
              <a:latin typeface="Microsoft YaHei UI"/>
              <a:cs typeface="Microsoft YaHei UI"/>
            </a:endParaRPr>
          </a:p>
        </p:txBody>
      </p:sp>
      <p:sp>
        <p:nvSpPr>
          <p:cNvPr id="82" name="object 82"/>
          <p:cNvSpPr/>
          <p:nvPr/>
        </p:nvSpPr>
        <p:spPr>
          <a:xfrm>
            <a:off x="4315849" y="5888034"/>
            <a:ext cx="1832400" cy="190035"/>
          </a:xfrm>
          <a:custGeom>
            <a:rect l="l" t="t" r="r" b="b"/>
            <a:pathLst>
              <a:path w="1832400" h="190035">
                <a:moveTo>
                  <a:pt x="0" y="0"/>
                </a:moveTo>
                <a:lnTo>
                  <a:pt x="1832400" y="0"/>
                </a:lnTo>
                <a:lnTo>
                  <a:pt x="1832400" y="190035"/>
                </a:lnTo>
                <a:lnTo>
                  <a:pt x="0" y="190035"/>
                </a:lnTo>
                <a:lnTo>
                  <a:pt x="0" y="0"/>
                </a:lnTo>
                <a:close/>
              </a:path>
            </a:pathLst>
          </a:custGeom>
          <a:ln w="1270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txBox="1"/>
          <p:nvPr/>
        </p:nvSpPr>
        <p:spPr>
          <a:xfrm>
            <a:off x="4876449" y="5914644"/>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远程胶囊内镜</a:t>
            </a:r>
            <a:endParaRPr sz="900">
              <a:latin typeface="Microsoft YaHei UI"/>
              <a:cs typeface="Microsoft YaHei UI"/>
            </a:endParaRPr>
          </a:p>
        </p:txBody>
      </p:sp>
      <p:sp>
        <p:nvSpPr>
          <p:cNvPr id="84" name="object 84"/>
          <p:cNvSpPr/>
          <p:nvPr/>
        </p:nvSpPr>
        <p:spPr>
          <a:xfrm>
            <a:off x="2309476" y="4673852"/>
            <a:ext cx="1890147" cy="636419"/>
          </a:xfrm>
          <a:custGeom>
            <a:rect l="l" t="t" r="r" b="b"/>
            <a:pathLst>
              <a:path w="1890147" h="636419">
                <a:moveTo>
                  <a:pt x="1890147" y="636419"/>
                </a:moveTo>
                <a:lnTo>
                  <a:pt x="0"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6220015" y="4702820"/>
            <a:ext cx="1995382" cy="616375"/>
          </a:xfrm>
          <a:custGeom>
            <a:rect l="l" t="t" r="r" b="b"/>
            <a:pathLst>
              <a:path w="1995382" h="616375">
                <a:moveTo>
                  <a:pt x="1995382" y="616375"/>
                </a:moveTo>
                <a:lnTo>
                  <a:pt x="0"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8189174" y="4666059"/>
            <a:ext cx="1945640" cy="653135"/>
          </a:xfrm>
          <a:custGeom>
            <a:rect l="l" t="t" r="r" b="b"/>
            <a:pathLst>
              <a:path w="1945639" h="653135">
                <a:moveTo>
                  <a:pt x="1945640" y="653135"/>
                </a:moveTo>
                <a:lnTo>
                  <a:pt x="0" y="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txBox="1">
            <a:spLocks noGrp="1"/>
          </p:cNvSpPr>
          <p:nvPr>
            <p:ph type="title"/>
          </p:nvPr>
        </p:nvSpPr>
        <p:spPr>
          <a:prstGeom prst="rect">
            <a:avLst/>
          </a:prstGeom>
        </p:spPr>
        <p:txBody>
          <a:bodyPr vert="horz" wrap="square" lIns="0" tIns="0" rIns="0" bIns="0" rtlCol="0">
            <a:noAutofit/>
          </a:bodyPr>
          <a:lstStyle/>
          <a:p>
            <a:pPr marL="12700">
              <a:lnSpc>
                <a:spcPts val="3835"/>
              </a:lnSpc>
            </a:pPr>
            <a:r>
              <a:rPr sz="3200" spc="285">
                <a:solidFill>
                  <a:srgbClr val="8BC53F"/>
                </a:solidFill>
                <a:latin typeface="Microsoft YaHei UI"/>
                <a:cs typeface="Microsoft YaHei UI"/>
              </a:rPr>
              <a:t>“云数物智移”之移动万物：</a:t>
            </a:r>
            <a:r>
              <a:rPr sz="3200" spc="-5">
                <a:solidFill>
                  <a:srgbClr val="8BC53F"/>
                </a:solidFill>
                <a:latin typeface="Microsoft YaHei UI"/>
                <a:cs typeface="Microsoft YaHei UI"/>
              </a:rPr>
              <a:t>5</a:t>
            </a:r>
            <a:r>
              <a:rPr sz="3200" spc="-10">
                <a:solidFill>
                  <a:srgbClr val="8BC53F"/>
                </a:solidFill>
                <a:latin typeface="Microsoft YaHei UI"/>
                <a:cs typeface="Microsoft YaHei UI"/>
              </a:rPr>
              <a:t>G</a:t>
            </a:r>
            <a:r>
              <a:rPr sz="3200">
                <a:solidFill>
                  <a:srgbClr val="8BC53F"/>
                </a:solidFill>
                <a:latin typeface="Microsoft YaHei UI"/>
                <a:cs typeface="Microsoft YaHei UI"/>
              </a:rPr>
              <a:t>医疗</a:t>
            </a:r>
            <a:endParaRPr sz="3200">
              <a:latin typeface="Microsoft YaHei UI"/>
              <a:cs typeface="Microsoft YaHei UI"/>
            </a:endParaRPr>
          </a:p>
        </p:txBody>
      </p:sp>
      <p:graphicFrame>
        <p:nvGraphicFramePr>
          <p:cNvPr id="78" name="object 78"/>
          <p:cNvGraphicFramePr>
            <a:graphicFrameLocks noGrp="1"/>
          </p:cNvGraphicFramePr>
          <p:nvPr/>
        </p:nvGraphicFramePr>
        <p:xfrm>
          <a:off x="4313271" y="4010259"/>
          <a:ext cx="1832129" cy="615645"/>
        </p:xfrm>
        <a:graphic>
          <a:graphicData uri="http://schemas.openxmlformats.org/drawingml/2006/table">
            <a:tbl>
              <a:tblPr firstRow="1" bandRow="1">
                <a:tableStyleId>{2D5ABB26-0587-4C30-8999-92F81FD0307C}</a:tableStyleId>
              </a:tblPr>
              <a:tblGrid>
                <a:gridCol w="866405">
                  <a:extLst>
                    <a:ext uri="{9D8B030D-6E8A-4147-A177-3AD203B41FA5}">
                      <a16:colId xmlns:a16="http://schemas.microsoft.com/office/drawing/2014/main" val="20000"/>
                    </a:ext>
                  </a:extLst>
                </a:gridCol>
                <a:gridCol w="99319">
                  <a:extLst>
                    <a:ext uri="{9D8B030D-6E8A-4147-A177-3AD203B41FA5}">
                      <a16:colId xmlns:a16="http://schemas.microsoft.com/office/drawing/2014/main" val="20001"/>
                    </a:ext>
                  </a:extLst>
                </a:gridCol>
                <a:gridCol w="866405">
                  <a:extLst>
                    <a:ext uri="{9D8B030D-6E8A-4147-A177-3AD203B41FA5}">
                      <a16:colId xmlns:a16="http://schemas.microsoft.com/office/drawing/2014/main" val="20002"/>
                    </a:ext>
                  </a:extLst>
                </a:gridCol>
              </a:tblGrid>
              <a:tr h="204331">
                <a:tc>
                  <a:txBody>
                    <a:bodyPr vert="horz" wrap="square"/>
                    <a:lstStyle/>
                    <a:p>
                      <a:pPr marL="198120">
                        <a:lnSpc>
                          <a:spcPct val="100000"/>
                        </a:lnSpc>
                      </a:pPr>
                      <a:r>
                        <a:rPr sz="900">
                          <a:solidFill>
                            <a:srgbClr val="595959"/>
                          </a:solidFill>
                          <a:latin typeface="Microsoft YaHei UI"/>
                          <a:cs typeface="Microsoft YaHei UI"/>
                        </a:rPr>
                        <a:t>移动查房</a:t>
                      </a:r>
                      <a:endParaRPr sz="900">
                        <a:latin typeface="Microsoft YaHei UI"/>
                        <a:cs typeface="Microsoft YaHei UI"/>
                      </a:endParaRPr>
                    </a:p>
                  </a:txBody>
                  <a:tcPr marL="0" marR="0" marT="0" marB="0">
                    <a:lnL w="12700">
                      <a:solidFill>
                        <a:srgbClr val="8BC53F"/>
                      </a:solidFill>
                      <a:prstDash val="solid"/>
                    </a:lnL>
                    <a:lnR w="12700">
                      <a:solidFill>
                        <a:srgbClr val="8BC53F"/>
                      </a:solidFill>
                      <a:prstDash val="solid"/>
                    </a:lnR>
                    <a:lnT w="12700">
                      <a:solidFill>
                        <a:srgbClr val="8BC53F"/>
                      </a:solidFill>
                      <a:prstDash val="solid"/>
                    </a:lnT>
                    <a:lnB w="12700">
                      <a:solidFill>
                        <a:srgbClr val="8BC53F"/>
                      </a:solidFill>
                      <a:prstDash val="solid"/>
                    </a:lnB>
                    <a:solidFill>
                      <a:srgbClr val="8BC53F"/>
                    </a:solidFill>
                  </a:tcPr>
                </a:tc>
                <a:tc rowSpan="2">
                  <a:txBody>
                    <a:bodyPr vert="horz" wrap="square"/>
                    <a:lstStyle/>
                    <a:p>
                      <a:endParaRPr sz="900">
                        <a:latin typeface="Microsoft YaHei UI"/>
                        <a:cs typeface="Microsoft YaHei UI"/>
                      </a:endParaRPr>
                    </a:p>
                  </a:txBody>
                  <a:tcPr marL="0" marR="0" marT="0" marB="0">
                    <a:lnL w="12700" cap="flat" cmpd="sng" algn="ctr">
                      <a:solidFill>
                        <a:srgbClr val="8BC53F"/>
                      </a:solidFill>
                      <a:prstDash val="solid"/>
                      <a:round/>
                      <a:headEnd type="none" w="med" len="med"/>
                      <a:tailEnd type="none" w="med" len="med"/>
                    </a:lnL>
                    <a:lnB w="12700">
                      <a:solidFill>
                        <a:srgbClr val="8BC53F"/>
                      </a:solidFill>
                      <a:prstDash val="solid"/>
                    </a:lnB>
                  </a:tcPr>
                </a:tc>
                <a:tc>
                  <a:txBody>
                    <a:bodyPr vert="horz" wrap="square"/>
                    <a:lstStyle/>
                    <a:p>
                      <a:pPr marL="147320">
                        <a:lnSpc>
                          <a:spcPct val="100000"/>
                        </a:lnSpc>
                      </a:pPr>
                      <a:r>
                        <a:rPr sz="900">
                          <a:solidFill>
                            <a:srgbClr val="595959"/>
                          </a:solidFill>
                          <a:latin typeface="Microsoft YaHei UI"/>
                          <a:cs typeface="Microsoft YaHei UI"/>
                        </a:rPr>
                        <a:t>无线手术室</a:t>
                      </a:r>
                      <a:endParaRPr sz="900">
                        <a:latin typeface="Microsoft YaHei UI"/>
                        <a:cs typeface="Microsoft YaHei UI"/>
                      </a:endParaRPr>
                    </a:p>
                  </a:txBody>
                  <a:tcPr marL="0" marR="0" marT="0" marB="0">
                    <a:lnB w="12700">
                      <a:solidFill>
                        <a:srgbClr val="8BC53F"/>
                      </a:solidFill>
                      <a:prstDash val="solid"/>
                    </a:lnB>
                    <a:solidFill>
                      <a:srgbClr val="8BC53F"/>
                    </a:solidFill>
                  </a:tcPr>
                </a:tc>
                <a:extLst>
                  <a:ext uri="{0D108BD9-81ED-4DB2-BD59-A6C34878D82A}">
                    <a16:rowId xmlns:a16="http://schemas.microsoft.com/office/drawing/2014/main" val="10000"/>
                  </a:ext>
                </a:extLst>
              </a:tr>
              <a:tr h="229112">
                <a:tc>
                  <a:txBody>
                    <a:bodyPr vert="horz" wrap="square"/>
                    <a:lstStyle/>
                    <a:p>
                      <a:pPr marL="83820">
                        <a:lnSpc>
                          <a:spcPct val="100000"/>
                        </a:lnSpc>
                      </a:pPr>
                      <a:r>
                        <a:rPr sz="900">
                          <a:solidFill>
                            <a:srgbClr val="595959"/>
                          </a:solidFill>
                          <a:latin typeface="Microsoft YaHei UI"/>
                          <a:cs typeface="Microsoft YaHei UI"/>
                        </a:rPr>
                        <a:t>移动射线诊断</a:t>
                      </a:r>
                      <a:endParaRPr sz="900">
                        <a:latin typeface="Microsoft YaHei UI"/>
                        <a:cs typeface="Microsoft YaHei UI"/>
                      </a:endParaRPr>
                    </a:p>
                  </a:txBody>
                  <a:tcPr marL="0" marR="0" marT="0" marB="0">
                    <a:lnL w="12700">
                      <a:solidFill>
                        <a:srgbClr val="8BC53F"/>
                      </a:solidFill>
                      <a:prstDash val="solid"/>
                    </a:lnL>
                    <a:lnR w="12700">
                      <a:solidFill>
                        <a:srgbClr val="8BC53F"/>
                      </a:solidFill>
                      <a:prstDash val="solid"/>
                    </a:lnR>
                    <a:lnT w="12700">
                      <a:solidFill>
                        <a:srgbClr val="8BC53F"/>
                      </a:solidFill>
                      <a:prstDash val="solid"/>
                    </a:lnT>
                    <a:lnB w="12700">
                      <a:solidFill>
                        <a:srgbClr val="8BC53F"/>
                      </a:solidFill>
                      <a:prstDash val="solid"/>
                    </a:lnB>
                    <a:solidFill>
                      <a:srgbClr val="8BC53F"/>
                    </a:solidFill>
                  </a:tcPr>
                </a:tc>
                <a:tc vMerge="1">
                  <a:txBody>
                    <a:bodyPr vert="horz" wrap="square"/>
                    <a:lstStyle/>
                    <a:p>
                      <a:endParaRPr/>
                    </a:p>
                  </a:txBody>
                  <a:tcPr marL="0" marR="0" marT="0" marB="0">
                    <a:lnB w="12700">
                      <a:solidFill>
                        <a:srgbClr val="8BC53F"/>
                      </a:solidFill>
                      <a:prstDash val="solid"/>
                    </a:lnB>
                  </a:tcPr>
                </a:tc>
                <a:tc>
                  <a:txBody>
                    <a:bodyPr vert="horz" wrap="square"/>
                    <a:lstStyle/>
                    <a:p>
                      <a:pPr marL="140970">
                        <a:lnSpc>
                          <a:spcPct val="100000"/>
                        </a:lnSpc>
                      </a:pPr>
                      <a:r>
                        <a:rPr sz="900">
                          <a:solidFill>
                            <a:srgbClr val="595959"/>
                          </a:solidFill>
                          <a:latin typeface="Microsoft YaHei UI"/>
                          <a:cs typeface="Microsoft YaHei UI"/>
                        </a:rPr>
                        <a:t>机器人查房</a:t>
                      </a:r>
                      <a:endParaRPr sz="900">
                        <a:latin typeface="Microsoft YaHei UI"/>
                        <a:cs typeface="Microsoft YaHei UI"/>
                      </a:endParaRPr>
                    </a:p>
                  </a:txBody>
                  <a:tcPr marL="0" marR="0" marT="0" marB="0">
                    <a:lnL w="12700">
                      <a:solidFill>
                        <a:srgbClr val="8BC53F"/>
                      </a:solidFill>
                      <a:prstDash val="solid"/>
                    </a:lnL>
                    <a:lnR w="12700">
                      <a:solidFill>
                        <a:srgbClr val="8BC53F"/>
                      </a:solidFill>
                      <a:prstDash val="solid"/>
                    </a:lnR>
                    <a:lnT w="12700">
                      <a:solidFill>
                        <a:srgbClr val="8BC53F"/>
                      </a:solidFill>
                      <a:prstDash val="solid"/>
                    </a:lnT>
                    <a:lnB w="12700">
                      <a:solidFill>
                        <a:srgbClr val="8BC53F"/>
                      </a:solidFill>
                      <a:prstDash val="solid"/>
                    </a:lnB>
                    <a:solidFill>
                      <a:srgbClr val="8BC53F"/>
                    </a:solidFill>
                  </a:tcPr>
                </a:tc>
                <a:extLst>
                  <a:ext uri="{0D108BD9-81ED-4DB2-BD59-A6C34878D82A}">
                    <a16:rowId xmlns:a16="http://schemas.microsoft.com/office/drawing/2014/main" val="10001"/>
                  </a:ext>
                </a:extLst>
              </a:tr>
              <a:tr h="182202">
                <a:tc gridSpan="3">
                  <a:txBody>
                    <a:bodyPr vert="horz" wrap="square"/>
                    <a:lstStyle/>
                    <a:p>
                      <a:pPr marL="394970">
                        <a:lnSpc>
                          <a:spcPct val="100000"/>
                        </a:lnSpc>
                      </a:pPr>
                      <a:r>
                        <a:rPr sz="900">
                          <a:solidFill>
                            <a:srgbClr val="595959"/>
                          </a:solidFill>
                          <a:latin typeface="Microsoft YaHei UI"/>
                          <a:cs typeface="Microsoft YaHei UI"/>
                        </a:rPr>
                        <a:t>新生儿呼吸暂停急救</a:t>
                      </a:r>
                      <a:endParaRPr sz="900">
                        <a:latin typeface="Microsoft YaHei UI"/>
                        <a:cs typeface="Microsoft YaHei UI"/>
                      </a:endParaRPr>
                    </a:p>
                  </a:txBody>
                  <a:tcPr marL="0" marR="0" marT="0" marB="0">
                    <a:lnL w="12700">
                      <a:solidFill>
                        <a:srgbClr val="8BC53F"/>
                      </a:solidFill>
                      <a:prstDash val="solid"/>
                    </a:lnL>
                    <a:lnR w="12700">
                      <a:solidFill>
                        <a:srgbClr val="8BC53F"/>
                      </a:solidFill>
                      <a:prstDash val="solid"/>
                    </a:lnR>
                    <a:lnT w="12700">
                      <a:solidFill>
                        <a:srgbClr val="8BC53F"/>
                      </a:solidFill>
                      <a:prstDash val="solid"/>
                    </a:lnT>
                    <a:lnB w="12700">
                      <a:solidFill>
                        <a:srgbClr val="8BC53F"/>
                      </a:solidFill>
                      <a:prstDash val="solid"/>
                    </a:lnB>
                    <a:solidFill>
                      <a:srgbClr val="8BC53F"/>
                    </a:solidFill>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bl>
          </a:graphicData>
        </a:graphic>
      </p:graphicFrame>
      <p:graphicFrame>
        <p:nvGraphicFramePr>
          <p:cNvPr id="80" name="object 80"/>
          <p:cNvGraphicFramePr>
            <a:graphicFrameLocks noGrp="1"/>
          </p:cNvGraphicFramePr>
          <p:nvPr/>
        </p:nvGraphicFramePr>
        <p:xfrm>
          <a:off x="2357127" y="4028843"/>
          <a:ext cx="866405" cy="731649"/>
        </p:xfrm>
        <a:graphic>
          <a:graphicData uri="http://schemas.openxmlformats.org/drawingml/2006/table">
            <a:tbl>
              <a:tblPr firstRow="1" bandRow="1">
                <a:tableStyleId>{2D5ABB26-0587-4C30-8999-92F81FD0307C}</a:tableStyleId>
              </a:tblPr>
              <a:tblGrid>
                <a:gridCol w="866405">
                  <a:extLst>
                    <a:ext uri="{9D8B030D-6E8A-4147-A177-3AD203B41FA5}">
                      <a16:colId xmlns:a16="http://schemas.microsoft.com/office/drawing/2014/main" val="20000"/>
                    </a:ext>
                  </a:extLst>
                </a:gridCol>
              </a:tblGrid>
              <a:tr h="152443">
                <a:tc>
                  <a:txBody>
                    <a:bodyPr vert="horz" wrap="square"/>
                    <a:lstStyle/>
                    <a:p>
                      <a:pPr marL="198120">
                        <a:lnSpc>
                          <a:spcPct val="100000"/>
                        </a:lnSpc>
                      </a:pPr>
                      <a:r>
                        <a:rPr sz="900">
                          <a:solidFill>
                            <a:srgbClr val="595959"/>
                          </a:solidFill>
                          <a:latin typeface="Microsoft YaHei UI"/>
                          <a:cs typeface="Microsoft YaHei UI"/>
                        </a:rPr>
                        <a:t>患者定位</a:t>
                      </a:r>
                      <a:endParaRPr sz="9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lnB w="12700">
                      <a:solidFill>
                        <a:srgbClr val="B2D234"/>
                      </a:solidFill>
                      <a:prstDash val="solid"/>
                    </a:lnB>
                    <a:solidFill>
                      <a:srgbClr val="B2D234"/>
                    </a:solidFill>
                  </a:tcPr>
                </a:tc>
                <a:extLst>
                  <a:ext uri="{0D108BD9-81ED-4DB2-BD59-A6C34878D82A}">
                    <a16:rowId xmlns:a16="http://schemas.microsoft.com/office/drawing/2014/main" val="10000"/>
                  </a:ext>
                </a:extLst>
              </a:tr>
              <a:tr h="46017">
                <a:tc>
                  <a:txBody>
                    <a:bodyPr vert="horz" wrap="square"/>
                    <a:lstStyle/>
                    <a:p>
                      <a:endParaRPr sz="900">
                        <a:latin typeface="Microsoft YaHei UI"/>
                        <a:cs typeface="Microsoft YaHei UI"/>
                      </a:endParaRPr>
                    </a:p>
                  </a:txBody>
                  <a:tcPr marL="0" marR="0" marT="0" marB="0">
                    <a:lnT w="12700">
                      <a:solidFill>
                        <a:srgbClr val="B2D234"/>
                      </a:solidFill>
                      <a:prstDash val="solid"/>
                    </a:lnT>
                    <a:lnB w="12700">
                      <a:solidFill>
                        <a:srgbClr val="B2D234"/>
                      </a:solidFill>
                      <a:prstDash val="solid"/>
                    </a:lnB>
                  </a:tcPr>
                </a:tc>
                <a:extLst>
                  <a:ext uri="{0D108BD9-81ED-4DB2-BD59-A6C34878D82A}">
                    <a16:rowId xmlns:a16="http://schemas.microsoft.com/office/drawing/2014/main" val="10001"/>
                  </a:ext>
                </a:extLst>
              </a:tr>
              <a:tr h="152443">
                <a:tc>
                  <a:txBody>
                    <a:bodyPr vert="horz" wrap="square"/>
                    <a:lstStyle/>
                    <a:p>
                      <a:pPr marL="198120">
                        <a:lnSpc>
                          <a:spcPct val="100000"/>
                        </a:lnSpc>
                      </a:pPr>
                      <a:r>
                        <a:rPr sz="900">
                          <a:solidFill>
                            <a:srgbClr val="595959"/>
                          </a:solidFill>
                          <a:latin typeface="Microsoft YaHei UI"/>
                          <a:cs typeface="Microsoft YaHei UI"/>
                        </a:rPr>
                        <a:t>跌倒检测</a:t>
                      </a:r>
                      <a:endParaRPr sz="9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lnB w="12700">
                      <a:solidFill>
                        <a:srgbClr val="B2D234"/>
                      </a:solidFill>
                      <a:prstDash val="solid"/>
                    </a:lnB>
                    <a:solidFill>
                      <a:srgbClr val="B2D234"/>
                    </a:solidFill>
                  </a:tcPr>
                </a:tc>
                <a:extLst>
                  <a:ext uri="{0D108BD9-81ED-4DB2-BD59-A6C34878D82A}">
                    <a16:rowId xmlns:a16="http://schemas.microsoft.com/office/drawing/2014/main" val="10002"/>
                  </a:ext>
                </a:extLst>
              </a:tr>
              <a:tr h="47193">
                <a:tc>
                  <a:txBody>
                    <a:bodyPr vert="horz" wrap="square"/>
                    <a:lstStyle/>
                    <a:p>
                      <a:endParaRPr sz="900">
                        <a:latin typeface="Microsoft YaHei UI"/>
                        <a:cs typeface="Microsoft YaHei UI"/>
                      </a:endParaRPr>
                    </a:p>
                  </a:txBody>
                  <a:tcPr marL="0" marR="0" marT="0" marB="0">
                    <a:lnT w="12700">
                      <a:solidFill>
                        <a:srgbClr val="B2D234"/>
                      </a:solidFill>
                      <a:prstDash val="solid"/>
                    </a:lnT>
                    <a:lnB w="12700">
                      <a:solidFill>
                        <a:srgbClr val="B2D234"/>
                      </a:solidFill>
                      <a:prstDash val="solid"/>
                    </a:lnB>
                  </a:tcPr>
                </a:tc>
                <a:extLst>
                  <a:ext uri="{0D108BD9-81ED-4DB2-BD59-A6C34878D82A}">
                    <a16:rowId xmlns:a16="http://schemas.microsoft.com/office/drawing/2014/main" val="10003"/>
                  </a:ext>
                </a:extLst>
              </a:tr>
              <a:tr h="152443">
                <a:tc>
                  <a:txBody>
                    <a:bodyPr vert="horz" wrap="square"/>
                    <a:lstStyle/>
                    <a:p>
                      <a:pPr marL="83820">
                        <a:lnSpc>
                          <a:spcPct val="100000"/>
                        </a:lnSpc>
                      </a:pPr>
                      <a:r>
                        <a:rPr sz="900">
                          <a:solidFill>
                            <a:srgbClr val="595959"/>
                          </a:solidFill>
                          <a:latin typeface="Microsoft YaHei UI"/>
                          <a:cs typeface="Microsoft YaHei UI"/>
                        </a:rPr>
                        <a:t>无线穿戴监护</a:t>
                      </a:r>
                      <a:endParaRPr sz="9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lnB w="12700">
                      <a:solidFill>
                        <a:srgbClr val="B2D234"/>
                      </a:solidFill>
                      <a:prstDash val="solid"/>
                    </a:lnB>
                    <a:solidFill>
                      <a:srgbClr val="B2D234"/>
                    </a:solidFill>
                  </a:tcPr>
                </a:tc>
                <a:extLst>
                  <a:ext uri="{0D108BD9-81ED-4DB2-BD59-A6C34878D82A}">
                    <a16:rowId xmlns:a16="http://schemas.microsoft.com/office/drawing/2014/main" val="10004"/>
                  </a:ext>
                </a:extLst>
              </a:tr>
            </a:tbl>
          </a:graphicData>
        </a:graphic>
      </p:graphicFrame>
      <p:graphicFrame>
        <p:nvGraphicFramePr>
          <p:cNvPr id="81" name="object 81"/>
          <p:cNvGraphicFramePr>
            <a:graphicFrameLocks noGrp="1"/>
          </p:cNvGraphicFramePr>
          <p:nvPr/>
        </p:nvGraphicFramePr>
        <p:xfrm>
          <a:off x="3282937" y="4028843"/>
          <a:ext cx="804853" cy="731649"/>
        </p:xfrm>
        <a:graphic>
          <a:graphicData uri="http://schemas.openxmlformats.org/drawingml/2006/table">
            <a:tbl>
              <a:tblPr firstRow="1" bandRow="1">
                <a:tableStyleId>{2D5ABB26-0587-4C30-8999-92F81FD0307C}</a:tableStyleId>
              </a:tblPr>
              <a:tblGrid>
                <a:gridCol w="804853">
                  <a:extLst>
                    <a:ext uri="{9D8B030D-6E8A-4147-A177-3AD203B41FA5}">
                      <a16:colId xmlns:a16="http://schemas.microsoft.com/office/drawing/2014/main" val="20000"/>
                    </a:ext>
                  </a:extLst>
                </a:gridCol>
              </a:tblGrid>
              <a:tr h="152443">
                <a:tc>
                  <a:txBody>
                    <a:bodyPr vert="horz" wrap="square"/>
                    <a:lstStyle/>
                    <a:p>
                      <a:pPr marL="167005">
                        <a:lnSpc>
                          <a:spcPct val="100000"/>
                        </a:lnSpc>
                      </a:pPr>
                      <a:r>
                        <a:rPr sz="900">
                          <a:solidFill>
                            <a:srgbClr val="595959"/>
                          </a:solidFill>
                          <a:latin typeface="Microsoft YaHei UI"/>
                          <a:cs typeface="Microsoft YaHei UI"/>
                        </a:rPr>
                        <a:t>无线监护</a:t>
                      </a:r>
                      <a:endParaRPr sz="9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lnB w="12700">
                      <a:solidFill>
                        <a:srgbClr val="B2D234"/>
                      </a:solidFill>
                      <a:prstDash val="solid"/>
                    </a:lnB>
                    <a:solidFill>
                      <a:srgbClr val="B2D234"/>
                    </a:solidFill>
                  </a:tcPr>
                </a:tc>
                <a:extLst>
                  <a:ext uri="{0D108BD9-81ED-4DB2-BD59-A6C34878D82A}">
                    <a16:rowId xmlns:a16="http://schemas.microsoft.com/office/drawing/2014/main" val="10000"/>
                  </a:ext>
                </a:extLst>
              </a:tr>
              <a:tr h="46017">
                <a:tc>
                  <a:txBody>
                    <a:bodyPr vert="horz" wrap="square"/>
                    <a:lstStyle/>
                    <a:p>
                      <a:endParaRPr sz="900">
                        <a:latin typeface="Microsoft YaHei UI"/>
                        <a:cs typeface="Microsoft YaHei UI"/>
                      </a:endParaRPr>
                    </a:p>
                  </a:txBody>
                  <a:tcPr marL="0" marR="0" marT="0" marB="0">
                    <a:lnT w="12700">
                      <a:solidFill>
                        <a:srgbClr val="B2D234"/>
                      </a:solidFill>
                      <a:prstDash val="solid"/>
                    </a:lnT>
                    <a:lnB w="12700">
                      <a:solidFill>
                        <a:srgbClr val="B2D234"/>
                      </a:solidFill>
                      <a:prstDash val="solid"/>
                    </a:lnB>
                  </a:tcPr>
                </a:tc>
                <a:extLst>
                  <a:ext uri="{0D108BD9-81ED-4DB2-BD59-A6C34878D82A}">
                    <a16:rowId xmlns:a16="http://schemas.microsoft.com/office/drawing/2014/main" val="10001"/>
                  </a:ext>
                </a:extLst>
              </a:tr>
              <a:tr h="152443">
                <a:tc>
                  <a:txBody>
                    <a:bodyPr vert="horz" wrap="square"/>
                    <a:lstStyle/>
                    <a:p>
                      <a:pPr marL="167005">
                        <a:lnSpc>
                          <a:spcPct val="100000"/>
                        </a:lnSpc>
                      </a:pPr>
                      <a:r>
                        <a:rPr sz="900">
                          <a:solidFill>
                            <a:srgbClr val="595959"/>
                          </a:solidFill>
                          <a:latin typeface="Microsoft YaHei UI"/>
                          <a:cs typeface="Microsoft YaHei UI"/>
                        </a:rPr>
                        <a:t>移动输液</a:t>
                      </a:r>
                      <a:endParaRPr sz="9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lnB w="12700">
                      <a:solidFill>
                        <a:srgbClr val="B2D234"/>
                      </a:solidFill>
                      <a:prstDash val="solid"/>
                    </a:lnB>
                    <a:solidFill>
                      <a:srgbClr val="B2D234"/>
                    </a:solidFill>
                  </a:tcPr>
                </a:tc>
                <a:extLst>
                  <a:ext uri="{0D108BD9-81ED-4DB2-BD59-A6C34878D82A}">
                    <a16:rowId xmlns:a16="http://schemas.microsoft.com/office/drawing/2014/main" val="10002"/>
                  </a:ext>
                </a:extLst>
              </a:tr>
              <a:tr h="47193">
                <a:tc>
                  <a:txBody>
                    <a:bodyPr vert="horz" wrap="square"/>
                    <a:lstStyle/>
                    <a:p>
                      <a:endParaRPr sz="900">
                        <a:latin typeface="Microsoft YaHei UI"/>
                        <a:cs typeface="Microsoft YaHei UI"/>
                      </a:endParaRPr>
                    </a:p>
                  </a:txBody>
                  <a:tcPr marL="0" marR="0" marT="0" marB="0">
                    <a:lnT w="12700">
                      <a:solidFill>
                        <a:srgbClr val="B2D234"/>
                      </a:solidFill>
                      <a:prstDash val="solid"/>
                    </a:lnT>
                    <a:lnB w="12700">
                      <a:solidFill>
                        <a:srgbClr val="B2D234"/>
                      </a:solidFill>
                      <a:prstDash val="solid"/>
                    </a:lnB>
                  </a:tcPr>
                </a:tc>
                <a:extLst>
                  <a:ext uri="{0D108BD9-81ED-4DB2-BD59-A6C34878D82A}">
                    <a16:rowId xmlns:a16="http://schemas.microsoft.com/office/drawing/2014/main" val="10003"/>
                  </a:ext>
                </a:extLst>
              </a:tr>
              <a:tr h="152443">
                <a:tc>
                  <a:txBody>
                    <a:bodyPr vert="horz" wrap="square"/>
                    <a:lstStyle/>
                    <a:p>
                      <a:pPr marL="109855">
                        <a:lnSpc>
                          <a:spcPct val="100000"/>
                        </a:lnSpc>
                      </a:pPr>
                      <a:r>
                        <a:rPr sz="900">
                          <a:solidFill>
                            <a:srgbClr val="595959"/>
                          </a:solidFill>
                          <a:latin typeface="Microsoft YaHei UI"/>
                          <a:cs typeface="Microsoft YaHei UI"/>
                        </a:rPr>
                        <a:t>机器人导医</a:t>
                      </a:r>
                      <a:endParaRPr sz="900">
                        <a:latin typeface="Microsoft YaHei UI"/>
                        <a:cs typeface="Microsoft YaHei UI"/>
                      </a:endParaRPr>
                    </a:p>
                  </a:txBody>
                  <a:tcPr marL="0" marR="0" marT="0" marB="0">
                    <a:lnL w="12700">
                      <a:solidFill>
                        <a:srgbClr val="B2D234"/>
                      </a:solidFill>
                      <a:prstDash val="solid"/>
                    </a:lnL>
                    <a:lnR w="12700">
                      <a:solidFill>
                        <a:srgbClr val="B2D234"/>
                      </a:solidFill>
                      <a:prstDash val="solid"/>
                    </a:lnR>
                    <a:lnT w="12700">
                      <a:solidFill>
                        <a:srgbClr val="B2D234"/>
                      </a:solidFill>
                      <a:prstDash val="solid"/>
                    </a:lnT>
                    <a:lnB w="12700">
                      <a:solidFill>
                        <a:srgbClr val="B2D234"/>
                      </a:solidFill>
                      <a:prstDash val="solid"/>
                    </a:lnB>
                    <a:solidFill>
                      <a:srgbClr val="B2D234"/>
                    </a:solidFill>
                  </a:tcPr>
                </a:tc>
                <a:extLst>
                  <a:ext uri="{0D108BD9-81ED-4DB2-BD59-A6C34878D82A}">
                    <a16:rowId xmlns:a16="http://schemas.microsoft.com/office/drawing/2014/main" val="10004"/>
                  </a:ext>
                </a:extLst>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医疗科技的价值探索</a:t>
            </a:r>
            <a:endParaRPr sz="3200">
              <a:latin typeface="Microsoft YaHei UI"/>
              <a:cs typeface="Microsoft YaHei UI"/>
            </a:endParaRPr>
          </a:p>
        </p:txBody>
      </p:sp>
      <p:sp>
        <p:nvSpPr>
          <p:cNvPr id="3" name="object 3"/>
          <p:cNvSpPr txBox="1"/>
          <p:nvPr/>
        </p:nvSpPr>
        <p:spPr>
          <a:xfrm>
            <a:off x="2050738" y="1072896"/>
            <a:ext cx="8102600" cy="18046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822700" algn="just"/>
            <a:r>
              <a:rPr sz="2400">
                <a:solidFill>
                  <a:srgbClr val="595959"/>
                </a:solidFill>
                <a:latin typeface="Microsoft YaHei UI"/>
                <a:cs typeface="Microsoft YaHei UI"/>
              </a:rPr>
              <a:t>医疗价值与社会价值的相辅相成</a:t>
            </a:r>
            <a:endParaRPr sz="2400">
              <a:latin typeface="Microsoft YaHei UI"/>
              <a:cs typeface="Microsoft YaHei UI"/>
            </a:endParaRPr>
          </a:p>
          <a:p>
            <a:pPr>
              <a:lnSpc>
                <a:spcPts val="1000"/>
              </a:lnSpc>
              <a:spcBef>
                <a:spcPts val="18"/>
              </a:spcBef>
            </a:pPr>
            <a:endParaRPr sz="1000"/>
          </a:p>
          <a:p>
            <a:pPr marL="12700" marR="12700" algn="just">
              <a:lnSpc>
                <a:spcPct val="119300"/>
              </a:lnSpc>
            </a:pPr>
            <a:r>
              <a:rPr sz="1200">
                <a:solidFill>
                  <a:srgbClr val="595959"/>
                </a:solidFill>
                <a:latin typeface="Microsoft YaHei UI"/>
                <a:cs typeface="Microsoft YaHei UI"/>
              </a:rPr>
              <a:t>在医疗科技发展的漫长之路中，其</a:t>
            </a:r>
            <a:r>
              <a:rPr sz="1200" b="1">
                <a:solidFill>
                  <a:srgbClr val="595959"/>
                </a:solidFill>
                <a:latin typeface="Microsoft YaHei UI"/>
                <a:cs typeface="Microsoft YaHei UI"/>
              </a:rPr>
              <a:t>首先追求的是医疗价值</a:t>
            </a:r>
            <a:r>
              <a:rPr sz="1200">
                <a:solidFill>
                  <a:srgbClr val="595959"/>
                </a:solidFill>
                <a:latin typeface="Microsoft YaHei UI"/>
                <a:cs typeface="Microsoft YaHei UI"/>
              </a:rPr>
              <a:t>，即利用技术特点切实解决各医疗场景中的实际问题，满足之前 尚未被满足的临床需求，达到提升医疗能力、提高医疗效率、加强质量管理等效果。</a:t>
            </a:r>
            <a:r>
              <a:rPr sz="1200" b="1">
                <a:solidFill>
                  <a:srgbClr val="595959"/>
                </a:solidFill>
                <a:latin typeface="Microsoft YaHei UI"/>
                <a:cs typeface="Microsoft YaHei UI"/>
              </a:rPr>
              <a:t>继而探索社会价值，即着眼于完成医 疗行业宏观层面的数字化转型和价值再造</a:t>
            </a:r>
            <a:r>
              <a:rPr sz="1200">
                <a:solidFill>
                  <a:srgbClr val="595959"/>
                </a:solidFill>
                <a:latin typeface="Microsoft YaHei UI"/>
                <a:cs typeface="Microsoft YaHei UI"/>
              </a:rPr>
              <a:t>，构建包括医院、社区、政府、学术机构、创投、医疗公众服务平台、本土合作 伙伴、移动医务管理平台、医学专业人士等多方面的生态融合，切实解决医疗资源在各地域、各城市分配不均，供需差异 大的问题。在医疗价值向社会价值进阶的过程之中，医疗科技企业会通过理解医疗生态圈各利益主体的相关诉求，构建各 类技术平台完成各主体之间的利益平衡设计，从而完成自身商业模式的构建与商业价值的明确，并为医疗价值与社会价值</a:t>
            </a:r>
            <a:endParaRPr sz="1200">
              <a:latin typeface="Microsoft YaHei UI"/>
              <a:cs typeface="Microsoft YaHei UI"/>
            </a:endParaRPr>
          </a:p>
        </p:txBody>
      </p:sp>
      <p:sp>
        <p:nvSpPr>
          <p:cNvPr id="4" name="object 4"/>
          <p:cNvSpPr txBox="1"/>
          <p:nvPr/>
        </p:nvSpPr>
        <p:spPr>
          <a:xfrm>
            <a:off x="2050740" y="2923032"/>
            <a:ext cx="15494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搭建相辅相成的通路。</a:t>
            </a:r>
            <a:endParaRPr sz="1200">
              <a:latin typeface="Microsoft YaHei UI"/>
              <a:cs typeface="Microsoft YaHei UI"/>
            </a:endParaRPr>
          </a:p>
        </p:txBody>
      </p:sp>
      <p:sp>
        <p:nvSpPr>
          <p:cNvPr id="5" name="object 5"/>
          <p:cNvSpPr txBox="1"/>
          <p:nvPr/>
        </p:nvSpPr>
        <p:spPr>
          <a:xfrm>
            <a:off x="5268489" y="2995167"/>
            <a:ext cx="1625600"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Microsoft YaHei UI"/>
                <a:cs typeface="Microsoft YaHei UI"/>
              </a:rPr>
              <a:t>医疗科技的价值探索</a:t>
            </a:r>
            <a:endParaRPr sz="1400">
              <a:latin typeface="Microsoft YaHei UI"/>
              <a:cs typeface="Microsoft YaHei UI"/>
            </a:endParaRPr>
          </a:p>
        </p:txBody>
      </p:sp>
      <p:sp>
        <p:nvSpPr>
          <p:cNvPr id="6" name="object 6"/>
          <p:cNvSpPr/>
          <p:nvPr/>
        </p:nvSpPr>
        <p:spPr>
          <a:xfrm>
            <a:off x="2223146" y="5924641"/>
            <a:ext cx="3375672" cy="206121"/>
          </a:xfrm>
          <a:custGeom>
            <a:rect l="l" t="t" r="r" b="b"/>
            <a:pathLst>
              <a:path w="3375672" h="206121">
                <a:moveTo>
                  <a:pt x="3375672" y="0"/>
                </a:moveTo>
                <a:lnTo>
                  <a:pt x="670687" y="0"/>
                </a:lnTo>
                <a:lnTo>
                  <a:pt x="0" y="206121"/>
                </a:lnTo>
                <a:lnTo>
                  <a:pt x="2704985" y="206121"/>
                </a:lnTo>
                <a:lnTo>
                  <a:pt x="3375672"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223146" y="5924635"/>
            <a:ext cx="3373952" cy="206020"/>
          </a:xfrm>
          <a:custGeom>
            <a:rect l="l" t="t" r="r" b="b"/>
            <a:pathLst>
              <a:path w="3373952" h="206018">
                <a:moveTo>
                  <a:pt x="0" y="206020"/>
                </a:moveTo>
                <a:lnTo>
                  <a:pt x="670347" y="0"/>
                </a:lnTo>
                <a:lnTo>
                  <a:pt x="3373952" y="0"/>
                </a:lnTo>
                <a:lnTo>
                  <a:pt x="2703604" y="206020"/>
                </a:lnTo>
                <a:lnTo>
                  <a:pt x="0" y="206020"/>
                </a:lnTo>
                <a:close/>
              </a:path>
            </a:pathLst>
          </a:custGeom>
          <a:ln w="1904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3631584" y="5934964"/>
            <a:ext cx="5588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FFFFFF"/>
                </a:solidFill>
                <a:latin typeface="Microsoft YaHei UI"/>
                <a:cs typeface="Microsoft YaHei UI"/>
              </a:rPr>
              <a:t>医疗价值</a:t>
            </a:r>
            <a:endParaRPr sz="1100">
              <a:latin typeface="Microsoft YaHei UI"/>
              <a:cs typeface="Microsoft YaHei UI"/>
            </a:endParaRPr>
          </a:p>
        </p:txBody>
      </p:sp>
      <p:sp>
        <p:nvSpPr>
          <p:cNvPr id="9" name="object 9"/>
          <p:cNvSpPr/>
          <p:nvPr/>
        </p:nvSpPr>
        <p:spPr>
          <a:xfrm>
            <a:off x="2534274" y="3895305"/>
            <a:ext cx="251993" cy="251993"/>
          </a:xfrm>
          <a:custGeom>
            <a:rect l="l" t="t" r="r" b="b"/>
            <a:pathLst>
              <a:path w="251993" h="251993">
                <a:moveTo>
                  <a:pt x="251993" y="96253"/>
                </a:moveTo>
                <a:lnTo>
                  <a:pt x="0" y="96253"/>
                </a:lnTo>
                <a:lnTo>
                  <a:pt x="77876" y="155740"/>
                </a:lnTo>
                <a:lnTo>
                  <a:pt x="48133" y="251993"/>
                </a:lnTo>
                <a:lnTo>
                  <a:pt x="125996" y="192506"/>
                </a:lnTo>
                <a:lnTo>
                  <a:pt x="185490" y="192506"/>
                </a:lnTo>
                <a:lnTo>
                  <a:pt x="174129" y="155740"/>
                </a:lnTo>
                <a:lnTo>
                  <a:pt x="251993" y="96253"/>
                </a:lnTo>
                <a:close/>
              </a:path>
              <a:path w="251993" h="251993">
                <a:moveTo>
                  <a:pt x="185490" y="192506"/>
                </a:moveTo>
                <a:lnTo>
                  <a:pt x="125996" y="192506"/>
                </a:lnTo>
                <a:lnTo>
                  <a:pt x="203873" y="251993"/>
                </a:lnTo>
                <a:lnTo>
                  <a:pt x="185490" y="192506"/>
                </a:lnTo>
                <a:close/>
              </a:path>
              <a:path w="251993" h="251993">
                <a:moveTo>
                  <a:pt x="125996" y="0"/>
                </a:moveTo>
                <a:lnTo>
                  <a:pt x="96253" y="96253"/>
                </a:lnTo>
                <a:lnTo>
                  <a:pt x="155740" y="96253"/>
                </a:lnTo>
                <a:lnTo>
                  <a:pt x="125996"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534275" y="3895303"/>
            <a:ext cx="251869" cy="251870"/>
          </a:xfrm>
          <a:custGeom>
            <a:rect l="l" t="t" r="r" b="b"/>
            <a:pathLst>
              <a:path w="251869" h="251869">
                <a:moveTo>
                  <a:pt x="0" y="96206"/>
                </a:moveTo>
                <a:lnTo>
                  <a:pt x="96206" y="96206"/>
                </a:lnTo>
                <a:lnTo>
                  <a:pt x="125934" y="0"/>
                </a:lnTo>
                <a:lnTo>
                  <a:pt x="155663" y="96206"/>
                </a:lnTo>
                <a:lnTo>
                  <a:pt x="251869" y="96206"/>
                </a:lnTo>
                <a:lnTo>
                  <a:pt x="174037" y="155664"/>
                </a:lnTo>
                <a:lnTo>
                  <a:pt x="203767" y="251870"/>
                </a:lnTo>
                <a:lnTo>
                  <a:pt x="125934" y="192411"/>
                </a:lnTo>
                <a:lnTo>
                  <a:pt x="48102" y="251870"/>
                </a:lnTo>
                <a:lnTo>
                  <a:pt x="77832" y="155664"/>
                </a:lnTo>
                <a:lnTo>
                  <a:pt x="0" y="96206"/>
                </a:lnTo>
                <a:close/>
              </a:path>
            </a:pathLst>
          </a:custGeom>
          <a:ln w="19040">
            <a:solidFill>
              <a:srgbClr val="F2F2F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2883588" y="3932428"/>
            <a:ext cx="21209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8BC53F"/>
                </a:solidFill>
                <a:latin typeface="Microsoft YaHei UI"/>
                <a:cs typeface="Microsoft YaHei UI"/>
              </a:rPr>
              <a:t>响应尚未被满足的临床及管理需求</a:t>
            </a:r>
            <a:endParaRPr sz="1100">
              <a:latin typeface="Microsoft YaHei UI"/>
              <a:cs typeface="Microsoft YaHei UI"/>
            </a:endParaRPr>
          </a:p>
        </p:txBody>
      </p:sp>
      <p:sp>
        <p:nvSpPr>
          <p:cNvPr id="12" name="object 12"/>
          <p:cNvSpPr/>
          <p:nvPr/>
        </p:nvSpPr>
        <p:spPr>
          <a:xfrm>
            <a:off x="2873883" y="5090037"/>
            <a:ext cx="1895830" cy="316585"/>
          </a:xfrm>
          <a:custGeom>
            <a:rect l="l" t="t" r="r" b="b"/>
            <a:pathLst>
              <a:path w="1895830" h="316585">
                <a:moveTo>
                  <a:pt x="1833537" y="0"/>
                </a:moveTo>
                <a:lnTo>
                  <a:pt x="60782" y="76"/>
                </a:lnTo>
                <a:lnTo>
                  <a:pt x="18478" y="17907"/>
                </a:lnTo>
                <a:lnTo>
                  <a:pt x="59" y="60858"/>
                </a:lnTo>
                <a:lnTo>
                  <a:pt x="0" y="255727"/>
                </a:lnTo>
                <a:lnTo>
                  <a:pt x="1066" y="266344"/>
                </a:lnTo>
                <a:lnTo>
                  <a:pt x="26987" y="305701"/>
                </a:lnTo>
                <a:lnTo>
                  <a:pt x="36715" y="311073"/>
                </a:lnTo>
                <a:lnTo>
                  <a:pt x="37528" y="311531"/>
                </a:lnTo>
                <a:lnTo>
                  <a:pt x="38404" y="311886"/>
                </a:lnTo>
                <a:lnTo>
                  <a:pt x="49212" y="315252"/>
                </a:lnTo>
                <a:lnTo>
                  <a:pt x="50152" y="315442"/>
                </a:lnTo>
                <a:lnTo>
                  <a:pt x="62217" y="316585"/>
                </a:lnTo>
                <a:lnTo>
                  <a:pt x="1834972" y="316509"/>
                </a:lnTo>
                <a:lnTo>
                  <a:pt x="1876335" y="299453"/>
                </a:lnTo>
                <a:lnTo>
                  <a:pt x="1833257" y="299453"/>
                </a:lnTo>
                <a:lnTo>
                  <a:pt x="55191" y="298890"/>
                </a:lnTo>
                <a:lnTo>
                  <a:pt x="22769" y="276256"/>
                </a:lnTo>
                <a:lnTo>
                  <a:pt x="17059" y="252857"/>
                </a:lnTo>
                <a:lnTo>
                  <a:pt x="17617" y="55277"/>
                </a:lnTo>
                <a:lnTo>
                  <a:pt x="40250" y="22858"/>
                </a:lnTo>
                <a:lnTo>
                  <a:pt x="62496" y="17132"/>
                </a:lnTo>
                <a:lnTo>
                  <a:pt x="1876337" y="17132"/>
                </a:lnTo>
                <a:lnTo>
                  <a:pt x="1868766" y="10883"/>
                </a:lnTo>
                <a:lnTo>
                  <a:pt x="1845602" y="1143"/>
                </a:lnTo>
                <a:lnTo>
                  <a:pt x="1833537" y="0"/>
                </a:lnTo>
                <a:close/>
              </a:path>
              <a:path w="1895830" h="316585">
                <a:moveTo>
                  <a:pt x="1876337" y="17132"/>
                </a:moveTo>
                <a:lnTo>
                  <a:pt x="62496" y="17132"/>
                </a:lnTo>
                <a:lnTo>
                  <a:pt x="1840545" y="17705"/>
                </a:lnTo>
                <a:lnTo>
                  <a:pt x="1853685" y="21905"/>
                </a:lnTo>
                <a:lnTo>
                  <a:pt x="1877745" y="53187"/>
                </a:lnTo>
                <a:lnTo>
                  <a:pt x="1878695" y="63728"/>
                </a:lnTo>
                <a:lnTo>
                  <a:pt x="1878133" y="261308"/>
                </a:lnTo>
                <a:lnTo>
                  <a:pt x="1855502" y="293727"/>
                </a:lnTo>
                <a:lnTo>
                  <a:pt x="1833257" y="299453"/>
                </a:lnTo>
                <a:lnTo>
                  <a:pt x="1876335" y="299453"/>
                </a:lnTo>
                <a:lnTo>
                  <a:pt x="1895830" y="254292"/>
                </a:lnTo>
                <a:lnTo>
                  <a:pt x="1895754" y="60858"/>
                </a:lnTo>
                <a:lnTo>
                  <a:pt x="1877923" y="18554"/>
                </a:lnTo>
                <a:lnTo>
                  <a:pt x="1877275" y="17907"/>
                </a:lnTo>
                <a:lnTo>
                  <a:pt x="1876337" y="17132"/>
                </a:lnTo>
                <a:close/>
              </a:path>
              <a:path w="1895830" h="316585">
                <a:moveTo>
                  <a:pt x="1833537" y="22860"/>
                </a:moveTo>
                <a:lnTo>
                  <a:pt x="48880" y="25214"/>
                </a:lnTo>
                <a:lnTo>
                  <a:pt x="23634" y="54343"/>
                </a:lnTo>
                <a:lnTo>
                  <a:pt x="22783" y="62293"/>
                </a:lnTo>
                <a:lnTo>
                  <a:pt x="25129" y="267622"/>
                </a:lnTo>
                <a:lnTo>
                  <a:pt x="31724" y="279362"/>
                </a:lnTo>
                <a:lnTo>
                  <a:pt x="41707" y="287898"/>
                </a:lnTo>
                <a:lnTo>
                  <a:pt x="54254" y="292874"/>
                </a:lnTo>
                <a:lnTo>
                  <a:pt x="62217" y="293725"/>
                </a:lnTo>
                <a:lnTo>
                  <a:pt x="1846876" y="291373"/>
                </a:lnTo>
                <a:lnTo>
                  <a:pt x="1852742" y="288074"/>
                </a:lnTo>
                <a:lnTo>
                  <a:pt x="57206" y="287601"/>
                </a:lnTo>
                <a:lnTo>
                  <a:pt x="44360" y="282810"/>
                </a:lnTo>
                <a:lnTo>
                  <a:pt x="34638" y="273581"/>
                </a:lnTo>
                <a:lnTo>
                  <a:pt x="29260" y="261099"/>
                </a:lnTo>
                <a:lnTo>
                  <a:pt x="28422" y="252857"/>
                </a:lnTo>
                <a:lnTo>
                  <a:pt x="28903" y="57290"/>
                </a:lnTo>
                <a:lnTo>
                  <a:pt x="33690" y="44444"/>
                </a:lnTo>
                <a:lnTo>
                  <a:pt x="42918" y="34721"/>
                </a:lnTo>
                <a:lnTo>
                  <a:pt x="55397" y="29337"/>
                </a:lnTo>
                <a:lnTo>
                  <a:pt x="63639" y="28511"/>
                </a:lnTo>
                <a:lnTo>
                  <a:pt x="1853582" y="28511"/>
                </a:lnTo>
                <a:lnTo>
                  <a:pt x="1841500" y="23710"/>
                </a:lnTo>
                <a:lnTo>
                  <a:pt x="1833537" y="22860"/>
                </a:lnTo>
                <a:close/>
              </a:path>
              <a:path w="1895830" h="316585">
                <a:moveTo>
                  <a:pt x="1853582" y="28511"/>
                </a:moveTo>
                <a:lnTo>
                  <a:pt x="63639" y="28511"/>
                </a:lnTo>
                <a:lnTo>
                  <a:pt x="1838540" y="28992"/>
                </a:lnTo>
                <a:lnTo>
                  <a:pt x="1851385" y="33779"/>
                </a:lnTo>
                <a:lnTo>
                  <a:pt x="1861109" y="43007"/>
                </a:lnTo>
                <a:lnTo>
                  <a:pt x="1866493" y="55486"/>
                </a:lnTo>
                <a:lnTo>
                  <a:pt x="1867319" y="63728"/>
                </a:lnTo>
                <a:lnTo>
                  <a:pt x="1866846" y="259303"/>
                </a:lnTo>
                <a:lnTo>
                  <a:pt x="1862055" y="272145"/>
                </a:lnTo>
                <a:lnTo>
                  <a:pt x="1852826" y="281865"/>
                </a:lnTo>
                <a:lnTo>
                  <a:pt x="1840344" y="287248"/>
                </a:lnTo>
                <a:lnTo>
                  <a:pt x="1832102" y="288074"/>
                </a:lnTo>
                <a:lnTo>
                  <a:pt x="1852742" y="288074"/>
                </a:lnTo>
                <a:lnTo>
                  <a:pt x="1858612" y="284772"/>
                </a:lnTo>
                <a:lnTo>
                  <a:pt x="1867145" y="274787"/>
                </a:lnTo>
                <a:lnTo>
                  <a:pt x="1872119" y="262242"/>
                </a:lnTo>
                <a:lnTo>
                  <a:pt x="1872970" y="254292"/>
                </a:lnTo>
                <a:lnTo>
                  <a:pt x="1870620" y="48967"/>
                </a:lnTo>
                <a:lnTo>
                  <a:pt x="1864021" y="37230"/>
                </a:lnTo>
                <a:lnTo>
                  <a:pt x="1854039" y="28693"/>
                </a:lnTo>
                <a:lnTo>
                  <a:pt x="1853582" y="28511"/>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2873883" y="5517681"/>
            <a:ext cx="1895830" cy="316585"/>
          </a:xfrm>
          <a:custGeom>
            <a:rect l="l" t="t" r="r" b="b"/>
            <a:pathLst>
              <a:path w="1895830" h="316585">
                <a:moveTo>
                  <a:pt x="1833537" y="0"/>
                </a:moveTo>
                <a:lnTo>
                  <a:pt x="60782" y="76"/>
                </a:lnTo>
                <a:lnTo>
                  <a:pt x="18478" y="17907"/>
                </a:lnTo>
                <a:lnTo>
                  <a:pt x="59" y="60858"/>
                </a:lnTo>
                <a:lnTo>
                  <a:pt x="0" y="255727"/>
                </a:lnTo>
                <a:lnTo>
                  <a:pt x="1066" y="266344"/>
                </a:lnTo>
                <a:lnTo>
                  <a:pt x="26987" y="305701"/>
                </a:lnTo>
                <a:lnTo>
                  <a:pt x="62217" y="316585"/>
                </a:lnTo>
                <a:lnTo>
                  <a:pt x="1834972" y="316509"/>
                </a:lnTo>
                <a:lnTo>
                  <a:pt x="1876335" y="299453"/>
                </a:lnTo>
                <a:lnTo>
                  <a:pt x="1833257" y="299453"/>
                </a:lnTo>
                <a:lnTo>
                  <a:pt x="55191" y="298887"/>
                </a:lnTo>
                <a:lnTo>
                  <a:pt x="22769" y="276255"/>
                </a:lnTo>
                <a:lnTo>
                  <a:pt x="17059" y="252857"/>
                </a:lnTo>
                <a:lnTo>
                  <a:pt x="17617" y="55277"/>
                </a:lnTo>
                <a:lnTo>
                  <a:pt x="40250" y="22858"/>
                </a:lnTo>
                <a:lnTo>
                  <a:pt x="62496" y="17132"/>
                </a:lnTo>
                <a:lnTo>
                  <a:pt x="1876337" y="17132"/>
                </a:lnTo>
                <a:lnTo>
                  <a:pt x="1868766" y="10883"/>
                </a:lnTo>
                <a:lnTo>
                  <a:pt x="1845602" y="1143"/>
                </a:lnTo>
                <a:lnTo>
                  <a:pt x="1833537" y="0"/>
                </a:lnTo>
                <a:close/>
              </a:path>
              <a:path w="1895830" h="316585">
                <a:moveTo>
                  <a:pt x="1876337" y="17132"/>
                </a:moveTo>
                <a:lnTo>
                  <a:pt x="62496" y="17132"/>
                </a:lnTo>
                <a:lnTo>
                  <a:pt x="1840553" y="17697"/>
                </a:lnTo>
                <a:lnTo>
                  <a:pt x="1853690" y="21901"/>
                </a:lnTo>
                <a:lnTo>
                  <a:pt x="1877745" y="53187"/>
                </a:lnTo>
                <a:lnTo>
                  <a:pt x="1878695" y="63728"/>
                </a:lnTo>
                <a:lnTo>
                  <a:pt x="1878133" y="261308"/>
                </a:lnTo>
                <a:lnTo>
                  <a:pt x="1855502" y="293727"/>
                </a:lnTo>
                <a:lnTo>
                  <a:pt x="1833257" y="299453"/>
                </a:lnTo>
                <a:lnTo>
                  <a:pt x="1876335" y="299453"/>
                </a:lnTo>
                <a:lnTo>
                  <a:pt x="1895830" y="254292"/>
                </a:lnTo>
                <a:lnTo>
                  <a:pt x="1895754" y="60858"/>
                </a:lnTo>
                <a:lnTo>
                  <a:pt x="1877923" y="18554"/>
                </a:lnTo>
                <a:lnTo>
                  <a:pt x="1877275" y="17907"/>
                </a:lnTo>
                <a:lnTo>
                  <a:pt x="1876337" y="17132"/>
                </a:lnTo>
                <a:close/>
              </a:path>
              <a:path w="1895830" h="316585">
                <a:moveTo>
                  <a:pt x="1833537" y="22860"/>
                </a:moveTo>
                <a:lnTo>
                  <a:pt x="48880" y="25209"/>
                </a:lnTo>
                <a:lnTo>
                  <a:pt x="23634" y="54343"/>
                </a:lnTo>
                <a:lnTo>
                  <a:pt x="22783" y="62293"/>
                </a:lnTo>
                <a:lnTo>
                  <a:pt x="25131" y="267619"/>
                </a:lnTo>
                <a:lnTo>
                  <a:pt x="31728" y="279359"/>
                </a:lnTo>
                <a:lnTo>
                  <a:pt x="41709" y="287897"/>
                </a:lnTo>
                <a:lnTo>
                  <a:pt x="54254" y="292874"/>
                </a:lnTo>
                <a:lnTo>
                  <a:pt x="62217" y="293725"/>
                </a:lnTo>
                <a:lnTo>
                  <a:pt x="1846876" y="291373"/>
                </a:lnTo>
                <a:lnTo>
                  <a:pt x="1852742" y="288074"/>
                </a:lnTo>
                <a:lnTo>
                  <a:pt x="57206" y="287601"/>
                </a:lnTo>
                <a:lnTo>
                  <a:pt x="44360" y="282810"/>
                </a:lnTo>
                <a:lnTo>
                  <a:pt x="34638" y="273581"/>
                </a:lnTo>
                <a:lnTo>
                  <a:pt x="29260" y="261099"/>
                </a:lnTo>
                <a:lnTo>
                  <a:pt x="28422" y="252857"/>
                </a:lnTo>
                <a:lnTo>
                  <a:pt x="28903" y="57290"/>
                </a:lnTo>
                <a:lnTo>
                  <a:pt x="33690" y="44444"/>
                </a:lnTo>
                <a:lnTo>
                  <a:pt x="42918" y="34721"/>
                </a:lnTo>
                <a:lnTo>
                  <a:pt x="55397" y="29337"/>
                </a:lnTo>
                <a:lnTo>
                  <a:pt x="63639" y="28511"/>
                </a:lnTo>
                <a:lnTo>
                  <a:pt x="1853599" y="28511"/>
                </a:lnTo>
                <a:lnTo>
                  <a:pt x="1841500" y="23710"/>
                </a:lnTo>
                <a:lnTo>
                  <a:pt x="1833537" y="22860"/>
                </a:lnTo>
                <a:close/>
              </a:path>
              <a:path w="1895830" h="316585">
                <a:moveTo>
                  <a:pt x="1853599" y="28511"/>
                </a:moveTo>
                <a:lnTo>
                  <a:pt x="63639" y="28511"/>
                </a:lnTo>
                <a:lnTo>
                  <a:pt x="1838548" y="28984"/>
                </a:lnTo>
                <a:lnTo>
                  <a:pt x="1851390" y="33775"/>
                </a:lnTo>
                <a:lnTo>
                  <a:pt x="1861110" y="43003"/>
                </a:lnTo>
                <a:lnTo>
                  <a:pt x="1866493" y="55486"/>
                </a:lnTo>
                <a:lnTo>
                  <a:pt x="1867319" y="63728"/>
                </a:lnTo>
                <a:lnTo>
                  <a:pt x="1866846" y="259303"/>
                </a:lnTo>
                <a:lnTo>
                  <a:pt x="1862055" y="272145"/>
                </a:lnTo>
                <a:lnTo>
                  <a:pt x="1852826" y="281865"/>
                </a:lnTo>
                <a:lnTo>
                  <a:pt x="1840344" y="287248"/>
                </a:lnTo>
                <a:lnTo>
                  <a:pt x="1832102" y="288074"/>
                </a:lnTo>
                <a:lnTo>
                  <a:pt x="1852742" y="288074"/>
                </a:lnTo>
                <a:lnTo>
                  <a:pt x="1858612" y="284772"/>
                </a:lnTo>
                <a:lnTo>
                  <a:pt x="1867145" y="274787"/>
                </a:lnTo>
                <a:lnTo>
                  <a:pt x="1872119" y="262242"/>
                </a:lnTo>
                <a:lnTo>
                  <a:pt x="1872970" y="254292"/>
                </a:lnTo>
                <a:lnTo>
                  <a:pt x="1870620" y="48960"/>
                </a:lnTo>
                <a:lnTo>
                  <a:pt x="1864021" y="37221"/>
                </a:lnTo>
                <a:lnTo>
                  <a:pt x="1854039" y="28685"/>
                </a:lnTo>
                <a:lnTo>
                  <a:pt x="1853599" y="28511"/>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2873883" y="4234753"/>
            <a:ext cx="1895830" cy="316585"/>
          </a:xfrm>
          <a:custGeom>
            <a:rect l="l" t="t" r="r" b="b"/>
            <a:pathLst>
              <a:path w="1895830" h="316585">
                <a:moveTo>
                  <a:pt x="1833537" y="0"/>
                </a:moveTo>
                <a:lnTo>
                  <a:pt x="60782" y="76"/>
                </a:lnTo>
                <a:lnTo>
                  <a:pt x="18478" y="17906"/>
                </a:lnTo>
                <a:lnTo>
                  <a:pt x="59" y="60858"/>
                </a:lnTo>
                <a:lnTo>
                  <a:pt x="0" y="255727"/>
                </a:lnTo>
                <a:lnTo>
                  <a:pt x="1066" y="266344"/>
                </a:lnTo>
                <a:lnTo>
                  <a:pt x="26987" y="305701"/>
                </a:lnTo>
                <a:lnTo>
                  <a:pt x="62217" y="316585"/>
                </a:lnTo>
                <a:lnTo>
                  <a:pt x="1834972" y="316509"/>
                </a:lnTo>
                <a:lnTo>
                  <a:pt x="1876335" y="299453"/>
                </a:lnTo>
                <a:lnTo>
                  <a:pt x="1833257" y="299453"/>
                </a:lnTo>
                <a:lnTo>
                  <a:pt x="55191" y="298887"/>
                </a:lnTo>
                <a:lnTo>
                  <a:pt x="22769" y="276255"/>
                </a:lnTo>
                <a:lnTo>
                  <a:pt x="17059" y="252856"/>
                </a:lnTo>
                <a:lnTo>
                  <a:pt x="17617" y="55277"/>
                </a:lnTo>
                <a:lnTo>
                  <a:pt x="40250" y="22858"/>
                </a:lnTo>
                <a:lnTo>
                  <a:pt x="62496" y="17132"/>
                </a:lnTo>
                <a:lnTo>
                  <a:pt x="1876337" y="17132"/>
                </a:lnTo>
                <a:lnTo>
                  <a:pt x="1868766" y="10883"/>
                </a:lnTo>
                <a:lnTo>
                  <a:pt x="1845602" y="1155"/>
                </a:lnTo>
                <a:lnTo>
                  <a:pt x="1833537" y="0"/>
                </a:lnTo>
                <a:close/>
              </a:path>
              <a:path w="1895830" h="316585">
                <a:moveTo>
                  <a:pt x="1876337" y="17132"/>
                </a:moveTo>
                <a:lnTo>
                  <a:pt x="62496" y="17132"/>
                </a:lnTo>
                <a:lnTo>
                  <a:pt x="1840553" y="17697"/>
                </a:lnTo>
                <a:lnTo>
                  <a:pt x="1853690" y="21904"/>
                </a:lnTo>
                <a:lnTo>
                  <a:pt x="1877745" y="53187"/>
                </a:lnTo>
                <a:lnTo>
                  <a:pt x="1878695" y="63728"/>
                </a:lnTo>
                <a:lnTo>
                  <a:pt x="1878133" y="261308"/>
                </a:lnTo>
                <a:lnTo>
                  <a:pt x="1855502" y="293727"/>
                </a:lnTo>
                <a:lnTo>
                  <a:pt x="1833257" y="299453"/>
                </a:lnTo>
                <a:lnTo>
                  <a:pt x="1876335" y="299453"/>
                </a:lnTo>
                <a:lnTo>
                  <a:pt x="1895830" y="254292"/>
                </a:lnTo>
                <a:lnTo>
                  <a:pt x="1895754" y="60858"/>
                </a:lnTo>
                <a:lnTo>
                  <a:pt x="1877923" y="18554"/>
                </a:lnTo>
                <a:lnTo>
                  <a:pt x="1877275" y="17906"/>
                </a:lnTo>
                <a:lnTo>
                  <a:pt x="1876337" y="17132"/>
                </a:lnTo>
                <a:close/>
              </a:path>
              <a:path w="1895830" h="316585">
                <a:moveTo>
                  <a:pt x="1833537" y="22859"/>
                </a:moveTo>
                <a:lnTo>
                  <a:pt x="48880" y="25214"/>
                </a:lnTo>
                <a:lnTo>
                  <a:pt x="23634" y="54343"/>
                </a:lnTo>
                <a:lnTo>
                  <a:pt x="22783" y="62293"/>
                </a:lnTo>
                <a:lnTo>
                  <a:pt x="25131" y="267624"/>
                </a:lnTo>
                <a:lnTo>
                  <a:pt x="31728" y="279364"/>
                </a:lnTo>
                <a:lnTo>
                  <a:pt x="41709" y="287899"/>
                </a:lnTo>
                <a:lnTo>
                  <a:pt x="54254" y="292874"/>
                </a:lnTo>
                <a:lnTo>
                  <a:pt x="62217" y="293725"/>
                </a:lnTo>
                <a:lnTo>
                  <a:pt x="1846869" y="291375"/>
                </a:lnTo>
                <a:lnTo>
                  <a:pt x="1852743" y="288074"/>
                </a:lnTo>
                <a:lnTo>
                  <a:pt x="57206" y="287601"/>
                </a:lnTo>
                <a:lnTo>
                  <a:pt x="44360" y="282810"/>
                </a:lnTo>
                <a:lnTo>
                  <a:pt x="34638" y="273581"/>
                </a:lnTo>
                <a:lnTo>
                  <a:pt x="29260" y="261099"/>
                </a:lnTo>
                <a:lnTo>
                  <a:pt x="28422" y="252856"/>
                </a:lnTo>
                <a:lnTo>
                  <a:pt x="28903" y="57290"/>
                </a:lnTo>
                <a:lnTo>
                  <a:pt x="33690" y="44444"/>
                </a:lnTo>
                <a:lnTo>
                  <a:pt x="42918" y="34721"/>
                </a:lnTo>
                <a:lnTo>
                  <a:pt x="55397" y="29336"/>
                </a:lnTo>
                <a:lnTo>
                  <a:pt x="63639" y="28511"/>
                </a:lnTo>
                <a:lnTo>
                  <a:pt x="1853582" y="28511"/>
                </a:lnTo>
                <a:lnTo>
                  <a:pt x="1841500" y="23710"/>
                </a:lnTo>
                <a:lnTo>
                  <a:pt x="1833537" y="22859"/>
                </a:lnTo>
                <a:close/>
              </a:path>
              <a:path w="1895830" h="316585">
                <a:moveTo>
                  <a:pt x="1853582" y="28511"/>
                </a:moveTo>
                <a:lnTo>
                  <a:pt x="63639" y="28511"/>
                </a:lnTo>
                <a:lnTo>
                  <a:pt x="1838548" y="28984"/>
                </a:lnTo>
                <a:lnTo>
                  <a:pt x="1851390" y="33779"/>
                </a:lnTo>
                <a:lnTo>
                  <a:pt x="1861110" y="43009"/>
                </a:lnTo>
                <a:lnTo>
                  <a:pt x="1866493" y="55486"/>
                </a:lnTo>
                <a:lnTo>
                  <a:pt x="1867319" y="63728"/>
                </a:lnTo>
                <a:lnTo>
                  <a:pt x="1866846" y="259303"/>
                </a:lnTo>
                <a:lnTo>
                  <a:pt x="1862055" y="272145"/>
                </a:lnTo>
                <a:lnTo>
                  <a:pt x="1852826" y="281865"/>
                </a:lnTo>
                <a:lnTo>
                  <a:pt x="1840344" y="287248"/>
                </a:lnTo>
                <a:lnTo>
                  <a:pt x="1832102" y="288074"/>
                </a:lnTo>
                <a:lnTo>
                  <a:pt x="1852743" y="288074"/>
                </a:lnTo>
                <a:lnTo>
                  <a:pt x="1858609" y="284776"/>
                </a:lnTo>
                <a:lnTo>
                  <a:pt x="1867144" y="274794"/>
                </a:lnTo>
                <a:lnTo>
                  <a:pt x="1872119" y="262254"/>
                </a:lnTo>
                <a:lnTo>
                  <a:pt x="1872970" y="254292"/>
                </a:lnTo>
                <a:lnTo>
                  <a:pt x="1870620" y="48967"/>
                </a:lnTo>
                <a:lnTo>
                  <a:pt x="1864021" y="37230"/>
                </a:lnTo>
                <a:lnTo>
                  <a:pt x="1854039" y="28693"/>
                </a:lnTo>
                <a:lnTo>
                  <a:pt x="1853582" y="28511"/>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873883" y="4662395"/>
            <a:ext cx="1895830" cy="316585"/>
          </a:xfrm>
          <a:custGeom>
            <a:rect l="l" t="t" r="r" b="b"/>
            <a:pathLst>
              <a:path w="1895830" h="316585">
                <a:moveTo>
                  <a:pt x="1833537" y="0"/>
                </a:moveTo>
                <a:lnTo>
                  <a:pt x="60782" y="76"/>
                </a:lnTo>
                <a:lnTo>
                  <a:pt x="18478" y="17906"/>
                </a:lnTo>
                <a:lnTo>
                  <a:pt x="59" y="60858"/>
                </a:lnTo>
                <a:lnTo>
                  <a:pt x="0" y="255727"/>
                </a:lnTo>
                <a:lnTo>
                  <a:pt x="1066" y="266344"/>
                </a:lnTo>
                <a:lnTo>
                  <a:pt x="26987" y="305701"/>
                </a:lnTo>
                <a:lnTo>
                  <a:pt x="62217" y="316585"/>
                </a:lnTo>
                <a:lnTo>
                  <a:pt x="1834972" y="316509"/>
                </a:lnTo>
                <a:lnTo>
                  <a:pt x="1876335" y="299453"/>
                </a:lnTo>
                <a:lnTo>
                  <a:pt x="1833257" y="299453"/>
                </a:lnTo>
                <a:lnTo>
                  <a:pt x="55199" y="298878"/>
                </a:lnTo>
                <a:lnTo>
                  <a:pt x="22770" y="276251"/>
                </a:lnTo>
                <a:lnTo>
                  <a:pt x="17059" y="252856"/>
                </a:lnTo>
                <a:lnTo>
                  <a:pt x="17617" y="55277"/>
                </a:lnTo>
                <a:lnTo>
                  <a:pt x="40250" y="22858"/>
                </a:lnTo>
                <a:lnTo>
                  <a:pt x="62496" y="17132"/>
                </a:lnTo>
                <a:lnTo>
                  <a:pt x="1876337" y="17132"/>
                </a:lnTo>
                <a:lnTo>
                  <a:pt x="1868766" y="10883"/>
                </a:lnTo>
                <a:lnTo>
                  <a:pt x="1845602" y="1142"/>
                </a:lnTo>
                <a:lnTo>
                  <a:pt x="1833537" y="0"/>
                </a:lnTo>
                <a:close/>
              </a:path>
              <a:path w="1895830" h="316585">
                <a:moveTo>
                  <a:pt x="1876337" y="17132"/>
                </a:moveTo>
                <a:lnTo>
                  <a:pt x="62496" y="17132"/>
                </a:lnTo>
                <a:lnTo>
                  <a:pt x="1840553" y="17693"/>
                </a:lnTo>
                <a:lnTo>
                  <a:pt x="1853690" y="21895"/>
                </a:lnTo>
                <a:lnTo>
                  <a:pt x="1877745" y="53187"/>
                </a:lnTo>
                <a:lnTo>
                  <a:pt x="1878695" y="63728"/>
                </a:lnTo>
                <a:lnTo>
                  <a:pt x="1878133" y="261304"/>
                </a:lnTo>
                <a:lnTo>
                  <a:pt x="1855502" y="293726"/>
                </a:lnTo>
                <a:lnTo>
                  <a:pt x="1833257" y="299453"/>
                </a:lnTo>
                <a:lnTo>
                  <a:pt x="1876335" y="299453"/>
                </a:lnTo>
                <a:lnTo>
                  <a:pt x="1895830" y="254292"/>
                </a:lnTo>
                <a:lnTo>
                  <a:pt x="1895754" y="60858"/>
                </a:lnTo>
                <a:lnTo>
                  <a:pt x="1877923" y="18554"/>
                </a:lnTo>
                <a:lnTo>
                  <a:pt x="1877275" y="17906"/>
                </a:lnTo>
                <a:lnTo>
                  <a:pt x="1876337" y="17132"/>
                </a:lnTo>
                <a:close/>
              </a:path>
              <a:path w="1895830" h="316585">
                <a:moveTo>
                  <a:pt x="1833537" y="22859"/>
                </a:moveTo>
                <a:lnTo>
                  <a:pt x="48880" y="25207"/>
                </a:lnTo>
                <a:lnTo>
                  <a:pt x="23634" y="54343"/>
                </a:lnTo>
                <a:lnTo>
                  <a:pt x="22783" y="62293"/>
                </a:lnTo>
                <a:lnTo>
                  <a:pt x="25131" y="267617"/>
                </a:lnTo>
                <a:lnTo>
                  <a:pt x="31728" y="279355"/>
                </a:lnTo>
                <a:lnTo>
                  <a:pt x="41709" y="287892"/>
                </a:lnTo>
                <a:lnTo>
                  <a:pt x="54254" y="292874"/>
                </a:lnTo>
                <a:lnTo>
                  <a:pt x="62217" y="293725"/>
                </a:lnTo>
                <a:lnTo>
                  <a:pt x="1846876" y="291368"/>
                </a:lnTo>
                <a:lnTo>
                  <a:pt x="1852733" y="288074"/>
                </a:lnTo>
                <a:lnTo>
                  <a:pt x="57213" y="287592"/>
                </a:lnTo>
                <a:lnTo>
                  <a:pt x="44364" y="282806"/>
                </a:lnTo>
                <a:lnTo>
                  <a:pt x="34639" y="273577"/>
                </a:lnTo>
                <a:lnTo>
                  <a:pt x="29260" y="261099"/>
                </a:lnTo>
                <a:lnTo>
                  <a:pt x="28422" y="252856"/>
                </a:lnTo>
                <a:lnTo>
                  <a:pt x="28903" y="57290"/>
                </a:lnTo>
                <a:lnTo>
                  <a:pt x="33690" y="44444"/>
                </a:lnTo>
                <a:lnTo>
                  <a:pt x="42918" y="34721"/>
                </a:lnTo>
                <a:lnTo>
                  <a:pt x="55397" y="29336"/>
                </a:lnTo>
                <a:lnTo>
                  <a:pt x="63639" y="28511"/>
                </a:lnTo>
                <a:lnTo>
                  <a:pt x="1853599" y="28511"/>
                </a:lnTo>
                <a:lnTo>
                  <a:pt x="1841500" y="23710"/>
                </a:lnTo>
                <a:lnTo>
                  <a:pt x="1833537" y="22859"/>
                </a:lnTo>
                <a:close/>
              </a:path>
              <a:path w="1895830" h="316585">
                <a:moveTo>
                  <a:pt x="1853599" y="28511"/>
                </a:moveTo>
                <a:lnTo>
                  <a:pt x="63639" y="28511"/>
                </a:lnTo>
                <a:lnTo>
                  <a:pt x="1838548" y="28981"/>
                </a:lnTo>
                <a:lnTo>
                  <a:pt x="1851390" y="33770"/>
                </a:lnTo>
                <a:lnTo>
                  <a:pt x="1861110" y="43001"/>
                </a:lnTo>
                <a:lnTo>
                  <a:pt x="1866493" y="55486"/>
                </a:lnTo>
                <a:lnTo>
                  <a:pt x="1867319" y="63728"/>
                </a:lnTo>
                <a:lnTo>
                  <a:pt x="1866846" y="259303"/>
                </a:lnTo>
                <a:lnTo>
                  <a:pt x="1862055" y="272145"/>
                </a:lnTo>
                <a:lnTo>
                  <a:pt x="1852826" y="281865"/>
                </a:lnTo>
                <a:lnTo>
                  <a:pt x="1840344" y="287248"/>
                </a:lnTo>
                <a:lnTo>
                  <a:pt x="1832102" y="288074"/>
                </a:lnTo>
                <a:lnTo>
                  <a:pt x="1852733" y="288074"/>
                </a:lnTo>
                <a:lnTo>
                  <a:pt x="1858612" y="284767"/>
                </a:lnTo>
                <a:lnTo>
                  <a:pt x="1867145" y="274785"/>
                </a:lnTo>
                <a:lnTo>
                  <a:pt x="1872119" y="262242"/>
                </a:lnTo>
                <a:lnTo>
                  <a:pt x="1872970" y="254292"/>
                </a:lnTo>
                <a:lnTo>
                  <a:pt x="1870623" y="48963"/>
                </a:lnTo>
                <a:lnTo>
                  <a:pt x="1864024" y="37223"/>
                </a:lnTo>
                <a:lnTo>
                  <a:pt x="1854041" y="28687"/>
                </a:lnTo>
                <a:lnTo>
                  <a:pt x="1853599" y="28511"/>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496431" y="5374672"/>
            <a:ext cx="3528237" cy="206121"/>
          </a:xfrm>
          <a:custGeom>
            <a:rect l="l" t="t" r="r" b="b"/>
            <a:pathLst>
              <a:path w="3528237" h="206121">
                <a:moveTo>
                  <a:pt x="3528237" y="0"/>
                </a:moveTo>
                <a:lnTo>
                  <a:pt x="670687" y="0"/>
                </a:lnTo>
                <a:lnTo>
                  <a:pt x="0" y="206121"/>
                </a:lnTo>
                <a:lnTo>
                  <a:pt x="2857550" y="206121"/>
                </a:lnTo>
                <a:lnTo>
                  <a:pt x="3528237"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6496430" y="5374666"/>
            <a:ext cx="3526436" cy="206020"/>
          </a:xfrm>
          <a:custGeom>
            <a:rect l="l" t="t" r="r" b="b"/>
            <a:pathLst>
              <a:path w="3526436" h="206018">
                <a:moveTo>
                  <a:pt x="0" y="206020"/>
                </a:moveTo>
                <a:lnTo>
                  <a:pt x="670343" y="0"/>
                </a:lnTo>
                <a:lnTo>
                  <a:pt x="3526436" y="0"/>
                </a:lnTo>
                <a:lnTo>
                  <a:pt x="2856093" y="206020"/>
                </a:lnTo>
                <a:lnTo>
                  <a:pt x="0" y="206020"/>
                </a:lnTo>
                <a:close/>
              </a:path>
            </a:pathLst>
          </a:custGeom>
          <a:ln w="19040">
            <a:solidFill>
              <a:srgbClr val="78DEF8"/>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p:nvPr/>
        </p:nvSpPr>
        <p:spPr>
          <a:xfrm>
            <a:off x="3208983" y="5154676"/>
            <a:ext cx="5335905" cy="4152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8BC53F"/>
                </a:solidFill>
                <a:latin typeface="Microsoft YaHei UI"/>
                <a:cs typeface="Microsoft YaHei UI"/>
              </a:rPr>
              <a:t>医疗服务能力的提</a:t>
            </a:r>
            <a:r>
              <a:rPr sz="1100" b="1">
                <a:solidFill>
                  <a:srgbClr val="8BC53F"/>
                </a:solidFill>
                <a:latin typeface="Microsoft YaHei UI"/>
                <a:cs typeface="Microsoft YaHei UI"/>
              </a:rPr>
              <a:t>升</a:t>
            </a:r>
            <a:endParaRPr sz="1100">
              <a:latin typeface="Microsoft YaHei UI"/>
              <a:cs typeface="Microsoft YaHei UI"/>
            </a:endParaRPr>
          </a:p>
          <a:p>
            <a:pPr>
              <a:lnSpc>
                <a:spcPts val="500"/>
              </a:lnSpc>
              <a:spcBef>
                <a:spcPts val="28"/>
              </a:spcBef>
            </a:pPr>
            <a:endParaRPr sz="500"/>
          </a:p>
          <a:p>
            <a:pPr marR="12700" algn="r"/>
            <a:r>
              <a:rPr sz="1100" b="1">
                <a:solidFill>
                  <a:srgbClr val="FFFFFF"/>
                </a:solidFill>
                <a:latin typeface="Microsoft YaHei UI"/>
                <a:cs typeface="Microsoft YaHei UI"/>
              </a:rPr>
              <a:t>社会价值</a:t>
            </a:r>
            <a:endParaRPr sz="1100">
              <a:latin typeface="Microsoft YaHei UI"/>
              <a:cs typeface="Microsoft YaHei UI"/>
            </a:endParaRPr>
          </a:p>
        </p:txBody>
      </p:sp>
      <p:sp>
        <p:nvSpPr>
          <p:cNvPr id="19" name="object 19"/>
          <p:cNvSpPr txBox="1"/>
          <p:nvPr/>
        </p:nvSpPr>
        <p:spPr>
          <a:xfrm>
            <a:off x="3208982" y="5584444"/>
            <a:ext cx="12319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8BC53F"/>
                </a:solidFill>
                <a:latin typeface="Microsoft YaHei UI"/>
                <a:cs typeface="Microsoft YaHei UI"/>
              </a:rPr>
              <a:t>医疗诊疗效率的提</a:t>
            </a:r>
            <a:r>
              <a:rPr sz="1100" b="1">
                <a:solidFill>
                  <a:srgbClr val="8BC53F"/>
                </a:solidFill>
                <a:latin typeface="Microsoft YaHei UI"/>
                <a:cs typeface="Microsoft YaHei UI"/>
              </a:rPr>
              <a:t>高</a:t>
            </a:r>
            <a:endParaRPr sz="1100">
              <a:latin typeface="Microsoft YaHei UI"/>
              <a:cs typeface="Microsoft YaHei UI"/>
            </a:endParaRPr>
          </a:p>
        </p:txBody>
      </p:sp>
      <p:sp>
        <p:nvSpPr>
          <p:cNvPr id="20" name="object 20"/>
          <p:cNvSpPr txBox="1"/>
          <p:nvPr/>
        </p:nvSpPr>
        <p:spPr>
          <a:xfrm>
            <a:off x="3208982" y="4301235"/>
            <a:ext cx="12319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8BC53F"/>
                </a:solidFill>
                <a:latin typeface="Microsoft YaHei UI"/>
                <a:cs typeface="Microsoft YaHei UI"/>
              </a:rPr>
              <a:t>医疗实际成本的下</a:t>
            </a:r>
            <a:r>
              <a:rPr sz="1100" b="1">
                <a:solidFill>
                  <a:srgbClr val="8BC53F"/>
                </a:solidFill>
                <a:latin typeface="Microsoft YaHei UI"/>
                <a:cs typeface="Microsoft YaHei UI"/>
              </a:rPr>
              <a:t>降</a:t>
            </a:r>
            <a:endParaRPr sz="1100">
              <a:latin typeface="Microsoft YaHei UI"/>
              <a:cs typeface="Microsoft YaHei UI"/>
            </a:endParaRPr>
          </a:p>
        </p:txBody>
      </p:sp>
      <p:sp>
        <p:nvSpPr>
          <p:cNvPr id="21" name="object 21"/>
          <p:cNvSpPr txBox="1"/>
          <p:nvPr/>
        </p:nvSpPr>
        <p:spPr>
          <a:xfrm>
            <a:off x="3208982" y="4727955"/>
            <a:ext cx="122555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0">
                <a:solidFill>
                  <a:srgbClr val="8BC53F"/>
                </a:solidFill>
                <a:latin typeface="Microsoft YaHei UI"/>
                <a:cs typeface="Microsoft YaHei UI"/>
              </a:rPr>
              <a:t>医疗质量管理的加强</a:t>
            </a:r>
            <a:endParaRPr sz="1100">
              <a:latin typeface="Microsoft YaHei UI"/>
              <a:cs typeface="Microsoft YaHei UI"/>
            </a:endParaRPr>
          </a:p>
        </p:txBody>
      </p:sp>
      <p:sp>
        <p:nvSpPr>
          <p:cNvPr id="22" name="object 22"/>
          <p:cNvSpPr/>
          <p:nvPr/>
        </p:nvSpPr>
        <p:spPr>
          <a:xfrm>
            <a:off x="6670646" y="3310357"/>
            <a:ext cx="251993" cy="251993"/>
          </a:xfrm>
          <a:custGeom>
            <a:rect l="l" t="t" r="r" b="b"/>
            <a:pathLst>
              <a:path w="251993" h="251993">
                <a:moveTo>
                  <a:pt x="251993" y="96253"/>
                </a:moveTo>
                <a:lnTo>
                  <a:pt x="0" y="96253"/>
                </a:lnTo>
                <a:lnTo>
                  <a:pt x="77876" y="155740"/>
                </a:lnTo>
                <a:lnTo>
                  <a:pt x="48133" y="251993"/>
                </a:lnTo>
                <a:lnTo>
                  <a:pt x="125996" y="192506"/>
                </a:lnTo>
                <a:lnTo>
                  <a:pt x="185490" y="192506"/>
                </a:lnTo>
                <a:lnTo>
                  <a:pt x="174129" y="155740"/>
                </a:lnTo>
                <a:lnTo>
                  <a:pt x="251993" y="96253"/>
                </a:lnTo>
                <a:close/>
              </a:path>
              <a:path w="251993" h="251993">
                <a:moveTo>
                  <a:pt x="185490" y="192506"/>
                </a:moveTo>
                <a:lnTo>
                  <a:pt x="125996" y="192506"/>
                </a:lnTo>
                <a:lnTo>
                  <a:pt x="203873" y="251993"/>
                </a:lnTo>
                <a:lnTo>
                  <a:pt x="185490" y="192506"/>
                </a:lnTo>
                <a:close/>
              </a:path>
              <a:path w="251993" h="251993">
                <a:moveTo>
                  <a:pt x="125996" y="0"/>
                </a:moveTo>
                <a:lnTo>
                  <a:pt x="96253" y="96253"/>
                </a:lnTo>
                <a:lnTo>
                  <a:pt x="155740" y="96253"/>
                </a:lnTo>
                <a:lnTo>
                  <a:pt x="12599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6670646" y="3310355"/>
            <a:ext cx="251869" cy="251870"/>
          </a:xfrm>
          <a:custGeom>
            <a:rect l="l" t="t" r="r" b="b"/>
            <a:pathLst>
              <a:path w="251869" h="251869">
                <a:moveTo>
                  <a:pt x="0" y="96206"/>
                </a:moveTo>
                <a:lnTo>
                  <a:pt x="96206" y="96206"/>
                </a:lnTo>
                <a:lnTo>
                  <a:pt x="125934" y="0"/>
                </a:lnTo>
                <a:lnTo>
                  <a:pt x="155663" y="96206"/>
                </a:lnTo>
                <a:lnTo>
                  <a:pt x="251869" y="96206"/>
                </a:lnTo>
                <a:lnTo>
                  <a:pt x="174037" y="155664"/>
                </a:lnTo>
                <a:lnTo>
                  <a:pt x="203767" y="251870"/>
                </a:lnTo>
                <a:lnTo>
                  <a:pt x="125934" y="192411"/>
                </a:lnTo>
                <a:lnTo>
                  <a:pt x="48102" y="251870"/>
                </a:lnTo>
                <a:lnTo>
                  <a:pt x="77832" y="155664"/>
                </a:lnTo>
                <a:lnTo>
                  <a:pt x="0" y="96206"/>
                </a:lnTo>
                <a:close/>
              </a:path>
            </a:pathLst>
          </a:custGeom>
          <a:ln w="19040">
            <a:solidFill>
              <a:srgbClr val="F2F2F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6802018" y="5632644"/>
            <a:ext cx="2983788" cy="453529"/>
          </a:xfrm>
          <a:custGeom>
            <a:rect l="l" t="t" r="r" b="b"/>
            <a:pathLst>
              <a:path w="2983788" h="453529">
                <a:moveTo>
                  <a:pt x="6350" y="386854"/>
                </a:moveTo>
                <a:lnTo>
                  <a:pt x="0" y="386854"/>
                </a:lnTo>
                <a:lnTo>
                  <a:pt x="0" y="444004"/>
                </a:lnTo>
                <a:lnTo>
                  <a:pt x="6350" y="444004"/>
                </a:lnTo>
                <a:lnTo>
                  <a:pt x="6350" y="386854"/>
                </a:lnTo>
                <a:close/>
              </a:path>
              <a:path w="2983788" h="453529">
                <a:moveTo>
                  <a:pt x="19050" y="386854"/>
                </a:moveTo>
                <a:lnTo>
                  <a:pt x="12700" y="386854"/>
                </a:lnTo>
                <a:lnTo>
                  <a:pt x="12700" y="444004"/>
                </a:lnTo>
                <a:lnTo>
                  <a:pt x="19050" y="444004"/>
                </a:lnTo>
                <a:lnTo>
                  <a:pt x="19050" y="386854"/>
                </a:lnTo>
                <a:close/>
              </a:path>
              <a:path w="2983788" h="453529">
                <a:moveTo>
                  <a:pt x="12700" y="434479"/>
                </a:moveTo>
                <a:lnTo>
                  <a:pt x="9525" y="434479"/>
                </a:lnTo>
                <a:lnTo>
                  <a:pt x="9525" y="440829"/>
                </a:lnTo>
                <a:lnTo>
                  <a:pt x="12700" y="440829"/>
                </a:lnTo>
                <a:lnTo>
                  <a:pt x="12700" y="434479"/>
                </a:lnTo>
                <a:close/>
              </a:path>
              <a:path w="2983788" h="453529">
                <a:moveTo>
                  <a:pt x="26162" y="434479"/>
                </a:moveTo>
                <a:lnTo>
                  <a:pt x="19050" y="434479"/>
                </a:lnTo>
                <a:lnTo>
                  <a:pt x="19050" y="440829"/>
                </a:lnTo>
                <a:lnTo>
                  <a:pt x="26162" y="440829"/>
                </a:lnTo>
                <a:lnTo>
                  <a:pt x="26162" y="434479"/>
                </a:lnTo>
                <a:close/>
              </a:path>
              <a:path w="2983788" h="453529">
                <a:moveTo>
                  <a:pt x="6350" y="310654"/>
                </a:moveTo>
                <a:lnTo>
                  <a:pt x="0" y="310654"/>
                </a:lnTo>
                <a:lnTo>
                  <a:pt x="0" y="367804"/>
                </a:lnTo>
                <a:lnTo>
                  <a:pt x="6350" y="367804"/>
                </a:lnTo>
                <a:lnTo>
                  <a:pt x="6350" y="310654"/>
                </a:lnTo>
                <a:close/>
              </a:path>
              <a:path w="2983788" h="453529">
                <a:moveTo>
                  <a:pt x="19050" y="310654"/>
                </a:moveTo>
                <a:lnTo>
                  <a:pt x="12700" y="310654"/>
                </a:lnTo>
                <a:lnTo>
                  <a:pt x="12700" y="367804"/>
                </a:lnTo>
                <a:lnTo>
                  <a:pt x="19050" y="367804"/>
                </a:lnTo>
                <a:lnTo>
                  <a:pt x="19050" y="310654"/>
                </a:lnTo>
                <a:close/>
              </a:path>
              <a:path w="2983788" h="453529">
                <a:moveTo>
                  <a:pt x="6350" y="234454"/>
                </a:moveTo>
                <a:lnTo>
                  <a:pt x="0" y="234454"/>
                </a:lnTo>
                <a:lnTo>
                  <a:pt x="0" y="291604"/>
                </a:lnTo>
                <a:lnTo>
                  <a:pt x="6350" y="291604"/>
                </a:lnTo>
                <a:lnTo>
                  <a:pt x="6350" y="234454"/>
                </a:lnTo>
                <a:close/>
              </a:path>
              <a:path w="2983788" h="453529">
                <a:moveTo>
                  <a:pt x="19050" y="234454"/>
                </a:moveTo>
                <a:lnTo>
                  <a:pt x="12700" y="234454"/>
                </a:lnTo>
                <a:lnTo>
                  <a:pt x="12700" y="291604"/>
                </a:lnTo>
                <a:lnTo>
                  <a:pt x="19050" y="291604"/>
                </a:lnTo>
                <a:lnTo>
                  <a:pt x="19050" y="234454"/>
                </a:lnTo>
                <a:close/>
              </a:path>
              <a:path w="2983788" h="453529">
                <a:moveTo>
                  <a:pt x="6350" y="158254"/>
                </a:moveTo>
                <a:lnTo>
                  <a:pt x="0" y="158254"/>
                </a:lnTo>
                <a:lnTo>
                  <a:pt x="0" y="215404"/>
                </a:lnTo>
                <a:lnTo>
                  <a:pt x="6350" y="215404"/>
                </a:lnTo>
                <a:lnTo>
                  <a:pt x="6350" y="158254"/>
                </a:lnTo>
                <a:close/>
              </a:path>
              <a:path w="2983788" h="453529">
                <a:moveTo>
                  <a:pt x="19050" y="158254"/>
                </a:moveTo>
                <a:lnTo>
                  <a:pt x="12700" y="158254"/>
                </a:lnTo>
                <a:lnTo>
                  <a:pt x="12700" y="215404"/>
                </a:lnTo>
                <a:lnTo>
                  <a:pt x="19050" y="215404"/>
                </a:lnTo>
                <a:lnTo>
                  <a:pt x="19050" y="158254"/>
                </a:lnTo>
                <a:close/>
              </a:path>
              <a:path w="2983788" h="453529">
                <a:moveTo>
                  <a:pt x="6350" y="82054"/>
                </a:moveTo>
                <a:lnTo>
                  <a:pt x="0" y="82054"/>
                </a:lnTo>
                <a:lnTo>
                  <a:pt x="0" y="139204"/>
                </a:lnTo>
                <a:lnTo>
                  <a:pt x="6350" y="139204"/>
                </a:lnTo>
                <a:lnTo>
                  <a:pt x="6350" y="82054"/>
                </a:lnTo>
                <a:close/>
              </a:path>
              <a:path w="2983788" h="453529">
                <a:moveTo>
                  <a:pt x="19050" y="82054"/>
                </a:moveTo>
                <a:lnTo>
                  <a:pt x="12700" y="82054"/>
                </a:lnTo>
                <a:lnTo>
                  <a:pt x="12700" y="139204"/>
                </a:lnTo>
                <a:lnTo>
                  <a:pt x="19050" y="139204"/>
                </a:lnTo>
                <a:lnTo>
                  <a:pt x="19050" y="82054"/>
                </a:lnTo>
                <a:close/>
              </a:path>
              <a:path w="2983788" h="453529">
                <a:moveTo>
                  <a:pt x="13195" y="0"/>
                </a:moveTo>
                <a:lnTo>
                  <a:pt x="4267" y="0"/>
                </a:lnTo>
                <a:lnTo>
                  <a:pt x="0" y="4267"/>
                </a:lnTo>
                <a:lnTo>
                  <a:pt x="0" y="63004"/>
                </a:lnTo>
                <a:lnTo>
                  <a:pt x="6350" y="63004"/>
                </a:lnTo>
                <a:lnTo>
                  <a:pt x="6350" y="7772"/>
                </a:lnTo>
                <a:lnTo>
                  <a:pt x="7772" y="6350"/>
                </a:lnTo>
                <a:lnTo>
                  <a:pt x="13195" y="6350"/>
                </a:lnTo>
                <a:lnTo>
                  <a:pt x="13195" y="0"/>
                </a:lnTo>
                <a:close/>
              </a:path>
              <a:path w="2983788" h="453529">
                <a:moveTo>
                  <a:pt x="13195" y="12700"/>
                </a:moveTo>
                <a:lnTo>
                  <a:pt x="12700" y="12700"/>
                </a:lnTo>
                <a:lnTo>
                  <a:pt x="12700" y="63004"/>
                </a:lnTo>
                <a:lnTo>
                  <a:pt x="19050" y="63004"/>
                </a:lnTo>
                <a:lnTo>
                  <a:pt x="19050" y="19050"/>
                </a:lnTo>
                <a:lnTo>
                  <a:pt x="13195" y="12700"/>
                </a:lnTo>
                <a:close/>
              </a:path>
              <a:path w="2983788" h="453529">
                <a:moveTo>
                  <a:pt x="89395" y="0"/>
                </a:moveTo>
                <a:lnTo>
                  <a:pt x="32245" y="0"/>
                </a:lnTo>
                <a:lnTo>
                  <a:pt x="32245" y="6350"/>
                </a:lnTo>
                <a:lnTo>
                  <a:pt x="89395" y="6350"/>
                </a:lnTo>
                <a:lnTo>
                  <a:pt x="89395" y="0"/>
                </a:lnTo>
                <a:close/>
              </a:path>
              <a:path w="2983788" h="453529">
                <a:moveTo>
                  <a:pt x="89395" y="12700"/>
                </a:moveTo>
                <a:lnTo>
                  <a:pt x="32245" y="12700"/>
                </a:lnTo>
                <a:lnTo>
                  <a:pt x="32245" y="19050"/>
                </a:lnTo>
                <a:lnTo>
                  <a:pt x="89395" y="19050"/>
                </a:lnTo>
                <a:lnTo>
                  <a:pt x="89395" y="12700"/>
                </a:lnTo>
                <a:close/>
              </a:path>
              <a:path w="2983788" h="453529">
                <a:moveTo>
                  <a:pt x="165595" y="0"/>
                </a:moveTo>
                <a:lnTo>
                  <a:pt x="108445" y="0"/>
                </a:lnTo>
                <a:lnTo>
                  <a:pt x="108445" y="6350"/>
                </a:lnTo>
                <a:lnTo>
                  <a:pt x="165595" y="6350"/>
                </a:lnTo>
                <a:lnTo>
                  <a:pt x="165595" y="0"/>
                </a:lnTo>
                <a:close/>
              </a:path>
              <a:path w="2983788" h="453529">
                <a:moveTo>
                  <a:pt x="165595" y="12700"/>
                </a:moveTo>
                <a:lnTo>
                  <a:pt x="108445" y="12700"/>
                </a:lnTo>
                <a:lnTo>
                  <a:pt x="108445" y="19050"/>
                </a:lnTo>
                <a:lnTo>
                  <a:pt x="165595" y="19050"/>
                </a:lnTo>
                <a:lnTo>
                  <a:pt x="165595" y="12700"/>
                </a:lnTo>
                <a:close/>
              </a:path>
              <a:path w="2983788" h="453529">
                <a:moveTo>
                  <a:pt x="241795" y="0"/>
                </a:moveTo>
                <a:lnTo>
                  <a:pt x="184645" y="0"/>
                </a:lnTo>
                <a:lnTo>
                  <a:pt x="184645" y="6350"/>
                </a:lnTo>
                <a:lnTo>
                  <a:pt x="241795" y="6350"/>
                </a:lnTo>
                <a:lnTo>
                  <a:pt x="241795" y="0"/>
                </a:lnTo>
                <a:close/>
              </a:path>
              <a:path w="2983788" h="453529">
                <a:moveTo>
                  <a:pt x="241795" y="12700"/>
                </a:moveTo>
                <a:lnTo>
                  <a:pt x="184645" y="12700"/>
                </a:lnTo>
                <a:lnTo>
                  <a:pt x="184645" y="19050"/>
                </a:lnTo>
                <a:lnTo>
                  <a:pt x="241795" y="19050"/>
                </a:lnTo>
                <a:lnTo>
                  <a:pt x="241795" y="12700"/>
                </a:lnTo>
                <a:close/>
              </a:path>
              <a:path w="2983788" h="453529">
                <a:moveTo>
                  <a:pt x="317995" y="0"/>
                </a:moveTo>
                <a:lnTo>
                  <a:pt x="260845" y="0"/>
                </a:lnTo>
                <a:lnTo>
                  <a:pt x="260845" y="6350"/>
                </a:lnTo>
                <a:lnTo>
                  <a:pt x="317995" y="6350"/>
                </a:lnTo>
                <a:lnTo>
                  <a:pt x="317995" y="0"/>
                </a:lnTo>
                <a:close/>
              </a:path>
              <a:path w="2983788" h="453529">
                <a:moveTo>
                  <a:pt x="317995" y="12700"/>
                </a:moveTo>
                <a:lnTo>
                  <a:pt x="260845" y="12700"/>
                </a:lnTo>
                <a:lnTo>
                  <a:pt x="260845" y="19050"/>
                </a:lnTo>
                <a:lnTo>
                  <a:pt x="317995" y="19050"/>
                </a:lnTo>
                <a:lnTo>
                  <a:pt x="317995" y="12700"/>
                </a:lnTo>
                <a:close/>
              </a:path>
              <a:path w="2983788" h="453529">
                <a:moveTo>
                  <a:pt x="394195" y="0"/>
                </a:moveTo>
                <a:lnTo>
                  <a:pt x="337045" y="0"/>
                </a:lnTo>
                <a:lnTo>
                  <a:pt x="337045" y="6350"/>
                </a:lnTo>
                <a:lnTo>
                  <a:pt x="394195" y="6350"/>
                </a:lnTo>
                <a:lnTo>
                  <a:pt x="394195" y="0"/>
                </a:lnTo>
                <a:close/>
              </a:path>
              <a:path w="2983788" h="453529">
                <a:moveTo>
                  <a:pt x="394195" y="12700"/>
                </a:moveTo>
                <a:lnTo>
                  <a:pt x="337045" y="12700"/>
                </a:lnTo>
                <a:lnTo>
                  <a:pt x="337045" y="19050"/>
                </a:lnTo>
                <a:lnTo>
                  <a:pt x="394195" y="19050"/>
                </a:lnTo>
                <a:lnTo>
                  <a:pt x="394195" y="12700"/>
                </a:lnTo>
                <a:close/>
              </a:path>
              <a:path w="2983788" h="453529">
                <a:moveTo>
                  <a:pt x="470395" y="0"/>
                </a:moveTo>
                <a:lnTo>
                  <a:pt x="413245" y="0"/>
                </a:lnTo>
                <a:lnTo>
                  <a:pt x="413245" y="6350"/>
                </a:lnTo>
                <a:lnTo>
                  <a:pt x="470395" y="6350"/>
                </a:lnTo>
                <a:lnTo>
                  <a:pt x="470395" y="0"/>
                </a:lnTo>
                <a:close/>
              </a:path>
              <a:path w="2983788" h="453529">
                <a:moveTo>
                  <a:pt x="470395" y="12700"/>
                </a:moveTo>
                <a:lnTo>
                  <a:pt x="413245" y="12700"/>
                </a:lnTo>
                <a:lnTo>
                  <a:pt x="413245" y="19050"/>
                </a:lnTo>
                <a:lnTo>
                  <a:pt x="470395" y="19050"/>
                </a:lnTo>
                <a:lnTo>
                  <a:pt x="470395" y="12700"/>
                </a:lnTo>
                <a:close/>
              </a:path>
              <a:path w="2983788" h="453529">
                <a:moveTo>
                  <a:pt x="546595" y="0"/>
                </a:moveTo>
                <a:lnTo>
                  <a:pt x="489445" y="0"/>
                </a:lnTo>
                <a:lnTo>
                  <a:pt x="489445" y="6350"/>
                </a:lnTo>
                <a:lnTo>
                  <a:pt x="546595" y="6350"/>
                </a:lnTo>
                <a:lnTo>
                  <a:pt x="546595" y="0"/>
                </a:lnTo>
                <a:close/>
              </a:path>
              <a:path w="2983788" h="453529">
                <a:moveTo>
                  <a:pt x="546595" y="12700"/>
                </a:moveTo>
                <a:lnTo>
                  <a:pt x="489445" y="12700"/>
                </a:lnTo>
                <a:lnTo>
                  <a:pt x="489445" y="19050"/>
                </a:lnTo>
                <a:lnTo>
                  <a:pt x="546595" y="19050"/>
                </a:lnTo>
                <a:lnTo>
                  <a:pt x="546595" y="12700"/>
                </a:lnTo>
                <a:close/>
              </a:path>
              <a:path w="2983788" h="453529">
                <a:moveTo>
                  <a:pt x="622795" y="0"/>
                </a:moveTo>
                <a:lnTo>
                  <a:pt x="565645" y="0"/>
                </a:lnTo>
                <a:lnTo>
                  <a:pt x="565645" y="6350"/>
                </a:lnTo>
                <a:lnTo>
                  <a:pt x="622795" y="6350"/>
                </a:lnTo>
                <a:lnTo>
                  <a:pt x="622795" y="0"/>
                </a:lnTo>
                <a:close/>
              </a:path>
              <a:path w="2983788" h="453529">
                <a:moveTo>
                  <a:pt x="622795" y="12700"/>
                </a:moveTo>
                <a:lnTo>
                  <a:pt x="565645" y="12700"/>
                </a:lnTo>
                <a:lnTo>
                  <a:pt x="565645" y="19050"/>
                </a:lnTo>
                <a:lnTo>
                  <a:pt x="622795" y="19050"/>
                </a:lnTo>
                <a:lnTo>
                  <a:pt x="622795" y="12700"/>
                </a:lnTo>
                <a:close/>
              </a:path>
              <a:path w="2983788" h="453529">
                <a:moveTo>
                  <a:pt x="698995" y="0"/>
                </a:moveTo>
                <a:lnTo>
                  <a:pt x="641845" y="0"/>
                </a:lnTo>
                <a:lnTo>
                  <a:pt x="641845" y="6350"/>
                </a:lnTo>
                <a:lnTo>
                  <a:pt x="698995" y="6350"/>
                </a:lnTo>
                <a:lnTo>
                  <a:pt x="698995" y="0"/>
                </a:lnTo>
                <a:close/>
              </a:path>
              <a:path w="2983788" h="453529">
                <a:moveTo>
                  <a:pt x="698995" y="12700"/>
                </a:moveTo>
                <a:lnTo>
                  <a:pt x="641845" y="12700"/>
                </a:lnTo>
                <a:lnTo>
                  <a:pt x="641845" y="19050"/>
                </a:lnTo>
                <a:lnTo>
                  <a:pt x="698995" y="19050"/>
                </a:lnTo>
                <a:lnTo>
                  <a:pt x="698995" y="12700"/>
                </a:lnTo>
                <a:close/>
              </a:path>
              <a:path w="2983788" h="453529">
                <a:moveTo>
                  <a:pt x="775195" y="0"/>
                </a:moveTo>
                <a:lnTo>
                  <a:pt x="718045" y="0"/>
                </a:lnTo>
                <a:lnTo>
                  <a:pt x="718045" y="6350"/>
                </a:lnTo>
                <a:lnTo>
                  <a:pt x="775195" y="6350"/>
                </a:lnTo>
                <a:lnTo>
                  <a:pt x="775195" y="0"/>
                </a:lnTo>
                <a:close/>
              </a:path>
              <a:path w="2983788" h="453529">
                <a:moveTo>
                  <a:pt x="775195" y="12700"/>
                </a:moveTo>
                <a:lnTo>
                  <a:pt x="718045" y="12700"/>
                </a:lnTo>
                <a:lnTo>
                  <a:pt x="718045" y="19050"/>
                </a:lnTo>
                <a:lnTo>
                  <a:pt x="775195" y="19050"/>
                </a:lnTo>
                <a:lnTo>
                  <a:pt x="775195" y="12700"/>
                </a:lnTo>
                <a:close/>
              </a:path>
              <a:path w="2983788" h="453529">
                <a:moveTo>
                  <a:pt x="851395" y="0"/>
                </a:moveTo>
                <a:lnTo>
                  <a:pt x="794245" y="0"/>
                </a:lnTo>
                <a:lnTo>
                  <a:pt x="794245" y="6350"/>
                </a:lnTo>
                <a:lnTo>
                  <a:pt x="851395" y="6350"/>
                </a:lnTo>
                <a:lnTo>
                  <a:pt x="851395" y="0"/>
                </a:lnTo>
                <a:close/>
              </a:path>
              <a:path w="2983788" h="453529">
                <a:moveTo>
                  <a:pt x="851395" y="12700"/>
                </a:moveTo>
                <a:lnTo>
                  <a:pt x="794245" y="12700"/>
                </a:lnTo>
                <a:lnTo>
                  <a:pt x="794245" y="19050"/>
                </a:lnTo>
                <a:lnTo>
                  <a:pt x="851395" y="19050"/>
                </a:lnTo>
                <a:lnTo>
                  <a:pt x="851395" y="12700"/>
                </a:lnTo>
                <a:close/>
              </a:path>
              <a:path w="2983788" h="453529">
                <a:moveTo>
                  <a:pt x="927595" y="0"/>
                </a:moveTo>
                <a:lnTo>
                  <a:pt x="870445" y="0"/>
                </a:lnTo>
                <a:lnTo>
                  <a:pt x="870445" y="6350"/>
                </a:lnTo>
                <a:lnTo>
                  <a:pt x="927595" y="6350"/>
                </a:lnTo>
                <a:lnTo>
                  <a:pt x="927595" y="0"/>
                </a:lnTo>
                <a:close/>
              </a:path>
              <a:path w="2983788" h="453529">
                <a:moveTo>
                  <a:pt x="927595" y="12700"/>
                </a:moveTo>
                <a:lnTo>
                  <a:pt x="870445" y="12700"/>
                </a:lnTo>
                <a:lnTo>
                  <a:pt x="870445" y="19050"/>
                </a:lnTo>
                <a:lnTo>
                  <a:pt x="927595" y="19050"/>
                </a:lnTo>
                <a:lnTo>
                  <a:pt x="927595" y="12700"/>
                </a:lnTo>
                <a:close/>
              </a:path>
              <a:path w="2983788" h="453529">
                <a:moveTo>
                  <a:pt x="1003795" y="0"/>
                </a:moveTo>
                <a:lnTo>
                  <a:pt x="946645" y="0"/>
                </a:lnTo>
                <a:lnTo>
                  <a:pt x="946645" y="6350"/>
                </a:lnTo>
                <a:lnTo>
                  <a:pt x="1003795" y="6350"/>
                </a:lnTo>
                <a:lnTo>
                  <a:pt x="1003795" y="0"/>
                </a:lnTo>
                <a:close/>
              </a:path>
              <a:path w="2983788" h="453529">
                <a:moveTo>
                  <a:pt x="1003795" y="12700"/>
                </a:moveTo>
                <a:lnTo>
                  <a:pt x="946645" y="12700"/>
                </a:lnTo>
                <a:lnTo>
                  <a:pt x="946645" y="19050"/>
                </a:lnTo>
                <a:lnTo>
                  <a:pt x="1003795" y="19050"/>
                </a:lnTo>
                <a:lnTo>
                  <a:pt x="1003795" y="12700"/>
                </a:lnTo>
                <a:close/>
              </a:path>
              <a:path w="2983788" h="453529">
                <a:moveTo>
                  <a:pt x="1079995" y="0"/>
                </a:moveTo>
                <a:lnTo>
                  <a:pt x="1022845" y="0"/>
                </a:lnTo>
                <a:lnTo>
                  <a:pt x="1022845" y="6350"/>
                </a:lnTo>
                <a:lnTo>
                  <a:pt x="1079995" y="6350"/>
                </a:lnTo>
                <a:lnTo>
                  <a:pt x="1079995" y="0"/>
                </a:lnTo>
                <a:close/>
              </a:path>
              <a:path w="2983788" h="453529">
                <a:moveTo>
                  <a:pt x="1079995" y="12700"/>
                </a:moveTo>
                <a:lnTo>
                  <a:pt x="1022845" y="12700"/>
                </a:lnTo>
                <a:lnTo>
                  <a:pt x="1022845" y="19050"/>
                </a:lnTo>
                <a:lnTo>
                  <a:pt x="1079995" y="19050"/>
                </a:lnTo>
                <a:lnTo>
                  <a:pt x="1079995" y="12700"/>
                </a:lnTo>
                <a:close/>
              </a:path>
              <a:path w="2983788" h="453529">
                <a:moveTo>
                  <a:pt x="1156195" y="0"/>
                </a:moveTo>
                <a:lnTo>
                  <a:pt x="1099045" y="0"/>
                </a:lnTo>
                <a:lnTo>
                  <a:pt x="1099045" y="6350"/>
                </a:lnTo>
                <a:lnTo>
                  <a:pt x="1156195" y="6350"/>
                </a:lnTo>
                <a:lnTo>
                  <a:pt x="1156195" y="0"/>
                </a:lnTo>
                <a:close/>
              </a:path>
              <a:path w="2983788" h="453529">
                <a:moveTo>
                  <a:pt x="1156195" y="12700"/>
                </a:moveTo>
                <a:lnTo>
                  <a:pt x="1099045" y="12700"/>
                </a:lnTo>
                <a:lnTo>
                  <a:pt x="1099045" y="19050"/>
                </a:lnTo>
                <a:lnTo>
                  <a:pt x="1156195" y="19050"/>
                </a:lnTo>
                <a:lnTo>
                  <a:pt x="1156195" y="12700"/>
                </a:lnTo>
                <a:close/>
              </a:path>
              <a:path w="2983788" h="453529">
                <a:moveTo>
                  <a:pt x="1232395" y="0"/>
                </a:moveTo>
                <a:lnTo>
                  <a:pt x="1175245" y="0"/>
                </a:lnTo>
                <a:lnTo>
                  <a:pt x="1175245" y="6350"/>
                </a:lnTo>
                <a:lnTo>
                  <a:pt x="1232395" y="6350"/>
                </a:lnTo>
                <a:lnTo>
                  <a:pt x="1232395" y="0"/>
                </a:lnTo>
                <a:close/>
              </a:path>
              <a:path w="2983788" h="453529">
                <a:moveTo>
                  <a:pt x="1232395" y="12700"/>
                </a:moveTo>
                <a:lnTo>
                  <a:pt x="1175245" y="12700"/>
                </a:lnTo>
                <a:lnTo>
                  <a:pt x="1175245" y="19050"/>
                </a:lnTo>
                <a:lnTo>
                  <a:pt x="1232395" y="19050"/>
                </a:lnTo>
                <a:lnTo>
                  <a:pt x="1232395" y="12700"/>
                </a:lnTo>
                <a:close/>
              </a:path>
              <a:path w="2983788" h="453529">
                <a:moveTo>
                  <a:pt x="1308595" y="0"/>
                </a:moveTo>
                <a:lnTo>
                  <a:pt x="1251445" y="0"/>
                </a:lnTo>
                <a:lnTo>
                  <a:pt x="1251445" y="6350"/>
                </a:lnTo>
                <a:lnTo>
                  <a:pt x="1308595" y="6350"/>
                </a:lnTo>
                <a:lnTo>
                  <a:pt x="1308595" y="0"/>
                </a:lnTo>
                <a:close/>
              </a:path>
              <a:path w="2983788" h="453529">
                <a:moveTo>
                  <a:pt x="1308595" y="12700"/>
                </a:moveTo>
                <a:lnTo>
                  <a:pt x="1251445" y="12700"/>
                </a:lnTo>
                <a:lnTo>
                  <a:pt x="1251445" y="19050"/>
                </a:lnTo>
                <a:lnTo>
                  <a:pt x="1308595" y="19050"/>
                </a:lnTo>
                <a:lnTo>
                  <a:pt x="1308595" y="12700"/>
                </a:lnTo>
                <a:close/>
              </a:path>
              <a:path w="2983788" h="453529">
                <a:moveTo>
                  <a:pt x="1384795" y="0"/>
                </a:moveTo>
                <a:lnTo>
                  <a:pt x="1327645" y="0"/>
                </a:lnTo>
                <a:lnTo>
                  <a:pt x="1327645" y="6350"/>
                </a:lnTo>
                <a:lnTo>
                  <a:pt x="1384795" y="6350"/>
                </a:lnTo>
                <a:lnTo>
                  <a:pt x="1384795" y="0"/>
                </a:lnTo>
                <a:close/>
              </a:path>
              <a:path w="2983788" h="453529">
                <a:moveTo>
                  <a:pt x="1384795" y="12700"/>
                </a:moveTo>
                <a:lnTo>
                  <a:pt x="1327645" y="12700"/>
                </a:lnTo>
                <a:lnTo>
                  <a:pt x="1327645" y="19050"/>
                </a:lnTo>
                <a:lnTo>
                  <a:pt x="1384795" y="19050"/>
                </a:lnTo>
                <a:lnTo>
                  <a:pt x="1384795" y="12700"/>
                </a:lnTo>
                <a:close/>
              </a:path>
              <a:path w="2983788" h="453529">
                <a:moveTo>
                  <a:pt x="1460995" y="0"/>
                </a:moveTo>
                <a:lnTo>
                  <a:pt x="1403845" y="0"/>
                </a:lnTo>
                <a:lnTo>
                  <a:pt x="1403845" y="6350"/>
                </a:lnTo>
                <a:lnTo>
                  <a:pt x="1460995" y="6350"/>
                </a:lnTo>
                <a:lnTo>
                  <a:pt x="1460995" y="0"/>
                </a:lnTo>
                <a:close/>
              </a:path>
              <a:path w="2983788" h="453529">
                <a:moveTo>
                  <a:pt x="1460995" y="12700"/>
                </a:moveTo>
                <a:lnTo>
                  <a:pt x="1403845" y="12700"/>
                </a:lnTo>
                <a:lnTo>
                  <a:pt x="1403845" y="19050"/>
                </a:lnTo>
                <a:lnTo>
                  <a:pt x="1460995" y="19050"/>
                </a:lnTo>
                <a:lnTo>
                  <a:pt x="1460995" y="12700"/>
                </a:lnTo>
                <a:close/>
              </a:path>
              <a:path w="2983788" h="453529">
                <a:moveTo>
                  <a:pt x="1537195" y="0"/>
                </a:moveTo>
                <a:lnTo>
                  <a:pt x="1480045" y="0"/>
                </a:lnTo>
                <a:lnTo>
                  <a:pt x="1480045" y="6350"/>
                </a:lnTo>
                <a:lnTo>
                  <a:pt x="1537195" y="6350"/>
                </a:lnTo>
                <a:lnTo>
                  <a:pt x="1537195" y="0"/>
                </a:lnTo>
                <a:close/>
              </a:path>
              <a:path w="2983788" h="453529">
                <a:moveTo>
                  <a:pt x="1537195" y="12700"/>
                </a:moveTo>
                <a:lnTo>
                  <a:pt x="1480045" y="12700"/>
                </a:lnTo>
                <a:lnTo>
                  <a:pt x="1480045" y="19050"/>
                </a:lnTo>
                <a:lnTo>
                  <a:pt x="1537195" y="19050"/>
                </a:lnTo>
                <a:lnTo>
                  <a:pt x="1537195" y="12700"/>
                </a:lnTo>
                <a:close/>
              </a:path>
              <a:path w="2983788" h="453529">
                <a:moveTo>
                  <a:pt x="1613395" y="0"/>
                </a:moveTo>
                <a:lnTo>
                  <a:pt x="1556245" y="0"/>
                </a:lnTo>
                <a:lnTo>
                  <a:pt x="1556245" y="6350"/>
                </a:lnTo>
                <a:lnTo>
                  <a:pt x="1613395" y="6350"/>
                </a:lnTo>
                <a:lnTo>
                  <a:pt x="1613395" y="0"/>
                </a:lnTo>
                <a:close/>
              </a:path>
              <a:path w="2983788" h="453529">
                <a:moveTo>
                  <a:pt x="1613395" y="12700"/>
                </a:moveTo>
                <a:lnTo>
                  <a:pt x="1556245" y="12700"/>
                </a:lnTo>
                <a:lnTo>
                  <a:pt x="1556245" y="19050"/>
                </a:lnTo>
                <a:lnTo>
                  <a:pt x="1613395" y="19050"/>
                </a:lnTo>
                <a:lnTo>
                  <a:pt x="1613395" y="12700"/>
                </a:lnTo>
                <a:close/>
              </a:path>
              <a:path w="2983788" h="453529">
                <a:moveTo>
                  <a:pt x="1689595" y="0"/>
                </a:moveTo>
                <a:lnTo>
                  <a:pt x="1632445" y="0"/>
                </a:lnTo>
                <a:lnTo>
                  <a:pt x="1632445" y="6350"/>
                </a:lnTo>
                <a:lnTo>
                  <a:pt x="1689595" y="6350"/>
                </a:lnTo>
                <a:lnTo>
                  <a:pt x="1689595" y="0"/>
                </a:lnTo>
                <a:close/>
              </a:path>
              <a:path w="2983788" h="453529">
                <a:moveTo>
                  <a:pt x="1689595" y="12700"/>
                </a:moveTo>
                <a:lnTo>
                  <a:pt x="1632445" y="12700"/>
                </a:lnTo>
                <a:lnTo>
                  <a:pt x="1632445" y="19050"/>
                </a:lnTo>
                <a:lnTo>
                  <a:pt x="1689595" y="19050"/>
                </a:lnTo>
                <a:lnTo>
                  <a:pt x="1689595" y="12700"/>
                </a:lnTo>
                <a:close/>
              </a:path>
              <a:path w="2983788" h="453529">
                <a:moveTo>
                  <a:pt x="1765795" y="0"/>
                </a:moveTo>
                <a:lnTo>
                  <a:pt x="1708645" y="0"/>
                </a:lnTo>
                <a:lnTo>
                  <a:pt x="1708645" y="6350"/>
                </a:lnTo>
                <a:lnTo>
                  <a:pt x="1765795" y="6350"/>
                </a:lnTo>
                <a:lnTo>
                  <a:pt x="1765795" y="0"/>
                </a:lnTo>
                <a:close/>
              </a:path>
              <a:path w="2983788" h="453529">
                <a:moveTo>
                  <a:pt x="1765795" y="12700"/>
                </a:moveTo>
                <a:lnTo>
                  <a:pt x="1708645" y="12700"/>
                </a:lnTo>
                <a:lnTo>
                  <a:pt x="1708645" y="19050"/>
                </a:lnTo>
                <a:lnTo>
                  <a:pt x="1765795" y="19050"/>
                </a:lnTo>
                <a:lnTo>
                  <a:pt x="1765795" y="12700"/>
                </a:lnTo>
                <a:close/>
              </a:path>
              <a:path w="2983788" h="453529">
                <a:moveTo>
                  <a:pt x="1841995" y="0"/>
                </a:moveTo>
                <a:lnTo>
                  <a:pt x="1784845" y="0"/>
                </a:lnTo>
                <a:lnTo>
                  <a:pt x="1784845" y="6350"/>
                </a:lnTo>
                <a:lnTo>
                  <a:pt x="1841995" y="6350"/>
                </a:lnTo>
                <a:lnTo>
                  <a:pt x="1841995" y="0"/>
                </a:lnTo>
                <a:close/>
              </a:path>
              <a:path w="2983788" h="453529">
                <a:moveTo>
                  <a:pt x="1841995" y="12700"/>
                </a:moveTo>
                <a:lnTo>
                  <a:pt x="1784845" y="12700"/>
                </a:lnTo>
                <a:lnTo>
                  <a:pt x="1784845" y="19050"/>
                </a:lnTo>
                <a:lnTo>
                  <a:pt x="1841995" y="19050"/>
                </a:lnTo>
                <a:lnTo>
                  <a:pt x="1841995" y="12700"/>
                </a:lnTo>
                <a:close/>
              </a:path>
              <a:path w="2983788" h="453529">
                <a:moveTo>
                  <a:pt x="1918195" y="0"/>
                </a:moveTo>
                <a:lnTo>
                  <a:pt x="1861045" y="0"/>
                </a:lnTo>
                <a:lnTo>
                  <a:pt x="1861045" y="6350"/>
                </a:lnTo>
                <a:lnTo>
                  <a:pt x="1918195" y="6350"/>
                </a:lnTo>
                <a:lnTo>
                  <a:pt x="1918195" y="0"/>
                </a:lnTo>
                <a:close/>
              </a:path>
              <a:path w="2983788" h="453529">
                <a:moveTo>
                  <a:pt x="1918195" y="12700"/>
                </a:moveTo>
                <a:lnTo>
                  <a:pt x="1861045" y="12700"/>
                </a:lnTo>
                <a:lnTo>
                  <a:pt x="1861045" y="19050"/>
                </a:lnTo>
                <a:lnTo>
                  <a:pt x="1918195" y="19050"/>
                </a:lnTo>
                <a:lnTo>
                  <a:pt x="1918195" y="12700"/>
                </a:lnTo>
                <a:close/>
              </a:path>
              <a:path w="2983788" h="453529">
                <a:moveTo>
                  <a:pt x="1994395" y="0"/>
                </a:moveTo>
                <a:lnTo>
                  <a:pt x="1937245" y="0"/>
                </a:lnTo>
                <a:lnTo>
                  <a:pt x="1937245" y="6350"/>
                </a:lnTo>
                <a:lnTo>
                  <a:pt x="1994395" y="6350"/>
                </a:lnTo>
                <a:lnTo>
                  <a:pt x="1994395" y="0"/>
                </a:lnTo>
                <a:close/>
              </a:path>
              <a:path w="2983788" h="453529">
                <a:moveTo>
                  <a:pt x="1994395" y="12700"/>
                </a:moveTo>
                <a:lnTo>
                  <a:pt x="1937245" y="12700"/>
                </a:lnTo>
                <a:lnTo>
                  <a:pt x="1937245" y="19050"/>
                </a:lnTo>
                <a:lnTo>
                  <a:pt x="1994395" y="19050"/>
                </a:lnTo>
                <a:lnTo>
                  <a:pt x="1994395" y="12700"/>
                </a:lnTo>
                <a:close/>
              </a:path>
              <a:path w="2983788" h="453529">
                <a:moveTo>
                  <a:pt x="2070595" y="0"/>
                </a:moveTo>
                <a:lnTo>
                  <a:pt x="2013445" y="0"/>
                </a:lnTo>
                <a:lnTo>
                  <a:pt x="2013445" y="6350"/>
                </a:lnTo>
                <a:lnTo>
                  <a:pt x="2070595" y="6350"/>
                </a:lnTo>
                <a:lnTo>
                  <a:pt x="2070595" y="0"/>
                </a:lnTo>
                <a:close/>
              </a:path>
              <a:path w="2983788" h="453529">
                <a:moveTo>
                  <a:pt x="2070595" y="12700"/>
                </a:moveTo>
                <a:lnTo>
                  <a:pt x="2013445" y="12700"/>
                </a:lnTo>
                <a:lnTo>
                  <a:pt x="2013445" y="19050"/>
                </a:lnTo>
                <a:lnTo>
                  <a:pt x="2070595" y="19050"/>
                </a:lnTo>
                <a:lnTo>
                  <a:pt x="2070595" y="12700"/>
                </a:lnTo>
                <a:close/>
              </a:path>
              <a:path w="2983788" h="453529">
                <a:moveTo>
                  <a:pt x="2146795" y="0"/>
                </a:moveTo>
                <a:lnTo>
                  <a:pt x="2089645" y="0"/>
                </a:lnTo>
                <a:lnTo>
                  <a:pt x="2089645" y="6350"/>
                </a:lnTo>
                <a:lnTo>
                  <a:pt x="2146795" y="6350"/>
                </a:lnTo>
                <a:lnTo>
                  <a:pt x="2146795" y="0"/>
                </a:lnTo>
                <a:close/>
              </a:path>
              <a:path w="2983788" h="453529">
                <a:moveTo>
                  <a:pt x="2146795" y="12700"/>
                </a:moveTo>
                <a:lnTo>
                  <a:pt x="2089645" y="12700"/>
                </a:lnTo>
                <a:lnTo>
                  <a:pt x="2089645" y="19050"/>
                </a:lnTo>
                <a:lnTo>
                  <a:pt x="2146795" y="19050"/>
                </a:lnTo>
                <a:lnTo>
                  <a:pt x="2146795" y="12700"/>
                </a:lnTo>
                <a:close/>
              </a:path>
              <a:path w="2983788" h="453529">
                <a:moveTo>
                  <a:pt x="2222995" y="0"/>
                </a:moveTo>
                <a:lnTo>
                  <a:pt x="2165845" y="0"/>
                </a:lnTo>
                <a:lnTo>
                  <a:pt x="2165845" y="6350"/>
                </a:lnTo>
                <a:lnTo>
                  <a:pt x="2222995" y="6350"/>
                </a:lnTo>
                <a:lnTo>
                  <a:pt x="2222995" y="0"/>
                </a:lnTo>
                <a:close/>
              </a:path>
              <a:path w="2983788" h="453529">
                <a:moveTo>
                  <a:pt x="2222995" y="12700"/>
                </a:moveTo>
                <a:lnTo>
                  <a:pt x="2165845" y="12700"/>
                </a:lnTo>
                <a:lnTo>
                  <a:pt x="2165845" y="19050"/>
                </a:lnTo>
                <a:lnTo>
                  <a:pt x="2222995" y="19050"/>
                </a:lnTo>
                <a:lnTo>
                  <a:pt x="2222995" y="12700"/>
                </a:lnTo>
                <a:close/>
              </a:path>
              <a:path w="2983788" h="453529">
                <a:moveTo>
                  <a:pt x="2299195" y="0"/>
                </a:moveTo>
                <a:lnTo>
                  <a:pt x="2242045" y="0"/>
                </a:lnTo>
                <a:lnTo>
                  <a:pt x="2242045" y="6350"/>
                </a:lnTo>
                <a:lnTo>
                  <a:pt x="2299195" y="6350"/>
                </a:lnTo>
                <a:lnTo>
                  <a:pt x="2299195" y="0"/>
                </a:lnTo>
                <a:close/>
              </a:path>
              <a:path w="2983788" h="453529">
                <a:moveTo>
                  <a:pt x="2299195" y="12700"/>
                </a:moveTo>
                <a:lnTo>
                  <a:pt x="2242045" y="12700"/>
                </a:lnTo>
                <a:lnTo>
                  <a:pt x="2242045" y="19050"/>
                </a:lnTo>
                <a:lnTo>
                  <a:pt x="2299195" y="19050"/>
                </a:lnTo>
                <a:lnTo>
                  <a:pt x="2299195" y="12700"/>
                </a:lnTo>
                <a:close/>
              </a:path>
              <a:path w="2983788" h="453529">
                <a:moveTo>
                  <a:pt x="2375395" y="0"/>
                </a:moveTo>
                <a:lnTo>
                  <a:pt x="2318245" y="0"/>
                </a:lnTo>
                <a:lnTo>
                  <a:pt x="2318245" y="6350"/>
                </a:lnTo>
                <a:lnTo>
                  <a:pt x="2375395" y="6350"/>
                </a:lnTo>
                <a:lnTo>
                  <a:pt x="2375395" y="0"/>
                </a:lnTo>
                <a:close/>
              </a:path>
              <a:path w="2983788" h="453529">
                <a:moveTo>
                  <a:pt x="2375395" y="12700"/>
                </a:moveTo>
                <a:lnTo>
                  <a:pt x="2318245" y="12700"/>
                </a:lnTo>
                <a:lnTo>
                  <a:pt x="2318245" y="19050"/>
                </a:lnTo>
                <a:lnTo>
                  <a:pt x="2375395" y="19050"/>
                </a:lnTo>
                <a:lnTo>
                  <a:pt x="2375395" y="12700"/>
                </a:lnTo>
                <a:close/>
              </a:path>
              <a:path w="2983788" h="453529">
                <a:moveTo>
                  <a:pt x="2451595" y="0"/>
                </a:moveTo>
                <a:lnTo>
                  <a:pt x="2394445" y="0"/>
                </a:lnTo>
                <a:lnTo>
                  <a:pt x="2394445" y="6350"/>
                </a:lnTo>
                <a:lnTo>
                  <a:pt x="2451595" y="6350"/>
                </a:lnTo>
                <a:lnTo>
                  <a:pt x="2451595" y="0"/>
                </a:lnTo>
                <a:close/>
              </a:path>
              <a:path w="2983788" h="453529">
                <a:moveTo>
                  <a:pt x="2451595" y="12700"/>
                </a:moveTo>
                <a:lnTo>
                  <a:pt x="2394445" y="12700"/>
                </a:lnTo>
                <a:lnTo>
                  <a:pt x="2394445" y="19050"/>
                </a:lnTo>
                <a:lnTo>
                  <a:pt x="2451595" y="19050"/>
                </a:lnTo>
                <a:lnTo>
                  <a:pt x="2451595" y="12700"/>
                </a:lnTo>
                <a:close/>
              </a:path>
              <a:path w="2983788" h="453529">
                <a:moveTo>
                  <a:pt x="2527795" y="0"/>
                </a:moveTo>
                <a:lnTo>
                  <a:pt x="2470645" y="0"/>
                </a:lnTo>
                <a:lnTo>
                  <a:pt x="2470645" y="6350"/>
                </a:lnTo>
                <a:lnTo>
                  <a:pt x="2527795" y="6350"/>
                </a:lnTo>
                <a:lnTo>
                  <a:pt x="2527795" y="0"/>
                </a:lnTo>
                <a:close/>
              </a:path>
              <a:path w="2983788" h="453529">
                <a:moveTo>
                  <a:pt x="2527795" y="12700"/>
                </a:moveTo>
                <a:lnTo>
                  <a:pt x="2470645" y="12700"/>
                </a:lnTo>
                <a:lnTo>
                  <a:pt x="2470645" y="19050"/>
                </a:lnTo>
                <a:lnTo>
                  <a:pt x="2527795" y="19050"/>
                </a:lnTo>
                <a:lnTo>
                  <a:pt x="2527795" y="12700"/>
                </a:lnTo>
                <a:close/>
              </a:path>
              <a:path w="2983788" h="453529">
                <a:moveTo>
                  <a:pt x="2603995" y="0"/>
                </a:moveTo>
                <a:lnTo>
                  <a:pt x="2546845" y="0"/>
                </a:lnTo>
                <a:lnTo>
                  <a:pt x="2546845" y="6350"/>
                </a:lnTo>
                <a:lnTo>
                  <a:pt x="2603995" y="6350"/>
                </a:lnTo>
                <a:lnTo>
                  <a:pt x="2603995" y="0"/>
                </a:lnTo>
                <a:close/>
              </a:path>
              <a:path w="2983788" h="453529">
                <a:moveTo>
                  <a:pt x="2603995" y="12700"/>
                </a:moveTo>
                <a:lnTo>
                  <a:pt x="2546845" y="12700"/>
                </a:lnTo>
                <a:lnTo>
                  <a:pt x="2546845" y="19050"/>
                </a:lnTo>
                <a:lnTo>
                  <a:pt x="2603995" y="19050"/>
                </a:lnTo>
                <a:lnTo>
                  <a:pt x="2603995" y="12700"/>
                </a:lnTo>
                <a:close/>
              </a:path>
              <a:path w="2983788" h="453529">
                <a:moveTo>
                  <a:pt x="2680195" y="0"/>
                </a:moveTo>
                <a:lnTo>
                  <a:pt x="2623045" y="0"/>
                </a:lnTo>
                <a:lnTo>
                  <a:pt x="2623045" y="6350"/>
                </a:lnTo>
                <a:lnTo>
                  <a:pt x="2680195" y="6350"/>
                </a:lnTo>
                <a:lnTo>
                  <a:pt x="2680195" y="0"/>
                </a:lnTo>
                <a:close/>
              </a:path>
              <a:path w="2983788" h="453529">
                <a:moveTo>
                  <a:pt x="2680195" y="12700"/>
                </a:moveTo>
                <a:lnTo>
                  <a:pt x="2623045" y="12700"/>
                </a:lnTo>
                <a:lnTo>
                  <a:pt x="2623045" y="19050"/>
                </a:lnTo>
                <a:lnTo>
                  <a:pt x="2680195" y="19050"/>
                </a:lnTo>
                <a:lnTo>
                  <a:pt x="2680195" y="12700"/>
                </a:lnTo>
                <a:close/>
              </a:path>
              <a:path w="2983788" h="453529">
                <a:moveTo>
                  <a:pt x="2756395" y="0"/>
                </a:moveTo>
                <a:lnTo>
                  <a:pt x="2699245" y="0"/>
                </a:lnTo>
                <a:lnTo>
                  <a:pt x="2699245" y="6350"/>
                </a:lnTo>
                <a:lnTo>
                  <a:pt x="2756395" y="6350"/>
                </a:lnTo>
                <a:lnTo>
                  <a:pt x="2756395" y="0"/>
                </a:lnTo>
                <a:close/>
              </a:path>
              <a:path w="2983788" h="453529">
                <a:moveTo>
                  <a:pt x="2756395" y="12700"/>
                </a:moveTo>
                <a:lnTo>
                  <a:pt x="2699245" y="12700"/>
                </a:lnTo>
                <a:lnTo>
                  <a:pt x="2699245" y="19050"/>
                </a:lnTo>
                <a:lnTo>
                  <a:pt x="2756395" y="19050"/>
                </a:lnTo>
                <a:lnTo>
                  <a:pt x="2756395" y="12700"/>
                </a:lnTo>
                <a:close/>
              </a:path>
              <a:path w="2983788" h="453529">
                <a:moveTo>
                  <a:pt x="2832595" y="0"/>
                </a:moveTo>
                <a:lnTo>
                  <a:pt x="2775445" y="0"/>
                </a:lnTo>
                <a:lnTo>
                  <a:pt x="2775445" y="6350"/>
                </a:lnTo>
                <a:lnTo>
                  <a:pt x="2832595" y="6350"/>
                </a:lnTo>
                <a:lnTo>
                  <a:pt x="2832595" y="0"/>
                </a:lnTo>
                <a:close/>
              </a:path>
              <a:path w="2983788" h="453529">
                <a:moveTo>
                  <a:pt x="2832595" y="12700"/>
                </a:moveTo>
                <a:lnTo>
                  <a:pt x="2775445" y="12700"/>
                </a:lnTo>
                <a:lnTo>
                  <a:pt x="2775445" y="19050"/>
                </a:lnTo>
                <a:lnTo>
                  <a:pt x="2832595" y="19050"/>
                </a:lnTo>
                <a:lnTo>
                  <a:pt x="2832595" y="12700"/>
                </a:lnTo>
                <a:close/>
              </a:path>
              <a:path w="2983788" h="453529">
                <a:moveTo>
                  <a:pt x="2908795" y="0"/>
                </a:moveTo>
                <a:lnTo>
                  <a:pt x="2851645" y="0"/>
                </a:lnTo>
                <a:lnTo>
                  <a:pt x="2851645" y="6350"/>
                </a:lnTo>
                <a:lnTo>
                  <a:pt x="2908795" y="6350"/>
                </a:lnTo>
                <a:lnTo>
                  <a:pt x="2908795" y="0"/>
                </a:lnTo>
                <a:close/>
              </a:path>
              <a:path w="2983788" h="453529">
                <a:moveTo>
                  <a:pt x="2908795" y="12700"/>
                </a:moveTo>
                <a:lnTo>
                  <a:pt x="2851645" y="12700"/>
                </a:lnTo>
                <a:lnTo>
                  <a:pt x="2851645" y="19050"/>
                </a:lnTo>
                <a:lnTo>
                  <a:pt x="2908795" y="19050"/>
                </a:lnTo>
                <a:lnTo>
                  <a:pt x="2908795" y="12700"/>
                </a:lnTo>
                <a:close/>
              </a:path>
              <a:path w="2983788" h="453529">
                <a:moveTo>
                  <a:pt x="2971088" y="12700"/>
                </a:moveTo>
                <a:lnTo>
                  <a:pt x="2927845" y="12700"/>
                </a:lnTo>
                <a:lnTo>
                  <a:pt x="2927845" y="19050"/>
                </a:lnTo>
                <a:lnTo>
                  <a:pt x="2964738" y="19050"/>
                </a:lnTo>
                <a:lnTo>
                  <a:pt x="2964738" y="20269"/>
                </a:lnTo>
                <a:lnTo>
                  <a:pt x="2971088" y="20269"/>
                </a:lnTo>
                <a:lnTo>
                  <a:pt x="2971088" y="12700"/>
                </a:lnTo>
                <a:close/>
              </a:path>
              <a:path w="2983788" h="453529">
                <a:moveTo>
                  <a:pt x="2979521" y="0"/>
                </a:moveTo>
                <a:lnTo>
                  <a:pt x="2927845" y="0"/>
                </a:lnTo>
                <a:lnTo>
                  <a:pt x="2927845" y="6350"/>
                </a:lnTo>
                <a:lnTo>
                  <a:pt x="2976016" y="6350"/>
                </a:lnTo>
                <a:lnTo>
                  <a:pt x="2977438" y="7772"/>
                </a:lnTo>
                <a:lnTo>
                  <a:pt x="2977438" y="20269"/>
                </a:lnTo>
                <a:lnTo>
                  <a:pt x="2983788" y="20269"/>
                </a:lnTo>
                <a:lnTo>
                  <a:pt x="2983788" y="4267"/>
                </a:lnTo>
                <a:lnTo>
                  <a:pt x="2979521" y="0"/>
                </a:lnTo>
                <a:close/>
              </a:path>
              <a:path w="2983788" h="453529">
                <a:moveTo>
                  <a:pt x="2983788" y="39319"/>
                </a:moveTo>
                <a:lnTo>
                  <a:pt x="2977438" y="39319"/>
                </a:lnTo>
                <a:lnTo>
                  <a:pt x="2977438" y="96469"/>
                </a:lnTo>
                <a:lnTo>
                  <a:pt x="2983788" y="96469"/>
                </a:lnTo>
                <a:lnTo>
                  <a:pt x="2983788" y="39319"/>
                </a:lnTo>
                <a:close/>
              </a:path>
              <a:path w="2983788" h="453529">
                <a:moveTo>
                  <a:pt x="2971088" y="39319"/>
                </a:moveTo>
                <a:lnTo>
                  <a:pt x="2964738" y="39319"/>
                </a:lnTo>
                <a:lnTo>
                  <a:pt x="2964738" y="96469"/>
                </a:lnTo>
                <a:lnTo>
                  <a:pt x="2971088" y="96469"/>
                </a:lnTo>
                <a:lnTo>
                  <a:pt x="2971088" y="39319"/>
                </a:lnTo>
                <a:close/>
              </a:path>
              <a:path w="2983788" h="453529">
                <a:moveTo>
                  <a:pt x="2983788" y="115519"/>
                </a:moveTo>
                <a:lnTo>
                  <a:pt x="2977438" y="115519"/>
                </a:lnTo>
                <a:lnTo>
                  <a:pt x="2977438" y="172669"/>
                </a:lnTo>
                <a:lnTo>
                  <a:pt x="2983788" y="172669"/>
                </a:lnTo>
                <a:lnTo>
                  <a:pt x="2983788" y="115519"/>
                </a:lnTo>
                <a:close/>
              </a:path>
              <a:path w="2983788" h="453529">
                <a:moveTo>
                  <a:pt x="2971088" y="115519"/>
                </a:moveTo>
                <a:lnTo>
                  <a:pt x="2964738" y="115519"/>
                </a:lnTo>
                <a:lnTo>
                  <a:pt x="2964738" y="172669"/>
                </a:lnTo>
                <a:lnTo>
                  <a:pt x="2971088" y="172669"/>
                </a:lnTo>
                <a:lnTo>
                  <a:pt x="2971088" y="115519"/>
                </a:lnTo>
                <a:close/>
              </a:path>
              <a:path w="2983788" h="453529">
                <a:moveTo>
                  <a:pt x="2983788" y="191719"/>
                </a:moveTo>
                <a:lnTo>
                  <a:pt x="2977438" y="191719"/>
                </a:lnTo>
                <a:lnTo>
                  <a:pt x="2977438" y="248869"/>
                </a:lnTo>
                <a:lnTo>
                  <a:pt x="2983788" y="248869"/>
                </a:lnTo>
                <a:lnTo>
                  <a:pt x="2983788" y="191719"/>
                </a:lnTo>
                <a:close/>
              </a:path>
              <a:path w="2983788" h="453529">
                <a:moveTo>
                  <a:pt x="2971088" y="191719"/>
                </a:moveTo>
                <a:lnTo>
                  <a:pt x="2964738" y="191719"/>
                </a:lnTo>
                <a:lnTo>
                  <a:pt x="2964738" y="248869"/>
                </a:lnTo>
                <a:lnTo>
                  <a:pt x="2971088" y="248869"/>
                </a:lnTo>
                <a:lnTo>
                  <a:pt x="2971088" y="191719"/>
                </a:lnTo>
                <a:close/>
              </a:path>
              <a:path w="2983788" h="453529">
                <a:moveTo>
                  <a:pt x="2983788" y="267919"/>
                </a:moveTo>
                <a:lnTo>
                  <a:pt x="2977438" y="267919"/>
                </a:lnTo>
                <a:lnTo>
                  <a:pt x="2977438" y="325069"/>
                </a:lnTo>
                <a:lnTo>
                  <a:pt x="2983788" y="325069"/>
                </a:lnTo>
                <a:lnTo>
                  <a:pt x="2983788" y="267919"/>
                </a:lnTo>
                <a:close/>
              </a:path>
              <a:path w="2983788" h="453529">
                <a:moveTo>
                  <a:pt x="2971088" y="267919"/>
                </a:moveTo>
                <a:lnTo>
                  <a:pt x="2964738" y="267919"/>
                </a:lnTo>
                <a:lnTo>
                  <a:pt x="2964738" y="325069"/>
                </a:lnTo>
                <a:lnTo>
                  <a:pt x="2971088" y="325069"/>
                </a:lnTo>
                <a:lnTo>
                  <a:pt x="2971088" y="267919"/>
                </a:lnTo>
                <a:close/>
              </a:path>
              <a:path w="2983788" h="453529">
                <a:moveTo>
                  <a:pt x="2983788" y="344119"/>
                </a:moveTo>
                <a:lnTo>
                  <a:pt x="2977438" y="344119"/>
                </a:lnTo>
                <a:lnTo>
                  <a:pt x="2977438" y="401269"/>
                </a:lnTo>
                <a:lnTo>
                  <a:pt x="2983788" y="401269"/>
                </a:lnTo>
                <a:lnTo>
                  <a:pt x="2983788" y="344119"/>
                </a:lnTo>
                <a:close/>
              </a:path>
              <a:path w="2983788" h="453529">
                <a:moveTo>
                  <a:pt x="2971088" y="344119"/>
                </a:moveTo>
                <a:lnTo>
                  <a:pt x="2964738" y="344119"/>
                </a:lnTo>
                <a:lnTo>
                  <a:pt x="2964738" y="401269"/>
                </a:lnTo>
                <a:lnTo>
                  <a:pt x="2971088" y="401269"/>
                </a:lnTo>
                <a:lnTo>
                  <a:pt x="2971088" y="344119"/>
                </a:lnTo>
                <a:close/>
              </a:path>
              <a:path w="2983788" h="453529">
                <a:moveTo>
                  <a:pt x="2983788" y="420319"/>
                </a:moveTo>
                <a:lnTo>
                  <a:pt x="2977438" y="420319"/>
                </a:lnTo>
                <a:lnTo>
                  <a:pt x="2977438" y="445757"/>
                </a:lnTo>
                <a:lnTo>
                  <a:pt x="2976016" y="447179"/>
                </a:lnTo>
                <a:lnTo>
                  <a:pt x="2940812" y="447179"/>
                </a:lnTo>
                <a:lnTo>
                  <a:pt x="2940812" y="453529"/>
                </a:lnTo>
                <a:lnTo>
                  <a:pt x="2979521" y="453529"/>
                </a:lnTo>
                <a:lnTo>
                  <a:pt x="2983788" y="449262"/>
                </a:lnTo>
                <a:lnTo>
                  <a:pt x="2983788" y="420319"/>
                </a:lnTo>
                <a:close/>
              </a:path>
              <a:path w="2983788" h="453529">
                <a:moveTo>
                  <a:pt x="2971088" y="420319"/>
                </a:moveTo>
                <a:lnTo>
                  <a:pt x="2964738" y="420319"/>
                </a:lnTo>
                <a:lnTo>
                  <a:pt x="2964738" y="434479"/>
                </a:lnTo>
                <a:lnTo>
                  <a:pt x="2940812" y="434479"/>
                </a:lnTo>
                <a:lnTo>
                  <a:pt x="2940812" y="440829"/>
                </a:lnTo>
                <a:lnTo>
                  <a:pt x="2971088" y="440829"/>
                </a:lnTo>
                <a:lnTo>
                  <a:pt x="2971088" y="420319"/>
                </a:lnTo>
                <a:close/>
              </a:path>
              <a:path w="2983788" h="453529">
                <a:moveTo>
                  <a:pt x="2921762" y="447179"/>
                </a:moveTo>
                <a:lnTo>
                  <a:pt x="2864612" y="447179"/>
                </a:lnTo>
                <a:lnTo>
                  <a:pt x="2864612" y="453529"/>
                </a:lnTo>
                <a:lnTo>
                  <a:pt x="2921762" y="453529"/>
                </a:lnTo>
                <a:lnTo>
                  <a:pt x="2921762" y="447179"/>
                </a:lnTo>
                <a:close/>
              </a:path>
              <a:path w="2983788" h="453529">
                <a:moveTo>
                  <a:pt x="2921762" y="434479"/>
                </a:moveTo>
                <a:lnTo>
                  <a:pt x="2864612" y="434479"/>
                </a:lnTo>
                <a:lnTo>
                  <a:pt x="2864612" y="440829"/>
                </a:lnTo>
                <a:lnTo>
                  <a:pt x="2921762" y="440829"/>
                </a:lnTo>
                <a:lnTo>
                  <a:pt x="2921762" y="434479"/>
                </a:lnTo>
                <a:close/>
              </a:path>
              <a:path w="2983788" h="453529">
                <a:moveTo>
                  <a:pt x="2845562" y="447179"/>
                </a:moveTo>
                <a:lnTo>
                  <a:pt x="2788412" y="447179"/>
                </a:lnTo>
                <a:lnTo>
                  <a:pt x="2788412" y="453529"/>
                </a:lnTo>
                <a:lnTo>
                  <a:pt x="2845562" y="453529"/>
                </a:lnTo>
                <a:lnTo>
                  <a:pt x="2845562" y="447179"/>
                </a:lnTo>
                <a:close/>
              </a:path>
              <a:path w="2983788" h="453529">
                <a:moveTo>
                  <a:pt x="2845562" y="434479"/>
                </a:moveTo>
                <a:lnTo>
                  <a:pt x="2788412" y="434479"/>
                </a:lnTo>
                <a:lnTo>
                  <a:pt x="2788412" y="440829"/>
                </a:lnTo>
                <a:lnTo>
                  <a:pt x="2845562" y="440829"/>
                </a:lnTo>
                <a:lnTo>
                  <a:pt x="2845562" y="434479"/>
                </a:lnTo>
                <a:close/>
              </a:path>
              <a:path w="2983788" h="453529">
                <a:moveTo>
                  <a:pt x="2769362" y="447179"/>
                </a:moveTo>
                <a:lnTo>
                  <a:pt x="2712212" y="447179"/>
                </a:lnTo>
                <a:lnTo>
                  <a:pt x="2712212" y="453529"/>
                </a:lnTo>
                <a:lnTo>
                  <a:pt x="2769362" y="453529"/>
                </a:lnTo>
                <a:lnTo>
                  <a:pt x="2769362" y="447179"/>
                </a:lnTo>
                <a:close/>
              </a:path>
              <a:path w="2983788" h="453529">
                <a:moveTo>
                  <a:pt x="2769362" y="434479"/>
                </a:moveTo>
                <a:lnTo>
                  <a:pt x="2712212" y="434479"/>
                </a:lnTo>
                <a:lnTo>
                  <a:pt x="2712212" y="440829"/>
                </a:lnTo>
                <a:lnTo>
                  <a:pt x="2769362" y="440829"/>
                </a:lnTo>
                <a:lnTo>
                  <a:pt x="2769362" y="434479"/>
                </a:lnTo>
                <a:close/>
              </a:path>
              <a:path w="2983788" h="453529">
                <a:moveTo>
                  <a:pt x="2693162" y="447179"/>
                </a:moveTo>
                <a:lnTo>
                  <a:pt x="2636012" y="447179"/>
                </a:lnTo>
                <a:lnTo>
                  <a:pt x="2636012" y="453529"/>
                </a:lnTo>
                <a:lnTo>
                  <a:pt x="2693162" y="453529"/>
                </a:lnTo>
                <a:lnTo>
                  <a:pt x="2693162" y="447179"/>
                </a:lnTo>
                <a:close/>
              </a:path>
              <a:path w="2983788" h="453529">
                <a:moveTo>
                  <a:pt x="2693162" y="434479"/>
                </a:moveTo>
                <a:lnTo>
                  <a:pt x="2636012" y="434479"/>
                </a:lnTo>
                <a:lnTo>
                  <a:pt x="2636012" y="440829"/>
                </a:lnTo>
                <a:lnTo>
                  <a:pt x="2693162" y="440829"/>
                </a:lnTo>
                <a:lnTo>
                  <a:pt x="2693162" y="434479"/>
                </a:lnTo>
                <a:close/>
              </a:path>
              <a:path w="2983788" h="453529">
                <a:moveTo>
                  <a:pt x="2616962" y="447179"/>
                </a:moveTo>
                <a:lnTo>
                  <a:pt x="2559812" y="447179"/>
                </a:lnTo>
                <a:lnTo>
                  <a:pt x="2559812" y="453529"/>
                </a:lnTo>
                <a:lnTo>
                  <a:pt x="2616962" y="453529"/>
                </a:lnTo>
                <a:lnTo>
                  <a:pt x="2616962" y="447179"/>
                </a:lnTo>
                <a:close/>
              </a:path>
              <a:path w="2983788" h="453529">
                <a:moveTo>
                  <a:pt x="2616962" y="434479"/>
                </a:moveTo>
                <a:lnTo>
                  <a:pt x="2559812" y="434479"/>
                </a:lnTo>
                <a:lnTo>
                  <a:pt x="2559812" y="440829"/>
                </a:lnTo>
                <a:lnTo>
                  <a:pt x="2616962" y="440829"/>
                </a:lnTo>
                <a:lnTo>
                  <a:pt x="2616962" y="434479"/>
                </a:lnTo>
                <a:close/>
              </a:path>
              <a:path w="2983788" h="453529">
                <a:moveTo>
                  <a:pt x="2540762" y="447179"/>
                </a:moveTo>
                <a:lnTo>
                  <a:pt x="2483612" y="447179"/>
                </a:lnTo>
                <a:lnTo>
                  <a:pt x="2483612" y="453529"/>
                </a:lnTo>
                <a:lnTo>
                  <a:pt x="2540762" y="453529"/>
                </a:lnTo>
                <a:lnTo>
                  <a:pt x="2540762" y="447179"/>
                </a:lnTo>
                <a:close/>
              </a:path>
              <a:path w="2983788" h="453529">
                <a:moveTo>
                  <a:pt x="2540762" y="434479"/>
                </a:moveTo>
                <a:lnTo>
                  <a:pt x="2483612" y="434479"/>
                </a:lnTo>
                <a:lnTo>
                  <a:pt x="2483612" y="440829"/>
                </a:lnTo>
                <a:lnTo>
                  <a:pt x="2540762" y="440829"/>
                </a:lnTo>
                <a:lnTo>
                  <a:pt x="2540762" y="434479"/>
                </a:lnTo>
                <a:close/>
              </a:path>
              <a:path w="2983788" h="453529">
                <a:moveTo>
                  <a:pt x="2464562" y="447179"/>
                </a:moveTo>
                <a:lnTo>
                  <a:pt x="2407412" y="447179"/>
                </a:lnTo>
                <a:lnTo>
                  <a:pt x="2407412" y="453529"/>
                </a:lnTo>
                <a:lnTo>
                  <a:pt x="2464562" y="453529"/>
                </a:lnTo>
                <a:lnTo>
                  <a:pt x="2464562" y="447179"/>
                </a:lnTo>
                <a:close/>
              </a:path>
              <a:path w="2983788" h="453529">
                <a:moveTo>
                  <a:pt x="2464562" y="434479"/>
                </a:moveTo>
                <a:lnTo>
                  <a:pt x="2407412" y="434479"/>
                </a:lnTo>
                <a:lnTo>
                  <a:pt x="2407412" y="440829"/>
                </a:lnTo>
                <a:lnTo>
                  <a:pt x="2464562" y="440829"/>
                </a:lnTo>
                <a:lnTo>
                  <a:pt x="2464562" y="434479"/>
                </a:lnTo>
                <a:close/>
              </a:path>
              <a:path w="2983788" h="453529">
                <a:moveTo>
                  <a:pt x="2388362" y="447179"/>
                </a:moveTo>
                <a:lnTo>
                  <a:pt x="2331212" y="447179"/>
                </a:lnTo>
                <a:lnTo>
                  <a:pt x="2331212" y="453529"/>
                </a:lnTo>
                <a:lnTo>
                  <a:pt x="2388362" y="453529"/>
                </a:lnTo>
                <a:lnTo>
                  <a:pt x="2388362" y="447179"/>
                </a:lnTo>
                <a:close/>
              </a:path>
              <a:path w="2983788" h="453529">
                <a:moveTo>
                  <a:pt x="2388362" y="434479"/>
                </a:moveTo>
                <a:lnTo>
                  <a:pt x="2331212" y="434479"/>
                </a:lnTo>
                <a:lnTo>
                  <a:pt x="2331212" y="440829"/>
                </a:lnTo>
                <a:lnTo>
                  <a:pt x="2388362" y="440829"/>
                </a:lnTo>
                <a:lnTo>
                  <a:pt x="2388362" y="434479"/>
                </a:lnTo>
                <a:close/>
              </a:path>
              <a:path w="2983788" h="453529">
                <a:moveTo>
                  <a:pt x="2312162" y="447179"/>
                </a:moveTo>
                <a:lnTo>
                  <a:pt x="2255012" y="447179"/>
                </a:lnTo>
                <a:lnTo>
                  <a:pt x="2255012" y="453529"/>
                </a:lnTo>
                <a:lnTo>
                  <a:pt x="2312162" y="453529"/>
                </a:lnTo>
                <a:lnTo>
                  <a:pt x="2312162" y="447179"/>
                </a:lnTo>
                <a:close/>
              </a:path>
              <a:path w="2983788" h="453529">
                <a:moveTo>
                  <a:pt x="2312162" y="434479"/>
                </a:moveTo>
                <a:lnTo>
                  <a:pt x="2255012" y="434479"/>
                </a:lnTo>
                <a:lnTo>
                  <a:pt x="2255012" y="440829"/>
                </a:lnTo>
                <a:lnTo>
                  <a:pt x="2312162" y="440829"/>
                </a:lnTo>
                <a:lnTo>
                  <a:pt x="2312162" y="434479"/>
                </a:lnTo>
                <a:close/>
              </a:path>
              <a:path w="2983788" h="453529">
                <a:moveTo>
                  <a:pt x="2235962" y="447179"/>
                </a:moveTo>
                <a:lnTo>
                  <a:pt x="2178812" y="447179"/>
                </a:lnTo>
                <a:lnTo>
                  <a:pt x="2178812" y="453529"/>
                </a:lnTo>
                <a:lnTo>
                  <a:pt x="2235962" y="453529"/>
                </a:lnTo>
                <a:lnTo>
                  <a:pt x="2235962" y="447179"/>
                </a:lnTo>
                <a:close/>
              </a:path>
              <a:path w="2983788" h="453529">
                <a:moveTo>
                  <a:pt x="2235962" y="434479"/>
                </a:moveTo>
                <a:lnTo>
                  <a:pt x="2178812" y="434479"/>
                </a:lnTo>
                <a:lnTo>
                  <a:pt x="2178812" y="440829"/>
                </a:lnTo>
                <a:lnTo>
                  <a:pt x="2235962" y="440829"/>
                </a:lnTo>
                <a:lnTo>
                  <a:pt x="2235962" y="434479"/>
                </a:lnTo>
                <a:close/>
              </a:path>
              <a:path w="2983788" h="453529">
                <a:moveTo>
                  <a:pt x="2159762" y="447179"/>
                </a:moveTo>
                <a:lnTo>
                  <a:pt x="2102612" y="447179"/>
                </a:lnTo>
                <a:lnTo>
                  <a:pt x="2102612" y="453529"/>
                </a:lnTo>
                <a:lnTo>
                  <a:pt x="2159762" y="453529"/>
                </a:lnTo>
                <a:lnTo>
                  <a:pt x="2159762" y="447179"/>
                </a:lnTo>
                <a:close/>
              </a:path>
              <a:path w="2983788" h="453529">
                <a:moveTo>
                  <a:pt x="2159762" y="434479"/>
                </a:moveTo>
                <a:lnTo>
                  <a:pt x="2102612" y="434479"/>
                </a:lnTo>
                <a:lnTo>
                  <a:pt x="2102612" y="440829"/>
                </a:lnTo>
                <a:lnTo>
                  <a:pt x="2159762" y="440829"/>
                </a:lnTo>
                <a:lnTo>
                  <a:pt x="2159762" y="434479"/>
                </a:lnTo>
                <a:close/>
              </a:path>
              <a:path w="2983788" h="453529">
                <a:moveTo>
                  <a:pt x="2083562" y="447179"/>
                </a:moveTo>
                <a:lnTo>
                  <a:pt x="2026412" y="447179"/>
                </a:lnTo>
                <a:lnTo>
                  <a:pt x="2026412" y="453529"/>
                </a:lnTo>
                <a:lnTo>
                  <a:pt x="2083562" y="453529"/>
                </a:lnTo>
                <a:lnTo>
                  <a:pt x="2083562" y="447179"/>
                </a:lnTo>
                <a:close/>
              </a:path>
              <a:path w="2983788" h="453529">
                <a:moveTo>
                  <a:pt x="2083562" y="434479"/>
                </a:moveTo>
                <a:lnTo>
                  <a:pt x="2026412" y="434479"/>
                </a:lnTo>
                <a:lnTo>
                  <a:pt x="2026412" y="440829"/>
                </a:lnTo>
                <a:lnTo>
                  <a:pt x="2083562" y="440829"/>
                </a:lnTo>
                <a:lnTo>
                  <a:pt x="2083562" y="434479"/>
                </a:lnTo>
                <a:close/>
              </a:path>
              <a:path w="2983788" h="453529">
                <a:moveTo>
                  <a:pt x="2007362" y="447179"/>
                </a:moveTo>
                <a:lnTo>
                  <a:pt x="1950212" y="447179"/>
                </a:lnTo>
                <a:lnTo>
                  <a:pt x="1950212" y="453529"/>
                </a:lnTo>
                <a:lnTo>
                  <a:pt x="2007362" y="453529"/>
                </a:lnTo>
                <a:lnTo>
                  <a:pt x="2007362" y="447179"/>
                </a:lnTo>
                <a:close/>
              </a:path>
              <a:path w="2983788" h="453529">
                <a:moveTo>
                  <a:pt x="2007362" y="434479"/>
                </a:moveTo>
                <a:lnTo>
                  <a:pt x="1950212" y="434479"/>
                </a:lnTo>
                <a:lnTo>
                  <a:pt x="1950212" y="440829"/>
                </a:lnTo>
                <a:lnTo>
                  <a:pt x="2007362" y="440829"/>
                </a:lnTo>
                <a:lnTo>
                  <a:pt x="2007362" y="434479"/>
                </a:lnTo>
                <a:close/>
              </a:path>
              <a:path w="2983788" h="453529">
                <a:moveTo>
                  <a:pt x="1931162" y="447179"/>
                </a:moveTo>
                <a:lnTo>
                  <a:pt x="1874012" y="447179"/>
                </a:lnTo>
                <a:lnTo>
                  <a:pt x="1874012" y="453529"/>
                </a:lnTo>
                <a:lnTo>
                  <a:pt x="1931162" y="453529"/>
                </a:lnTo>
                <a:lnTo>
                  <a:pt x="1931162" y="447179"/>
                </a:lnTo>
                <a:close/>
              </a:path>
              <a:path w="2983788" h="453529">
                <a:moveTo>
                  <a:pt x="1931162" y="434479"/>
                </a:moveTo>
                <a:lnTo>
                  <a:pt x="1874012" y="434479"/>
                </a:lnTo>
                <a:lnTo>
                  <a:pt x="1874012" y="440829"/>
                </a:lnTo>
                <a:lnTo>
                  <a:pt x="1931162" y="440829"/>
                </a:lnTo>
                <a:lnTo>
                  <a:pt x="1931162" y="434479"/>
                </a:lnTo>
                <a:close/>
              </a:path>
              <a:path w="2983788" h="453529">
                <a:moveTo>
                  <a:pt x="1854962" y="447179"/>
                </a:moveTo>
                <a:lnTo>
                  <a:pt x="1797812" y="447179"/>
                </a:lnTo>
                <a:lnTo>
                  <a:pt x="1797812" y="453529"/>
                </a:lnTo>
                <a:lnTo>
                  <a:pt x="1854962" y="453529"/>
                </a:lnTo>
                <a:lnTo>
                  <a:pt x="1854962" y="447179"/>
                </a:lnTo>
                <a:close/>
              </a:path>
              <a:path w="2983788" h="453529">
                <a:moveTo>
                  <a:pt x="1854962" y="434479"/>
                </a:moveTo>
                <a:lnTo>
                  <a:pt x="1797812" y="434479"/>
                </a:lnTo>
                <a:lnTo>
                  <a:pt x="1797812" y="440829"/>
                </a:lnTo>
                <a:lnTo>
                  <a:pt x="1854962" y="440829"/>
                </a:lnTo>
                <a:lnTo>
                  <a:pt x="1854962" y="434479"/>
                </a:lnTo>
                <a:close/>
              </a:path>
              <a:path w="2983788" h="453529">
                <a:moveTo>
                  <a:pt x="1778762" y="447179"/>
                </a:moveTo>
                <a:lnTo>
                  <a:pt x="1721612" y="447179"/>
                </a:lnTo>
                <a:lnTo>
                  <a:pt x="1721612" y="453529"/>
                </a:lnTo>
                <a:lnTo>
                  <a:pt x="1778762" y="453529"/>
                </a:lnTo>
                <a:lnTo>
                  <a:pt x="1778762" y="447179"/>
                </a:lnTo>
                <a:close/>
              </a:path>
              <a:path w="2983788" h="453529">
                <a:moveTo>
                  <a:pt x="1778762" y="434479"/>
                </a:moveTo>
                <a:lnTo>
                  <a:pt x="1721612" y="434479"/>
                </a:lnTo>
                <a:lnTo>
                  <a:pt x="1721612" y="440829"/>
                </a:lnTo>
                <a:lnTo>
                  <a:pt x="1778762" y="440829"/>
                </a:lnTo>
                <a:lnTo>
                  <a:pt x="1778762" y="434479"/>
                </a:lnTo>
                <a:close/>
              </a:path>
              <a:path w="2983788" h="453529">
                <a:moveTo>
                  <a:pt x="1702562" y="447179"/>
                </a:moveTo>
                <a:lnTo>
                  <a:pt x="1645412" y="447179"/>
                </a:lnTo>
                <a:lnTo>
                  <a:pt x="1645412" y="453529"/>
                </a:lnTo>
                <a:lnTo>
                  <a:pt x="1702562" y="453529"/>
                </a:lnTo>
                <a:lnTo>
                  <a:pt x="1702562" y="447179"/>
                </a:lnTo>
                <a:close/>
              </a:path>
              <a:path w="2983788" h="453529">
                <a:moveTo>
                  <a:pt x="1702562" y="434479"/>
                </a:moveTo>
                <a:lnTo>
                  <a:pt x="1645412" y="434479"/>
                </a:lnTo>
                <a:lnTo>
                  <a:pt x="1645412" y="440829"/>
                </a:lnTo>
                <a:lnTo>
                  <a:pt x="1702562" y="440829"/>
                </a:lnTo>
                <a:lnTo>
                  <a:pt x="1702562" y="434479"/>
                </a:lnTo>
                <a:close/>
              </a:path>
              <a:path w="2983788" h="453529">
                <a:moveTo>
                  <a:pt x="1626362" y="447179"/>
                </a:moveTo>
                <a:lnTo>
                  <a:pt x="1569212" y="447179"/>
                </a:lnTo>
                <a:lnTo>
                  <a:pt x="1569212" y="453529"/>
                </a:lnTo>
                <a:lnTo>
                  <a:pt x="1626362" y="453529"/>
                </a:lnTo>
                <a:lnTo>
                  <a:pt x="1626362" y="447179"/>
                </a:lnTo>
                <a:close/>
              </a:path>
              <a:path w="2983788" h="453529">
                <a:moveTo>
                  <a:pt x="1626362" y="434479"/>
                </a:moveTo>
                <a:lnTo>
                  <a:pt x="1569212" y="434479"/>
                </a:lnTo>
                <a:lnTo>
                  <a:pt x="1569212" y="440829"/>
                </a:lnTo>
                <a:lnTo>
                  <a:pt x="1626362" y="440829"/>
                </a:lnTo>
                <a:lnTo>
                  <a:pt x="1626362" y="434479"/>
                </a:lnTo>
                <a:close/>
              </a:path>
              <a:path w="2983788" h="453529">
                <a:moveTo>
                  <a:pt x="1550162" y="447179"/>
                </a:moveTo>
                <a:lnTo>
                  <a:pt x="1493012" y="447179"/>
                </a:lnTo>
                <a:lnTo>
                  <a:pt x="1493012" y="453529"/>
                </a:lnTo>
                <a:lnTo>
                  <a:pt x="1550162" y="453529"/>
                </a:lnTo>
                <a:lnTo>
                  <a:pt x="1550162" y="447179"/>
                </a:lnTo>
                <a:close/>
              </a:path>
              <a:path w="2983788" h="453529">
                <a:moveTo>
                  <a:pt x="1550162" y="434479"/>
                </a:moveTo>
                <a:lnTo>
                  <a:pt x="1493012" y="434479"/>
                </a:lnTo>
                <a:lnTo>
                  <a:pt x="1493012" y="440829"/>
                </a:lnTo>
                <a:lnTo>
                  <a:pt x="1550162" y="440829"/>
                </a:lnTo>
                <a:lnTo>
                  <a:pt x="1550162" y="434479"/>
                </a:lnTo>
                <a:close/>
              </a:path>
              <a:path w="2983788" h="453529">
                <a:moveTo>
                  <a:pt x="1473962" y="447179"/>
                </a:moveTo>
                <a:lnTo>
                  <a:pt x="1416812" y="447179"/>
                </a:lnTo>
                <a:lnTo>
                  <a:pt x="1416812" y="453529"/>
                </a:lnTo>
                <a:lnTo>
                  <a:pt x="1473962" y="453529"/>
                </a:lnTo>
                <a:lnTo>
                  <a:pt x="1473962" y="447179"/>
                </a:lnTo>
                <a:close/>
              </a:path>
              <a:path w="2983788" h="453529">
                <a:moveTo>
                  <a:pt x="1473962" y="434479"/>
                </a:moveTo>
                <a:lnTo>
                  <a:pt x="1416812" y="434479"/>
                </a:lnTo>
                <a:lnTo>
                  <a:pt x="1416812" y="440829"/>
                </a:lnTo>
                <a:lnTo>
                  <a:pt x="1473962" y="440829"/>
                </a:lnTo>
                <a:lnTo>
                  <a:pt x="1473962" y="434479"/>
                </a:lnTo>
                <a:close/>
              </a:path>
              <a:path w="2983788" h="453529">
                <a:moveTo>
                  <a:pt x="1397762" y="447179"/>
                </a:moveTo>
                <a:lnTo>
                  <a:pt x="1340612" y="447179"/>
                </a:lnTo>
                <a:lnTo>
                  <a:pt x="1340612" y="453529"/>
                </a:lnTo>
                <a:lnTo>
                  <a:pt x="1397762" y="453529"/>
                </a:lnTo>
                <a:lnTo>
                  <a:pt x="1397762" y="447179"/>
                </a:lnTo>
                <a:close/>
              </a:path>
              <a:path w="2983788" h="453529">
                <a:moveTo>
                  <a:pt x="1397762" y="434479"/>
                </a:moveTo>
                <a:lnTo>
                  <a:pt x="1340612" y="434479"/>
                </a:lnTo>
                <a:lnTo>
                  <a:pt x="1340612" y="440829"/>
                </a:lnTo>
                <a:lnTo>
                  <a:pt x="1397762" y="440829"/>
                </a:lnTo>
                <a:lnTo>
                  <a:pt x="1397762" y="434479"/>
                </a:lnTo>
                <a:close/>
              </a:path>
              <a:path w="2983788" h="453529">
                <a:moveTo>
                  <a:pt x="1321562" y="447179"/>
                </a:moveTo>
                <a:lnTo>
                  <a:pt x="1264412" y="447179"/>
                </a:lnTo>
                <a:lnTo>
                  <a:pt x="1264412" y="453529"/>
                </a:lnTo>
                <a:lnTo>
                  <a:pt x="1321562" y="453529"/>
                </a:lnTo>
                <a:lnTo>
                  <a:pt x="1321562" y="447179"/>
                </a:lnTo>
                <a:close/>
              </a:path>
              <a:path w="2983788" h="453529">
                <a:moveTo>
                  <a:pt x="1321562" y="434479"/>
                </a:moveTo>
                <a:lnTo>
                  <a:pt x="1264412" y="434479"/>
                </a:lnTo>
                <a:lnTo>
                  <a:pt x="1264412" y="440829"/>
                </a:lnTo>
                <a:lnTo>
                  <a:pt x="1321562" y="440829"/>
                </a:lnTo>
                <a:lnTo>
                  <a:pt x="1321562" y="434479"/>
                </a:lnTo>
                <a:close/>
              </a:path>
              <a:path w="2983788" h="453529">
                <a:moveTo>
                  <a:pt x="1245362" y="447179"/>
                </a:moveTo>
                <a:lnTo>
                  <a:pt x="1188212" y="447179"/>
                </a:lnTo>
                <a:lnTo>
                  <a:pt x="1188212" y="453529"/>
                </a:lnTo>
                <a:lnTo>
                  <a:pt x="1245362" y="453529"/>
                </a:lnTo>
                <a:lnTo>
                  <a:pt x="1245362" y="447179"/>
                </a:lnTo>
                <a:close/>
              </a:path>
              <a:path w="2983788" h="453529">
                <a:moveTo>
                  <a:pt x="1245362" y="434479"/>
                </a:moveTo>
                <a:lnTo>
                  <a:pt x="1188212" y="434479"/>
                </a:lnTo>
                <a:lnTo>
                  <a:pt x="1188212" y="440829"/>
                </a:lnTo>
                <a:lnTo>
                  <a:pt x="1245362" y="440829"/>
                </a:lnTo>
                <a:lnTo>
                  <a:pt x="1245362" y="434479"/>
                </a:lnTo>
                <a:close/>
              </a:path>
              <a:path w="2983788" h="453529">
                <a:moveTo>
                  <a:pt x="1169162" y="447179"/>
                </a:moveTo>
                <a:lnTo>
                  <a:pt x="1112012" y="447179"/>
                </a:lnTo>
                <a:lnTo>
                  <a:pt x="1112012" y="453529"/>
                </a:lnTo>
                <a:lnTo>
                  <a:pt x="1169162" y="453529"/>
                </a:lnTo>
                <a:lnTo>
                  <a:pt x="1169162" y="447179"/>
                </a:lnTo>
                <a:close/>
              </a:path>
              <a:path w="2983788" h="453529">
                <a:moveTo>
                  <a:pt x="1169162" y="434479"/>
                </a:moveTo>
                <a:lnTo>
                  <a:pt x="1112012" y="434479"/>
                </a:lnTo>
                <a:lnTo>
                  <a:pt x="1112012" y="440829"/>
                </a:lnTo>
                <a:lnTo>
                  <a:pt x="1169162" y="440829"/>
                </a:lnTo>
                <a:lnTo>
                  <a:pt x="1169162" y="434479"/>
                </a:lnTo>
                <a:close/>
              </a:path>
              <a:path w="2983788" h="453529">
                <a:moveTo>
                  <a:pt x="1092962" y="447179"/>
                </a:moveTo>
                <a:lnTo>
                  <a:pt x="1035812" y="447179"/>
                </a:lnTo>
                <a:lnTo>
                  <a:pt x="1035812" y="453529"/>
                </a:lnTo>
                <a:lnTo>
                  <a:pt x="1092962" y="453529"/>
                </a:lnTo>
                <a:lnTo>
                  <a:pt x="1092962" y="447179"/>
                </a:lnTo>
                <a:close/>
              </a:path>
              <a:path w="2983788" h="453529">
                <a:moveTo>
                  <a:pt x="1092962" y="434479"/>
                </a:moveTo>
                <a:lnTo>
                  <a:pt x="1035812" y="434479"/>
                </a:lnTo>
                <a:lnTo>
                  <a:pt x="1035812" y="440829"/>
                </a:lnTo>
                <a:lnTo>
                  <a:pt x="1092962" y="440829"/>
                </a:lnTo>
                <a:lnTo>
                  <a:pt x="1092962" y="434479"/>
                </a:lnTo>
                <a:close/>
              </a:path>
              <a:path w="2983788" h="453529">
                <a:moveTo>
                  <a:pt x="1016762" y="447179"/>
                </a:moveTo>
                <a:lnTo>
                  <a:pt x="959612" y="447179"/>
                </a:lnTo>
                <a:lnTo>
                  <a:pt x="959612" y="453529"/>
                </a:lnTo>
                <a:lnTo>
                  <a:pt x="1016762" y="453529"/>
                </a:lnTo>
                <a:lnTo>
                  <a:pt x="1016762" y="447179"/>
                </a:lnTo>
                <a:close/>
              </a:path>
              <a:path w="2983788" h="453529">
                <a:moveTo>
                  <a:pt x="1016762" y="434479"/>
                </a:moveTo>
                <a:lnTo>
                  <a:pt x="959612" y="434479"/>
                </a:lnTo>
                <a:lnTo>
                  <a:pt x="959612" y="440829"/>
                </a:lnTo>
                <a:lnTo>
                  <a:pt x="1016762" y="440829"/>
                </a:lnTo>
                <a:lnTo>
                  <a:pt x="1016762" y="434479"/>
                </a:lnTo>
                <a:close/>
              </a:path>
              <a:path w="2983788" h="453529">
                <a:moveTo>
                  <a:pt x="940562" y="447179"/>
                </a:moveTo>
                <a:lnTo>
                  <a:pt x="883412" y="447179"/>
                </a:lnTo>
                <a:lnTo>
                  <a:pt x="883412" y="453529"/>
                </a:lnTo>
                <a:lnTo>
                  <a:pt x="940562" y="453529"/>
                </a:lnTo>
                <a:lnTo>
                  <a:pt x="940562" y="447179"/>
                </a:lnTo>
                <a:close/>
              </a:path>
              <a:path w="2983788" h="453529">
                <a:moveTo>
                  <a:pt x="940562" y="434479"/>
                </a:moveTo>
                <a:lnTo>
                  <a:pt x="883412" y="434479"/>
                </a:lnTo>
                <a:lnTo>
                  <a:pt x="883412" y="440829"/>
                </a:lnTo>
                <a:lnTo>
                  <a:pt x="940562" y="440829"/>
                </a:lnTo>
                <a:lnTo>
                  <a:pt x="940562" y="434479"/>
                </a:lnTo>
                <a:close/>
              </a:path>
              <a:path w="2983788" h="453529">
                <a:moveTo>
                  <a:pt x="864362" y="447179"/>
                </a:moveTo>
                <a:lnTo>
                  <a:pt x="807212" y="447179"/>
                </a:lnTo>
                <a:lnTo>
                  <a:pt x="807212" y="453529"/>
                </a:lnTo>
                <a:lnTo>
                  <a:pt x="864362" y="453529"/>
                </a:lnTo>
                <a:lnTo>
                  <a:pt x="864362" y="447179"/>
                </a:lnTo>
                <a:close/>
              </a:path>
              <a:path w="2983788" h="453529">
                <a:moveTo>
                  <a:pt x="864362" y="434479"/>
                </a:moveTo>
                <a:lnTo>
                  <a:pt x="807212" y="434479"/>
                </a:lnTo>
                <a:lnTo>
                  <a:pt x="807212" y="440829"/>
                </a:lnTo>
                <a:lnTo>
                  <a:pt x="864362" y="440829"/>
                </a:lnTo>
                <a:lnTo>
                  <a:pt x="864362" y="434479"/>
                </a:lnTo>
                <a:close/>
              </a:path>
              <a:path w="2983788" h="453529">
                <a:moveTo>
                  <a:pt x="788162" y="447179"/>
                </a:moveTo>
                <a:lnTo>
                  <a:pt x="731012" y="447179"/>
                </a:lnTo>
                <a:lnTo>
                  <a:pt x="731012" y="453529"/>
                </a:lnTo>
                <a:lnTo>
                  <a:pt x="788162" y="453529"/>
                </a:lnTo>
                <a:lnTo>
                  <a:pt x="788162" y="447179"/>
                </a:lnTo>
                <a:close/>
              </a:path>
              <a:path w="2983788" h="453529">
                <a:moveTo>
                  <a:pt x="788162" y="434479"/>
                </a:moveTo>
                <a:lnTo>
                  <a:pt x="731012" y="434479"/>
                </a:lnTo>
                <a:lnTo>
                  <a:pt x="731012" y="440829"/>
                </a:lnTo>
                <a:lnTo>
                  <a:pt x="788162" y="440829"/>
                </a:lnTo>
                <a:lnTo>
                  <a:pt x="788162" y="434479"/>
                </a:lnTo>
                <a:close/>
              </a:path>
              <a:path w="2983788" h="453529">
                <a:moveTo>
                  <a:pt x="711962" y="447179"/>
                </a:moveTo>
                <a:lnTo>
                  <a:pt x="654812" y="447179"/>
                </a:lnTo>
                <a:lnTo>
                  <a:pt x="654812" y="453529"/>
                </a:lnTo>
                <a:lnTo>
                  <a:pt x="711962" y="453529"/>
                </a:lnTo>
                <a:lnTo>
                  <a:pt x="711962" y="447179"/>
                </a:lnTo>
                <a:close/>
              </a:path>
              <a:path w="2983788" h="453529">
                <a:moveTo>
                  <a:pt x="711962" y="434479"/>
                </a:moveTo>
                <a:lnTo>
                  <a:pt x="654812" y="434479"/>
                </a:lnTo>
                <a:lnTo>
                  <a:pt x="654812" y="440829"/>
                </a:lnTo>
                <a:lnTo>
                  <a:pt x="711962" y="440829"/>
                </a:lnTo>
                <a:lnTo>
                  <a:pt x="711962" y="434479"/>
                </a:lnTo>
                <a:close/>
              </a:path>
              <a:path w="2983788" h="453529">
                <a:moveTo>
                  <a:pt x="635762" y="447179"/>
                </a:moveTo>
                <a:lnTo>
                  <a:pt x="578612" y="447179"/>
                </a:lnTo>
                <a:lnTo>
                  <a:pt x="578612" y="453529"/>
                </a:lnTo>
                <a:lnTo>
                  <a:pt x="635762" y="453529"/>
                </a:lnTo>
                <a:lnTo>
                  <a:pt x="635762" y="447179"/>
                </a:lnTo>
                <a:close/>
              </a:path>
              <a:path w="2983788" h="453529">
                <a:moveTo>
                  <a:pt x="635762" y="434479"/>
                </a:moveTo>
                <a:lnTo>
                  <a:pt x="578612" y="434479"/>
                </a:lnTo>
                <a:lnTo>
                  <a:pt x="578612" y="440829"/>
                </a:lnTo>
                <a:lnTo>
                  <a:pt x="635762" y="440829"/>
                </a:lnTo>
                <a:lnTo>
                  <a:pt x="635762" y="434479"/>
                </a:lnTo>
                <a:close/>
              </a:path>
              <a:path w="2983788" h="453529">
                <a:moveTo>
                  <a:pt x="559562" y="447179"/>
                </a:moveTo>
                <a:lnTo>
                  <a:pt x="502412" y="447179"/>
                </a:lnTo>
                <a:lnTo>
                  <a:pt x="502412" y="453529"/>
                </a:lnTo>
                <a:lnTo>
                  <a:pt x="559562" y="453529"/>
                </a:lnTo>
                <a:lnTo>
                  <a:pt x="559562" y="447179"/>
                </a:lnTo>
                <a:close/>
              </a:path>
              <a:path w="2983788" h="453529">
                <a:moveTo>
                  <a:pt x="559562" y="434479"/>
                </a:moveTo>
                <a:lnTo>
                  <a:pt x="502412" y="434479"/>
                </a:lnTo>
                <a:lnTo>
                  <a:pt x="502412" y="440829"/>
                </a:lnTo>
                <a:lnTo>
                  <a:pt x="559562" y="440829"/>
                </a:lnTo>
                <a:lnTo>
                  <a:pt x="559562" y="434479"/>
                </a:lnTo>
                <a:close/>
              </a:path>
              <a:path w="2983788" h="453529">
                <a:moveTo>
                  <a:pt x="483362" y="447179"/>
                </a:moveTo>
                <a:lnTo>
                  <a:pt x="426212" y="447179"/>
                </a:lnTo>
                <a:lnTo>
                  <a:pt x="426212" y="453529"/>
                </a:lnTo>
                <a:lnTo>
                  <a:pt x="483362" y="453529"/>
                </a:lnTo>
                <a:lnTo>
                  <a:pt x="483362" y="447179"/>
                </a:lnTo>
                <a:close/>
              </a:path>
              <a:path w="2983788" h="453529">
                <a:moveTo>
                  <a:pt x="483362" y="434479"/>
                </a:moveTo>
                <a:lnTo>
                  <a:pt x="426212" y="434479"/>
                </a:lnTo>
                <a:lnTo>
                  <a:pt x="426212" y="440829"/>
                </a:lnTo>
                <a:lnTo>
                  <a:pt x="483362" y="440829"/>
                </a:lnTo>
                <a:lnTo>
                  <a:pt x="483362" y="434479"/>
                </a:lnTo>
                <a:close/>
              </a:path>
              <a:path w="2983788" h="453529">
                <a:moveTo>
                  <a:pt x="407162" y="447179"/>
                </a:moveTo>
                <a:lnTo>
                  <a:pt x="350012" y="447179"/>
                </a:lnTo>
                <a:lnTo>
                  <a:pt x="350012" y="453529"/>
                </a:lnTo>
                <a:lnTo>
                  <a:pt x="407162" y="453529"/>
                </a:lnTo>
                <a:lnTo>
                  <a:pt x="407162" y="447179"/>
                </a:lnTo>
                <a:close/>
              </a:path>
              <a:path w="2983788" h="453529">
                <a:moveTo>
                  <a:pt x="407162" y="434479"/>
                </a:moveTo>
                <a:lnTo>
                  <a:pt x="350012" y="434479"/>
                </a:lnTo>
                <a:lnTo>
                  <a:pt x="350012" y="440829"/>
                </a:lnTo>
                <a:lnTo>
                  <a:pt x="407162" y="440829"/>
                </a:lnTo>
                <a:lnTo>
                  <a:pt x="407162" y="434479"/>
                </a:lnTo>
                <a:close/>
              </a:path>
              <a:path w="2983788" h="453529">
                <a:moveTo>
                  <a:pt x="330962" y="447179"/>
                </a:moveTo>
                <a:lnTo>
                  <a:pt x="273812" y="447179"/>
                </a:lnTo>
                <a:lnTo>
                  <a:pt x="273812" y="453529"/>
                </a:lnTo>
                <a:lnTo>
                  <a:pt x="330962" y="453529"/>
                </a:lnTo>
                <a:lnTo>
                  <a:pt x="330962" y="447179"/>
                </a:lnTo>
                <a:close/>
              </a:path>
              <a:path w="2983788" h="453529">
                <a:moveTo>
                  <a:pt x="330962" y="434479"/>
                </a:moveTo>
                <a:lnTo>
                  <a:pt x="273812" y="434479"/>
                </a:lnTo>
                <a:lnTo>
                  <a:pt x="273812" y="440829"/>
                </a:lnTo>
                <a:lnTo>
                  <a:pt x="330962" y="440829"/>
                </a:lnTo>
                <a:lnTo>
                  <a:pt x="330962" y="434479"/>
                </a:lnTo>
                <a:close/>
              </a:path>
              <a:path w="2983788" h="453529">
                <a:moveTo>
                  <a:pt x="254761" y="447179"/>
                </a:moveTo>
                <a:lnTo>
                  <a:pt x="197612" y="447179"/>
                </a:lnTo>
                <a:lnTo>
                  <a:pt x="197612" y="453529"/>
                </a:lnTo>
                <a:lnTo>
                  <a:pt x="254761" y="453529"/>
                </a:lnTo>
                <a:lnTo>
                  <a:pt x="254761" y="447179"/>
                </a:lnTo>
                <a:close/>
              </a:path>
              <a:path w="2983788" h="453529">
                <a:moveTo>
                  <a:pt x="254761" y="434479"/>
                </a:moveTo>
                <a:lnTo>
                  <a:pt x="197612" y="434479"/>
                </a:lnTo>
                <a:lnTo>
                  <a:pt x="197612" y="440829"/>
                </a:lnTo>
                <a:lnTo>
                  <a:pt x="254761" y="440829"/>
                </a:lnTo>
                <a:lnTo>
                  <a:pt x="254761" y="434479"/>
                </a:lnTo>
                <a:close/>
              </a:path>
              <a:path w="2983788" h="453529">
                <a:moveTo>
                  <a:pt x="178562" y="447179"/>
                </a:moveTo>
                <a:lnTo>
                  <a:pt x="121412" y="447179"/>
                </a:lnTo>
                <a:lnTo>
                  <a:pt x="121412" y="453529"/>
                </a:lnTo>
                <a:lnTo>
                  <a:pt x="178562" y="453529"/>
                </a:lnTo>
                <a:lnTo>
                  <a:pt x="178562" y="447179"/>
                </a:lnTo>
                <a:close/>
              </a:path>
              <a:path w="2983788" h="453529">
                <a:moveTo>
                  <a:pt x="178562" y="434479"/>
                </a:moveTo>
                <a:lnTo>
                  <a:pt x="121412" y="434479"/>
                </a:lnTo>
                <a:lnTo>
                  <a:pt x="121412" y="440829"/>
                </a:lnTo>
                <a:lnTo>
                  <a:pt x="178562" y="440829"/>
                </a:lnTo>
                <a:lnTo>
                  <a:pt x="178562" y="434479"/>
                </a:lnTo>
                <a:close/>
              </a:path>
              <a:path w="2983788" h="453529">
                <a:moveTo>
                  <a:pt x="102362" y="447179"/>
                </a:moveTo>
                <a:lnTo>
                  <a:pt x="45212" y="447179"/>
                </a:lnTo>
                <a:lnTo>
                  <a:pt x="45212" y="453529"/>
                </a:lnTo>
                <a:lnTo>
                  <a:pt x="102362" y="453529"/>
                </a:lnTo>
                <a:lnTo>
                  <a:pt x="102362" y="447179"/>
                </a:lnTo>
                <a:close/>
              </a:path>
              <a:path w="2983788" h="453529">
                <a:moveTo>
                  <a:pt x="102362" y="434479"/>
                </a:moveTo>
                <a:lnTo>
                  <a:pt x="45212" y="434479"/>
                </a:lnTo>
                <a:lnTo>
                  <a:pt x="45212" y="440829"/>
                </a:lnTo>
                <a:lnTo>
                  <a:pt x="102362" y="440829"/>
                </a:lnTo>
                <a:lnTo>
                  <a:pt x="102362" y="434479"/>
                </a:lnTo>
                <a:close/>
              </a:path>
              <a:path w="2983788" h="453529">
                <a:moveTo>
                  <a:pt x="26162" y="447179"/>
                </a:moveTo>
                <a:lnTo>
                  <a:pt x="9525" y="447179"/>
                </a:lnTo>
                <a:lnTo>
                  <a:pt x="9525" y="453529"/>
                </a:lnTo>
                <a:lnTo>
                  <a:pt x="26162" y="453529"/>
                </a:lnTo>
                <a:lnTo>
                  <a:pt x="26162" y="447179"/>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7455713" y="5670297"/>
            <a:ext cx="1676400" cy="36639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6200" marR="12700" indent="-63500">
              <a:lnSpc>
                <a:spcPct val="115999"/>
              </a:lnSpc>
            </a:pPr>
            <a:r>
              <a:rPr sz="1000" b="1">
                <a:solidFill>
                  <a:srgbClr val="1EC8F3"/>
                </a:solidFill>
                <a:latin typeface="Microsoft YaHei UI"/>
                <a:cs typeface="Microsoft YaHei UI"/>
              </a:rPr>
              <a:t>构建生态融合，助力三医联动 将医疗科技场景化、应用化</a:t>
            </a:r>
            <a:endParaRPr sz="1000">
              <a:latin typeface="Microsoft YaHei UI"/>
              <a:cs typeface="Microsoft YaHei UI"/>
            </a:endParaRPr>
          </a:p>
        </p:txBody>
      </p:sp>
      <p:sp>
        <p:nvSpPr>
          <p:cNvPr id="26" name="object 26"/>
          <p:cNvSpPr/>
          <p:nvPr/>
        </p:nvSpPr>
        <p:spPr>
          <a:xfrm>
            <a:off x="7744968" y="3806952"/>
            <a:ext cx="1606295" cy="1615440"/>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8869563" y="4076868"/>
            <a:ext cx="339930" cy="339500"/>
          </a:xfrm>
          <a:custGeom>
            <a:rect l="l" t="t" r="r" b="b"/>
            <a:pathLst>
              <a:path w="339930" h="339500">
                <a:moveTo>
                  <a:pt x="156213" y="0"/>
                </a:moveTo>
                <a:lnTo>
                  <a:pt x="114276" y="8820"/>
                </a:lnTo>
                <a:lnTo>
                  <a:pt x="76845" y="27271"/>
                </a:lnTo>
                <a:lnTo>
                  <a:pt x="45312" y="53961"/>
                </a:lnTo>
                <a:lnTo>
                  <a:pt x="21065" y="87500"/>
                </a:lnTo>
                <a:lnTo>
                  <a:pt x="5498" y="126499"/>
                </a:lnTo>
                <a:lnTo>
                  <a:pt x="0" y="169567"/>
                </a:lnTo>
                <a:lnTo>
                  <a:pt x="106" y="175646"/>
                </a:lnTo>
                <a:lnTo>
                  <a:pt x="6815" y="217242"/>
                </a:lnTo>
                <a:lnTo>
                  <a:pt x="23166" y="254811"/>
                </a:lnTo>
                <a:lnTo>
                  <a:pt x="48049" y="287060"/>
                </a:lnTo>
                <a:lnTo>
                  <a:pt x="80357" y="312693"/>
                </a:lnTo>
                <a:lnTo>
                  <a:pt x="118980" y="330415"/>
                </a:lnTo>
                <a:lnTo>
                  <a:pt x="162809" y="338931"/>
                </a:lnTo>
                <a:lnTo>
                  <a:pt x="178384" y="339500"/>
                </a:lnTo>
                <a:lnTo>
                  <a:pt x="192454" y="338240"/>
                </a:lnTo>
                <a:lnTo>
                  <a:pt x="232362" y="327819"/>
                </a:lnTo>
                <a:lnTo>
                  <a:pt x="267829" y="308231"/>
                </a:lnTo>
                <a:lnTo>
                  <a:pt x="297588" y="280501"/>
                </a:lnTo>
                <a:lnTo>
                  <a:pt x="320370" y="245658"/>
                </a:lnTo>
                <a:lnTo>
                  <a:pt x="334907" y="204725"/>
                </a:lnTo>
                <a:lnTo>
                  <a:pt x="339930" y="158731"/>
                </a:lnTo>
                <a:lnTo>
                  <a:pt x="338479" y="144853"/>
                </a:lnTo>
                <a:lnTo>
                  <a:pt x="327609" y="105530"/>
                </a:lnTo>
                <a:lnTo>
                  <a:pt x="307693" y="70630"/>
                </a:lnTo>
                <a:lnTo>
                  <a:pt x="279662" y="41391"/>
                </a:lnTo>
                <a:lnTo>
                  <a:pt x="244450" y="19049"/>
                </a:lnTo>
                <a:lnTo>
                  <a:pt x="202989" y="4840"/>
                </a:lnTo>
                <a:lnTo>
                  <a:pt x="156213"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8938100" y="4184395"/>
            <a:ext cx="203200" cy="119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700" b="1">
                <a:solidFill>
                  <a:srgbClr val="FFFFFF"/>
                </a:solidFill>
                <a:latin typeface="Microsoft YaHei UI"/>
                <a:cs typeface="Microsoft YaHei UI"/>
              </a:rPr>
              <a:t>医疗</a:t>
            </a:r>
            <a:endParaRPr sz="700">
              <a:latin typeface="Microsoft YaHei UI"/>
              <a:cs typeface="Microsoft YaHei UI"/>
            </a:endParaRPr>
          </a:p>
        </p:txBody>
      </p:sp>
      <p:sp>
        <p:nvSpPr>
          <p:cNvPr id="29" name="object 29"/>
          <p:cNvSpPr/>
          <p:nvPr/>
        </p:nvSpPr>
        <p:spPr>
          <a:xfrm>
            <a:off x="8683753" y="4383024"/>
            <a:ext cx="493775" cy="813815"/>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353136" y="4971343"/>
            <a:ext cx="339930" cy="339500"/>
          </a:xfrm>
          <a:custGeom>
            <a:rect l="l" t="t" r="r" b="b"/>
            <a:pathLst>
              <a:path w="339930" h="339500">
                <a:moveTo>
                  <a:pt x="156213" y="0"/>
                </a:moveTo>
                <a:lnTo>
                  <a:pt x="114276" y="8821"/>
                </a:lnTo>
                <a:lnTo>
                  <a:pt x="76845" y="27274"/>
                </a:lnTo>
                <a:lnTo>
                  <a:pt x="45312" y="53966"/>
                </a:lnTo>
                <a:lnTo>
                  <a:pt x="21065" y="87506"/>
                </a:lnTo>
                <a:lnTo>
                  <a:pt x="5498" y="126503"/>
                </a:lnTo>
                <a:lnTo>
                  <a:pt x="0" y="169567"/>
                </a:lnTo>
                <a:lnTo>
                  <a:pt x="106" y="175645"/>
                </a:lnTo>
                <a:lnTo>
                  <a:pt x="6815" y="217241"/>
                </a:lnTo>
                <a:lnTo>
                  <a:pt x="23165" y="254811"/>
                </a:lnTo>
                <a:lnTo>
                  <a:pt x="48049" y="287060"/>
                </a:lnTo>
                <a:lnTo>
                  <a:pt x="80357" y="312693"/>
                </a:lnTo>
                <a:lnTo>
                  <a:pt x="118979" y="330415"/>
                </a:lnTo>
                <a:lnTo>
                  <a:pt x="162808" y="338931"/>
                </a:lnTo>
                <a:lnTo>
                  <a:pt x="178383" y="339500"/>
                </a:lnTo>
                <a:lnTo>
                  <a:pt x="192453" y="338240"/>
                </a:lnTo>
                <a:lnTo>
                  <a:pt x="232361" y="327819"/>
                </a:lnTo>
                <a:lnTo>
                  <a:pt x="267829" y="308231"/>
                </a:lnTo>
                <a:lnTo>
                  <a:pt x="297588" y="280502"/>
                </a:lnTo>
                <a:lnTo>
                  <a:pt x="320370" y="245658"/>
                </a:lnTo>
                <a:lnTo>
                  <a:pt x="334907" y="204726"/>
                </a:lnTo>
                <a:lnTo>
                  <a:pt x="339930" y="158732"/>
                </a:lnTo>
                <a:lnTo>
                  <a:pt x="338479" y="144856"/>
                </a:lnTo>
                <a:lnTo>
                  <a:pt x="327609" y="105535"/>
                </a:lnTo>
                <a:lnTo>
                  <a:pt x="307693" y="70636"/>
                </a:lnTo>
                <a:lnTo>
                  <a:pt x="279662" y="41396"/>
                </a:lnTo>
                <a:lnTo>
                  <a:pt x="244450" y="19052"/>
                </a:lnTo>
                <a:lnTo>
                  <a:pt x="202989" y="4841"/>
                </a:lnTo>
                <a:lnTo>
                  <a:pt x="156213"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8421673" y="5080507"/>
            <a:ext cx="203200" cy="119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700" b="1">
                <a:solidFill>
                  <a:srgbClr val="FFFFFF"/>
                </a:solidFill>
                <a:latin typeface="Microsoft YaHei UI"/>
                <a:cs typeface="Microsoft YaHei UI"/>
              </a:rPr>
              <a:t>医药</a:t>
            </a:r>
            <a:endParaRPr sz="700">
              <a:latin typeface="Microsoft YaHei UI"/>
              <a:cs typeface="Microsoft YaHei UI"/>
            </a:endParaRPr>
          </a:p>
        </p:txBody>
      </p:sp>
      <p:sp>
        <p:nvSpPr>
          <p:cNvPr id="32" name="object 32"/>
          <p:cNvSpPr/>
          <p:nvPr/>
        </p:nvSpPr>
        <p:spPr>
          <a:xfrm>
            <a:off x="7793736" y="4410455"/>
            <a:ext cx="588263" cy="762000"/>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7836710" y="4076868"/>
            <a:ext cx="339930" cy="339500"/>
          </a:xfrm>
          <a:custGeom>
            <a:rect l="l" t="t" r="r" b="b"/>
            <a:pathLst>
              <a:path w="339930" h="339500">
                <a:moveTo>
                  <a:pt x="156213" y="0"/>
                </a:moveTo>
                <a:lnTo>
                  <a:pt x="114276" y="8820"/>
                </a:lnTo>
                <a:lnTo>
                  <a:pt x="76845" y="27271"/>
                </a:lnTo>
                <a:lnTo>
                  <a:pt x="45312" y="53961"/>
                </a:lnTo>
                <a:lnTo>
                  <a:pt x="21065" y="87500"/>
                </a:lnTo>
                <a:lnTo>
                  <a:pt x="5498" y="126499"/>
                </a:lnTo>
                <a:lnTo>
                  <a:pt x="0" y="169567"/>
                </a:lnTo>
                <a:lnTo>
                  <a:pt x="106" y="175647"/>
                </a:lnTo>
                <a:lnTo>
                  <a:pt x="6815" y="217242"/>
                </a:lnTo>
                <a:lnTo>
                  <a:pt x="23166" y="254812"/>
                </a:lnTo>
                <a:lnTo>
                  <a:pt x="48050" y="287060"/>
                </a:lnTo>
                <a:lnTo>
                  <a:pt x="80358" y="312693"/>
                </a:lnTo>
                <a:lnTo>
                  <a:pt x="118981" y="330415"/>
                </a:lnTo>
                <a:lnTo>
                  <a:pt x="162810" y="338931"/>
                </a:lnTo>
                <a:lnTo>
                  <a:pt x="178385" y="339500"/>
                </a:lnTo>
                <a:lnTo>
                  <a:pt x="192457" y="338240"/>
                </a:lnTo>
                <a:lnTo>
                  <a:pt x="232367" y="327819"/>
                </a:lnTo>
                <a:lnTo>
                  <a:pt x="267835" y="308231"/>
                </a:lnTo>
                <a:lnTo>
                  <a:pt x="297593" y="280501"/>
                </a:lnTo>
                <a:lnTo>
                  <a:pt x="320373" y="245658"/>
                </a:lnTo>
                <a:lnTo>
                  <a:pt x="334908" y="204725"/>
                </a:lnTo>
                <a:lnTo>
                  <a:pt x="339930" y="158731"/>
                </a:lnTo>
                <a:lnTo>
                  <a:pt x="338479" y="144853"/>
                </a:lnTo>
                <a:lnTo>
                  <a:pt x="327611" y="105530"/>
                </a:lnTo>
                <a:lnTo>
                  <a:pt x="307696" y="70630"/>
                </a:lnTo>
                <a:lnTo>
                  <a:pt x="279667" y="41391"/>
                </a:lnTo>
                <a:lnTo>
                  <a:pt x="244455" y="19049"/>
                </a:lnTo>
                <a:lnTo>
                  <a:pt x="202993" y="4840"/>
                </a:lnTo>
                <a:lnTo>
                  <a:pt x="156213"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8116824" y="3889247"/>
            <a:ext cx="780287" cy="259080"/>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txBox="1"/>
          <p:nvPr/>
        </p:nvSpPr>
        <p:spPr>
          <a:xfrm>
            <a:off x="6953178" y="3303017"/>
            <a:ext cx="2959100" cy="4946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ts val="1300"/>
              </a:lnSpc>
            </a:pPr>
            <a:r>
              <a:rPr sz="1100" b="1">
                <a:solidFill>
                  <a:srgbClr val="1EC8F3"/>
                </a:solidFill>
                <a:latin typeface="Microsoft YaHei UI"/>
                <a:cs typeface="Microsoft YaHei UI"/>
              </a:rPr>
              <a:t>切实解决医疗资源分配不均、供需差异大等核心 痛点问题</a:t>
            </a:r>
            <a:endParaRPr sz="1100">
              <a:latin typeface="Microsoft YaHei UI"/>
              <a:cs typeface="Microsoft YaHei UI"/>
            </a:endParaRPr>
          </a:p>
          <a:p>
            <a:pPr marL="70485" algn="ctr">
              <a:spcBef>
                <a:spcPts val="359"/>
              </a:spcBef>
            </a:pPr>
            <a:r>
              <a:rPr sz="700">
                <a:solidFill>
                  <a:srgbClr val="595959"/>
                </a:solidFill>
                <a:latin typeface="Microsoft YaHei UI"/>
                <a:cs typeface="Microsoft YaHei UI"/>
              </a:rPr>
              <a:t>线上医疗透明可控</a:t>
            </a:r>
            <a:r>
              <a:rPr sz="700" spc="-15">
                <a:solidFill>
                  <a:srgbClr val="595959"/>
                </a:solidFill>
                <a:latin typeface="Microsoft YaHei UI"/>
                <a:cs typeface="Microsoft YaHei UI"/>
              </a:rPr>
              <a:t>,</a:t>
            </a:r>
            <a:r>
              <a:rPr sz="700">
                <a:solidFill>
                  <a:srgbClr val="595959"/>
                </a:solidFill>
                <a:latin typeface="Microsoft YaHei UI"/>
                <a:cs typeface="Microsoft YaHei UI"/>
              </a:rPr>
              <a:t>帮助医保控费</a:t>
            </a:r>
            <a:endParaRPr sz="700">
              <a:latin typeface="Microsoft YaHei UI"/>
              <a:cs typeface="Microsoft YaHei UI"/>
            </a:endParaRPr>
          </a:p>
        </p:txBody>
      </p:sp>
      <p:sp>
        <p:nvSpPr>
          <p:cNvPr id="36" name="object 36"/>
          <p:cNvSpPr txBox="1"/>
          <p:nvPr/>
        </p:nvSpPr>
        <p:spPr>
          <a:xfrm>
            <a:off x="7905246" y="4184395"/>
            <a:ext cx="203200" cy="119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700" b="1">
                <a:solidFill>
                  <a:srgbClr val="FFFFFF"/>
                </a:solidFill>
                <a:latin typeface="Microsoft YaHei UI"/>
                <a:cs typeface="Microsoft YaHei UI"/>
              </a:rPr>
              <a:t>医保</a:t>
            </a:r>
            <a:endParaRPr sz="700">
              <a:latin typeface="Microsoft YaHei UI"/>
              <a:cs typeface="Microsoft YaHei UI"/>
            </a:endParaRPr>
          </a:p>
        </p:txBody>
      </p:sp>
      <p:sp>
        <p:nvSpPr>
          <p:cNvPr id="37" name="object 37"/>
          <p:cNvSpPr txBox="1"/>
          <p:nvPr/>
        </p:nvSpPr>
        <p:spPr>
          <a:xfrm>
            <a:off x="7919205" y="4570985"/>
            <a:ext cx="558800" cy="2762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ts val="700"/>
              </a:lnSpc>
            </a:pPr>
            <a:r>
              <a:rPr sz="600">
                <a:solidFill>
                  <a:srgbClr val="0096D2"/>
                </a:solidFill>
                <a:latin typeface="Microsoft YaHei UI"/>
                <a:cs typeface="Microsoft YaHei UI"/>
              </a:rPr>
              <a:t>线上医药数据有 迹可循，促进医 保控费</a:t>
            </a:r>
            <a:endParaRPr sz="600">
              <a:latin typeface="Microsoft YaHei UI"/>
              <a:cs typeface="Microsoft YaHei UI"/>
            </a:endParaRPr>
          </a:p>
        </p:txBody>
      </p:sp>
      <p:sp>
        <p:nvSpPr>
          <p:cNvPr id="38" name="object 38"/>
          <p:cNvSpPr txBox="1"/>
          <p:nvPr/>
        </p:nvSpPr>
        <p:spPr>
          <a:xfrm>
            <a:off x="8255552" y="4055873"/>
            <a:ext cx="558800" cy="2762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ts val="700"/>
              </a:lnSpc>
            </a:pPr>
            <a:r>
              <a:rPr sz="600">
                <a:solidFill>
                  <a:srgbClr val="0096D2"/>
                </a:solidFill>
                <a:latin typeface="Microsoft YaHei UI"/>
                <a:cs typeface="Microsoft YaHei UI"/>
              </a:rPr>
              <a:t>医保接入可调动 患者与医院的积 极性</a:t>
            </a:r>
            <a:endParaRPr sz="600">
              <a:latin typeface="Microsoft YaHei UI"/>
              <a:cs typeface="Microsoft YaHei UI"/>
            </a:endParaRPr>
          </a:p>
        </p:txBody>
      </p:sp>
      <p:sp>
        <p:nvSpPr>
          <p:cNvPr id="39" name="object 39"/>
          <p:cNvSpPr txBox="1"/>
          <p:nvPr/>
        </p:nvSpPr>
        <p:spPr>
          <a:xfrm>
            <a:off x="8653241" y="4570985"/>
            <a:ext cx="501015" cy="2762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ts val="700"/>
              </a:lnSpc>
            </a:pPr>
            <a:r>
              <a:rPr sz="600">
                <a:solidFill>
                  <a:srgbClr val="0096D2"/>
                </a:solidFill>
                <a:latin typeface="Microsoft YaHei UI"/>
                <a:cs typeface="Microsoft YaHei UI"/>
              </a:rPr>
              <a:t>电子处方流转</a:t>
            </a:r>
            <a:r>
              <a:rPr sz="600" spc="-5">
                <a:solidFill>
                  <a:srgbClr val="0096D2"/>
                </a:solidFill>
                <a:latin typeface="Microsoft YaHei UI"/>
                <a:cs typeface="Microsoft YaHei UI"/>
              </a:rPr>
              <a:t>, 推动互联网医 药发展</a:t>
            </a:r>
            <a:endParaRPr sz="600">
              <a:latin typeface="Microsoft YaHei UI"/>
              <a:cs typeface="Microsoft YaHei UI"/>
            </a:endParaRPr>
          </a:p>
        </p:txBody>
      </p:sp>
      <p:sp>
        <p:nvSpPr>
          <p:cNvPr id="40" name="object 40"/>
          <p:cNvSpPr txBox="1"/>
          <p:nvPr/>
        </p:nvSpPr>
        <p:spPr>
          <a:xfrm>
            <a:off x="7118179" y="4830064"/>
            <a:ext cx="825500" cy="21780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6050" marR="12700" indent="-133350">
              <a:lnSpc>
                <a:spcPts val="819"/>
              </a:lnSpc>
            </a:pPr>
            <a:r>
              <a:rPr sz="700">
                <a:solidFill>
                  <a:srgbClr val="595959"/>
                </a:solidFill>
                <a:latin typeface="Microsoft YaHei UI"/>
                <a:cs typeface="Microsoft YaHei UI"/>
              </a:rPr>
              <a:t>医保的接入有助于医 药电商的发展</a:t>
            </a:r>
            <a:endParaRPr sz="700">
              <a:latin typeface="Microsoft YaHei UI"/>
              <a:cs typeface="Microsoft YaHei UI"/>
            </a:endParaRPr>
          </a:p>
        </p:txBody>
      </p:sp>
      <p:sp>
        <p:nvSpPr>
          <p:cNvPr id="41" name="object 41"/>
          <p:cNvSpPr txBox="1"/>
          <p:nvPr/>
        </p:nvSpPr>
        <p:spPr>
          <a:xfrm>
            <a:off x="9073269" y="4820932"/>
            <a:ext cx="935355" cy="21145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0660" marR="12700" indent="-188595">
              <a:lnSpc>
                <a:spcPts val="790"/>
              </a:lnSpc>
            </a:pPr>
            <a:r>
              <a:rPr sz="700">
                <a:solidFill>
                  <a:srgbClr val="595959"/>
                </a:solidFill>
                <a:latin typeface="Microsoft YaHei UI"/>
                <a:cs typeface="Microsoft YaHei UI"/>
              </a:rPr>
              <a:t>线上医药选择更广泛</a:t>
            </a:r>
            <a:r>
              <a:rPr sz="700" spc="-15">
                <a:solidFill>
                  <a:srgbClr val="595959"/>
                </a:solidFill>
                <a:latin typeface="Microsoft YaHei UI"/>
                <a:cs typeface="Microsoft YaHei UI"/>
              </a:rPr>
              <a:t>,</a:t>
            </a:r>
            <a:r>
              <a:rPr sz="700">
                <a:solidFill>
                  <a:srgbClr val="595959"/>
                </a:solidFill>
                <a:latin typeface="Microsoft YaHei UI"/>
                <a:cs typeface="Microsoft YaHei UI"/>
              </a:rPr>
              <a:t>可 丰富医疗手段</a:t>
            </a:r>
            <a:endParaRPr sz="700">
              <a:latin typeface="Microsoft YaHei UI"/>
              <a:cs typeface="Microsoft YaHei UI"/>
            </a:endParaRPr>
          </a:p>
        </p:txBody>
      </p:sp>
      <p:sp>
        <p:nvSpPr>
          <p:cNvPr id="42" name="object 42"/>
          <p:cNvSpPr/>
          <p:nvPr/>
        </p:nvSpPr>
        <p:spPr>
          <a:xfrm>
            <a:off x="5544312" y="5519928"/>
            <a:ext cx="1075943" cy="521207"/>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5597157" y="5535166"/>
            <a:ext cx="971586" cy="414340"/>
          </a:xfrm>
          <a:custGeom>
            <a:rect l="l" t="t" r="r" b="b"/>
            <a:pathLst>
              <a:path w="971586" h="414340">
                <a:moveTo>
                  <a:pt x="36595" y="338493"/>
                </a:moveTo>
                <a:lnTo>
                  <a:pt x="978" y="367487"/>
                </a:lnTo>
                <a:lnTo>
                  <a:pt x="0" y="379628"/>
                </a:lnTo>
                <a:lnTo>
                  <a:pt x="6447" y="394028"/>
                </a:lnTo>
                <a:lnTo>
                  <a:pt x="14784" y="404547"/>
                </a:lnTo>
                <a:lnTo>
                  <a:pt x="24491" y="411284"/>
                </a:lnTo>
                <a:lnTo>
                  <a:pt x="35048" y="414340"/>
                </a:lnTo>
                <a:lnTo>
                  <a:pt x="45935" y="413816"/>
                </a:lnTo>
                <a:lnTo>
                  <a:pt x="58735" y="407283"/>
                </a:lnTo>
                <a:lnTo>
                  <a:pt x="68074" y="398542"/>
                </a:lnTo>
                <a:lnTo>
                  <a:pt x="73865" y="388238"/>
                </a:lnTo>
                <a:lnTo>
                  <a:pt x="74970" y="382487"/>
                </a:lnTo>
                <a:lnTo>
                  <a:pt x="40233" y="382487"/>
                </a:lnTo>
                <a:lnTo>
                  <a:pt x="35737" y="370613"/>
                </a:lnTo>
                <a:lnTo>
                  <a:pt x="70103" y="357614"/>
                </a:lnTo>
                <a:lnTo>
                  <a:pt x="67993" y="353779"/>
                </a:lnTo>
                <a:lnTo>
                  <a:pt x="59021" y="345197"/>
                </a:lnTo>
                <a:lnTo>
                  <a:pt x="48301" y="340020"/>
                </a:lnTo>
                <a:lnTo>
                  <a:pt x="36595" y="338493"/>
                </a:lnTo>
              </a:path>
              <a:path w="971586" h="414340">
                <a:moveTo>
                  <a:pt x="70103" y="357614"/>
                </a:moveTo>
                <a:lnTo>
                  <a:pt x="35737" y="370613"/>
                </a:lnTo>
                <a:lnTo>
                  <a:pt x="40233" y="382487"/>
                </a:lnTo>
              </a:path>
              <a:path w="971586" h="414340">
                <a:moveTo>
                  <a:pt x="40233" y="382487"/>
                </a:moveTo>
                <a:lnTo>
                  <a:pt x="74970" y="382487"/>
                </a:lnTo>
              </a:path>
              <a:path w="971586" h="414340">
                <a:moveTo>
                  <a:pt x="40233" y="382487"/>
                </a:moveTo>
                <a:lnTo>
                  <a:pt x="35737" y="370613"/>
                </a:lnTo>
                <a:lnTo>
                  <a:pt x="70103" y="357614"/>
                </a:lnTo>
              </a:path>
              <a:path w="971586" h="414340">
                <a:moveTo>
                  <a:pt x="70103" y="357614"/>
                </a:moveTo>
                <a:lnTo>
                  <a:pt x="35737" y="370613"/>
                </a:lnTo>
                <a:lnTo>
                  <a:pt x="40233" y="382487"/>
                </a:lnTo>
                <a:lnTo>
                  <a:pt x="74976" y="369346"/>
                </a:lnTo>
                <a:lnTo>
                  <a:pt x="74455" y="365520"/>
                </a:lnTo>
                <a:lnTo>
                  <a:pt x="70103" y="357614"/>
                </a:lnTo>
              </a:path>
              <a:path w="971586" h="414340">
                <a:moveTo>
                  <a:pt x="74976" y="369346"/>
                </a:moveTo>
                <a:lnTo>
                  <a:pt x="40233" y="382487"/>
                </a:lnTo>
              </a:path>
              <a:path w="971586" h="414340">
                <a:moveTo>
                  <a:pt x="70103" y="357614"/>
                </a:moveTo>
                <a:lnTo>
                  <a:pt x="74455" y="365520"/>
                </a:lnTo>
                <a:lnTo>
                  <a:pt x="74976" y="369346"/>
                </a:lnTo>
              </a:path>
              <a:path w="971586" h="414340">
                <a:moveTo>
                  <a:pt x="74970" y="382487"/>
                </a:moveTo>
                <a:lnTo>
                  <a:pt x="40233" y="382487"/>
                </a:lnTo>
              </a:path>
              <a:path w="971586" h="414340">
                <a:moveTo>
                  <a:pt x="40233" y="382487"/>
                </a:moveTo>
                <a:lnTo>
                  <a:pt x="74976" y="369346"/>
                </a:lnTo>
              </a:path>
              <a:path w="971586" h="414340">
                <a:moveTo>
                  <a:pt x="74976" y="369346"/>
                </a:moveTo>
                <a:lnTo>
                  <a:pt x="40233" y="382487"/>
                </a:lnTo>
                <a:lnTo>
                  <a:pt x="74970" y="382487"/>
                </a:lnTo>
                <a:lnTo>
                  <a:pt x="76022" y="377016"/>
                </a:lnTo>
                <a:lnTo>
                  <a:pt x="74976" y="369346"/>
                </a:lnTo>
              </a:path>
              <a:path w="971586" h="414340">
                <a:moveTo>
                  <a:pt x="74976" y="369346"/>
                </a:moveTo>
                <a:lnTo>
                  <a:pt x="74455" y="365520"/>
                </a:lnTo>
                <a:lnTo>
                  <a:pt x="70103" y="357614"/>
                </a:lnTo>
              </a:path>
              <a:path w="971586" h="414340">
                <a:moveTo>
                  <a:pt x="896610" y="44982"/>
                </a:moveTo>
                <a:lnTo>
                  <a:pt x="70103" y="357614"/>
                </a:lnTo>
                <a:lnTo>
                  <a:pt x="74455" y="365520"/>
                </a:lnTo>
                <a:lnTo>
                  <a:pt x="74976" y="369346"/>
                </a:lnTo>
                <a:lnTo>
                  <a:pt x="901488" y="56724"/>
                </a:lnTo>
                <a:lnTo>
                  <a:pt x="897134" y="48818"/>
                </a:lnTo>
                <a:lnTo>
                  <a:pt x="896610" y="44982"/>
                </a:lnTo>
              </a:path>
              <a:path w="971586" h="414340">
                <a:moveTo>
                  <a:pt x="896610" y="44982"/>
                </a:moveTo>
                <a:lnTo>
                  <a:pt x="897134" y="48818"/>
                </a:lnTo>
                <a:lnTo>
                  <a:pt x="901488" y="56724"/>
                </a:lnTo>
              </a:path>
              <a:path w="971586" h="414340">
                <a:moveTo>
                  <a:pt x="970303" y="31840"/>
                </a:moveTo>
                <a:lnTo>
                  <a:pt x="931353" y="31840"/>
                </a:lnTo>
                <a:lnTo>
                  <a:pt x="935849" y="43728"/>
                </a:lnTo>
                <a:lnTo>
                  <a:pt x="901488" y="56724"/>
                </a:lnTo>
                <a:lnTo>
                  <a:pt x="903600" y="60559"/>
                </a:lnTo>
                <a:lnTo>
                  <a:pt x="912573" y="69141"/>
                </a:lnTo>
                <a:lnTo>
                  <a:pt x="923293" y="74319"/>
                </a:lnTo>
                <a:lnTo>
                  <a:pt x="934997" y="75848"/>
                </a:lnTo>
                <a:lnTo>
                  <a:pt x="946925" y="73482"/>
                </a:lnTo>
                <a:lnTo>
                  <a:pt x="971586" y="34707"/>
                </a:lnTo>
                <a:lnTo>
                  <a:pt x="970303" y="31840"/>
                </a:lnTo>
              </a:path>
              <a:path w="971586" h="414340">
                <a:moveTo>
                  <a:pt x="901488" y="56724"/>
                </a:moveTo>
                <a:lnTo>
                  <a:pt x="935849" y="43728"/>
                </a:lnTo>
                <a:lnTo>
                  <a:pt x="931353" y="31840"/>
                </a:lnTo>
              </a:path>
              <a:path w="971586" h="414340">
                <a:moveTo>
                  <a:pt x="931353" y="31840"/>
                </a:moveTo>
                <a:lnTo>
                  <a:pt x="970303" y="31840"/>
                </a:lnTo>
              </a:path>
              <a:path w="971586" h="414340">
                <a:moveTo>
                  <a:pt x="901488" y="56724"/>
                </a:moveTo>
                <a:lnTo>
                  <a:pt x="897134" y="48818"/>
                </a:lnTo>
                <a:lnTo>
                  <a:pt x="896610" y="44982"/>
                </a:lnTo>
              </a:path>
              <a:path w="971586" h="414340">
                <a:moveTo>
                  <a:pt x="931353" y="31840"/>
                </a:moveTo>
                <a:lnTo>
                  <a:pt x="935849" y="43728"/>
                </a:lnTo>
                <a:lnTo>
                  <a:pt x="901488" y="56724"/>
                </a:lnTo>
              </a:path>
              <a:path w="971586" h="414340">
                <a:moveTo>
                  <a:pt x="931353" y="31840"/>
                </a:moveTo>
                <a:lnTo>
                  <a:pt x="896610" y="44982"/>
                </a:lnTo>
                <a:lnTo>
                  <a:pt x="897134" y="48818"/>
                </a:lnTo>
                <a:lnTo>
                  <a:pt x="901488" y="56724"/>
                </a:lnTo>
                <a:lnTo>
                  <a:pt x="935849" y="43728"/>
                </a:lnTo>
                <a:lnTo>
                  <a:pt x="931353" y="31840"/>
                </a:lnTo>
              </a:path>
              <a:path w="971586" h="414340">
                <a:moveTo>
                  <a:pt x="896610" y="44982"/>
                </a:moveTo>
                <a:lnTo>
                  <a:pt x="931353" y="31840"/>
                </a:lnTo>
              </a:path>
              <a:path w="971586" h="414340">
                <a:moveTo>
                  <a:pt x="970303" y="31840"/>
                </a:moveTo>
                <a:lnTo>
                  <a:pt x="931353" y="31840"/>
                </a:lnTo>
              </a:path>
              <a:path w="971586" h="414340">
                <a:moveTo>
                  <a:pt x="931353" y="31840"/>
                </a:moveTo>
                <a:lnTo>
                  <a:pt x="896610" y="44982"/>
                </a:lnTo>
              </a:path>
              <a:path w="971586" h="414340">
                <a:moveTo>
                  <a:pt x="936540" y="0"/>
                </a:moveTo>
                <a:lnTo>
                  <a:pt x="897719" y="26105"/>
                </a:lnTo>
                <a:lnTo>
                  <a:pt x="895564" y="37326"/>
                </a:lnTo>
                <a:lnTo>
                  <a:pt x="896610" y="44982"/>
                </a:lnTo>
                <a:lnTo>
                  <a:pt x="931353" y="31840"/>
                </a:lnTo>
                <a:lnTo>
                  <a:pt x="970303" y="31840"/>
                </a:lnTo>
                <a:lnTo>
                  <a:pt x="965139" y="20306"/>
                </a:lnTo>
                <a:lnTo>
                  <a:pt x="956802" y="9789"/>
                </a:lnTo>
                <a:lnTo>
                  <a:pt x="947096" y="3053"/>
                </a:lnTo>
                <a:lnTo>
                  <a:pt x="936540" y="0"/>
                </a:lnTo>
              </a:path>
            </a:pathLst>
          </a:custGeom>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5597157" y="5535166"/>
            <a:ext cx="971586" cy="414340"/>
          </a:xfrm>
          <a:prstGeom prst="rect">
            <a:avLst/>
          </a:prstGeom>
          <a:blipFill>
            <a:blip r:embed="rId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5597157" y="5535166"/>
            <a:ext cx="971586" cy="414340"/>
          </a:xfrm>
          <a:custGeom>
            <a:rect l="l" t="t" r="r" b="b"/>
            <a:pathLst>
              <a:path w="971586" h="414340">
                <a:moveTo>
                  <a:pt x="36595" y="338493"/>
                </a:moveTo>
                <a:lnTo>
                  <a:pt x="978" y="367487"/>
                </a:lnTo>
                <a:lnTo>
                  <a:pt x="0" y="379628"/>
                </a:lnTo>
                <a:lnTo>
                  <a:pt x="6447" y="394028"/>
                </a:lnTo>
                <a:lnTo>
                  <a:pt x="14784" y="404547"/>
                </a:lnTo>
                <a:lnTo>
                  <a:pt x="24491" y="411284"/>
                </a:lnTo>
                <a:lnTo>
                  <a:pt x="35048" y="414340"/>
                </a:lnTo>
                <a:lnTo>
                  <a:pt x="45935" y="413816"/>
                </a:lnTo>
                <a:lnTo>
                  <a:pt x="58735" y="407283"/>
                </a:lnTo>
                <a:lnTo>
                  <a:pt x="68074" y="398542"/>
                </a:lnTo>
                <a:lnTo>
                  <a:pt x="73865" y="388238"/>
                </a:lnTo>
                <a:lnTo>
                  <a:pt x="74970" y="382487"/>
                </a:lnTo>
                <a:lnTo>
                  <a:pt x="40233" y="382487"/>
                </a:lnTo>
                <a:lnTo>
                  <a:pt x="35737" y="370613"/>
                </a:lnTo>
                <a:lnTo>
                  <a:pt x="70103" y="357614"/>
                </a:lnTo>
                <a:lnTo>
                  <a:pt x="67993" y="353779"/>
                </a:lnTo>
                <a:lnTo>
                  <a:pt x="59021" y="345197"/>
                </a:lnTo>
                <a:lnTo>
                  <a:pt x="48301" y="340020"/>
                </a:lnTo>
                <a:lnTo>
                  <a:pt x="36595" y="338493"/>
                </a:lnTo>
              </a:path>
              <a:path w="971586" h="414340">
                <a:moveTo>
                  <a:pt x="70103" y="357614"/>
                </a:moveTo>
                <a:lnTo>
                  <a:pt x="35737" y="370613"/>
                </a:lnTo>
                <a:lnTo>
                  <a:pt x="40233" y="382487"/>
                </a:lnTo>
              </a:path>
              <a:path w="971586" h="414340">
                <a:moveTo>
                  <a:pt x="40233" y="382487"/>
                </a:moveTo>
                <a:lnTo>
                  <a:pt x="74970" y="382487"/>
                </a:lnTo>
              </a:path>
              <a:path w="971586" h="414340">
                <a:moveTo>
                  <a:pt x="40233" y="382487"/>
                </a:moveTo>
                <a:lnTo>
                  <a:pt x="35737" y="370613"/>
                </a:lnTo>
                <a:lnTo>
                  <a:pt x="70103" y="357614"/>
                </a:lnTo>
              </a:path>
              <a:path w="971586" h="414340">
                <a:moveTo>
                  <a:pt x="70103" y="357614"/>
                </a:moveTo>
                <a:lnTo>
                  <a:pt x="35737" y="370613"/>
                </a:lnTo>
                <a:lnTo>
                  <a:pt x="40233" y="382487"/>
                </a:lnTo>
                <a:lnTo>
                  <a:pt x="74976" y="369346"/>
                </a:lnTo>
                <a:lnTo>
                  <a:pt x="74455" y="365520"/>
                </a:lnTo>
                <a:lnTo>
                  <a:pt x="70103" y="357614"/>
                </a:lnTo>
              </a:path>
              <a:path w="971586" h="414340">
                <a:moveTo>
                  <a:pt x="74976" y="369346"/>
                </a:moveTo>
                <a:lnTo>
                  <a:pt x="40233" y="382487"/>
                </a:lnTo>
              </a:path>
              <a:path w="971586" h="414340">
                <a:moveTo>
                  <a:pt x="70103" y="357614"/>
                </a:moveTo>
                <a:lnTo>
                  <a:pt x="74455" y="365520"/>
                </a:lnTo>
                <a:lnTo>
                  <a:pt x="74976" y="369346"/>
                </a:lnTo>
              </a:path>
              <a:path w="971586" h="414340">
                <a:moveTo>
                  <a:pt x="74970" y="382487"/>
                </a:moveTo>
                <a:lnTo>
                  <a:pt x="40233" y="382487"/>
                </a:lnTo>
              </a:path>
              <a:path w="971586" h="414340">
                <a:moveTo>
                  <a:pt x="40233" y="382487"/>
                </a:moveTo>
                <a:lnTo>
                  <a:pt x="74976" y="369346"/>
                </a:lnTo>
              </a:path>
              <a:path w="971586" h="414340">
                <a:moveTo>
                  <a:pt x="74976" y="369346"/>
                </a:moveTo>
                <a:lnTo>
                  <a:pt x="40233" y="382487"/>
                </a:lnTo>
                <a:lnTo>
                  <a:pt x="74970" y="382487"/>
                </a:lnTo>
                <a:lnTo>
                  <a:pt x="76022" y="377016"/>
                </a:lnTo>
                <a:lnTo>
                  <a:pt x="74976" y="369346"/>
                </a:lnTo>
              </a:path>
              <a:path w="971586" h="414340">
                <a:moveTo>
                  <a:pt x="74976" y="369346"/>
                </a:moveTo>
                <a:lnTo>
                  <a:pt x="74455" y="365520"/>
                </a:lnTo>
                <a:lnTo>
                  <a:pt x="70103" y="357614"/>
                </a:lnTo>
              </a:path>
              <a:path w="971586" h="414340">
                <a:moveTo>
                  <a:pt x="896610" y="44982"/>
                </a:moveTo>
                <a:lnTo>
                  <a:pt x="70103" y="357614"/>
                </a:lnTo>
                <a:lnTo>
                  <a:pt x="74455" y="365520"/>
                </a:lnTo>
                <a:lnTo>
                  <a:pt x="74976" y="369346"/>
                </a:lnTo>
                <a:lnTo>
                  <a:pt x="901488" y="56724"/>
                </a:lnTo>
                <a:lnTo>
                  <a:pt x="897134" y="48818"/>
                </a:lnTo>
                <a:lnTo>
                  <a:pt x="896610" y="44982"/>
                </a:lnTo>
              </a:path>
              <a:path w="971586" h="414340">
                <a:moveTo>
                  <a:pt x="896610" y="44982"/>
                </a:moveTo>
                <a:lnTo>
                  <a:pt x="897134" y="48818"/>
                </a:lnTo>
                <a:lnTo>
                  <a:pt x="901488" y="56724"/>
                </a:lnTo>
              </a:path>
              <a:path w="971586" h="414340">
                <a:moveTo>
                  <a:pt x="970303" y="31840"/>
                </a:moveTo>
                <a:lnTo>
                  <a:pt x="931353" y="31840"/>
                </a:lnTo>
                <a:lnTo>
                  <a:pt x="935849" y="43728"/>
                </a:lnTo>
                <a:lnTo>
                  <a:pt x="901488" y="56724"/>
                </a:lnTo>
                <a:lnTo>
                  <a:pt x="903600" y="60559"/>
                </a:lnTo>
                <a:lnTo>
                  <a:pt x="912573" y="69141"/>
                </a:lnTo>
                <a:lnTo>
                  <a:pt x="923293" y="74319"/>
                </a:lnTo>
                <a:lnTo>
                  <a:pt x="934997" y="75848"/>
                </a:lnTo>
                <a:lnTo>
                  <a:pt x="946925" y="73482"/>
                </a:lnTo>
                <a:lnTo>
                  <a:pt x="971586" y="34707"/>
                </a:lnTo>
                <a:lnTo>
                  <a:pt x="970303" y="31840"/>
                </a:lnTo>
              </a:path>
              <a:path w="971586" h="414340">
                <a:moveTo>
                  <a:pt x="901488" y="56724"/>
                </a:moveTo>
                <a:lnTo>
                  <a:pt x="935849" y="43728"/>
                </a:lnTo>
                <a:lnTo>
                  <a:pt x="931353" y="31840"/>
                </a:lnTo>
              </a:path>
              <a:path w="971586" h="414340">
                <a:moveTo>
                  <a:pt x="931353" y="31840"/>
                </a:moveTo>
                <a:lnTo>
                  <a:pt x="970303" y="31840"/>
                </a:lnTo>
              </a:path>
              <a:path w="971586" h="414340">
                <a:moveTo>
                  <a:pt x="901488" y="56724"/>
                </a:moveTo>
                <a:lnTo>
                  <a:pt x="897134" y="48818"/>
                </a:lnTo>
                <a:lnTo>
                  <a:pt x="896610" y="44982"/>
                </a:lnTo>
              </a:path>
              <a:path w="971586" h="414340">
                <a:moveTo>
                  <a:pt x="931353" y="31840"/>
                </a:moveTo>
                <a:lnTo>
                  <a:pt x="935849" y="43728"/>
                </a:lnTo>
                <a:lnTo>
                  <a:pt x="901488" y="56724"/>
                </a:lnTo>
              </a:path>
              <a:path w="971586" h="414340">
                <a:moveTo>
                  <a:pt x="931353" y="31840"/>
                </a:moveTo>
                <a:lnTo>
                  <a:pt x="896610" y="44982"/>
                </a:lnTo>
                <a:lnTo>
                  <a:pt x="897134" y="48818"/>
                </a:lnTo>
                <a:lnTo>
                  <a:pt x="901488" y="56724"/>
                </a:lnTo>
                <a:lnTo>
                  <a:pt x="935849" y="43728"/>
                </a:lnTo>
                <a:lnTo>
                  <a:pt x="931353" y="31840"/>
                </a:lnTo>
              </a:path>
              <a:path w="971586" h="414340">
                <a:moveTo>
                  <a:pt x="896610" y="44982"/>
                </a:moveTo>
                <a:lnTo>
                  <a:pt x="931353" y="31840"/>
                </a:lnTo>
              </a:path>
              <a:path w="971586" h="414340">
                <a:moveTo>
                  <a:pt x="970303" y="31840"/>
                </a:moveTo>
                <a:lnTo>
                  <a:pt x="931353" y="31840"/>
                </a:lnTo>
              </a:path>
              <a:path w="971586" h="414340">
                <a:moveTo>
                  <a:pt x="931353" y="31840"/>
                </a:moveTo>
                <a:lnTo>
                  <a:pt x="896610" y="44982"/>
                </a:lnTo>
              </a:path>
              <a:path w="971586" h="414340">
                <a:moveTo>
                  <a:pt x="936540" y="0"/>
                </a:moveTo>
                <a:lnTo>
                  <a:pt x="897719" y="26105"/>
                </a:lnTo>
                <a:lnTo>
                  <a:pt x="895564" y="37326"/>
                </a:lnTo>
                <a:lnTo>
                  <a:pt x="896610" y="44982"/>
                </a:lnTo>
                <a:lnTo>
                  <a:pt x="931353" y="31840"/>
                </a:lnTo>
                <a:lnTo>
                  <a:pt x="970303" y="31840"/>
                </a:lnTo>
                <a:lnTo>
                  <a:pt x="965139" y="20306"/>
                </a:lnTo>
                <a:lnTo>
                  <a:pt x="956802" y="9789"/>
                </a:lnTo>
                <a:lnTo>
                  <a:pt x="947096" y="3053"/>
                </a:lnTo>
                <a:lnTo>
                  <a:pt x="936540" y="0"/>
                </a:lnTo>
              </a:path>
            </a:pathLst>
          </a:custGeom>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rot="20460000">
            <a:off x="5415513" y="4506307"/>
            <a:ext cx="1280372" cy="1524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200"/>
              </a:lnSpc>
            </a:pPr>
            <a:r>
              <a:rPr sz="1000" b="1">
                <a:solidFill>
                  <a:srgbClr val="595959"/>
                </a:solidFill>
                <a:latin typeface="Microsoft YaHei UI"/>
                <a:cs typeface="Microsoft YaHei UI"/>
              </a:rPr>
              <a:t>搭建医疗利益平衡架构</a:t>
            </a:r>
            <a:endParaRPr sz="1000">
              <a:latin typeface="Microsoft YaHei UI"/>
              <a:cs typeface="Microsoft YaHei UI"/>
            </a:endParaRPr>
          </a:p>
        </p:txBody>
      </p:sp>
      <p:sp>
        <p:nvSpPr>
          <p:cNvPr id="47" name="object 47"/>
          <p:cNvSpPr txBox="1"/>
          <p:nvPr/>
        </p:nvSpPr>
        <p:spPr>
          <a:xfrm rot="20460000">
            <a:off x="5348663" y="4675264"/>
            <a:ext cx="1532864" cy="1524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200"/>
              </a:lnSpc>
            </a:pPr>
            <a:r>
              <a:rPr sz="1000" b="1">
                <a:solidFill>
                  <a:srgbClr val="595959"/>
                </a:solidFill>
                <a:latin typeface="Microsoft YaHei UI"/>
                <a:cs typeface="Microsoft YaHei UI"/>
              </a:rPr>
              <a:t>实现商业模式的探索与落定</a:t>
            </a:r>
            <a:endParaRPr sz="1000">
              <a:latin typeface="Microsoft YaHei UI"/>
              <a:cs typeface="Microsoft YaHei UI"/>
            </a:endParaRPr>
          </a:p>
        </p:txBody>
      </p:sp>
      <p:sp>
        <p:nvSpPr>
          <p:cNvPr id="48" name="object 48"/>
          <p:cNvSpPr/>
          <p:nvPr/>
        </p:nvSpPr>
        <p:spPr>
          <a:xfrm>
            <a:off x="5002190" y="3904212"/>
            <a:ext cx="2240650" cy="1452873"/>
          </a:xfrm>
          <a:custGeom>
            <a:rect l="l" t="t" r="r" b="b"/>
            <a:pathLst>
              <a:path w="2240650" h="1452873">
                <a:moveTo>
                  <a:pt x="0" y="1131629"/>
                </a:moveTo>
                <a:lnTo>
                  <a:pt x="227192" y="524622"/>
                </a:lnTo>
                <a:lnTo>
                  <a:pt x="311123" y="756685"/>
                </a:lnTo>
                <a:lnTo>
                  <a:pt x="1761665" y="232063"/>
                </a:lnTo>
                <a:lnTo>
                  <a:pt x="1677734" y="0"/>
                </a:lnTo>
                <a:lnTo>
                  <a:pt x="2240650" y="321245"/>
                </a:lnTo>
                <a:lnTo>
                  <a:pt x="2013457" y="928250"/>
                </a:lnTo>
                <a:lnTo>
                  <a:pt x="1929526" y="696187"/>
                </a:lnTo>
                <a:lnTo>
                  <a:pt x="478984" y="1220809"/>
                </a:lnTo>
                <a:lnTo>
                  <a:pt x="562915" y="1452873"/>
                </a:lnTo>
                <a:lnTo>
                  <a:pt x="0" y="1131629"/>
                </a:lnTo>
                <a:close/>
              </a:path>
            </a:pathLst>
          </a:custGeom>
          <a:ln w="6354">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10408112" y="6627876"/>
            <a:ext cx="15938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5">
                <a:solidFill>
                  <a:srgbClr val="7F7F7F"/>
                </a:solidFill>
                <a:latin typeface="Microsoft YaHei UI"/>
                <a:cs typeface="Microsoft YaHei UI"/>
              </a:rPr>
              <a:t>14</a:t>
            </a:r>
            <a:endParaRPr sz="900">
              <a:latin typeface="Microsoft YaHei UI"/>
              <a:cs typeface="Microsoft YaHei U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医疗科技产业图谱</a:t>
            </a:r>
            <a:endParaRPr sz="3200">
              <a:latin typeface="Microsoft YaHei UI"/>
              <a:cs typeface="Microsoft YaHei UI"/>
            </a:endParaRPr>
          </a:p>
        </p:txBody>
      </p:sp>
      <p:sp>
        <p:nvSpPr>
          <p:cNvPr id="3" name="object 3"/>
          <p:cNvSpPr/>
          <p:nvPr/>
        </p:nvSpPr>
        <p:spPr>
          <a:xfrm>
            <a:off x="2068799" y="1044764"/>
            <a:ext cx="2017814" cy="5249456"/>
          </a:xfrm>
          <a:custGeom>
            <a:rect l="l" t="t" r="r" b="b"/>
            <a:pathLst>
              <a:path w="2017814" h="5249456">
                <a:moveTo>
                  <a:pt x="4229" y="5192306"/>
                </a:moveTo>
                <a:lnTo>
                  <a:pt x="0" y="5192306"/>
                </a:lnTo>
                <a:lnTo>
                  <a:pt x="0" y="5243106"/>
                </a:lnTo>
                <a:lnTo>
                  <a:pt x="4229" y="5243106"/>
                </a:lnTo>
                <a:lnTo>
                  <a:pt x="4229" y="5192306"/>
                </a:lnTo>
                <a:close/>
              </a:path>
              <a:path w="2017814" h="5249456">
                <a:moveTo>
                  <a:pt x="12700" y="5192306"/>
                </a:moveTo>
                <a:lnTo>
                  <a:pt x="8470" y="5192306"/>
                </a:lnTo>
                <a:lnTo>
                  <a:pt x="8470" y="5243106"/>
                </a:lnTo>
                <a:lnTo>
                  <a:pt x="12700" y="5243106"/>
                </a:lnTo>
                <a:lnTo>
                  <a:pt x="12700" y="5192306"/>
                </a:lnTo>
                <a:close/>
              </a:path>
              <a:path w="2017814" h="5249456">
                <a:moveTo>
                  <a:pt x="4229" y="5103406"/>
                </a:moveTo>
                <a:lnTo>
                  <a:pt x="0" y="5103406"/>
                </a:lnTo>
                <a:lnTo>
                  <a:pt x="0" y="5154206"/>
                </a:lnTo>
                <a:lnTo>
                  <a:pt x="4229" y="5154206"/>
                </a:lnTo>
                <a:lnTo>
                  <a:pt x="4229" y="5103406"/>
                </a:lnTo>
                <a:close/>
              </a:path>
              <a:path w="2017814" h="5249456">
                <a:moveTo>
                  <a:pt x="12700" y="5103406"/>
                </a:moveTo>
                <a:lnTo>
                  <a:pt x="8470" y="5103406"/>
                </a:lnTo>
                <a:lnTo>
                  <a:pt x="8470" y="5154206"/>
                </a:lnTo>
                <a:lnTo>
                  <a:pt x="12700" y="5154206"/>
                </a:lnTo>
                <a:lnTo>
                  <a:pt x="12700" y="5103406"/>
                </a:lnTo>
                <a:close/>
              </a:path>
              <a:path w="2017814" h="5249456">
                <a:moveTo>
                  <a:pt x="4229" y="5014506"/>
                </a:moveTo>
                <a:lnTo>
                  <a:pt x="0" y="5014506"/>
                </a:lnTo>
                <a:lnTo>
                  <a:pt x="0" y="5065306"/>
                </a:lnTo>
                <a:lnTo>
                  <a:pt x="4229" y="5065306"/>
                </a:lnTo>
                <a:lnTo>
                  <a:pt x="4229" y="5014506"/>
                </a:lnTo>
                <a:close/>
              </a:path>
              <a:path w="2017814" h="5249456">
                <a:moveTo>
                  <a:pt x="12700" y="5014506"/>
                </a:moveTo>
                <a:lnTo>
                  <a:pt x="8470" y="5014506"/>
                </a:lnTo>
                <a:lnTo>
                  <a:pt x="8470" y="5065306"/>
                </a:lnTo>
                <a:lnTo>
                  <a:pt x="12700" y="5065306"/>
                </a:lnTo>
                <a:lnTo>
                  <a:pt x="12700" y="5014506"/>
                </a:lnTo>
                <a:close/>
              </a:path>
              <a:path w="2017814" h="5249456">
                <a:moveTo>
                  <a:pt x="4229" y="4925606"/>
                </a:moveTo>
                <a:lnTo>
                  <a:pt x="0" y="4925606"/>
                </a:lnTo>
                <a:lnTo>
                  <a:pt x="0" y="4976406"/>
                </a:lnTo>
                <a:lnTo>
                  <a:pt x="4229" y="4976406"/>
                </a:lnTo>
                <a:lnTo>
                  <a:pt x="4229" y="4925606"/>
                </a:lnTo>
                <a:close/>
              </a:path>
              <a:path w="2017814" h="5249456">
                <a:moveTo>
                  <a:pt x="12700" y="4925606"/>
                </a:moveTo>
                <a:lnTo>
                  <a:pt x="8470" y="4925606"/>
                </a:lnTo>
                <a:lnTo>
                  <a:pt x="8470" y="4976406"/>
                </a:lnTo>
                <a:lnTo>
                  <a:pt x="12700" y="4976406"/>
                </a:lnTo>
                <a:lnTo>
                  <a:pt x="12700" y="4925606"/>
                </a:lnTo>
                <a:close/>
              </a:path>
              <a:path w="2017814" h="5249456">
                <a:moveTo>
                  <a:pt x="4229" y="4836706"/>
                </a:moveTo>
                <a:lnTo>
                  <a:pt x="0" y="4836706"/>
                </a:lnTo>
                <a:lnTo>
                  <a:pt x="0" y="4887506"/>
                </a:lnTo>
                <a:lnTo>
                  <a:pt x="4229" y="4887506"/>
                </a:lnTo>
                <a:lnTo>
                  <a:pt x="4229" y="4836706"/>
                </a:lnTo>
                <a:close/>
              </a:path>
              <a:path w="2017814" h="5249456">
                <a:moveTo>
                  <a:pt x="12700" y="4836706"/>
                </a:moveTo>
                <a:lnTo>
                  <a:pt x="8470" y="4836706"/>
                </a:lnTo>
                <a:lnTo>
                  <a:pt x="8470" y="4887506"/>
                </a:lnTo>
                <a:lnTo>
                  <a:pt x="12700" y="4887506"/>
                </a:lnTo>
                <a:lnTo>
                  <a:pt x="12700" y="4836706"/>
                </a:lnTo>
                <a:close/>
              </a:path>
              <a:path w="2017814" h="5249456">
                <a:moveTo>
                  <a:pt x="4229" y="4747806"/>
                </a:moveTo>
                <a:lnTo>
                  <a:pt x="0" y="4747806"/>
                </a:lnTo>
                <a:lnTo>
                  <a:pt x="0" y="4798606"/>
                </a:lnTo>
                <a:lnTo>
                  <a:pt x="4229" y="4798606"/>
                </a:lnTo>
                <a:lnTo>
                  <a:pt x="4229" y="4747806"/>
                </a:lnTo>
                <a:close/>
              </a:path>
              <a:path w="2017814" h="5249456">
                <a:moveTo>
                  <a:pt x="12700" y="4747806"/>
                </a:moveTo>
                <a:lnTo>
                  <a:pt x="8470" y="4747806"/>
                </a:lnTo>
                <a:lnTo>
                  <a:pt x="8470" y="4798606"/>
                </a:lnTo>
                <a:lnTo>
                  <a:pt x="12700" y="4798606"/>
                </a:lnTo>
                <a:lnTo>
                  <a:pt x="12700" y="4747806"/>
                </a:lnTo>
                <a:close/>
              </a:path>
              <a:path w="2017814" h="5249456">
                <a:moveTo>
                  <a:pt x="4229" y="4658906"/>
                </a:moveTo>
                <a:lnTo>
                  <a:pt x="0" y="4658906"/>
                </a:lnTo>
                <a:lnTo>
                  <a:pt x="0" y="4709706"/>
                </a:lnTo>
                <a:lnTo>
                  <a:pt x="4229" y="4709706"/>
                </a:lnTo>
                <a:lnTo>
                  <a:pt x="4229" y="4658906"/>
                </a:lnTo>
                <a:close/>
              </a:path>
              <a:path w="2017814" h="5249456">
                <a:moveTo>
                  <a:pt x="12700" y="4658906"/>
                </a:moveTo>
                <a:lnTo>
                  <a:pt x="8470" y="4658906"/>
                </a:lnTo>
                <a:lnTo>
                  <a:pt x="8470" y="4709706"/>
                </a:lnTo>
                <a:lnTo>
                  <a:pt x="12700" y="4709706"/>
                </a:lnTo>
                <a:lnTo>
                  <a:pt x="12700" y="4658906"/>
                </a:lnTo>
                <a:close/>
              </a:path>
              <a:path w="2017814" h="5249456">
                <a:moveTo>
                  <a:pt x="4229" y="4570006"/>
                </a:moveTo>
                <a:lnTo>
                  <a:pt x="0" y="4570006"/>
                </a:lnTo>
                <a:lnTo>
                  <a:pt x="0" y="4620806"/>
                </a:lnTo>
                <a:lnTo>
                  <a:pt x="4229" y="4620806"/>
                </a:lnTo>
                <a:lnTo>
                  <a:pt x="4229" y="4570006"/>
                </a:lnTo>
                <a:close/>
              </a:path>
              <a:path w="2017814" h="5249456">
                <a:moveTo>
                  <a:pt x="12700" y="4570006"/>
                </a:moveTo>
                <a:lnTo>
                  <a:pt x="8470" y="4570006"/>
                </a:lnTo>
                <a:lnTo>
                  <a:pt x="8470" y="4620806"/>
                </a:lnTo>
                <a:lnTo>
                  <a:pt x="12700" y="4620806"/>
                </a:lnTo>
                <a:lnTo>
                  <a:pt x="12700" y="4570006"/>
                </a:lnTo>
                <a:close/>
              </a:path>
              <a:path w="2017814" h="5249456">
                <a:moveTo>
                  <a:pt x="4229" y="4481106"/>
                </a:moveTo>
                <a:lnTo>
                  <a:pt x="0" y="4481106"/>
                </a:lnTo>
                <a:lnTo>
                  <a:pt x="0" y="4531906"/>
                </a:lnTo>
                <a:lnTo>
                  <a:pt x="4229" y="4531906"/>
                </a:lnTo>
                <a:lnTo>
                  <a:pt x="4229" y="4481106"/>
                </a:lnTo>
                <a:close/>
              </a:path>
              <a:path w="2017814" h="5249456">
                <a:moveTo>
                  <a:pt x="12700" y="4481106"/>
                </a:moveTo>
                <a:lnTo>
                  <a:pt x="8470" y="4481106"/>
                </a:lnTo>
                <a:lnTo>
                  <a:pt x="8470" y="4531906"/>
                </a:lnTo>
                <a:lnTo>
                  <a:pt x="12700" y="4531906"/>
                </a:lnTo>
                <a:lnTo>
                  <a:pt x="12700" y="4481106"/>
                </a:lnTo>
                <a:close/>
              </a:path>
              <a:path w="2017814" h="5249456">
                <a:moveTo>
                  <a:pt x="4229" y="4392206"/>
                </a:moveTo>
                <a:lnTo>
                  <a:pt x="0" y="4392206"/>
                </a:lnTo>
                <a:lnTo>
                  <a:pt x="0" y="4443006"/>
                </a:lnTo>
                <a:lnTo>
                  <a:pt x="4229" y="4443006"/>
                </a:lnTo>
                <a:lnTo>
                  <a:pt x="4229" y="4392206"/>
                </a:lnTo>
                <a:close/>
              </a:path>
              <a:path w="2017814" h="5249456">
                <a:moveTo>
                  <a:pt x="12700" y="4392206"/>
                </a:moveTo>
                <a:lnTo>
                  <a:pt x="8470" y="4392206"/>
                </a:lnTo>
                <a:lnTo>
                  <a:pt x="8470" y="4443006"/>
                </a:lnTo>
                <a:lnTo>
                  <a:pt x="12700" y="4443006"/>
                </a:lnTo>
                <a:lnTo>
                  <a:pt x="12700" y="4392206"/>
                </a:lnTo>
                <a:close/>
              </a:path>
              <a:path w="2017814" h="5249456">
                <a:moveTo>
                  <a:pt x="4229" y="4303306"/>
                </a:moveTo>
                <a:lnTo>
                  <a:pt x="0" y="4303306"/>
                </a:lnTo>
                <a:lnTo>
                  <a:pt x="0" y="4354106"/>
                </a:lnTo>
                <a:lnTo>
                  <a:pt x="4229" y="4354106"/>
                </a:lnTo>
                <a:lnTo>
                  <a:pt x="4229" y="4303306"/>
                </a:lnTo>
                <a:close/>
              </a:path>
              <a:path w="2017814" h="5249456">
                <a:moveTo>
                  <a:pt x="12700" y="4303306"/>
                </a:moveTo>
                <a:lnTo>
                  <a:pt x="8470" y="4303306"/>
                </a:lnTo>
                <a:lnTo>
                  <a:pt x="8470" y="4354106"/>
                </a:lnTo>
                <a:lnTo>
                  <a:pt x="12700" y="4354106"/>
                </a:lnTo>
                <a:lnTo>
                  <a:pt x="12700" y="4303306"/>
                </a:lnTo>
                <a:close/>
              </a:path>
              <a:path w="2017814" h="5249456">
                <a:moveTo>
                  <a:pt x="4229" y="4214406"/>
                </a:moveTo>
                <a:lnTo>
                  <a:pt x="0" y="4214406"/>
                </a:lnTo>
                <a:lnTo>
                  <a:pt x="0" y="4265206"/>
                </a:lnTo>
                <a:lnTo>
                  <a:pt x="4229" y="4265206"/>
                </a:lnTo>
                <a:lnTo>
                  <a:pt x="4229" y="4214406"/>
                </a:lnTo>
                <a:close/>
              </a:path>
              <a:path w="2017814" h="5249456">
                <a:moveTo>
                  <a:pt x="12700" y="4214406"/>
                </a:moveTo>
                <a:lnTo>
                  <a:pt x="8470" y="4214406"/>
                </a:lnTo>
                <a:lnTo>
                  <a:pt x="8470" y="4265206"/>
                </a:lnTo>
                <a:lnTo>
                  <a:pt x="12700" y="4265206"/>
                </a:lnTo>
                <a:lnTo>
                  <a:pt x="12700" y="4214406"/>
                </a:lnTo>
                <a:close/>
              </a:path>
              <a:path w="2017814" h="5249456">
                <a:moveTo>
                  <a:pt x="4229" y="4125506"/>
                </a:moveTo>
                <a:lnTo>
                  <a:pt x="0" y="4125506"/>
                </a:lnTo>
                <a:lnTo>
                  <a:pt x="0" y="4176306"/>
                </a:lnTo>
                <a:lnTo>
                  <a:pt x="4229" y="4176306"/>
                </a:lnTo>
                <a:lnTo>
                  <a:pt x="4229" y="4125506"/>
                </a:lnTo>
                <a:close/>
              </a:path>
              <a:path w="2017814" h="5249456">
                <a:moveTo>
                  <a:pt x="12700" y="4125506"/>
                </a:moveTo>
                <a:lnTo>
                  <a:pt x="8470" y="4125506"/>
                </a:lnTo>
                <a:lnTo>
                  <a:pt x="8470" y="4176306"/>
                </a:lnTo>
                <a:lnTo>
                  <a:pt x="12700" y="4176306"/>
                </a:lnTo>
                <a:lnTo>
                  <a:pt x="12700" y="4125506"/>
                </a:lnTo>
                <a:close/>
              </a:path>
              <a:path w="2017814" h="5249456">
                <a:moveTo>
                  <a:pt x="4229" y="4036606"/>
                </a:moveTo>
                <a:lnTo>
                  <a:pt x="0" y="4036606"/>
                </a:lnTo>
                <a:lnTo>
                  <a:pt x="0" y="4087406"/>
                </a:lnTo>
                <a:lnTo>
                  <a:pt x="4229" y="4087406"/>
                </a:lnTo>
                <a:lnTo>
                  <a:pt x="4229" y="4036606"/>
                </a:lnTo>
                <a:close/>
              </a:path>
              <a:path w="2017814" h="5249456">
                <a:moveTo>
                  <a:pt x="12700" y="4036606"/>
                </a:moveTo>
                <a:lnTo>
                  <a:pt x="8470" y="4036606"/>
                </a:lnTo>
                <a:lnTo>
                  <a:pt x="8470" y="4087406"/>
                </a:lnTo>
                <a:lnTo>
                  <a:pt x="12700" y="4087406"/>
                </a:lnTo>
                <a:lnTo>
                  <a:pt x="12700" y="4036606"/>
                </a:lnTo>
                <a:close/>
              </a:path>
              <a:path w="2017814" h="5249456">
                <a:moveTo>
                  <a:pt x="4229" y="3947706"/>
                </a:moveTo>
                <a:lnTo>
                  <a:pt x="0" y="3947706"/>
                </a:lnTo>
                <a:lnTo>
                  <a:pt x="0" y="3998506"/>
                </a:lnTo>
                <a:lnTo>
                  <a:pt x="4229" y="3998506"/>
                </a:lnTo>
                <a:lnTo>
                  <a:pt x="4229" y="3947706"/>
                </a:lnTo>
                <a:close/>
              </a:path>
              <a:path w="2017814" h="5249456">
                <a:moveTo>
                  <a:pt x="12700" y="3947706"/>
                </a:moveTo>
                <a:lnTo>
                  <a:pt x="8470" y="3947706"/>
                </a:lnTo>
                <a:lnTo>
                  <a:pt x="8470" y="3998506"/>
                </a:lnTo>
                <a:lnTo>
                  <a:pt x="12700" y="3998506"/>
                </a:lnTo>
                <a:lnTo>
                  <a:pt x="12700" y="3947706"/>
                </a:lnTo>
                <a:close/>
              </a:path>
              <a:path w="2017814" h="5249456">
                <a:moveTo>
                  <a:pt x="4229" y="3858806"/>
                </a:moveTo>
                <a:lnTo>
                  <a:pt x="0" y="3858806"/>
                </a:lnTo>
                <a:lnTo>
                  <a:pt x="0" y="3909606"/>
                </a:lnTo>
                <a:lnTo>
                  <a:pt x="4229" y="3909606"/>
                </a:lnTo>
                <a:lnTo>
                  <a:pt x="4229" y="3858806"/>
                </a:lnTo>
                <a:close/>
              </a:path>
              <a:path w="2017814" h="5249456">
                <a:moveTo>
                  <a:pt x="12700" y="3858806"/>
                </a:moveTo>
                <a:lnTo>
                  <a:pt x="8470" y="3858806"/>
                </a:lnTo>
                <a:lnTo>
                  <a:pt x="8470" y="3909606"/>
                </a:lnTo>
                <a:lnTo>
                  <a:pt x="12700" y="3909606"/>
                </a:lnTo>
                <a:lnTo>
                  <a:pt x="12700" y="3858806"/>
                </a:lnTo>
                <a:close/>
              </a:path>
              <a:path w="2017814" h="5249456">
                <a:moveTo>
                  <a:pt x="4229" y="3769906"/>
                </a:moveTo>
                <a:lnTo>
                  <a:pt x="0" y="3769906"/>
                </a:lnTo>
                <a:lnTo>
                  <a:pt x="0" y="3820706"/>
                </a:lnTo>
                <a:lnTo>
                  <a:pt x="4229" y="3820706"/>
                </a:lnTo>
                <a:lnTo>
                  <a:pt x="4229" y="3769906"/>
                </a:lnTo>
                <a:close/>
              </a:path>
              <a:path w="2017814" h="5249456">
                <a:moveTo>
                  <a:pt x="12700" y="3769906"/>
                </a:moveTo>
                <a:lnTo>
                  <a:pt x="8470" y="3769906"/>
                </a:lnTo>
                <a:lnTo>
                  <a:pt x="8470" y="3820706"/>
                </a:lnTo>
                <a:lnTo>
                  <a:pt x="12700" y="3820706"/>
                </a:lnTo>
                <a:lnTo>
                  <a:pt x="12700" y="3769906"/>
                </a:lnTo>
                <a:close/>
              </a:path>
              <a:path w="2017814" h="5249456">
                <a:moveTo>
                  <a:pt x="4229" y="3681006"/>
                </a:moveTo>
                <a:lnTo>
                  <a:pt x="0" y="3681006"/>
                </a:lnTo>
                <a:lnTo>
                  <a:pt x="0" y="3731806"/>
                </a:lnTo>
                <a:lnTo>
                  <a:pt x="4229" y="3731806"/>
                </a:lnTo>
                <a:lnTo>
                  <a:pt x="4229" y="3681006"/>
                </a:lnTo>
                <a:close/>
              </a:path>
              <a:path w="2017814" h="5249456">
                <a:moveTo>
                  <a:pt x="12700" y="3681006"/>
                </a:moveTo>
                <a:lnTo>
                  <a:pt x="8470" y="3681006"/>
                </a:lnTo>
                <a:lnTo>
                  <a:pt x="8470" y="3731806"/>
                </a:lnTo>
                <a:lnTo>
                  <a:pt x="12700" y="3731806"/>
                </a:lnTo>
                <a:lnTo>
                  <a:pt x="12700" y="3681006"/>
                </a:lnTo>
                <a:close/>
              </a:path>
              <a:path w="2017814" h="5249456">
                <a:moveTo>
                  <a:pt x="4229" y="3592106"/>
                </a:moveTo>
                <a:lnTo>
                  <a:pt x="0" y="3592106"/>
                </a:lnTo>
                <a:lnTo>
                  <a:pt x="0" y="3642906"/>
                </a:lnTo>
                <a:lnTo>
                  <a:pt x="4229" y="3642906"/>
                </a:lnTo>
                <a:lnTo>
                  <a:pt x="4229" y="3592106"/>
                </a:lnTo>
                <a:close/>
              </a:path>
              <a:path w="2017814" h="5249456">
                <a:moveTo>
                  <a:pt x="12700" y="3592106"/>
                </a:moveTo>
                <a:lnTo>
                  <a:pt x="8470" y="3592106"/>
                </a:lnTo>
                <a:lnTo>
                  <a:pt x="8470" y="3642906"/>
                </a:lnTo>
                <a:lnTo>
                  <a:pt x="12700" y="3642906"/>
                </a:lnTo>
                <a:lnTo>
                  <a:pt x="12700" y="3592106"/>
                </a:lnTo>
                <a:close/>
              </a:path>
              <a:path w="2017814" h="5249456">
                <a:moveTo>
                  <a:pt x="4229" y="3503206"/>
                </a:moveTo>
                <a:lnTo>
                  <a:pt x="0" y="3503206"/>
                </a:lnTo>
                <a:lnTo>
                  <a:pt x="0" y="3554006"/>
                </a:lnTo>
                <a:lnTo>
                  <a:pt x="4229" y="3554006"/>
                </a:lnTo>
                <a:lnTo>
                  <a:pt x="4229" y="3503206"/>
                </a:lnTo>
                <a:close/>
              </a:path>
              <a:path w="2017814" h="5249456">
                <a:moveTo>
                  <a:pt x="12700" y="3503206"/>
                </a:moveTo>
                <a:lnTo>
                  <a:pt x="8470" y="3503206"/>
                </a:lnTo>
                <a:lnTo>
                  <a:pt x="8470" y="3554006"/>
                </a:lnTo>
                <a:lnTo>
                  <a:pt x="12700" y="3554006"/>
                </a:lnTo>
                <a:lnTo>
                  <a:pt x="12700" y="3503206"/>
                </a:lnTo>
                <a:close/>
              </a:path>
              <a:path w="2017814" h="5249456">
                <a:moveTo>
                  <a:pt x="4229" y="3414306"/>
                </a:moveTo>
                <a:lnTo>
                  <a:pt x="0" y="3414306"/>
                </a:lnTo>
                <a:lnTo>
                  <a:pt x="0" y="3465106"/>
                </a:lnTo>
                <a:lnTo>
                  <a:pt x="4229" y="3465106"/>
                </a:lnTo>
                <a:lnTo>
                  <a:pt x="4229" y="3414306"/>
                </a:lnTo>
                <a:close/>
              </a:path>
              <a:path w="2017814" h="5249456">
                <a:moveTo>
                  <a:pt x="12700" y="3414306"/>
                </a:moveTo>
                <a:lnTo>
                  <a:pt x="8470" y="3414306"/>
                </a:lnTo>
                <a:lnTo>
                  <a:pt x="8470" y="3465106"/>
                </a:lnTo>
                <a:lnTo>
                  <a:pt x="12700" y="3465106"/>
                </a:lnTo>
                <a:lnTo>
                  <a:pt x="12700" y="3414306"/>
                </a:lnTo>
                <a:close/>
              </a:path>
              <a:path w="2017814" h="5249456">
                <a:moveTo>
                  <a:pt x="4229" y="3325406"/>
                </a:moveTo>
                <a:lnTo>
                  <a:pt x="0" y="3325406"/>
                </a:lnTo>
                <a:lnTo>
                  <a:pt x="0" y="3376206"/>
                </a:lnTo>
                <a:lnTo>
                  <a:pt x="4229" y="3376206"/>
                </a:lnTo>
                <a:lnTo>
                  <a:pt x="4229" y="3325406"/>
                </a:lnTo>
                <a:close/>
              </a:path>
              <a:path w="2017814" h="5249456">
                <a:moveTo>
                  <a:pt x="12700" y="3325406"/>
                </a:moveTo>
                <a:lnTo>
                  <a:pt x="8470" y="3325406"/>
                </a:lnTo>
                <a:lnTo>
                  <a:pt x="8470" y="3376206"/>
                </a:lnTo>
                <a:lnTo>
                  <a:pt x="12700" y="3376206"/>
                </a:lnTo>
                <a:lnTo>
                  <a:pt x="12700" y="3325406"/>
                </a:lnTo>
                <a:close/>
              </a:path>
              <a:path w="2017814" h="5249456">
                <a:moveTo>
                  <a:pt x="4229" y="3236506"/>
                </a:moveTo>
                <a:lnTo>
                  <a:pt x="0" y="3236506"/>
                </a:lnTo>
                <a:lnTo>
                  <a:pt x="0" y="3287306"/>
                </a:lnTo>
                <a:lnTo>
                  <a:pt x="4229" y="3287306"/>
                </a:lnTo>
                <a:lnTo>
                  <a:pt x="4229" y="3236506"/>
                </a:lnTo>
                <a:close/>
              </a:path>
              <a:path w="2017814" h="5249456">
                <a:moveTo>
                  <a:pt x="12700" y="3236506"/>
                </a:moveTo>
                <a:lnTo>
                  <a:pt x="8470" y="3236506"/>
                </a:lnTo>
                <a:lnTo>
                  <a:pt x="8470" y="3287306"/>
                </a:lnTo>
                <a:lnTo>
                  <a:pt x="12700" y="3287306"/>
                </a:lnTo>
                <a:lnTo>
                  <a:pt x="12700" y="3236506"/>
                </a:lnTo>
                <a:close/>
              </a:path>
              <a:path w="2017814" h="5249456">
                <a:moveTo>
                  <a:pt x="4229" y="3147606"/>
                </a:moveTo>
                <a:lnTo>
                  <a:pt x="0" y="3147606"/>
                </a:lnTo>
                <a:lnTo>
                  <a:pt x="0" y="3198406"/>
                </a:lnTo>
                <a:lnTo>
                  <a:pt x="4229" y="3198406"/>
                </a:lnTo>
                <a:lnTo>
                  <a:pt x="4229" y="3147606"/>
                </a:lnTo>
                <a:close/>
              </a:path>
              <a:path w="2017814" h="5249456">
                <a:moveTo>
                  <a:pt x="12700" y="3147606"/>
                </a:moveTo>
                <a:lnTo>
                  <a:pt x="8470" y="3147606"/>
                </a:lnTo>
                <a:lnTo>
                  <a:pt x="8470" y="3198406"/>
                </a:lnTo>
                <a:lnTo>
                  <a:pt x="12700" y="3198406"/>
                </a:lnTo>
                <a:lnTo>
                  <a:pt x="12700" y="3147606"/>
                </a:lnTo>
                <a:close/>
              </a:path>
              <a:path w="2017814" h="5249456">
                <a:moveTo>
                  <a:pt x="4229" y="3058706"/>
                </a:moveTo>
                <a:lnTo>
                  <a:pt x="0" y="3058706"/>
                </a:lnTo>
                <a:lnTo>
                  <a:pt x="0" y="3109506"/>
                </a:lnTo>
                <a:lnTo>
                  <a:pt x="4229" y="3109506"/>
                </a:lnTo>
                <a:lnTo>
                  <a:pt x="4229" y="3058706"/>
                </a:lnTo>
                <a:close/>
              </a:path>
              <a:path w="2017814" h="5249456">
                <a:moveTo>
                  <a:pt x="12700" y="3058706"/>
                </a:moveTo>
                <a:lnTo>
                  <a:pt x="8470" y="3058706"/>
                </a:lnTo>
                <a:lnTo>
                  <a:pt x="8470" y="3109506"/>
                </a:lnTo>
                <a:lnTo>
                  <a:pt x="12700" y="3109506"/>
                </a:lnTo>
                <a:lnTo>
                  <a:pt x="12700" y="3058706"/>
                </a:lnTo>
                <a:close/>
              </a:path>
              <a:path w="2017814" h="5249456">
                <a:moveTo>
                  <a:pt x="4229" y="2969806"/>
                </a:moveTo>
                <a:lnTo>
                  <a:pt x="0" y="2969806"/>
                </a:lnTo>
                <a:lnTo>
                  <a:pt x="0" y="3020606"/>
                </a:lnTo>
                <a:lnTo>
                  <a:pt x="4229" y="3020606"/>
                </a:lnTo>
                <a:lnTo>
                  <a:pt x="4229" y="2969806"/>
                </a:lnTo>
                <a:close/>
              </a:path>
              <a:path w="2017814" h="5249456">
                <a:moveTo>
                  <a:pt x="12700" y="2969806"/>
                </a:moveTo>
                <a:lnTo>
                  <a:pt x="8470" y="2969806"/>
                </a:lnTo>
                <a:lnTo>
                  <a:pt x="8470" y="3020606"/>
                </a:lnTo>
                <a:lnTo>
                  <a:pt x="12700" y="3020606"/>
                </a:lnTo>
                <a:lnTo>
                  <a:pt x="12700" y="2969806"/>
                </a:lnTo>
                <a:close/>
              </a:path>
              <a:path w="2017814" h="5249456">
                <a:moveTo>
                  <a:pt x="4229" y="2880906"/>
                </a:moveTo>
                <a:lnTo>
                  <a:pt x="0" y="2880906"/>
                </a:lnTo>
                <a:lnTo>
                  <a:pt x="0" y="2931706"/>
                </a:lnTo>
                <a:lnTo>
                  <a:pt x="4229" y="2931706"/>
                </a:lnTo>
                <a:lnTo>
                  <a:pt x="4229" y="2880906"/>
                </a:lnTo>
                <a:close/>
              </a:path>
              <a:path w="2017814" h="5249456">
                <a:moveTo>
                  <a:pt x="12700" y="2880906"/>
                </a:moveTo>
                <a:lnTo>
                  <a:pt x="8470" y="2880906"/>
                </a:lnTo>
                <a:lnTo>
                  <a:pt x="8470" y="2931706"/>
                </a:lnTo>
                <a:lnTo>
                  <a:pt x="12700" y="2931706"/>
                </a:lnTo>
                <a:lnTo>
                  <a:pt x="12700" y="2880906"/>
                </a:lnTo>
                <a:close/>
              </a:path>
              <a:path w="2017814" h="5249456">
                <a:moveTo>
                  <a:pt x="4229" y="2792006"/>
                </a:moveTo>
                <a:lnTo>
                  <a:pt x="0" y="2792006"/>
                </a:lnTo>
                <a:lnTo>
                  <a:pt x="0" y="2842806"/>
                </a:lnTo>
                <a:lnTo>
                  <a:pt x="4229" y="2842806"/>
                </a:lnTo>
                <a:lnTo>
                  <a:pt x="4229" y="2792006"/>
                </a:lnTo>
                <a:close/>
              </a:path>
              <a:path w="2017814" h="5249456">
                <a:moveTo>
                  <a:pt x="12700" y="2792006"/>
                </a:moveTo>
                <a:lnTo>
                  <a:pt x="8470" y="2792006"/>
                </a:lnTo>
                <a:lnTo>
                  <a:pt x="8470" y="2842806"/>
                </a:lnTo>
                <a:lnTo>
                  <a:pt x="12700" y="2842806"/>
                </a:lnTo>
                <a:lnTo>
                  <a:pt x="12700" y="2792006"/>
                </a:lnTo>
                <a:close/>
              </a:path>
              <a:path w="2017814" h="5249456">
                <a:moveTo>
                  <a:pt x="4229" y="2703106"/>
                </a:moveTo>
                <a:lnTo>
                  <a:pt x="0" y="2703106"/>
                </a:lnTo>
                <a:lnTo>
                  <a:pt x="0" y="2753906"/>
                </a:lnTo>
                <a:lnTo>
                  <a:pt x="4229" y="2753906"/>
                </a:lnTo>
                <a:lnTo>
                  <a:pt x="4229" y="2703106"/>
                </a:lnTo>
                <a:close/>
              </a:path>
              <a:path w="2017814" h="5249456">
                <a:moveTo>
                  <a:pt x="12700" y="2703106"/>
                </a:moveTo>
                <a:lnTo>
                  <a:pt x="8470" y="2703106"/>
                </a:lnTo>
                <a:lnTo>
                  <a:pt x="8470" y="2753906"/>
                </a:lnTo>
                <a:lnTo>
                  <a:pt x="12700" y="2753906"/>
                </a:lnTo>
                <a:lnTo>
                  <a:pt x="12700" y="2703106"/>
                </a:lnTo>
                <a:close/>
              </a:path>
              <a:path w="2017814" h="5249456">
                <a:moveTo>
                  <a:pt x="4229" y="2614206"/>
                </a:moveTo>
                <a:lnTo>
                  <a:pt x="0" y="2614206"/>
                </a:lnTo>
                <a:lnTo>
                  <a:pt x="0" y="2665006"/>
                </a:lnTo>
                <a:lnTo>
                  <a:pt x="4229" y="2665006"/>
                </a:lnTo>
                <a:lnTo>
                  <a:pt x="4229" y="2614206"/>
                </a:lnTo>
                <a:close/>
              </a:path>
              <a:path w="2017814" h="5249456">
                <a:moveTo>
                  <a:pt x="12700" y="2614206"/>
                </a:moveTo>
                <a:lnTo>
                  <a:pt x="8470" y="2614206"/>
                </a:lnTo>
                <a:lnTo>
                  <a:pt x="8470" y="2665006"/>
                </a:lnTo>
                <a:lnTo>
                  <a:pt x="12700" y="2665006"/>
                </a:lnTo>
                <a:lnTo>
                  <a:pt x="12700" y="2614206"/>
                </a:lnTo>
                <a:close/>
              </a:path>
              <a:path w="2017814" h="5249456">
                <a:moveTo>
                  <a:pt x="4229" y="2525306"/>
                </a:moveTo>
                <a:lnTo>
                  <a:pt x="0" y="2525306"/>
                </a:lnTo>
                <a:lnTo>
                  <a:pt x="0" y="2576106"/>
                </a:lnTo>
                <a:lnTo>
                  <a:pt x="4229" y="2576106"/>
                </a:lnTo>
                <a:lnTo>
                  <a:pt x="4229" y="2525306"/>
                </a:lnTo>
                <a:close/>
              </a:path>
              <a:path w="2017814" h="5249456">
                <a:moveTo>
                  <a:pt x="12700" y="2525306"/>
                </a:moveTo>
                <a:lnTo>
                  <a:pt x="8470" y="2525306"/>
                </a:lnTo>
                <a:lnTo>
                  <a:pt x="8470" y="2576106"/>
                </a:lnTo>
                <a:lnTo>
                  <a:pt x="12700" y="2576106"/>
                </a:lnTo>
                <a:lnTo>
                  <a:pt x="12700" y="2525306"/>
                </a:lnTo>
                <a:close/>
              </a:path>
              <a:path w="2017814" h="5249456">
                <a:moveTo>
                  <a:pt x="4229" y="2436406"/>
                </a:moveTo>
                <a:lnTo>
                  <a:pt x="0" y="2436406"/>
                </a:lnTo>
                <a:lnTo>
                  <a:pt x="0" y="2487206"/>
                </a:lnTo>
                <a:lnTo>
                  <a:pt x="4229" y="2487206"/>
                </a:lnTo>
                <a:lnTo>
                  <a:pt x="4229" y="2436406"/>
                </a:lnTo>
                <a:close/>
              </a:path>
              <a:path w="2017814" h="5249456">
                <a:moveTo>
                  <a:pt x="12700" y="2436406"/>
                </a:moveTo>
                <a:lnTo>
                  <a:pt x="8470" y="2436406"/>
                </a:lnTo>
                <a:lnTo>
                  <a:pt x="8470" y="2487206"/>
                </a:lnTo>
                <a:lnTo>
                  <a:pt x="12700" y="2487206"/>
                </a:lnTo>
                <a:lnTo>
                  <a:pt x="12700" y="2436406"/>
                </a:lnTo>
                <a:close/>
              </a:path>
              <a:path w="2017814" h="5249456">
                <a:moveTo>
                  <a:pt x="4229" y="2347506"/>
                </a:moveTo>
                <a:lnTo>
                  <a:pt x="0" y="2347506"/>
                </a:lnTo>
                <a:lnTo>
                  <a:pt x="0" y="2398306"/>
                </a:lnTo>
                <a:lnTo>
                  <a:pt x="4229" y="2398306"/>
                </a:lnTo>
                <a:lnTo>
                  <a:pt x="4229" y="2347506"/>
                </a:lnTo>
                <a:close/>
              </a:path>
              <a:path w="2017814" h="5249456">
                <a:moveTo>
                  <a:pt x="12700" y="2347506"/>
                </a:moveTo>
                <a:lnTo>
                  <a:pt x="8470" y="2347506"/>
                </a:lnTo>
                <a:lnTo>
                  <a:pt x="8470" y="2398306"/>
                </a:lnTo>
                <a:lnTo>
                  <a:pt x="12700" y="2398306"/>
                </a:lnTo>
                <a:lnTo>
                  <a:pt x="12700" y="2347506"/>
                </a:lnTo>
                <a:close/>
              </a:path>
              <a:path w="2017814" h="5249456">
                <a:moveTo>
                  <a:pt x="4229" y="2258606"/>
                </a:moveTo>
                <a:lnTo>
                  <a:pt x="0" y="2258606"/>
                </a:lnTo>
                <a:lnTo>
                  <a:pt x="0" y="2309406"/>
                </a:lnTo>
                <a:lnTo>
                  <a:pt x="4229" y="2309406"/>
                </a:lnTo>
                <a:lnTo>
                  <a:pt x="4229" y="2258606"/>
                </a:lnTo>
                <a:close/>
              </a:path>
              <a:path w="2017814" h="5249456">
                <a:moveTo>
                  <a:pt x="12700" y="2258606"/>
                </a:moveTo>
                <a:lnTo>
                  <a:pt x="8470" y="2258606"/>
                </a:lnTo>
                <a:lnTo>
                  <a:pt x="8470" y="2309406"/>
                </a:lnTo>
                <a:lnTo>
                  <a:pt x="12700" y="2309406"/>
                </a:lnTo>
                <a:lnTo>
                  <a:pt x="12700" y="2258606"/>
                </a:lnTo>
                <a:close/>
              </a:path>
              <a:path w="2017814" h="5249456">
                <a:moveTo>
                  <a:pt x="4229" y="2169706"/>
                </a:moveTo>
                <a:lnTo>
                  <a:pt x="0" y="2169706"/>
                </a:lnTo>
                <a:lnTo>
                  <a:pt x="0" y="2220506"/>
                </a:lnTo>
                <a:lnTo>
                  <a:pt x="4229" y="2220506"/>
                </a:lnTo>
                <a:lnTo>
                  <a:pt x="4229" y="2169706"/>
                </a:lnTo>
                <a:close/>
              </a:path>
              <a:path w="2017814" h="5249456">
                <a:moveTo>
                  <a:pt x="12700" y="2169706"/>
                </a:moveTo>
                <a:lnTo>
                  <a:pt x="8470" y="2169706"/>
                </a:lnTo>
                <a:lnTo>
                  <a:pt x="8470" y="2220506"/>
                </a:lnTo>
                <a:lnTo>
                  <a:pt x="12700" y="2220506"/>
                </a:lnTo>
                <a:lnTo>
                  <a:pt x="12700" y="2169706"/>
                </a:lnTo>
                <a:close/>
              </a:path>
              <a:path w="2017814" h="5249456">
                <a:moveTo>
                  <a:pt x="4229" y="2080806"/>
                </a:moveTo>
                <a:lnTo>
                  <a:pt x="0" y="2080806"/>
                </a:lnTo>
                <a:lnTo>
                  <a:pt x="0" y="2131606"/>
                </a:lnTo>
                <a:lnTo>
                  <a:pt x="4229" y="2131606"/>
                </a:lnTo>
                <a:lnTo>
                  <a:pt x="4229" y="2080806"/>
                </a:lnTo>
                <a:close/>
              </a:path>
              <a:path w="2017814" h="5249456">
                <a:moveTo>
                  <a:pt x="12700" y="2080806"/>
                </a:moveTo>
                <a:lnTo>
                  <a:pt x="8470" y="2080806"/>
                </a:lnTo>
                <a:lnTo>
                  <a:pt x="8470" y="2131606"/>
                </a:lnTo>
                <a:lnTo>
                  <a:pt x="12700" y="2131606"/>
                </a:lnTo>
                <a:lnTo>
                  <a:pt x="12700" y="2080806"/>
                </a:lnTo>
                <a:close/>
              </a:path>
              <a:path w="2017814" h="5249456">
                <a:moveTo>
                  <a:pt x="4229" y="1991906"/>
                </a:moveTo>
                <a:lnTo>
                  <a:pt x="0" y="1991906"/>
                </a:lnTo>
                <a:lnTo>
                  <a:pt x="0" y="2042706"/>
                </a:lnTo>
                <a:lnTo>
                  <a:pt x="4229" y="2042706"/>
                </a:lnTo>
                <a:lnTo>
                  <a:pt x="4229" y="1991906"/>
                </a:lnTo>
                <a:close/>
              </a:path>
              <a:path w="2017814" h="5249456">
                <a:moveTo>
                  <a:pt x="12700" y="1991906"/>
                </a:moveTo>
                <a:lnTo>
                  <a:pt x="8470" y="1991906"/>
                </a:lnTo>
                <a:lnTo>
                  <a:pt x="8470" y="2042706"/>
                </a:lnTo>
                <a:lnTo>
                  <a:pt x="12700" y="2042706"/>
                </a:lnTo>
                <a:lnTo>
                  <a:pt x="12700" y="1991906"/>
                </a:lnTo>
                <a:close/>
              </a:path>
              <a:path w="2017814" h="5249456">
                <a:moveTo>
                  <a:pt x="4229" y="1903006"/>
                </a:moveTo>
                <a:lnTo>
                  <a:pt x="0" y="1903006"/>
                </a:lnTo>
                <a:lnTo>
                  <a:pt x="0" y="1953806"/>
                </a:lnTo>
                <a:lnTo>
                  <a:pt x="4229" y="1953806"/>
                </a:lnTo>
                <a:lnTo>
                  <a:pt x="4229" y="1903006"/>
                </a:lnTo>
                <a:close/>
              </a:path>
              <a:path w="2017814" h="5249456">
                <a:moveTo>
                  <a:pt x="12700" y="1903006"/>
                </a:moveTo>
                <a:lnTo>
                  <a:pt x="8470" y="1903006"/>
                </a:lnTo>
                <a:lnTo>
                  <a:pt x="8470" y="1953806"/>
                </a:lnTo>
                <a:lnTo>
                  <a:pt x="12700" y="1953806"/>
                </a:lnTo>
                <a:lnTo>
                  <a:pt x="12700" y="1903006"/>
                </a:lnTo>
                <a:close/>
              </a:path>
              <a:path w="2017814" h="5249456">
                <a:moveTo>
                  <a:pt x="4229" y="1814106"/>
                </a:moveTo>
                <a:lnTo>
                  <a:pt x="0" y="1814106"/>
                </a:lnTo>
                <a:lnTo>
                  <a:pt x="0" y="1864906"/>
                </a:lnTo>
                <a:lnTo>
                  <a:pt x="4229" y="1864906"/>
                </a:lnTo>
                <a:lnTo>
                  <a:pt x="4229" y="1814106"/>
                </a:lnTo>
                <a:close/>
              </a:path>
              <a:path w="2017814" h="5249456">
                <a:moveTo>
                  <a:pt x="12700" y="1814106"/>
                </a:moveTo>
                <a:lnTo>
                  <a:pt x="8470" y="1814106"/>
                </a:lnTo>
                <a:lnTo>
                  <a:pt x="8470" y="1864906"/>
                </a:lnTo>
                <a:lnTo>
                  <a:pt x="12700" y="1864906"/>
                </a:lnTo>
                <a:lnTo>
                  <a:pt x="12700" y="1814106"/>
                </a:lnTo>
                <a:close/>
              </a:path>
              <a:path w="2017814" h="5249456">
                <a:moveTo>
                  <a:pt x="4229" y="1725206"/>
                </a:moveTo>
                <a:lnTo>
                  <a:pt x="0" y="1725206"/>
                </a:lnTo>
                <a:lnTo>
                  <a:pt x="0" y="1776006"/>
                </a:lnTo>
                <a:lnTo>
                  <a:pt x="4229" y="1776006"/>
                </a:lnTo>
                <a:lnTo>
                  <a:pt x="4229" y="1725206"/>
                </a:lnTo>
                <a:close/>
              </a:path>
              <a:path w="2017814" h="5249456">
                <a:moveTo>
                  <a:pt x="12700" y="1725206"/>
                </a:moveTo>
                <a:lnTo>
                  <a:pt x="8470" y="1725206"/>
                </a:lnTo>
                <a:lnTo>
                  <a:pt x="8470" y="1776006"/>
                </a:lnTo>
                <a:lnTo>
                  <a:pt x="12700" y="1776006"/>
                </a:lnTo>
                <a:lnTo>
                  <a:pt x="12700" y="1725206"/>
                </a:lnTo>
                <a:close/>
              </a:path>
              <a:path w="2017814" h="5249456">
                <a:moveTo>
                  <a:pt x="4229" y="1636306"/>
                </a:moveTo>
                <a:lnTo>
                  <a:pt x="0" y="1636306"/>
                </a:lnTo>
                <a:lnTo>
                  <a:pt x="0" y="1687106"/>
                </a:lnTo>
                <a:lnTo>
                  <a:pt x="4229" y="1687106"/>
                </a:lnTo>
                <a:lnTo>
                  <a:pt x="4229" y="1636306"/>
                </a:lnTo>
                <a:close/>
              </a:path>
              <a:path w="2017814" h="5249456">
                <a:moveTo>
                  <a:pt x="12700" y="1636306"/>
                </a:moveTo>
                <a:lnTo>
                  <a:pt x="8470" y="1636306"/>
                </a:lnTo>
                <a:lnTo>
                  <a:pt x="8470" y="1687106"/>
                </a:lnTo>
                <a:lnTo>
                  <a:pt x="12700" y="1687106"/>
                </a:lnTo>
                <a:lnTo>
                  <a:pt x="12700" y="1636306"/>
                </a:lnTo>
                <a:close/>
              </a:path>
              <a:path w="2017814" h="5249456">
                <a:moveTo>
                  <a:pt x="4229" y="1547406"/>
                </a:moveTo>
                <a:lnTo>
                  <a:pt x="0" y="1547406"/>
                </a:lnTo>
                <a:lnTo>
                  <a:pt x="0" y="1598206"/>
                </a:lnTo>
                <a:lnTo>
                  <a:pt x="4229" y="1598206"/>
                </a:lnTo>
                <a:lnTo>
                  <a:pt x="4229" y="1547406"/>
                </a:lnTo>
                <a:close/>
              </a:path>
              <a:path w="2017814" h="5249456">
                <a:moveTo>
                  <a:pt x="12700" y="1547406"/>
                </a:moveTo>
                <a:lnTo>
                  <a:pt x="8470" y="1547406"/>
                </a:lnTo>
                <a:lnTo>
                  <a:pt x="8470" y="1598206"/>
                </a:lnTo>
                <a:lnTo>
                  <a:pt x="12700" y="1598206"/>
                </a:lnTo>
                <a:lnTo>
                  <a:pt x="12700" y="1547406"/>
                </a:lnTo>
                <a:close/>
              </a:path>
              <a:path w="2017814" h="5249456">
                <a:moveTo>
                  <a:pt x="4229" y="1458506"/>
                </a:moveTo>
                <a:lnTo>
                  <a:pt x="0" y="1458506"/>
                </a:lnTo>
                <a:lnTo>
                  <a:pt x="0" y="1509306"/>
                </a:lnTo>
                <a:lnTo>
                  <a:pt x="4229" y="1509306"/>
                </a:lnTo>
                <a:lnTo>
                  <a:pt x="4229" y="1458506"/>
                </a:lnTo>
                <a:close/>
              </a:path>
              <a:path w="2017814" h="5249456">
                <a:moveTo>
                  <a:pt x="12700" y="1458506"/>
                </a:moveTo>
                <a:lnTo>
                  <a:pt x="8470" y="1458506"/>
                </a:lnTo>
                <a:lnTo>
                  <a:pt x="8470" y="1509306"/>
                </a:lnTo>
                <a:lnTo>
                  <a:pt x="12700" y="1509306"/>
                </a:lnTo>
                <a:lnTo>
                  <a:pt x="12700" y="1458506"/>
                </a:lnTo>
                <a:close/>
              </a:path>
              <a:path w="2017814" h="5249456">
                <a:moveTo>
                  <a:pt x="4229" y="1369606"/>
                </a:moveTo>
                <a:lnTo>
                  <a:pt x="0" y="1369606"/>
                </a:lnTo>
                <a:lnTo>
                  <a:pt x="0" y="1420406"/>
                </a:lnTo>
                <a:lnTo>
                  <a:pt x="4229" y="1420406"/>
                </a:lnTo>
                <a:lnTo>
                  <a:pt x="4229" y="1369606"/>
                </a:lnTo>
                <a:close/>
              </a:path>
              <a:path w="2017814" h="5249456">
                <a:moveTo>
                  <a:pt x="12700" y="1369606"/>
                </a:moveTo>
                <a:lnTo>
                  <a:pt x="8470" y="1369606"/>
                </a:lnTo>
                <a:lnTo>
                  <a:pt x="8470" y="1420406"/>
                </a:lnTo>
                <a:lnTo>
                  <a:pt x="12700" y="1420406"/>
                </a:lnTo>
                <a:lnTo>
                  <a:pt x="12700" y="1369606"/>
                </a:lnTo>
                <a:close/>
              </a:path>
              <a:path w="2017814" h="5249456">
                <a:moveTo>
                  <a:pt x="4229" y="1280706"/>
                </a:moveTo>
                <a:lnTo>
                  <a:pt x="0" y="1280706"/>
                </a:lnTo>
                <a:lnTo>
                  <a:pt x="0" y="1331506"/>
                </a:lnTo>
                <a:lnTo>
                  <a:pt x="4229" y="1331506"/>
                </a:lnTo>
                <a:lnTo>
                  <a:pt x="4229" y="1280706"/>
                </a:lnTo>
                <a:close/>
              </a:path>
              <a:path w="2017814" h="5249456">
                <a:moveTo>
                  <a:pt x="12700" y="1280706"/>
                </a:moveTo>
                <a:lnTo>
                  <a:pt x="8470" y="1280706"/>
                </a:lnTo>
                <a:lnTo>
                  <a:pt x="8470" y="1331506"/>
                </a:lnTo>
                <a:lnTo>
                  <a:pt x="12700" y="1331506"/>
                </a:lnTo>
                <a:lnTo>
                  <a:pt x="12700" y="1280706"/>
                </a:lnTo>
                <a:close/>
              </a:path>
              <a:path w="2017814" h="5249456">
                <a:moveTo>
                  <a:pt x="4229" y="1191806"/>
                </a:moveTo>
                <a:lnTo>
                  <a:pt x="0" y="1191806"/>
                </a:lnTo>
                <a:lnTo>
                  <a:pt x="0" y="1242606"/>
                </a:lnTo>
                <a:lnTo>
                  <a:pt x="4229" y="1242606"/>
                </a:lnTo>
                <a:lnTo>
                  <a:pt x="4229" y="1191806"/>
                </a:lnTo>
                <a:close/>
              </a:path>
              <a:path w="2017814" h="5249456">
                <a:moveTo>
                  <a:pt x="12700" y="1191806"/>
                </a:moveTo>
                <a:lnTo>
                  <a:pt x="8470" y="1191806"/>
                </a:lnTo>
                <a:lnTo>
                  <a:pt x="8470" y="1242606"/>
                </a:lnTo>
                <a:lnTo>
                  <a:pt x="12700" y="1242606"/>
                </a:lnTo>
                <a:lnTo>
                  <a:pt x="12700" y="1191806"/>
                </a:lnTo>
                <a:close/>
              </a:path>
              <a:path w="2017814" h="5249456">
                <a:moveTo>
                  <a:pt x="4229" y="1102906"/>
                </a:moveTo>
                <a:lnTo>
                  <a:pt x="0" y="1102906"/>
                </a:lnTo>
                <a:lnTo>
                  <a:pt x="0" y="1153706"/>
                </a:lnTo>
                <a:lnTo>
                  <a:pt x="4229" y="1153706"/>
                </a:lnTo>
                <a:lnTo>
                  <a:pt x="4229" y="1102906"/>
                </a:lnTo>
                <a:close/>
              </a:path>
              <a:path w="2017814" h="5249456">
                <a:moveTo>
                  <a:pt x="12700" y="1102906"/>
                </a:moveTo>
                <a:lnTo>
                  <a:pt x="8470" y="1102906"/>
                </a:lnTo>
                <a:lnTo>
                  <a:pt x="8470" y="1153706"/>
                </a:lnTo>
                <a:lnTo>
                  <a:pt x="12700" y="1153706"/>
                </a:lnTo>
                <a:lnTo>
                  <a:pt x="12700" y="1102906"/>
                </a:lnTo>
                <a:close/>
              </a:path>
              <a:path w="2017814" h="5249456">
                <a:moveTo>
                  <a:pt x="4229" y="1014006"/>
                </a:moveTo>
                <a:lnTo>
                  <a:pt x="0" y="1014006"/>
                </a:lnTo>
                <a:lnTo>
                  <a:pt x="0" y="1064806"/>
                </a:lnTo>
                <a:lnTo>
                  <a:pt x="4229" y="1064806"/>
                </a:lnTo>
                <a:lnTo>
                  <a:pt x="4229" y="1014006"/>
                </a:lnTo>
                <a:close/>
              </a:path>
              <a:path w="2017814" h="5249456">
                <a:moveTo>
                  <a:pt x="12700" y="1014006"/>
                </a:moveTo>
                <a:lnTo>
                  <a:pt x="8470" y="1014006"/>
                </a:lnTo>
                <a:lnTo>
                  <a:pt x="8470" y="1064806"/>
                </a:lnTo>
                <a:lnTo>
                  <a:pt x="12700" y="1064806"/>
                </a:lnTo>
                <a:lnTo>
                  <a:pt x="12700" y="1014006"/>
                </a:lnTo>
                <a:close/>
              </a:path>
              <a:path w="2017814" h="5249456">
                <a:moveTo>
                  <a:pt x="4229" y="925106"/>
                </a:moveTo>
                <a:lnTo>
                  <a:pt x="0" y="925106"/>
                </a:lnTo>
                <a:lnTo>
                  <a:pt x="0" y="975906"/>
                </a:lnTo>
                <a:lnTo>
                  <a:pt x="4229" y="975906"/>
                </a:lnTo>
                <a:lnTo>
                  <a:pt x="4229" y="925106"/>
                </a:lnTo>
                <a:close/>
              </a:path>
              <a:path w="2017814" h="5249456">
                <a:moveTo>
                  <a:pt x="12700" y="925106"/>
                </a:moveTo>
                <a:lnTo>
                  <a:pt x="8470" y="925106"/>
                </a:lnTo>
                <a:lnTo>
                  <a:pt x="8470" y="975906"/>
                </a:lnTo>
                <a:lnTo>
                  <a:pt x="12700" y="975906"/>
                </a:lnTo>
                <a:lnTo>
                  <a:pt x="12700" y="925106"/>
                </a:lnTo>
                <a:close/>
              </a:path>
              <a:path w="2017814" h="5249456">
                <a:moveTo>
                  <a:pt x="4229" y="836206"/>
                </a:moveTo>
                <a:lnTo>
                  <a:pt x="0" y="836206"/>
                </a:lnTo>
                <a:lnTo>
                  <a:pt x="0" y="887006"/>
                </a:lnTo>
                <a:lnTo>
                  <a:pt x="4229" y="887006"/>
                </a:lnTo>
                <a:lnTo>
                  <a:pt x="4229" y="836206"/>
                </a:lnTo>
                <a:close/>
              </a:path>
              <a:path w="2017814" h="5249456">
                <a:moveTo>
                  <a:pt x="12700" y="836206"/>
                </a:moveTo>
                <a:lnTo>
                  <a:pt x="8470" y="836206"/>
                </a:lnTo>
                <a:lnTo>
                  <a:pt x="8470" y="887006"/>
                </a:lnTo>
                <a:lnTo>
                  <a:pt x="12700" y="887006"/>
                </a:lnTo>
                <a:lnTo>
                  <a:pt x="12700" y="836206"/>
                </a:lnTo>
                <a:close/>
              </a:path>
              <a:path w="2017814" h="5249456">
                <a:moveTo>
                  <a:pt x="4229" y="747306"/>
                </a:moveTo>
                <a:lnTo>
                  <a:pt x="0" y="747306"/>
                </a:lnTo>
                <a:lnTo>
                  <a:pt x="0" y="798106"/>
                </a:lnTo>
                <a:lnTo>
                  <a:pt x="4229" y="798106"/>
                </a:lnTo>
                <a:lnTo>
                  <a:pt x="4229" y="747306"/>
                </a:lnTo>
                <a:close/>
              </a:path>
              <a:path w="2017814" h="5249456">
                <a:moveTo>
                  <a:pt x="12700" y="747306"/>
                </a:moveTo>
                <a:lnTo>
                  <a:pt x="8470" y="747306"/>
                </a:lnTo>
                <a:lnTo>
                  <a:pt x="8470" y="798106"/>
                </a:lnTo>
                <a:lnTo>
                  <a:pt x="12700" y="798106"/>
                </a:lnTo>
                <a:lnTo>
                  <a:pt x="12700" y="747306"/>
                </a:lnTo>
                <a:close/>
              </a:path>
              <a:path w="2017814" h="5249456">
                <a:moveTo>
                  <a:pt x="4229" y="658406"/>
                </a:moveTo>
                <a:lnTo>
                  <a:pt x="0" y="658406"/>
                </a:lnTo>
                <a:lnTo>
                  <a:pt x="0" y="709206"/>
                </a:lnTo>
                <a:lnTo>
                  <a:pt x="4229" y="709206"/>
                </a:lnTo>
                <a:lnTo>
                  <a:pt x="4229" y="658406"/>
                </a:lnTo>
                <a:close/>
              </a:path>
              <a:path w="2017814" h="5249456">
                <a:moveTo>
                  <a:pt x="12700" y="658406"/>
                </a:moveTo>
                <a:lnTo>
                  <a:pt x="8470" y="658406"/>
                </a:lnTo>
                <a:lnTo>
                  <a:pt x="8470" y="709206"/>
                </a:lnTo>
                <a:lnTo>
                  <a:pt x="12700" y="709206"/>
                </a:lnTo>
                <a:lnTo>
                  <a:pt x="12700" y="658406"/>
                </a:lnTo>
                <a:close/>
              </a:path>
              <a:path w="2017814" h="5249456">
                <a:moveTo>
                  <a:pt x="4229" y="569506"/>
                </a:moveTo>
                <a:lnTo>
                  <a:pt x="0" y="569506"/>
                </a:lnTo>
                <a:lnTo>
                  <a:pt x="0" y="620306"/>
                </a:lnTo>
                <a:lnTo>
                  <a:pt x="4229" y="620306"/>
                </a:lnTo>
                <a:lnTo>
                  <a:pt x="4229" y="569506"/>
                </a:lnTo>
                <a:close/>
              </a:path>
              <a:path w="2017814" h="5249456">
                <a:moveTo>
                  <a:pt x="12700" y="569506"/>
                </a:moveTo>
                <a:lnTo>
                  <a:pt x="8470" y="569506"/>
                </a:lnTo>
                <a:lnTo>
                  <a:pt x="8470" y="620306"/>
                </a:lnTo>
                <a:lnTo>
                  <a:pt x="12700" y="620306"/>
                </a:lnTo>
                <a:lnTo>
                  <a:pt x="12700" y="569506"/>
                </a:lnTo>
                <a:close/>
              </a:path>
              <a:path w="2017814" h="5249456">
                <a:moveTo>
                  <a:pt x="4229" y="480606"/>
                </a:moveTo>
                <a:lnTo>
                  <a:pt x="0" y="480606"/>
                </a:lnTo>
                <a:lnTo>
                  <a:pt x="0" y="531406"/>
                </a:lnTo>
                <a:lnTo>
                  <a:pt x="4229" y="531406"/>
                </a:lnTo>
                <a:lnTo>
                  <a:pt x="4229" y="480606"/>
                </a:lnTo>
                <a:close/>
              </a:path>
              <a:path w="2017814" h="5249456">
                <a:moveTo>
                  <a:pt x="12700" y="480606"/>
                </a:moveTo>
                <a:lnTo>
                  <a:pt x="8470" y="480606"/>
                </a:lnTo>
                <a:lnTo>
                  <a:pt x="8470" y="531406"/>
                </a:lnTo>
                <a:lnTo>
                  <a:pt x="12700" y="531406"/>
                </a:lnTo>
                <a:lnTo>
                  <a:pt x="12700" y="480606"/>
                </a:lnTo>
                <a:close/>
              </a:path>
              <a:path w="2017814" h="5249456">
                <a:moveTo>
                  <a:pt x="4229" y="391706"/>
                </a:moveTo>
                <a:lnTo>
                  <a:pt x="0" y="391706"/>
                </a:lnTo>
                <a:lnTo>
                  <a:pt x="0" y="442506"/>
                </a:lnTo>
                <a:lnTo>
                  <a:pt x="4229" y="442506"/>
                </a:lnTo>
                <a:lnTo>
                  <a:pt x="4229" y="391706"/>
                </a:lnTo>
                <a:close/>
              </a:path>
              <a:path w="2017814" h="5249456">
                <a:moveTo>
                  <a:pt x="12700" y="391706"/>
                </a:moveTo>
                <a:lnTo>
                  <a:pt x="8470" y="391706"/>
                </a:lnTo>
                <a:lnTo>
                  <a:pt x="8470" y="442506"/>
                </a:lnTo>
                <a:lnTo>
                  <a:pt x="12700" y="442506"/>
                </a:lnTo>
                <a:lnTo>
                  <a:pt x="12700" y="391706"/>
                </a:lnTo>
                <a:close/>
              </a:path>
              <a:path w="2017814" h="5249456">
                <a:moveTo>
                  <a:pt x="4229" y="302806"/>
                </a:moveTo>
                <a:lnTo>
                  <a:pt x="0" y="302806"/>
                </a:lnTo>
                <a:lnTo>
                  <a:pt x="0" y="353606"/>
                </a:lnTo>
                <a:lnTo>
                  <a:pt x="4229" y="353606"/>
                </a:lnTo>
                <a:lnTo>
                  <a:pt x="4229" y="302806"/>
                </a:lnTo>
                <a:close/>
              </a:path>
              <a:path w="2017814" h="5249456">
                <a:moveTo>
                  <a:pt x="12700" y="302806"/>
                </a:moveTo>
                <a:lnTo>
                  <a:pt x="8470" y="302806"/>
                </a:lnTo>
                <a:lnTo>
                  <a:pt x="8470" y="353606"/>
                </a:lnTo>
                <a:lnTo>
                  <a:pt x="12700" y="353606"/>
                </a:lnTo>
                <a:lnTo>
                  <a:pt x="12700" y="302806"/>
                </a:lnTo>
                <a:close/>
              </a:path>
              <a:path w="2017814" h="5249456">
                <a:moveTo>
                  <a:pt x="4229" y="213906"/>
                </a:moveTo>
                <a:lnTo>
                  <a:pt x="0" y="213906"/>
                </a:lnTo>
                <a:lnTo>
                  <a:pt x="0" y="264706"/>
                </a:lnTo>
                <a:lnTo>
                  <a:pt x="4229" y="264706"/>
                </a:lnTo>
                <a:lnTo>
                  <a:pt x="4229" y="213906"/>
                </a:lnTo>
                <a:close/>
              </a:path>
              <a:path w="2017814" h="5249456">
                <a:moveTo>
                  <a:pt x="12700" y="213906"/>
                </a:moveTo>
                <a:lnTo>
                  <a:pt x="8470" y="213906"/>
                </a:lnTo>
                <a:lnTo>
                  <a:pt x="8470" y="264706"/>
                </a:lnTo>
                <a:lnTo>
                  <a:pt x="12700" y="264706"/>
                </a:lnTo>
                <a:lnTo>
                  <a:pt x="12700" y="213906"/>
                </a:lnTo>
                <a:close/>
              </a:path>
              <a:path w="2017814" h="5249456">
                <a:moveTo>
                  <a:pt x="4229" y="125006"/>
                </a:moveTo>
                <a:lnTo>
                  <a:pt x="0" y="125006"/>
                </a:lnTo>
                <a:lnTo>
                  <a:pt x="0" y="175806"/>
                </a:lnTo>
                <a:lnTo>
                  <a:pt x="4229" y="175806"/>
                </a:lnTo>
                <a:lnTo>
                  <a:pt x="4229" y="125006"/>
                </a:lnTo>
                <a:close/>
              </a:path>
              <a:path w="2017814" h="5249456">
                <a:moveTo>
                  <a:pt x="12700" y="125006"/>
                </a:moveTo>
                <a:lnTo>
                  <a:pt x="8470" y="125006"/>
                </a:lnTo>
                <a:lnTo>
                  <a:pt x="8470" y="175806"/>
                </a:lnTo>
                <a:lnTo>
                  <a:pt x="12700" y="175806"/>
                </a:lnTo>
                <a:lnTo>
                  <a:pt x="12700" y="125006"/>
                </a:lnTo>
                <a:close/>
              </a:path>
              <a:path w="2017814" h="5249456">
                <a:moveTo>
                  <a:pt x="4229" y="36106"/>
                </a:moveTo>
                <a:lnTo>
                  <a:pt x="0" y="36106"/>
                </a:lnTo>
                <a:lnTo>
                  <a:pt x="0" y="86906"/>
                </a:lnTo>
                <a:lnTo>
                  <a:pt x="4229" y="86906"/>
                </a:lnTo>
                <a:lnTo>
                  <a:pt x="4229" y="36106"/>
                </a:lnTo>
                <a:close/>
              </a:path>
              <a:path w="2017814" h="5249456">
                <a:moveTo>
                  <a:pt x="12700" y="36106"/>
                </a:moveTo>
                <a:lnTo>
                  <a:pt x="8470" y="36106"/>
                </a:lnTo>
                <a:lnTo>
                  <a:pt x="8470" y="86906"/>
                </a:lnTo>
                <a:lnTo>
                  <a:pt x="12700" y="86906"/>
                </a:lnTo>
                <a:lnTo>
                  <a:pt x="12700" y="36106"/>
                </a:lnTo>
                <a:close/>
              </a:path>
              <a:path w="2017814" h="5249456">
                <a:moveTo>
                  <a:pt x="65493" y="0"/>
                </a:moveTo>
                <a:lnTo>
                  <a:pt x="14693" y="0"/>
                </a:lnTo>
                <a:lnTo>
                  <a:pt x="14693" y="4229"/>
                </a:lnTo>
                <a:lnTo>
                  <a:pt x="65493" y="4229"/>
                </a:lnTo>
                <a:lnTo>
                  <a:pt x="65493" y="0"/>
                </a:lnTo>
                <a:close/>
              </a:path>
              <a:path w="2017814" h="5249456">
                <a:moveTo>
                  <a:pt x="65493" y="8470"/>
                </a:moveTo>
                <a:lnTo>
                  <a:pt x="14693" y="8470"/>
                </a:lnTo>
                <a:lnTo>
                  <a:pt x="14693" y="12699"/>
                </a:lnTo>
                <a:lnTo>
                  <a:pt x="65493" y="12699"/>
                </a:lnTo>
                <a:lnTo>
                  <a:pt x="65493" y="8470"/>
                </a:lnTo>
                <a:close/>
              </a:path>
              <a:path w="2017814" h="5249456">
                <a:moveTo>
                  <a:pt x="154393" y="0"/>
                </a:moveTo>
                <a:lnTo>
                  <a:pt x="103593" y="0"/>
                </a:lnTo>
                <a:lnTo>
                  <a:pt x="103593" y="4229"/>
                </a:lnTo>
                <a:lnTo>
                  <a:pt x="154393" y="4229"/>
                </a:lnTo>
                <a:lnTo>
                  <a:pt x="154393" y="0"/>
                </a:lnTo>
                <a:close/>
              </a:path>
              <a:path w="2017814" h="5249456">
                <a:moveTo>
                  <a:pt x="154393" y="8470"/>
                </a:moveTo>
                <a:lnTo>
                  <a:pt x="103593" y="8470"/>
                </a:lnTo>
                <a:lnTo>
                  <a:pt x="103593" y="12699"/>
                </a:lnTo>
                <a:lnTo>
                  <a:pt x="154393" y="12699"/>
                </a:lnTo>
                <a:lnTo>
                  <a:pt x="154393" y="8470"/>
                </a:lnTo>
                <a:close/>
              </a:path>
              <a:path w="2017814" h="5249456">
                <a:moveTo>
                  <a:pt x="243293" y="0"/>
                </a:moveTo>
                <a:lnTo>
                  <a:pt x="192493" y="0"/>
                </a:lnTo>
                <a:lnTo>
                  <a:pt x="192493" y="4229"/>
                </a:lnTo>
                <a:lnTo>
                  <a:pt x="243293" y="4229"/>
                </a:lnTo>
                <a:lnTo>
                  <a:pt x="243293" y="0"/>
                </a:lnTo>
                <a:close/>
              </a:path>
              <a:path w="2017814" h="5249456">
                <a:moveTo>
                  <a:pt x="243293" y="8470"/>
                </a:moveTo>
                <a:lnTo>
                  <a:pt x="192493" y="8470"/>
                </a:lnTo>
                <a:lnTo>
                  <a:pt x="192493" y="12699"/>
                </a:lnTo>
                <a:lnTo>
                  <a:pt x="243293" y="12699"/>
                </a:lnTo>
                <a:lnTo>
                  <a:pt x="243293" y="8470"/>
                </a:lnTo>
                <a:close/>
              </a:path>
              <a:path w="2017814" h="5249456">
                <a:moveTo>
                  <a:pt x="332193" y="0"/>
                </a:moveTo>
                <a:lnTo>
                  <a:pt x="281393" y="0"/>
                </a:lnTo>
                <a:lnTo>
                  <a:pt x="281393" y="4229"/>
                </a:lnTo>
                <a:lnTo>
                  <a:pt x="332193" y="4229"/>
                </a:lnTo>
                <a:lnTo>
                  <a:pt x="332193" y="0"/>
                </a:lnTo>
                <a:close/>
              </a:path>
              <a:path w="2017814" h="5249456">
                <a:moveTo>
                  <a:pt x="332193" y="8470"/>
                </a:moveTo>
                <a:lnTo>
                  <a:pt x="281393" y="8470"/>
                </a:lnTo>
                <a:lnTo>
                  <a:pt x="281393" y="12699"/>
                </a:lnTo>
                <a:lnTo>
                  <a:pt x="332193" y="12699"/>
                </a:lnTo>
                <a:lnTo>
                  <a:pt x="332193" y="8470"/>
                </a:lnTo>
                <a:close/>
              </a:path>
              <a:path w="2017814" h="5249456">
                <a:moveTo>
                  <a:pt x="421093" y="0"/>
                </a:moveTo>
                <a:lnTo>
                  <a:pt x="370293" y="0"/>
                </a:lnTo>
                <a:lnTo>
                  <a:pt x="370293" y="4229"/>
                </a:lnTo>
                <a:lnTo>
                  <a:pt x="421093" y="4229"/>
                </a:lnTo>
                <a:lnTo>
                  <a:pt x="421093" y="0"/>
                </a:lnTo>
                <a:close/>
              </a:path>
              <a:path w="2017814" h="5249456">
                <a:moveTo>
                  <a:pt x="421093" y="8470"/>
                </a:moveTo>
                <a:lnTo>
                  <a:pt x="370293" y="8470"/>
                </a:lnTo>
                <a:lnTo>
                  <a:pt x="370293" y="12699"/>
                </a:lnTo>
                <a:lnTo>
                  <a:pt x="421093" y="12699"/>
                </a:lnTo>
                <a:lnTo>
                  <a:pt x="421093" y="8470"/>
                </a:lnTo>
                <a:close/>
              </a:path>
              <a:path w="2017814" h="5249456">
                <a:moveTo>
                  <a:pt x="509993" y="0"/>
                </a:moveTo>
                <a:lnTo>
                  <a:pt x="459193" y="0"/>
                </a:lnTo>
                <a:lnTo>
                  <a:pt x="459193" y="4229"/>
                </a:lnTo>
                <a:lnTo>
                  <a:pt x="509993" y="4229"/>
                </a:lnTo>
                <a:lnTo>
                  <a:pt x="509993" y="0"/>
                </a:lnTo>
                <a:close/>
              </a:path>
              <a:path w="2017814" h="5249456">
                <a:moveTo>
                  <a:pt x="509993" y="8470"/>
                </a:moveTo>
                <a:lnTo>
                  <a:pt x="459193" y="8470"/>
                </a:lnTo>
                <a:lnTo>
                  <a:pt x="459193" y="12699"/>
                </a:lnTo>
                <a:lnTo>
                  <a:pt x="509993" y="12699"/>
                </a:lnTo>
                <a:lnTo>
                  <a:pt x="509993" y="8470"/>
                </a:lnTo>
                <a:close/>
              </a:path>
              <a:path w="2017814" h="5249456">
                <a:moveTo>
                  <a:pt x="598893" y="0"/>
                </a:moveTo>
                <a:lnTo>
                  <a:pt x="548093" y="0"/>
                </a:lnTo>
                <a:lnTo>
                  <a:pt x="548093" y="4229"/>
                </a:lnTo>
                <a:lnTo>
                  <a:pt x="598893" y="4229"/>
                </a:lnTo>
                <a:lnTo>
                  <a:pt x="598893" y="0"/>
                </a:lnTo>
                <a:close/>
              </a:path>
              <a:path w="2017814" h="5249456">
                <a:moveTo>
                  <a:pt x="598893" y="8470"/>
                </a:moveTo>
                <a:lnTo>
                  <a:pt x="548093" y="8470"/>
                </a:lnTo>
                <a:lnTo>
                  <a:pt x="548093" y="12699"/>
                </a:lnTo>
                <a:lnTo>
                  <a:pt x="598893" y="12699"/>
                </a:lnTo>
                <a:lnTo>
                  <a:pt x="598893" y="8470"/>
                </a:lnTo>
                <a:close/>
              </a:path>
              <a:path w="2017814" h="5249456">
                <a:moveTo>
                  <a:pt x="687793" y="0"/>
                </a:moveTo>
                <a:lnTo>
                  <a:pt x="636993" y="0"/>
                </a:lnTo>
                <a:lnTo>
                  <a:pt x="636993" y="4229"/>
                </a:lnTo>
                <a:lnTo>
                  <a:pt x="687793" y="4229"/>
                </a:lnTo>
                <a:lnTo>
                  <a:pt x="687793" y="0"/>
                </a:lnTo>
                <a:close/>
              </a:path>
              <a:path w="2017814" h="5249456">
                <a:moveTo>
                  <a:pt x="687793" y="8470"/>
                </a:moveTo>
                <a:lnTo>
                  <a:pt x="636993" y="8470"/>
                </a:lnTo>
                <a:lnTo>
                  <a:pt x="636993" y="12699"/>
                </a:lnTo>
                <a:lnTo>
                  <a:pt x="687793" y="12699"/>
                </a:lnTo>
                <a:lnTo>
                  <a:pt x="687793" y="8470"/>
                </a:lnTo>
                <a:close/>
              </a:path>
              <a:path w="2017814" h="5249456">
                <a:moveTo>
                  <a:pt x="776693" y="0"/>
                </a:moveTo>
                <a:lnTo>
                  <a:pt x="725893" y="0"/>
                </a:lnTo>
                <a:lnTo>
                  <a:pt x="725893" y="4229"/>
                </a:lnTo>
                <a:lnTo>
                  <a:pt x="776693" y="4229"/>
                </a:lnTo>
                <a:lnTo>
                  <a:pt x="776693" y="0"/>
                </a:lnTo>
                <a:close/>
              </a:path>
              <a:path w="2017814" h="5249456">
                <a:moveTo>
                  <a:pt x="776693" y="8470"/>
                </a:moveTo>
                <a:lnTo>
                  <a:pt x="725893" y="8470"/>
                </a:lnTo>
                <a:lnTo>
                  <a:pt x="725893" y="12699"/>
                </a:lnTo>
                <a:lnTo>
                  <a:pt x="776693" y="12699"/>
                </a:lnTo>
                <a:lnTo>
                  <a:pt x="776693" y="8470"/>
                </a:lnTo>
                <a:close/>
              </a:path>
              <a:path w="2017814" h="5249456">
                <a:moveTo>
                  <a:pt x="865593" y="0"/>
                </a:moveTo>
                <a:lnTo>
                  <a:pt x="814793" y="0"/>
                </a:lnTo>
                <a:lnTo>
                  <a:pt x="814793" y="4229"/>
                </a:lnTo>
                <a:lnTo>
                  <a:pt x="865593" y="4229"/>
                </a:lnTo>
                <a:lnTo>
                  <a:pt x="865593" y="0"/>
                </a:lnTo>
                <a:close/>
              </a:path>
              <a:path w="2017814" h="5249456">
                <a:moveTo>
                  <a:pt x="865593" y="8470"/>
                </a:moveTo>
                <a:lnTo>
                  <a:pt x="814793" y="8470"/>
                </a:lnTo>
                <a:lnTo>
                  <a:pt x="814793" y="12699"/>
                </a:lnTo>
                <a:lnTo>
                  <a:pt x="865593" y="12699"/>
                </a:lnTo>
                <a:lnTo>
                  <a:pt x="865593" y="8470"/>
                </a:lnTo>
                <a:close/>
              </a:path>
              <a:path w="2017814" h="5249456">
                <a:moveTo>
                  <a:pt x="954493" y="0"/>
                </a:moveTo>
                <a:lnTo>
                  <a:pt x="903693" y="0"/>
                </a:lnTo>
                <a:lnTo>
                  <a:pt x="903693" y="4229"/>
                </a:lnTo>
                <a:lnTo>
                  <a:pt x="954493" y="4229"/>
                </a:lnTo>
                <a:lnTo>
                  <a:pt x="954493" y="0"/>
                </a:lnTo>
                <a:close/>
              </a:path>
              <a:path w="2017814" h="5249456">
                <a:moveTo>
                  <a:pt x="954493" y="8470"/>
                </a:moveTo>
                <a:lnTo>
                  <a:pt x="903693" y="8470"/>
                </a:lnTo>
                <a:lnTo>
                  <a:pt x="903693" y="12699"/>
                </a:lnTo>
                <a:lnTo>
                  <a:pt x="954493" y="12699"/>
                </a:lnTo>
                <a:lnTo>
                  <a:pt x="954493" y="8470"/>
                </a:lnTo>
                <a:close/>
              </a:path>
              <a:path w="2017814" h="5249456">
                <a:moveTo>
                  <a:pt x="1043393" y="0"/>
                </a:moveTo>
                <a:lnTo>
                  <a:pt x="992593" y="0"/>
                </a:lnTo>
                <a:lnTo>
                  <a:pt x="992593" y="4229"/>
                </a:lnTo>
                <a:lnTo>
                  <a:pt x="1043393" y="4229"/>
                </a:lnTo>
                <a:lnTo>
                  <a:pt x="1043393" y="0"/>
                </a:lnTo>
                <a:close/>
              </a:path>
              <a:path w="2017814" h="5249456">
                <a:moveTo>
                  <a:pt x="1043393" y="8470"/>
                </a:moveTo>
                <a:lnTo>
                  <a:pt x="992593" y="8470"/>
                </a:lnTo>
                <a:lnTo>
                  <a:pt x="992593" y="12699"/>
                </a:lnTo>
                <a:lnTo>
                  <a:pt x="1043393" y="12699"/>
                </a:lnTo>
                <a:lnTo>
                  <a:pt x="1043393" y="8470"/>
                </a:lnTo>
                <a:close/>
              </a:path>
              <a:path w="2017814" h="5249456">
                <a:moveTo>
                  <a:pt x="1132293" y="0"/>
                </a:moveTo>
                <a:lnTo>
                  <a:pt x="1081493" y="0"/>
                </a:lnTo>
                <a:lnTo>
                  <a:pt x="1081493" y="4229"/>
                </a:lnTo>
                <a:lnTo>
                  <a:pt x="1132293" y="4229"/>
                </a:lnTo>
                <a:lnTo>
                  <a:pt x="1132293" y="0"/>
                </a:lnTo>
                <a:close/>
              </a:path>
              <a:path w="2017814" h="5249456">
                <a:moveTo>
                  <a:pt x="1132293" y="8470"/>
                </a:moveTo>
                <a:lnTo>
                  <a:pt x="1081493" y="8470"/>
                </a:lnTo>
                <a:lnTo>
                  <a:pt x="1081493" y="12699"/>
                </a:lnTo>
                <a:lnTo>
                  <a:pt x="1132293" y="12699"/>
                </a:lnTo>
                <a:lnTo>
                  <a:pt x="1132293" y="8470"/>
                </a:lnTo>
                <a:close/>
              </a:path>
              <a:path w="2017814" h="5249456">
                <a:moveTo>
                  <a:pt x="1221193" y="0"/>
                </a:moveTo>
                <a:lnTo>
                  <a:pt x="1170393" y="0"/>
                </a:lnTo>
                <a:lnTo>
                  <a:pt x="1170393" y="4229"/>
                </a:lnTo>
                <a:lnTo>
                  <a:pt x="1221193" y="4229"/>
                </a:lnTo>
                <a:lnTo>
                  <a:pt x="1221193" y="0"/>
                </a:lnTo>
                <a:close/>
              </a:path>
              <a:path w="2017814" h="5249456">
                <a:moveTo>
                  <a:pt x="1221193" y="8470"/>
                </a:moveTo>
                <a:lnTo>
                  <a:pt x="1170393" y="8470"/>
                </a:lnTo>
                <a:lnTo>
                  <a:pt x="1170393" y="12699"/>
                </a:lnTo>
                <a:lnTo>
                  <a:pt x="1221193" y="12699"/>
                </a:lnTo>
                <a:lnTo>
                  <a:pt x="1221193" y="8470"/>
                </a:lnTo>
                <a:close/>
              </a:path>
              <a:path w="2017814" h="5249456">
                <a:moveTo>
                  <a:pt x="1310093" y="0"/>
                </a:moveTo>
                <a:lnTo>
                  <a:pt x="1259293" y="0"/>
                </a:lnTo>
                <a:lnTo>
                  <a:pt x="1259293" y="4229"/>
                </a:lnTo>
                <a:lnTo>
                  <a:pt x="1310093" y="4229"/>
                </a:lnTo>
                <a:lnTo>
                  <a:pt x="1310093" y="0"/>
                </a:lnTo>
                <a:close/>
              </a:path>
              <a:path w="2017814" h="5249456">
                <a:moveTo>
                  <a:pt x="1310093" y="8470"/>
                </a:moveTo>
                <a:lnTo>
                  <a:pt x="1259293" y="8470"/>
                </a:lnTo>
                <a:lnTo>
                  <a:pt x="1259293" y="12699"/>
                </a:lnTo>
                <a:lnTo>
                  <a:pt x="1310093" y="12699"/>
                </a:lnTo>
                <a:lnTo>
                  <a:pt x="1310093" y="8470"/>
                </a:lnTo>
                <a:close/>
              </a:path>
              <a:path w="2017814" h="5249456">
                <a:moveTo>
                  <a:pt x="1398993" y="0"/>
                </a:moveTo>
                <a:lnTo>
                  <a:pt x="1348193" y="0"/>
                </a:lnTo>
                <a:lnTo>
                  <a:pt x="1348193" y="4229"/>
                </a:lnTo>
                <a:lnTo>
                  <a:pt x="1398993" y="4229"/>
                </a:lnTo>
                <a:lnTo>
                  <a:pt x="1398993" y="0"/>
                </a:lnTo>
                <a:close/>
              </a:path>
              <a:path w="2017814" h="5249456">
                <a:moveTo>
                  <a:pt x="1398993" y="8470"/>
                </a:moveTo>
                <a:lnTo>
                  <a:pt x="1348193" y="8470"/>
                </a:lnTo>
                <a:lnTo>
                  <a:pt x="1348193" y="12699"/>
                </a:lnTo>
                <a:lnTo>
                  <a:pt x="1398993" y="12699"/>
                </a:lnTo>
                <a:lnTo>
                  <a:pt x="1398993" y="8470"/>
                </a:lnTo>
                <a:close/>
              </a:path>
              <a:path w="2017814" h="5249456">
                <a:moveTo>
                  <a:pt x="1487893" y="0"/>
                </a:moveTo>
                <a:lnTo>
                  <a:pt x="1437093" y="0"/>
                </a:lnTo>
                <a:lnTo>
                  <a:pt x="1437093" y="4229"/>
                </a:lnTo>
                <a:lnTo>
                  <a:pt x="1487893" y="4229"/>
                </a:lnTo>
                <a:lnTo>
                  <a:pt x="1487893" y="0"/>
                </a:lnTo>
                <a:close/>
              </a:path>
              <a:path w="2017814" h="5249456">
                <a:moveTo>
                  <a:pt x="1487893" y="8470"/>
                </a:moveTo>
                <a:lnTo>
                  <a:pt x="1437093" y="8470"/>
                </a:lnTo>
                <a:lnTo>
                  <a:pt x="1437093" y="12699"/>
                </a:lnTo>
                <a:lnTo>
                  <a:pt x="1487893" y="12699"/>
                </a:lnTo>
                <a:lnTo>
                  <a:pt x="1487893" y="8470"/>
                </a:lnTo>
                <a:close/>
              </a:path>
              <a:path w="2017814" h="5249456">
                <a:moveTo>
                  <a:pt x="1576793" y="0"/>
                </a:moveTo>
                <a:lnTo>
                  <a:pt x="1525993" y="0"/>
                </a:lnTo>
                <a:lnTo>
                  <a:pt x="1525993" y="4229"/>
                </a:lnTo>
                <a:lnTo>
                  <a:pt x="1576793" y="4229"/>
                </a:lnTo>
                <a:lnTo>
                  <a:pt x="1576793" y="0"/>
                </a:lnTo>
                <a:close/>
              </a:path>
              <a:path w="2017814" h="5249456">
                <a:moveTo>
                  <a:pt x="1576793" y="8470"/>
                </a:moveTo>
                <a:lnTo>
                  <a:pt x="1525993" y="8470"/>
                </a:lnTo>
                <a:lnTo>
                  <a:pt x="1525993" y="12699"/>
                </a:lnTo>
                <a:lnTo>
                  <a:pt x="1576793" y="12699"/>
                </a:lnTo>
                <a:lnTo>
                  <a:pt x="1576793" y="8470"/>
                </a:lnTo>
                <a:close/>
              </a:path>
              <a:path w="2017814" h="5249456">
                <a:moveTo>
                  <a:pt x="1665693" y="0"/>
                </a:moveTo>
                <a:lnTo>
                  <a:pt x="1614893" y="0"/>
                </a:lnTo>
                <a:lnTo>
                  <a:pt x="1614893" y="4229"/>
                </a:lnTo>
                <a:lnTo>
                  <a:pt x="1665693" y="4229"/>
                </a:lnTo>
                <a:lnTo>
                  <a:pt x="1665693" y="0"/>
                </a:lnTo>
                <a:close/>
              </a:path>
              <a:path w="2017814" h="5249456">
                <a:moveTo>
                  <a:pt x="1665693" y="8470"/>
                </a:moveTo>
                <a:lnTo>
                  <a:pt x="1614893" y="8470"/>
                </a:lnTo>
                <a:lnTo>
                  <a:pt x="1614893" y="12699"/>
                </a:lnTo>
                <a:lnTo>
                  <a:pt x="1665693" y="12699"/>
                </a:lnTo>
                <a:lnTo>
                  <a:pt x="1665693" y="8470"/>
                </a:lnTo>
                <a:close/>
              </a:path>
              <a:path w="2017814" h="5249456">
                <a:moveTo>
                  <a:pt x="1754593" y="0"/>
                </a:moveTo>
                <a:lnTo>
                  <a:pt x="1703793" y="0"/>
                </a:lnTo>
                <a:lnTo>
                  <a:pt x="1703793" y="4229"/>
                </a:lnTo>
                <a:lnTo>
                  <a:pt x="1754593" y="4229"/>
                </a:lnTo>
                <a:lnTo>
                  <a:pt x="1754593" y="0"/>
                </a:lnTo>
                <a:close/>
              </a:path>
              <a:path w="2017814" h="5249456">
                <a:moveTo>
                  <a:pt x="1754593" y="8470"/>
                </a:moveTo>
                <a:lnTo>
                  <a:pt x="1703793" y="8470"/>
                </a:lnTo>
                <a:lnTo>
                  <a:pt x="1703793" y="12699"/>
                </a:lnTo>
                <a:lnTo>
                  <a:pt x="1754593" y="12699"/>
                </a:lnTo>
                <a:lnTo>
                  <a:pt x="1754593" y="8470"/>
                </a:lnTo>
                <a:close/>
              </a:path>
              <a:path w="2017814" h="5249456">
                <a:moveTo>
                  <a:pt x="1843493" y="0"/>
                </a:moveTo>
                <a:lnTo>
                  <a:pt x="1792693" y="0"/>
                </a:lnTo>
                <a:lnTo>
                  <a:pt x="1792693" y="4229"/>
                </a:lnTo>
                <a:lnTo>
                  <a:pt x="1843493" y="4229"/>
                </a:lnTo>
                <a:lnTo>
                  <a:pt x="1843493" y="0"/>
                </a:lnTo>
                <a:close/>
              </a:path>
              <a:path w="2017814" h="5249456">
                <a:moveTo>
                  <a:pt x="1843493" y="8470"/>
                </a:moveTo>
                <a:lnTo>
                  <a:pt x="1792693" y="8470"/>
                </a:lnTo>
                <a:lnTo>
                  <a:pt x="1792693" y="12699"/>
                </a:lnTo>
                <a:lnTo>
                  <a:pt x="1843493" y="12699"/>
                </a:lnTo>
                <a:lnTo>
                  <a:pt x="1843493" y="8470"/>
                </a:lnTo>
                <a:close/>
              </a:path>
              <a:path w="2017814" h="5249456">
                <a:moveTo>
                  <a:pt x="1932393" y="0"/>
                </a:moveTo>
                <a:lnTo>
                  <a:pt x="1881593" y="0"/>
                </a:lnTo>
                <a:lnTo>
                  <a:pt x="1881593" y="4229"/>
                </a:lnTo>
                <a:lnTo>
                  <a:pt x="1932393" y="4229"/>
                </a:lnTo>
                <a:lnTo>
                  <a:pt x="1932393" y="0"/>
                </a:lnTo>
                <a:close/>
              </a:path>
              <a:path w="2017814" h="5249456">
                <a:moveTo>
                  <a:pt x="1932393" y="8470"/>
                </a:moveTo>
                <a:lnTo>
                  <a:pt x="1881593" y="8470"/>
                </a:lnTo>
                <a:lnTo>
                  <a:pt x="1881593" y="12699"/>
                </a:lnTo>
                <a:lnTo>
                  <a:pt x="1932393" y="12699"/>
                </a:lnTo>
                <a:lnTo>
                  <a:pt x="1932393" y="8470"/>
                </a:lnTo>
                <a:close/>
              </a:path>
              <a:path w="2017814" h="5249456">
                <a:moveTo>
                  <a:pt x="2009343" y="8470"/>
                </a:moveTo>
                <a:lnTo>
                  <a:pt x="1970493" y="8470"/>
                </a:lnTo>
                <a:lnTo>
                  <a:pt x="1970493" y="12699"/>
                </a:lnTo>
                <a:lnTo>
                  <a:pt x="2005114" y="12699"/>
                </a:lnTo>
                <a:lnTo>
                  <a:pt x="2005114" y="16179"/>
                </a:lnTo>
                <a:lnTo>
                  <a:pt x="2009343" y="16179"/>
                </a:lnTo>
                <a:lnTo>
                  <a:pt x="2009343" y="8470"/>
                </a:lnTo>
                <a:close/>
              </a:path>
              <a:path w="2017814" h="5249456">
                <a:moveTo>
                  <a:pt x="2014969" y="0"/>
                </a:moveTo>
                <a:lnTo>
                  <a:pt x="1970493" y="0"/>
                </a:lnTo>
                <a:lnTo>
                  <a:pt x="1970493" y="4229"/>
                </a:lnTo>
                <a:lnTo>
                  <a:pt x="2012632" y="4229"/>
                </a:lnTo>
                <a:lnTo>
                  <a:pt x="2013585" y="5181"/>
                </a:lnTo>
                <a:lnTo>
                  <a:pt x="2013585" y="16179"/>
                </a:lnTo>
                <a:lnTo>
                  <a:pt x="2017814" y="16179"/>
                </a:lnTo>
                <a:lnTo>
                  <a:pt x="2017814" y="2844"/>
                </a:lnTo>
                <a:lnTo>
                  <a:pt x="2014969" y="0"/>
                </a:lnTo>
                <a:close/>
              </a:path>
              <a:path w="2017814" h="5249456">
                <a:moveTo>
                  <a:pt x="2017814" y="54279"/>
                </a:moveTo>
                <a:lnTo>
                  <a:pt x="2013585" y="54279"/>
                </a:lnTo>
                <a:lnTo>
                  <a:pt x="2013585" y="105079"/>
                </a:lnTo>
                <a:lnTo>
                  <a:pt x="2017814" y="105079"/>
                </a:lnTo>
                <a:lnTo>
                  <a:pt x="2017814" y="54279"/>
                </a:lnTo>
                <a:close/>
              </a:path>
              <a:path w="2017814" h="5249456">
                <a:moveTo>
                  <a:pt x="2009343" y="54279"/>
                </a:moveTo>
                <a:lnTo>
                  <a:pt x="2005114" y="54279"/>
                </a:lnTo>
                <a:lnTo>
                  <a:pt x="2005114" y="105079"/>
                </a:lnTo>
                <a:lnTo>
                  <a:pt x="2009343" y="105079"/>
                </a:lnTo>
                <a:lnTo>
                  <a:pt x="2009343" y="54279"/>
                </a:lnTo>
                <a:close/>
              </a:path>
              <a:path w="2017814" h="5249456">
                <a:moveTo>
                  <a:pt x="2017814" y="143179"/>
                </a:moveTo>
                <a:lnTo>
                  <a:pt x="2013585" y="143179"/>
                </a:lnTo>
                <a:lnTo>
                  <a:pt x="2013585" y="193979"/>
                </a:lnTo>
                <a:lnTo>
                  <a:pt x="2017814" y="193979"/>
                </a:lnTo>
                <a:lnTo>
                  <a:pt x="2017814" y="143179"/>
                </a:lnTo>
                <a:close/>
              </a:path>
              <a:path w="2017814" h="5249456">
                <a:moveTo>
                  <a:pt x="2009343" y="143179"/>
                </a:moveTo>
                <a:lnTo>
                  <a:pt x="2005114" y="143179"/>
                </a:lnTo>
                <a:lnTo>
                  <a:pt x="2005114" y="193979"/>
                </a:lnTo>
                <a:lnTo>
                  <a:pt x="2009343" y="193979"/>
                </a:lnTo>
                <a:lnTo>
                  <a:pt x="2009343" y="143179"/>
                </a:lnTo>
                <a:close/>
              </a:path>
              <a:path w="2017814" h="5249456">
                <a:moveTo>
                  <a:pt x="2017814" y="232079"/>
                </a:moveTo>
                <a:lnTo>
                  <a:pt x="2013585" y="232079"/>
                </a:lnTo>
                <a:lnTo>
                  <a:pt x="2013585" y="282879"/>
                </a:lnTo>
                <a:lnTo>
                  <a:pt x="2017814" y="282879"/>
                </a:lnTo>
                <a:lnTo>
                  <a:pt x="2017814" y="232079"/>
                </a:lnTo>
                <a:close/>
              </a:path>
              <a:path w="2017814" h="5249456">
                <a:moveTo>
                  <a:pt x="2009343" y="232079"/>
                </a:moveTo>
                <a:lnTo>
                  <a:pt x="2005114" y="232079"/>
                </a:lnTo>
                <a:lnTo>
                  <a:pt x="2005114" y="282879"/>
                </a:lnTo>
                <a:lnTo>
                  <a:pt x="2009343" y="282879"/>
                </a:lnTo>
                <a:lnTo>
                  <a:pt x="2009343" y="232079"/>
                </a:lnTo>
                <a:close/>
              </a:path>
              <a:path w="2017814" h="5249456">
                <a:moveTo>
                  <a:pt x="2017814" y="320979"/>
                </a:moveTo>
                <a:lnTo>
                  <a:pt x="2013585" y="320979"/>
                </a:lnTo>
                <a:lnTo>
                  <a:pt x="2013585" y="371779"/>
                </a:lnTo>
                <a:lnTo>
                  <a:pt x="2017814" y="371779"/>
                </a:lnTo>
                <a:lnTo>
                  <a:pt x="2017814" y="320979"/>
                </a:lnTo>
                <a:close/>
              </a:path>
              <a:path w="2017814" h="5249456">
                <a:moveTo>
                  <a:pt x="2009343" y="320979"/>
                </a:moveTo>
                <a:lnTo>
                  <a:pt x="2005114" y="320979"/>
                </a:lnTo>
                <a:lnTo>
                  <a:pt x="2005114" y="371779"/>
                </a:lnTo>
                <a:lnTo>
                  <a:pt x="2009343" y="371779"/>
                </a:lnTo>
                <a:lnTo>
                  <a:pt x="2009343" y="320979"/>
                </a:lnTo>
                <a:close/>
              </a:path>
              <a:path w="2017814" h="5249456">
                <a:moveTo>
                  <a:pt x="2017814" y="409879"/>
                </a:moveTo>
                <a:lnTo>
                  <a:pt x="2013585" y="409879"/>
                </a:lnTo>
                <a:lnTo>
                  <a:pt x="2013585" y="460679"/>
                </a:lnTo>
                <a:lnTo>
                  <a:pt x="2017814" y="460679"/>
                </a:lnTo>
                <a:lnTo>
                  <a:pt x="2017814" y="409879"/>
                </a:lnTo>
                <a:close/>
              </a:path>
              <a:path w="2017814" h="5249456">
                <a:moveTo>
                  <a:pt x="2009343" y="409879"/>
                </a:moveTo>
                <a:lnTo>
                  <a:pt x="2005114" y="409879"/>
                </a:lnTo>
                <a:lnTo>
                  <a:pt x="2005114" y="460679"/>
                </a:lnTo>
                <a:lnTo>
                  <a:pt x="2009343" y="460679"/>
                </a:lnTo>
                <a:lnTo>
                  <a:pt x="2009343" y="409879"/>
                </a:lnTo>
                <a:close/>
              </a:path>
              <a:path w="2017814" h="5249456">
                <a:moveTo>
                  <a:pt x="2017814" y="498779"/>
                </a:moveTo>
                <a:lnTo>
                  <a:pt x="2013585" y="498779"/>
                </a:lnTo>
                <a:lnTo>
                  <a:pt x="2013585" y="549579"/>
                </a:lnTo>
                <a:lnTo>
                  <a:pt x="2017814" y="549579"/>
                </a:lnTo>
                <a:lnTo>
                  <a:pt x="2017814" y="498779"/>
                </a:lnTo>
                <a:close/>
              </a:path>
              <a:path w="2017814" h="5249456">
                <a:moveTo>
                  <a:pt x="2009343" y="498779"/>
                </a:moveTo>
                <a:lnTo>
                  <a:pt x="2005114" y="498779"/>
                </a:lnTo>
                <a:lnTo>
                  <a:pt x="2005114" y="549579"/>
                </a:lnTo>
                <a:lnTo>
                  <a:pt x="2009343" y="549579"/>
                </a:lnTo>
                <a:lnTo>
                  <a:pt x="2009343" y="498779"/>
                </a:lnTo>
                <a:close/>
              </a:path>
              <a:path w="2017814" h="5249456">
                <a:moveTo>
                  <a:pt x="2017814" y="587679"/>
                </a:moveTo>
                <a:lnTo>
                  <a:pt x="2013585" y="587679"/>
                </a:lnTo>
                <a:lnTo>
                  <a:pt x="2013585" y="638479"/>
                </a:lnTo>
                <a:lnTo>
                  <a:pt x="2017814" y="638479"/>
                </a:lnTo>
                <a:lnTo>
                  <a:pt x="2017814" y="587679"/>
                </a:lnTo>
                <a:close/>
              </a:path>
              <a:path w="2017814" h="5249456">
                <a:moveTo>
                  <a:pt x="2009343" y="587679"/>
                </a:moveTo>
                <a:lnTo>
                  <a:pt x="2005114" y="587679"/>
                </a:lnTo>
                <a:lnTo>
                  <a:pt x="2005114" y="638479"/>
                </a:lnTo>
                <a:lnTo>
                  <a:pt x="2009343" y="638479"/>
                </a:lnTo>
                <a:lnTo>
                  <a:pt x="2009343" y="587679"/>
                </a:lnTo>
                <a:close/>
              </a:path>
              <a:path w="2017814" h="5249456">
                <a:moveTo>
                  <a:pt x="2017814" y="676579"/>
                </a:moveTo>
                <a:lnTo>
                  <a:pt x="2013585" y="676579"/>
                </a:lnTo>
                <a:lnTo>
                  <a:pt x="2013585" y="727379"/>
                </a:lnTo>
                <a:lnTo>
                  <a:pt x="2017814" y="727379"/>
                </a:lnTo>
                <a:lnTo>
                  <a:pt x="2017814" y="676579"/>
                </a:lnTo>
                <a:close/>
              </a:path>
              <a:path w="2017814" h="5249456">
                <a:moveTo>
                  <a:pt x="2009343" y="676579"/>
                </a:moveTo>
                <a:lnTo>
                  <a:pt x="2005114" y="676579"/>
                </a:lnTo>
                <a:lnTo>
                  <a:pt x="2005114" y="727379"/>
                </a:lnTo>
                <a:lnTo>
                  <a:pt x="2009343" y="727379"/>
                </a:lnTo>
                <a:lnTo>
                  <a:pt x="2009343" y="676579"/>
                </a:lnTo>
                <a:close/>
              </a:path>
              <a:path w="2017814" h="5249456">
                <a:moveTo>
                  <a:pt x="2017814" y="765479"/>
                </a:moveTo>
                <a:lnTo>
                  <a:pt x="2013585" y="765479"/>
                </a:lnTo>
                <a:lnTo>
                  <a:pt x="2013585" y="816279"/>
                </a:lnTo>
                <a:lnTo>
                  <a:pt x="2017814" y="816279"/>
                </a:lnTo>
                <a:lnTo>
                  <a:pt x="2017814" y="765479"/>
                </a:lnTo>
                <a:close/>
              </a:path>
              <a:path w="2017814" h="5249456">
                <a:moveTo>
                  <a:pt x="2009343" y="765479"/>
                </a:moveTo>
                <a:lnTo>
                  <a:pt x="2005114" y="765479"/>
                </a:lnTo>
                <a:lnTo>
                  <a:pt x="2005114" y="816279"/>
                </a:lnTo>
                <a:lnTo>
                  <a:pt x="2009343" y="816279"/>
                </a:lnTo>
                <a:lnTo>
                  <a:pt x="2009343" y="765479"/>
                </a:lnTo>
                <a:close/>
              </a:path>
              <a:path w="2017814" h="5249456">
                <a:moveTo>
                  <a:pt x="2017814" y="854379"/>
                </a:moveTo>
                <a:lnTo>
                  <a:pt x="2013585" y="854379"/>
                </a:lnTo>
                <a:lnTo>
                  <a:pt x="2013585" y="905179"/>
                </a:lnTo>
                <a:lnTo>
                  <a:pt x="2017814" y="905179"/>
                </a:lnTo>
                <a:lnTo>
                  <a:pt x="2017814" y="854379"/>
                </a:lnTo>
                <a:close/>
              </a:path>
              <a:path w="2017814" h="5249456">
                <a:moveTo>
                  <a:pt x="2009343" y="854379"/>
                </a:moveTo>
                <a:lnTo>
                  <a:pt x="2005114" y="854379"/>
                </a:lnTo>
                <a:lnTo>
                  <a:pt x="2005114" y="905179"/>
                </a:lnTo>
                <a:lnTo>
                  <a:pt x="2009343" y="905179"/>
                </a:lnTo>
                <a:lnTo>
                  <a:pt x="2009343" y="854379"/>
                </a:lnTo>
                <a:close/>
              </a:path>
              <a:path w="2017814" h="5249456">
                <a:moveTo>
                  <a:pt x="2017814" y="943279"/>
                </a:moveTo>
                <a:lnTo>
                  <a:pt x="2013585" y="943279"/>
                </a:lnTo>
                <a:lnTo>
                  <a:pt x="2013585" y="994079"/>
                </a:lnTo>
                <a:lnTo>
                  <a:pt x="2017814" y="994079"/>
                </a:lnTo>
                <a:lnTo>
                  <a:pt x="2017814" y="943279"/>
                </a:lnTo>
                <a:close/>
              </a:path>
              <a:path w="2017814" h="5249456">
                <a:moveTo>
                  <a:pt x="2009343" y="943279"/>
                </a:moveTo>
                <a:lnTo>
                  <a:pt x="2005114" y="943279"/>
                </a:lnTo>
                <a:lnTo>
                  <a:pt x="2005114" y="994079"/>
                </a:lnTo>
                <a:lnTo>
                  <a:pt x="2009343" y="994079"/>
                </a:lnTo>
                <a:lnTo>
                  <a:pt x="2009343" y="943279"/>
                </a:lnTo>
                <a:close/>
              </a:path>
              <a:path w="2017814" h="5249456">
                <a:moveTo>
                  <a:pt x="2017814" y="1032179"/>
                </a:moveTo>
                <a:lnTo>
                  <a:pt x="2013585" y="1032179"/>
                </a:lnTo>
                <a:lnTo>
                  <a:pt x="2013585" y="1082979"/>
                </a:lnTo>
                <a:lnTo>
                  <a:pt x="2017814" y="1082979"/>
                </a:lnTo>
                <a:lnTo>
                  <a:pt x="2017814" y="1032179"/>
                </a:lnTo>
                <a:close/>
              </a:path>
              <a:path w="2017814" h="5249456">
                <a:moveTo>
                  <a:pt x="2009343" y="1032179"/>
                </a:moveTo>
                <a:lnTo>
                  <a:pt x="2005114" y="1032179"/>
                </a:lnTo>
                <a:lnTo>
                  <a:pt x="2005114" y="1082979"/>
                </a:lnTo>
                <a:lnTo>
                  <a:pt x="2009343" y="1082979"/>
                </a:lnTo>
                <a:lnTo>
                  <a:pt x="2009343" y="1032179"/>
                </a:lnTo>
                <a:close/>
              </a:path>
              <a:path w="2017814" h="5249456">
                <a:moveTo>
                  <a:pt x="2017814" y="1121079"/>
                </a:moveTo>
                <a:lnTo>
                  <a:pt x="2013585" y="1121079"/>
                </a:lnTo>
                <a:lnTo>
                  <a:pt x="2013585" y="1171879"/>
                </a:lnTo>
                <a:lnTo>
                  <a:pt x="2017814" y="1171879"/>
                </a:lnTo>
                <a:lnTo>
                  <a:pt x="2017814" y="1121079"/>
                </a:lnTo>
                <a:close/>
              </a:path>
              <a:path w="2017814" h="5249456">
                <a:moveTo>
                  <a:pt x="2009343" y="1121079"/>
                </a:moveTo>
                <a:lnTo>
                  <a:pt x="2005114" y="1121079"/>
                </a:lnTo>
                <a:lnTo>
                  <a:pt x="2005114" y="1171879"/>
                </a:lnTo>
                <a:lnTo>
                  <a:pt x="2009343" y="1171879"/>
                </a:lnTo>
                <a:lnTo>
                  <a:pt x="2009343" y="1121079"/>
                </a:lnTo>
                <a:close/>
              </a:path>
              <a:path w="2017814" h="5249456">
                <a:moveTo>
                  <a:pt x="2017814" y="1209979"/>
                </a:moveTo>
                <a:lnTo>
                  <a:pt x="2013585" y="1209979"/>
                </a:lnTo>
                <a:lnTo>
                  <a:pt x="2013585" y="1260779"/>
                </a:lnTo>
                <a:lnTo>
                  <a:pt x="2017814" y="1260779"/>
                </a:lnTo>
                <a:lnTo>
                  <a:pt x="2017814" y="1209979"/>
                </a:lnTo>
                <a:close/>
              </a:path>
              <a:path w="2017814" h="5249456">
                <a:moveTo>
                  <a:pt x="2009343" y="1209979"/>
                </a:moveTo>
                <a:lnTo>
                  <a:pt x="2005114" y="1209979"/>
                </a:lnTo>
                <a:lnTo>
                  <a:pt x="2005114" y="1260779"/>
                </a:lnTo>
                <a:lnTo>
                  <a:pt x="2009343" y="1260779"/>
                </a:lnTo>
                <a:lnTo>
                  <a:pt x="2009343" y="1209979"/>
                </a:lnTo>
                <a:close/>
              </a:path>
              <a:path w="2017814" h="5249456">
                <a:moveTo>
                  <a:pt x="2017814" y="1298879"/>
                </a:moveTo>
                <a:lnTo>
                  <a:pt x="2013585" y="1298879"/>
                </a:lnTo>
                <a:lnTo>
                  <a:pt x="2013585" y="1349679"/>
                </a:lnTo>
                <a:lnTo>
                  <a:pt x="2017814" y="1349679"/>
                </a:lnTo>
                <a:lnTo>
                  <a:pt x="2017814" y="1298879"/>
                </a:lnTo>
                <a:close/>
              </a:path>
              <a:path w="2017814" h="5249456">
                <a:moveTo>
                  <a:pt x="2009343" y="1298879"/>
                </a:moveTo>
                <a:lnTo>
                  <a:pt x="2005114" y="1298879"/>
                </a:lnTo>
                <a:lnTo>
                  <a:pt x="2005114" y="1349679"/>
                </a:lnTo>
                <a:lnTo>
                  <a:pt x="2009343" y="1349679"/>
                </a:lnTo>
                <a:lnTo>
                  <a:pt x="2009343" y="1298879"/>
                </a:lnTo>
                <a:close/>
              </a:path>
              <a:path w="2017814" h="5249456">
                <a:moveTo>
                  <a:pt x="2017814" y="1387779"/>
                </a:moveTo>
                <a:lnTo>
                  <a:pt x="2013585" y="1387779"/>
                </a:lnTo>
                <a:lnTo>
                  <a:pt x="2013585" y="1438579"/>
                </a:lnTo>
                <a:lnTo>
                  <a:pt x="2017814" y="1438579"/>
                </a:lnTo>
                <a:lnTo>
                  <a:pt x="2017814" y="1387779"/>
                </a:lnTo>
                <a:close/>
              </a:path>
              <a:path w="2017814" h="5249456">
                <a:moveTo>
                  <a:pt x="2009343" y="1387779"/>
                </a:moveTo>
                <a:lnTo>
                  <a:pt x="2005114" y="1387779"/>
                </a:lnTo>
                <a:lnTo>
                  <a:pt x="2005114" y="1438579"/>
                </a:lnTo>
                <a:lnTo>
                  <a:pt x="2009343" y="1438579"/>
                </a:lnTo>
                <a:lnTo>
                  <a:pt x="2009343" y="1387779"/>
                </a:lnTo>
                <a:close/>
              </a:path>
              <a:path w="2017814" h="5249456">
                <a:moveTo>
                  <a:pt x="2017814" y="1476679"/>
                </a:moveTo>
                <a:lnTo>
                  <a:pt x="2013585" y="1476679"/>
                </a:lnTo>
                <a:lnTo>
                  <a:pt x="2013585" y="1527479"/>
                </a:lnTo>
                <a:lnTo>
                  <a:pt x="2017814" y="1527479"/>
                </a:lnTo>
                <a:lnTo>
                  <a:pt x="2017814" y="1476679"/>
                </a:lnTo>
                <a:close/>
              </a:path>
              <a:path w="2017814" h="5249456">
                <a:moveTo>
                  <a:pt x="2009343" y="1476679"/>
                </a:moveTo>
                <a:lnTo>
                  <a:pt x="2005114" y="1476679"/>
                </a:lnTo>
                <a:lnTo>
                  <a:pt x="2005114" y="1527479"/>
                </a:lnTo>
                <a:lnTo>
                  <a:pt x="2009343" y="1527479"/>
                </a:lnTo>
                <a:lnTo>
                  <a:pt x="2009343" y="1476679"/>
                </a:lnTo>
                <a:close/>
              </a:path>
              <a:path w="2017814" h="5249456">
                <a:moveTo>
                  <a:pt x="2017814" y="1565579"/>
                </a:moveTo>
                <a:lnTo>
                  <a:pt x="2013585" y="1565579"/>
                </a:lnTo>
                <a:lnTo>
                  <a:pt x="2013585" y="1616379"/>
                </a:lnTo>
                <a:lnTo>
                  <a:pt x="2017814" y="1616379"/>
                </a:lnTo>
                <a:lnTo>
                  <a:pt x="2017814" y="1565579"/>
                </a:lnTo>
                <a:close/>
              </a:path>
              <a:path w="2017814" h="5249456">
                <a:moveTo>
                  <a:pt x="2009343" y="1565579"/>
                </a:moveTo>
                <a:lnTo>
                  <a:pt x="2005114" y="1565579"/>
                </a:lnTo>
                <a:lnTo>
                  <a:pt x="2005114" y="1616379"/>
                </a:lnTo>
                <a:lnTo>
                  <a:pt x="2009343" y="1616379"/>
                </a:lnTo>
                <a:lnTo>
                  <a:pt x="2009343" y="1565579"/>
                </a:lnTo>
                <a:close/>
              </a:path>
              <a:path w="2017814" h="5249456">
                <a:moveTo>
                  <a:pt x="2017814" y="1654479"/>
                </a:moveTo>
                <a:lnTo>
                  <a:pt x="2013585" y="1654479"/>
                </a:lnTo>
                <a:lnTo>
                  <a:pt x="2013585" y="1705279"/>
                </a:lnTo>
                <a:lnTo>
                  <a:pt x="2017814" y="1705279"/>
                </a:lnTo>
                <a:lnTo>
                  <a:pt x="2017814" y="1654479"/>
                </a:lnTo>
                <a:close/>
              </a:path>
              <a:path w="2017814" h="5249456">
                <a:moveTo>
                  <a:pt x="2009343" y="1654479"/>
                </a:moveTo>
                <a:lnTo>
                  <a:pt x="2005114" y="1654479"/>
                </a:lnTo>
                <a:lnTo>
                  <a:pt x="2005114" y="1705279"/>
                </a:lnTo>
                <a:lnTo>
                  <a:pt x="2009343" y="1705279"/>
                </a:lnTo>
                <a:lnTo>
                  <a:pt x="2009343" y="1654479"/>
                </a:lnTo>
                <a:close/>
              </a:path>
              <a:path w="2017814" h="5249456">
                <a:moveTo>
                  <a:pt x="2017814" y="1743379"/>
                </a:moveTo>
                <a:lnTo>
                  <a:pt x="2013585" y="1743379"/>
                </a:lnTo>
                <a:lnTo>
                  <a:pt x="2013585" y="1794179"/>
                </a:lnTo>
                <a:lnTo>
                  <a:pt x="2017814" y="1794179"/>
                </a:lnTo>
                <a:lnTo>
                  <a:pt x="2017814" y="1743379"/>
                </a:lnTo>
                <a:close/>
              </a:path>
              <a:path w="2017814" h="5249456">
                <a:moveTo>
                  <a:pt x="2009343" y="1743379"/>
                </a:moveTo>
                <a:lnTo>
                  <a:pt x="2005114" y="1743379"/>
                </a:lnTo>
                <a:lnTo>
                  <a:pt x="2005114" y="1794179"/>
                </a:lnTo>
                <a:lnTo>
                  <a:pt x="2009343" y="1794179"/>
                </a:lnTo>
                <a:lnTo>
                  <a:pt x="2009343" y="1743379"/>
                </a:lnTo>
                <a:close/>
              </a:path>
              <a:path w="2017814" h="5249456">
                <a:moveTo>
                  <a:pt x="2017814" y="1832279"/>
                </a:moveTo>
                <a:lnTo>
                  <a:pt x="2013585" y="1832279"/>
                </a:lnTo>
                <a:lnTo>
                  <a:pt x="2013585" y="1883079"/>
                </a:lnTo>
                <a:lnTo>
                  <a:pt x="2017814" y="1883079"/>
                </a:lnTo>
                <a:lnTo>
                  <a:pt x="2017814" y="1832279"/>
                </a:lnTo>
                <a:close/>
              </a:path>
              <a:path w="2017814" h="5249456">
                <a:moveTo>
                  <a:pt x="2009343" y="1832279"/>
                </a:moveTo>
                <a:lnTo>
                  <a:pt x="2005114" y="1832279"/>
                </a:lnTo>
                <a:lnTo>
                  <a:pt x="2005114" y="1883079"/>
                </a:lnTo>
                <a:lnTo>
                  <a:pt x="2009343" y="1883079"/>
                </a:lnTo>
                <a:lnTo>
                  <a:pt x="2009343" y="1832279"/>
                </a:lnTo>
                <a:close/>
              </a:path>
              <a:path w="2017814" h="5249456">
                <a:moveTo>
                  <a:pt x="2017814" y="1921179"/>
                </a:moveTo>
                <a:lnTo>
                  <a:pt x="2013585" y="1921179"/>
                </a:lnTo>
                <a:lnTo>
                  <a:pt x="2013585" y="1971979"/>
                </a:lnTo>
                <a:lnTo>
                  <a:pt x="2017814" y="1971979"/>
                </a:lnTo>
                <a:lnTo>
                  <a:pt x="2017814" y="1921179"/>
                </a:lnTo>
                <a:close/>
              </a:path>
              <a:path w="2017814" h="5249456">
                <a:moveTo>
                  <a:pt x="2009343" y="1921179"/>
                </a:moveTo>
                <a:lnTo>
                  <a:pt x="2005114" y="1921179"/>
                </a:lnTo>
                <a:lnTo>
                  <a:pt x="2005114" y="1971979"/>
                </a:lnTo>
                <a:lnTo>
                  <a:pt x="2009343" y="1971979"/>
                </a:lnTo>
                <a:lnTo>
                  <a:pt x="2009343" y="1921179"/>
                </a:lnTo>
                <a:close/>
              </a:path>
              <a:path w="2017814" h="5249456">
                <a:moveTo>
                  <a:pt x="2017814" y="2010079"/>
                </a:moveTo>
                <a:lnTo>
                  <a:pt x="2013585" y="2010079"/>
                </a:lnTo>
                <a:lnTo>
                  <a:pt x="2013585" y="2060879"/>
                </a:lnTo>
                <a:lnTo>
                  <a:pt x="2017814" y="2060879"/>
                </a:lnTo>
                <a:lnTo>
                  <a:pt x="2017814" y="2010079"/>
                </a:lnTo>
                <a:close/>
              </a:path>
              <a:path w="2017814" h="5249456">
                <a:moveTo>
                  <a:pt x="2009343" y="2010079"/>
                </a:moveTo>
                <a:lnTo>
                  <a:pt x="2005114" y="2010079"/>
                </a:lnTo>
                <a:lnTo>
                  <a:pt x="2005114" y="2060879"/>
                </a:lnTo>
                <a:lnTo>
                  <a:pt x="2009343" y="2060879"/>
                </a:lnTo>
                <a:lnTo>
                  <a:pt x="2009343" y="2010079"/>
                </a:lnTo>
                <a:close/>
              </a:path>
              <a:path w="2017814" h="5249456">
                <a:moveTo>
                  <a:pt x="2017814" y="2098979"/>
                </a:moveTo>
                <a:lnTo>
                  <a:pt x="2013585" y="2098979"/>
                </a:lnTo>
                <a:lnTo>
                  <a:pt x="2013585" y="2149779"/>
                </a:lnTo>
                <a:lnTo>
                  <a:pt x="2017814" y="2149779"/>
                </a:lnTo>
                <a:lnTo>
                  <a:pt x="2017814" y="2098979"/>
                </a:lnTo>
                <a:close/>
              </a:path>
              <a:path w="2017814" h="5249456">
                <a:moveTo>
                  <a:pt x="2009343" y="2098979"/>
                </a:moveTo>
                <a:lnTo>
                  <a:pt x="2005114" y="2098979"/>
                </a:lnTo>
                <a:lnTo>
                  <a:pt x="2005114" y="2149779"/>
                </a:lnTo>
                <a:lnTo>
                  <a:pt x="2009343" y="2149779"/>
                </a:lnTo>
                <a:lnTo>
                  <a:pt x="2009343" y="2098979"/>
                </a:lnTo>
                <a:close/>
              </a:path>
              <a:path w="2017814" h="5249456">
                <a:moveTo>
                  <a:pt x="2017814" y="2187879"/>
                </a:moveTo>
                <a:lnTo>
                  <a:pt x="2013585" y="2187879"/>
                </a:lnTo>
                <a:lnTo>
                  <a:pt x="2013585" y="2238679"/>
                </a:lnTo>
                <a:lnTo>
                  <a:pt x="2017814" y="2238679"/>
                </a:lnTo>
                <a:lnTo>
                  <a:pt x="2017814" y="2187879"/>
                </a:lnTo>
                <a:close/>
              </a:path>
              <a:path w="2017814" h="5249456">
                <a:moveTo>
                  <a:pt x="2009343" y="2187879"/>
                </a:moveTo>
                <a:lnTo>
                  <a:pt x="2005114" y="2187879"/>
                </a:lnTo>
                <a:lnTo>
                  <a:pt x="2005114" y="2238679"/>
                </a:lnTo>
                <a:lnTo>
                  <a:pt x="2009343" y="2238679"/>
                </a:lnTo>
                <a:lnTo>
                  <a:pt x="2009343" y="2187879"/>
                </a:lnTo>
                <a:close/>
              </a:path>
              <a:path w="2017814" h="5249456">
                <a:moveTo>
                  <a:pt x="2017814" y="2276779"/>
                </a:moveTo>
                <a:lnTo>
                  <a:pt x="2013585" y="2276779"/>
                </a:lnTo>
                <a:lnTo>
                  <a:pt x="2013585" y="2327579"/>
                </a:lnTo>
                <a:lnTo>
                  <a:pt x="2017814" y="2327579"/>
                </a:lnTo>
                <a:lnTo>
                  <a:pt x="2017814" y="2276779"/>
                </a:lnTo>
                <a:close/>
              </a:path>
              <a:path w="2017814" h="5249456">
                <a:moveTo>
                  <a:pt x="2009343" y="2276779"/>
                </a:moveTo>
                <a:lnTo>
                  <a:pt x="2005114" y="2276779"/>
                </a:lnTo>
                <a:lnTo>
                  <a:pt x="2005114" y="2327579"/>
                </a:lnTo>
                <a:lnTo>
                  <a:pt x="2009343" y="2327579"/>
                </a:lnTo>
                <a:lnTo>
                  <a:pt x="2009343" y="2276779"/>
                </a:lnTo>
                <a:close/>
              </a:path>
              <a:path w="2017814" h="5249456">
                <a:moveTo>
                  <a:pt x="2017814" y="2365679"/>
                </a:moveTo>
                <a:lnTo>
                  <a:pt x="2013585" y="2365679"/>
                </a:lnTo>
                <a:lnTo>
                  <a:pt x="2013585" y="2416479"/>
                </a:lnTo>
                <a:lnTo>
                  <a:pt x="2017814" y="2416479"/>
                </a:lnTo>
                <a:lnTo>
                  <a:pt x="2017814" y="2365679"/>
                </a:lnTo>
                <a:close/>
              </a:path>
              <a:path w="2017814" h="5249456">
                <a:moveTo>
                  <a:pt x="2009343" y="2365679"/>
                </a:moveTo>
                <a:lnTo>
                  <a:pt x="2005114" y="2365679"/>
                </a:lnTo>
                <a:lnTo>
                  <a:pt x="2005114" y="2416479"/>
                </a:lnTo>
                <a:lnTo>
                  <a:pt x="2009343" y="2416479"/>
                </a:lnTo>
                <a:lnTo>
                  <a:pt x="2009343" y="2365679"/>
                </a:lnTo>
                <a:close/>
              </a:path>
              <a:path w="2017814" h="5249456">
                <a:moveTo>
                  <a:pt x="2017814" y="2454579"/>
                </a:moveTo>
                <a:lnTo>
                  <a:pt x="2013585" y="2454579"/>
                </a:lnTo>
                <a:lnTo>
                  <a:pt x="2013585" y="2505379"/>
                </a:lnTo>
                <a:lnTo>
                  <a:pt x="2017814" y="2505379"/>
                </a:lnTo>
                <a:lnTo>
                  <a:pt x="2017814" y="2454579"/>
                </a:lnTo>
                <a:close/>
              </a:path>
              <a:path w="2017814" h="5249456">
                <a:moveTo>
                  <a:pt x="2009343" y="2454579"/>
                </a:moveTo>
                <a:lnTo>
                  <a:pt x="2005114" y="2454579"/>
                </a:lnTo>
                <a:lnTo>
                  <a:pt x="2005114" y="2505379"/>
                </a:lnTo>
                <a:lnTo>
                  <a:pt x="2009343" y="2505379"/>
                </a:lnTo>
                <a:lnTo>
                  <a:pt x="2009343" y="2454579"/>
                </a:lnTo>
                <a:close/>
              </a:path>
              <a:path w="2017814" h="5249456">
                <a:moveTo>
                  <a:pt x="2017814" y="2543479"/>
                </a:moveTo>
                <a:lnTo>
                  <a:pt x="2013585" y="2543479"/>
                </a:lnTo>
                <a:lnTo>
                  <a:pt x="2013585" y="2594279"/>
                </a:lnTo>
                <a:lnTo>
                  <a:pt x="2017814" y="2594279"/>
                </a:lnTo>
                <a:lnTo>
                  <a:pt x="2017814" y="2543479"/>
                </a:lnTo>
                <a:close/>
              </a:path>
              <a:path w="2017814" h="5249456">
                <a:moveTo>
                  <a:pt x="2009343" y="2543479"/>
                </a:moveTo>
                <a:lnTo>
                  <a:pt x="2005114" y="2543479"/>
                </a:lnTo>
                <a:lnTo>
                  <a:pt x="2005114" y="2594279"/>
                </a:lnTo>
                <a:lnTo>
                  <a:pt x="2009343" y="2594279"/>
                </a:lnTo>
                <a:lnTo>
                  <a:pt x="2009343" y="2543479"/>
                </a:lnTo>
                <a:close/>
              </a:path>
              <a:path w="2017814" h="5249456">
                <a:moveTo>
                  <a:pt x="2017814" y="2632379"/>
                </a:moveTo>
                <a:lnTo>
                  <a:pt x="2013585" y="2632379"/>
                </a:lnTo>
                <a:lnTo>
                  <a:pt x="2013585" y="2683179"/>
                </a:lnTo>
                <a:lnTo>
                  <a:pt x="2017814" y="2683179"/>
                </a:lnTo>
                <a:lnTo>
                  <a:pt x="2017814" y="2632379"/>
                </a:lnTo>
                <a:close/>
              </a:path>
              <a:path w="2017814" h="5249456">
                <a:moveTo>
                  <a:pt x="2009343" y="2632379"/>
                </a:moveTo>
                <a:lnTo>
                  <a:pt x="2005114" y="2632379"/>
                </a:lnTo>
                <a:lnTo>
                  <a:pt x="2005114" y="2683179"/>
                </a:lnTo>
                <a:lnTo>
                  <a:pt x="2009343" y="2683179"/>
                </a:lnTo>
                <a:lnTo>
                  <a:pt x="2009343" y="2632379"/>
                </a:lnTo>
                <a:close/>
              </a:path>
              <a:path w="2017814" h="5249456">
                <a:moveTo>
                  <a:pt x="2017814" y="2721279"/>
                </a:moveTo>
                <a:lnTo>
                  <a:pt x="2013585" y="2721279"/>
                </a:lnTo>
                <a:lnTo>
                  <a:pt x="2013585" y="2772079"/>
                </a:lnTo>
                <a:lnTo>
                  <a:pt x="2017814" y="2772079"/>
                </a:lnTo>
                <a:lnTo>
                  <a:pt x="2017814" y="2721279"/>
                </a:lnTo>
                <a:close/>
              </a:path>
              <a:path w="2017814" h="5249456">
                <a:moveTo>
                  <a:pt x="2009343" y="2721279"/>
                </a:moveTo>
                <a:lnTo>
                  <a:pt x="2005114" y="2721279"/>
                </a:lnTo>
                <a:lnTo>
                  <a:pt x="2005114" y="2772079"/>
                </a:lnTo>
                <a:lnTo>
                  <a:pt x="2009343" y="2772079"/>
                </a:lnTo>
                <a:lnTo>
                  <a:pt x="2009343" y="2721279"/>
                </a:lnTo>
                <a:close/>
              </a:path>
              <a:path w="2017814" h="5249456">
                <a:moveTo>
                  <a:pt x="2017814" y="2810179"/>
                </a:moveTo>
                <a:lnTo>
                  <a:pt x="2013585" y="2810179"/>
                </a:lnTo>
                <a:lnTo>
                  <a:pt x="2013585" y="2860979"/>
                </a:lnTo>
                <a:lnTo>
                  <a:pt x="2017814" y="2860979"/>
                </a:lnTo>
                <a:lnTo>
                  <a:pt x="2017814" y="2810179"/>
                </a:lnTo>
                <a:close/>
              </a:path>
              <a:path w="2017814" h="5249456">
                <a:moveTo>
                  <a:pt x="2009343" y="2810179"/>
                </a:moveTo>
                <a:lnTo>
                  <a:pt x="2005114" y="2810179"/>
                </a:lnTo>
                <a:lnTo>
                  <a:pt x="2005114" y="2860979"/>
                </a:lnTo>
                <a:lnTo>
                  <a:pt x="2009343" y="2860979"/>
                </a:lnTo>
                <a:lnTo>
                  <a:pt x="2009343" y="2810179"/>
                </a:lnTo>
                <a:close/>
              </a:path>
              <a:path w="2017814" h="5249456">
                <a:moveTo>
                  <a:pt x="2017814" y="2899079"/>
                </a:moveTo>
                <a:lnTo>
                  <a:pt x="2013585" y="2899079"/>
                </a:lnTo>
                <a:lnTo>
                  <a:pt x="2013585" y="2949879"/>
                </a:lnTo>
                <a:lnTo>
                  <a:pt x="2017814" y="2949879"/>
                </a:lnTo>
                <a:lnTo>
                  <a:pt x="2017814" y="2899079"/>
                </a:lnTo>
                <a:close/>
              </a:path>
              <a:path w="2017814" h="5249456">
                <a:moveTo>
                  <a:pt x="2009343" y="2899079"/>
                </a:moveTo>
                <a:lnTo>
                  <a:pt x="2005114" y="2899079"/>
                </a:lnTo>
                <a:lnTo>
                  <a:pt x="2005114" y="2949879"/>
                </a:lnTo>
                <a:lnTo>
                  <a:pt x="2009343" y="2949879"/>
                </a:lnTo>
                <a:lnTo>
                  <a:pt x="2009343" y="2899079"/>
                </a:lnTo>
                <a:close/>
              </a:path>
              <a:path w="2017814" h="5249456">
                <a:moveTo>
                  <a:pt x="2017814" y="2987979"/>
                </a:moveTo>
                <a:lnTo>
                  <a:pt x="2013585" y="2987979"/>
                </a:lnTo>
                <a:lnTo>
                  <a:pt x="2013585" y="3038779"/>
                </a:lnTo>
                <a:lnTo>
                  <a:pt x="2017814" y="3038779"/>
                </a:lnTo>
                <a:lnTo>
                  <a:pt x="2017814" y="2987979"/>
                </a:lnTo>
                <a:close/>
              </a:path>
              <a:path w="2017814" h="5249456">
                <a:moveTo>
                  <a:pt x="2009343" y="2987979"/>
                </a:moveTo>
                <a:lnTo>
                  <a:pt x="2005114" y="2987979"/>
                </a:lnTo>
                <a:lnTo>
                  <a:pt x="2005114" y="3038779"/>
                </a:lnTo>
                <a:lnTo>
                  <a:pt x="2009343" y="3038779"/>
                </a:lnTo>
                <a:lnTo>
                  <a:pt x="2009343" y="2987979"/>
                </a:lnTo>
                <a:close/>
              </a:path>
              <a:path w="2017814" h="5249456">
                <a:moveTo>
                  <a:pt x="2017814" y="3076879"/>
                </a:moveTo>
                <a:lnTo>
                  <a:pt x="2013585" y="3076879"/>
                </a:lnTo>
                <a:lnTo>
                  <a:pt x="2013585" y="3127679"/>
                </a:lnTo>
                <a:lnTo>
                  <a:pt x="2017814" y="3127679"/>
                </a:lnTo>
                <a:lnTo>
                  <a:pt x="2017814" y="3076879"/>
                </a:lnTo>
                <a:close/>
              </a:path>
              <a:path w="2017814" h="5249456">
                <a:moveTo>
                  <a:pt x="2009343" y="3076879"/>
                </a:moveTo>
                <a:lnTo>
                  <a:pt x="2005114" y="3076879"/>
                </a:lnTo>
                <a:lnTo>
                  <a:pt x="2005114" y="3127679"/>
                </a:lnTo>
                <a:lnTo>
                  <a:pt x="2009343" y="3127679"/>
                </a:lnTo>
                <a:lnTo>
                  <a:pt x="2009343" y="3076879"/>
                </a:lnTo>
                <a:close/>
              </a:path>
              <a:path w="2017814" h="5249456">
                <a:moveTo>
                  <a:pt x="2017814" y="3165779"/>
                </a:moveTo>
                <a:lnTo>
                  <a:pt x="2013585" y="3165779"/>
                </a:lnTo>
                <a:lnTo>
                  <a:pt x="2013585" y="3216579"/>
                </a:lnTo>
                <a:lnTo>
                  <a:pt x="2017814" y="3216579"/>
                </a:lnTo>
                <a:lnTo>
                  <a:pt x="2017814" y="3165779"/>
                </a:lnTo>
                <a:close/>
              </a:path>
              <a:path w="2017814" h="5249456">
                <a:moveTo>
                  <a:pt x="2009343" y="3165779"/>
                </a:moveTo>
                <a:lnTo>
                  <a:pt x="2005114" y="3165779"/>
                </a:lnTo>
                <a:lnTo>
                  <a:pt x="2005114" y="3216579"/>
                </a:lnTo>
                <a:lnTo>
                  <a:pt x="2009343" y="3216579"/>
                </a:lnTo>
                <a:lnTo>
                  <a:pt x="2009343" y="3165779"/>
                </a:lnTo>
                <a:close/>
              </a:path>
              <a:path w="2017814" h="5249456">
                <a:moveTo>
                  <a:pt x="2017814" y="3254679"/>
                </a:moveTo>
                <a:lnTo>
                  <a:pt x="2013585" y="3254679"/>
                </a:lnTo>
                <a:lnTo>
                  <a:pt x="2013585" y="3305479"/>
                </a:lnTo>
                <a:lnTo>
                  <a:pt x="2017814" y="3305479"/>
                </a:lnTo>
                <a:lnTo>
                  <a:pt x="2017814" y="3254679"/>
                </a:lnTo>
                <a:close/>
              </a:path>
              <a:path w="2017814" h="5249456">
                <a:moveTo>
                  <a:pt x="2009343" y="3254679"/>
                </a:moveTo>
                <a:lnTo>
                  <a:pt x="2005114" y="3254679"/>
                </a:lnTo>
                <a:lnTo>
                  <a:pt x="2005114" y="3305479"/>
                </a:lnTo>
                <a:lnTo>
                  <a:pt x="2009343" y="3305479"/>
                </a:lnTo>
                <a:lnTo>
                  <a:pt x="2009343" y="3254679"/>
                </a:lnTo>
                <a:close/>
              </a:path>
              <a:path w="2017814" h="5249456">
                <a:moveTo>
                  <a:pt x="2017814" y="3343579"/>
                </a:moveTo>
                <a:lnTo>
                  <a:pt x="2013585" y="3343579"/>
                </a:lnTo>
                <a:lnTo>
                  <a:pt x="2013585" y="3394379"/>
                </a:lnTo>
                <a:lnTo>
                  <a:pt x="2017814" y="3394379"/>
                </a:lnTo>
                <a:lnTo>
                  <a:pt x="2017814" y="3343579"/>
                </a:lnTo>
                <a:close/>
              </a:path>
              <a:path w="2017814" h="5249456">
                <a:moveTo>
                  <a:pt x="2009343" y="3343579"/>
                </a:moveTo>
                <a:lnTo>
                  <a:pt x="2005114" y="3343579"/>
                </a:lnTo>
                <a:lnTo>
                  <a:pt x="2005114" y="3394379"/>
                </a:lnTo>
                <a:lnTo>
                  <a:pt x="2009343" y="3394379"/>
                </a:lnTo>
                <a:lnTo>
                  <a:pt x="2009343" y="3343579"/>
                </a:lnTo>
                <a:close/>
              </a:path>
              <a:path w="2017814" h="5249456">
                <a:moveTo>
                  <a:pt x="2017814" y="3432479"/>
                </a:moveTo>
                <a:lnTo>
                  <a:pt x="2013585" y="3432479"/>
                </a:lnTo>
                <a:lnTo>
                  <a:pt x="2013585" y="3483279"/>
                </a:lnTo>
                <a:lnTo>
                  <a:pt x="2017814" y="3483279"/>
                </a:lnTo>
                <a:lnTo>
                  <a:pt x="2017814" y="3432479"/>
                </a:lnTo>
                <a:close/>
              </a:path>
              <a:path w="2017814" h="5249456">
                <a:moveTo>
                  <a:pt x="2009343" y="3432479"/>
                </a:moveTo>
                <a:lnTo>
                  <a:pt x="2005114" y="3432479"/>
                </a:lnTo>
                <a:lnTo>
                  <a:pt x="2005114" y="3483279"/>
                </a:lnTo>
                <a:lnTo>
                  <a:pt x="2009343" y="3483279"/>
                </a:lnTo>
                <a:lnTo>
                  <a:pt x="2009343" y="3432479"/>
                </a:lnTo>
                <a:close/>
              </a:path>
              <a:path w="2017814" h="5249456">
                <a:moveTo>
                  <a:pt x="2017814" y="3521379"/>
                </a:moveTo>
                <a:lnTo>
                  <a:pt x="2013585" y="3521379"/>
                </a:lnTo>
                <a:lnTo>
                  <a:pt x="2013585" y="3572179"/>
                </a:lnTo>
                <a:lnTo>
                  <a:pt x="2017814" y="3572179"/>
                </a:lnTo>
                <a:lnTo>
                  <a:pt x="2017814" y="3521379"/>
                </a:lnTo>
                <a:close/>
              </a:path>
              <a:path w="2017814" h="5249456">
                <a:moveTo>
                  <a:pt x="2009343" y="3521379"/>
                </a:moveTo>
                <a:lnTo>
                  <a:pt x="2005114" y="3521379"/>
                </a:lnTo>
                <a:lnTo>
                  <a:pt x="2005114" y="3572179"/>
                </a:lnTo>
                <a:lnTo>
                  <a:pt x="2009343" y="3572179"/>
                </a:lnTo>
                <a:lnTo>
                  <a:pt x="2009343" y="3521379"/>
                </a:lnTo>
                <a:close/>
              </a:path>
              <a:path w="2017814" h="5249456">
                <a:moveTo>
                  <a:pt x="2017814" y="3610279"/>
                </a:moveTo>
                <a:lnTo>
                  <a:pt x="2013585" y="3610279"/>
                </a:lnTo>
                <a:lnTo>
                  <a:pt x="2013585" y="3661079"/>
                </a:lnTo>
                <a:lnTo>
                  <a:pt x="2017814" y="3661079"/>
                </a:lnTo>
                <a:lnTo>
                  <a:pt x="2017814" y="3610279"/>
                </a:lnTo>
                <a:close/>
              </a:path>
              <a:path w="2017814" h="5249456">
                <a:moveTo>
                  <a:pt x="2009343" y="3610279"/>
                </a:moveTo>
                <a:lnTo>
                  <a:pt x="2005114" y="3610279"/>
                </a:lnTo>
                <a:lnTo>
                  <a:pt x="2005114" y="3661079"/>
                </a:lnTo>
                <a:lnTo>
                  <a:pt x="2009343" y="3661079"/>
                </a:lnTo>
                <a:lnTo>
                  <a:pt x="2009343" y="3610279"/>
                </a:lnTo>
                <a:close/>
              </a:path>
              <a:path w="2017814" h="5249456">
                <a:moveTo>
                  <a:pt x="2017814" y="3699179"/>
                </a:moveTo>
                <a:lnTo>
                  <a:pt x="2013585" y="3699179"/>
                </a:lnTo>
                <a:lnTo>
                  <a:pt x="2013585" y="3749979"/>
                </a:lnTo>
                <a:lnTo>
                  <a:pt x="2017814" y="3749979"/>
                </a:lnTo>
                <a:lnTo>
                  <a:pt x="2017814" y="3699179"/>
                </a:lnTo>
                <a:close/>
              </a:path>
              <a:path w="2017814" h="5249456">
                <a:moveTo>
                  <a:pt x="2009343" y="3699179"/>
                </a:moveTo>
                <a:lnTo>
                  <a:pt x="2005114" y="3699179"/>
                </a:lnTo>
                <a:lnTo>
                  <a:pt x="2005114" y="3749979"/>
                </a:lnTo>
                <a:lnTo>
                  <a:pt x="2009343" y="3749979"/>
                </a:lnTo>
                <a:lnTo>
                  <a:pt x="2009343" y="3699179"/>
                </a:lnTo>
                <a:close/>
              </a:path>
              <a:path w="2017814" h="5249456">
                <a:moveTo>
                  <a:pt x="2017814" y="3788079"/>
                </a:moveTo>
                <a:lnTo>
                  <a:pt x="2013585" y="3788079"/>
                </a:lnTo>
                <a:lnTo>
                  <a:pt x="2013585" y="3838879"/>
                </a:lnTo>
                <a:lnTo>
                  <a:pt x="2017814" y="3838879"/>
                </a:lnTo>
                <a:lnTo>
                  <a:pt x="2017814" y="3788079"/>
                </a:lnTo>
                <a:close/>
              </a:path>
              <a:path w="2017814" h="5249456">
                <a:moveTo>
                  <a:pt x="2009343" y="3788079"/>
                </a:moveTo>
                <a:lnTo>
                  <a:pt x="2005114" y="3788079"/>
                </a:lnTo>
                <a:lnTo>
                  <a:pt x="2005114" y="3838879"/>
                </a:lnTo>
                <a:lnTo>
                  <a:pt x="2009343" y="3838879"/>
                </a:lnTo>
                <a:lnTo>
                  <a:pt x="2009343" y="3788079"/>
                </a:lnTo>
                <a:close/>
              </a:path>
              <a:path w="2017814" h="5249456">
                <a:moveTo>
                  <a:pt x="2017814" y="3876979"/>
                </a:moveTo>
                <a:lnTo>
                  <a:pt x="2013585" y="3876979"/>
                </a:lnTo>
                <a:lnTo>
                  <a:pt x="2013585" y="3927779"/>
                </a:lnTo>
                <a:lnTo>
                  <a:pt x="2017814" y="3927779"/>
                </a:lnTo>
                <a:lnTo>
                  <a:pt x="2017814" y="3876979"/>
                </a:lnTo>
                <a:close/>
              </a:path>
              <a:path w="2017814" h="5249456">
                <a:moveTo>
                  <a:pt x="2009343" y="3876979"/>
                </a:moveTo>
                <a:lnTo>
                  <a:pt x="2005114" y="3876979"/>
                </a:lnTo>
                <a:lnTo>
                  <a:pt x="2005114" y="3927779"/>
                </a:lnTo>
                <a:lnTo>
                  <a:pt x="2009343" y="3927779"/>
                </a:lnTo>
                <a:lnTo>
                  <a:pt x="2009343" y="3876979"/>
                </a:lnTo>
                <a:close/>
              </a:path>
              <a:path w="2017814" h="5249456">
                <a:moveTo>
                  <a:pt x="2017814" y="3965879"/>
                </a:moveTo>
                <a:lnTo>
                  <a:pt x="2013585" y="3965879"/>
                </a:lnTo>
                <a:lnTo>
                  <a:pt x="2013585" y="4016679"/>
                </a:lnTo>
                <a:lnTo>
                  <a:pt x="2017814" y="4016679"/>
                </a:lnTo>
                <a:lnTo>
                  <a:pt x="2017814" y="3965879"/>
                </a:lnTo>
                <a:close/>
              </a:path>
              <a:path w="2017814" h="5249456">
                <a:moveTo>
                  <a:pt x="2009343" y="3965879"/>
                </a:moveTo>
                <a:lnTo>
                  <a:pt x="2005114" y="3965879"/>
                </a:lnTo>
                <a:lnTo>
                  <a:pt x="2005114" y="4016679"/>
                </a:lnTo>
                <a:lnTo>
                  <a:pt x="2009343" y="4016679"/>
                </a:lnTo>
                <a:lnTo>
                  <a:pt x="2009343" y="3965879"/>
                </a:lnTo>
                <a:close/>
              </a:path>
              <a:path w="2017814" h="5249456">
                <a:moveTo>
                  <a:pt x="2017814" y="4054779"/>
                </a:moveTo>
                <a:lnTo>
                  <a:pt x="2013585" y="4054779"/>
                </a:lnTo>
                <a:lnTo>
                  <a:pt x="2013585" y="4105579"/>
                </a:lnTo>
                <a:lnTo>
                  <a:pt x="2017814" y="4105579"/>
                </a:lnTo>
                <a:lnTo>
                  <a:pt x="2017814" y="4054779"/>
                </a:lnTo>
                <a:close/>
              </a:path>
              <a:path w="2017814" h="5249456">
                <a:moveTo>
                  <a:pt x="2009343" y="4054779"/>
                </a:moveTo>
                <a:lnTo>
                  <a:pt x="2005114" y="4054779"/>
                </a:lnTo>
                <a:lnTo>
                  <a:pt x="2005114" y="4105579"/>
                </a:lnTo>
                <a:lnTo>
                  <a:pt x="2009343" y="4105579"/>
                </a:lnTo>
                <a:lnTo>
                  <a:pt x="2009343" y="4054779"/>
                </a:lnTo>
                <a:close/>
              </a:path>
              <a:path w="2017814" h="5249456">
                <a:moveTo>
                  <a:pt x="2017814" y="4143679"/>
                </a:moveTo>
                <a:lnTo>
                  <a:pt x="2013585" y="4143679"/>
                </a:lnTo>
                <a:lnTo>
                  <a:pt x="2013585" y="4194479"/>
                </a:lnTo>
                <a:lnTo>
                  <a:pt x="2017814" y="4194479"/>
                </a:lnTo>
                <a:lnTo>
                  <a:pt x="2017814" y="4143679"/>
                </a:lnTo>
                <a:close/>
              </a:path>
              <a:path w="2017814" h="5249456">
                <a:moveTo>
                  <a:pt x="2009343" y="4143679"/>
                </a:moveTo>
                <a:lnTo>
                  <a:pt x="2005114" y="4143679"/>
                </a:lnTo>
                <a:lnTo>
                  <a:pt x="2005114" y="4194479"/>
                </a:lnTo>
                <a:lnTo>
                  <a:pt x="2009343" y="4194479"/>
                </a:lnTo>
                <a:lnTo>
                  <a:pt x="2009343" y="4143679"/>
                </a:lnTo>
                <a:close/>
              </a:path>
              <a:path w="2017814" h="5249456">
                <a:moveTo>
                  <a:pt x="2017814" y="4232579"/>
                </a:moveTo>
                <a:lnTo>
                  <a:pt x="2013585" y="4232579"/>
                </a:lnTo>
                <a:lnTo>
                  <a:pt x="2013585" y="4283379"/>
                </a:lnTo>
                <a:lnTo>
                  <a:pt x="2017814" y="4283379"/>
                </a:lnTo>
                <a:lnTo>
                  <a:pt x="2017814" y="4232579"/>
                </a:lnTo>
                <a:close/>
              </a:path>
              <a:path w="2017814" h="5249456">
                <a:moveTo>
                  <a:pt x="2009343" y="4232579"/>
                </a:moveTo>
                <a:lnTo>
                  <a:pt x="2005114" y="4232579"/>
                </a:lnTo>
                <a:lnTo>
                  <a:pt x="2005114" y="4283379"/>
                </a:lnTo>
                <a:lnTo>
                  <a:pt x="2009343" y="4283379"/>
                </a:lnTo>
                <a:lnTo>
                  <a:pt x="2009343" y="4232579"/>
                </a:lnTo>
                <a:close/>
              </a:path>
              <a:path w="2017814" h="5249456">
                <a:moveTo>
                  <a:pt x="2017814" y="4321479"/>
                </a:moveTo>
                <a:lnTo>
                  <a:pt x="2013585" y="4321479"/>
                </a:lnTo>
                <a:lnTo>
                  <a:pt x="2013585" y="4372279"/>
                </a:lnTo>
                <a:lnTo>
                  <a:pt x="2017814" y="4372279"/>
                </a:lnTo>
                <a:lnTo>
                  <a:pt x="2017814" y="4321479"/>
                </a:lnTo>
                <a:close/>
              </a:path>
              <a:path w="2017814" h="5249456">
                <a:moveTo>
                  <a:pt x="2009343" y="4321479"/>
                </a:moveTo>
                <a:lnTo>
                  <a:pt x="2005114" y="4321479"/>
                </a:lnTo>
                <a:lnTo>
                  <a:pt x="2005114" y="4372279"/>
                </a:lnTo>
                <a:lnTo>
                  <a:pt x="2009343" y="4372279"/>
                </a:lnTo>
                <a:lnTo>
                  <a:pt x="2009343" y="4321479"/>
                </a:lnTo>
                <a:close/>
              </a:path>
              <a:path w="2017814" h="5249456">
                <a:moveTo>
                  <a:pt x="2017814" y="4410379"/>
                </a:moveTo>
                <a:lnTo>
                  <a:pt x="2013585" y="4410379"/>
                </a:lnTo>
                <a:lnTo>
                  <a:pt x="2013585" y="4461179"/>
                </a:lnTo>
                <a:lnTo>
                  <a:pt x="2017814" y="4461179"/>
                </a:lnTo>
                <a:lnTo>
                  <a:pt x="2017814" y="4410379"/>
                </a:lnTo>
                <a:close/>
              </a:path>
              <a:path w="2017814" h="5249456">
                <a:moveTo>
                  <a:pt x="2009343" y="4410379"/>
                </a:moveTo>
                <a:lnTo>
                  <a:pt x="2005114" y="4410379"/>
                </a:lnTo>
                <a:lnTo>
                  <a:pt x="2005114" y="4461179"/>
                </a:lnTo>
                <a:lnTo>
                  <a:pt x="2009343" y="4461179"/>
                </a:lnTo>
                <a:lnTo>
                  <a:pt x="2009343" y="4410379"/>
                </a:lnTo>
                <a:close/>
              </a:path>
              <a:path w="2017814" h="5249456">
                <a:moveTo>
                  <a:pt x="2017814" y="4499279"/>
                </a:moveTo>
                <a:lnTo>
                  <a:pt x="2013585" y="4499279"/>
                </a:lnTo>
                <a:lnTo>
                  <a:pt x="2013585" y="4550079"/>
                </a:lnTo>
                <a:lnTo>
                  <a:pt x="2017814" y="4550079"/>
                </a:lnTo>
                <a:lnTo>
                  <a:pt x="2017814" y="4499279"/>
                </a:lnTo>
                <a:close/>
              </a:path>
              <a:path w="2017814" h="5249456">
                <a:moveTo>
                  <a:pt x="2009343" y="4499279"/>
                </a:moveTo>
                <a:lnTo>
                  <a:pt x="2005114" y="4499279"/>
                </a:lnTo>
                <a:lnTo>
                  <a:pt x="2005114" y="4550079"/>
                </a:lnTo>
                <a:lnTo>
                  <a:pt x="2009343" y="4550079"/>
                </a:lnTo>
                <a:lnTo>
                  <a:pt x="2009343" y="4499279"/>
                </a:lnTo>
                <a:close/>
              </a:path>
              <a:path w="2017814" h="5249456">
                <a:moveTo>
                  <a:pt x="2017814" y="4588179"/>
                </a:moveTo>
                <a:lnTo>
                  <a:pt x="2013585" y="4588179"/>
                </a:lnTo>
                <a:lnTo>
                  <a:pt x="2013585" y="4638979"/>
                </a:lnTo>
                <a:lnTo>
                  <a:pt x="2017814" y="4638979"/>
                </a:lnTo>
                <a:lnTo>
                  <a:pt x="2017814" y="4588179"/>
                </a:lnTo>
                <a:close/>
              </a:path>
              <a:path w="2017814" h="5249456">
                <a:moveTo>
                  <a:pt x="2009343" y="4588179"/>
                </a:moveTo>
                <a:lnTo>
                  <a:pt x="2005114" y="4588179"/>
                </a:lnTo>
                <a:lnTo>
                  <a:pt x="2005114" y="4638979"/>
                </a:lnTo>
                <a:lnTo>
                  <a:pt x="2009343" y="4638979"/>
                </a:lnTo>
                <a:lnTo>
                  <a:pt x="2009343" y="4588179"/>
                </a:lnTo>
                <a:close/>
              </a:path>
              <a:path w="2017814" h="5249456">
                <a:moveTo>
                  <a:pt x="2017814" y="4677079"/>
                </a:moveTo>
                <a:lnTo>
                  <a:pt x="2013585" y="4677079"/>
                </a:lnTo>
                <a:lnTo>
                  <a:pt x="2013585" y="4727879"/>
                </a:lnTo>
                <a:lnTo>
                  <a:pt x="2017814" y="4727879"/>
                </a:lnTo>
                <a:lnTo>
                  <a:pt x="2017814" y="4677079"/>
                </a:lnTo>
                <a:close/>
              </a:path>
              <a:path w="2017814" h="5249456">
                <a:moveTo>
                  <a:pt x="2009343" y="4677079"/>
                </a:moveTo>
                <a:lnTo>
                  <a:pt x="2005114" y="4677079"/>
                </a:lnTo>
                <a:lnTo>
                  <a:pt x="2005114" y="4727879"/>
                </a:lnTo>
                <a:lnTo>
                  <a:pt x="2009343" y="4727879"/>
                </a:lnTo>
                <a:lnTo>
                  <a:pt x="2009343" y="4677079"/>
                </a:lnTo>
                <a:close/>
              </a:path>
              <a:path w="2017814" h="5249456">
                <a:moveTo>
                  <a:pt x="2017814" y="4765979"/>
                </a:moveTo>
                <a:lnTo>
                  <a:pt x="2013585" y="4765979"/>
                </a:lnTo>
                <a:lnTo>
                  <a:pt x="2013585" y="4816779"/>
                </a:lnTo>
                <a:lnTo>
                  <a:pt x="2017814" y="4816779"/>
                </a:lnTo>
                <a:lnTo>
                  <a:pt x="2017814" y="4765979"/>
                </a:lnTo>
                <a:close/>
              </a:path>
              <a:path w="2017814" h="5249456">
                <a:moveTo>
                  <a:pt x="2009343" y="4765979"/>
                </a:moveTo>
                <a:lnTo>
                  <a:pt x="2005114" y="4765979"/>
                </a:lnTo>
                <a:lnTo>
                  <a:pt x="2005114" y="4816779"/>
                </a:lnTo>
                <a:lnTo>
                  <a:pt x="2009343" y="4816779"/>
                </a:lnTo>
                <a:lnTo>
                  <a:pt x="2009343" y="4765979"/>
                </a:lnTo>
                <a:close/>
              </a:path>
              <a:path w="2017814" h="5249456">
                <a:moveTo>
                  <a:pt x="2017814" y="4854879"/>
                </a:moveTo>
                <a:lnTo>
                  <a:pt x="2013585" y="4854879"/>
                </a:lnTo>
                <a:lnTo>
                  <a:pt x="2013585" y="4905679"/>
                </a:lnTo>
                <a:lnTo>
                  <a:pt x="2017814" y="4905679"/>
                </a:lnTo>
                <a:lnTo>
                  <a:pt x="2017814" y="4854879"/>
                </a:lnTo>
                <a:close/>
              </a:path>
              <a:path w="2017814" h="5249456">
                <a:moveTo>
                  <a:pt x="2009343" y="4854879"/>
                </a:moveTo>
                <a:lnTo>
                  <a:pt x="2005114" y="4854879"/>
                </a:lnTo>
                <a:lnTo>
                  <a:pt x="2005114" y="4905679"/>
                </a:lnTo>
                <a:lnTo>
                  <a:pt x="2009343" y="4905679"/>
                </a:lnTo>
                <a:lnTo>
                  <a:pt x="2009343" y="4854879"/>
                </a:lnTo>
                <a:close/>
              </a:path>
              <a:path w="2017814" h="5249456">
                <a:moveTo>
                  <a:pt x="2017814" y="4943779"/>
                </a:moveTo>
                <a:lnTo>
                  <a:pt x="2013585" y="4943779"/>
                </a:lnTo>
                <a:lnTo>
                  <a:pt x="2013585" y="4994579"/>
                </a:lnTo>
                <a:lnTo>
                  <a:pt x="2017814" y="4994579"/>
                </a:lnTo>
                <a:lnTo>
                  <a:pt x="2017814" y="4943779"/>
                </a:lnTo>
                <a:close/>
              </a:path>
              <a:path w="2017814" h="5249456">
                <a:moveTo>
                  <a:pt x="2009343" y="4943779"/>
                </a:moveTo>
                <a:lnTo>
                  <a:pt x="2005114" y="4943779"/>
                </a:lnTo>
                <a:lnTo>
                  <a:pt x="2005114" y="4994579"/>
                </a:lnTo>
                <a:lnTo>
                  <a:pt x="2009343" y="4994579"/>
                </a:lnTo>
                <a:lnTo>
                  <a:pt x="2009343" y="4943779"/>
                </a:lnTo>
                <a:close/>
              </a:path>
              <a:path w="2017814" h="5249456">
                <a:moveTo>
                  <a:pt x="2017814" y="5032679"/>
                </a:moveTo>
                <a:lnTo>
                  <a:pt x="2013585" y="5032679"/>
                </a:lnTo>
                <a:lnTo>
                  <a:pt x="2013585" y="5083479"/>
                </a:lnTo>
                <a:lnTo>
                  <a:pt x="2017814" y="5083479"/>
                </a:lnTo>
                <a:lnTo>
                  <a:pt x="2017814" y="5032679"/>
                </a:lnTo>
                <a:close/>
              </a:path>
              <a:path w="2017814" h="5249456">
                <a:moveTo>
                  <a:pt x="2009343" y="5032679"/>
                </a:moveTo>
                <a:lnTo>
                  <a:pt x="2005114" y="5032679"/>
                </a:lnTo>
                <a:lnTo>
                  <a:pt x="2005114" y="5083479"/>
                </a:lnTo>
                <a:lnTo>
                  <a:pt x="2009343" y="5083479"/>
                </a:lnTo>
                <a:lnTo>
                  <a:pt x="2009343" y="5032679"/>
                </a:lnTo>
                <a:close/>
              </a:path>
              <a:path w="2017814" h="5249456">
                <a:moveTo>
                  <a:pt x="2017814" y="5121579"/>
                </a:moveTo>
                <a:lnTo>
                  <a:pt x="2013585" y="5121579"/>
                </a:lnTo>
                <a:lnTo>
                  <a:pt x="2013585" y="5172379"/>
                </a:lnTo>
                <a:lnTo>
                  <a:pt x="2017814" y="5172379"/>
                </a:lnTo>
                <a:lnTo>
                  <a:pt x="2017814" y="5121579"/>
                </a:lnTo>
                <a:close/>
              </a:path>
              <a:path w="2017814" h="5249456">
                <a:moveTo>
                  <a:pt x="2009343" y="5121579"/>
                </a:moveTo>
                <a:lnTo>
                  <a:pt x="2005114" y="5121579"/>
                </a:lnTo>
                <a:lnTo>
                  <a:pt x="2005114" y="5172379"/>
                </a:lnTo>
                <a:lnTo>
                  <a:pt x="2009343" y="5172379"/>
                </a:lnTo>
                <a:lnTo>
                  <a:pt x="2009343" y="5121579"/>
                </a:lnTo>
                <a:close/>
              </a:path>
              <a:path w="2017814" h="5249456">
                <a:moveTo>
                  <a:pt x="2017814" y="5210479"/>
                </a:moveTo>
                <a:lnTo>
                  <a:pt x="2013585" y="5210479"/>
                </a:lnTo>
                <a:lnTo>
                  <a:pt x="2013585" y="5244274"/>
                </a:lnTo>
                <a:lnTo>
                  <a:pt x="2012632" y="5245226"/>
                </a:lnTo>
                <a:lnTo>
                  <a:pt x="1993290" y="5245226"/>
                </a:lnTo>
                <a:lnTo>
                  <a:pt x="1993290" y="5249456"/>
                </a:lnTo>
                <a:lnTo>
                  <a:pt x="2014969" y="5249456"/>
                </a:lnTo>
                <a:lnTo>
                  <a:pt x="2017814" y="5246611"/>
                </a:lnTo>
                <a:lnTo>
                  <a:pt x="2017814" y="5210479"/>
                </a:lnTo>
                <a:close/>
              </a:path>
              <a:path w="2017814" h="5249456">
                <a:moveTo>
                  <a:pt x="2009343" y="5210479"/>
                </a:moveTo>
                <a:lnTo>
                  <a:pt x="2005114" y="5210479"/>
                </a:lnTo>
                <a:lnTo>
                  <a:pt x="2005114" y="5236756"/>
                </a:lnTo>
                <a:lnTo>
                  <a:pt x="1993290" y="5236756"/>
                </a:lnTo>
                <a:lnTo>
                  <a:pt x="1993290" y="5240985"/>
                </a:lnTo>
                <a:lnTo>
                  <a:pt x="2009343" y="5240985"/>
                </a:lnTo>
                <a:lnTo>
                  <a:pt x="2009343" y="5210479"/>
                </a:lnTo>
                <a:close/>
              </a:path>
              <a:path w="2017814" h="5249456">
                <a:moveTo>
                  <a:pt x="1955190" y="5245226"/>
                </a:moveTo>
                <a:lnTo>
                  <a:pt x="1904390" y="5245226"/>
                </a:lnTo>
                <a:lnTo>
                  <a:pt x="1904390" y="5249456"/>
                </a:lnTo>
                <a:lnTo>
                  <a:pt x="1955190" y="5249456"/>
                </a:lnTo>
                <a:lnTo>
                  <a:pt x="1955190" y="5245226"/>
                </a:lnTo>
                <a:close/>
              </a:path>
              <a:path w="2017814" h="5249456">
                <a:moveTo>
                  <a:pt x="1955190" y="5236756"/>
                </a:moveTo>
                <a:lnTo>
                  <a:pt x="1904390" y="5236756"/>
                </a:lnTo>
                <a:lnTo>
                  <a:pt x="1904390" y="5240985"/>
                </a:lnTo>
                <a:lnTo>
                  <a:pt x="1955190" y="5240985"/>
                </a:lnTo>
                <a:lnTo>
                  <a:pt x="1955190" y="5236756"/>
                </a:lnTo>
                <a:close/>
              </a:path>
              <a:path w="2017814" h="5249456">
                <a:moveTo>
                  <a:pt x="1866290" y="5245226"/>
                </a:moveTo>
                <a:lnTo>
                  <a:pt x="1815490" y="5245226"/>
                </a:lnTo>
                <a:lnTo>
                  <a:pt x="1815490" y="5249456"/>
                </a:lnTo>
                <a:lnTo>
                  <a:pt x="1866290" y="5249456"/>
                </a:lnTo>
                <a:lnTo>
                  <a:pt x="1866290" y="5245226"/>
                </a:lnTo>
                <a:close/>
              </a:path>
              <a:path w="2017814" h="5249456">
                <a:moveTo>
                  <a:pt x="1866290" y="5236756"/>
                </a:moveTo>
                <a:lnTo>
                  <a:pt x="1815490" y="5236756"/>
                </a:lnTo>
                <a:lnTo>
                  <a:pt x="1815490" y="5240985"/>
                </a:lnTo>
                <a:lnTo>
                  <a:pt x="1866290" y="5240985"/>
                </a:lnTo>
                <a:lnTo>
                  <a:pt x="1866290" y="5236756"/>
                </a:lnTo>
                <a:close/>
              </a:path>
              <a:path w="2017814" h="5249456">
                <a:moveTo>
                  <a:pt x="1777390" y="5245226"/>
                </a:moveTo>
                <a:lnTo>
                  <a:pt x="1726590" y="5245226"/>
                </a:lnTo>
                <a:lnTo>
                  <a:pt x="1726590" y="5249456"/>
                </a:lnTo>
                <a:lnTo>
                  <a:pt x="1777390" y="5249456"/>
                </a:lnTo>
                <a:lnTo>
                  <a:pt x="1777390" y="5245226"/>
                </a:lnTo>
                <a:close/>
              </a:path>
              <a:path w="2017814" h="5249456">
                <a:moveTo>
                  <a:pt x="1777390" y="5236756"/>
                </a:moveTo>
                <a:lnTo>
                  <a:pt x="1726590" y="5236756"/>
                </a:lnTo>
                <a:lnTo>
                  <a:pt x="1726590" y="5240985"/>
                </a:lnTo>
                <a:lnTo>
                  <a:pt x="1777390" y="5240985"/>
                </a:lnTo>
                <a:lnTo>
                  <a:pt x="1777390" y="5236756"/>
                </a:lnTo>
                <a:close/>
              </a:path>
              <a:path w="2017814" h="5249456">
                <a:moveTo>
                  <a:pt x="1688490" y="5245226"/>
                </a:moveTo>
                <a:lnTo>
                  <a:pt x="1637690" y="5245226"/>
                </a:lnTo>
                <a:lnTo>
                  <a:pt x="1637690" y="5249456"/>
                </a:lnTo>
                <a:lnTo>
                  <a:pt x="1688490" y="5249456"/>
                </a:lnTo>
                <a:lnTo>
                  <a:pt x="1688490" y="5245226"/>
                </a:lnTo>
                <a:close/>
              </a:path>
              <a:path w="2017814" h="5249456">
                <a:moveTo>
                  <a:pt x="1688490" y="5236756"/>
                </a:moveTo>
                <a:lnTo>
                  <a:pt x="1637690" y="5236756"/>
                </a:lnTo>
                <a:lnTo>
                  <a:pt x="1637690" y="5240985"/>
                </a:lnTo>
                <a:lnTo>
                  <a:pt x="1688490" y="5240985"/>
                </a:lnTo>
                <a:lnTo>
                  <a:pt x="1688490" y="5236756"/>
                </a:lnTo>
                <a:close/>
              </a:path>
              <a:path w="2017814" h="5249456">
                <a:moveTo>
                  <a:pt x="1599590" y="5245226"/>
                </a:moveTo>
                <a:lnTo>
                  <a:pt x="1548790" y="5245226"/>
                </a:lnTo>
                <a:lnTo>
                  <a:pt x="1548790" y="5249456"/>
                </a:lnTo>
                <a:lnTo>
                  <a:pt x="1599590" y="5249456"/>
                </a:lnTo>
                <a:lnTo>
                  <a:pt x="1599590" y="5245226"/>
                </a:lnTo>
                <a:close/>
              </a:path>
              <a:path w="2017814" h="5249456">
                <a:moveTo>
                  <a:pt x="1599590" y="5236756"/>
                </a:moveTo>
                <a:lnTo>
                  <a:pt x="1548790" y="5236756"/>
                </a:lnTo>
                <a:lnTo>
                  <a:pt x="1548790" y="5240985"/>
                </a:lnTo>
                <a:lnTo>
                  <a:pt x="1599590" y="5240985"/>
                </a:lnTo>
                <a:lnTo>
                  <a:pt x="1599590" y="5236756"/>
                </a:lnTo>
                <a:close/>
              </a:path>
              <a:path w="2017814" h="5249456">
                <a:moveTo>
                  <a:pt x="1510690" y="5245226"/>
                </a:moveTo>
                <a:lnTo>
                  <a:pt x="1459890" y="5245226"/>
                </a:lnTo>
                <a:lnTo>
                  <a:pt x="1459890" y="5249456"/>
                </a:lnTo>
                <a:lnTo>
                  <a:pt x="1510690" y="5249456"/>
                </a:lnTo>
                <a:lnTo>
                  <a:pt x="1510690" y="5245226"/>
                </a:lnTo>
                <a:close/>
              </a:path>
              <a:path w="2017814" h="5249456">
                <a:moveTo>
                  <a:pt x="1510690" y="5236756"/>
                </a:moveTo>
                <a:lnTo>
                  <a:pt x="1459890" y="5236756"/>
                </a:lnTo>
                <a:lnTo>
                  <a:pt x="1459890" y="5240985"/>
                </a:lnTo>
                <a:lnTo>
                  <a:pt x="1510690" y="5240985"/>
                </a:lnTo>
                <a:lnTo>
                  <a:pt x="1510690" y="5236756"/>
                </a:lnTo>
                <a:close/>
              </a:path>
              <a:path w="2017814" h="5249456">
                <a:moveTo>
                  <a:pt x="1421790" y="5245226"/>
                </a:moveTo>
                <a:lnTo>
                  <a:pt x="1370990" y="5245226"/>
                </a:lnTo>
                <a:lnTo>
                  <a:pt x="1370990" y="5249456"/>
                </a:lnTo>
                <a:lnTo>
                  <a:pt x="1421790" y="5249456"/>
                </a:lnTo>
                <a:lnTo>
                  <a:pt x="1421790" y="5245226"/>
                </a:lnTo>
                <a:close/>
              </a:path>
              <a:path w="2017814" h="5249456">
                <a:moveTo>
                  <a:pt x="1421790" y="5236756"/>
                </a:moveTo>
                <a:lnTo>
                  <a:pt x="1370990" y="5236756"/>
                </a:lnTo>
                <a:lnTo>
                  <a:pt x="1370990" y="5240985"/>
                </a:lnTo>
                <a:lnTo>
                  <a:pt x="1421790" y="5240985"/>
                </a:lnTo>
                <a:lnTo>
                  <a:pt x="1421790" y="5236756"/>
                </a:lnTo>
                <a:close/>
              </a:path>
              <a:path w="2017814" h="5249456">
                <a:moveTo>
                  <a:pt x="1332890" y="5245226"/>
                </a:moveTo>
                <a:lnTo>
                  <a:pt x="1282090" y="5245226"/>
                </a:lnTo>
                <a:lnTo>
                  <a:pt x="1282090" y="5249456"/>
                </a:lnTo>
                <a:lnTo>
                  <a:pt x="1332890" y="5249456"/>
                </a:lnTo>
                <a:lnTo>
                  <a:pt x="1332890" y="5245226"/>
                </a:lnTo>
                <a:close/>
              </a:path>
              <a:path w="2017814" h="5249456">
                <a:moveTo>
                  <a:pt x="1332890" y="5236756"/>
                </a:moveTo>
                <a:lnTo>
                  <a:pt x="1282090" y="5236756"/>
                </a:lnTo>
                <a:lnTo>
                  <a:pt x="1282090" y="5240985"/>
                </a:lnTo>
                <a:lnTo>
                  <a:pt x="1332890" y="5240985"/>
                </a:lnTo>
                <a:lnTo>
                  <a:pt x="1332890" y="5236756"/>
                </a:lnTo>
                <a:close/>
              </a:path>
              <a:path w="2017814" h="5249456">
                <a:moveTo>
                  <a:pt x="1243990" y="5245226"/>
                </a:moveTo>
                <a:lnTo>
                  <a:pt x="1193190" y="5245226"/>
                </a:lnTo>
                <a:lnTo>
                  <a:pt x="1193190" y="5249456"/>
                </a:lnTo>
                <a:lnTo>
                  <a:pt x="1243990" y="5249456"/>
                </a:lnTo>
                <a:lnTo>
                  <a:pt x="1243990" y="5245226"/>
                </a:lnTo>
                <a:close/>
              </a:path>
              <a:path w="2017814" h="5249456">
                <a:moveTo>
                  <a:pt x="1243990" y="5236756"/>
                </a:moveTo>
                <a:lnTo>
                  <a:pt x="1193190" y="5236756"/>
                </a:lnTo>
                <a:lnTo>
                  <a:pt x="1193190" y="5240985"/>
                </a:lnTo>
                <a:lnTo>
                  <a:pt x="1243990" y="5240985"/>
                </a:lnTo>
                <a:lnTo>
                  <a:pt x="1243990" y="5236756"/>
                </a:lnTo>
                <a:close/>
              </a:path>
              <a:path w="2017814" h="5249456">
                <a:moveTo>
                  <a:pt x="1155090" y="5245226"/>
                </a:moveTo>
                <a:lnTo>
                  <a:pt x="1104290" y="5245226"/>
                </a:lnTo>
                <a:lnTo>
                  <a:pt x="1104290" y="5249456"/>
                </a:lnTo>
                <a:lnTo>
                  <a:pt x="1155090" y="5249456"/>
                </a:lnTo>
                <a:lnTo>
                  <a:pt x="1155090" y="5245226"/>
                </a:lnTo>
                <a:close/>
              </a:path>
              <a:path w="2017814" h="5249456">
                <a:moveTo>
                  <a:pt x="1155090" y="5236756"/>
                </a:moveTo>
                <a:lnTo>
                  <a:pt x="1104290" y="5236756"/>
                </a:lnTo>
                <a:lnTo>
                  <a:pt x="1104290" y="5240985"/>
                </a:lnTo>
                <a:lnTo>
                  <a:pt x="1155090" y="5240985"/>
                </a:lnTo>
                <a:lnTo>
                  <a:pt x="1155090" y="5236756"/>
                </a:lnTo>
                <a:close/>
              </a:path>
              <a:path w="2017814" h="5249456">
                <a:moveTo>
                  <a:pt x="1066190" y="5245226"/>
                </a:moveTo>
                <a:lnTo>
                  <a:pt x="1015390" y="5245226"/>
                </a:lnTo>
                <a:lnTo>
                  <a:pt x="1015390" y="5249456"/>
                </a:lnTo>
                <a:lnTo>
                  <a:pt x="1066190" y="5249456"/>
                </a:lnTo>
                <a:lnTo>
                  <a:pt x="1066190" y="5245226"/>
                </a:lnTo>
                <a:close/>
              </a:path>
              <a:path w="2017814" h="5249456">
                <a:moveTo>
                  <a:pt x="1066190" y="5236756"/>
                </a:moveTo>
                <a:lnTo>
                  <a:pt x="1015390" y="5236756"/>
                </a:lnTo>
                <a:lnTo>
                  <a:pt x="1015390" y="5240985"/>
                </a:lnTo>
                <a:lnTo>
                  <a:pt x="1066190" y="5240985"/>
                </a:lnTo>
                <a:lnTo>
                  <a:pt x="1066190" y="5236756"/>
                </a:lnTo>
                <a:close/>
              </a:path>
              <a:path w="2017814" h="5249456">
                <a:moveTo>
                  <a:pt x="977290" y="5245226"/>
                </a:moveTo>
                <a:lnTo>
                  <a:pt x="926490" y="5245226"/>
                </a:lnTo>
                <a:lnTo>
                  <a:pt x="926490" y="5249456"/>
                </a:lnTo>
                <a:lnTo>
                  <a:pt x="977290" y="5249456"/>
                </a:lnTo>
                <a:lnTo>
                  <a:pt x="977290" y="5245226"/>
                </a:lnTo>
                <a:close/>
              </a:path>
              <a:path w="2017814" h="5249456">
                <a:moveTo>
                  <a:pt x="977290" y="5236756"/>
                </a:moveTo>
                <a:lnTo>
                  <a:pt x="926490" y="5236756"/>
                </a:lnTo>
                <a:lnTo>
                  <a:pt x="926490" y="5240985"/>
                </a:lnTo>
                <a:lnTo>
                  <a:pt x="977290" y="5240985"/>
                </a:lnTo>
                <a:lnTo>
                  <a:pt x="977290" y="5236756"/>
                </a:lnTo>
                <a:close/>
              </a:path>
              <a:path w="2017814" h="5249456">
                <a:moveTo>
                  <a:pt x="888390" y="5245226"/>
                </a:moveTo>
                <a:lnTo>
                  <a:pt x="837590" y="5245226"/>
                </a:lnTo>
                <a:lnTo>
                  <a:pt x="837590" y="5249456"/>
                </a:lnTo>
                <a:lnTo>
                  <a:pt x="888390" y="5249456"/>
                </a:lnTo>
                <a:lnTo>
                  <a:pt x="888390" y="5245226"/>
                </a:lnTo>
                <a:close/>
              </a:path>
              <a:path w="2017814" h="5249456">
                <a:moveTo>
                  <a:pt x="888390" y="5236756"/>
                </a:moveTo>
                <a:lnTo>
                  <a:pt x="837590" y="5236756"/>
                </a:lnTo>
                <a:lnTo>
                  <a:pt x="837590" y="5240985"/>
                </a:lnTo>
                <a:lnTo>
                  <a:pt x="888390" y="5240985"/>
                </a:lnTo>
                <a:lnTo>
                  <a:pt x="888390" y="5236756"/>
                </a:lnTo>
                <a:close/>
              </a:path>
              <a:path w="2017814" h="5249456">
                <a:moveTo>
                  <a:pt x="799490" y="5245226"/>
                </a:moveTo>
                <a:lnTo>
                  <a:pt x="748690" y="5245226"/>
                </a:lnTo>
                <a:lnTo>
                  <a:pt x="748690" y="5249456"/>
                </a:lnTo>
                <a:lnTo>
                  <a:pt x="799490" y="5249456"/>
                </a:lnTo>
                <a:lnTo>
                  <a:pt x="799490" y="5245226"/>
                </a:lnTo>
                <a:close/>
              </a:path>
              <a:path w="2017814" h="5249456">
                <a:moveTo>
                  <a:pt x="799490" y="5236756"/>
                </a:moveTo>
                <a:lnTo>
                  <a:pt x="748690" y="5236756"/>
                </a:lnTo>
                <a:lnTo>
                  <a:pt x="748690" y="5240985"/>
                </a:lnTo>
                <a:lnTo>
                  <a:pt x="799490" y="5240985"/>
                </a:lnTo>
                <a:lnTo>
                  <a:pt x="799490" y="5236756"/>
                </a:lnTo>
                <a:close/>
              </a:path>
              <a:path w="2017814" h="5249456">
                <a:moveTo>
                  <a:pt x="710590" y="5245226"/>
                </a:moveTo>
                <a:lnTo>
                  <a:pt x="659790" y="5245226"/>
                </a:lnTo>
                <a:lnTo>
                  <a:pt x="659790" y="5249456"/>
                </a:lnTo>
                <a:lnTo>
                  <a:pt x="710590" y="5249456"/>
                </a:lnTo>
                <a:lnTo>
                  <a:pt x="710590" y="5245226"/>
                </a:lnTo>
                <a:close/>
              </a:path>
              <a:path w="2017814" h="5249456">
                <a:moveTo>
                  <a:pt x="710590" y="5236756"/>
                </a:moveTo>
                <a:lnTo>
                  <a:pt x="659790" y="5236756"/>
                </a:lnTo>
                <a:lnTo>
                  <a:pt x="659790" y="5240985"/>
                </a:lnTo>
                <a:lnTo>
                  <a:pt x="710590" y="5240985"/>
                </a:lnTo>
                <a:lnTo>
                  <a:pt x="710590" y="5236756"/>
                </a:lnTo>
                <a:close/>
              </a:path>
              <a:path w="2017814" h="5249456">
                <a:moveTo>
                  <a:pt x="621690" y="5245226"/>
                </a:moveTo>
                <a:lnTo>
                  <a:pt x="570890" y="5245226"/>
                </a:lnTo>
                <a:lnTo>
                  <a:pt x="570890" y="5249456"/>
                </a:lnTo>
                <a:lnTo>
                  <a:pt x="621690" y="5249456"/>
                </a:lnTo>
                <a:lnTo>
                  <a:pt x="621690" y="5245226"/>
                </a:lnTo>
                <a:close/>
              </a:path>
              <a:path w="2017814" h="5249456">
                <a:moveTo>
                  <a:pt x="621690" y="5236756"/>
                </a:moveTo>
                <a:lnTo>
                  <a:pt x="570890" y="5236756"/>
                </a:lnTo>
                <a:lnTo>
                  <a:pt x="570890" y="5240985"/>
                </a:lnTo>
                <a:lnTo>
                  <a:pt x="621690" y="5240985"/>
                </a:lnTo>
                <a:lnTo>
                  <a:pt x="621690" y="5236756"/>
                </a:lnTo>
                <a:close/>
              </a:path>
              <a:path w="2017814" h="5249456">
                <a:moveTo>
                  <a:pt x="532790" y="5245226"/>
                </a:moveTo>
                <a:lnTo>
                  <a:pt x="481990" y="5245226"/>
                </a:lnTo>
                <a:lnTo>
                  <a:pt x="481990" y="5249456"/>
                </a:lnTo>
                <a:lnTo>
                  <a:pt x="532790" y="5249456"/>
                </a:lnTo>
                <a:lnTo>
                  <a:pt x="532790" y="5245226"/>
                </a:lnTo>
                <a:close/>
              </a:path>
              <a:path w="2017814" h="5249456">
                <a:moveTo>
                  <a:pt x="532790" y="5236756"/>
                </a:moveTo>
                <a:lnTo>
                  <a:pt x="481990" y="5236756"/>
                </a:lnTo>
                <a:lnTo>
                  <a:pt x="481990" y="5240985"/>
                </a:lnTo>
                <a:lnTo>
                  <a:pt x="532790" y="5240985"/>
                </a:lnTo>
                <a:lnTo>
                  <a:pt x="532790" y="5236756"/>
                </a:lnTo>
                <a:close/>
              </a:path>
              <a:path w="2017814" h="5249456">
                <a:moveTo>
                  <a:pt x="443890" y="5245226"/>
                </a:moveTo>
                <a:lnTo>
                  <a:pt x="393090" y="5245226"/>
                </a:lnTo>
                <a:lnTo>
                  <a:pt x="393090" y="5249456"/>
                </a:lnTo>
                <a:lnTo>
                  <a:pt x="443890" y="5249456"/>
                </a:lnTo>
                <a:lnTo>
                  <a:pt x="443890" y="5245226"/>
                </a:lnTo>
                <a:close/>
              </a:path>
              <a:path w="2017814" h="5249456">
                <a:moveTo>
                  <a:pt x="443890" y="5236756"/>
                </a:moveTo>
                <a:lnTo>
                  <a:pt x="393090" y="5236756"/>
                </a:lnTo>
                <a:lnTo>
                  <a:pt x="393090" y="5240985"/>
                </a:lnTo>
                <a:lnTo>
                  <a:pt x="443890" y="5240985"/>
                </a:lnTo>
                <a:lnTo>
                  <a:pt x="443890" y="5236756"/>
                </a:lnTo>
                <a:close/>
              </a:path>
              <a:path w="2017814" h="5249456">
                <a:moveTo>
                  <a:pt x="354990" y="5245226"/>
                </a:moveTo>
                <a:lnTo>
                  <a:pt x="304190" y="5245226"/>
                </a:lnTo>
                <a:lnTo>
                  <a:pt x="304190" y="5249456"/>
                </a:lnTo>
                <a:lnTo>
                  <a:pt x="354990" y="5249456"/>
                </a:lnTo>
                <a:lnTo>
                  <a:pt x="354990" y="5245226"/>
                </a:lnTo>
                <a:close/>
              </a:path>
              <a:path w="2017814" h="5249456">
                <a:moveTo>
                  <a:pt x="354990" y="5236756"/>
                </a:moveTo>
                <a:lnTo>
                  <a:pt x="304190" y="5236756"/>
                </a:lnTo>
                <a:lnTo>
                  <a:pt x="304190" y="5240985"/>
                </a:lnTo>
                <a:lnTo>
                  <a:pt x="354990" y="5240985"/>
                </a:lnTo>
                <a:lnTo>
                  <a:pt x="354990" y="5236756"/>
                </a:lnTo>
                <a:close/>
              </a:path>
              <a:path w="2017814" h="5249456">
                <a:moveTo>
                  <a:pt x="266090" y="5245226"/>
                </a:moveTo>
                <a:lnTo>
                  <a:pt x="215290" y="5245226"/>
                </a:lnTo>
                <a:lnTo>
                  <a:pt x="215290" y="5249456"/>
                </a:lnTo>
                <a:lnTo>
                  <a:pt x="266090" y="5249456"/>
                </a:lnTo>
                <a:lnTo>
                  <a:pt x="266090" y="5245226"/>
                </a:lnTo>
                <a:close/>
              </a:path>
              <a:path w="2017814" h="5249456">
                <a:moveTo>
                  <a:pt x="266090" y="5236756"/>
                </a:moveTo>
                <a:lnTo>
                  <a:pt x="215290" y="5236756"/>
                </a:lnTo>
                <a:lnTo>
                  <a:pt x="215290" y="5240985"/>
                </a:lnTo>
                <a:lnTo>
                  <a:pt x="266090" y="5240985"/>
                </a:lnTo>
                <a:lnTo>
                  <a:pt x="266090" y="5236756"/>
                </a:lnTo>
                <a:close/>
              </a:path>
              <a:path w="2017814" h="5249456">
                <a:moveTo>
                  <a:pt x="177190" y="5245226"/>
                </a:moveTo>
                <a:lnTo>
                  <a:pt x="126390" y="5245226"/>
                </a:lnTo>
                <a:lnTo>
                  <a:pt x="126390" y="5249456"/>
                </a:lnTo>
                <a:lnTo>
                  <a:pt x="177190" y="5249456"/>
                </a:lnTo>
                <a:lnTo>
                  <a:pt x="177190" y="5245226"/>
                </a:lnTo>
                <a:close/>
              </a:path>
              <a:path w="2017814" h="5249456">
                <a:moveTo>
                  <a:pt x="177190" y="5236756"/>
                </a:moveTo>
                <a:lnTo>
                  <a:pt x="126390" y="5236756"/>
                </a:lnTo>
                <a:lnTo>
                  <a:pt x="126390" y="5240985"/>
                </a:lnTo>
                <a:lnTo>
                  <a:pt x="177190" y="5240985"/>
                </a:lnTo>
                <a:lnTo>
                  <a:pt x="177190" y="5236756"/>
                </a:lnTo>
                <a:close/>
              </a:path>
              <a:path w="2017814" h="5249456">
                <a:moveTo>
                  <a:pt x="88290" y="5245226"/>
                </a:moveTo>
                <a:lnTo>
                  <a:pt x="37490" y="5245226"/>
                </a:lnTo>
                <a:lnTo>
                  <a:pt x="37490" y="5249456"/>
                </a:lnTo>
                <a:lnTo>
                  <a:pt x="88290" y="5249456"/>
                </a:lnTo>
                <a:lnTo>
                  <a:pt x="88290" y="5245226"/>
                </a:lnTo>
                <a:close/>
              </a:path>
              <a:path w="2017814" h="5249456">
                <a:moveTo>
                  <a:pt x="88290" y="5236756"/>
                </a:moveTo>
                <a:lnTo>
                  <a:pt x="37490" y="5236756"/>
                </a:lnTo>
                <a:lnTo>
                  <a:pt x="37490" y="5240985"/>
                </a:lnTo>
                <a:lnTo>
                  <a:pt x="88290" y="5240985"/>
                </a:lnTo>
                <a:lnTo>
                  <a:pt x="88290" y="5236756"/>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2149692" y="1536375"/>
            <a:ext cx="1863849" cy="1936075"/>
          </a:xfrm>
          <a:custGeom>
            <a:rect l="l" t="t" r="r" b="b"/>
            <a:pathLst>
              <a:path w="1863849" h="1936075">
                <a:moveTo>
                  <a:pt x="0" y="0"/>
                </a:moveTo>
                <a:lnTo>
                  <a:pt x="1863849" y="0"/>
                </a:lnTo>
                <a:lnTo>
                  <a:pt x="1863849" y="1936075"/>
                </a:lnTo>
                <a:lnTo>
                  <a:pt x="0" y="1936075"/>
                </a:lnTo>
                <a:lnTo>
                  <a:pt x="0" y="0"/>
                </a:lnTo>
                <a:close/>
              </a:path>
            </a:pathLst>
          </a:custGeom>
          <a:ln w="12693">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2149690" y="1347449"/>
            <a:ext cx="910793" cy="194995"/>
          </a:xfrm>
          <a:custGeom>
            <a:rect l="l" t="t" r="r" b="b"/>
            <a:pathLst>
              <a:path w="910793" h="194995">
                <a:moveTo>
                  <a:pt x="0" y="0"/>
                </a:moveTo>
                <a:lnTo>
                  <a:pt x="910793" y="0"/>
                </a:lnTo>
                <a:lnTo>
                  <a:pt x="910793" y="194995"/>
                </a:lnTo>
                <a:lnTo>
                  <a:pt x="0" y="194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2149693" y="3649648"/>
            <a:ext cx="1863849" cy="673974"/>
          </a:xfrm>
          <a:custGeom>
            <a:rect l="l" t="t" r="r" b="b"/>
            <a:pathLst>
              <a:path w="1863849" h="673974">
                <a:moveTo>
                  <a:pt x="0" y="0"/>
                </a:moveTo>
                <a:lnTo>
                  <a:pt x="1863849" y="0"/>
                </a:lnTo>
                <a:lnTo>
                  <a:pt x="1863849" y="673974"/>
                </a:lnTo>
                <a:lnTo>
                  <a:pt x="0" y="673974"/>
                </a:lnTo>
                <a:lnTo>
                  <a:pt x="0" y="0"/>
                </a:lnTo>
                <a:close/>
              </a:path>
            </a:pathLst>
          </a:custGeom>
          <a:ln w="12693">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150870" y="3458548"/>
            <a:ext cx="910793" cy="194995"/>
          </a:xfrm>
          <a:custGeom>
            <a:rect l="l" t="t" r="r" b="b"/>
            <a:pathLst>
              <a:path w="910793" h="194995">
                <a:moveTo>
                  <a:pt x="0" y="0"/>
                </a:moveTo>
                <a:lnTo>
                  <a:pt x="910793" y="0"/>
                </a:lnTo>
                <a:lnTo>
                  <a:pt x="910793" y="194995"/>
                </a:lnTo>
                <a:lnTo>
                  <a:pt x="0" y="194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156743" y="4572605"/>
            <a:ext cx="1863849" cy="1637720"/>
          </a:xfrm>
          <a:custGeom>
            <a:rect l="l" t="t" r="r" b="b"/>
            <a:pathLst>
              <a:path w="1863849" h="1637720">
                <a:moveTo>
                  <a:pt x="0" y="0"/>
                </a:moveTo>
                <a:lnTo>
                  <a:pt x="1863849" y="0"/>
                </a:lnTo>
                <a:lnTo>
                  <a:pt x="1863849" y="1637720"/>
                </a:lnTo>
                <a:lnTo>
                  <a:pt x="0" y="1637720"/>
                </a:lnTo>
                <a:lnTo>
                  <a:pt x="0" y="0"/>
                </a:lnTo>
                <a:close/>
              </a:path>
            </a:pathLst>
          </a:custGeom>
          <a:ln w="12693">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159315" y="4376375"/>
            <a:ext cx="910793" cy="194995"/>
          </a:xfrm>
          <a:custGeom>
            <a:rect l="l" t="t" r="r" b="b"/>
            <a:pathLst>
              <a:path w="910793" h="194995">
                <a:moveTo>
                  <a:pt x="0" y="0"/>
                </a:moveTo>
                <a:lnTo>
                  <a:pt x="910793" y="0"/>
                </a:lnTo>
                <a:lnTo>
                  <a:pt x="910793" y="194995"/>
                </a:lnTo>
                <a:lnTo>
                  <a:pt x="0" y="194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789770" y="3914219"/>
            <a:ext cx="690206" cy="161934"/>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2260804" y="4119832"/>
            <a:ext cx="435693" cy="154975"/>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242660" y="3701461"/>
            <a:ext cx="570232" cy="169953"/>
          </a:xfrm>
          <a:custGeom>
            <a:rect l="l" t="t" r="r" b="b"/>
            <a:pathLst>
              <a:path w="570232" h="169953">
                <a:moveTo>
                  <a:pt x="113718" y="147039"/>
                </a:moveTo>
                <a:lnTo>
                  <a:pt x="50103" y="147039"/>
                </a:lnTo>
                <a:lnTo>
                  <a:pt x="66499" y="163968"/>
                </a:lnTo>
                <a:lnTo>
                  <a:pt x="74922" y="169362"/>
                </a:lnTo>
                <a:lnTo>
                  <a:pt x="86755" y="169953"/>
                </a:lnTo>
                <a:lnTo>
                  <a:pt x="97462" y="163828"/>
                </a:lnTo>
                <a:lnTo>
                  <a:pt x="113718" y="147039"/>
                </a:lnTo>
                <a:close/>
              </a:path>
              <a:path w="570232" h="169953">
                <a:moveTo>
                  <a:pt x="52504" y="37095"/>
                </a:moveTo>
                <a:lnTo>
                  <a:pt x="37149" y="37095"/>
                </a:lnTo>
                <a:lnTo>
                  <a:pt x="22252" y="52475"/>
                </a:lnTo>
                <a:lnTo>
                  <a:pt x="37010" y="52475"/>
                </a:lnTo>
                <a:lnTo>
                  <a:pt x="37010" y="132332"/>
                </a:lnTo>
                <a:lnTo>
                  <a:pt x="83301" y="132332"/>
                </a:lnTo>
                <a:lnTo>
                  <a:pt x="83301" y="147039"/>
                </a:lnTo>
                <a:lnTo>
                  <a:pt x="98617" y="147039"/>
                </a:lnTo>
                <a:lnTo>
                  <a:pt x="98617" y="116597"/>
                </a:lnTo>
                <a:lnTo>
                  <a:pt x="52504" y="116597"/>
                </a:lnTo>
                <a:lnTo>
                  <a:pt x="52504" y="37095"/>
                </a:lnTo>
                <a:close/>
              </a:path>
              <a:path w="570232" h="169953">
                <a:moveTo>
                  <a:pt x="129313" y="84110"/>
                </a:moveTo>
                <a:lnTo>
                  <a:pt x="113997" y="84110"/>
                </a:lnTo>
                <a:lnTo>
                  <a:pt x="113997" y="146759"/>
                </a:lnTo>
                <a:lnTo>
                  <a:pt x="129313" y="130935"/>
                </a:lnTo>
                <a:lnTo>
                  <a:pt x="129313" y="84110"/>
                </a:lnTo>
                <a:close/>
              </a:path>
              <a:path w="570232" h="169953">
                <a:moveTo>
                  <a:pt x="83644" y="21525"/>
                </a:moveTo>
                <a:lnTo>
                  <a:pt x="67883" y="21525"/>
                </a:lnTo>
                <a:lnTo>
                  <a:pt x="67883" y="116597"/>
                </a:lnTo>
                <a:lnTo>
                  <a:pt x="98617" y="116597"/>
                </a:lnTo>
                <a:lnTo>
                  <a:pt x="98617" y="100049"/>
                </a:lnTo>
                <a:lnTo>
                  <a:pt x="83327" y="100049"/>
                </a:lnTo>
                <a:lnTo>
                  <a:pt x="83327" y="84161"/>
                </a:lnTo>
                <a:lnTo>
                  <a:pt x="129313" y="84110"/>
                </a:lnTo>
                <a:lnTo>
                  <a:pt x="129313" y="68172"/>
                </a:lnTo>
                <a:lnTo>
                  <a:pt x="83352" y="68172"/>
                </a:lnTo>
                <a:lnTo>
                  <a:pt x="83352" y="52297"/>
                </a:lnTo>
                <a:lnTo>
                  <a:pt x="142979" y="52297"/>
                </a:lnTo>
                <a:lnTo>
                  <a:pt x="127421" y="36231"/>
                </a:lnTo>
                <a:lnTo>
                  <a:pt x="83644" y="36231"/>
                </a:lnTo>
                <a:lnTo>
                  <a:pt x="83644" y="21525"/>
                </a:lnTo>
                <a:close/>
              </a:path>
              <a:path w="570232" h="169953">
                <a:moveTo>
                  <a:pt x="77835" y="0"/>
                </a:moveTo>
                <a:lnTo>
                  <a:pt x="67147" y="6120"/>
                </a:lnTo>
                <a:lnTo>
                  <a:pt x="52224" y="21525"/>
                </a:lnTo>
                <a:lnTo>
                  <a:pt x="113172" y="21525"/>
                </a:lnTo>
                <a:lnTo>
                  <a:pt x="98109" y="5993"/>
                </a:lnTo>
                <a:lnTo>
                  <a:pt x="89661" y="583"/>
                </a:lnTo>
                <a:lnTo>
                  <a:pt x="77835" y="0"/>
                </a:lnTo>
                <a:close/>
              </a:path>
              <a:path w="570232" h="169953">
                <a:moveTo>
                  <a:pt x="371579" y="128217"/>
                </a:moveTo>
                <a:lnTo>
                  <a:pt x="357583" y="128217"/>
                </a:lnTo>
                <a:lnTo>
                  <a:pt x="352414" y="136117"/>
                </a:lnTo>
                <a:lnTo>
                  <a:pt x="352414" y="152639"/>
                </a:lnTo>
                <a:lnTo>
                  <a:pt x="356910" y="160145"/>
                </a:lnTo>
                <a:lnTo>
                  <a:pt x="373128" y="160145"/>
                </a:lnTo>
                <a:lnTo>
                  <a:pt x="376786" y="158100"/>
                </a:lnTo>
                <a:lnTo>
                  <a:pt x="379563" y="154811"/>
                </a:lnTo>
                <a:lnTo>
                  <a:pt x="360657" y="154811"/>
                </a:lnTo>
                <a:lnTo>
                  <a:pt x="357837" y="149642"/>
                </a:lnTo>
                <a:lnTo>
                  <a:pt x="357837" y="138415"/>
                </a:lnTo>
                <a:lnTo>
                  <a:pt x="361660" y="133462"/>
                </a:lnTo>
                <a:lnTo>
                  <a:pt x="378305" y="133462"/>
                </a:lnTo>
                <a:lnTo>
                  <a:pt x="378881" y="132853"/>
                </a:lnTo>
                <a:lnTo>
                  <a:pt x="378106" y="132116"/>
                </a:lnTo>
                <a:lnTo>
                  <a:pt x="375198" y="129525"/>
                </a:lnTo>
                <a:lnTo>
                  <a:pt x="371579" y="128217"/>
                </a:lnTo>
                <a:close/>
              </a:path>
              <a:path w="570232" h="169953">
                <a:moveTo>
                  <a:pt x="379681" y="141883"/>
                </a:moveTo>
                <a:lnTo>
                  <a:pt x="367083" y="141883"/>
                </a:lnTo>
                <a:lnTo>
                  <a:pt x="367083" y="147001"/>
                </a:lnTo>
                <a:lnTo>
                  <a:pt x="374601" y="147001"/>
                </a:lnTo>
                <a:lnTo>
                  <a:pt x="374601" y="152373"/>
                </a:lnTo>
                <a:lnTo>
                  <a:pt x="373839" y="152970"/>
                </a:lnTo>
                <a:lnTo>
                  <a:pt x="371833" y="154392"/>
                </a:lnTo>
                <a:lnTo>
                  <a:pt x="370016" y="154811"/>
                </a:lnTo>
                <a:lnTo>
                  <a:pt x="379563" y="154811"/>
                </a:lnTo>
                <a:lnTo>
                  <a:pt x="379681" y="141883"/>
                </a:lnTo>
                <a:close/>
              </a:path>
              <a:path w="570232" h="169953">
                <a:moveTo>
                  <a:pt x="378305" y="133462"/>
                </a:moveTo>
                <a:lnTo>
                  <a:pt x="370524" y="133462"/>
                </a:lnTo>
                <a:lnTo>
                  <a:pt x="373471" y="134555"/>
                </a:lnTo>
                <a:lnTo>
                  <a:pt x="375439" y="136498"/>
                </a:lnTo>
                <a:lnTo>
                  <a:pt x="378305" y="133462"/>
                </a:lnTo>
                <a:close/>
              </a:path>
              <a:path w="570232" h="169953">
                <a:moveTo>
                  <a:pt x="548045" y="129132"/>
                </a:moveTo>
                <a:lnTo>
                  <a:pt x="542482" y="129132"/>
                </a:lnTo>
                <a:lnTo>
                  <a:pt x="542482" y="159497"/>
                </a:lnTo>
                <a:lnTo>
                  <a:pt x="548045" y="159497"/>
                </a:lnTo>
                <a:lnTo>
                  <a:pt x="548045" y="147217"/>
                </a:lnTo>
                <a:lnTo>
                  <a:pt x="567997" y="147217"/>
                </a:lnTo>
                <a:lnTo>
                  <a:pt x="567997" y="141921"/>
                </a:lnTo>
                <a:lnTo>
                  <a:pt x="548045" y="141921"/>
                </a:lnTo>
                <a:lnTo>
                  <a:pt x="548045" y="129132"/>
                </a:lnTo>
                <a:close/>
              </a:path>
              <a:path w="570232" h="169953">
                <a:moveTo>
                  <a:pt x="567997" y="147217"/>
                </a:moveTo>
                <a:lnTo>
                  <a:pt x="562485" y="147217"/>
                </a:lnTo>
                <a:lnTo>
                  <a:pt x="562485" y="159497"/>
                </a:lnTo>
                <a:lnTo>
                  <a:pt x="567997" y="159497"/>
                </a:lnTo>
                <a:lnTo>
                  <a:pt x="567997" y="147217"/>
                </a:lnTo>
                <a:close/>
              </a:path>
              <a:path w="570232" h="169953">
                <a:moveTo>
                  <a:pt x="567997" y="129132"/>
                </a:moveTo>
                <a:lnTo>
                  <a:pt x="562485" y="129132"/>
                </a:lnTo>
                <a:lnTo>
                  <a:pt x="562485" y="141921"/>
                </a:lnTo>
                <a:lnTo>
                  <a:pt x="567997" y="141921"/>
                </a:lnTo>
                <a:lnTo>
                  <a:pt x="567997" y="129132"/>
                </a:lnTo>
                <a:close/>
              </a:path>
              <a:path w="570232" h="169953">
                <a:moveTo>
                  <a:pt x="406783" y="129132"/>
                </a:moveTo>
                <a:lnTo>
                  <a:pt x="401233" y="129132"/>
                </a:lnTo>
                <a:lnTo>
                  <a:pt x="401233" y="159497"/>
                </a:lnTo>
                <a:lnTo>
                  <a:pt x="406783" y="159497"/>
                </a:lnTo>
                <a:lnTo>
                  <a:pt x="406783" y="147217"/>
                </a:lnTo>
                <a:lnTo>
                  <a:pt x="426735" y="147217"/>
                </a:lnTo>
                <a:lnTo>
                  <a:pt x="426735" y="141921"/>
                </a:lnTo>
                <a:lnTo>
                  <a:pt x="406783" y="141921"/>
                </a:lnTo>
                <a:lnTo>
                  <a:pt x="406783" y="129132"/>
                </a:lnTo>
                <a:close/>
              </a:path>
              <a:path w="570232" h="169953">
                <a:moveTo>
                  <a:pt x="426735" y="147217"/>
                </a:moveTo>
                <a:lnTo>
                  <a:pt x="421236" y="147217"/>
                </a:lnTo>
                <a:lnTo>
                  <a:pt x="421236" y="159497"/>
                </a:lnTo>
                <a:lnTo>
                  <a:pt x="426735" y="159497"/>
                </a:lnTo>
                <a:lnTo>
                  <a:pt x="426735" y="147217"/>
                </a:lnTo>
                <a:close/>
              </a:path>
              <a:path w="570232" h="169953">
                <a:moveTo>
                  <a:pt x="426735" y="129132"/>
                </a:moveTo>
                <a:lnTo>
                  <a:pt x="421236" y="129132"/>
                </a:lnTo>
                <a:lnTo>
                  <a:pt x="421236" y="141921"/>
                </a:lnTo>
                <a:lnTo>
                  <a:pt x="426735" y="141921"/>
                </a:lnTo>
                <a:lnTo>
                  <a:pt x="426735" y="129132"/>
                </a:lnTo>
                <a:close/>
              </a:path>
              <a:path w="570232" h="169953">
                <a:moveTo>
                  <a:pt x="263352" y="138974"/>
                </a:moveTo>
                <a:lnTo>
                  <a:pt x="256834" y="138974"/>
                </a:lnTo>
                <a:lnTo>
                  <a:pt x="272290" y="159497"/>
                </a:lnTo>
                <a:lnTo>
                  <a:pt x="275744" y="159447"/>
                </a:lnTo>
                <a:lnTo>
                  <a:pt x="275744" y="147915"/>
                </a:lnTo>
                <a:lnTo>
                  <a:pt x="270194" y="147915"/>
                </a:lnTo>
                <a:lnTo>
                  <a:pt x="263352" y="138974"/>
                </a:lnTo>
                <a:close/>
              </a:path>
              <a:path w="570232" h="169953">
                <a:moveTo>
                  <a:pt x="255780" y="129081"/>
                </a:moveTo>
                <a:lnTo>
                  <a:pt x="251284" y="129081"/>
                </a:lnTo>
                <a:lnTo>
                  <a:pt x="251284" y="159447"/>
                </a:lnTo>
                <a:lnTo>
                  <a:pt x="256834" y="159447"/>
                </a:lnTo>
                <a:lnTo>
                  <a:pt x="256834" y="138974"/>
                </a:lnTo>
                <a:lnTo>
                  <a:pt x="263352" y="138974"/>
                </a:lnTo>
                <a:lnTo>
                  <a:pt x="255780" y="129081"/>
                </a:lnTo>
                <a:close/>
              </a:path>
              <a:path w="570232" h="169953">
                <a:moveTo>
                  <a:pt x="275744" y="129030"/>
                </a:moveTo>
                <a:lnTo>
                  <a:pt x="270194" y="129030"/>
                </a:lnTo>
                <a:lnTo>
                  <a:pt x="270194" y="147915"/>
                </a:lnTo>
                <a:lnTo>
                  <a:pt x="275744" y="147915"/>
                </a:lnTo>
                <a:lnTo>
                  <a:pt x="275744" y="129030"/>
                </a:lnTo>
                <a:close/>
              </a:path>
              <a:path w="570232" h="169953">
                <a:moveTo>
                  <a:pt x="293832" y="138974"/>
                </a:moveTo>
                <a:lnTo>
                  <a:pt x="287314" y="138974"/>
                </a:lnTo>
                <a:lnTo>
                  <a:pt x="302770" y="159497"/>
                </a:lnTo>
                <a:lnTo>
                  <a:pt x="306224" y="159447"/>
                </a:lnTo>
                <a:lnTo>
                  <a:pt x="306224" y="147915"/>
                </a:lnTo>
                <a:lnTo>
                  <a:pt x="300674" y="147915"/>
                </a:lnTo>
                <a:lnTo>
                  <a:pt x="293832" y="138974"/>
                </a:lnTo>
                <a:close/>
              </a:path>
              <a:path w="570232" h="169953">
                <a:moveTo>
                  <a:pt x="286260" y="129081"/>
                </a:moveTo>
                <a:lnTo>
                  <a:pt x="281764" y="129081"/>
                </a:lnTo>
                <a:lnTo>
                  <a:pt x="281764" y="159447"/>
                </a:lnTo>
                <a:lnTo>
                  <a:pt x="287314" y="159447"/>
                </a:lnTo>
                <a:lnTo>
                  <a:pt x="287314" y="138974"/>
                </a:lnTo>
                <a:lnTo>
                  <a:pt x="293832" y="138974"/>
                </a:lnTo>
                <a:lnTo>
                  <a:pt x="286260" y="129081"/>
                </a:lnTo>
                <a:close/>
              </a:path>
              <a:path w="570232" h="169953">
                <a:moveTo>
                  <a:pt x="306224" y="129030"/>
                </a:moveTo>
                <a:lnTo>
                  <a:pt x="300674" y="129030"/>
                </a:lnTo>
                <a:lnTo>
                  <a:pt x="300674" y="147915"/>
                </a:lnTo>
                <a:lnTo>
                  <a:pt x="306224" y="147915"/>
                </a:lnTo>
                <a:lnTo>
                  <a:pt x="306224" y="129030"/>
                </a:lnTo>
                <a:close/>
              </a:path>
              <a:path w="570232" h="169953">
                <a:moveTo>
                  <a:pt x="335595" y="138974"/>
                </a:moveTo>
                <a:lnTo>
                  <a:pt x="329084" y="138974"/>
                </a:lnTo>
                <a:lnTo>
                  <a:pt x="344540" y="159497"/>
                </a:lnTo>
                <a:lnTo>
                  <a:pt x="347982" y="159447"/>
                </a:lnTo>
                <a:lnTo>
                  <a:pt x="347982" y="147915"/>
                </a:lnTo>
                <a:lnTo>
                  <a:pt x="342432" y="147915"/>
                </a:lnTo>
                <a:lnTo>
                  <a:pt x="335595" y="138974"/>
                </a:lnTo>
                <a:close/>
              </a:path>
              <a:path w="570232" h="169953">
                <a:moveTo>
                  <a:pt x="328030" y="129081"/>
                </a:moveTo>
                <a:lnTo>
                  <a:pt x="323522" y="129081"/>
                </a:lnTo>
                <a:lnTo>
                  <a:pt x="323522" y="159447"/>
                </a:lnTo>
                <a:lnTo>
                  <a:pt x="329084" y="159447"/>
                </a:lnTo>
                <a:lnTo>
                  <a:pt x="329084" y="138974"/>
                </a:lnTo>
                <a:lnTo>
                  <a:pt x="335595" y="138974"/>
                </a:lnTo>
                <a:lnTo>
                  <a:pt x="328030" y="129081"/>
                </a:lnTo>
                <a:close/>
              </a:path>
              <a:path w="570232" h="169953">
                <a:moveTo>
                  <a:pt x="347982" y="129030"/>
                </a:moveTo>
                <a:lnTo>
                  <a:pt x="342432" y="129030"/>
                </a:lnTo>
                <a:lnTo>
                  <a:pt x="342432" y="147915"/>
                </a:lnTo>
                <a:lnTo>
                  <a:pt x="347982" y="147915"/>
                </a:lnTo>
                <a:lnTo>
                  <a:pt x="347982" y="129030"/>
                </a:lnTo>
                <a:close/>
              </a:path>
              <a:path w="570232" h="169953">
                <a:moveTo>
                  <a:pt x="245125" y="129081"/>
                </a:moveTo>
                <a:lnTo>
                  <a:pt x="239626" y="129081"/>
                </a:lnTo>
                <a:lnTo>
                  <a:pt x="239626" y="159447"/>
                </a:lnTo>
                <a:lnTo>
                  <a:pt x="245125" y="159447"/>
                </a:lnTo>
                <a:lnTo>
                  <a:pt x="245125" y="129081"/>
                </a:lnTo>
                <a:close/>
              </a:path>
              <a:path w="570232" h="169953">
                <a:moveTo>
                  <a:pt x="219674" y="138593"/>
                </a:moveTo>
                <a:lnTo>
                  <a:pt x="213908" y="138593"/>
                </a:lnTo>
                <a:lnTo>
                  <a:pt x="220220" y="159447"/>
                </a:lnTo>
                <a:lnTo>
                  <a:pt x="225986" y="159447"/>
                </a:lnTo>
                <a:lnTo>
                  <a:pt x="228868" y="149922"/>
                </a:lnTo>
                <a:lnTo>
                  <a:pt x="223103" y="149922"/>
                </a:lnTo>
                <a:lnTo>
                  <a:pt x="219674" y="138593"/>
                </a:lnTo>
                <a:close/>
              </a:path>
              <a:path w="570232" h="169953">
                <a:moveTo>
                  <a:pt x="198439" y="129056"/>
                </a:moveTo>
                <a:lnTo>
                  <a:pt x="192674" y="129056"/>
                </a:lnTo>
                <a:lnTo>
                  <a:pt x="201843" y="159383"/>
                </a:lnTo>
                <a:lnTo>
                  <a:pt x="207609" y="159383"/>
                </a:lnTo>
                <a:lnTo>
                  <a:pt x="210499" y="149845"/>
                </a:lnTo>
                <a:lnTo>
                  <a:pt x="204726" y="149845"/>
                </a:lnTo>
                <a:lnTo>
                  <a:pt x="198439" y="129056"/>
                </a:lnTo>
                <a:close/>
              </a:path>
              <a:path w="570232" h="169953">
                <a:moveTo>
                  <a:pt x="235181" y="129056"/>
                </a:moveTo>
                <a:lnTo>
                  <a:pt x="229398" y="129068"/>
                </a:lnTo>
                <a:lnTo>
                  <a:pt x="223103" y="149922"/>
                </a:lnTo>
                <a:lnTo>
                  <a:pt x="228868" y="149922"/>
                </a:lnTo>
                <a:lnTo>
                  <a:pt x="235181" y="129056"/>
                </a:lnTo>
                <a:close/>
              </a:path>
              <a:path w="570232" h="169953">
                <a:moveTo>
                  <a:pt x="216791" y="129068"/>
                </a:moveTo>
                <a:lnTo>
                  <a:pt x="211025" y="129068"/>
                </a:lnTo>
                <a:lnTo>
                  <a:pt x="204726" y="149845"/>
                </a:lnTo>
                <a:lnTo>
                  <a:pt x="210499" y="149845"/>
                </a:lnTo>
                <a:lnTo>
                  <a:pt x="213908" y="138593"/>
                </a:lnTo>
                <a:lnTo>
                  <a:pt x="219674" y="138593"/>
                </a:lnTo>
                <a:lnTo>
                  <a:pt x="216791" y="129068"/>
                </a:lnTo>
                <a:close/>
              </a:path>
              <a:path w="570232" h="169953">
                <a:moveTo>
                  <a:pt x="317375" y="129081"/>
                </a:moveTo>
                <a:lnTo>
                  <a:pt x="311876" y="129081"/>
                </a:lnTo>
                <a:lnTo>
                  <a:pt x="311876" y="159447"/>
                </a:lnTo>
                <a:lnTo>
                  <a:pt x="317375" y="159447"/>
                </a:lnTo>
                <a:lnTo>
                  <a:pt x="317375" y="129081"/>
                </a:lnTo>
                <a:close/>
              </a:path>
              <a:path w="570232" h="169953">
                <a:moveTo>
                  <a:pt x="500890" y="129081"/>
                </a:moveTo>
                <a:lnTo>
                  <a:pt x="495340" y="129081"/>
                </a:lnTo>
                <a:lnTo>
                  <a:pt x="495340" y="159447"/>
                </a:lnTo>
                <a:lnTo>
                  <a:pt x="516016" y="159447"/>
                </a:lnTo>
                <a:lnTo>
                  <a:pt x="516016" y="154151"/>
                </a:lnTo>
                <a:lnTo>
                  <a:pt x="500890" y="154151"/>
                </a:lnTo>
                <a:lnTo>
                  <a:pt x="500890" y="129081"/>
                </a:lnTo>
                <a:close/>
              </a:path>
              <a:path w="570232" h="169953">
                <a:moveTo>
                  <a:pt x="527928" y="134288"/>
                </a:moveTo>
                <a:lnTo>
                  <a:pt x="522378" y="134288"/>
                </a:lnTo>
                <a:lnTo>
                  <a:pt x="522378" y="159447"/>
                </a:lnTo>
                <a:lnTo>
                  <a:pt x="527928" y="159447"/>
                </a:lnTo>
                <a:lnTo>
                  <a:pt x="527928" y="134288"/>
                </a:lnTo>
                <a:close/>
              </a:path>
              <a:path w="570232" h="169953">
                <a:moveTo>
                  <a:pt x="537263" y="129081"/>
                </a:moveTo>
                <a:lnTo>
                  <a:pt x="513057" y="129081"/>
                </a:lnTo>
                <a:lnTo>
                  <a:pt x="513057" y="134288"/>
                </a:lnTo>
                <a:lnTo>
                  <a:pt x="537263" y="134288"/>
                </a:lnTo>
                <a:lnTo>
                  <a:pt x="537263" y="129081"/>
                </a:lnTo>
                <a:close/>
              </a:path>
              <a:path w="570232" h="169953">
                <a:moveTo>
                  <a:pt x="478043" y="129081"/>
                </a:moveTo>
                <a:lnTo>
                  <a:pt x="471997" y="129081"/>
                </a:lnTo>
                <a:lnTo>
                  <a:pt x="458789" y="159447"/>
                </a:lnTo>
                <a:lnTo>
                  <a:pt x="464809" y="159447"/>
                </a:lnTo>
                <a:lnTo>
                  <a:pt x="467324" y="153719"/>
                </a:lnTo>
                <a:lnTo>
                  <a:pt x="488739" y="153719"/>
                </a:lnTo>
                <a:lnTo>
                  <a:pt x="486423" y="148385"/>
                </a:lnTo>
                <a:lnTo>
                  <a:pt x="469546" y="148385"/>
                </a:lnTo>
                <a:lnTo>
                  <a:pt x="475020" y="135456"/>
                </a:lnTo>
                <a:lnTo>
                  <a:pt x="480810" y="135456"/>
                </a:lnTo>
                <a:lnTo>
                  <a:pt x="478043" y="129081"/>
                </a:lnTo>
                <a:close/>
              </a:path>
              <a:path w="570232" h="169953">
                <a:moveTo>
                  <a:pt x="488739" y="153719"/>
                </a:moveTo>
                <a:lnTo>
                  <a:pt x="482704" y="153719"/>
                </a:lnTo>
                <a:lnTo>
                  <a:pt x="485180" y="159447"/>
                </a:lnTo>
                <a:lnTo>
                  <a:pt x="491225" y="159447"/>
                </a:lnTo>
                <a:lnTo>
                  <a:pt x="488739" y="153719"/>
                </a:lnTo>
                <a:close/>
              </a:path>
              <a:path w="570232" h="169953">
                <a:moveTo>
                  <a:pt x="480810" y="135456"/>
                </a:moveTo>
                <a:lnTo>
                  <a:pt x="475020" y="135456"/>
                </a:lnTo>
                <a:lnTo>
                  <a:pt x="480481" y="148385"/>
                </a:lnTo>
                <a:lnTo>
                  <a:pt x="486423" y="148385"/>
                </a:lnTo>
                <a:lnTo>
                  <a:pt x="480810" y="135456"/>
                </a:lnTo>
                <a:close/>
              </a:path>
              <a:path w="570232" h="169953">
                <a:moveTo>
                  <a:pt x="454408" y="129081"/>
                </a:moveTo>
                <a:lnTo>
                  <a:pt x="432386" y="129081"/>
                </a:lnTo>
                <a:lnTo>
                  <a:pt x="432386" y="159447"/>
                </a:lnTo>
                <a:lnTo>
                  <a:pt x="454408" y="159447"/>
                </a:lnTo>
                <a:lnTo>
                  <a:pt x="454408" y="153808"/>
                </a:lnTo>
                <a:lnTo>
                  <a:pt x="437898" y="153808"/>
                </a:lnTo>
                <a:lnTo>
                  <a:pt x="437898" y="146963"/>
                </a:lnTo>
                <a:lnTo>
                  <a:pt x="453824" y="146963"/>
                </a:lnTo>
                <a:lnTo>
                  <a:pt x="453824" y="141616"/>
                </a:lnTo>
                <a:lnTo>
                  <a:pt x="437898" y="141616"/>
                </a:lnTo>
                <a:lnTo>
                  <a:pt x="437898" y="134631"/>
                </a:lnTo>
                <a:lnTo>
                  <a:pt x="454408" y="134631"/>
                </a:lnTo>
                <a:lnTo>
                  <a:pt x="454408" y="129081"/>
                </a:lnTo>
                <a:close/>
              </a:path>
              <a:path w="570232" h="169953">
                <a:moveTo>
                  <a:pt x="21630" y="53110"/>
                </a:moveTo>
                <a:lnTo>
                  <a:pt x="5933" y="69315"/>
                </a:lnTo>
                <a:lnTo>
                  <a:pt x="497" y="78489"/>
                </a:lnTo>
                <a:lnTo>
                  <a:pt x="0" y="90516"/>
                </a:lnTo>
                <a:lnTo>
                  <a:pt x="5793" y="101293"/>
                </a:lnTo>
                <a:lnTo>
                  <a:pt x="21630" y="117638"/>
                </a:lnTo>
                <a:lnTo>
                  <a:pt x="21630" y="53110"/>
                </a:lnTo>
                <a:close/>
              </a:path>
              <a:path w="570232" h="169953">
                <a:moveTo>
                  <a:pt x="562247" y="90409"/>
                </a:moveTo>
                <a:lnTo>
                  <a:pt x="527903" y="90409"/>
                </a:lnTo>
                <a:lnTo>
                  <a:pt x="527877" y="102868"/>
                </a:lnTo>
                <a:lnTo>
                  <a:pt x="527623" y="105192"/>
                </a:lnTo>
                <a:lnTo>
                  <a:pt x="525706" y="107008"/>
                </a:lnTo>
                <a:lnTo>
                  <a:pt x="523394" y="107008"/>
                </a:lnTo>
                <a:lnTo>
                  <a:pt x="523394" y="117232"/>
                </a:lnTo>
                <a:lnTo>
                  <a:pt x="524207" y="117219"/>
                </a:lnTo>
                <a:lnTo>
                  <a:pt x="531776" y="116775"/>
                </a:lnTo>
                <a:lnTo>
                  <a:pt x="537714" y="110387"/>
                </a:lnTo>
                <a:lnTo>
                  <a:pt x="537809" y="93711"/>
                </a:lnTo>
                <a:lnTo>
                  <a:pt x="558493" y="93711"/>
                </a:lnTo>
                <a:lnTo>
                  <a:pt x="559488" y="93038"/>
                </a:lnTo>
                <a:lnTo>
                  <a:pt x="562247" y="90409"/>
                </a:lnTo>
                <a:close/>
              </a:path>
              <a:path w="570232" h="169953">
                <a:moveTo>
                  <a:pt x="569889" y="26592"/>
                </a:moveTo>
                <a:lnTo>
                  <a:pt x="487707" y="26592"/>
                </a:lnTo>
                <a:lnTo>
                  <a:pt x="487661" y="77481"/>
                </a:lnTo>
                <a:lnTo>
                  <a:pt x="487351" y="82857"/>
                </a:lnTo>
                <a:lnTo>
                  <a:pt x="484277" y="95426"/>
                </a:lnTo>
                <a:lnTo>
                  <a:pt x="478411" y="106564"/>
                </a:lnTo>
                <a:lnTo>
                  <a:pt x="485498" y="113879"/>
                </a:lnTo>
                <a:lnTo>
                  <a:pt x="497526" y="77481"/>
                </a:lnTo>
                <a:lnTo>
                  <a:pt x="497613" y="36815"/>
                </a:lnTo>
                <a:lnTo>
                  <a:pt x="569889" y="36815"/>
                </a:lnTo>
                <a:lnTo>
                  <a:pt x="569889" y="26592"/>
                </a:lnTo>
                <a:close/>
              </a:path>
              <a:path w="570232" h="169953">
                <a:moveTo>
                  <a:pt x="558493" y="93711"/>
                </a:moveTo>
                <a:lnTo>
                  <a:pt x="537809" y="93711"/>
                </a:lnTo>
                <a:lnTo>
                  <a:pt x="546122" y="101876"/>
                </a:lnTo>
                <a:lnTo>
                  <a:pt x="557365" y="108207"/>
                </a:lnTo>
                <a:lnTo>
                  <a:pt x="570194" y="111136"/>
                </a:lnTo>
                <a:lnTo>
                  <a:pt x="570194" y="100963"/>
                </a:lnTo>
                <a:lnTo>
                  <a:pt x="568581" y="100760"/>
                </a:lnTo>
                <a:lnTo>
                  <a:pt x="563780" y="100061"/>
                </a:lnTo>
                <a:lnTo>
                  <a:pt x="559246" y="98372"/>
                </a:lnTo>
                <a:lnTo>
                  <a:pt x="555208" y="95934"/>
                </a:lnTo>
                <a:lnTo>
                  <a:pt x="558493" y="93711"/>
                </a:lnTo>
                <a:close/>
              </a:path>
              <a:path w="570232" h="169953">
                <a:moveTo>
                  <a:pt x="501931" y="78979"/>
                </a:moveTo>
                <a:lnTo>
                  <a:pt x="501538" y="80021"/>
                </a:lnTo>
                <a:lnTo>
                  <a:pt x="499366" y="87704"/>
                </a:lnTo>
                <a:lnTo>
                  <a:pt x="501119" y="88365"/>
                </a:lnTo>
                <a:lnTo>
                  <a:pt x="505818" y="90003"/>
                </a:lnTo>
                <a:lnTo>
                  <a:pt x="510593" y="90917"/>
                </a:lnTo>
                <a:lnTo>
                  <a:pt x="515330" y="91184"/>
                </a:lnTo>
                <a:lnTo>
                  <a:pt x="510263" y="95959"/>
                </a:lnTo>
                <a:lnTo>
                  <a:pt x="504065" y="99604"/>
                </a:lnTo>
                <a:lnTo>
                  <a:pt x="497004" y="101585"/>
                </a:lnTo>
                <a:lnTo>
                  <a:pt x="499302" y="110387"/>
                </a:lnTo>
                <a:lnTo>
                  <a:pt x="527903" y="90409"/>
                </a:lnTo>
                <a:lnTo>
                  <a:pt x="562247" y="90409"/>
                </a:lnTo>
                <a:lnTo>
                  <a:pt x="563247" y="89457"/>
                </a:lnTo>
                <a:lnTo>
                  <a:pt x="563428" y="89216"/>
                </a:lnTo>
                <a:lnTo>
                  <a:pt x="546978" y="89216"/>
                </a:lnTo>
                <a:lnTo>
                  <a:pt x="543879" y="85825"/>
                </a:lnTo>
                <a:lnTo>
                  <a:pt x="542006" y="82828"/>
                </a:lnTo>
                <a:lnTo>
                  <a:pt x="527903" y="82828"/>
                </a:lnTo>
                <a:lnTo>
                  <a:pt x="510212" y="82447"/>
                </a:lnTo>
                <a:lnTo>
                  <a:pt x="501931" y="78979"/>
                </a:lnTo>
                <a:close/>
              </a:path>
              <a:path w="570232" h="169953">
                <a:moveTo>
                  <a:pt x="558459" y="79335"/>
                </a:moveTo>
                <a:lnTo>
                  <a:pt x="557507" y="80529"/>
                </a:lnTo>
                <a:lnTo>
                  <a:pt x="554598" y="84047"/>
                </a:lnTo>
                <a:lnTo>
                  <a:pt x="551042" y="87019"/>
                </a:lnTo>
                <a:lnTo>
                  <a:pt x="546978" y="89216"/>
                </a:lnTo>
                <a:lnTo>
                  <a:pt x="563428" y="89216"/>
                </a:lnTo>
                <a:lnTo>
                  <a:pt x="566333" y="85342"/>
                </a:lnTo>
                <a:lnTo>
                  <a:pt x="558459" y="79335"/>
                </a:lnTo>
                <a:close/>
              </a:path>
              <a:path w="570232" h="169953">
                <a:moveTo>
                  <a:pt x="539714" y="77481"/>
                </a:moveTo>
                <a:lnTo>
                  <a:pt x="527903" y="77481"/>
                </a:lnTo>
                <a:lnTo>
                  <a:pt x="527903" y="82828"/>
                </a:lnTo>
                <a:lnTo>
                  <a:pt x="542006" y="82828"/>
                </a:lnTo>
                <a:lnTo>
                  <a:pt x="541403" y="81862"/>
                </a:lnTo>
                <a:lnTo>
                  <a:pt x="539714" y="77481"/>
                </a:lnTo>
                <a:close/>
              </a:path>
              <a:path w="570232" h="169953">
                <a:moveTo>
                  <a:pt x="565508" y="63930"/>
                </a:moveTo>
                <a:lnTo>
                  <a:pt x="555614" y="63930"/>
                </a:lnTo>
                <a:lnTo>
                  <a:pt x="555614" y="67257"/>
                </a:lnTo>
                <a:lnTo>
                  <a:pt x="501576" y="67257"/>
                </a:lnTo>
                <a:lnTo>
                  <a:pt x="501576" y="77481"/>
                </a:lnTo>
                <a:lnTo>
                  <a:pt x="565508" y="77481"/>
                </a:lnTo>
                <a:lnTo>
                  <a:pt x="565508" y="63930"/>
                </a:lnTo>
                <a:close/>
              </a:path>
              <a:path w="570232" h="169953">
                <a:moveTo>
                  <a:pt x="537809" y="63930"/>
                </a:moveTo>
                <a:lnTo>
                  <a:pt x="527903" y="63930"/>
                </a:lnTo>
                <a:lnTo>
                  <a:pt x="527903" y="67257"/>
                </a:lnTo>
                <a:lnTo>
                  <a:pt x="537809" y="67257"/>
                </a:lnTo>
                <a:lnTo>
                  <a:pt x="537809" y="63930"/>
                </a:lnTo>
                <a:close/>
              </a:path>
              <a:path w="570232" h="169953">
                <a:moveTo>
                  <a:pt x="570232" y="53694"/>
                </a:moveTo>
                <a:lnTo>
                  <a:pt x="502033" y="53694"/>
                </a:lnTo>
                <a:lnTo>
                  <a:pt x="502033" y="63930"/>
                </a:lnTo>
                <a:lnTo>
                  <a:pt x="570232" y="63930"/>
                </a:lnTo>
                <a:lnTo>
                  <a:pt x="570232" y="53694"/>
                </a:lnTo>
                <a:close/>
              </a:path>
              <a:path w="570232" h="169953">
                <a:moveTo>
                  <a:pt x="537809" y="50366"/>
                </a:moveTo>
                <a:lnTo>
                  <a:pt x="527903" y="50366"/>
                </a:lnTo>
                <a:lnTo>
                  <a:pt x="527903" y="53694"/>
                </a:lnTo>
                <a:lnTo>
                  <a:pt x="537809" y="53694"/>
                </a:lnTo>
                <a:lnTo>
                  <a:pt x="537809" y="50366"/>
                </a:lnTo>
                <a:close/>
              </a:path>
              <a:path w="570232" h="169953">
                <a:moveTo>
                  <a:pt x="565508" y="40143"/>
                </a:moveTo>
                <a:lnTo>
                  <a:pt x="501576" y="40143"/>
                </a:lnTo>
                <a:lnTo>
                  <a:pt x="501576" y="50366"/>
                </a:lnTo>
                <a:lnTo>
                  <a:pt x="555614" y="50366"/>
                </a:lnTo>
                <a:lnTo>
                  <a:pt x="555614" y="53694"/>
                </a:lnTo>
                <a:lnTo>
                  <a:pt x="565508" y="53694"/>
                </a:lnTo>
                <a:lnTo>
                  <a:pt x="565508" y="40143"/>
                </a:lnTo>
                <a:close/>
              </a:path>
              <a:path w="570232" h="169953">
                <a:moveTo>
                  <a:pt x="537809" y="36815"/>
                </a:moveTo>
                <a:lnTo>
                  <a:pt x="527903" y="36815"/>
                </a:lnTo>
                <a:lnTo>
                  <a:pt x="527903" y="40143"/>
                </a:lnTo>
                <a:lnTo>
                  <a:pt x="537809" y="40143"/>
                </a:lnTo>
                <a:lnTo>
                  <a:pt x="537809" y="36815"/>
                </a:lnTo>
                <a:close/>
              </a:path>
              <a:path w="570232" h="169953">
                <a:moveTo>
                  <a:pt x="537809" y="19543"/>
                </a:moveTo>
                <a:lnTo>
                  <a:pt x="527903" y="19543"/>
                </a:lnTo>
                <a:lnTo>
                  <a:pt x="527903" y="26592"/>
                </a:lnTo>
                <a:lnTo>
                  <a:pt x="537809" y="26592"/>
                </a:lnTo>
                <a:lnTo>
                  <a:pt x="537809" y="19543"/>
                </a:lnTo>
                <a:close/>
              </a:path>
              <a:path w="570232" h="169953">
                <a:moveTo>
                  <a:pt x="143080" y="52411"/>
                </a:moveTo>
                <a:lnTo>
                  <a:pt x="143080" y="116711"/>
                </a:lnTo>
                <a:lnTo>
                  <a:pt x="158676" y="100620"/>
                </a:lnTo>
                <a:lnTo>
                  <a:pt x="164086" y="91487"/>
                </a:lnTo>
                <a:lnTo>
                  <a:pt x="164594" y="79443"/>
                </a:lnTo>
                <a:lnTo>
                  <a:pt x="158803" y="68642"/>
                </a:lnTo>
                <a:lnTo>
                  <a:pt x="143080" y="52411"/>
                </a:lnTo>
                <a:close/>
              </a:path>
              <a:path w="570232" h="169953">
                <a:moveTo>
                  <a:pt x="399861" y="52729"/>
                </a:moveTo>
                <a:lnTo>
                  <a:pt x="389955" y="52729"/>
                </a:lnTo>
                <a:lnTo>
                  <a:pt x="389955" y="114133"/>
                </a:lnTo>
                <a:lnTo>
                  <a:pt x="399861" y="114133"/>
                </a:lnTo>
                <a:lnTo>
                  <a:pt x="399861" y="52729"/>
                </a:lnTo>
                <a:close/>
              </a:path>
              <a:path w="570232" h="169953">
                <a:moveTo>
                  <a:pt x="440878" y="101587"/>
                </a:moveTo>
                <a:lnTo>
                  <a:pt x="418706" y="101587"/>
                </a:lnTo>
                <a:lnTo>
                  <a:pt x="429500" y="108334"/>
                </a:lnTo>
                <a:lnTo>
                  <a:pt x="441617" y="112627"/>
                </a:lnTo>
                <a:lnTo>
                  <a:pt x="454751" y="114133"/>
                </a:lnTo>
                <a:lnTo>
                  <a:pt x="472963" y="114133"/>
                </a:lnTo>
                <a:lnTo>
                  <a:pt x="472963" y="103910"/>
                </a:lnTo>
                <a:lnTo>
                  <a:pt x="454751" y="103910"/>
                </a:lnTo>
                <a:lnTo>
                  <a:pt x="443327" y="102543"/>
                </a:lnTo>
                <a:lnTo>
                  <a:pt x="440878" y="101587"/>
                </a:lnTo>
                <a:close/>
              </a:path>
              <a:path w="570232" h="169953">
                <a:moveTo>
                  <a:pt x="409069" y="73188"/>
                </a:moveTo>
                <a:lnTo>
                  <a:pt x="400496" y="78421"/>
                </a:lnTo>
                <a:lnTo>
                  <a:pt x="401696" y="80923"/>
                </a:lnTo>
                <a:lnTo>
                  <a:pt x="403748" y="85037"/>
                </a:lnTo>
                <a:lnTo>
                  <a:pt x="406592" y="89317"/>
                </a:lnTo>
                <a:lnTo>
                  <a:pt x="409894" y="93178"/>
                </a:lnTo>
                <a:lnTo>
                  <a:pt x="408802" y="96505"/>
                </a:lnTo>
                <a:lnTo>
                  <a:pt x="405424" y="105840"/>
                </a:lnTo>
                <a:lnTo>
                  <a:pt x="404675" y="107745"/>
                </a:lnTo>
                <a:lnTo>
                  <a:pt x="403887" y="109625"/>
                </a:lnTo>
                <a:lnTo>
                  <a:pt x="412866" y="113993"/>
                </a:lnTo>
                <a:lnTo>
                  <a:pt x="414136" y="110844"/>
                </a:lnTo>
                <a:lnTo>
                  <a:pt x="414949" y="108736"/>
                </a:lnTo>
                <a:lnTo>
                  <a:pt x="415736" y="106602"/>
                </a:lnTo>
                <a:lnTo>
                  <a:pt x="417299" y="101979"/>
                </a:lnTo>
                <a:lnTo>
                  <a:pt x="418706" y="101587"/>
                </a:lnTo>
                <a:lnTo>
                  <a:pt x="440878" y="101587"/>
                </a:lnTo>
                <a:lnTo>
                  <a:pt x="431315" y="97851"/>
                </a:lnTo>
                <a:lnTo>
                  <a:pt x="428185" y="95553"/>
                </a:lnTo>
                <a:lnTo>
                  <a:pt x="427738" y="95553"/>
                </a:lnTo>
                <a:lnTo>
                  <a:pt x="427738" y="95225"/>
                </a:lnTo>
                <a:lnTo>
                  <a:pt x="421007" y="90282"/>
                </a:lnTo>
                <a:lnTo>
                  <a:pt x="423014" y="83069"/>
                </a:lnTo>
                <a:lnTo>
                  <a:pt x="423417" y="80783"/>
                </a:lnTo>
                <a:lnTo>
                  <a:pt x="413146" y="80783"/>
                </a:lnTo>
                <a:lnTo>
                  <a:pt x="411596" y="78383"/>
                </a:lnTo>
                <a:lnTo>
                  <a:pt x="410212" y="75843"/>
                </a:lnTo>
                <a:lnTo>
                  <a:pt x="409069" y="73188"/>
                </a:lnTo>
                <a:close/>
              </a:path>
              <a:path w="570232" h="169953">
                <a:moveTo>
                  <a:pt x="453049" y="95553"/>
                </a:moveTo>
                <a:lnTo>
                  <a:pt x="443143" y="95553"/>
                </a:lnTo>
                <a:lnTo>
                  <a:pt x="443143" y="101903"/>
                </a:lnTo>
                <a:lnTo>
                  <a:pt x="453049" y="101903"/>
                </a:lnTo>
                <a:lnTo>
                  <a:pt x="453049" y="95553"/>
                </a:lnTo>
                <a:close/>
              </a:path>
              <a:path w="570232" h="169953">
                <a:moveTo>
                  <a:pt x="472963" y="85317"/>
                </a:moveTo>
                <a:lnTo>
                  <a:pt x="427738" y="85317"/>
                </a:lnTo>
                <a:lnTo>
                  <a:pt x="427738" y="95225"/>
                </a:lnTo>
                <a:lnTo>
                  <a:pt x="428185" y="95553"/>
                </a:lnTo>
                <a:lnTo>
                  <a:pt x="472963" y="95553"/>
                </a:lnTo>
                <a:lnTo>
                  <a:pt x="472963" y="85317"/>
                </a:lnTo>
                <a:close/>
              </a:path>
              <a:path w="570232" h="169953">
                <a:moveTo>
                  <a:pt x="453049" y="80923"/>
                </a:moveTo>
                <a:lnTo>
                  <a:pt x="443143" y="80923"/>
                </a:lnTo>
                <a:lnTo>
                  <a:pt x="443143" y="85317"/>
                </a:lnTo>
                <a:lnTo>
                  <a:pt x="453049" y="85317"/>
                </a:lnTo>
                <a:lnTo>
                  <a:pt x="453049" y="80923"/>
                </a:lnTo>
                <a:close/>
              </a:path>
              <a:path w="570232" h="169953">
                <a:moveTo>
                  <a:pt x="472658" y="70699"/>
                </a:moveTo>
                <a:lnTo>
                  <a:pt x="427738" y="70699"/>
                </a:lnTo>
                <a:lnTo>
                  <a:pt x="427738" y="80923"/>
                </a:lnTo>
                <a:lnTo>
                  <a:pt x="472658" y="80923"/>
                </a:lnTo>
                <a:lnTo>
                  <a:pt x="472658" y="70699"/>
                </a:lnTo>
                <a:close/>
              </a:path>
              <a:path w="570232" h="169953">
                <a:moveTo>
                  <a:pt x="424550" y="26833"/>
                </a:moveTo>
                <a:lnTo>
                  <a:pt x="406897" y="26833"/>
                </a:lnTo>
                <a:lnTo>
                  <a:pt x="406208" y="29304"/>
                </a:lnTo>
                <a:lnTo>
                  <a:pt x="405500" y="31735"/>
                </a:lnTo>
                <a:lnTo>
                  <a:pt x="404484" y="34441"/>
                </a:lnTo>
                <a:lnTo>
                  <a:pt x="403303" y="37057"/>
                </a:lnTo>
                <a:lnTo>
                  <a:pt x="414428" y="37057"/>
                </a:lnTo>
                <a:lnTo>
                  <a:pt x="414073" y="38492"/>
                </a:lnTo>
                <a:lnTo>
                  <a:pt x="412104" y="45909"/>
                </a:lnTo>
                <a:lnTo>
                  <a:pt x="408320" y="49871"/>
                </a:lnTo>
                <a:lnTo>
                  <a:pt x="402668" y="56259"/>
                </a:lnTo>
                <a:lnTo>
                  <a:pt x="402668" y="66483"/>
                </a:lnTo>
                <a:lnTo>
                  <a:pt x="414632" y="66483"/>
                </a:lnTo>
                <a:lnTo>
                  <a:pt x="414555" y="68502"/>
                </a:lnTo>
                <a:lnTo>
                  <a:pt x="414305" y="73188"/>
                </a:lnTo>
                <a:lnTo>
                  <a:pt x="413844" y="77074"/>
                </a:lnTo>
                <a:lnTo>
                  <a:pt x="413146" y="80783"/>
                </a:lnTo>
                <a:lnTo>
                  <a:pt x="423417" y="80783"/>
                </a:lnTo>
                <a:lnTo>
                  <a:pt x="424233" y="76160"/>
                </a:lnTo>
                <a:lnTo>
                  <a:pt x="424484" y="68502"/>
                </a:lnTo>
                <a:lnTo>
                  <a:pt x="424550" y="56259"/>
                </a:lnTo>
                <a:lnTo>
                  <a:pt x="415736" y="56259"/>
                </a:lnTo>
                <a:lnTo>
                  <a:pt x="420575" y="49668"/>
                </a:lnTo>
                <a:lnTo>
                  <a:pt x="423204" y="44347"/>
                </a:lnTo>
                <a:lnTo>
                  <a:pt x="424550" y="37057"/>
                </a:lnTo>
                <a:lnTo>
                  <a:pt x="424550" y="26833"/>
                </a:lnTo>
                <a:close/>
              </a:path>
              <a:path w="570232" h="169953">
                <a:moveTo>
                  <a:pt x="453049" y="51674"/>
                </a:moveTo>
                <a:lnTo>
                  <a:pt x="443143" y="51674"/>
                </a:lnTo>
                <a:lnTo>
                  <a:pt x="443143" y="56081"/>
                </a:lnTo>
                <a:lnTo>
                  <a:pt x="427738" y="56081"/>
                </a:lnTo>
                <a:lnTo>
                  <a:pt x="427738" y="66305"/>
                </a:lnTo>
                <a:lnTo>
                  <a:pt x="443143" y="66305"/>
                </a:lnTo>
                <a:lnTo>
                  <a:pt x="443143" y="70699"/>
                </a:lnTo>
                <a:lnTo>
                  <a:pt x="453049" y="70699"/>
                </a:lnTo>
                <a:lnTo>
                  <a:pt x="453049" y="66305"/>
                </a:lnTo>
                <a:lnTo>
                  <a:pt x="472594" y="66292"/>
                </a:lnTo>
                <a:lnTo>
                  <a:pt x="472594" y="56069"/>
                </a:lnTo>
                <a:lnTo>
                  <a:pt x="453049" y="56069"/>
                </a:lnTo>
                <a:lnTo>
                  <a:pt x="453049" y="51674"/>
                </a:lnTo>
                <a:close/>
              </a:path>
              <a:path w="570232" h="169953">
                <a:moveTo>
                  <a:pt x="404383" y="19543"/>
                </a:moveTo>
                <a:lnTo>
                  <a:pt x="394400" y="19543"/>
                </a:lnTo>
                <a:lnTo>
                  <a:pt x="392052" y="29304"/>
                </a:lnTo>
                <a:lnTo>
                  <a:pt x="386360" y="40880"/>
                </a:lnTo>
                <a:lnTo>
                  <a:pt x="378144" y="50557"/>
                </a:lnTo>
                <a:lnTo>
                  <a:pt x="384545" y="58342"/>
                </a:lnTo>
                <a:lnTo>
                  <a:pt x="385968" y="57008"/>
                </a:lnTo>
                <a:lnTo>
                  <a:pt x="387365" y="55650"/>
                </a:lnTo>
                <a:lnTo>
                  <a:pt x="388685" y="54214"/>
                </a:lnTo>
                <a:lnTo>
                  <a:pt x="389955" y="52729"/>
                </a:lnTo>
                <a:lnTo>
                  <a:pt x="399861" y="52729"/>
                </a:lnTo>
                <a:lnTo>
                  <a:pt x="399861" y="36625"/>
                </a:lnTo>
                <a:lnTo>
                  <a:pt x="400585" y="34834"/>
                </a:lnTo>
                <a:lnTo>
                  <a:pt x="402452" y="30008"/>
                </a:lnTo>
                <a:lnTo>
                  <a:pt x="403748" y="24877"/>
                </a:lnTo>
                <a:lnTo>
                  <a:pt x="404383" y="19543"/>
                </a:lnTo>
                <a:close/>
              </a:path>
              <a:path w="570232" h="169953">
                <a:moveTo>
                  <a:pt x="472594" y="51674"/>
                </a:moveTo>
                <a:lnTo>
                  <a:pt x="462688" y="51674"/>
                </a:lnTo>
                <a:lnTo>
                  <a:pt x="462688" y="56069"/>
                </a:lnTo>
                <a:lnTo>
                  <a:pt x="472594" y="56069"/>
                </a:lnTo>
                <a:lnTo>
                  <a:pt x="472594" y="51674"/>
                </a:lnTo>
                <a:close/>
              </a:path>
              <a:path w="570232" h="169953">
                <a:moveTo>
                  <a:pt x="477179" y="41451"/>
                </a:moveTo>
                <a:lnTo>
                  <a:pt x="427738" y="41451"/>
                </a:lnTo>
                <a:lnTo>
                  <a:pt x="427738" y="51674"/>
                </a:lnTo>
                <a:lnTo>
                  <a:pt x="477179" y="51674"/>
                </a:lnTo>
                <a:lnTo>
                  <a:pt x="477179" y="41451"/>
                </a:lnTo>
                <a:close/>
              </a:path>
              <a:path w="570232" h="169953">
                <a:moveTo>
                  <a:pt x="453049" y="37057"/>
                </a:moveTo>
                <a:lnTo>
                  <a:pt x="443143" y="37057"/>
                </a:lnTo>
                <a:lnTo>
                  <a:pt x="443143" y="41451"/>
                </a:lnTo>
                <a:lnTo>
                  <a:pt x="453049" y="41451"/>
                </a:lnTo>
                <a:lnTo>
                  <a:pt x="453049" y="37057"/>
                </a:lnTo>
                <a:close/>
              </a:path>
              <a:path w="570232" h="169953">
                <a:moveTo>
                  <a:pt x="472594" y="26821"/>
                </a:moveTo>
                <a:lnTo>
                  <a:pt x="427738" y="26821"/>
                </a:lnTo>
                <a:lnTo>
                  <a:pt x="427738" y="37057"/>
                </a:lnTo>
                <a:lnTo>
                  <a:pt x="462688" y="37057"/>
                </a:lnTo>
                <a:lnTo>
                  <a:pt x="462688" y="41451"/>
                </a:lnTo>
                <a:lnTo>
                  <a:pt x="472594" y="41451"/>
                </a:lnTo>
                <a:lnTo>
                  <a:pt x="472594" y="26821"/>
                </a:lnTo>
                <a:close/>
              </a:path>
              <a:path w="570232" h="169953">
                <a:moveTo>
                  <a:pt x="453049" y="19543"/>
                </a:moveTo>
                <a:lnTo>
                  <a:pt x="443143" y="19543"/>
                </a:lnTo>
                <a:lnTo>
                  <a:pt x="443143" y="26821"/>
                </a:lnTo>
                <a:lnTo>
                  <a:pt x="453049" y="26821"/>
                </a:lnTo>
                <a:lnTo>
                  <a:pt x="453049" y="19543"/>
                </a:lnTo>
                <a:close/>
              </a:path>
              <a:path w="570232" h="169953">
                <a:moveTo>
                  <a:pt x="277129" y="103910"/>
                </a:moveTo>
                <a:lnTo>
                  <a:pt x="191556" y="103910"/>
                </a:lnTo>
                <a:lnTo>
                  <a:pt x="191556" y="114133"/>
                </a:lnTo>
                <a:lnTo>
                  <a:pt x="277129" y="114133"/>
                </a:lnTo>
                <a:lnTo>
                  <a:pt x="277129" y="103910"/>
                </a:lnTo>
                <a:close/>
              </a:path>
              <a:path w="570232" h="169953">
                <a:moveTo>
                  <a:pt x="239143" y="33767"/>
                </a:moveTo>
                <a:lnTo>
                  <a:pt x="229237" y="33767"/>
                </a:lnTo>
                <a:lnTo>
                  <a:pt x="229237" y="103910"/>
                </a:lnTo>
                <a:lnTo>
                  <a:pt x="239143" y="103910"/>
                </a:lnTo>
                <a:lnTo>
                  <a:pt x="239143" y="33767"/>
                </a:lnTo>
                <a:close/>
              </a:path>
              <a:path w="570232" h="169953">
                <a:moveTo>
                  <a:pt x="275008" y="23531"/>
                </a:moveTo>
                <a:lnTo>
                  <a:pt x="197411" y="23531"/>
                </a:lnTo>
                <a:lnTo>
                  <a:pt x="197411" y="33767"/>
                </a:lnTo>
                <a:lnTo>
                  <a:pt x="265102" y="33767"/>
                </a:lnTo>
                <a:lnTo>
                  <a:pt x="265076" y="66787"/>
                </a:lnTo>
                <a:lnTo>
                  <a:pt x="264708" y="71906"/>
                </a:lnTo>
                <a:lnTo>
                  <a:pt x="260568" y="75931"/>
                </a:lnTo>
                <a:lnTo>
                  <a:pt x="249087" y="75931"/>
                </a:lnTo>
                <a:lnTo>
                  <a:pt x="249087" y="86155"/>
                </a:lnTo>
                <a:lnTo>
                  <a:pt x="255526" y="86155"/>
                </a:lnTo>
                <a:lnTo>
                  <a:pt x="258622" y="85910"/>
                </a:lnTo>
                <a:lnTo>
                  <a:pt x="270295" y="79154"/>
                </a:lnTo>
                <a:lnTo>
                  <a:pt x="275008" y="66051"/>
                </a:lnTo>
                <a:lnTo>
                  <a:pt x="275008" y="23531"/>
                </a:lnTo>
                <a:close/>
              </a:path>
              <a:path w="570232" h="169953">
                <a:moveTo>
                  <a:pt x="335803" y="66305"/>
                </a:moveTo>
                <a:lnTo>
                  <a:pt x="325897" y="66305"/>
                </a:lnTo>
                <a:lnTo>
                  <a:pt x="325831" y="95324"/>
                </a:lnTo>
                <a:lnTo>
                  <a:pt x="325503" y="99858"/>
                </a:lnTo>
                <a:lnTo>
                  <a:pt x="321388" y="103884"/>
                </a:lnTo>
                <a:lnTo>
                  <a:pt x="307888" y="103910"/>
                </a:lnTo>
                <a:lnTo>
                  <a:pt x="307888" y="114133"/>
                </a:lnTo>
                <a:lnTo>
                  <a:pt x="317858" y="114133"/>
                </a:lnTo>
                <a:lnTo>
                  <a:pt x="318785" y="113955"/>
                </a:lnTo>
                <a:lnTo>
                  <a:pt x="327954" y="112749"/>
                </a:lnTo>
                <a:lnTo>
                  <a:pt x="335142" y="104964"/>
                </a:lnTo>
                <a:lnTo>
                  <a:pt x="335739" y="95324"/>
                </a:lnTo>
                <a:lnTo>
                  <a:pt x="335803" y="66305"/>
                </a:lnTo>
                <a:close/>
              </a:path>
              <a:path w="570232" h="169953">
                <a:moveTo>
                  <a:pt x="371629" y="56081"/>
                </a:moveTo>
                <a:lnTo>
                  <a:pt x="290375" y="56081"/>
                </a:lnTo>
                <a:lnTo>
                  <a:pt x="290375" y="66305"/>
                </a:lnTo>
                <a:lnTo>
                  <a:pt x="371629" y="66305"/>
                </a:lnTo>
                <a:lnTo>
                  <a:pt x="371629" y="56081"/>
                </a:lnTo>
                <a:close/>
              </a:path>
              <a:path w="570232" h="169953">
                <a:moveTo>
                  <a:pt x="373788" y="26833"/>
                </a:moveTo>
                <a:lnTo>
                  <a:pt x="288216" y="26833"/>
                </a:lnTo>
                <a:lnTo>
                  <a:pt x="288216" y="46302"/>
                </a:lnTo>
                <a:lnTo>
                  <a:pt x="298122" y="46302"/>
                </a:lnTo>
                <a:lnTo>
                  <a:pt x="298122" y="37057"/>
                </a:lnTo>
                <a:lnTo>
                  <a:pt x="373788" y="37057"/>
                </a:lnTo>
                <a:lnTo>
                  <a:pt x="373788" y="26833"/>
                </a:lnTo>
                <a:close/>
              </a:path>
              <a:path w="570232" h="169953">
                <a:moveTo>
                  <a:pt x="373788" y="37057"/>
                </a:moveTo>
                <a:lnTo>
                  <a:pt x="363870" y="37057"/>
                </a:lnTo>
                <a:lnTo>
                  <a:pt x="363870" y="46302"/>
                </a:lnTo>
                <a:lnTo>
                  <a:pt x="373788" y="46302"/>
                </a:lnTo>
                <a:lnTo>
                  <a:pt x="373788" y="37057"/>
                </a:lnTo>
                <a:close/>
              </a:path>
              <a:path w="570232" h="169953">
                <a:moveTo>
                  <a:pt x="335803" y="19543"/>
                </a:moveTo>
                <a:lnTo>
                  <a:pt x="325897" y="19543"/>
                </a:lnTo>
                <a:lnTo>
                  <a:pt x="325897" y="26833"/>
                </a:lnTo>
                <a:lnTo>
                  <a:pt x="335803" y="26833"/>
                </a:lnTo>
                <a:lnTo>
                  <a:pt x="335803" y="19543"/>
                </a:lnTo>
                <a:close/>
              </a:path>
            </a:pathLst>
          </a:custGeom>
          <a:solidFill>
            <a:srgbClr val="2E5DD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2865720" y="3710152"/>
            <a:ext cx="598065" cy="132930"/>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527265" y="3891216"/>
            <a:ext cx="393159" cy="190524"/>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3491370" y="3686867"/>
            <a:ext cx="503033" cy="216021"/>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2875639" y="2421081"/>
            <a:ext cx="551716" cy="133079"/>
          </a:xfrm>
          <a:prstGeom prst="rect">
            <a:avLst/>
          </a:prstGeom>
          <a:blipFill>
            <a:blip r:embed="rId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3432076" y="2681237"/>
            <a:ext cx="546005" cy="188946"/>
          </a:xfrm>
          <a:prstGeom prst="rect">
            <a:avLst/>
          </a:prstGeom>
          <a:blipFill>
            <a:blip r:embed="rId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208809" y="2700402"/>
            <a:ext cx="578662" cy="179235"/>
          </a:xfrm>
          <a:prstGeom prst="rect">
            <a:avLst/>
          </a:prstGeom>
          <a:blipFill>
            <a:blip r:embed="rId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2875471" y="2059293"/>
            <a:ext cx="581545" cy="231889"/>
          </a:xfrm>
          <a:prstGeom prst="rect">
            <a:avLst/>
          </a:prstGeom>
          <a:blipFill>
            <a:blip r:embed="rId1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2792704" y="2980528"/>
            <a:ext cx="550430" cy="157121"/>
          </a:xfrm>
          <a:prstGeom prst="rect">
            <a:avLst/>
          </a:prstGeom>
          <a:blipFill>
            <a:blip r:embed="rId1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3451022" y="2110727"/>
            <a:ext cx="534529" cy="183026"/>
          </a:xfrm>
          <a:prstGeom prst="rect">
            <a:avLst/>
          </a:prstGeom>
          <a:blipFill>
            <a:blip r:embed="rId1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2169076" y="1868830"/>
            <a:ext cx="663328" cy="185356"/>
          </a:xfrm>
          <a:prstGeom prst="rect">
            <a:avLst/>
          </a:prstGeom>
          <a:blipFill>
            <a:blip r:embed="rId1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2833768" y="1864619"/>
            <a:ext cx="801505" cy="146984"/>
          </a:xfrm>
          <a:prstGeom prst="rect">
            <a:avLst/>
          </a:prstGeom>
          <a:blipFill>
            <a:blip r:embed="rId1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2194717" y="2421229"/>
            <a:ext cx="677603" cy="137756"/>
          </a:xfrm>
          <a:prstGeom prst="rect">
            <a:avLst/>
          </a:prstGeom>
          <a:blipFill>
            <a:blip r:embed="rId1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3237015" y="3208718"/>
            <a:ext cx="503997" cy="208006"/>
          </a:xfrm>
          <a:prstGeom prst="rect">
            <a:avLst/>
          </a:prstGeom>
          <a:blipFill>
            <a:blip r:embed="rId1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2850515" y="2706789"/>
            <a:ext cx="512159" cy="162280"/>
          </a:xfrm>
          <a:prstGeom prst="rect">
            <a:avLst/>
          </a:prstGeom>
          <a:blipFill>
            <a:blip r:embed="rId1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3647820" y="1794979"/>
            <a:ext cx="350240" cy="274154"/>
          </a:xfrm>
          <a:prstGeom prst="rect">
            <a:avLst/>
          </a:prstGeom>
          <a:blipFill>
            <a:blip r:embed="rId1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2809258" y="1593957"/>
            <a:ext cx="575424" cy="170820"/>
          </a:xfrm>
          <a:custGeom>
            <a:rect l="l" t="t" r="r" b="b"/>
            <a:pathLst>
              <a:path w="575424" h="170820">
                <a:moveTo>
                  <a:pt x="114744" y="147812"/>
                </a:moveTo>
                <a:lnTo>
                  <a:pt x="50546" y="147812"/>
                </a:lnTo>
                <a:lnTo>
                  <a:pt x="67081" y="164830"/>
                </a:lnTo>
                <a:lnTo>
                  <a:pt x="75783" y="170319"/>
                </a:lnTo>
                <a:lnTo>
                  <a:pt x="87633" y="170820"/>
                </a:lnTo>
                <a:lnTo>
                  <a:pt x="98336" y="164690"/>
                </a:lnTo>
                <a:lnTo>
                  <a:pt x="114744" y="147812"/>
                </a:lnTo>
                <a:close/>
              </a:path>
              <a:path w="575424" h="170820">
                <a:moveTo>
                  <a:pt x="52972" y="37271"/>
                </a:moveTo>
                <a:lnTo>
                  <a:pt x="37465" y="37271"/>
                </a:lnTo>
                <a:lnTo>
                  <a:pt x="22441" y="52727"/>
                </a:lnTo>
                <a:lnTo>
                  <a:pt x="37325" y="52727"/>
                </a:lnTo>
                <a:lnTo>
                  <a:pt x="37325" y="133016"/>
                </a:lnTo>
                <a:lnTo>
                  <a:pt x="84036" y="133016"/>
                </a:lnTo>
                <a:lnTo>
                  <a:pt x="84036" y="147812"/>
                </a:lnTo>
                <a:lnTo>
                  <a:pt x="99492" y="147812"/>
                </a:lnTo>
                <a:lnTo>
                  <a:pt x="99492" y="117192"/>
                </a:lnTo>
                <a:lnTo>
                  <a:pt x="52972" y="117192"/>
                </a:lnTo>
                <a:lnTo>
                  <a:pt x="52972" y="37271"/>
                </a:lnTo>
                <a:close/>
              </a:path>
              <a:path w="575424" h="170820">
                <a:moveTo>
                  <a:pt x="130467" y="84540"/>
                </a:moveTo>
                <a:lnTo>
                  <a:pt x="115011" y="84540"/>
                </a:lnTo>
                <a:lnTo>
                  <a:pt x="115011" y="147520"/>
                </a:lnTo>
                <a:lnTo>
                  <a:pt x="130467" y="131619"/>
                </a:lnTo>
                <a:lnTo>
                  <a:pt x="130467" y="84540"/>
                </a:lnTo>
                <a:close/>
              </a:path>
              <a:path w="575424" h="170820">
                <a:moveTo>
                  <a:pt x="84391" y="21625"/>
                </a:moveTo>
                <a:lnTo>
                  <a:pt x="68491" y="21625"/>
                </a:lnTo>
                <a:lnTo>
                  <a:pt x="68491" y="117192"/>
                </a:lnTo>
                <a:lnTo>
                  <a:pt x="99492" y="117192"/>
                </a:lnTo>
                <a:lnTo>
                  <a:pt x="99492" y="100568"/>
                </a:lnTo>
                <a:lnTo>
                  <a:pt x="84061" y="100568"/>
                </a:lnTo>
                <a:lnTo>
                  <a:pt x="84061" y="84591"/>
                </a:lnTo>
                <a:lnTo>
                  <a:pt x="130467" y="84540"/>
                </a:lnTo>
                <a:lnTo>
                  <a:pt x="130467" y="68526"/>
                </a:lnTo>
                <a:lnTo>
                  <a:pt x="84099" y="68526"/>
                </a:lnTo>
                <a:lnTo>
                  <a:pt x="84099" y="52562"/>
                </a:lnTo>
                <a:lnTo>
                  <a:pt x="144272" y="52562"/>
                </a:lnTo>
                <a:lnTo>
                  <a:pt x="128562" y="36407"/>
                </a:lnTo>
                <a:lnTo>
                  <a:pt x="84391" y="36407"/>
                </a:lnTo>
                <a:lnTo>
                  <a:pt x="84391" y="21625"/>
                </a:lnTo>
                <a:close/>
              </a:path>
              <a:path w="575424" h="170820">
                <a:moveTo>
                  <a:pt x="78427" y="0"/>
                </a:moveTo>
                <a:lnTo>
                  <a:pt x="67742" y="6131"/>
                </a:lnTo>
                <a:lnTo>
                  <a:pt x="52679" y="21625"/>
                </a:lnTo>
                <a:lnTo>
                  <a:pt x="114186" y="21625"/>
                </a:lnTo>
                <a:lnTo>
                  <a:pt x="98996" y="6004"/>
                </a:lnTo>
                <a:lnTo>
                  <a:pt x="90269" y="497"/>
                </a:lnTo>
                <a:lnTo>
                  <a:pt x="78427" y="0"/>
                </a:lnTo>
                <a:close/>
              </a:path>
              <a:path w="575424" h="170820">
                <a:moveTo>
                  <a:pt x="374955" y="128876"/>
                </a:moveTo>
                <a:lnTo>
                  <a:pt x="360832" y="128876"/>
                </a:lnTo>
                <a:lnTo>
                  <a:pt x="355613" y="136826"/>
                </a:lnTo>
                <a:lnTo>
                  <a:pt x="355613" y="153438"/>
                </a:lnTo>
                <a:lnTo>
                  <a:pt x="360159" y="160982"/>
                </a:lnTo>
                <a:lnTo>
                  <a:pt x="376517" y="160982"/>
                </a:lnTo>
                <a:lnTo>
                  <a:pt x="380212" y="158937"/>
                </a:lnTo>
                <a:lnTo>
                  <a:pt x="383015" y="155622"/>
                </a:lnTo>
                <a:lnTo>
                  <a:pt x="363931" y="155622"/>
                </a:lnTo>
                <a:lnTo>
                  <a:pt x="361086" y="150428"/>
                </a:lnTo>
                <a:lnTo>
                  <a:pt x="361086" y="139138"/>
                </a:lnTo>
                <a:lnTo>
                  <a:pt x="364947" y="134159"/>
                </a:lnTo>
                <a:lnTo>
                  <a:pt x="381755" y="134159"/>
                </a:lnTo>
                <a:lnTo>
                  <a:pt x="382333" y="133550"/>
                </a:lnTo>
                <a:lnTo>
                  <a:pt x="381546" y="132800"/>
                </a:lnTo>
                <a:lnTo>
                  <a:pt x="378612" y="130197"/>
                </a:lnTo>
                <a:lnTo>
                  <a:pt x="374955" y="128876"/>
                </a:lnTo>
                <a:close/>
              </a:path>
              <a:path w="575424" h="170820">
                <a:moveTo>
                  <a:pt x="383133" y="142618"/>
                </a:moveTo>
                <a:lnTo>
                  <a:pt x="370421" y="142618"/>
                </a:lnTo>
                <a:lnTo>
                  <a:pt x="370421" y="147774"/>
                </a:lnTo>
                <a:lnTo>
                  <a:pt x="378015" y="147774"/>
                </a:lnTo>
                <a:lnTo>
                  <a:pt x="378015" y="153171"/>
                </a:lnTo>
                <a:lnTo>
                  <a:pt x="377241" y="153768"/>
                </a:lnTo>
                <a:lnTo>
                  <a:pt x="375221" y="155203"/>
                </a:lnTo>
                <a:lnTo>
                  <a:pt x="373380" y="155622"/>
                </a:lnTo>
                <a:lnTo>
                  <a:pt x="383015" y="155622"/>
                </a:lnTo>
                <a:lnTo>
                  <a:pt x="383133" y="142618"/>
                </a:lnTo>
                <a:close/>
              </a:path>
              <a:path w="575424" h="170820">
                <a:moveTo>
                  <a:pt x="381755" y="134159"/>
                </a:moveTo>
                <a:lnTo>
                  <a:pt x="373888" y="134159"/>
                </a:lnTo>
                <a:lnTo>
                  <a:pt x="376860" y="135252"/>
                </a:lnTo>
                <a:lnTo>
                  <a:pt x="378854" y="137220"/>
                </a:lnTo>
                <a:lnTo>
                  <a:pt x="381755" y="134159"/>
                </a:lnTo>
                <a:close/>
              </a:path>
              <a:path w="575424" h="170820">
                <a:moveTo>
                  <a:pt x="553034" y="129803"/>
                </a:moveTo>
                <a:lnTo>
                  <a:pt x="547433" y="129803"/>
                </a:lnTo>
                <a:lnTo>
                  <a:pt x="547433" y="160334"/>
                </a:lnTo>
                <a:lnTo>
                  <a:pt x="553034" y="160334"/>
                </a:lnTo>
                <a:lnTo>
                  <a:pt x="553034" y="147990"/>
                </a:lnTo>
                <a:lnTo>
                  <a:pt x="573164" y="147990"/>
                </a:lnTo>
                <a:lnTo>
                  <a:pt x="573164" y="142668"/>
                </a:lnTo>
                <a:lnTo>
                  <a:pt x="553034" y="142668"/>
                </a:lnTo>
                <a:lnTo>
                  <a:pt x="553034" y="129803"/>
                </a:lnTo>
                <a:close/>
              </a:path>
              <a:path w="575424" h="170820">
                <a:moveTo>
                  <a:pt x="573164" y="147990"/>
                </a:moveTo>
                <a:lnTo>
                  <a:pt x="567614" y="147990"/>
                </a:lnTo>
                <a:lnTo>
                  <a:pt x="567614" y="160334"/>
                </a:lnTo>
                <a:lnTo>
                  <a:pt x="573164" y="160334"/>
                </a:lnTo>
                <a:lnTo>
                  <a:pt x="573164" y="147990"/>
                </a:lnTo>
                <a:close/>
              </a:path>
              <a:path w="575424" h="170820">
                <a:moveTo>
                  <a:pt x="573164" y="129803"/>
                </a:moveTo>
                <a:lnTo>
                  <a:pt x="567614" y="129803"/>
                </a:lnTo>
                <a:lnTo>
                  <a:pt x="567614" y="142668"/>
                </a:lnTo>
                <a:lnTo>
                  <a:pt x="573164" y="142668"/>
                </a:lnTo>
                <a:lnTo>
                  <a:pt x="573164" y="129803"/>
                </a:lnTo>
                <a:close/>
              </a:path>
              <a:path w="575424" h="170820">
                <a:moveTo>
                  <a:pt x="410489" y="129803"/>
                </a:moveTo>
                <a:lnTo>
                  <a:pt x="404889" y="129803"/>
                </a:lnTo>
                <a:lnTo>
                  <a:pt x="404889" y="160334"/>
                </a:lnTo>
                <a:lnTo>
                  <a:pt x="410489" y="160334"/>
                </a:lnTo>
                <a:lnTo>
                  <a:pt x="410489" y="147990"/>
                </a:lnTo>
                <a:lnTo>
                  <a:pt x="430619" y="147990"/>
                </a:lnTo>
                <a:lnTo>
                  <a:pt x="430619" y="142668"/>
                </a:lnTo>
                <a:lnTo>
                  <a:pt x="410489" y="142668"/>
                </a:lnTo>
                <a:lnTo>
                  <a:pt x="410489" y="129803"/>
                </a:lnTo>
                <a:close/>
              </a:path>
              <a:path w="575424" h="170820">
                <a:moveTo>
                  <a:pt x="430619" y="147990"/>
                </a:moveTo>
                <a:lnTo>
                  <a:pt x="425069" y="147990"/>
                </a:lnTo>
                <a:lnTo>
                  <a:pt x="425069" y="160334"/>
                </a:lnTo>
                <a:lnTo>
                  <a:pt x="430619" y="160334"/>
                </a:lnTo>
                <a:lnTo>
                  <a:pt x="430619" y="147990"/>
                </a:lnTo>
                <a:close/>
              </a:path>
              <a:path w="575424" h="170820">
                <a:moveTo>
                  <a:pt x="430619" y="129803"/>
                </a:moveTo>
                <a:lnTo>
                  <a:pt x="425069" y="129803"/>
                </a:lnTo>
                <a:lnTo>
                  <a:pt x="425069" y="142668"/>
                </a:lnTo>
                <a:lnTo>
                  <a:pt x="430619" y="142668"/>
                </a:lnTo>
                <a:lnTo>
                  <a:pt x="430619" y="129803"/>
                </a:lnTo>
                <a:close/>
              </a:path>
              <a:path w="575424" h="170820">
                <a:moveTo>
                  <a:pt x="265738" y="139697"/>
                </a:moveTo>
                <a:lnTo>
                  <a:pt x="259169" y="139697"/>
                </a:lnTo>
                <a:lnTo>
                  <a:pt x="274764" y="160334"/>
                </a:lnTo>
                <a:lnTo>
                  <a:pt x="278244" y="160283"/>
                </a:lnTo>
                <a:lnTo>
                  <a:pt x="278244" y="148688"/>
                </a:lnTo>
                <a:lnTo>
                  <a:pt x="272643" y="148688"/>
                </a:lnTo>
                <a:lnTo>
                  <a:pt x="265738" y="139697"/>
                </a:lnTo>
                <a:close/>
              </a:path>
              <a:path w="575424" h="170820">
                <a:moveTo>
                  <a:pt x="258102" y="129752"/>
                </a:moveTo>
                <a:lnTo>
                  <a:pt x="253568" y="129752"/>
                </a:lnTo>
                <a:lnTo>
                  <a:pt x="253568" y="160283"/>
                </a:lnTo>
                <a:lnTo>
                  <a:pt x="259169" y="160283"/>
                </a:lnTo>
                <a:lnTo>
                  <a:pt x="259169" y="139697"/>
                </a:lnTo>
                <a:lnTo>
                  <a:pt x="265738" y="139697"/>
                </a:lnTo>
                <a:lnTo>
                  <a:pt x="258102" y="129752"/>
                </a:lnTo>
                <a:close/>
              </a:path>
              <a:path w="575424" h="170820">
                <a:moveTo>
                  <a:pt x="278244" y="129714"/>
                </a:moveTo>
                <a:lnTo>
                  <a:pt x="272643" y="129714"/>
                </a:lnTo>
                <a:lnTo>
                  <a:pt x="272643" y="148688"/>
                </a:lnTo>
                <a:lnTo>
                  <a:pt x="278244" y="148688"/>
                </a:lnTo>
                <a:lnTo>
                  <a:pt x="278244" y="129714"/>
                </a:lnTo>
                <a:close/>
              </a:path>
              <a:path w="575424" h="170820">
                <a:moveTo>
                  <a:pt x="296498" y="139697"/>
                </a:moveTo>
                <a:lnTo>
                  <a:pt x="289928" y="139697"/>
                </a:lnTo>
                <a:lnTo>
                  <a:pt x="305524" y="160334"/>
                </a:lnTo>
                <a:lnTo>
                  <a:pt x="309004" y="160283"/>
                </a:lnTo>
                <a:lnTo>
                  <a:pt x="309004" y="148688"/>
                </a:lnTo>
                <a:lnTo>
                  <a:pt x="303403" y="148688"/>
                </a:lnTo>
                <a:lnTo>
                  <a:pt x="296498" y="139697"/>
                </a:lnTo>
                <a:close/>
              </a:path>
              <a:path w="575424" h="170820">
                <a:moveTo>
                  <a:pt x="288861" y="129752"/>
                </a:moveTo>
                <a:lnTo>
                  <a:pt x="284327" y="129752"/>
                </a:lnTo>
                <a:lnTo>
                  <a:pt x="284327" y="160283"/>
                </a:lnTo>
                <a:lnTo>
                  <a:pt x="289928" y="160283"/>
                </a:lnTo>
                <a:lnTo>
                  <a:pt x="289928" y="139697"/>
                </a:lnTo>
                <a:lnTo>
                  <a:pt x="296498" y="139697"/>
                </a:lnTo>
                <a:lnTo>
                  <a:pt x="288861" y="129752"/>
                </a:lnTo>
                <a:close/>
              </a:path>
              <a:path w="575424" h="170820">
                <a:moveTo>
                  <a:pt x="309004" y="129714"/>
                </a:moveTo>
                <a:lnTo>
                  <a:pt x="303403" y="129714"/>
                </a:lnTo>
                <a:lnTo>
                  <a:pt x="303403" y="148688"/>
                </a:lnTo>
                <a:lnTo>
                  <a:pt x="309004" y="148688"/>
                </a:lnTo>
                <a:lnTo>
                  <a:pt x="309004" y="129714"/>
                </a:lnTo>
                <a:close/>
              </a:path>
              <a:path w="575424" h="170820">
                <a:moveTo>
                  <a:pt x="338643" y="139697"/>
                </a:moveTo>
                <a:lnTo>
                  <a:pt x="332067" y="139697"/>
                </a:lnTo>
                <a:lnTo>
                  <a:pt x="347675" y="160334"/>
                </a:lnTo>
                <a:lnTo>
                  <a:pt x="351142" y="160283"/>
                </a:lnTo>
                <a:lnTo>
                  <a:pt x="351142" y="148688"/>
                </a:lnTo>
                <a:lnTo>
                  <a:pt x="345554" y="148688"/>
                </a:lnTo>
                <a:lnTo>
                  <a:pt x="338643" y="139697"/>
                </a:lnTo>
                <a:close/>
              </a:path>
              <a:path w="575424" h="170820">
                <a:moveTo>
                  <a:pt x="331000" y="129752"/>
                </a:moveTo>
                <a:lnTo>
                  <a:pt x="326466" y="129752"/>
                </a:lnTo>
                <a:lnTo>
                  <a:pt x="326466" y="160283"/>
                </a:lnTo>
                <a:lnTo>
                  <a:pt x="332067" y="160283"/>
                </a:lnTo>
                <a:lnTo>
                  <a:pt x="332067" y="139697"/>
                </a:lnTo>
                <a:lnTo>
                  <a:pt x="338643" y="139697"/>
                </a:lnTo>
                <a:lnTo>
                  <a:pt x="331000" y="129752"/>
                </a:lnTo>
                <a:close/>
              </a:path>
              <a:path w="575424" h="170820">
                <a:moveTo>
                  <a:pt x="351142" y="129714"/>
                </a:moveTo>
                <a:lnTo>
                  <a:pt x="345554" y="129714"/>
                </a:lnTo>
                <a:lnTo>
                  <a:pt x="345554" y="148688"/>
                </a:lnTo>
                <a:lnTo>
                  <a:pt x="351142" y="148688"/>
                </a:lnTo>
                <a:lnTo>
                  <a:pt x="351142" y="129714"/>
                </a:lnTo>
                <a:close/>
              </a:path>
              <a:path w="575424" h="170820">
                <a:moveTo>
                  <a:pt x="247358" y="129752"/>
                </a:moveTo>
                <a:lnTo>
                  <a:pt x="241795" y="129752"/>
                </a:lnTo>
                <a:lnTo>
                  <a:pt x="241795" y="160283"/>
                </a:lnTo>
                <a:lnTo>
                  <a:pt x="247358" y="160283"/>
                </a:lnTo>
                <a:lnTo>
                  <a:pt x="247358" y="129752"/>
                </a:lnTo>
                <a:close/>
              </a:path>
              <a:path w="575424" h="170820">
                <a:moveTo>
                  <a:pt x="221663" y="139316"/>
                </a:moveTo>
                <a:lnTo>
                  <a:pt x="215836" y="139316"/>
                </a:lnTo>
                <a:lnTo>
                  <a:pt x="222212" y="160283"/>
                </a:lnTo>
                <a:lnTo>
                  <a:pt x="228028" y="160283"/>
                </a:lnTo>
                <a:lnTo>
                  <a:pt x="230938" y="150707"/>
                </a:lnTo>
                <a:lnTo>
                  <a:pt x="225120" y="150707"/>
                </a:lnTo>
                <a:lnTo>
                  <a:pt x="221663" y="139316"/>
                </a:lnTo>
                <a:close/>
              </a:path>
              <a:path w="575424" h="170820">
                <a:moveTo>
                  <a:pt x="200241" y="129727"/>
                </a:moveTo>
                <a:lnTo>
                  <a:pt x="194411" y="129727"/>
                </a:lnTo>
                <a:lnTo>
                  <a:pt x="203670" y="160220"/>
                </a:lnTo>
                <a:lnTo>
                  <a:pt x="209499" y="160220"/>
                </a:lnTo>
                <a:lnTo>
                  <a:pt x="212406" y="150631"/>
                </a:lnTo>
                <a:lnTo>
                  <a:pt x="206578" y="150631"/>
                </a:lnTo>
                <a:lnTo>
                  <a:pt x="200241" y="129727"/>
                </a:lnTo>
                <a:close/>
              </a:path>
              <a:path w="575424" h="170820">
                <a:moveTo>
                  <a:pt x="237312" y="129727"/>
                </a:moveTo>
                <a:lnTo>
                  <a:pt x="231479" y="129740"/>
                </a:lnTo>
                <a:lnTo>
                  <a:pt x="225120" y="150707"/>
                </a:lnTo>
                <a:lnTo>
                  <a:pt x="230938" y="150707"/>
                </a:lnTo>
                <a:lnTo>
                  <a:pt x="237312" y="129727"/>
                </a:lnTo>
                <a:close/>
              </a:path>
              <a:path w="575424" h="170820">
                <a:moveTo>
                  <a:pt x="218757" y="129740"/>
                </a:moveTo>
                <a:lnTo>
                  <a:pt x="212928" y="129740"/>
                </a:lnTo>
                <a:lnTo>
                  <a:pt x="206578" y="150631"/>
                </a:lnTo>
                <a:lnTo>
                  <a:pt x="212406" y="150631"/>
                </a:lnTo>
                <a:lnTo>
                  <a:pt x="215836" y="139316"/>
                </a:lnTo>
                <a:lnTo>
                  <a:pt x="221663" y="139316"/>
                </a:lnTo>
                <a:lnTo>
                  <a:pt x="218757" y="129740"/>
                </a:lnTo>
                <a:close/>
              </a:path>
              <a:path w="575424" h="170820">
                <a:moveTo>
                  <a:pt x="320256" y="129752"/>
                </a:moveTo>
                <a:lnTo>
                  <a:pt x="314706" y="129752"/>
                </a:lnTo>
                <a:lnTo>
                  <a:pt x="314706" y="160283"/>
                </a:lnTo>
                <a:lnTo>
                  <a:pt x="320256" y="160283"/>
                </a:lnTo>
                <a:lnTo>
                  <a:pt x="320256" y="129752"/>
                </a:lnTo>
                <a:close/>
              </a:path>
              <a:path w="575424" h="170820">
                <a:moveTo>
                  <a:pt x="505447" y="129752"/>
                </a:moveTo>
                <a:lnTo>
                  <a:pt x="499859" y="129752"/>
                </a:lnTo>
                <a:lnTo>
                  <a:pt x="499859" y="160283"/>
                </a:lnTo>
                <a:lnTo>
                  <a:pt x="520713" y="160283"/>
                </a:lnTo>
                <a:lnTo>
                  <a:pt x="520713" y="154962"/>
                </a:lnTo>
                <a:lnTo>
                  <a:pt x="505447" y="154962"/>
                </a:lnTo>
                <a:lnTo>
                  <a:pt x="505447" y="129752"/>
                </a:lnTo>
                <a:close/>
              </a:path>
              <a:path w="575424" h="170820">
                <a:moveTo>
                  <a:pt x="532739" y="134985"/>
                </a:moveTo>
                <a:lnTo>
                  <a:pt x="527139" y="134985"/>
                </a:lnTo>
                <a:lnTo>
                  <a:pt x="527139" y="160283"/>
                </a:lnTo>
                <a:lnTo>
                  <a:pt x="532739" y="160283"/>
                </a:lnTo>
                <a:lnTo>
                  <a:pt x="532739" y="134985"/>
                </a:lnTo>
                <a:close/>
              </a:path>
              <a:path w="575424" h="170820">
                <a:moveTo>
                  <a:pt x="542150" y="129752"/>
                </a:moveTo>
                <a:lnTo>
                  <a:pt x="517728" y="129752"/>
                </a:lnTo>
                <a:lnTo>
                  <a:pt x="517728" y="134985"/>
                </a:lnTo>
                <a:lnTo>
                  <a:pt x="542150" y="134985"/>
                </a:lnTo>
                <a:lnTo>
                  <a:pt x="542150" y="129752"/>
                </a:lnTo>
                <a:close/>
              </a:path>
              <a:path w="575424" h="170820">
                <a:moveTo>
                  <a:pt x="482397" y="129752"/>
                </a:moveTo>
                <a:lnTo>
                  <a:pt x="476288" y="129752"/>
                </a:lnTo>
                <a:lnTo>
                  <a:pt x="462978" y="160283"/>
                </a:lnTo>
                <a:lnTo>
                  <a:pt x="469036" y="160283"/>
                </a:lnTo>
                <a:lnTo>
                  <a:pt x="471576" y="154530"/>
                </a:lnTo>
                <a:lnTo>
                  <a:pt x="493198" y="154530"/>
                </a:lnTo>
                <a:lnTo>
                  <a:pt x="490856" y="149158"/>
                </a:lnTo>
                <a:lnTo>
                  <a:pt x="473824" y="149158"/>
                </a:lnTo>
                <a:lnTo>
                  <a:pt x="479336" y="136166"/>
                </a:lnTo>
                <a:lnTo>
                  <a:pt x="485193" y="136166"/>
                </a:lnTo>
                <a:lnTo>
                  <a:pt x="482397" y="129752"/>
                </a:lnTo>
                <a:close/>
              </a:path>
              <a:path w="575424" h="170820">
                <a:moveTo>
                  <a:pt x="493198" y="154530"/>
                </a:moveTo>
                <a:lnTo>
                  <a:pt x="487096" y="154530"/>
                </a:lnTo>
                <a:lnTo>
                  <a:pt x="489598" y="160283"/>
                </a:lnTo>
                <a:lnTo>
                  <a:pt x="495706" y="160283"/>
                </a:lnTo>
                <a:lnTo>
                  <a:pt x="493198" y="154530"/>
                </a:lnTo>
                <a:close/>
              </a:path>
              <a:path w="575424" h="170820">
                <a:moveTo>
                  <a:pt x="485193" y="136166"/>
                </a:moveTo>
                <a:lnTo>
                  <a:pt x="479336" y="136166"/>
                </a:lnTo>
                <a:lnTo>
                  <a:pt x="484848" y="149158"/>
                </a:lnTo>
                <a:lnTo>
                  <a:pt x="490856" y="149158"/>
                </a:lnTo>
                <a:lnTo>
                  <a:pt x="485193" y="136166"/>
                </a:lnTo>
                <a:close/>
              </a:path>
              <a:path w="575424" h="170820">
                <a:moveTo>
                  <a:pt x="458546" y="129752"/>
                </a:moveTo>
                <a:lnTo>
                  <a:pt x="436321" y="129752"/>
                </a:lnTo>
                <a:lnTo>
                  <a:pt x="436321" y="160283"/>
                </a:lnTo>
                <a:lnTo>
                  <a:pt x="458546" y="160283"/>
                </a:lnTo>
                <a:lnTo>
                  <a:pt x="458546" y="154619"/>
                </a:lnTo>
                <a:lnTo>
                  <a:pt x="441871" y="154619"/>
                </a:lnTo>
                <a:lnTo>
                  <a:pt x="441871" y="147723"/>
                </a:lnTo>
                <a:lnTo>
                  <a:pt x="457949" y="147723"/>
                </a:lnTo>
                <a:lnTo>
                  <a:pt x="457949" y="142364"/>
                </a:lnTo>
                <a:lnTo>
                  <a:pt x="441871" y="142364"/>
                </a:lnTo>
                <a:lnTo>
                  <a:pt x="441871" y="135328"/>
                </a:lnTo>
                <a:lnTo>
                  <a:pt x="458546" y="135328"/>
                </a:lnTo>
                <a:lnTo>
                  <a:pt x="458546" y="129752"/>
                </a:lnTo>
                <a:close/>
              </a:path>
              <a:path w="575424" h="170820">
                <a:moveTo>
                  <a:pt x="21806" y="53375"/>
                </a:moveTo>
                <a:lnTo>
                  <a:pt x="5969" y="69669"/>
                </a:lnTo>
                <a:lnTo>
                  <a:pt x="442" y="79032"/>
                </a:lnTo>
                <a:lnTo>
                  <a:pt x="0" y="91050"/>
                </a:lnTo>
                <a:lnTo>
                  <a:pt x="5829" y="101812"/>
                </a:lnTo>
                <a:lnTo>
                  <a:pt x="21806" y="118246"/>
                </a:lnTo>
                <a:lnTo>
                  <a:pt x="21806" y="53375"/>
                </a:lnTo>
                <a:close/>
              </a:path>
              <a:path w="575424" h="170820">
                <a:moveTo>
                  <a:pt x="567376" y="90865"/>
                </a:moveTo>
                <a:lnTo>
                  <a:pt x="532714" y="90865"/>
                </a:lnTo>
                <a:lnTo>
                  <a:pt x="532676" y="103400"/>
                </a:lnTo>
                <a:lnTo>
                  <a:pt x="532435" y="105737"/>
                </a:lnTo>
                <a:lnTo>
                  <a:pt x="530492" y="107566"/>
                </a:lnTo>
                <a:lnTo>
                  <a:pt x="528155" y="107566"/>
                </a:lnTo>
                <a:lnTo>
                  <a:pt x="528155" y="117853"/>
                </a:lnTo>
                <a:lnTo>
                  <a:pt x="528980" y="117827"/>
                </a:lnTo>
                <a:lnTo>
                  <a:pt x="536626" y="117383"/>
                </a:lnTo>
                <a:lnTo>
                  <a:pt x="542614" y="110956"/>
                </a:lnTo>
                <a:lnTo>
                  <a:pt x="542709" y="94192"/>
                </a:lnTo>
                <a:lnTo>
                  <a:pt x="563589" y="94192"/>
                </a:lnTo>
                <a:lnTo>
                  <a:pt x="564591" y="93519"/>
                </a:lnTo>
                <a:lnTo>
                  <a:pt x="567376" y="90865"/>
                </a:lnTo>
                <a:close/>
              </a:path>
              <a:path w="575424" h="170820">
                <a:moveTo>
                  <a:pt x="575081" y="26717"/>
                </a:moveTo>
                <a:lnTo>
                  <a:pt x="492150" y="26717"/>
                </a:lnTo>
                <a:lnTo>
                  <a:pt x="492102" y="77873"/>
                </a:lnTo>
                <a:lnTo>
                  <a:pt x="491775" y="83422"/>
                </a:lnTo>
                <a:lnTo>
                  <a:pt x="488662" y="95982"/>
                </a:lnTo>
                <a:lnTo>
                  <a:pt x="482765" y="107108"/>
                </a:lnTo>
                <a:lnTo>
                  <a:pt x="489928" y="114474"/>
                </a:lnTo>
                <a:lnTo>
                  <a:pt x="502058" y="77873"/>
                </a:lnTo>
                <a:lnTo>
                  <a:pt x="502145" y="36992"/>
                </a:lnTo>
                <a:lnTo>
                  <a:pt x="575081" y="36992"/>
                </a:lnTo>
                <a:lnTo>
                  <a:pt x="575081" y="26717"/>
                </a:lnTo>
                <a:close/>
              </a:path>
              <a:path w="575424" h="170820">
                <a:moveTo>
                  <a:pt x="563589" y="94192"/>
                </a:moveTo>
                <a:lnTo>
                  <a:pt x="542709" y="94192"/>
                </a:lnTo>
                <a:lnTo>
                  <a:pt x="551271" y="102527"/>
                </a:lnTo>
                <a:lnTo>
                  <a:pt x="562547" y="108806"/>
                </a:lnTo>
                <a:lnTo>
                  <a:pt x="575386" y="111718"/>
                </a:lnTo>
                <a:lnTo>
                  <a:pt x="575363" y="101479"/>
                </a:lnTo>
                <a:lnTo>
                  <a:pt x="573760" y="101279"/>
                </a:lnTo>
                <a:lnTo>
                  <a:pt x="568909" y="100581"/>
                </a:lnTo>
                <a:lnTo>
                  <a:pt x="564350" y="98879"/>
                </a:lnTo>
                <a:lnTo>
                  <a:pt x="560260" y="96428"/>
                </a:lnTo>
                <a:lnTo>
                  <a:pt x="563589" y="94192"/>
                </a:lnTo>
                <a:close/>
              </a:path>
              <a:path w="575424" h="170820">
                <a:moveTo>
                  <a:pt x="506501" y="79372"/>
                </a:moveTo>
                <a:lnTo>
                  <a:pt x="506108" y="80426"/>
                </a:lnTo>
                <a:lnTo>
                  <a:pt x="503923" y="88160"/>
                </a:lnTo>
                <a:lnTo>
                  <a:pt x="505688" y="88808"/>
                </a:lnTo>
                <a:lnTo>
                  <a:pt x="510426" y="90459"/>
                </a:lnTo>
                <a:lnTo>
                  <a:pt x="515239" y="91386"/>
                </a:lnTo>
                <a:lnTo>
                  <a:pt x="520027" y="91652"/>
                </a:lnTo>
                <a:lnTo>
                  <a:pt x="514909" y="96453"/>
                </a:lnTo>
                <a:lnTo>
                  <a:pt x="508660" y="100123"/>
                </a:lnTo>
                <a:lnTo>
                  <a:pt x="501523" y="102105"/>
                </a:lnTo>
                <a:lnTo>
                  <a:pt x="503847" y="110956"/>
                </a:lnTo>
                <a:lnTo>
                  <a:pt x="532714" y="90865"/>
                </a:lnTo>
                <a:lnTo>
                  <a:pt x="567376" y="90865"/>
                </a:lnTo>
                <a:lnTo>
                  <a:pt x="568376" y="89913"/>
                </a:lnTo>
                <a:lnTo>
                  <a:pt x="568558" y="89671"/>
                </a:lnTo>
                <a:lnTo>
                  <a:pt x="551955" y="89671"/>
                </a:lnTo>
                <a:lnTo>
                  <a:pt x="548830" y="86268"/>
                </a:lnTo>
                <a:lnTo>
                  <a:pt x="546944" y="83245"/>
                </a:lnTo>
                <a:lnTo>
                  <a:pt x="532714" y="83245"/>
                </a:lnTo>
                <a:lnTo>
                  <a:pt x="514858" y="82877"/>
                </a:lnTo>
                <a:lnTo>
                  <a:pt x="506501" y="79372"/>
                </a:lnTo>
                <a:close/>
              </a:path>
              <a:path w="575424" h="170820">
                <a:moveTo>
                  <a:pt x="563550" y="79740"/>
                </a:moveTo>
                <a:lnTo>
                  <a:pt x="562584" y="80934"/>
                </a:lnTo>
                <a:lnTo>
                  <a:pt x="559651" y="84477"/>
                </a:lnTo>
                <a:lnTo>
                  <a:pt x="556069" y="87461"/>
                </a:lnTo>
                <a:lnTo>
                  <a:pt x="551955" y="89671"/>
                </a:lnTo>
                <a:lnTo>
                  <a:pt x="568558" y="89671"/>
                </a:lnTo>
                <a:lnTo>
                  <a:pt x="571500" y="85785"/>
                </a:lnTo>
                <a:lnTo>
                  <a:pt x="563550" y="79740"/>
                </a:lnTo>
                <a:close/>
              </a:path>
              <a:path w="575424" h="170820">
                <a:moveTo>
                  <a:pt x="544627" y="77873"/>
                </a:moveTo>
                <a:lnTo>
                  <a:pt x="532714" y="77873"/>
                </a:lnTo>
                <a:lnTo>
                  <a:pt x="532714" y="83245"/>
                </a:lnTo>
                <a:lnTo>
                  <a:pt x="546944" y="83245"/>
                </a:lnTo>
                <a:lnTo>
                  <a:pt x="546341" y="82280"/>
                </a:lnTo>
                <a:lnTo>
                  <a:pt x="544627" y="77873"/>
                </a:lnTo>
                <a:close/>
              </a:path>
              <a:path w="575424" h="170820">
                <a:moveTo>
                  <a:pt x="542709" y="64246"/>
                </a:moveTo>
                <a:lnTo>
                  <a:pt x="532714" y="64246"/>
                </a:lnTo>
                <a:lnTo>
                  <a:pt x="532714" y="67586"/>
                </a:lnTo>
                <a:lnTo>
                  <a:pt x="506133" y="67586"/>
                </a:lnTo>
                <a:lnTo>
                  <a:pt x="506133" y="77873"/>
                </a:lnTo>
                <a:lnTo>
                  <a:pt x="570662" y="77873"/>
                </a:lnTo>
                <a:lnTo>
                  <a:pt x="570662" y="67599"/>
                </a:lnTo>
                <a:lnTo>
                  <a:pt x="542709" y="67599"/>
                </a:lnTo>
                <a:lnTo>
                  <a:pt x="542709" y="64246"/>
                </a:lnTo>
                <a:close/>
              </a:path>
              <a:path w="575424" h="170820">
                <a:moveTo>
                  <a:pt x="570662" y="64246"/>
                </a:moveTo>
                <a:lnTo>
                  <a:pt x="560667" y="64246"/>
                </a:lnTo>
                <a:lnTo>
                  <a:pt x="560667" y="67599"/>
                </a:lnTo>
                <a:lnTo>
                  <a:pt x="570662" y="67599"/>
                </a:lnTo>
                <a:lnTo>
                  <a:pt x="570662" y="64246"/>
                </a:lnTo>
                <a:close/>
              </a:path>
              <a:path w="575424" h="170820">
                <a:moveTo>
                  <a:pt x="575424" y="53959"/>
                </a:moveTo>
                <a:lnTo>
                  <a:pt x="506603" y="53959"/>
                </a:lnTo>
                <a:lnTo>
                  <a:pt x="506603" y="64246"/>
                </a:lnTo>
                <a:lnTo>
                  <a:pt x="575424" y="64246"/>
                </a:lnTo>
                <a:lnTo>
                  <a:pt x="575424" y="53959"/>
                </a:lnTo>
                <a:close/>
              </a:path>
              <a:path w="575424" h="170820">
                <a:moveTo>
                  <a:pt x="542709" y="50619"/>
                </a:moveTo>
                <a:lnTo>
                  <a:pt x="532714" y="50619"/>
                </a:lnTo>
                <a:lnTo>
                  <a:pt x="532714" y="53959"/>
                </a:lnTo>
                <a:lnTo>
                  <a:pt x="542709" y="53959"/>
                </a:lnTo>
                <a:lnTo>
                  <a:pt x="542709" y="50619"/>
                </a:lnTo>
                <a:close/>
              </a:path>
              <a:path w="575424" h="170820">
                <a:moveTo>
                  <a:pt x="570662" y="40344"/>
                </a:moveTo>
                <a:lnTo>
                  <a:pt x="506133" y="40344"/>
                </a:lnTo>
                <a:lnTo>
                  <a:pt x="506133" y="50619"/>
                </a:lnTo>
                <a:lnTo>
                  <a:pt x="560667" y="50619"/>
                </a:lnTo>
                <a:lnTo>
                  <a:pt x="560667" y="53959"/>
                </a:lnTo>
                <a:lnTo>
                  <a:pt x="570662" y="53959"/>
                </a:lnTo>
                <a:lnTo>
                  <a:pt x="570662" y="40344"/>
                </a:lnTo>
                <a:close/>
              </a:path>
              <a:path w="575424" h="170820">
                <a:moveTo>
                  <a:pt x="542709" y="36992"/>
                </a:moveTo>
                <a:lnTo>
                  <a:pt x="532714" y="36992"/>
                </a:lnTo>
                <a:lnTo>
                  <a:pt x="532714" y="40344"/>
                </a:lnTo>
                <a:lnTo>
                  <a:pt x="542709" y="40344"/>
                </a:lnTo>
                <a:lnTo>
                  <a:pt x="542709" y="36992"/>
                </a:lnTo>
                <a:close/>
              </a:path>
              <a:path w="575424" h="170820">
                <a:moveTo>
                  <a:pt x="542709" y="19631"/>
                </a:moveTo>
                <a:lnTo>
                  <a:pt x="532714" y="19631"/>
                </a:lnTo>
                <a:lnTo>
                  <a:pt x="532714" y="26717"/>
                </a:lnTo>
                <a:lnTo>
                  <a:pt x="542709" y="26717"/>
                </a:lnTo>
                <a:lnTo>
                  <a:pt x="542709" y="19631"/>
                </a:lnTo>
                <a:close/>
              </a:path>
              <a:path w="575424" h="170820">
                <a:moveTo>
                  <a:pt x="144373" y="52663"/>
                </a:moveTo>
                <a:lnTo>
                  <a:pt x="144373" y="117319"/>
                </a:lnTo>
                <a:lnTo>
                  <a:pt x="160109" y="101139"/>
                </a:lnTo>
                <a:lnTo>
                  <a:pt x="165613" y="91819"/>
                </a:lnTo>
                <a:lnTo>
                  <a:pt x="166064" y="79779"/>
                </a:lnTo>
                <a:lnTo>
                  <a:pt x="160236" y="68996"/>
                </a:lnTo>
                <a:lnTo>
                  <a:pt x="144373" y="52663"/>
                </a:lnTo>
                <a:close/>
              </a:path>
              <a:path w="575424" h="170820">
                <a:moveTo>
                  <a:pt x="403504" y="52994"/>
                </a:moveTo>
                <a:lnTo>
                  <a:pt x="393509" y="52994"/>
                </a:lnTo>
                <a:lnTo>
                  <a:pt x="393509" y="114728"/>
                </a:lnTo>
                <a:lnTo>
                  <a:pt x="403504" y="114728"/>
                </a:lnTo>
                <a:lnTo>
                  <a:pt x="403504" y="52994"/>
                </a:lnTo>
                <a:close/>
              </a:path>
              <a:path w="575424" h="170820">
                <a:moveTo>
                  <a:pt x="445362" y="102317"/>
                </a:moveTo>
                <a:lnTo>
                  <a:pt x="422776" y="102317"/>
                </a:lnTo>
                <a:lnTo>
                  <a:pt x="433610" y="108990"/>
                </a:lnTo>
                <a:lnTo>
                  <a:pt x="445751" y="113238"/>
                </a:lnTo>
                <a:lnTo>
                  <a:pt x="458889" y="114728"/>
                </a:lnTo>
                <a:lnTo>
                  <a:pt x="477266" y="114728"/>
                </a:lnTo>
                <a:lnTo>
                  <a:pt x="477266" y="104441"/>
                </a:lnTo>
                <a:lnTo>
                  <a:pt x="458889" y="104441"/>
                </a:lnTo>
                <a:lnTo>
                  <a:pt x="447151" y="103019"/>
                </a:lnTo>
                <a:lnTo>
                  <a:pt x="445362" y="102317"/>
                </a:lnTo>
                <a:close/>
              </a:path>
              <a:path w="575424" h="170820">
                <a:moveTo>
                  <a:pt x="412788" y="73555"/>
                </a:moveTo>
                <a:lnTo>
                  <a:pt x="404139" y="78825"/>
                </a:lnTo>
                <a:lnTo>
                  <a:pt x="405357" y="81340"/>
                </a:lnTo>
                <a:lnTo>
                  <a:pt x="407416" y="85480"/>
                </a:lnTo>
                <a:lnTo>
                  <a:pt x="410299" y="89786"/>
                </a:lnTo>
                <a:lnTo>
                  <a:pt x="413626" y="93659"/>
                </a:lnTo>
                <a:lnTo>
                  <a:pt x="412521" y="96999"/>
                </a:lnTo>
                <a:lnTo>
                  <a:pt x="409105" y="106384"/>
                </a:lnTo>
                <a:lnTo>
                  <a:pt x="408356" y="108302"/>
                </a:lnTo>
                <a:lnTo>
                  <a:pt x="407556" y="110194"/>
                </a:lnTo>
                <a:lnTo>
                  <a:pt x="416623" y="114576"/>
                </a:lnTo>
                <a:lnTo>
                  <a:pt x="418843" y="108990"/>
                </a:lnTo>
                <a:lnTo>
                  <a:pt x="419519" y="107146"/>
                </a:lnTo>
                <a:lnTo>
                  <a:pt x="421094" y="102498"/>
                </a:lnTo>
                <a:lnTo>
                  <a:pt x="422776" y="102317"/>
                </a:lnTo>
                <a:lnTo>
                  <a:pt x="445362" y="102317"/>
                </a:lnTo>
                <a:lnTo>
                  <a:pt x="435150" y="98306"/>
                </a:lnTo>
                <a:lnTo>
                  <a:pt x="432067" y="96047"/>
                </a:lnTo>
                <a:lnTo>
                  <a:pt x="431635" y="96047"/>
                </a:lnTo>
                <a:lnTo>
                  <a:pt x="431635" y="95730"/>
                </a:lnTo>
                <a:lnTo>
                  <a:pt x="424840" y="90751"/>
                </a:lnTo>
                <a:lnTo>
                  <a:pt x="426872" y="83499"/>
                </a:lnTo>
                <a:lnTo>
                  <a:pt x="427276" y="81200"/>
                </a:lnTo>
                <a:lnTo>
                  <a:pt x="416903" y="81200"/>
                </a:lnTo>
                <a:lnTo>
                  <a:pt x="415341" y="78775"/>
                </a:lnTo>
                <a:lnTo>
                  <a:pt x="413944" y="76235"/>
                </a:lnTo>
                <a:lnTo>
                  <a:pt x="412788" y="73555"/>
                </a:lnTo>
                <a:close/>
              </a:path>
              <a:path w="575424" h="170820">
                <a:moveTo>
                  <a:pt x="457174" y="96047"/>
                </a:moveTo>
                <a:lnTo>
                  <a:pt x="447180" y="96047"/>
                </a:lnTo>
                <a:lnTo>
                  <a:pt x="447180" y="102435"/>
                </a:lnTo>
                <a:lnTo>
                  <a:pt x="457174" y="102435"/>
                </a:lnTo>
                <a:lnTo>
                  <a:pt x="457174" y="96047"/>
                </a:lnTo>
                <a:close/>
              </a:path>
              <a:path w="575424" h="170820">
                <a:moveTo>
                  <a:pt x="477266" y="85760"/>
                </a:moveTo>
                <a:lnTo>
                  <a:pt x="431635" y="85760"/>
                </a:lnTo>
                <a:lnTo>
                  <a:pt x="431635" y="95730"/>
                </a:lnTo>
                <a:lnTo>
                  <a:pt x="432067" y="96047"/>
                </a:lnTo>
                <a:lnTo>
                  <a:pt x="477266" y="96047"/>
                </a:lnTo>
                <a:lnTo>
                  <a:pt x="477266" y="85760"/>
                </a:lnTo>
                <a:close/>
              </a:path>
              <a:path w="575424" h="170820">
                <a:moveTo>
                  <a:pt x="457174" y="81340"/>
                </a:moveTo>
                <a:lnTo>
                  <a:pt x="447180" y="81340"/>
                </a:lnTo>
                <a:lnTo>
                  <a:pt x="447180" y="85760"/>
                </a:lnTo>
                <a:lnTo>
                  <a:pt x="457174" y="85760"/>
                </a:lnTo>
                <a:lnTo>
                  <a:pt x="457174" y="81340"/>
                </a:lnTo>
                <a:close/>
              </a:path>
              <a:path w="575424" h="170820">
                <a:moveTo>
                  <a:pt x="476961" y="71053"/>
                </a:moveTo>
                <a:lnTo>
                  <a:pt x="431635" y="71053"/>
                </a:lnTo>
                <a:lnTo>
                  <a:pt x="431635" y="81340"/>
                </a:lnTo>
                <a:lnTo>
                  <a:pt x="476961" y="81340"/>
                </a:lnTo>
                <a:lnTo>
                  <a:pt x="476961" y="71053"/>
                </a:lnTo>
                <a:close/>
              </a:path>
              <a:path w="575424" h="170820">
                <a:moveTo>
                  <a:pt x="428422" y="26946"/>
                </a:moveTo>
                <a:lnTo>
                  <a:pt x="410604" y="26946"/>
                </a:lnTo>
                <a:lnTo>
                  <a:pt x="410019" y="29080"/>
                </a:lnTo>
                <a:lnTo>
                  <a:pt x="409181" y="31886"/>
                </a:lnTo>
                <a:lnTo>
                  <a:pt x="408165" y="34604"/>
                </a:lnTo>
                <a:lnTo>
                  <a:pt x="406971" y="37233"/>
                </a:lnTo>
                <a:lnTo>
                  <a:pt x="418198" y="37233"/>
                </a:lnTo>
                <a:lnTo>
                  <a:pt x="417843" y="38681"/>
                </a:lnTo>
                <a:lnTo>
                  <a:pt x="415849" y="46136"/>
                </a:lnTo>
                <a:lnTo>
                  <a:pt x="412039" y="50123"/>
                </a:lnTo>
                <a:lnTo>
                  <a:pt x="406336" y="56537"/>
                </a:lnTo>
                <a:lnTo>
                  <a:pt x="406336" y="66824"/>
                </a:lnTo>
                <a:lnTo>
                  <a:pt x="418414" y="66824"/>
                </a:lnTo>
                <a:lnTo>
                  <a:pt x="418075" y="73555"/>
                </a:lnTo>
                <a:lnTo>
                  <a:pt x="417601" y="77467"/>
                </a:lnTo>
                <a:lnTo>
                  <a:pt x="416903" y="81200"/>
                </a:lnTo>
                <a:lnTo>
                  <a:pt x="427276" y="81200"/>
                </a:lnTo>
                <a:lnTo>
                  <a:pt x="428091" y="76552"/>
                </a:lnTo>
                <a:lnTo>
                  <a:pt x="428409" y="66824"/>
                </a:lnTo>
                <a:lnTo>
                  <a:pt x="428422" y="56537"/>
                </a:lnTo>
                <a:lnTo>
                  <a:pt x="419519" y="56537"/>
                </a:lnTo>
                <a:lnTo>
                  <a:pt x="420459" y="55292"/>
                </a:lnTo>
                <a:lnTo>
                  <a:pt x="424408" y="49908"/>
                </a:lnTo>
                <a:lnTo>
                  <a:pt x="427050" y="44561"/>
                </a:lnTo>
                <a:lnTo>
                  <a:pt x="428409" y="37233"/>
                </a:lnTo>
                <a:lnTo>
                  <a:pt x="428422" y="26946"/>
                </a:lnTo>
                <a:close/>
              </a:path>
              <a:path w="575424" h="170820">
                <a:moveTo>
                  <a:pt x="476898" y="51940"/>
                </a:moveTo>
                <a:lnTo>
                  <a:pt x="466903" y="51940"/>
                </a:lnTo>
                <a:lnTo>
                  <a:pt x="466903" y="56359"/>
                </a:lnTo>
                <a:lnTo>
                  <a:pt x="431635" y="56359"/>
                </a:lnTo>
                <a:lnTo>
                  <a:pt x="431635" y="66633"/>
                </a:lnTo>
                <a:lnTo>
                  <a:pt x="447180" y="66633"/>
                </a:lnTo>
                <a:lnTo>
                  <a:pt x="447180" y="71053"/>
                </a:lnTo>
                <a:lnTo>
                  <a:pt x="457174" y="71053"/>
                </a:lnTo>
                <a:lnTo>
                  <a:pt x="457174" y="66633"/>
                </a:lnTo>
                <a:lnTo>
                  <a:pt x="476898" y="66621"/>
                </a:lnTo>
                <a:lnTo>
                  <a:pt x="476898" y="51940"/>
                </a:lnTo>
                <a:close/>
              </a:path>
              <a:path w="575424" h="170820">
                <a:moveTo>
                  <a:pt x="408064" y="19631"/>
                </a:moveTo>
                <a:lnTo>
                  <a:pt x="397992" y="19631"/>
                </a:lnTo>
                <a:lnTo>
                  <a:pt x="395564" y="29590"/>
                </a:lnTo>
                <a:lnTo>
                  <a:pt x="389833" y="41144"/>
                </a:lnTo>
                <a:lnTo>
                  <a:pt x="381584" y="50809"/>
                </a:lnTo>
                <a:lnTo>
                  <a:pt x="388048" y="58632"/>
                </a:lnTo>
                <a:lnTo>
                  <a:pt x="389483" y="57299"/>
                </a:lnTo>
                <a:lnTo>
                  <a:pt x="390880" y="55927"/>
                </a:lnTo>
                <a:lnTo>
                  <a:pt x="392227" y="54492"/>
                </a:lnTo>
                <a:lnTo>
                  <a:pt x="393509" y="52994"/>
                </a:lnTo>
                <a:lnTo>
                  <a:pt x="403504" y="52994"/>
                </a:lnTo>
                <a:lnTo>
                  <a:pt x="403504" y="36801"/>
                </a:lnTo>
                <a:lnTo>
                  <a:pt x="404228" y="34998"/>
                </a:lnTo>
                <a:lnTo>
                  <a:pt x="406120" y="30146"/>
                </a:lnTo>
                <a:lnTo>
                  <a:pt x="407429" y="24990"/>
                </a:lnTo>
                <a:lnTo>
                  <a:pt x="408064" y="19631"/>
                </a:lnTo>
                <a:close/>
              </a:path>
              <a:path w="575424" h="170820">
                <a:moveTo>
                  <a:pt x="457174" y="51940"/>
                </a:moveTo>
                <a:lnTo>
                  <a:pt x="447180" y="51940"/>
                </a:lnTo>
                <a:lnTo>
                  <a:pt x="447180" y="56359"/>
                </a:lnTo>
                <a:lnTo>
                  <a:pt x="457174" y="56359"/>
                </a:lnTo>
                <a:lnTo>
                  <a:pt x="457174" y="51940"/>
                </a:lnTo>
                <a:close/>
              </a:path>
              <a:path w="575424" h="170820">
                <a:moveTo>
                  <a:pt x="481520" y="41653"/>
                </a:moveTo>
                <a:lnTo>
                  <a:pt x="431635" y="41653"/>
                </a:lnTo>
                <a:lnTo>
                  <a:pt x="431635" y="51940"/>
                </a:lnTo>
                <a:lnTo>
                  <a:pt x="481520" y="51940"/>
                </a:lnTo>
                <a:lnTo>
                  <a:pt x="481520" y="41653"/>
                </a:lnTo>
                <a:close/>
              </a:path>
              <a:path w="575424" h="170820">
                <a:moveTo>
                  <a:pt x="457174" y="37233"/>
                </a:moveTo>
                <a:lnTo>
                  <a:pt x="447180" y="37233"/>
                </a:lnTo>
                <a:lnTo>
                  <a:pt x="447180" y="41653"/>
                </a:lnTo>
                <a:lnTo>
                  <a:pt x="457174" y="41653"/>
                </a:lnTo>
                <a:lnTo>
                  <a:pt x="457174" y="37233"/>
                </a:lnTo>
                <a:close/>
              </a:path>
              <a:path w="575424" h="170820">
                <a:moveTo>
                  <a:pt x="476898" y="26946"/>
                </a:moveTo>
                <a:lnTo>
                  <a:pt x="431635" y="26946"/>
                </a:lnTo>
                <a:lnTo>
                  <a:pt x="431635" y="37233"/>
                </a:lnTo>
                <a:lnTo>
                  <a:pt x="466903" y="37233"/>
                </a:lnTo>
                <a:lnTo>
                  <a:pt x="466903" y="41653"/>
                </a:lnTo>
                <a:lnTo>
                  <a:pt x="476898" y="41653"/>
                </a:lnTo>
                <a:lnTo>
                  <a:pt x="476898" y="26946"/>
                </a:lnTo>
                <a:close/>
              </a:path>
              <a:path w="575424" h="170820">
                <a:moveTo>
                  <a:pt x="457174" y="19631"/>
                </a:moveTo>
                <a:lnTo>
                  <a:pt x="447180" y="19631"/>
                </a:lnTo>
                <a:lnTo>
                  <a:pt x="447180" y="26946"/>
                </a:lnTo>
                <a:lnTo>
                  <a:pt x="457174" y="26946"/>
                </a:lnTo>
                <a:lnTo>
                  <a:pt x="457174" y="19631"/>
                </a:lnTo>
                <a:close/>
              </a:path>
              <a:path w="575424" h="170820">
                <a:moveTo>
                  <a:pt x="279641" y="104441"/>
                </a:moveTo>
                <a:lnTo>
                  <a:pt x="193294" y="104441"/>
                </a:lnTo>
                <a:lnTo>
                  <a:pt x="193294" y="114728"/>
                </a:lnTo>
                <a:lnTo>
                  <a:pt x="279641" y="114728"/>
                </a:lnTo>
                <a:lnTo>
                  <a:pt x="279641" y="104441"/>
                </a:lnTo>
                <a:close/>
              </a:path>
              <a:path w="575424" h="170820">
                <a:moveTo>
                  <a:pt x="241313" y="33918"/>
                </a:moveTo>
                <a:lnTo>
                  <a:pt x="231318" y="33918"/>
                </a:lnTo>
                <a:lnTo>
                  <a:pt x="231318" y="104441"/>
                </a:lnTo>
                <a:lnTo>
                  <a:pt x="241313" y="104441"/>
                </a:lnTo>
                <a:lnTo>
                  <a:pt x="241313" y="33918"/>
                </a:lnTo>
                <a:close/>
              </a:path>
              <a:path w="575424" h="170820">
                <a:moveTo>
                  <a:pt x="277508" y="23644"/>
                </a:moveTo>
                <a:lnTo>
                  <a:pt x="199199" y="23644"/>
                </a:lnTo>
                <a:lnTo>
                  <a:pt x="199199" y="33918"/>
                </a:lnTo>
                <a:lnTo>
                  <a:pt x="267513" y="33918"/>
                </a:lnTo>
                <a:lnTo>
                  <a:pt x="267487" y="67129"/>
                </a:lnTo>
                <a:lnTo>
                  <a:pt x="267106" y="72260"/>
                </a:lnTo>
                <a:lnTo>
                  <a:pt x="262928" y="76324"/>
                </a:lnTo>
                <a:lnTo>
                  <a:pt x="251346" y="76324"/>
                </a:lnTo>
                <a:lnTo>
                  <a:pt x="251346" y="86598"/>
                </a:lnTo>
                <a:lnTo>
                  <a:pt x="257848" y="86598"/>
                </a:lnTo>
                <a:lnTo>
                  <a:pt x="261175" y="86319"/>
                </a:lnTo>
                <a:lnTo>
                  <a:pt x="272815" y="79483"/>
                </a:lnTo>
                <a:lnTo>
                  <a:pt x="277508" y="66379"/>
                </a:lnTo>
                <a:lnTo>
                  <a:pt x="277508" y="23644"/>
                </a:lnTo>
                <a:close/>
              </a:path>
              <a:path w="575424" h="170820">
                <a:moveTo>
                  <a:pt x="338861" y="66633"/>
                </a:moveTo>
                <a:lnTo>
                  <a:pt x="328866" y="66633"/>
                </a:lnTo>
                <a:lnTo>
                  <a:pt x="328798" y="95818"/>
                </a:lnTo>
                <a:lnTo>
                  <a:pt x="328460" y="100377"/>
                </a:lnTo>
                <a:lnTo>
                  <a:pt x="324307" y="104429"/>
                </a:lnTo>
                <a:lnTo>
                  <a:pt x="310693" y="104441"/>
                </a:lnTo>
                <a:lnTo>
                  <a:pt x="310693" y="114728"/>
                </a:lnTo>
                <a:lnTo>
                  <a:pt x="320751" y="114728"/>
                </a:lnTo>
                <a:lnTo>
                  <a:pt x="321678" y="114538"/>
                </a:lnTo>
                <a:lnTo>
                  <a:pt x="330936" y="113344"/>
                </a:lnTo>
                <a:lnTo>
                  <a:pt x="338188" y="105508"/>
                </a:lnTo>
                <a:lnTo>
                  <a:pt x="338785" y="95818"/>
                </a:lnTo>
                <a:lnTo>
                  <a:pt x="338861" y="66633"/>
                </a:lnTo>
                <a:close/>
              </a:path>
              <a:path w="575424" h="170820">
                <a:moveTo>
                  <a:pt x="375018" y="56359"/>
                </a:moveTo>
                <a:lnTo>
                  <a:pt x="293014" y="56359"/>
                </a:lnTo>
                <a:lnTo>
                  <a:pt x="293014" y="66633"/>
                </a:lnTo>
                <a:lnTo>
                  <a:pt x="375018" y="66633"/>
                </a:lnTo>
                <a:lnTo>
                  <a:pt x="375018" y="56359"/>
                </a:lnTo>
                <a:close/>
              </a:path>
              <a:path w="575424" h="170820">
                <a:moveTo>
                  <a:pt x="377190" y="26946"/>
                </a:moveTo>
                <a:lnTo>
                  <a:pt x="290830" y="26946"/>
                </a:lnTo>
                <a:lnTo>
                  <a:pt x="290830" y="46529"/>
                </a:lnTo>
                <a:lnTo>
                  <a:pt x="300837" y="46529"/>
                </a:lnTo>
                <a:lnTo>
                  <a:pt x="300837" y="37233"/>
                </a:lnTo>
                <a:lnTo>
                  <a:pt x="377190" y="37233"/>
                </a:lnTo>
                <a:lnTo>
                  <a:pt x="377190" y="26946"/>
                </a:lnTo>
                <a:close/>
              </a:path>
              <a:path w="575424" h="170820">
                <a:moveTo>
                  <a:pt x="377190" y="37233"/>
                </a:moveTo>
                <a:lnTo>
                  <a:pt x="367182" y="37233"/>
                </a:lnTo>
                <a:lnTo>
                  <a:pt x="367182" y="46529"/>
                </a:lnTo>
                <a:lnTo>
                  <a:pt x="377190" y="46529"/>
                </a:lnTo>
                <a:lnTo>
                  <a:pt x="377190" y="37233"/>
                </a:lnTo>
                <a:close/>
              </a:path>
              <a:path w="575424" h="170820">
                <a:moveTo>
                  <a:pt x="338849" y="19631"/>
                </a:moveTo>
                <a:lnTo>
                  <a:pt x="328854" y="19631"/>
                </a:lnTo>
                <a:lnTo>
                  <a:pt x="328854" y="26946"/>
                </a:lnTo>
                <a:lnTo>
                  <a:pt x="338849" y="26946"/>
                </a:lnTo>
                <a:lnTo>
                  <a:pt x="338849" y="19631"/>
                </a:lnTo>
                <a:close/>
              </a:path>
            </a:pathLst>
          </a:custGeom>
          <a:solidFill>
            <a:srgbClr val="2E5DD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3352840" y="2978647"/>
            <a:ext cx="646146" cy="149459"/>
          </a:xfrm>
          <a:prstGeom prst="rect">
            <a:avLst/>
          </a:prstGeom>
          <a:blipFill>
            <a:blip r:embed="rId1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2174012" y="2101266"/>
            <a:ext cx="678242" cy="154330"/>
          </a:xfrm>
          <a:prstGeom prst="rect">
            <a:avLst/>
          </a:prstGeom>
          <a:blipFill>
            <a:blip r:embed="rId2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2242008" y="3228243"/>
            <a:ext cx="932595" cy="190406"/>
          </a:xfrm>
          <a:prstGeom prst="rect">
            <a:avLst/>
          </a:prstGeom>
          <a:blipFill>
            <a:blip r:embed="rId2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2178024" y="4924934"/>
            <a:ext cx="275640" cy="195237"/>
          </a:xfrm>
          <a:prstGeom prst="rect">
            <a:avLst/>
          </a:prstGeom>
          <a:blipFill>
            <a:blip r:embed="rId1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3529444" y="5981992"/>
            <a:ext cx="474878" cy="126974"/>
          </a:xfrm>
          <a:prstGeom prst="rect">
            <a:avLst/>
          </a:prstGeom>
          <a:blipFill>
            <a:blip r:embed="rId2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2950103" y="5704363"/>
            <a:ext cx="586911" cy="168289"/>
          </a:xfrm>
          <a:prstGeom prst="rect">
            <a:avLst/>
          </a:prstGeom>
          <a:blipFill>
            <a:blip r:embed="rId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3589274" y="4933379"/>
            <a:ext cx="403511" cy="166535"/>
          </a:xfrm>
          <a:prstGeom prst="rect">
            <a:avLst/>
          </a:prstGeom>
          <a:blipFill>
            <a:blip r:embed="rId1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2843175" y="5451785"/>
            <a:ext cx="552513" cy="168990"/>
          </a:xfrm>
          <a:prstGeom prst="rect">
            <a:avLst/>
          </a:prstGeom>
          <a:blipFill>
            <a:blip r:embed="rId2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2198471" y="5990488"/>
            <a:ext cx="647024" cy="117218"/>
          </a:xfrm>
          <a:prstGeom prst="rect">
            <a:avLst/>
          </a:prstGeom>
          <a:blipFill>
            <a:blip r:embed="rId2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2991879" y="4950043"/>
            <a:ext cx="575995" cy="133233"/>
          </a:xfrm>
          <a:prstGeom prst="rect">
            <a:avLst/>
          </a:prstGeom>
          <a:blipFill>
            <a:blip r:embed="rId1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2175561" y="5677382"/>
            <a:ext cx="777133" cy="172740"/>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3419400" y="5220246"/>
            <a:ext cx="550324" cy="116696"/>
          </a:xfrm>
          <a:prstGeom prst="rect">
            <a:avLst/>
          </a:prstGeom>
          <a:blipFill>
            <a:blip r:embed="rId2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2872283" y="5954448"/>
            <a:ext cx="650493" cy="167214"/>
          </a:xfrm>
          <a:prstGeom prst="rect">
            <a:avLst/>
          </a:prstGeom>
          <a:blipFill>
            <a:blip r:embed="rId2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2176984" y="5462842"/>
            <a:ext cx="643279" cy="156209"/>
          </a:xfrm>
          <a:prstGeom prst="rect">
            <a:avLst/>
          </a:prstGeom>
          <a:blipFill>
            <a:blip r:embed="rId2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2799113" y="4682579"/>
            <a:ext cx="569133" cy="152965"/>
          </a:xfrm>
          <a:custGeom>
            <a:rect l="l" t="t" r="r" b="b"/>
            <a:pathLst>
              <a:path w="569133" h="152965">
                <a:moveTo>
                  <a:pt x="113660" y="132288"/>
                </a:moveTo>
                <a:lnTo>
                  <a:pt x="50185" y="132288"/>
                </a:lnTo>
                <a:lnTo>
                  <a:pt x="66543" y="147516"/>
                </a:lnTo>
                <a:lnTo>
                  <a:pt x="74354" y="152176"/>
                </a:lnTo>
                <a:lnTo>
                  <a:pt x="86445" y="152965"/>
                </a:lnTo>
                <a:lnTo>
                  <a:pt x="97429" y="147389"/>
                </a:lnTo>
                <a:lnTo>
                  <a:pt x="113660" y="132288"/>
                </a:lnTo>
                <a:close/>
              </a:path>
              <a:path w="569133" h="152965">
                <a:moveTo>
                  <a:pt x="52586" y="33419"/>
                </a:moveTo>
                <a:lnTo>
                  <a:pt x="37257" y="33419"/>
                </a:lnTo>
                <a:lnTo>
                  <a:pt x="22398" y="47249"/>
                </a:lnTo>
                <a:lnTo>
                  <a:pt x="37117" y="47249"/>
                </a:lnTo>
                <a:lnTo>
                  <a:pt x="37117" y="119068"/>
                </a:lnTo>
                <a:lnTo>
                  <a:pt x="83307" y="119068"/>
                </a:lnTo>
                <a:lnTo>
                  <a:pt x="83307" y="132288"/>
                </a:lnTo>
                <a:lnTo>
                  <a:pt x="98585" y="132288"/>
                </a:lnTo>
                <a:lnTo>
                  <a:pt x="98585" y="104907"/>
                </a:lnTo>
                <a:lnTo>
                  <a:pt x="52586" y="104907"/>
                </a:lnTo>
                <a:lnTo>
                  <a:pt x="52586" y="33419"/>
                </a:lnTo>
                <a:close/>
              </a:path>
              <a:path w="569133" h="152965">
                <a:moveTo>
                  <a:pt x="129205" y="75697"/>
                </a:moveTo>
                <a:lnTo>
                  <a:pt x="113927" y="75697"/>
                </a:lnTo>
                <a:lnTo>
                  <a:pt x="113927" y="132034"/>
                </a:lnTo>
                <a:lnTo>
                  <a:pt x="129205" y="117823"/>
                </a:lnTo>
                <a:lnTo>
                  <a:pt x="129205" y="75697"/>
                </a:lnTo>
                <a:close/>
              </a:path>
              <a:path w="569133" h="152965">
                <a:moveTo>
                  <a:pt x="83650" y="19424"/>
                </a:moveTo>
                <a:lnTo>
                  <a:pt x="67927" y="19424"/>
                </a:lnTo>
                <a:lnTo>
                  <a:pt x="67927" y="104907"/>
                </a:lnTo>
                <a:lnTo>
                  <a:pt x="98585" y="104907"/>
                </a:lnTo>
                <a:lnTo>
                  <a:pt x="98585" y="90036"/>
                </a:lnTo>
                <a:lnTo>
                  <a:pt x="83332" y="90036"/>
                </a:lnTo>
                <a:lnTo>
                  <a:pt x="83332" y="75748"/>
                </a:lnTo>
                <a:lnTo>
                  <a:pt x="129205" y="75697"/>
                </a:lnTo>
                <a:lnTo>
                  <a:pt x="129205" y="61372"/>
                </a:lnTo>
                <a:lnTo>
                  <a:pt x="83358" y="61372"/>
                </a:lnTo>
                <a:lnTo>
                  <a:pt x="83358" y="47097"/>
                </a:lnTo>
                <a:lnTo>
                  <a:pt x="142857" y="47097"/>
                </a:lnTo>
                <a:lnTo>
                  <a:pt x="127325" y="32644"/>
                </a:lnTo>
                <a:lnTo>
                  <a:pt x="83650" y="32644"/>
                </a:lnTo>
                <a:lnTo>
                  <a:pt x="83650" y="19424"/>
                </a:lnTo>
                <a:close/>
              </a:path>
              <a:path w="569133" h="152965">
                <a:moveTo>
                  <a:pt x="78160" y="0"/>
                </a:moveTo>
                <a:lnTo>
                  <a:pt x="67191" y="5568"/>
                </a:lnTo>
                <a:lnTo>
                  <a:pt x="52294" y="19424"/>
                </a:lnTo>
                <a:lnTo>
                  <a:pt x="113114" y="19424"/>
                </a:lnTo>
                <a:lnTo>
                  <a:pt x="98090" y="5454"/>
                </a:lnTo>
                <a:lnTo>
                  <a:pt x="90252" y="783"/>
                </a:lnTo>
                <a:lnTo>
                  <a:pt x="78160" y="0"/>
                </a:lnTo>
                <a:close/>
              </a:path>
              <a:path w="569133" h="152965">
                <a:moveTo>
                  <a:pt x="370937" y="115359"/>
                </a:moveTo>
                <a:lnTo>
                  <a:pt x="356967" y="115359"/>
                </a:lnTo>
                <a:lnTo>
                  <a:pt x="351810" y="122471"/>
                </a:lnTo>
                <a:lnTo>
                  <a:pt x="351810" y="137330"/>
                </a:lnTo>
                <a:lnTo>
                  <a:pt x="356293" y="144087"/>
                </a:lnTo>
                <a:lnTo>
                  <a:pt x="372473" y="144087"/>
                </a:lnTo>
                <a:lnTo>
                  <a:pt x="376131" y="142245"/>
                </a:lnTo>
                <a:lnTo>
                  <a:pt x="378895" y="139286"/>
                </a:lnTo>
                <a:lnTo>
                  <a:pt x="360027" y="139286"/>
                </a:lnTo>
                <a:lnTo>
                  <a:pt x="357221" y="134638"/>
                </a:lnTo>
                <a:lnTo>
                  <a:pt x="357221" y="124529"/>
                </a:lnTo>
                <a:lnTo>
                  <a:pt x="361031" y="120084"/>
                </a:lnTo>
                <a:lnTo>
                  <a:pt x="377653" y="120084"/>
                </a:lnTo>
                <a:lnTo>
                  <a:pt x="378226" y="119538"/>
                </a:lnTo>
                <a:lnTo>
                  <a:pt x="377452" y="118877"/>
                </a:lnTo>
                <a:lnTo>
                  <a:pt x="374543" y="116540"/>
                </a:lnTo>
                <a:lnTo>
                  <a:pt x="370937" y="115359"/>
                </a:lnTo>
                <a:close/>
              </a:path>
              <a:path w="569133" h="152965">
                <a:moveTo>
                  <a:pt x="379014" y="127653"/>
                </a:moveTo>
                <a:lnTo>
                  <a:pt x="366441" y="127653"/>
                </a:lnTo>
                <a:lnTo>
                  <a:pt x="366441" y="132263"/>
                </a:lnTo>
                <a:lnTo>
                  <a:pt x="373946" y="132263"/>
                </a:lnTo>
                <a:lnTo>
                  <a:pt x="373946" y="137102"/>
                </a:lnTo>
                <a:lnTo>
                  <a:pt x="373184" y="137622"/>
                </a:lnTo>
                <a:lnTo>
                  <a:pt x="371191" y="138905"/>
                </a:lnTo>
                <a:lnTo>
                  <a:pt x="369374" y="139286"/>
                </a:lnTo>
                <a:lnTo>
                  <a:pt x="378895" y="139286"/>
                </a:lnTo>
                <a:lnTo>
                  <a:pt x="379014" y="127653"/>
                </a:lnTo>
                <a:close/>
              </a:path>
              <a:path w="569133" h="152965">
                <a:moveTo>
                  <a:pt x="377653" y="120084"/>
                </a:moveTo>
                <a:lnTo>
                  <a:pt x="369882" y="120084"/>
                </a:lnTo>
                <a:lnTo>
                  <a:pt x="372816" y="121062"/>
                </a:lnTo>
                <a:lnTo>
                  <a:pt x="374785" y="122814"/>
                </a:lnTo>
                <a:lnTo>
                  <a:pt x="377653" y="120084"/>
                </a:lnTo>
                <a:close/>
              </a:path>
              <a:path w="569133" h="152965">
                <a:moveTo>
                  <a:pt x="546997" y="116185"/>
                </a:moveTo>
                <a:lnTo>
                  <a:pt x="541447" y="116185"/>
                </a:lnTo>
                <a:lnTo>
                  <a:pt x="541447" y="143503"/>
                </a:lnTo>
                <a:lnTo>
                  <a:pt x="546997" y="143503"/>
                </a:lnTo>
                <a:lnTo>
                  <a:pt x="546997" y="132454"/>
                </a:lnTo>
                <a:lnTo>
                  <a:pt x="566898" y="132454"/>
                </a:lnTo>
                <a:lnTo>
                  <a:pt x="566898" y="127691"/>
                </a:lnTo>
                <a:lnTo>
                  <a:pt x="546997" y="127691"/>
                </a:lnTo>
                <a:lnTo>
                  <a:pt x="546997" y="116185"/>
                </a:lnTo>
                <a:close/>
              </a:path>
              <a:path w="569133" h="152965">
                <a:moveTo>
                  <a:pt x="566898" y="132454"/>
                </a:moveTo>
                <a:lnTo>
                  <a:pt x="561411" y="132454"/>
                </a:lnTo>
                <a:lnTo>
                  <a:pt x="561411" y="143503"/>
                </a:lnTo>
                <a:lnTo>
                  <a:pt x="566898" y="143503"/>
                </a:lnTo>
                <a:lnTo>
                  <a:pt x="566898" y="132454"/>
                </a:lnTo>
                <a:close/>
              </a:path>
              <a:path w="569133" h="152965">
                <a:moveTo>
                  <a:pt x="566898" y="116185"/>
                </a:moveTo>
                <a:lnTo>
                  <a:pt x="561411" y="116185"/>
                </a:lnTo>
                <a:lnTo>
                  <a:pt x="561411" y="127691"/>
                </a:lnTo>
                <a:lnTo>
                  <a:pt x="566898" y="127691"/>
                </a:lnTo>
                <a:lnTo>
                  <a:pt x="566898" y="116185"/>
                </a:lnTo>
                <a:close/>
              </a:path>
              <a:path w="569133" h="152965">
                <a:moveTo>
                  <a:pt x="406052" y="116185"/>
                </a:moveTo>
                <a:lnTo>
                  <a:pt x="400528" y="116185"/>
                </a:lnTo>
                <a:lnTo>
                  <a:pt x="400528" y="143503"/>
                </a:lnTo>
                <a:lnTo>
                  <a:pt x="406052" y="143503"/>
                </a:lnTo>
                <a:lnTo>
                  <a:pt x="406052" y="132454"/>
                </a:lnTo>
                <a:lnTo>
                  <a:pt x="425966" y="132454"/>
                </a:lnTo>
                <a:lnTo>
                  <a:pt x="425966" y="127691"/>
                </a:lnTo>
                <a:lnTo>
                  <a:pt x="406052" y="127691"/>
                </a:lnTo>
                <a:lnTo>
                  <a:pt x="406052" y="116185"/>
                </a:lnTo>
                <a:close/>
              </a:path>
              <a:path w="569133" h="152965">
                <a:moveTo>
                  <a:pt x="425966" y="132454"/>
                </a:moveTo>
                <a:lnTo>
                  <a:pt x="420479" y="132454"/>
                </a:lnTo>
                <a:lnTo>
                  <a:pt x="420479" y="143503"/>
                </a:lnTo>
                <a:lnTo>
                  <a:pt x="425966" y="143503"/>
                </a:lnTo>
                <a:lnTo>
                  <a:pt x="425966" y="132454"/>
                </a:lnTo>
                <a:close/>
              </a:path>
              <a:path w="569133" h="152965">
                <a:moveTo>
                  <a:pt x="425966" y="116185"/>
                </a:moveTo>
                <a:lnTo>
                  <a:pt x="420479" y="116185"/>
                </a:lnTo>
                <a:lnTo>
                  <a:pt x="420479" y="127691"/>
                </a:lnTo>
                <a:lnTo>
                  <a:pt x="425966" y="127691"/>
                </a:lnTo>
                <a:lnTo>
                  <a:pt x="425966" y="116185"/>
                </a:lnTo>
                <a:close/>
              </a:path>
              <a:path w="569133" h="152965">
                <a:moveTo>
                  <a:pt x="262959" y="125049"/>
                </a:moveTo>
                <a:lnTo>
                  <a:pt x="256446" y="125049"/>
                </a:lnTo>
                <a:lnTo>
                  <a:pt x="271877" y="143503"/>
                </a:lnTo>
                <a:lnTo>
                  <a:pt x="275306" y="143452"/>
                </a:lnTo>
                <a:lnTo>
                  <a:pt x="275306" y="133076"/>
                </a:lnTo>
                <a:lnTo>
                  <a:pt x="269781" y="133076"/>
                </a:lnTo>
                <a:lnTo>
                  <a:pt x="262959" y="125049"/>
                </a:lnTo>
                <a:close/>
              </a:path>
              <a:path w="569133" h="152965">
                <a:moveTo>
                  <a:pt x="255392" y="116147"/>
                </a:moveTo>
                <a:lnTo>
                  <a:pt x="250909" y="116147"/>
                </a:lnTo>
                <a:lnTo>
                  <a:pt x="250909" y="143452"/>
                </a:lnTo>
                <a:lnTo>
                  <a:pt x="256446" y="143452"/>
                </a:lnTo>
                <a:lnTo>
                  <a:pt x="256446" y="125049"/>
                </a:lnTo>
                <a:lnTo>
                  <a:pt x="262959" y="125049"/>
                </a:lnTo>
                <a:lnTo>
                  <a:pt x="255392" y="116147"/>
                </a:lnTo>
                <a:close/>
              </a:path>
              <a:path w="569133" h="152965">
                <a:moveTo>
                  <a:pt x="275306" y="116109"/>
                </a:moveTo>
                <a:lnTo>
                  <a:pt x="269781" y="116109"/>
                </a:lnTo>
                <a:lnTo>
                  <a:pt x="269781" y="133076"/>
                </a:lnTo>
                <a:lnTo>
                  <a:pt x="275306" y="133076"/>
                </a:lnTo>
                <a:lnTo>
                  <a:pt x="275306" y="116109"/>
                </a:lnTo>
                <a:close/>
              </a:path>
              <a:path w="569133" h="152965">
                <a:moveTo>
                  <a:pt x="293369" y="125049"/>
                </a:moveTo>
                <a:lnTo>
                  <a:pt x="286863" y="125049"/>
                </a:lnTo>
                <a:lnTo>
                  <a:pt x="302280" y="143503"/>
                </a:lnTo>
                <a:lnTo>
                  <a:pt x="305722" y="143452"/>
                </a:lnTo>
                <a:lnTo>
                  <a:pt x="305722" y="133076"/>
                </a:lnTo>
                <a:lnTo>
                  <a:pt x="300185" y="133076"/>
                </a:lnTo>
                <a:lnTo>
                  <a:pt x="293369" y="125049"/>
                </a:lnTo>
                <a:close/>
              </a:path>
              <a:path w="569133" h="152965">
                <a:moveTo>
                  <a:pt x="285808" y="116147"/>
                </a:moveTo>
                <a:lnTo>
                  <a:pt x="281325" y="116147"/>
                </a:lnTo>
                <a:lnTo>
                  <a:pt x="281325" y="143452"/>
                </a:lnTo>
                <a:lnTo>
                  <a:pt x="286863" y="143452"/>
                </a:lnTo>
                <a:lnTo>
                  <a:pt x="286863" y="125049"/>
                </a:lnTo>
                <a:lnTo>
                  <a:pt x="293369" y="125049"/>
                </a:lnTo>
                <a:lnTo>
                  <a:pt x="285808" y="116147"/>
                </a:lnTo>
                <a:close/>
              </a:path>
              <a:path w="569133" h="152965">
                <a:moveTo>
                  <a:pt x="305722" y="116109"/>
                </a:moveTo>
                <a:lnTo>
                  <a:pt x="300185" y="116109"/>
                </a:lnTo>
                <a:lnTo>
                  <a:pt x="300185" y="133076"/>
                </a:lnTo>
                <a:lnTo>
                  <a:pt x="305722" y="133076"/>
                </a:lnTo>
                <a:lnTo>
                  <a:pt x="305722" y="116109"/>
                </a:lnTo>
                <a:close/>
              </a:path>
              <a:path w="569133" h="152965">
                <a:moveTo>
                  <a:pt x="335037" y="125049"/>
                </a:moveTo>
                <a:lnTo>
                  <a:pt x="328531" y="125049"/>
                </a:lnTo>
                <a:lnTo>
                  <a:pt x="343962" y="143503"/>
                </a:lnTo>
                <a:lnTo>
                  <a:pt x="347391" y="143452"/>
                </a:lnTo>
                <a:lnTo>
                  <a:pt x="347391" y="133076"/>
                </a:lnTo>
                <a:lnTo>
                  <a:pt x="341854" y="133076"/>
                </a:lnTo>
                <a:lnTo>
                  <a:pt x="335037" y="125049"/>
                </a:lnTo>
                <a:close/>
              </a:path>
              <a:path w="569133" h="152965">
                <a:moveTo>
                  <a:pt x="327477" y="116147"/>
                </a:moveTo>
                <a:lnTo>
                  <a:pt x="322994" y="116147"/>
                </a:lnTo>
                <a:lnTo>
                  <a:pt x="322994" y="143452"/>
                </a:lnTo>
                <a:lnTo>
                  <a:pt x="328531" y="143452"/>
                </a:lnTo>
                <a:lnTo>
                  <a:pt x="328531" y="125049"/>
                </a:lnTo>
                <a:lnTo>
                  <a:pt x="335037" y="125049"/>
                </a:lnTo>
                <a:lnTo>
                  <a:pt x="327477" y="116147"/>
                </a:lnTo>
                <a:close/>
              </a:path>
              <a:path w="569133" h="152965">
                <a:moveTo>
                  <a:pt x="347391" y="116109"/>
                </a:moveTo>
                <a:lnTo>
                  <a:pt x="341854" y="116109"/>
                </a:lnTo>
                <a:lnTo>
                  <a:pt x="341854" y="133076"/>
                </a:lnTo>
                <a:lnTo>
                  <a:pt x="347391" y="133076"/>
                </a:lnTo>
                <a:lnTo>
                  <a:pt x="347391" y="116109"/>
                </a:lnTo>
                <a:close/>
              </a:path>
              <a:path w="569133" h="152965">
                <a:moveTo>
                  <a:pt x="244775" y="116147"/>
                </a:moveTo>
                <a:lnTo>
                  <a:pt x="239276" y="116147"/>
                </a:lnTo>
                <a:lnTo>
                  <a:pt x="239276" y="143464"/>
                </a:lnTo>
                <a:lnTo>
                  <a:pt x="244775" y="143464"/>
                </a:lnTo>
                <a:lnTo>
                  <a:pt x="244775" y="116147"/>
                </a:lnTo>
                <a:close/>
              </a:path>
              <a:path w="569133" h="152965">
                <a:moveTo>
                  <a:pt x="219366" y="124694"/>
                </a:moveTo>
                <a:lnTo>
                  <a:pt x="213609" y="124694"/>
                </a:lnTo>
                <a:lnTo>
                  <a:pt x="219908" y="143452"/>
                </a:lnTo>
                <a:lnTo>
                  <a:pt x="225661" y="143452"/>
                </a:lnTo>
                <a:lnTo>
                  <a:pt x="228537" y="134892"/>
                </a:lnTo>
                <a:lnTo>
                  <a:pt x="222791" y="134892"/>
                </a:lnTo>
                <a:lnTo>
                  <a:pt x="219366" y="124694"/>
                </a:lnTo>
                <a:close/>
              </a:path>
              <a:path w="569133" h="152965">
                <a:moveTo>
                  <a:pt x="198178" y="116121"/>
                </a:moveTo>
                <a:lnTo>
                  <a:pt x="192425" y="116121"/>
                </a:lnTo>
                <a:lnTo>
                  <a:pt x="201582" y="143388"/>
                </a:lnTo>
                <a:lnTo>
                  <a:pt x="207335" y="143388"/>
                </a:lnTo>
                <a:lnTo>
                  <a:pt x="210208" y="134828"/>
                </a:lnTo>
                <a:lnTo>
                  <a:pt x="204465" y="134828"/>
                </a:lnTo>
                <a:lnTo>
                  <a:pt x="198178" y="116121"/>
                </a:lnTo>
                <a:close/>
              </a:path>
              <a:path w="569133" h="152965">
                <a:moveTo>
                  <a:pt x="234843" y="116121"/>
                </a:moveTo>
                <a:lnTo>
                  <a:pt x="229086" y="116134"/>
                </a:lnTo>
                <a:lnTo>
                  <a:pt x="222791" y="134892"/>
                </a:lnTo>
                <a:lnTo>
                  <a:pt x="228537" y="134892"/>
                </a:lnTo>
                <a:lnTo>
                  <a:pt x="234843" y="116121"/>
                </a:lnTo>
                <a:close/>
              </a:path>
              <a:path w="569133" h="152965">
                <a:moveTo>
                  <a:pt x="216492" y="116134"/>
                </a:moveTo>
                <a:lnTo>
                  <a:pt x="210739" y="116134"/>
                </a:lnTo>
                <a:lnTo>
                  <a:pt x="204465" y="134828"/>
                </a:lnTo>
                <a:lnTo>
                  <a:pt x="210208" y="134828"/>
                </a:lnTo>
                <a:lnTo>
                  <a:pt x="213609" y="124694"/>
                </a:lnTo>
                <a:lnTo>
                  <a:pt x="219366" y="124694"/>
                </a:lnTo>
                <a:lnTo>
                  <a:pt x="216492" y="116134"/>
                </a:lnTo>
                <a:close/>
              </a:path>
              <a:path w="569133" h="152965">
                <a:moveTo>
                  <a:pt x="316847" y="116147"/>
                </a:moveTo>
                <a:lnTo>
                  <a:pt x="311361" y="116147"/>
                </a:lnTo>
                <a:lnTo>
                  <a:pt x="311361" y="143464"/>
                </a:lnTo>
                <a:lnTo>
                  <a:pt x="316847" y="143464"/>
                </a:lnTo>
                <a:lnTo>
                  <a:pt x="316847" y="116147"/>
                </a:lnTo>
                <a:close/>
              </a:path>
              <a:path w="569133" h="152965">
                <a:moveTo>
                  <a:pt x="499956" y="116147"/>
                </a:moveTo>
                <a:lnTo>
                  <a:pt x="494419" y="116147"/>
                </a:lnTo>
                <a:lnTo>
                  <a:pt x="494419" y="143452"/>
                </a:lnTo>
                <a:lnTo>
                  <a:pt x="515043" y="143452"/>
                </a:lnTo>
                <a:lnTo>
                  <a:pt x="515043" y="138702"/>
                </a:lnTo>
                <a:lnTo>
                  <a:pt x="499956" y="138702"/>
                </a:lnTo>
                <a:lnTo>
                  <a:pt x="499956" y="116147"/>
                </a:lnTo>
                <a:close/>
              </a:path>
              <a:path w="569133" h="152965">
                <a:moveTo>
                  <a:pt x="526931" y="120833"/>
                </a:moveTo>
                <a:lnTo>
                  <a:pt x="521393" y="120833"/>
                </a:lnTo>
                <a:lnTo>
                  <a:pt x="521393" y="143452"/>
                </a:lnTo>
                <a:lnTo>
                  <a:pt x="526931" y="143452"/>
                </a:lnTo>
                <a:lnTo>
                  <a:pt x="526931" y="120833"/>
                </a:lnTo>
                <a:close/>
              </a:path>
              <a:path w="569133" h="152965">
                <a:moveTo>
                  <a:pt x="536240" y="116147"/>
                </a:moveTo>
                <a:lnTo>
                  <a:pt x="512084" y="116147"/>
                </a:lnTo>
                <a:lnTo>
                  <a:pt x="512084" y="120833"/>
                </a:lnTo>
                <a:lnTo>
                  <a:pt x="536240" y="120833"/>
                </a:lnTo>
                <a:lnTo>
                  <a:pt x="536240" y="116147"/>
                </a:lnTo>
                <a:close/>
              </a:path>
              <a:path w="569133" h="152965">
                <a:moveTo>
                  <a:pt x="477147" y="116147"/>
                </a:moveTo>
                <a:lnTo>
                  <a:pt x="471114" y="116147"/>
                </a:lnTo>
                <a:lnTo>
                  <a:pt x="457957" y="143452"/>
                </a:lnTo>
                <a:lnTo>
                  <a:pt x="463951" y="143452"/>
                </a:lnTo>
                <a:lnTo>
                  <a:pt x="466466" y="138308"/>
                </a:lnTo>
                <a:lnTo>
                  <a:pt x="487836" y="138308"/>
                </a:lnTo>
                <a:lnTo>
                  <a:pt x="485520" y="133508"/>
                </a:lnTo>
                <a:lnTo>
                  <a:pt x="468688" y="133508"/>
                </a:lnTo>
                <a:lnTo>
                  <a:pt x="474137" y="121887"/>
                </a:lnTo>
                <a:lnTo>
                  <a:pt x="479915" y="121887"/>
                </a:lnTo>
                <a:lnTo>
                  <a:pt x="477147" y="116147"/>
                </a:lnTo>
                <a:close/>
              </a:path>
              <a:path w="569133" h="152965">
                <a:moveTo>
                  <a:pt x="487836" y="138308"/>
                </a:moveTo>
                <a:lnTo>
                  <a:pt x="481808" y="138308"/>
                </a:lnTo>
                <a:lnTo>
                  <a:pt x="484284" y="143452"/>
                </a:lnTo>
                <a:lnTo>
                  <a:pt x="490317" y="143452"/>
                </a:lnTo>
                <a:lnTo>
                  <a:pt x="487836" y="138308"/>
                </a:lnTo>
                <a:close/>
              </a:path>
              <a:path w="569133" h="152965">
                <a:moveTo>
                  <a:pt x="479915" y="121887"/>
                </a:moveTo>
                <a:lnTo>
                  <a:pt x="474137" y="121887"/>
                </a:lnTo>
                <a:lnTo>
                  <a:pt x="479585" y="133508"/>
                </a:lnTo>
                <a:lnTo>
                  <a:pt x="485520" y="133508"/>
                </a:lnTo>
                <a:lnTo>
                  <a:pt x="479915" y="121887"/>
                </a:lnTo>
                <a:close/>
              </a:path>
              <a:path w="569133" h="152965">
                <a:moveTo>
                  <a:pt x="453575" y="116147"/>
                </a:moveTo>
                <a:lnTo>
                  <a:pt x="431604" y="116147"/>
                </a:lnTo>
                <a:lnTo>
                  <a:pt x="431604" y="143452"/>
                </a:lnTo>
                <a:lnTo>
                  <a:pt x="453575" y="143452"/>
                </a:lnTo>
                <a:lnTo>
                  <a:pt x="453575" y="138384"/>
                </a:lnTo>
                <a:lnTo>
                  <a:pt x="437091" y="138384"/>
                </a:lnTo>
                <a:lnTo>
                  <a:pt x="437091" y="132225"/>
                </a:lnTo>
                <a:lnTo>
                  <a:pt x="452979" y="132225"/>
                </a:lnTo>
                <a:lnTo>
                  <a:pt x="452979" y="127424"/>
                </a:lnTo>
                <a:lnTo>
                  <a:pt x="437091" y="127424"/>
                </a:lnTo>
                <a:lnTo>
                  <a:pt x="437091" y="121138"/>
                </a:lnTo>
                <a:lnTo>
                  <a:pt x="453575" y="121138"/>
                </a:lnTo>
                <a:lnTo>
                  <a:pt x="453575" y="116147"/>
                </a:lnTo>
                <a:close/>
              </a:path>
              <a:path w="569133" h="152965">
                <a:moveTo>
                  <a:pt x="21775" y="47833"/>
                </a:moveTo>
                <a:lnTo>
                  <a:pt x="6116" y="62400"/>
                </a:lnTo>
                <a:lnTo>
                  <a:pt x="1400" y="68893"/>
                </a:lnTo>
                <a:lnTo>
                  <a:pt x="0" y="80559"/>
                </a:lnTo>
                <a:lnTo>
                  <a:pt x="5977" y="91153"/>
                </a:lnTo>
                <a:lnTo>
                  <a:pt x="21775" y="105860"/>
                </a:lnTo>
                <a:lnTo>
                  <a:pt x="21775" y="47833"/>
                </a:lnTo>
                <a:close/>
              </a:path>
              <a:path w="569133" h="152965">
                <a:moveTo>
                  <a:pt x="561172" y="81361"/>
                </a:moveTo>
                <a:lnTo>
                  <a:pt x="526893" y="81361"/>
                </a:lnTo>
                <a:lnTo>
                  <a:pt x="526867" y="92563"/>
                </a:lnTo>
                <a:lnTo>
                  <a:pt x="526626" y="94658"/>
                </a:lnTo>
                <a:lnTo>
                  <a:pt x="524708" y="96297"/>
                </a:lnTo>
                <a:lnTo>
                  <a:pt x="522397" y="96297"/>
                </a:lnTo>
                <a:lnTo>
                  <a:pt x="522397" y="105491"/>
                </a:lnTo>
                <a:lnTo>
                  <a:pt x="523210" y="105479"/>
                </a:lnTo>
                <a:lnTo>
                  <a:pt x="530766" y="105085"/>
                </a:lnTo>
                <a:lnTo>
                  <a:pt x="536694" y="99332"/>
                </a:lnTo>
                <a:lnTo>
                  <a:pt x="536786" y="84346"/>
                </a:lnTo>
                <a:lnTo>
                  <a:pt x="557415" y="84346"/>
                </a:lnTo>
                <a:lnTo>
                  <a:pt x="558414" y="83736"/>
                </a:lnTo>
                <a:lnTo>
                  <a:pt x="561172" y="81361"/>
                </a:lnTo>
                <a:close/>
              </a:path>
              <a:path w="569133" h="152965">
                <a:moveTo>
                  <a:pt x="568790" y="23983"/>
                </a:moveTo>
                <a:lnTo>
                  <a:pt x="486799" y="23983"/>
                </a:lnTo>
                <a:lnTo>
                  <a:pt x="486741" y="48354"/>
                </a:lnTo>
                <a:lnTo>
                  <a:pt x="486619" y="72484"/>
                </a:lnTo>
                <a:lnTo>
                  <a:pt x="483812" y="84798"/>
                </a:lnTo>
                <a:lnTo>
                  <a:pt x="477528" y="95890"/>
                </a:lnTo>
                <a:lnTo>
                  <a:pt x="484589" y="102482"/>
                </a:lnTo>
                <a:lnTo>
                  <a:pt x="490346" y="93890"/>
                </a:lnTo>
                <a:lnTo>
                  <a:pt x="495002" y="82060"/>
                </a:lnTo>
                <a:lnTo>
                  <a:pt x="496584" y="69741"/>
                </a:lnTo>
                <a:lnTo>
                  <a:pt x="496679" y="33178"/>
                </a:lnTo>
                <a:lnTo>
                  <a:pt x="568790" y="33178"/>
                </a:lnTo>
                <a:lnTo>
                  <a:pt x="568790" y="23983"/>
                </a:lnTo>
                <a:close/>
              </a:path>
              <a:path w="569133" h="152965">
                <a:moveTo>
                  <a:pt x="557415" y="84346"/>
                </a:moveTo>
                <a:lnTo>
                  <a:pt x="536786" y="84346"/>
                </a:lnTo>
                <a:lnTo>
                  <a:pt x="544614" y="91352"/>
                </a:lnTo>
                <a:lnTo>
                  <a:pt x="556023" y="97274"/>
                </a:lnTo>
                <a:lnTo>
                  <a:pt x="569095" y="100005"/>
                </a:lnTo>
                <a:lnTo>
                  <a:pt x="569095" y="90861"/>
                </a:lnTo>
                <a:lnTo>
                  <a:pt x="567482" y="90683"/>
                </a:lnTo>
                <a:lnTo>
                  <a:pt x="562694" y="90048"/>
                </a:lnTo>
                <a:lnTo>
                  <a:pt x="558173" y="88537"/>
                </a:lnTo>
                <a:lnTo>
                  <a:pt x="554147" y="86340"/>
                </a:lnTo>
                <a:lnTo>
                  <a:pt x="557415" y="84346"/>
                </a:lnTo>
                <a:close/>
              </a:path>
              <a:path w="569133" h="152965">
                <a:moveTo>
                  <a:pt x="500997" y="71087"/>
                </a:moveTo>
                <a:lnTo>
                  <a:pt x="500591" y="72027"/>
                </a:lnTo>
                <a:lnTo>
                  <a:pt x="498432" y="78936"/>
                </a:lnTo>
                <a:lnTo>
                  <a:pt x="500184" y="79533"/>
                </a:lnTo>
                <a:lnTo>
                  <a:pt x="504871" y="81006"/>
                </a:lnTo>
                <a:lnTo>
                  <a:pt x="509633" y="81831"/>
                </a:lnTo>
                <a:lnTo>
                  <a:pt x="514358" y="82060"/>
                </a:lnTo>
                <a:lnTo>
                  <a:pt x="509303" y="86365"/>
                </a:lnTo>
                <a:lnTo>
                  <a:pt x="503118" y="89642"/>
                </a:lnTo>
                <a:lnTo>
                  <a:pt x="496070" y="91420"/>
                </a:lnTo>
                <a:lnTo>
                  <a:pt x="498368" y="99332"/>
                </a:lnTo>
                <a:lnTo>
                  <a:pt x="504913" y="97255"/>
                </a:lnTo>
                <a:lnTo>
                  <a:pt x="516370" y="91162"/>
                </a:lnTo>
                <a:lnTo>
                  <a:pt x="525673" y="82835"/>
                </a:lnTo>
                <a:lnTo>
                  <a:pt x="526893" y="81361"/>
                </a:lnTo>
                <a:lnTo>
                  <a:pt x="561172" y="81361"/>
                </a:lnTo>
                <a:lnTo>
                  <a:pt x="562160" y="80511"/>
                </a:lnTo>
                <a:lnTo>
                  <a:pt x="562341" y="80295"/>
                </a:lnTo>
                <a:lnTo>
                  <a:pt x="545930" y="80295"/>
                </a:lnTo>
                <a:lnTo>
                  <a:pt x="542844" y="77247"/>
                </a:lnTo>
                <a:lnTo>
                  <a:pt x="540975" y="74554"/>
                </a:lnTo>
                <a:lnTo>
                  <a:pt x="526893" y="74554"/>
                </a:lnTo>
                <a:lnTo>
                  <a:pt x="509252" y="74211"/>
                </a:lnTo>
                <a:lnTo>
                  <a:pt x="500997" y="71087"/>
                </a:lnTo>
                <a:close/>
              </a:path>
              <a:path w="569133" h="152965">
                <a:moveTo>
                  <a:pt x="557385" y="71405"/>
                </a:moveTo>
                <a:lnTo>
                  <a:pt x="556445" y="72484"/>
                </a:lnTo>
                <a:lnTo>
                  <a:pt x="553537" y="75646"/>
                </a:lnTo>
                <a:lnTo>
                  <a:pt x="549994" y="78326"/>
                </a:lnTo>
                <a:lnTo>
                  <a:pt x="545930" y="80295"/>
                </a:lnTo>
                <a:lnTo>
                  <a:pt x="562341" y="80295"/>
                </a:lnTo>
                <a:lnTo>
                  <a:pt x="565247" y="76815"/>
                </a:lnTo>
                <a:lnTo>
                  <a:pt x="557385" y="71405"/>
                </a:lnTo>
                <a:close/>
              </a:path>
              <a:path w="569133" h="152965">
                <a:moveTo>
                  <a:pt x="538691" y="69741"/>
                </a:moveTo>
                <a:lnTo>
                  <a:pt x="526893" y="69741"/>
                </a:lnTo>
                <a:lnTo>
                  <a:pt x="526893" y="74554"/>
                </a:lnTo>
                <a:lnTo>
                  <a:pt x="540975" y="74554"/>
                </a:lnTo>
                <a:lnTo>
                  <a:pt x="540367" y="73678"/>
                </a:lnTo>
                <a:lnTo>
                  <a:pt x="538691" y="69741"/>
                </a:lnTo>
                <a:close/>
              </a:path>
              <a:path w="569133" h="152965">
                <a:moveTo>
                  <a:pt x="564434" y="57562"/>
                </a:moveTo>
                <a:lnTo>
                  <a:pt x="554540" y="57562"/>
                </a:lnTo>
                <a:lnTo>
                  <a:pt x="554540" y="60546"/>
                </a:lnTo>
                <a:lnTo>
                  <a:pt x="500629" y="60546"/>
                </a:lnTo>
                <a:lnTo>
                  <a:pt x="500629" y="69741"/>
                </a:lnTo>
                <a:lnTo>
                  <a:pt x="564434" y="69741"/>
                </a:lnTo>
                <a:lnTo>
                  <a:pt x="564434" y="57562"/>
                </a:lnTo>
                <a:close/>
              </a:path>
              <a:path w="569133" h="152965">
                <a:moveTo>
                  <a:pt x="536786" y="57562"/>
                </a:moveTo>
                <a:lnTo>
                  <a:pt x="526893" y="57562"/>
                </a:lnTo>
                <a:lnTo>
                  <a:pt x="526893" y="60546"/>
                </a:lnTo>
                <a:lnTo>
                  <a:pt x="536786" y="60546"/>
                </a:lnTo>
                <a:lnTo>
                  <a:pt x="536786" y="57562"/>
                </a:lnTo>
                <a:close/>
              </a:path>
              <a:path w="569133" h="152965">
                <a:moveTo>
                  <a:pt x="569133" y="48354"/>
                </a:moveTo>
                <a:lnTo>
                  <a:pt x="501086" y="48354"/>
                </a:lnTo>
                <a:lnTo>
                  <a:pt x="501086" y="57562"/>
                </a:lnTo>
                <a:lnTo>
                  <a:pt x="569133" y="57562"/>
                </a:lnTo>
                <a:lnTo>
                  <a:pt x="569133" y="48354"/>
                </a:lnTo>
                <a:close/>
              </a:path>
              <a:path w="569133" h="152965">
                <a:moveTo>
                  <a:pt x="536786" y="45370"/>
                </a:moveTo>
                <a:lnTo>
                  <a:pt x="526893" y="45370"/>
                </a:lnTo>
                <a:lnTo>
                  <a:pt x="526893" y="48354"/>
                </a:lnTo>
                <a:lnTo>
                  <a:pt x="536786" y="48354"/>
                </a:lnTo>
                <a:lnTo>
                  <a:pt x="536786" y="45370"/>
                </a:lnTo>
                <a:close/>
              </a:path>
              <a:path w="569133" h="152965">
                <a:moveTo>
                  <a:pt x="564434" y="36162"/>
                </a:moveTo>
                <a:lnTo>
                  <a:pt x="500629" y="36162"/>
                </a:lnTo>
                <a:lnTo>
                  <a:pt x="500629" y="45370"/>
                </a:lnTo>
                <a:lnTo>
                  <a:pt x="554540" y="45370"/>
                </a:lnTo>
                <a:lnTo>
                  <a:pt x="554540" y="48354"/>
                </a:lnTo>
                <a:lnTo>
                  <a:pt x="564434" y="48354"/>
                </a:lnTo>
                <a:lnTo>
                  <a:pt x="564434" y="36162"/>
                </a:lnTo>
                <a:close/>
              </a:path>
              <a:path w="569133" h="152965">
                <a:moveTo>
                  <a:pt x="536786" y="33178"/>
                </a:moveTo>
                <a:lnTo>
                  <a:pt x="526893" y="33178"/>
                </a:lnTo>
                <a:lnTo>
                  <a:pt x="526893" y="36162"/>
                </a:lnTo>
                <a:lnTo>
                  <a:pt x="536786" y="36162"/>
                </a:lnTo>
                <a:lnTo>
                  <a:pt x="536786" y="33178"/>
                </a:lnTo>
                <a:close/>
              </a:path>
              <a:path w="569133" h="152965">
                <a:moveTo>
                  <a:pt x="536786" y="17633"/>
                </a:moveTo>
                <a:lnTo>
                  <a:pt x="526893" y="17633"/>
                </a:lnTo>
                <a:lnTo>
                  <a:pt x="526893" y="23983"/>
                </a:lnTo>
                <a:lnTo>
                  <a:pt x="536786" y="23983"/>
                </a:lnTo>
                <a:lnTo>
                  <a:pt x="536786" y="17633"/>
                </a:lnTo>
                <a:close/>
              </a:path>
              <a:path w="569133" h="152965">
                <a:moveTo>
                  <a:pt x="142959" y="47198"/>
                </a:moveTo>
                <a:lnTo>
                  <a:pt x="142959" y="105022"/>
                </a:lnTo>
                <a:lnTo>
                  <a:pt x="158504" y="90556"/>
                </a:lnTo>
                <a:lnTo>
                  <a:pt x="163204" y="84112"/>
                </a:lnTo>
                <a:lnTo>
                  <a:pt x="164622" y="72419"/>
                </a:lnTo>
                <a:lnTo>
                  <a:pt x="158643" y="61791"/>
                </a:lnTo>
                <a:lnTo>
                  <a:pt x="142959" y="47198"/>
                </a:lnTo>
                <a:close/>
              </a:path>
              <a:path w="569133" h="152965">
                <a:moveTo>
                  <a:pt x="399143" y="47491"/>
                </a:moveTo>
                <a:lnTo>
                  <a:pt x="389263" y="47491"/>
                </a:lnTo>
                <a:lnTo>
                  <a:pt x="389263" y="102710"/>
                </a:lnTo>
                <a:lnTo>
                  <a:pt x="399143" y="102710"/>
                </a:lnTo>
                <a:lnTo>
                  <a:pt x="399143" y="47491"/>
                </a:lnTo>
                <a:close/>
              </a:path>
              <a:path w="569133" h="152965">
                <a:moveTo>
                  <a:pt x="439396" y="91150"/>
                </a:moveTo>
                <a:lnTo>
                  <a:pt x="417555" y="91150"/>
                </a:lnTo>
                <a:lnTo>
                  <a:pt x="428420" y="97360"/>
                </a:lnTo>
                <a:lnTo>
                  <a:pt x="440649" y="101319"/>
                </a:lnTo>
                <a:lnTo>
                  <a:pt x="453918" y="102710"/>
                </a:lnTo>
                <a:lnTo>
                  <a:pt x="472092" y="102710"/>
                </a:lnTo>
                <a:lnTo>
                  <a:pt x="472092" y="93503"/>
                </a:lnTo>
                <a:lnTo>
                  <a:pt x="453918" y="93503"/>
                </a:lnTo>
                <a:lnTo>
                  <a:pt x="442945" y="92375"/>
                </a:lnTo>
                <a:lnTo>
                  <a:pt x="439396" y="91150"/>
                </a:lnTo>
                <a:close/>
              </a:path>
              <a:path w="569133" h="152965">
                <a:moveTo>
                  <a:pt x="408338" y="65880"/>
                </a:moveTo>
                <a:lnTo>
                  <a:pt x="399791" y="70592"/>
                </a:lnTo>
                <a:lnTo>
                  <a:pt x="400977" y="72840"/>
                </a:lnTo>
                <a:lnTo>
                  <a:pt x="403029" y="76548"/>
                </a:lnTo>
                <a:lnTo>
                  <a:pt x="405874" y="80396"/>
                </a:lnTo>
                <a:lnTo>
                  <a:pt x="409164" y="83863"/>
                </a:lnTo>
                <a:lnTo>
                  <a:pt x="408071" y="86848"/>
                </a:lnTo>
                <a:lnTo>
                  <a:pt x="404693" y="95243"/>
                </a:lnTo>
                <a:lnTo>
                  <a:pt x="403944" y="96957"/>
                </a:lnTo>
                <a:lnTo>
                  <a:pt x="403169" y="98659"/>
                </a:lnTo>
                <a:lnTo>
                  <a:pt x="412123" y="102570"/>
                </a:lnTo>
                <a:lnTo>
                  <a:pt x="413393" y="99738"/>
                </a:lnTo>
                <a:lnTo>
                  <a:pt x="414205" y="97846"/>
                </a:lnTo>
                <a:lnTo>
                  <a:pt x="414993" y="95928"/>
                </a:lnTo>
                <a:lnTo>
                  <a:pt x="416555" y="91763"/>
                </a:lnTo>
                <a:lnTo>
                  <a:pt x="417555" y="91150"/>
                </a:lnTo>
                <a:lnTo>
                  <a:pt x="439396" y="91150"/>
                </a:lnTo>
                <a:lnTo>
                  <a:pt x="430721" y="88156"/>
                </a:lnTo>
                <a:lnTo>
                  <a:pt x="427443" y="85997"/>
                </a:lnTo>
                <a:lnTo>
                  <a:pt x="426969" y="85997"/>
                </a:lnTo>
                <a:lnTo>
                  <a:pt x="426969" y="85685"/>
                </a:lnTo>
                <a:lnTo>
                  <a:pt x="420251" y="81260"/>
                </a:lnTo>
                <a:lnTo>
                  <a:pt x="422257" y="74770"/>
                </a:lnTo>
                <a:lnTo>
                  <a:pt x="422657" y="72713"/>
                </a:lnTo>
                <a:lnTo>
                  <a:pt x="412402" y="72713"/>
                </a:lnTo>
                <a:lnTo>
                  <a:pt x="410865" y="70554"/>
                </a:lnTo>
                <a:lnTo>
                  <a:pt x="409481" y="68280"/>
                </a:lnTo>
                <a:lnTo>
                  <a:pt x="408338" y="65880"/>
                </a:lnTo>
                <a:close/>
              </a:path>
              <a:path w="569133" h="152965">
                <a:moveTo>
                  <a:pt x="452217" y="85997"/>
                </a:moveTo>
                <a:lnTo>
                  <a:pt x="442336" y="85997"/>
                </a:lnTo>
                <a:lnTo>
                  <a:pt x="442336" y="91712"/>
                </a:lnTo>
                <a:lnTo>
                  <a:pt x="452217" y="91712"/>
                </a:lnTo>
                <a:lnTo>
                  <a:pt x="452217" y="85997"/>
                </a:lnTo>
                <a:close/>
              </a:path>
              <a:path w="569133" h="152965">
                <a:moveTo>
                  <a:pt x="472092" y="76802"/>
                </a:moveTo>
                <a:lnTo>
                  <a:pt x="426969" y="76802"/>
                </a:lnTo>
                <a:lnTo>
                  <a:pt x="426969" y="85685"/>
                </a:lnTo>
                <a:lnTo>
                  <a:pt x="427443" y="85997"/>
                </a:lnTo>
                <a:lnTo>
                  <a:pt x="472092" y="85997"/>
                </a:lnTo>
                <a:lnTo>
                  <a:pt x="472092" y="76802"/>
                </a:lnTo>
                <a:close/>
              </a:path>
              <a:path w="569133" h="152965">
                <a:moveTo>
                  <a:pt x="452217" y="72840"/>
                </a:moveTo>
                <a:lnTo>
                  <a:pt x="442336" y="72840"/>
                </a:lnTo>
                <a:lnTo>
                  <a:pt x="442336" y="76802"/>
                </a:lnTo>
                <a:lnTo>
                  <a:pt x="452217" y="76802"/>
                </a:lnTo>
                <a:lnTo>
                  <a:pt x="452217" y="72840"/>
                </a:lnTo>
                <a:close/>
              </a:path>
              <a:path w="569133" h="152965">
                <a:moveTo>
                  <a:pt x="471787" y="63645"/>
                </a:moveTo>
                <a:lnTo>
                  <a:pt x="426969" y="63645"/>
                </a:lnTo>
                <a:lnTo>
                  <a:pt x="426969" y="72840"/>
                </a:lnTo>
                <a:lnTo>
                  <a:pt x="471787" y="72840"/>
                </a:lnTo>
                <a:lnTo>
                  <a:pt x="471787" y="63645"/>
                </a:lnTo>
                <a:close/>
              </a:path>
              <a:path w="569133" h="152965">
                <a:moveTo>
                  <a:pt x="423781" y="24186"/>
                </a:moveTo>
                <a:lnTo>
                  <a:pt x="406166" y="24186"/>
                </a:lnTo>
                <a:lnTo>
                  <a:pt x="405595" y="26091"/>
                </a:lnTo>
                <a:lnTo>
                  <a:pt x="404769" y="28606"/>
                </a:lnTo>
                <a:lnTo>
                  <a:pt x="403766" y="31044"/>
                </a:lnTo>
                <a:lnTo>
                  <a:pt x="402585" y="33394"/>
                </a:lnTo>
                <a:lnTo>
                  <a:pt x="413685" y="33394"/>
                </a:lnTo>
                <a:lnTo>
                  <a:pt x="413329" y="34676"/>
                </a:lnTo>
                <a:lnTo>
                  <a:pt x="411361" y="41356"/>
                </a:lnTo>
                <a:lnTo>
                  <a:pt x="407589" y="44912"/>
                </a:lnTo>
                <a:lnTo>
                  <a:pt x="401962" y="50653"/>
                </a:lnTo>
                <a:lnTo>
                  <a:pt x="401950" y="59848"/>
                </a:lnTo>
                <a:lnTo>
                  <a:pt x="413888" y="59848"/>
                </a:lnTo>
                <a:lnTo>
                  <a:pt x="413812" y="61664"/>
                </a:lnTo>
                <a:lnTo>
                  <a:pt x="413562" y="65880"/>
                </a:lnTo>
                <a:lnTo>
                  <a:pt x="413101" y="69373"/>
                </a:lnTo>
                <a:lnTo>
                  <a:pt x="412402" y="72713"/>
                </a:lnTo>
                <a:lnTo>
                  <a:pt x="422657" y="72713"/>
                </a:lnTo>
                <a:lnTo>
                  <a:pt x="423464" y="68560"/>
                </a:lnTo>
                <a:lnTo>
                  <a:pt x="423715" y="61664"/>
                </a:lnTo>
                <a:lnTo>
                  <a:pt x="423781" y="50653"/>
                </a:lnTo>
                <a:lnTo>
                  <a:pt x="414993" y="50653"/>
                </a:lnTo>
                <a:lnTo>
                  <a:pt x="415920" y="49548"/>
                </a:lnTo>
                <a:lnTo>
                  <a:pt x="419819" y="44735"/>
                </a:lnTo>
                <a:lnTo>
                  <a:pt x="422435" y="39947"/>
                </a:lnTo>
                <a:lnTo>
                  <a:pt x="423781" y="33394"/>
                </a:lnTo>
                <a:lnTo>
                  <a:pt x="423781" y="24186"/>
                </a:lnTo>
                <a:close/>
              </a:path>
              <a:path w="569133" h="152965">
                <a:moveTo>
                  <a:pt x="452217" y="46538"/>
                </a:moveTo>
                <a:lnTo>
                  <a:pt x="442336" y="46538"/>
                </a:lnTo>
                <a:lnTo>
                  <a:pt x="442336" y="50500"/>
                </a:lnTo>
                <a:lnTo>
                  <a:pt x="426969" y="50500"/>
                </a:lnTo>
                <a:lnTo>
                  <a:pt x="426969" y="59695"/>
                </a:lnTo>
                <a:lnTo>
                  <a:pt x="442336" y="59695"/>
                </a:lnTo>
                <a:lnTo>
                  <a:pt x="442336" y="63645"/>
                </a:lnTo>
                <a:lnTo>
                  <a:pt x="452217" y="63645"/>
                </a:lnTo>
                <a:lnTo>
                  <a:pt x="452217" y="59695"/>
                </a:lnTo>
                <a:lnTo>
                  <a:pt x="471724" y="59683"/>
                </a:lnTo>
                <a:lnTo>
                  <a:pt x="471724" y="50488"/>
                </a:lnTo>
                <a:lnTo>
                  <a:pt x="452217" y="50488"/>
                </a:lnTo>
                <a:lnTo>
                  <a:pt x="452217" y="46538"/>
                </a:lnTo>
                <a:close/>
              </a:path>
              <a:path w="569133" h="152965">
                <a:moveTo>
                  <a:pt x="403664" y="17633"/>
                </a:moveTo>
                <a:lnTo>
                  <a:pt x="393708" y="17633"/>
                </a:lnTo>
                <a:lnTo>
                  <a:pt x="392032" y="24520"/>
                </a:lnTo>
                <a:lnTo>
                  <a:pt x="386263" y="36009"/>
                </a:lnTo>
                <a:lnTo>
                  <a:pt x="377490" y="45522"/>
                </a:lnTo>
                <a:lnTo>
                  <a:pt x="383878" y="52532"/>
                </a:lnTo>
                <a:lnTo>
                  <a:pt x="385288" y="51339"/>
                </a:lnTo>
                <a:lnTo>
                  <a:pt x="386685" y="50107"/>
                </a:lnTo>
                <a:lnTo>
                  <a:pt x="388005" y="48824"/>
                </a:lnTo>
                <a:lnTo>
                  <a:pt x="389263" y="47491"/>
                </a:lnTo>
                <a:lnTo>
                  <a:pt x="399143" y="47491"/>
                </a:lnTo>
                <a:lnTo>
                  <a:pt x="399143" y="33000"/>
                </a:lnTo>
                <a:lnTo>
                  <a:pt x="399880" y="31387"/>
                </a:lnTo>
                <a:lnTo>
                  <a:pt x="401734" y="27044"/>
                </a:lnTo>
                <a:lnTo>
                  <a:pt x="403029" y="22433"/>
                </a:lnTo>
                <a:lnTo>
                  <a:pt x="403664" y="17633"/>
                </a:lnTo>
                <a:close/>
              </a:path>
              <a:path w="569133" h="152965">
                <a:moveTo>
                  <a:pt x="471724" y="46538"/>
                </a:moveTo>
                <a:lnTo>
                  <a:pt x="461843" y="46538"/>
                </a:lnTo>
                <a:lnTo>
                  <a:pt x="461843" y="50488"/>
                </a:lnTo>
                <a:lnTo>
                  <a:pt x="471724" y="50488"/>
                </a:lnTo>
                <a:lnTo>
                  <a:pt x="471724" y="46538"/>
                </a:lnTo>
                <a:close/>
              </a:path>
              <a:path w="569133" h="152965">
                <a:moveTo>
                  <a:pt x="476296" y="37343"/>
                </a:moveTo>
                <a:lnTo>
                  <a:pt x="426969" y="37343"/>
                </a:lnTo>
                <a:lnTo>
                  <a:pt x="426969" y="46538"/>
                </a:lnTo>
                <a:lnTo>
                  <a:pt x="476296" y="46538"/>
                </a:lnTo>
                <a:lnTo>
                  <a:pt x="476296" y="37343"/>
                </a:lnTo>
                <a:close/>
              </a:path>
              <a:path w="569133" h="152965">
                <a:moveTo>
                  <a:pt x="452217" y="33394"/>
                </a:moveTo>
                <a:lnTo>
                  <a:pt x="442336" y="33394"/>
                </a:lnTo>
                <a:lnTo>
                  <a:pt x="442336" y="37343"/>
                </a:lnTo>
                <a:lnTo>
                  <a:pt x="452217" y="37343"/>
                </a:lnTo>
                <a:lnTo>
                  <a:pt x="452217" y="33394"/>
                </a:lnTo>
                <a:close/>
              </a:path>
              <a:path w="569133" h="152965">
                <a:moveTo>
                  <a:pt x="471724" y="24186"/>
                </a:moveTo>
                <a:lnTo>
                  <a:pt x="426969" y="24186"/>
                </a:lnTo>
                <a:lnTo>
                  <a:pt x="426969" y="33394"/>
                </a:lnTo>
                <a:lnTo>
                  <a:pt x="461843" y="33394"/>
                </a:lnTo>
                <a:lnTo>
                  <a:pt x="461843" y="37343"/>
                </a:lnTo>
                <a:lnTo>
                  <a:pt x="471724" y="37343"/>
                </a:lnTo>
                <a:lnTo>
                  <a:pt x="471724" y="24186"/>
                </a:lnTo>
                <a:close/>
              </a:path>
              <a:path w="569133" h="152965">
                <a:moveTo>
                  <a:pt x="452217" y="17633"/>
                </a:moveTo>
                <a:lnTo>
                  <a:pt x="442336" y="17633"/>
                </a:lnTo>
                <a:lnTo>
                  <a:pt x="442336" y="24186"/>
                </a:lnTo>
                <a:lnTo>
                  <a:pt x="452217" y="24186"/>
                </a:lnTo>
                <a:lnTo>
                  <a:pt x="452217" y="17633"/>
                </a:lnTo>
                <a:close/>
              </a:path>
              <a:path w="569133" h="152965">
                <a:moveTo>
                  <a:pt x="276690" y="93503"/>
                </a:moveTo>
                <a:lnTo>
                  <a:pt x="191320" y="93503"/>
                </a:lnTo>
                <a:lnTo>
                  <a:pt x="191320" y="102697"/>
                </a:lnTo>
                <a:lnTo>
                  <a:pt x="276690" y="102697"/>
                </a:lnTo>
                <a:lnTo>
                  <a:pt x="276690" y="93503"/>
                </a:lnTo>
                <a:close/>
              </a:path>
              <a:path w="569133" h="152965">
                <a:moveTo>
                  <a:pt x="238793" y="30434"/>
                </a:moveTo>
                <a:lnTo>
                  <a:pt x="228912" y="30434"/>
                </a:lnTo>
                <a:lnTo>
                  <a:pt x="228912" y="93503"/>
                </a:lnTo>
                <a:lnTo>
                  <a:pt x="238793" y="93503"/>
                </a:lnTo>
                <a:lnTo>
                  <a:pt x="238793" y="30434"/>
                </a:lnTo>
                <a:close/>
              </a:path>
              <a:path w="569133" h="152965">
                <a:moveTo>
                  <a:pt x="274582" y="21227"/>
                </a:moveTo>
                <a:lnTo>
                  <a:pt x="197162" y="21227"/>
                </a:lnTo>
                <a:lnTo>
                  <a:pt x="197162" y="30434"/>
                </a:lnTo>
                <a:lnTo>
                  <a:pt x="264701" y="30434"/>
                </a:lnTo>
                <a:lnTo>
                  <a:pt x="264676" y="60127"/>
                </a:lnTo>
                <a:lnTo>
                  <a:pt x="264307" y="64724"/>
                </a:lnTo>
                <a:lnTo>
                  <a:pt x="260180" y="68357"/>
                </a:lnTo>
                <a:lnTo>
                  <a:pt x="248724" y="68357"/>
                </a:lnTo>
                <a:lnTo>
                  <a:pt x="248724" y="77551"/>
                </a:lnTo>
                <a:lnTo>
                  <a:pt x="256618" y="77495"/>
                </a:lnTo>
                <a:lnTo>
                  <a:pt x="269360" y="71787"/>
                </a:lnTo>
                <a:lnTo>
                  <a:pt x="274582" y="59467"/>
                </a:lnTo>
                <a:lnTo>
                  <a:pt x="274582" y="21227"/>
                </a:lnTo>
                <a:close/>
              </a:path>
              <a:path w="569133" h="152965">
                <a:moveTo>
                  <a:pt x="335237" y="59695"/>
                </a:moveTo>
                <a:lnTo>
                  <a:pt x="325356" y="59695"/>
                </a:lnTo>
                <a:lnTo>
                  <a:pt x="325290" y="85794"/>
                </a:lnTo>
                <a:lnTo>
                  <a:pt x="324963" y="89870"/>
                </a:lnTo>
                <a:lnTo>
                  <a:pt x="320848" y="93490"/>
                </a:lnTo>
                <a:lnTo>
                  <a:pt x="307386" y="93515"/>
                </a:lnTo>
                <a:lnTo>
                  <a:pt x="307386" y="102697"/>
                </a:lnTo>
                <a:lnTo>
                  <a:pt x="317330" y="102697"/>
                </a:lnTo>
                <a:lnTo>
                  <a:pt x="318257" y="102545"/>
                </a:lnTo>
                <a:lnTo>
                  <a:pt x="327401" y="101466"/>
                </a:lnTo>
                <a:lnTo>
                  <a:pt x="334576" y="94455"/>
                </a:lnTo>
                <a:lnTo>
                  <a:pt x="335173" y="85794"/>
                </a:lnTo>
                <a:lnTo>
                  <a:pt x="335237" y="59695"/>
                </a:lnTo>
                <a:close/>
              </a:path>
              <a:path w="569133" h="152965">
                <a:moveTo>
                  <a:pt x="370987" y="50500"/>
                </a:moveTo>
                <a:lnTo>
                  <a:pt x="289911" y="50500"/>
                </a:lnTo>
                <a:lnTo>
                  <a:pt x="289911" y="59695"/>
                </a:lnTo>
                <a:lnTo>
                  <a:pt x="370987" y="59695"/>
                </a:lnTo>
                <a:lnTo>
                  <a:pt x="370987" y="50500"/>
                </a:lnTo>
                <a:close/>
              </a:path>
              <a:path w="569133" h="152965">
                <a:moveTo>
                  <a:pt x="373134" y="24186"/>
                </a:moveTo>
                <a:lnTo>
                  <a:pt x="287764" y="24186"/>
                </a:lnTo>
                <a:lnTo>
                  <a:pt x="287764" y="41712"/>
                </a:lnTo>
                <a:lnTo>
                  <a:pt x="297645" y="41712"/>
                </a:lnTo>
                <a:lnTo>
                  <a:pt x="297645" y="33394"/>
                </a:lnTo>
                <a:lnTo>
                  <a:pt x="373134" y="33394"/>
                </a:lnTo>
                <a:lnTo>
                  <a:pt x="373134" y="24186"/>
                </a:lnTo>
                <a:close/>
              </a:path>
              <a:path w="569133" h="152965">
                <a:moveTo>
                  <a:pt x="373134" y="33394"/>
                </a:moveTo>
                <a:lnTo>
                  <a:pt x="363253" y="33394"/>
                </a:lnTo>
                <a:lnTo>
                  <a:pt x="363253" y="41712"/>
                </a:lnTo>
                <a:lnTo>
                  <a:pt x="373134" y="41712"/>
                </a:lnTo>
                <a:lnTo>
                  <a:pt x="373134" y="33394"/>
                </a:lnTo>
                <a:close/>
              </a:path>
              <a:path w="569133" h="152965">
                <a:moveTo>
                  <a:pt x="335237" y="17646"/>
                </a:moveTo>
                <a:lnTo>
                  <a:pt x="325356" y="17646"/>
                </a:lnTo>
                <a:lnTo>
                  <a:pt x="325356" y="24186"/>
                </a:lnTo>
                <a:lnTo>
                  <a:pt x="335237" y="24186"/>
                </a:lnTo>
                <a:lnTo>
                  <a:pt x="335237" y="17646"/>
                </a:lnTo>
                <a:close/>
              </a:path>
            </a:pathLst>
          </a:custGeom>
          <a:solidFill>
            <a:srgbClr val="2E5DD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2878379" y="5176634"/>
            <a:ext cx="474459" cy="229908"/>
          </a:xfrm>
          <a:prstGeom prst="rect">
            <a:avLst/>
          </a:prstGeom>
          <a:blipFill>
            <a:blip r:embed="rId2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4129882" y="4443931"/>
            <a:ext cx="2024037" cy="1850288"/>
          </a:xfrm>
          <a:custGeom>
            <a:rect l="l" t="t" r="r" b="b"/>
            <a:pathLst>
              <a:path w="2024036" h="1850288">
                <a:moveTo>
                  <a:pt x="4229" y="1793138"/>
                </a:moveTo>
                <a:lnTo>
                  <a:pt x="0" y="1793138"/>
                </a:lnTo>
                <a:lnTo>
                  <a:pt x="0" y="1843938"/>
                </a:lnTo>
                <a:lnTo>
                  <a:pt x="4229" y="1843938"/>
                </a:lnTo>
                <a:lnTo>
                  <a:pt x="4229" y="1793138"/>
                </a:lnTo>
                <a:close/>
              </a:path>
              <a:path w="2024036" h="1850288">
                <a:moveTo>
                  <a:pt x="12700" y="1793138"/>
                </a:moveTo>
                <a:lnTo>
                  <a:pt x="8470" y="1793138"/>
                </a:lnTo>
                <a:lnTo>
                  <a:pt x="8470" y="1843938"/>
                </a:lnTo>
                <a:lnTo>
                  <a:pt x="12700" y="1843938"/>
                </a:lnTo>
                <a:lnTo>
                  <a:pt x="12700" y="1793138"/>
                </a:lnTo>
                <a:close/>
              </a:path>
              <a:path w="2024036" h="1850288">
                <a:moveTo>
                  <a:pt x="8470" y="1837588"/>
                </a:moveTo>
                <a:lnTo>
                  <a:pt x="8013" y="1837588"/>
                </a:lnTo>
                <a:lnTo>
                  <a:pt x="8013" y="1841817"/>
                </a:lnTo>
                <a:lnTo>
                  <a:pt x="8470" y="1841817"/>
                </a:lnTo>
                <a:lnTo>
                  <a:pt x="8470" y="1837588"/>
                </a:lnTo>
                <a:close/>
              </a:path>
              <a:path w="2024036" h="1850288">
                <a:moveTo>
                  <a:pt x="58813" y="1837588"/>
                </a:moveTo>
                <a:lnTo>
                  <a:pt x="12700" y="1837588"/>
                </a:lnTo>
                <a:lnTo>
                  <a:pt x="12700" y="1841817"/>
                </a:lnTo>
                <a:lnTo>
                  <a:pt x="58813" y="1841817"/>
                </a:lnTo>
                <a:lnTo>
                  <a:pt x="58813" y="1837588"/>
                </a:lnTo>
                <a:close/>
              </a:path>
              <a:path w="2024036" h="1850288">
                <a:moveTo>
                  <a:pt x="4229" y="1704238"/>
                </a:moveTo>
                <a:lnTo>
                  <a:pt x="0" y="1704238"/>
                </a:lnTo>
                <a:lnTo>
                  <a:pt x="0" y="1755038"/>
                </a:lnTo>
                <a:lnTo>
                  <a:pt x="4229" y="1755038"/>
                </a:lnTo>
                <a:lnTo>
                  <a:pt x="4229" y="1704238"/>
                </a:lnTo>
                <a:close/>
              </a:path>
              <a:path w="2024036" h="1850288">
                <a:moveTo>
                  <a:pt x="12700" y="1704238"/>
                </a:moveTo>
                <a:lnTo>
                  <a:pt x="8470" y="1704238"/>
                </a:lnTo>
                <a:lnTo>
                  <a:pt x="8470" y="1755038"/>
                </a:lnTo>
                <a:lnTo>
                  <a:pt x="12700" y="1755038"/>
                </a:lnTo>
                <a:lnTo>
                  <a:pt x="12700" y="1704238"/>
                </a:lnTo>
                <a:close/>
              </a:path>
              <a:path w="2024036" h="1850288">
                <a:moveTo>
                  <a:pt x="4229" y="1615338"/>
                </a:moveTo>
                <a:lnTo>
                  <a:pt x="0" y="1615338"/>
                </a:lnTo>
                <a:lnTo>
                  <a:pt x="0" y="1666138"/>
                </a:lnTo>
                <a:lnTo>
                  <a:pt x="4229" y="1666138"/>
                </a:lnTo>
                <a:lnTo>
                  <a:pt x="4229" y="1615338"/>
                </a:lnTo>
                <a:close/>
              </a:path>
              <a:path w="2024036" h="1850288">
                <a:moveTo>
                  <a:pt x="12700" y="1615338"/>
                </a:moveTo>
                <a:lnTo>
                  <a:pt x="8470" y="1615338"/>
                </a:lnTo>
                <a:lnTo>
                  <a:pt x="8470" y="1666138"/>
                </a:lnTo>
                <a:lnTo>
                  <a:pt x="12700" y="1666138"/>
                </a:lnTo>
                <a:lnTo>
                  <a:pt x="12700" y="1615338"/>
                </a:lnTo>
                <a:close/>
              </a:path>
              <a:path w="2024036" h="1850288">
                <a:moveTo>
                  <a:pt x="4229" y="1526438"/>
                </a:moveTo>
                <a:lnTo>
                  <a:pt x="0" y="1526438"/>
                </a:lnTo>
                <a:lnTo>
                  <a:pt x="0" y="1577238"/>
                </a:lnTo>
                <a:lnTo>
                  <a:pt x="4229" y="1577238"/>
                </a:lnTo>
                <a:lnTo>
                  <a:pt x="4229" y="1526438"/>
                </a:lnTo>
                <a:close/>
              </a:path>
              <a:path w="2024036" h="1850288">
                <a:moveTo>
                  <a:pt x="12700" y="1526438"/>
                </a:moveTo>
                <a:lnTo>
                  <a:pt x="8470" y="1526438"/>
                </a:lnTo>
                <a:lnTo>
                  <a:pt x="8470" y="1577238"/>
                </a:lnTo>
                <a:lnTo>
                  <a:pt x="12700" y="1577238"/>
                </a:lnTo>
                <a:lnTo>
                  <a:pt x="12700" y="1526438"/>
                </a:lnTo>
                <a:close/>
              </a:path>
              <a:path w="2024036" h="1850288">
                <a:moveTo>
                  <a:pt x="4229" y="1437538"/>
                </a:moveTo>
                <a:lnTo>
                  <a:pt x="0" y="1437538"/>
                </a:lnTo>
                <a:lnTo>
                  <a:pt x="0" y="1488338"/>
                </a:lnTo>
                <a:lnTo>
                  <a:pt x="4229" y="1488338"/>
                </a:lnTo>
                <a:lnTo>
                  <a:pt x="4229" y="1437538"/>
                </a:lnTo>
                <a:close/>
              </a:path>
              <a:path w="2024036" h="1850288">
                <a:moveTo>
                  <a:pt x="12700" y="1437538"/>
                </a:moveTo>
                <a:lnTo>
                  <a:pt x="8470" y="1437538"/>
                </a:lnTo>
                <a:lnTo>
                  <a:pt x="8470" y="1488338"/>
                </a:lnTo>
                <a:lnTo>
                  <a:pt x="12700" y="1488338"/>
                </a:lnTo>
                <a:lnTo>
                  <a:pt x="12700" y="1437538"/>
                </a:lnTo>
                <a:close/>
              </a:path>
              <a:path w="2024036" h="1850288">
                <a:moveTo>
                  <a:pt x="4229" y="1348638"/>
                </a:moveTo>
                <a:lnTo>
                  <a:pt x="0" y="1348638"/>
                </a:lnTo>
                <a:lnTo>
                  <a:pt x="0" y="1399438"/>
                </a:lnTo>
                <a:lnTo>
                  <a:pt x="4229" y="1399438"/>
                </a:lnTo>
                <a:lnTo>
                  <a:pt x="4229" y="1348638"/>
                </a:lnTo>
                <a:close/>
              </a:path>
              <a:path w="2024036" h="1850288">
                <a:moveTo>
                  <a:pt x="12700" y="1348638"/>
                </a:moveTo>
                <a:lnTo>
                  <a:pt x="8470" y="1348638"/>
                </a:lnTo>
                <a:lnTo>
                  <a:pt x="8470" y="1399438"/>
                </a:lnTo>
                <a:lnTo>
                  <a:pt x="12700" y="1399438"/>
                </a:lnTo>
                <a:lnTo>
                  <a:pt x="12700" y="1348638"/>
                </a:lnTo>
                <a:close/>
              </a:path>
              <a:path w="2024036" h="1850288">
                <a:moveTo>
                  <a:pt x="4229" y="1259738"/>
                </a:moveTo>
                <a:lnTo>
                  <a:pt x="0" y="1259738"/>
                </a:lnTo>
                <a:lnTo>
                  <a:pt x="0" y="1310538"/>
                </a:lnTo>
                <a:lnTo>
                  <a:pt x="4229" y="1310538"/>
                </a:lnTo>
                <a:lnTo>
                  <a:pt x="4229" y="1259738"/>
                </a:lnTo>
                <a:close/>
              </a:path>
              <a:path w="2024036" h="1850288">
                <a:moveTo>
                  <a:pt x="12700" y="1259738"/>
                </a:moveTo>
                <a:lnTo>
                  <a:pt x="8470" y="1259738"/>
                </a:lnTo>
                <a:lnTo>
                  <a:pt x="8470" y="1310538"/>
                </a:lnTo>
                <a:lnTo>
                  <a:pt x="12700" y="1310538"/>
                </a:lnTo>
                <a:lnTo>
                  <a:pt x="12700" y="1259738"/>
                </a:lnTo>
                <a:close/>
              </a:path>
              <a:path w="2024036" h="1850288">
                <a:moveTo>
                  <a:pt x="4229" y="1170838"/>
                </a:moveTo>
                <a:lnTo>
                  <a:pt x="0" y="1170838"/>
                </a:lnTo>
                <a:lnTo>
                  <a:pt x="0" y="1221638"/>
                </a:lnTo>
                <a:lnTo>
                  <a:pt x="4229" y="1221638"/>
                </a:lnTo>
                <a:lnTo>
                  <a:pt x="4229" y="1170838"/>
                </a:lnTo>
                <a:close/>
              </a:path>
              <a:path w="2024036" h="1850288">
                <a:moveTo>
                  <a:pt x="12700" y="1170838"/>
                </a:moveTo>
                <a:lnTo>
                  <a:pt x="8470" y="1170838"/>
                </a:lnTo>
                <a:lnTo>
                  <a:pt x="8470" y="1221638"/>
                </a:lnTo>
                <a:lnTo>
                  <a:pt x="12700" y="1221638"/>
                </a:lnTo>
                <a:lnTo>
                  <a:pt x="12700" y="1170838"/>
                </a:lnTo>
                <a:close/>
              </a:path>
              <a:path w="2024036" h="1850288">
                <a:moveTo>
                  <a:pt x="4229" y="1081938"/>
                </a:moveTo>
                <a:lnTo>
                  <a:pt x="0" y="1081938"/>
                </a:lnTo>
                <a:lnTo>
                  <a:pt x="0" y="1132738"/>
                </a:lnTo>
                <a:lnTo>
                  <a:pt x="4229" y="1132738"/>
                </a:lnTo>
                <a:lnTo>
                  <a:pt x="4229" y="1081938"/>
                </a:lnTo>
                <a:close/>
              </a:path>
              <a:path w="2024036" h="1850288">
                <a:moveTo>
                  <a:pt x="12700" y="1081938"/>
                </a:moveTo>
                <a:lnTo>
                  <a:pt x="8470" y="1081938"/>
                </a:lnTo>
                <a:lnTo>
                  <a:pt x="8470" y="1132738"/>
                </a:lnTo>
                <a:lnTo>
                  <a:pt x="12700" y="1132738"/>
                </a:lnTo>
                <a:lnTo>
                  <a:pt x="12700" y="1081938"/>
                </a:lnTo>
                <a:close/>
              </a:path>
              <a:path w="2024036" h="1850288">
                <a:moveTo>
                  <a:pt x="4229" y="993038"/>
                </a:moveTo>
                <a:lnTo>
                  <a:pt x="0" y="993038"/>
                </a:lnTo>
                <a:lnTo>
                  <a:pt x="0" y="1043838"/>
                </a:lnTo>
                <a:lnTo>
                  <a:pt x="4229" y="1043838"/>
                </a:lnTo>
                <a:lnTo>
                  <a:pt x="4229" y="993038"/>
                </a:lnTo>
                <a:close/>
              </a:path>
              <a:path w="2024036" h="1850288">
                <a:moveTo>
                  <a:pt x="12700" y="993038"/>
                </a:moveTo>
                <a:lnTo>
                  <a:pt x="8470" y="993038"/>
                </a:lnTo>
                <a:lnTo>
                  <a:pt x="8470" y="1043838"/>
                </a:lnTo>
                <a:lnTo>
                  <a:pt x="12700" y="1043838"/>
                </a:lnTo>
                <a:lnTo>
                  <a:pt x="12700" y="993038"/>
                </a:lnTo>
                <a:close/>
              </a:path>
              <a:path w="2024036" h="1850288">
                <a:moveTo>
                  <a:pt x="4229" y="904138"/>
                </a:moveTo>
                <a:lnTo>
                  <a:pt x="0" y="904138"/>
                </a:lnTo>
                <a:lnTo>
                  <a:pt x="0" y="954938"/>
                </a:lnTo>
                <a:lnTo>
                  <a:pt x="4229" y="954938"/>
                </a:lnTo>
                <a:lnTo>
                  <a:pt x="4229" y="904138"/>
                </a:lnTo>
                <a:close/>
              </a:path>
              <a:path w="2024036" h="1850288">
                <a:moveTo>
                  <a:pt x="12700" y="904138"/>
                </a:moveTo>
                <a:lnTo>
                  <a:pt x="8470" y="904138"/>
                </a:lnTo>
                <a:lnTo>
                  <a:pt x="8470" y="954938"/>
                </a:lnTo>
                <a:lnTo>
                  <a:pt x="12700" y="954938"/>
                </a:lnTo>
                <a:lnTo>
                  <a:pt x="12700" y="904138"/>
                </a:lnTo>
                <a:close/>
              </a:path>
              <a:path w="2024036" h="1850288">
                <a:moveTo>
                  <a:pt x="4229" y="815238"/>
                </a:moveTo>
                <a:lnTo>
                  <a:pt x="0" y="815238"/>
                </a:lnTo>
                <a:lnTo>
                  <a:pt x="0" y="866038"/>
                </a:lnTo>
                <a:lnTo>
                  <a:pt x="4229" y="866038"/>
                </a:lnTo>
                <a:lnTo>
                  <a:pt x="4229" y="815238"/>
                </a:lnTo>
                <a:close/>
              </a:path>
              <a:path w="2024036" h="1850288">
                <a:moveTo>
                  <a:pt x="12700" y="815238"/>
                </a:moveTo>
                <a:lnTo>
                  <a:pt x="8470" y="815238"/>
                </a:lnTo>
                <a:lnTo>
                  <a:pt x="8470" y="866038"/>
                </a:lnTo>
                <a:lnTo>
                  <a:pt x="12700" y="866038"/>
                </a:lnTo>
                <a:lnTo>
                  <a:pt x="12700" y="815238"/>
                </a:lnTo>
                <a:close/>
              </a:path>
              <a:path w="2024036" h="1850288">
                <a:moveTo>
                  <a:pt x="4229" y="726338"/>
                </a:moveTo>
                <a:lnTo>
                  <a:pt x="0" y="726338"/>
                </a:lnTo>
                <a:lnTo>
                  <a:pt x="0" y="777138"/>
                </a:lnTo>
                <a:lnTo>
                  <a:pt x="4229" y="777138"/>
                </a:lnTo>
                <a:lnTo>
                  <a:pt x="4229" y="726338"/>
                </a:lnTo>
                <a:close/>
              </a:path>
              <a:path w="2024036" h="1850288">
                <a:moveTo>
                  <a:pt x="12700" y="726338"/>
                </a:moveTo>
                <a:lnTo>
                  <a:pt x="8470" y="726338"/>
                </a:lnTo>
                <a:lnTo>
                  <a:pt x="8470" y="777138"/>
                </a:lnTo>
                <a:lnTo>
                  <a:pt x="12700" y="777138"/>
                </a:lnTo>
                <a:lnTo>
                  <a:pt x="12700" y="726338"/>
                </a:lnTo>
                <a:close/>
              </a:path>
              <a:path w="2024036" h="1850288">
                <a:moveTo>
                  <a:pt x="4229" y="637438"/>
                </a:moveTo>
                <a:lnTo>
                  <a:pt x="0" y="637438"/>
                </a:lnTo>
                <a:lnTo>
                  <a:pt x="0" y="688238"/>
                </a:lnTo>
                <a:lnTo>
                  <a:pt x="4229" y="688238"/>
                </a:lnTo>
                <a:lnTo>
                  <a:pt x="4229" y="637438"/>
                </a:lnTo>
                <a:close/>
              </a:path>
              <a:path w="2024036" h="1850288">
                <a:moveTo>
                  <a:pt x="12700" y="637438"/>
                </a:moveTo>
                <a:lnTo>
                  <a:pt x="8470" y="637438"/>
                </a:lnTo>
                <a:lnTo>
                  <a:pt x="8470" y="688238"/>
                </a:lnTo>
                <a:lnTo>
                  <a:pt x="12700" y="688238"/>
                </a:lnTo>
                <a:lnTo>
                  <a:pt x="12700" y="637438"/>
                </a:lnTo>
                <a:close/>
              </a:path>
              <a:path w="2024036" h="1850288">
                <a:moveTo>
                  <a:pt x="4229" y="548538"/>
                </a:moveTo>
                <a:lnTo>
                  <a:pt x="0" y="548538"/>
                </a:lnTo>
                <a:lnTo>
                  <a:pt x="0" y="599338"/>
                </a:lnTo>
                <a:lnTo>
                  <a:pt x="4229" y="599338"/>
                </a:lnTo>
                <a:lnTo>
                  <a:pt x="4229" y="548538"/>
                </a:lnTo>
                <a:close/>
              </a:path>
              <a:path w="2024036" h="1850288">
                <a:moveTo>
                  <a:pt x="12700" y="548538"/>
                </a:moveTo>
                <a:lnTo>
                  <a:pt x="8470" y="548538"/>
                </a:lnTo>
                <a:lnTo>
                  <a:pt x="8470" y="599338"/>
                </a:lnTo>
                <a:lnTo>
                  <a:pt x="12700" y="599338"/>
                </a:lnTo>
                <a:lnTo>
                  <a:pt x="12700" y="548538"/>
                </a:lnTo>
                <a:close/>
              </a:path>
              <a:path w="2024036" h="1850288">
                <a:moveTo>
                  <a:pt x="4229" y="459638"/>
                </a:moveTo>
                <a:lnTo>
                  <a:pt x="0" y="459638"/>
                </a:lnTo>
                <a:lnTo>
                  <a:pt x="0" y="510438"/>
                </a:lnTo>
                <a:lnTo>
                  <a:pt x="4229" y="510438"/>
                </a:lnTo>
                <a:lnTo>
                  <a:pt x="4229" y="459638"/>
                </a:lnTo>
                <a:close/>
              </a:path>
              <a:path w="2024036" h="1850288">
                <a:moveTo>
                  <a:pt x="12700" y="459638"/>
                </a:moveTo>
                <a:lnTo>
                  <a:pt x="8470" y="459638"/>
                </a:lnTo>
                <a:lnTo>
                  <a:pt x="8470" y="510438"/>
                </a:lnTo>
                <a:lnTo>
                  <a:pt x="12700" y="510438"/>
                </a:lnTo>
                <a:lnTo>
                  <a:pt x="12700" y="459638"/>
                </a:lnTo>
                <a:close/>
              </a:path>
              <a:path w="2024036" h="1850288">
                <a:moveTo>
                  <a:pt x="4229" y="370738"/>
                </a:moveTo>
                <a:lnTo>
                  <a:pt x="0" y="370738"/>
                </a:lnTo>
                <a:lnTo>
                  <a:pt x="0" y="421538"/>
                </a:lnTo>
                <a:lnTo>
                  <a:pt x="4229" y="421538"/>
                </a:lnTo>
                <a:lnTo>
                  <a:pt x="4229" y="370738"/>
                </a:lnTo>
                <a:close/>
              </a:path>
              <a:path w="2024036" h="1850288">
                <a:moveTo>
                  <a:pt x="12700" y="370738"/>
                </a:moveTo>
                <a:lnTo>
                  <a:pt x="8470" y="370738"/>
                </a:lnTo>
                <a:lnTo>
                  <a:pt x="8470" y="421538"/>
                </a:lnTo>
                <a:lnTo>
                  <a:pt x="12700" y="421538"/>
                </a:lnTo>
                <a:lnTo>
                  <a:pt x="12700" y="370738"/>
                </a:lnTo>
                <a:close/>
              </a:path>
              <a:path w="2024036" h="1850288">
                <a:moveTo>
                  <a:pt x="4229" y="281838"/>
                </a:moveTo>
                <a:lnTo>
                  <a:pt x="0" y="281838"/>
                </a:lnTo>
                <a:lnTo>
                  <a:pt x="0" y="332638"/>
                </a:lnTo>
                <a:lnTo>
                  <a:pt x="4229" y="332638"/>
                </a:lnTo>
                <a:lnTo>
                  <a:pt x="4229" y="281838"/>
                </a:lnTo>
                <a:close/>
              </a:path>
              <a:path w="2024036" h="1850288">
                <a:moveTo>
                  <a:pt x="12700" y="281838"/>
                </a:moveTo>
                <a:lnTo>
                  <a:pt x="8470" y="281838"/>
                </a:lnTo>
                <a:lnTo>
                  <a:pt x="8470" y="332638"/>
                </a:lnTo>
                <a:lnTo>
                  <a:pt x="12700" y="332638"/>
                </a:lnTo>
                <a:lnTo>
                  <a:pt x="12700" y="281838"/>
                </a:lnTo>
                <a:close/>
              </a:path>
              <a:path w="2024036" h="1850288">
                <a:moveTo>
                  <a:pt x="4229" y="192938"/>
                </a:moveTo>
                <a:lnTo>
                  <a:pt x="0" y="192938"/>
                </a:lnTo>
                <a:lnTo>
                  <a:pt x="0" y="243738"/>
                </a:lnTo>
                <a:lnTo>
                  <a:pt x="4229" y="243738"/>
                </a:lnTo>
                <a:lnTo>
                  <a:pt x="4229" y="192938"/>
                </a:lnTo>
                <a:close/>
              </a:path>
              <a:path w="2024036" h="1850288">
                <a:moveTo>
                  <a:pt x="12700" y="192938"/>
                </a:moveTo>
                <a:lnTo>
                  <a:pt x="8470" y="192938"/>
                </a:lnTo>
                <a:lnTo>
                  <a:pt x="8470" y="243738"/>
                </a:lnTo>
                <a:lnTo>
                  <a:pt x="12700" y="243738"/>
                </a:lnTo>
                <a:lnTo>
                  <a:pt x="12700" y="192938"/>
                </a:lnTo>
                <a:close/>
              </a:path>
              <a:path w="2024036" h="1850288">
                <a:moveTo>
                  <a:pt x="4229" y="104038"/>
                </a:moveTo>
                <a:lnTo>
                  <a:pt x="0" y="104038"/>
                </a:lnTo>
                <a:lnTo>
                  <a:pt x="0" y="154838"/>
                </a:lnTo>
                <a:lnTo>
                  <a:pt x="4229" y="154838"/>
                </a:lnTo>
                <a:lnTo>
                  <a:pt x="4229" y="104038"/>
                </a:lnTo>
                <a:close/>
              </a:path>
              <a:path w="2024036" h="1850288">
                <a:moveTo>
                  <a:pt x="12700" y="104038"/>
                </a:moveTo>
                <a:lnTo>
                  <a:pt x="8470" y="104038"/>
                </a:lnTo>
                <a:lnTo>
                  <a:pt x="8470" y="154838"/>
                </a:lnTo>
                <a:lnTo>
                  <a:pt x="12700" y="154838"/>
                </a:lnTo>
                <a:lnTo>
                  <a:pt x="12700" y="104038"/>
                </a:lnTo>
                <a:close/>
              </a:path>
              <a:path w="2024036" h="1850288">
                <a:moveTo>
                  <a:pt x="4229" y="15138"/>
                </a:moveTo>
                <a:lnTo>
                  <a:pt x="0" y="15138"/>
                </a:lnTo>
                <a:lnTo>
                  <a:pt x="0" y="65938"/>
                </a:lnTo>
                <a:lnTo>
                  <a:pt x="4229" y="65938"/>
                </a:lnTo>
                <a:lnTo>
                  <a:pt x="4229" y="15138"/>
                </a:lnTo>
                <a:close/>
              </a:path>
              <a:path w="2024036" h="1850288">
                <a:moveTo>
                  <a:pt x="12700" y="15138"/>
                </a:moveTo>
                <a:lnTo>
                  <a:pt x="8470" y="15138"/>
                </a:lnTo>
                <a:lnTo>
                  <a:pt x="8470" y="65938"/>
                </a:lnTo>
                <a:lnTo>
                  <a:pt x="12700" y="65938"/>
                </a:lnTo>
                <a:lnTo>
                  <a:pt x="12700" y="15138"/>
                </a:lnTo>
                <a:close/>
              </a:path>
              <a:path w="2024036" h="1850288">
                <a:moveTo>
                  <a:pt x="86448" y="0"/>
                </a:moveTo>
                <a:lnTo>
                  <a:pt x="35648" y="0"/>
                </a:lnTo>
                <a:lnTo>
                  <a:pt x="35648" y="4229"/>
                </a:lnTo>
                <a:lnTo>
                  <a:pt x="86448" y="4229"/>
                </a:lnTo>
                <a:lnTo>
                  <a:pt x="86448" y="0"/>
                </a:lnTo>
                <a:close/>
              </a:path>
              <a:path w="2024036" h="1850288">
                <a:moveTo>
                  <a:pt x="86448" y="8458"/>
                </a:moveTo>
                <a:lnTo>
                  <a:pt x="35648" y="8458"/>
                </a:lnTo>
                <a:lnTo>
                  <a:pt x="35648" y="12700"/>
                </a:lnTo>
                <a:lnTo>
                  <a:pt x="86448" y="12700"/>
                </a:lnTo>
                <a:lnTo>
                  <a:pt x="86448" y="8458"/>
                </a:lnTo>
                <a:close/>
              </a:path>
              <a:path w="2024036" h="1850288">
                <a:moveTo>
                  <a:pt x="175348" y="0"/>
                </a:moveTo>
                <a:lnTo>
                  <a:pt x="124548" y="0"/>
                </a:lnTo>
                <a:lnTo>
                  <a:pt x="124548" y="4229"/>
                </a:lnTo>
                <a:lnTo>
                  <a:pt x="175348" y="4229"/>
                </a:lnTo>
                <a:lnTo>
                  <a:pt x="175348" y="0"/>
                </a:lnTo>
                <a:close/>
              </a:path>
              <a:path w="2024036" h="1850288">
                <a:moveTo>
                  <a:pt x="175348" y="8458"/>
                </a:moveTo>
                <a:lnTo>
                  <a:pt x="124548" y="8458"/>
                </a:lnTo>
                <a:lnTo>
                  <a:pt x="124548" y="12700"/>
                </a:lnTo>
                <a:lnTo>
                  <a:pt x="175348" y="12700"/>
                </a:lnTo>
                <a:lnTo>
                  <a:pt x="175348" y="8458"/>
                </a:lnTo>
                <a:close/>
              </a:path>
              <a:path w="2024036" h="1850288">
                <a:moveTo>
                  <a:pt x="264248" y="0"/>
                </a:moveTo>
                <a:lnTo>
                  <a:pt x="213448" y="0"/>
                </a:lnTo>
                <a:lnTo>
                  <a:pt x="213448" y="4229"/>
                </a:lnTo>
                <a:lnTo>
                  <a:pt x="264248" y="4229"/>
                </a:lnTo>
                <a:lnTo>
                  <a:pt x="264248" y="0"/>
                </a:lnTo>
                <a:close/>
              </a:path>
              <a:path w="2024036" h="1850288">
                <a:moveTo>
                  <a:pt x="264248" y="8458"/>
                </a:moveTo>
                <a:lnTo>
                  <a:pt x="213448" y="8458"/>
                </a:lnTo>
                <a:lnTo>
                  <a:pt x="213448" y="12700"/>
                </a:lnTo>
                <a:lnTo>
                  <a:pt x="264248" y="12700"/>
                </a:lnTo>
                <a:lnTo>
                  <a:pt x="264248" y="8458"/>
                </a:lnTo>
                <a:close/>
              </a:path>
              <a:path w="2024036" h="1850288">
                <a:moveTo>
                  <a:pt x="353148" y="0"/>
                </a:moveTo>
                <a:lnTo>
                  <a:pt x="302348" y="0"/>
                </a:lnTo>
                <a:lnTo>
                  <a:pt x="302348" y="4229"/>
                </a:lnTo>
                <a:lnTo>
                  <a:pt x="353148" y="4229"/>
                </a:lnTo>
                <a:lnTo>
                  <a:pt x="353148" y="0"/>
                </a:lnTo>
                <a:close/>
              </a:path>
              <a:path w="2024036" h="1850288">
                <a:moveTo>
                  <a:pt x="353148" y="8458"/>
                </a:moveTo>
                <a:lnTo>
                  <a:pt x="302348" y="8458"/>
                </a:lnTo>
                <a:lnTo>
                  <a:pt x="302348" y="12700"/>
                </a:lnTo>
                <a:lnTo>
                  <a:pt x="353148" y="12700"/>
                </a:lnTo>
                <a:lnTo>
                  <a:pt x="353148" y="8458"/>
                </a:lnTo>
                <a:close/>
              </a:path>
              <a:path w="2024036" h="1850288">
                <a:moveTo>
                  <a:pt x="442048" y="0"/>
                </a:moveTo>
                <a:lnTo>
                  <a:pt x="391248" y="0"/>
                </a:lnTo>
                <a:lnTo>
                  <a:pt x="391248" y="4229"/>
                </a:lnTo>
                <a:lnTo>
                  <a:pt x="442048" y="4229"/>
                </a:lnTo>
                <a:lnTo>
                  <a:pt x="442048" y="0"/>
                </a:lnTo>
                <a:close/>
              </a:path>
              <a:path w="2024036" h="1850288">
                <a:moveTo>
                  <a:pt x="442048" y="8458"/>
                </a:moveTo>
                <a:lnTo>
                  <a:pt x="391248" y="8458"/>
                </a:lnTo>
                <a:lnTo>
                  <a:pt x="391248" y="12700"/>
                </a:lnTo>
                <a:lnTo>
                  <a:pt x="442048" y="12700"/>
                </a:lnTo>
                <a:lnTo>
                  <a:pt x="442048" y="8458"/>
                </a:lnTo>
                <a:close/>
              </a:path>
              <a:path w="2024036" h="1850288">
                <a:moveTo>
                  <a:pt x="530948" y="0"/>
                </a:moveTo>
                <a:lnTo>
                  <a:pt x="480148" y="0"/>
                </a:lnTo>
                <a:lnTo>
                  <a:pt x="480148" y="4229"/>
                </a:lnTo>
                <a:lnTo>
                  <a:pt x="530948" y="4229"/>
                </a:lnTo>
                <a:lnTo>
                  <a:pt x="530948" y="0"/>
                </a:lnTo>
                <a:close/>
              </a:path>
              <a:path w="2024036" h="1850288">
                <a:moveTo>
                  <a:pt x="530948" y="8458"/>
                </a:moveTo>
                <a:lnTo>
                  <a:pt x="480148" y="8458"/>
                </a:lnTo>
                <a:lnTo>
                  <a:pt x="480148" y="12700"/>
                </a:lnTo>
                <a:lnTo>
                  <a:pt x="530948" y="12700"/>
                </a:lnTo>
                <a:lnTo>
                  <a:pt x="530948" y="8458"/>
                </a:lnTo>
                <a:close/>
              </a:path>
              <a:path w="2024036" h="1850288">
                <a:moveTo>
                  <a:pt x="619848" y="0"/>
                </a:moveTo>
                <a:lnTo>
                  <a:pt x="569048" y="0"/>
                </a:lnTo>
                <a:lnTo>
                  <a:pt x="569048" y="4229"/>
                </a:lnTo>
                <a:lnTo>
                  <a:pt x="619848" y="4229"/>
                </a:lnTo>
                <a:lnTo>
                  <a:pt x="619848" y="0"/>
                </a:lnTo>
                <a:close/>
              </a:path>
              <a:path w="2024036" h="1850288">
                <a:moveTo>
                  <a:pt x="619848" y="8458"/>
                </a:moveTo>
                <a:lnTo>
                  <a:pt x="569048" y="8458"/>
                </a:lnTo>
                <a:lnTo>
                  <a:pt x="569048" y="12700"/>
                </a:lnTo>
                <a:lnTo>
                  <a:pt x="619848" y="12700"/>
                </a:lnTo>
                <a:lnTo>
                  <a:pt x="619848" y="8458"/>
                </a:lnTo>
                <a:close/>
              </a:path>
              <a:path w="2024036" h="1850288">
                <a:moveTo>
                  <a:pt x="708748" y="0"/>
                </a:moveTo>
                <a:lnTo>
                  <a:pt x="657948" y="0"/>
                </a:lnTo>
                <a:lnTo>
                  <a:pt x="657948" y="4229"/>
                </a:lnTo>
                <a:lnTo>
                  <a:pt x="708748" y="4229"/>
                </a:lnTo>
                <a:lnTo>
                  <a:pt x="708748" y="0"/>
                </a:lnTo>
                <a:close/>
              </a:path>
              <a:path w="2024036" h="1850288">
                <a:moveTo>
                  <a:pt x="708748" y="8458"/>
                </a:moveTo>
                <a:lnTo>
                  <a:pt x="657948" y="8458"/>
                </a:lnTo>
                <a:lnTo>
                  <a:pt x="657948" y="12700"/>
                </a:lnTo>
                <a:lnTo>
                  <a:pt x="708748" y="12700"/>
                </a:lnTo>
                <a:lnTo>
                  <a:pt x="708748" y="8458"/>
                </a:lnTo>
                <a:close/>
              </a:path>
              <a:path w="2024036" h="1850288">
                <a:moveTo>
                  <a:pt x="797648" y="0"/>
                </a:moveTo>
                <a:lnTo>
                  <a:pt x="746848" y="0"/>
                </a:lnTo>
                <a:lnTo>
                  <a:pt x="746848" y="4229"/>
                </a:lnTo>
                <a:lnTo>
                  <a:pt x="797648" y="4229"/>
                </a:lnTo>
                <a:lnTo>
                  <a:pt x="797648" y="0"/>
                </a:lnTo>
                <a:close/>
              </a:path>
              <a:path w="2024036" h="1850288">
                <a:moveTo>
                  <a:pt x="797648" y="8458"/>
                </a:moveTo>
                <a:lnTo>
                  <a:pt x="746848" y="8458"/>
                </a:lnTo>
                <a:lnTo>
                  <a:pt x="746848" y="12700"/>
                </a:lnTo>
                <a:lnTo>
                  <a:pt x="797648" y="12700"/>
                </a:lnTo>
                <a:lnTo>
                  <a:pt x="797648" y="8458"/>
                </a:lnTo>
                <a:close/>
              </a:path>
              <a:path w="2024036" h="1850288">
                <a:moveTo>
                  <a:pt x="886548" y="0"/>
                </a:moveTo>
                <a:lnTo>
                  <a:pt x="835748" y="0"/>
                </a:lnTo>
                <a:lnTo>
                  <a:pt x="835748" y="4229"/>
                </a:lnTo>
                <a:lnTo>
                  <a:pt x="886548" y="4229"/>
                </a:lnTo>
                <a:lnTo>
                  <a:pt x="886548" y="0"/>
                </a:lnTo>
                <a:close/>
              </a:path>
              <a:path w="2024036" h="1850288">
                <a:moveTo>
                  <a:pt x="886548" y="8458"/>
                </a:moveTo>
                <a:lnTo>
                  <a:pt x="835748" y="8458"/>
                </a:lnTo>
                <a:lnTo>
                  <a:pt x="835748" y="12700"/>
                </a:lnTo>
                <a:lnTo>
                  <a:pt x="886548" y="12700"/>
                </a:lnTo>
                <a:lnTo>
                  <a:pt x="886548" y="8458"/>
                </a:lnTo>
                <a:close/>
              </a:path>
              <a:path w="2024036" h="1850288">
                <a:moveTo>
                  <a:pt x="975448" y="0"/>
                </a:moveTo>
                <a:lnTo>
                  <a:pt x="924648" y="0"/>
                </a:lnTo>
                <a:lnTo>
                  <a:pt x="924648" y="4229"/>
                </a:lnTo>
                <a:lnTo>
                  <a:pt x="975448" y="4229"/>
                </a:lnTo>
                <a:lnTo>
                  <a:pt x="975448" y="0"/>
                </a:lnTo>
                <a:close/>
              </a:path>
              <a:path w="2024036" h="1850288">
                <a:moveTo>
                  <a:pt x="975448" y="8458"/>
                </a:moveTo>
                <a:lnTo>
                  <a:pt x="924648" y="8458"/>
                </a:lnTo>
                <a:lnTo>
                  <a:pt x="924648" y="12700"/>
                </a:lnTo>
                <a:lnTo>
                  <a:pt x="975448" y="12700"/>
                </a:lnTo>
                <a:lnTo>
                  <a:pt x="975448" y="8458"/>
                </a:lnTo>
                <a:close/>
              </a:path>
              <a:path w="2024036" h="1850288">
                <a:moveTo>
                  <a:pt x="1064348" y="0"/>
                </a:moveTo>
                <a:lnTo>
                  <a:pt x="1013548" y="0"/>
                </a:lnTo>
                <a:lnTo>
                  <a:pt x="1013548" y="4229"/>
                </a:lnTo>
                <a:lnTo>
                  <a:pt x="1064348" y="4229"/>
                </a:lnTo>
                <a:lnTo>
                  <a:pt x="1064348" y="0"/>
                </a:lnTo>
                <a:close/>
              </a:path>
              <a:path w="2024036" h="1850288">
                <a:moveTo>
                  <a:pt x="1064348" y="8458"/>
                </a:moveTo>
                <a:lnTo>
                  <a:pt x="1013548" y="8458"/>
                </a:lnTo>
                <a:lnTo>
                  <a:pt x="1013548" y="12700"/>
                </a:lnTo>
                <a:lnTo>
                  <a:pt x="1064348" y="12700"/>
                </a:lnTo>
                <a:lnTo>
                  <a:pt x="1064348" y="8458"/>
                </a:lnTo>
                <a:close/>
              </a:path>
              <a:path w="2024036" h="1850288">
                <a:moveTo>
                  <a:pt x="1153248" y="0"/>
                </a:moveTo>
                <a:lnTo>
                  <a:pt x="1102448" y="0"/>
                </a:lnTo>
                <a:lnTo>
                  <a:pt x="1102448" y="4229"/>
                </a:lnTo>
                <a:lnTo>
                  <a:pt x="1153248" y="4229"/>
                </a:lnTo>
                <a:lnTo>
                  <a:pt x="1153248" y="0"/>
                </a:lnTo>
                <a:close/>
              </a:path>
              <a:path w="2024036" h="1850288">
                <a:moveTo>
                  <a:pt x="1153248" y="8458"/>
                </a:moveTo>
                <a:lnTo>
                  <a:pt x="1102448" y="8458"/>
                </a:lnTo>
                <a:lnTo>
                  <a:pt x="1102448" y="12700"/>
                </a:lnTo>
                <a:lnTo>
                  <a:pt x="1153248" y="12700"/>
                </a:lnTo>
                <a:lnTo>
                  <a:pt x="1153248" y="8458"/>
                </a:lnTo>
                <a:close/>
              </a:path>
              <a:path w="2024036" h="1850288">
                <a:moveTo>
                  <a:pt x="1242148" y="0"/>
                </a:moveTo>
                <a:lnTo>
                  <a:pt x="1191348" y="0"/>
                </a:lnTo>
                <a:lnTo>
                  <a:pt x="1191348" y="4229"/>
                </a:lnTo>
                <a:lnTo>
                  <a:pt x="1242148" y="4229"/>
                </a:lnTo>
                <a:lnTo>
                  <a:pt x="1242148" y="0"/>
                </a:lnTo>
                <a:close/>
              </a:path>
              <a:path w="2024036" h="1850288">
                <a:moveTo>
                  <a:pt x="1242148" y="8458"/>
                </a:moveTo>
                <a:lnTo>
                  <a:pt x="1191348" y="8458"/>
                </a:lnTo>
                <a:lnTo>
                  <a:pt x="1191348" y="12700"/>
                </a:lnTo>
                <a:lnTo>
                  <a:pt x="1242148" y="12700"/>
                </a:lnTo>
                <a:lnTo>
                  <a:pt x="1242148" y="8458"/>
                </a:lnTo>
                <a:close/>
              </a:path>
              <a:path w="2024036" h="1850288">
                <a:moveTo>
                  <a:pt x="1331048" y="0"/>
                </a:moveTo>
                <a:lnTo>
                  <a:pt x="1280248" y="0"/>
                </a:lnTo>
                <a:lnTo>
                  <a:pt x="1280248" y="4229"/>
                </a:lnTo>
                <a:lnTo>
                  <a:pt x="1331048" y="4229"/>
                </a:lnTo>
                <a:lnTo>
                  <a:pt x="1331048" y="0"/>
                </a:lnTo>
                <a:close/>
              </a:path>
              <a:path w="2024036" h="1850288">
                <a:moveTo>
                  <a:pt x="1331048" y="8458"/>
                </a:moveTo>
                <a:lnTo>
                  <a:pt x="1280248" y="8458"/>
                </a:lnTo>
                <a:lnTo>
                  <a:pt x="1280248" y="12700"/>
                </a:lnTo>
                <a:lnTo>
                  <a:pt x="1331048" y="12700"/>
                </a:lnTo>
                <a:lnTo>
                  <a:pt x="1331048" y="8458"/>
                </a:lnTo>
                <a:close/>
              </a:path>
              <a:path w="2024036" h="1850288">
                <a:moveTo>
                  <a:pt x="1419948" y="0"/>
                </a:moveTo>
                <a:lnTo>
                  <a:pt x="1369148" y="0"/>
                </a:lnTo>
                <a:lnTo>
                  <a:pt x="1369148" y="4229"/>
                </a:lnTo>
                <a:lnTo>
                  <a:pt x="1419948" y="4229"/>
                </a:lnTo>
                <a:lnTo>
                  <a:pt x="1419948" y="0"/>
                </a:lnTo>
                <a:close/>
              </a:path>
              <a:path w="2024036" h="1850288">
                <a:moveTo>
                  <a:pt x="1419948" y="8458"/>
                </a:moveTo>
                <a:lnTo>
                  <a:pt x="1369148" y="8458"/>
                </a:lnTo>
                <a:lnTo>
                  <a:pt x="1369148" y="12700"/>
                </a:lnTo>
                <a:lnTo>
                  <a:pt x="1419948" y="12700"/>
                </a:lnTo>
                <a:lnTo>
                  <a:pt x="1419948" y="8458"/>
                </a:lnTo>
                <a:close/>
              </a:path>
              <a:path w="2024036" h="1850288">
                <a:moveTo>
                  <a:pt x="1508848" y="0"/>
                </a:moveTo>
                <a:lnTo>
                  <a:pt x="1458048" y="0"/>
                </a:lnTo>
                <a:lnTo>
                  <a:pt x="1458048" y="4229"/>
                </a:lnTo>
                <a:lnTo>
                  <a:pt x="1508848" y="4229"/>
                </a:lnTo>
                <a:lnTo>
                  <a:pt x="1508848" y="0"/>
                </a:lnTo>
                <a:close/>
              </a:path>
              <a:path w="2024036" h="1850288">
                <a:moveTo>
                  <a:pt x="1508848" y="8458"/>
                </a:moveTo>
                <a:lnTo>
                  <a:pt x="1458048" y="8458"/>
                </a:lnTo>
                <a:lnTo>
                  <a:pt x="1458048" y="12700"/>
                </a:lnTo>
                <a:lnTo>
                  <a:pt x="1508848" y="12700"/>
                </a:lnTo>
                <a:lnTo>
                  <a:pt x="1508848" y="8458"/>
                </a:lnTo>
                <a:close/>
              </a:path>
              <a:path w="2024036" h="1850288">
                <a:moveTo>
                  <a:pt x="1597748" y="0"/>
                </a:moveTo>
                <a:lnTo>
                  <a:pt x="1546948" y="0"/>
                </a:lnTo>
                <a:lnTo>
                  <a:pt x="1546948" y="4229"/>
                </a:lnTo>
                <a:lnTo>
                  <a:pt x="1597748" y="4229"/>
                </a:lnTo>
                <a:lnTo>
                  <a:pt x="1597748" y="0"/>
                </a:lnTo>
                <a:close/>
              </a:path>
              <a:path w="2024036" h="1850288">
                <a:moveTo>
                  <a:pt x="1597748" y="8458"/>
                </a:moveTo>
                <a:lnTo>
                  <a:pt x="1546948" y="8458"/>
                </a:lnTo>
                <a:lnTo>
                  <a:pt x="1546948" y="12700"/>
                </a:lnTo>
                <a:lnTo>
                  <a:pt x="1597748" y="12700"/>
                </a:lnTo>
                <a:lnTo>
                  <a:pt x="1597748" y="8458"/>
                </a:lnTo>
                <a:close/>
              </a:path>
              <a:path w="2024036" h="1850288">
                <a:moveTo>
                  <a:pt x="1686648" y="0"/>
                </a:moveTo>
                <a:lnTo>
                  <a:pt x="1635848" y="0"/>
                </a:lnTo>
                <a:lnTo>
                  <a:pt x="1635848" y="4229"/>
                </a:lnTo>
                <a:lnTo>
                  <a:pt x="1686648" y="4229"/>
                </a:lnTo>
                <a:lnTo>
                  <a:pt x="1686648" y="0"/>
                </a:lnTo>
                <a:close/>
              </a:path>
              <a:path w="2024036" h="1850288">
                <a:moveTo>
                  <a:pt x="1686648" y="8458"/>
                </a:moveTo>
                <a:lnTo>
                  <a:pt x="1635848" y="8458"/>
                </a:lnTo>
                <a:lnTo>
                  <a:pt x="1635848" y="12700"/>
                </a:lnTo>
                <a:lnTo>
                  <a:pt x="1686648" y="12700"/>
                </a:lnTo>
                <a:lnTo>
                  <a:pt x="1686648" y="8458"/>
                </a:lnTo>
                <a:close/>
              </a:path>
              <a:path w="2024036" h="1850288">
                <a:moveTo>
                  <a:pt x="1775548" y="0"/>
                </a:moveTo>
                <a:lnTo>
                  <a:pt x="1724748" y="0"/>
                </a:lnTo>
                <a:lnTo>
                  <a:pt x="1724748" y="4229"/>
                </a:lnTo>
                <a:lnTo>
                  <a:pt x="1775548" y="4229"/>
                </a:lnTo>
                <a:lnTo>
                  <a:pt x="1775548" y="0"/>
                </a:lnTo>
                <a:close/>
              </a:path>
              <a:path w="2024036" h="1850288">
                <a:moveTo>
                  <a:pt x="1775548" y="8458"/>
                </a:moveTo>
                <a:lnTo>
                  <a:pt x="1724748" y="8458"/>
                </a:lnTo>
                <a:lnTo>
                  <a:pt x="1724748" y="12700"/>
                </a:lnTo>
                <a:lnTo>
                  <a:pt x="1775548" y="12700"/>
                </a:lnTo>
                <a:lnTo>
                  <a:pt x="1775548" y="8458"/>
                </a:lnTo>
                <a:close/>
              </a:path>
              <a:path w="2024036" h="1850288">
                <a:moveTo>
                  <a:pt x="1864448" y="0"/>
                </a:moveTo>
                <a:lnTo>
                  <a:pt x="1813648" y="0"/>
                </a:lnTo>
                <a:lnTo>
                  <a:pt x="1813648" y="4229"/>
                </a:lnTo>
                <a:lnTo>
                  <a:pt x="1864448" y="4229"/>
                </a:lnTo>
                <a:lnTo>
                  <a:pt x="1864448" y="0"/>
                </a:lnTo>
                <a:close/>
              </a:path>
              <a:path w="2024036" h="1850288">
                <a:moveTo>
                  <a:pt x="1864448" y="8458"/>
                </a:moveTo>
                <a:lnTo>
                  <a:pt x="1813648" y="8458"/>
                </a:lnTo>
                <a:lnTo>
                  <a:pt x="1813648" y="12700"/>
                </a:lnTo>
                <a:lnTo>
                  <a:pt x="1864448" y="12700"/>
                </a:lnTo>
                <a:lnTo>
                  <a:pt x="1864448" y="8458"/>
                </a:lnTo>
                <a:close/>
              </a:path>
              <a:path w="2024036" h="1850288">
                <a:moveTo>
                  <a:pt x="1953348" y="0"/>
                </a:moveTo>
                <a:lnTo>
                  <a:pt x="1902548" y="0"/>
                </a:lnTo>
                <a:lnTo>
                  <a:pt x="1902548" y="4229"/>
                </a:lnTo>
                <a:lnTo>
                  <a:pt x="1953348" y="4229"/>
                </a:lnTo>
                <a:lnTo>
                  <a:pt x="1953348" y="0"/>
                </a:lnTo>
                <a:close/>
              </a:path>
              <a:path w="2024036" h="1850288">
                <a:moveTo>
                  <a:pt x="1953348" y="8458"/>
                </a:moveTo>
                <a:lnTo>
                  <a:pt x="1902548" y="8458"/>
                </a:lnTo>
                <a:lnTo>
                  <a:pt x="1902548" y="12700"/>
                </a:lnTo>
                <a:lnTo>
                  <a:pt x="1953348" y="12700"/>
                </a:lnTo>
                <a:lnTo>
                  <a:pt x="1953348" y="8458"/>
                </a:lnTo>
                <a:close/>
              </a:path>
              <a:path w="2024036" h="1850288">
                <a:moveTo>
                  <a:pt x="2015566" y="8458"/>
                </a:moveTo>
                <a:lnTo>
                  <a:pt x="1991448" y="8458"/>
                </a:lnTo>
                <a:lnTo>
                  <a:pt x="1991448" y="12700"/>
                </a:lnTo>
                <a:lnTo>
                  <a:pt x="2011337" y="12700"/>
                </a:lnTo>
                <a:lnTo>
                  <a:pt x="2011337" y="30911"/>
                </a:lnTo>
                <a:lnTo>
                  <a:pt x="2015566" y="30911"/>
                </a:lnTo>
                <a:lnTo>
                  <a:pt x="2015566" y="8458"/>
                </a:lnTo>
                <a:close/>
              </a:path>
              <a:path w="2024036" h="1850288">
                <a:moveTo>
                  <a:pt x="2021192" y="0"/>
                </a:moveTo>
                <a:lnTo>
                  <a:pt x="1991448" y="0"/>
                </a:lnTo>
                <a:lnTo>
                  <a:pt x="1991448" y="4229"/>
                </a:lnTo>
                <a:lnTo>
                  <a:pt x="2018855" y="4229"/>
                </a:lnTo>
                <a:lnTo>
                  <a:pt x="2019808" y="5181"/>
                </a:lnTo>
                <a:lnTo>
                  <a:pt x="2019808" y="30911"/>
                </a:lnTo>
                <a:lnTo>
                  <a:pt x="2024037" y="30911"/>
                </a:lnTo>
                <a:lnTo>
                  <a:pt x="2024037" y="2832"/>
                </a:lnTo>
                <a:lnTo>
                  <a:pt x="2021192" y="0"/>
                </a:lnTo>
                <a:close/>
              </a:path>
              <a:path w="2024036" h="1850288">
                <a:moveTo>
                  <a:pt x="2024037" y="69011"/>
                </a:moveTo>
                <a:lnTo>
                  <a:pt x="2019808" y="69011"/>
                </a:lnTo>
                <a:lnTo>
                  <a:pt x="2019808" y="119811"/>
                </a:lnTo>
                <a:lnTo>
                  <a:pt x="2024037" y="119811"/>
                </a:lnTo>
                <a:lnTo>
                  <a:pt x="2024037" y="69011"/>
                </a:lnTo>
                <a:close/>
              </a:path>
              <a:path w="2024036" h="1850288">
                <a:moveTo>
                  <a:pt x="2015566" y="69011"/>
                </a:moveTo>
                <a:lnTo>
                  <a:pt x="2011337" y="69011"/>
                </a:lnTo>
                <a:lnTo>
                  <a:pt x="2011337" y="119811"/>
                </a:lnTo>
                <a:lnTo>
                  <a:pt x="2015566" y="119811"/>
                </a:lnTo>
                <a:lnTo>
                  <a:pt x="2015566" y="69011"/>
                </a:lnTo>
                <a:close/>
              </a:path>
              <a:path w="2024036" h="1850288">
                <a:moveTo>
                  <a:pt x="2024037" y="157911"/>
                </a:moveTo>
                <a:lnTo>
                  <a:pt x="2019808" y="157911"/>
                </a:lnTo>
                <a:lnTo>
                  <a:pt x="2019808" y="208711"/>
                </a:lnTo>
                <a:lnTo>
                  <a:pt x="2024037" y="208711"/>
                </a:lnTo>
                <a:lnTo>
                  <a:pt x="2024037" y="157911"/>
                </a:lnTo>
                <a:close/>
              </a:path>
              <a:path w="2024036" h="1850288">
                <a:moveTo>
                  <a:pt x="2015566" y="157911"/>
                </a:moveTo>
                <a:lnTo>
                  <a:pt x="2011337" y="157911"/>
                </a:lnTo>
                <a:lnTo>
                  <a:pt x="2011337" y="208711"/>
                </a:lnTo>
                <a:lnTo>
                  <a:pt x="2015566" y="208711"/>
                </a:lnTo>
                <a:lnTo>
                  <a:pt x="2015566" y="157911"/>
                </a:lnTo>
                <a:close/>
              </a:path>
              <a:path w="2024036" h="1850288">
                <a:moveTo>
                  <a:pt x="2024037" y="246811"/>
                </a:moveTo>
                <a:lnTo>
                  <a:pt x="2019808" y="246811"/>
                </a:lnTo>
                <a:lnTo>
                  <a:pt x="2019808" y="297611"/>
                </a:lnTo>
                <a:lnTo>
                  <a:pt x="2024037" y="297611"/>
                </a:lnTo>
                <a:lnTo>
                  <a:pt x="2024037" y="246811"/>
                </a:lnTo>
                <a:close/>
              </a:path>
              <a:path w="2024036" h="1850288">
                <a:moveTo>
                  <a:pt x="2015566" y="246811"/>
                </a:moveTo>
                <a:lnTo>
                  <a:pt x="2011337" y="246811"/>
                </a:lnTo>
                <a:lnTo>
                  <a:pt x="2011337" y="297611"/>
                </a:lnTo>
                <a:lnTo>
                  <a:pt x="2015566" y="297611"/>
                </a:lnTo>
                <a:lnTo>
                  <a:pt x="2015566" y="246811"/>
                </a:lnTo>
                <a:close/>
              </a:path>
              <a:path w="2024036" h="1850288">
                <a:moveTo>
                  <a:pt x="2024037" y="335711"/>
                </a:moveTo>
                <a:lnTo>
                  <a:pt x="2019808" y="335711"/>
                </a:lnTo>
                <a:lnTo>
                  <a:pt x="2019808" y="386511"/>
                </a:lnTo>
                <a:lnTo>
                  <a:pt x="2024037" y="386511"/>
                </a:lnTo>
                <a:lnTo>
                  <a:pt x="2024037" y="335711"/>
                </a:lnTo>
                <a:close/>
              </a:path>
              <a:path w="2024036" h="1850288">
                <a:moveTo>
                  <a:pt x="2015566" y="335711"/>
                </a:moveTo>
                <a:lnTo>
                  <a:pt x="2011337" y="335711"/>
                </a:lnTo>
                <a:lnTo>
                  <a:pt x="2011337" y="386511"/>
                </a:lnTo>
                <a:lnTo>
                  <a:pt x="2015566" y="386511"/>
                </a:lnTo>
                <a:lnTo>
                  <a:pt x="2015566" y="335711"/>
                </a:lnTo>
                <a:close/>
              </a:path>
              <a:path w="2024036" h="1850288">
                <a:moveTo>
                  <a:pt x="2024037" y="424611"/>
                </a:moveTo>
                <a:lnTo>
                  <a:pt x="2019808" y="424611"/>
                </a:lnTo>
                <a:lnTo>
                  <a:pt x="2019808" y="475411"/>
                </a:lnTo>
                <a:lnTo>
                  <a:pt x="2024037" y="475411"/>
                </a:lnTo>
                <a:lnTo>
                  <a:pt x="2024037" y="424611"/>
                </a:lnTo>
                <a:close/>
              </a:path>
              <a:path w="2024036" h="1850288">
                <a:moveTo>
                  <a:pt x="2015566" y="424611"/>
                </a:moveTo>
                <a:lnTo>
                  <a:pt x="2011337" y="424611"/>
                </a:lnTo>
                <a:lnTo>
                  <a:pt x="2011337" y="475411"/>
                </a:lnTo>
                <a:lnTo>
                  <a:pt x="2015566" y="475411"/>
                </a:lnTo>
                <a:lnTo>
                  <a:pt x="2015566" y="424611"/>
                </a:lnTo>
                <a:close/>
              </a:path>
              <a:path w="2024036" h="1850288">
                <a:moveTo>
                  <a:pt x="2024037" y="513511"/>
                </a:moveTo>
                <a:lnTo>
                  <a:pt x="2019808" y="513511"/>
                </a:lnTo>
                <a:lnTo>
                  <a:pt x="2019808" y="564311"/>
                </a:lnTo>
                <a:lnTo>
                  <a:pt x="2024037" y="564311"/>
                </a:lnTo>
                <a:lnTo>
                  <a:pt x="2024037" y="513511"/>
                </a:lnTo>
                <a:close/>
              </a:path>
              <a:path w="2024036" h="1850288">
                <a:moveTo>
                  <a:pt x="2015566" y="513511"/>
                </a:moveTo>
                <a:lnTo>
                  <a:pt x="2011337" y="513511"/>
                </a:lnTo>
                <a:lnTo>
                  <a:pt x="2011337" y="564311"/>
                </a:lnTo>
                <a:lnTo>
                  <a:pt x="2015566" y="564311"/>
                </a:lnTo>
                <a:lnTo>
                  <a:pt x="2015566" y="513511"/>
                </a:lnTo>
                <a:close/>
              </a:path>
              <a:path w="2024036" h="1850288">
                <a:moveTo>
                  <a:pt x="2024037" y="602411"/>
                </a:moveTo>
                <a:lnTo>
                  <a:pt x="2019808" y="602411"/>
                </a:lnTo>
                <a:lnTo>
                  <a:pt x="2019808" y="653211"/>
                </a:lnTo>
                <a:lnTo>
                  <a:pt x="2024037" y="653211"/>
                </a:lnTo>
                <a:lnTo>
                  <a:pt x="2024037" y="602411"/>
                </a:lnTo>
                <a:close/>
              </a:path>
              <a:path w="2024036" h="1850288">
                <a:moveTo>
                  <a:pt x="2015566" y="602411"/>
                </a:moveTo>
                <a:lnTo>
                  <a:pt x="2011337" y="602411"/>
                </a:lnTo>
                <a:lnTo>
                  <a:pt x="2011337" y="653211"/>
                </a:lnTo>
                <a:lnTo>
                  <a:pt x="2015566" y="653211"/>
                </a:lnTo>
                <a:lnTo>
                  <a:pt x="2015566" y="602411"/>
                </a:lnTo>
                <a:close/>
              </a:path>
              <a:path w="2024036" h="1850288">
                <a:moveTo>
                  <a:pt x="2024037" y="691311"/>
                </a:moveTo>
                <a:lnTo>
                  <a:pt x="2019808" y="691311"/>
                </a:lnTo>
                <a:lnTo>
                  <a:pt x="2019808" y="742111"/>
                </a:lnTo>
                <a:lnTo>
                  <a:pt x="2024037" y="742111"/>
                </a:lnTo>
                <a:lnTo>
                  <a:pt x="2024037" y="691311"/>
                </a:lnTo>
                <a:close/>
              </a:path>
              <a:path w="2024036" h="1850288">
                <a:moveTo>
                  <a:pt x="2015566" y="691311"/>
                </a:moveTo>
                <a:lnTo>
                  <a:pt x="2011337" y="691311"/>
                </a:lnTo>
                <a:lnTo>
                  <a:pt x="2011337" y="742111"/>
                </a:lnTo>
                <a:lnTo>
                  <a:pt x="2015566" y="742111"/>
                </a:lnTo>
                <a:lnTo>
                  <a:pt x="2015566" y="691311"/>
                </a:lnTo>
                <a:close/>
              </a:path>
              <a:path w="2024036" h="1850288">
                <a:moveTo>
                  <a:pt x="2024037" y="780211"/>
                </a:moveTo>
                <a:lnTo>
                  <a:pt x="2019808" y="780211"/>
                </a:lnTo>
                <a:lnTo>
                  <a:pt x="2019808" y="831011"/>
                </a:lnTo>
                <a:lnTo>
                  <a:pt x="2024037" y="831011"/>
                </a:lnTo>
                <a:lnTo>
                  <a:pt x="2024037" y="780211"/>
                </a:lnTo>
                <a:close/>
              </a:path>
              <a:path w="2024036" h="1850288">
                <a:moveTo>
                  <a:pt x="2015566" y="780211"/>
                </a:moveTo>
                <a:lnTo>
                  <a:pt x="2011337" y="780211"/>
                </a:lnTo>
                <a:lnTo>
                  <a:pt x="2011337" y="831011"/>
                </a:lnTo>
                <a:lnTo>
                  <a:pt x="2015566" y="831011"/>
                </a:lnTo>
                <a:lnTo>
                  <a:pt x="2015566" y="780211"/>
                </a:lnTo>
                <a:close/>
              </a:path>
              <a:path w="2024036" h="1850288">
                <a:moveTo>
                  <a:pt x="2024037" y="869111"/>
                </a:moveTo>
                <a:lnTo>
                  <a:pt x="2019808" y="869111"/>
                </a:lnTo>
                <a:lnTo>
                  <a:pt x="2019808" y="919911"/>
                </a:lnTo>
                <a:lnTo>
                  <a:pt x="2024037" y="919911"/>
                </a:lnTo>
                <a:lnTo>
                  <a:pt x="2024037" y="869111"/>
                </a:lnTo>
                <a:close/>
              </a:path>
              <a:path w="2024036" h="1850288">
                <a:moveTo>
                  <a:pt x="2015566" y="869111"/>
                </a:moveTo>
                <a:lnTo>
                  <a:pt x="2011337" y="869111"/>
                </a:lnTo>
                <a:lnTo>
                  <a:pt x="2011337" y="919911"/>
                </a:lnTo>
                <a:lnTo>
                  <a:pt x="2015566" y="919911"/>
                </a:lnTo>
                <a:lnTo>
                  <a:pt x="2015566" y="869111"/>
                </a:lnTo>
                <a:close/>
              </a:path>
              <a:path w="2024036" h="1850288">
                <a:moveTo>
                  <a:pt x="2024037" y="958011"/>
                </a:moveTo>
                <a:lnTo>
                  <a:pt x="2019808" y="958011"/>
                </a:lnTo>
                <a:lnTo>
                  <a:pt x="2019808" y="1008811"/>
                </a:lnTo>
                <a:lnTo>
                  <a:pt x="2024037" y="1008811"/>
                </a:lnTo>
                <a:lnTo>
                  <a:pt x="2024037" y="958011"/>
                </a:lnTo>
                <a:close/>
              </a:path>
              <a:path w="2024036" h="1850288">
                <a:moveTo>
                  <a:pt x="2015566" y="958011"/>
                </a:moveTo>
                <a:lnTo>
                  <a:pt x="2011337" y="958011"/>
                </a:lnTo>
                <a:lnTo>
                  <a:pt x="2011337" y="1008811"/>
                </a:lnTo>
                <a:lnTo>
                  <a:pt x="2015566" y="1008811"/>
                </a:lnTo>
                <a:lnTo>
                  <a:pt x="2015566" y="958011"/>
                </a:lnTo>
                <a:close/>
              </a:path>
              <a:path w="2024036" h="1850288">
                <a:moveTo>
                  <a:pt x="2024037" y="1046911"/>
                </a:moveTo>
                <a:lnTo>
                  <a:pt x="2019808" y="1046911"/>
                </a:lnTo>
                <a:lnTo>
                  <a:pt x="2019808" y="1097711"/>
                </a:lnTo>
                <a:lnTo>
                  <a:pt x="2024037" y="1097711"/>
                </a:lnTo>
                <a:lnTo>
                  <a:pt x="2024037" y="1046911"/>
                </a:lnTo>
                <a:close/>
              </a:path>
              <a:path w="2024036" h="1850288">
                <a:moveTo>
                  <a:pt x="2015566" y="1046911"/>
                </a:moveTo>
                <a:lnTo>
                  <a:pt x="2011337" y="1046911"/>
                </a:lnTo>
                <a:lnTo>
                  <a:pt x="2011337" y="1097711"/>
                </a:lnTo>
                <a:lnTo>
                  <a:pt x="2015566" y="1097711"/>
                </a:lnTo>
                <a:lnTo>
                  <a:pt x="2015566" y="1046911"/>
                </a:lnTo>
                <a:close/>
              </a:path>
              <a:path w="2024036" h="1850288">
                <a:moveTo>
                  <a:pt x="2024037" y="1135811"/>
                </a:moveTo>
                <a:lnTo>
                  <a:pt x="2019808" y="1135811"/>
                </a:lnTo>
                <a:lnTo>
                  <a:pt x="2019808" y="1186611"/>
                </a:lnTo>
                <a:lnTo>
                  <a:pt x="2024037" y="1186611"/>
                </a:lnTo>
                <a:lnTo>
                  <a:pt x="2024037" y="1135811"/>
                </a:lnTo>
                <a:close/>
              </a:path>
              <a:path w="2024036" h="1850288">
                <a:moveTo>
                  <a:pt x="2015566" y="1135811"/>
                </a:moveTo>
                <a:lnTo>
                  <a:pt x="2011337" y="1135811"/>
                </a:lnTo>
                <a:lnTo>
                  <a:pt x="2011337" y="1186611"/>
                </a:lnTo>
                <a:lnTo>
                  <a:pt x="2015566" y="1186611"/>
                </a:lnTo>
                <a:lnTo>
                  <a:pt x="2015566" y="1135811"/>
                </a:lnTo>
                <a:close/>
              </a:path>
              <a:path w="2024036" h="1850288">
                <a:moveTo>
                  <a:pt x="2024037" y="1224711"/>
                </a:moveTo>
                <a:lnTo>
                  <a:pt x="2019808" y="1224711"/>
                </a:lnTo>
                <a:lnTo>
                  <a:pt x="2019808" y="1275511"/>
                </a:lnTo>
                <a:lnTo>
                  <a:pt x="2024037" y="1275511"/>
                </a:lnTo>
                <a:lnTo>
                  <a:pt x="2024037" y="1224711"/>
                </a:lnTo>
                <a:close/>
              </a:path>
              <a:path w="2024036" h="1850288">
                <a:moveTo>
                  <a:pt x="2015566" y="1224711"/>
                </a:moveTo>
                <a:lnTo>
                  <a:pt x="2011337" y="1224711"/>
                </a:lnTo>
                <a:lnTo>
                  <a:pt x="2011337" y="1275511"/>
                </a:lnTo>
                <a:lnTo>
                  <a:pt x="2015566" y="1275511"/>
                </a:lnTo>
                <a:lnTo>
                  <a:pt x="2015566" y="1224711"/>
                </a:lnTo>
                <a:close/>
              </a:path>
              <a:path w="2024036" h="1850288">
                <a:moveTo>
                  <a:pt x="2024037" y="1313611"/>
                </a:moveTo>
                <a:lnTo>
                  <a:pt x="2019808" y="1313611"/>
                </a:lnTo>
                <a:lnTo>
                  <a:pt x="2019808" y="1364411"/>
                </a:lnTo>
                <a:lnTo>
                  <a:pt x="2024037" y="1364411"/>
                </a:lnTo>
                <a:lnTo>
                  <a:pt x="2024037" y="1313611"/>
                </a:lnTo>
                <a:close/>
              </a:path>
              <a:path w="2024036" h="1850288">
                <a:moveTo>
                  <a:pt x="2015566" y="1313611"/>
                </a:moveTo>
                <a:lnTo>
                  <a:pt x="2011337" y="1313611"/>
                </a:lnTo>
                <a:lnTo>
                  <a:pt x="2011337" y="1364411"/>
                </a:lnTo>
                <a:lnTo>
                  <a:pt x="2015566" y="1364411"/>
                </a:lnTo>
                <a:lnTo>
                  <a:pt x="2015566" y="1313611"/>
                </a:lnTo>
                <a:close/>
              </a:path>
              <a:path w="2024036" h="1850288">
                <a:moveTo>
                  <a:pt x="2024037" y="1402511"/>
                </a:moveTo>
                <a:lnTo>
                  <a:pt x="2019808" y="1402511"/>
                </a:lnTo>
                <a:lnTo>
                  <a:pt x="2019808" y="1453311"/>
                </a:lnTo>
                <a:lnTo>
                  <a:pt x="2024037" y="1453311"/>
                </a:lnTo>
                <a:lnTo>
                  <a:pt x="2024037" y="1402511"/>
                </a:lnTo>
                <a:close/>
              </a:path>
              <a:path w="2024036" h="1850288">
                <a:moveTo>
                  <a:pt x="2015566" y="1402511"/>
                </a:moveTo>
                <a:lnTo>
                  <a:pt x="2011337" y="1402511"/>
                </a:lnTo>
                <a:lnTo>
                  <a:pt x="2011337" y="1453311"/>
                </a:lnTo>
                <a:lnTo>
                  <a:pt x="2015566" y="1453311"/>
                </a:lnTo>
                <a:lnTo>
                  <a:pt x="2015566" y="1402511"/>
                </a:lnTo>
                <a:close/>
              </a:path>
              <a:path w="2024036" h="1850288">
                <a:moveTo>
                  <a:pt x="2024037" y="1491411"/>
                </a:moveTo>
                <a:lnTo>
                  <a:pt x="2019808" y="1491411"/>
                </a:lnTo>
                <a:lnTo>
                  <a:pt x="2019808" y="1542211"/>
                </a:lnTo>
                <a:lnTo>
                  <a:pt x="2024037" y="1542211"/>
                </a:lnTo>
                <a:lnTo>
                  <a:pt x="2024037" y="1491411"/>
                </a:lnTo>
                <a:close/>
              </a:path>
              <a:path w="2024036" h="1850288">
                <a:moveTo>
                  <a:pt x="2015566" y="1491411"/>
                </a:moveTo>
                <a:lnTo>
                  <a:pt x="2011337" y="1491411"/>
                </a:lnTo>
                <a:lnTo>
                  <a:pt x="2011337" y="1542211"/>
                </a:lnTo>
                <a:lnTo>
                  <a:pt x="2015566" y="1542211"/>
                </a:lnTo>
                <a:lnTo>
                  <a:pt x="2015566" y="1491411"/>
                </a:lnTo>
                <a:close/>
              </a:path>
              <a:path w="2024036" h="1850288">
                <a:moveTo>
                  <a:pt x="2024037" y="1580311"/>
                </a:moveTo>
                <a:lnTo>
                  <a:pt x="2019808" y="1580311"/>
                </a:lnTo>
                <a:lnTo>
                  <a:pt x="2019808" y="1631111"/>
                </a:lnTo>
                <a:lnTo>
                  <a:pt x="2024037" y="1631111"/>
                </a:lnTo>
                <a:lnTo>
                  <a:pt x="2024037" y="1580311"/>
                </a:lnTo>
                <a:close/>
              </a:path>
              <a:path w="2024036" h="1850288">
                <a:moveTo>
                  <a:pt x="2015566" y="1580311"/>
                </a:moveTo>
                <a:lnTo>
                  <a:pt x="2011337" y="1580311"/>
                </a:lnTo>
                <a:lnTo>
                  <a:pt x="2011337" y="1631111"/>
                </a:lnTo>
                <a:lnTo>
                  <a:pt x="2015566" y="1631111"/>
                </a:lnTo>
                <a:lnTo>
                  <a:pt x="2015566" y="1580311"/>
                </a:lnTo>
                <a:close/>
              </a:path>
              <a:path w="2024036" h="1850288">
                <a:moveTo>
                  <a:pt x="2024037" y="1669211"/>
                </a:moveTo>
                <a:lnTo>
                  <a:pt x="2019808" y="1669211"/>
                </a:lnTo>
                <a:lnTo>
                  <a:pt x="2019808" y="1720011"/>
                </a:lnTo>
                <a:lnTo>
                  <a:pt x="2024037" y="1720011"/>
                </a:lnTo>
                <a:lnTo>
                  <a:pt x="2024037" y="1669211"/>
                </a:lnTo>
                <a:close/>
              </a:path>
              <a:path w="2024036" h="1850288">
                <a:moveTo>
                  <a:pt x="2015566" y="1669211"/>
                </a:moveTo>
                <a:lnTo>
                  <a:pt x="2011337" y="1669211"/>
                </a:lnTo>
                <a:lnTo>
                  <a:pt x="2011337" y="1720011"/>
                </a:lnTo>
                <a:lnTo>
                  <a:pt x="2015566" y="1720011"/>
                </a:lnTo>
                <a:lnTo>
                  <a:pt x="2015566" y="1669211"/>
                </a:lnTo>
                <a:close/>
              </a:path>
              <a:path w="2024036" h="1850288">
                <a:moveTo>
                  <a:pt x="2024037" y="1758111"/>
                </a:moveTo>
                <a:lnTo>
                  <a:pt x="2019808" y="1758111"/>
                </a:lnTo>
                <a:lnTo>
                  <a:pt x="2019808" y="1808911"/>
                </a:lnTo>
                <a:lnTo>
                  <a:pt x="2024037" y="1808911"/>
                </a:lnTo>
                <a:lnTo>
                  <a:pt x="2024037" y="1758111"/>
                </a:lnTo>
                <a:close/>
              </a:path>
              <a:path w="2024036" h="1850288">
                <a:moveTo>
                  <a:pt x="2015566" y="1758111"/>
                </a:moveTo>
                <a:lnTo>
                  <a:pt x="2011337" y="1758111"/>
                </a:lnTo>
                <a:lnTo>
                  <a:pt x="2011337" y="1808911"/>
                </a:lnTo>
                <a:lnTo>
                  <a:pt x="2015566" y="1808911"/>
                </a:lnTo>
                <a:lnTo>
                  <a:pt x="2015566" y="1758111"/>
                </a:lnTo>
                <a:close/>
              </a:path>
              <a:path w="2024036" h="1850288">
                <a:moveTo>
                  <a:pt x="2014613" y="1846059"/>
                </a:moveTo>
                <a:lnTo>
                  <a:pt x="1963813" y="1846059"/>
                </a:lnTo>
                <a:lnTo>
                  <a:pt x="1963813" y="1850288"/>
                </a:lnTo>
                <a:lnTo>
                  <a:pt x="2014613" y="1850288"/>
                </a:lnTo>
                <a:lnTo>
                  <a:pt x="2014613" y="1846059"/>
                </a:lnTo>
                <a:close/>
              </a:path>
              <a:path w="2024036" h="1850288">
                <a:moveTo>
                  <a:pt x="2014613" y="1837588"/>
                </a:moveTo>
                <a:lnTo>
                  <a:pt x="1963813" y="1837588"/>
                </a:lnTo>
                <a:lnTo>
                  <a:pt x="1963813" y="1841817"/>
                </a:lnTo>
                <a:lnTo>
                  <a:pt x="2014613" y="1841817"/>
                </a:lnTo>
                <a:lnTo>
                  <a:pt x="2014613" y="1837588"/>
                </a:lnTo>
                <a:close/>
              </a:path>
              <a:path w="2024036" h="1850288">
                <a:moveTo>
                  <a:pt x="1925713" y="1846059"/>
                </a:moveTo>
                <a:lnTo>
                  <a:pt x="1874913" y="1846059"/>
                </a:lnTo>
                <a:lnTo>
                  <a:pt x="1874913" y="1850288"/>
                </a:lnTo>
                <a:lnTo>
                  <a:pt x="1925713" y="1850288"/>
                </a:lnTo>
                <a:lnTo>
                  <a:pt x="1925713" y="1846059"/>
                </a:lnTo>
                <a:close/>
              </a:path>
              <a:path w="2024036" h="1850288">
                <a:moveTo>
                  <a:pt x="1925713" y="1837588"/>
                </a:moveTo>
                <a:lnTo>
                  <a:pt x="1874913" y="1837588"/>
                </a:lnTo>
                <a:lnTo>
                  <a:pt x="1874913" y="1841817"/>
                </a:lnTo>
                <a:lnTo>
                  <a:pt x="1925713" y="1841817"/>
                </a:lnTo>
                <a:lnTo>
                  <a:pt x="1925713" y="1837588"/>
                </a:lnTo>
                <a:close/>
              </a:path>
              <a:path w="2024036" h="1850288">
                <a:moveTo>
                  <a:pt x="1836813" y="1846059"/>
                </a:moveTo>
                <a:lnTo>
                  <a:pt x="1786013" y="1846059"/>
                </a:lnTo>
                <a:lnTo>
                  <a:pt x="1786013" y="1850288"/>
                </a:lnTo>
                <a:lnTo>
                  <a:pt x="1836813" y="1850288"/>
                </a:lnTo>
                <a:lnTo>
                  <a:pt x="1836813" y="1846059"/>
                </a:lnTo>
                <a:close/>
              </a:path>
              <a:path w="2024036" h="1850288">
                <a:moveTo>
                  <a:pt x="1836813" y="1837588"/>
                </a:moveTo>
                <a:lnTo>
                  <a:pt x="1786013" y="1837588"/>
                </a:lnTo>
                <a:lnTo>
                  <a:pt x="1786013" y="1841817"/>
                </a:lnTo>
                <a:lnTo>
                  <a:pt x="1836813" y="1841817"/>
                </a:lnTo>
                <a:lnTo>
                  <a:pt x="1836813" y="1837588"/>
                </a:lnTo>
                <a:close/>
              </a:path>
              <a:path w="2024036" h="1850288">
                <a:moveTo>
                  <a:pt x="1747913" y="1846059"/>
                </a:moveTo>
                <a:lnTo>
                  <a:pt x="1697113" y="1846059"/>
                </a:lnTo>
                <a:lnTo>
                  <a:pt x="1697113" y="1850288"/>
                </a:lnTo>
                <a:lnTo>
                  <a:pt x="1747913" y="1850288"/>
                </a:lnTo>
                <a:lnTo>
                  <a:pt x="1747913" y="1846059"/>
                </a:lnTo>
                <a:close/>
              </a:path>
              <a:path w="2024036" h="1850288">
                <a:moveTo>
                  <a:pt x="1747913" y="1837588"/>
                </a:moveTo>
                <a:lnTo>
                  <a:pt x="1697113" y="1837588"/>
                </a:lnTo>
                <a:lnTo>
                  <a:pt x="1697113" y="1841817"/>
                </a:lnTo>
                <a:lnTo>
                  <a:pt x="1747913" y="1841817"/>
                </a:lnTo>
                <a:lnTo>
                  <a:pt x="1747913" y="1837588"/>
                </a:lnTo>
                <a:close/>
              </a:path>
              <a:path w="2024036" h="1850288">
                <a:moveTo>
                  <a:pt x="1659013" y="1846059"/>
                </a:moveTo>
                <a:lnTo>
                  <a:pt x="1608213" y="1846059"/>
                </a:lnTo>
                <a:lnTo>
                  <a:pt x="1608213" y="1850288"/>
                </a:lnTo>
                <a:lnTo>
                  <a:pt x="1659013" y="1850288"/>
                </a:lnTo>
                <a:lnTo>
                  <a:pt x="1659013" y="1846059"/>
                </a:lnTo>
                <a:close/>
              </a:path>
              <a:path w="2024036" h="1850288">
                <a:moveTo>
                  <a:pt x="1659013" y="1837588"/>
                </a:moveTo>
                <a:lnTo>
                  <a:pt x="1608213" y="1837588"/>
                </a:lnTo>
                <a:lnTo>
                  <a:pt x="1608213" y="1841817"/>
                </a:lnTo>
                <a:lnTo>
                  <a:pt x="1659013" y="1841817"/>
                </a:lnTo>
                <a:lnTo>
                  <a:pt x="1659013" y="1837588"/>
                </a:lnTo>
                <a:close/>
              </a:path>
              <a:path w="2024036" h="1850288">
                <a:moveTo>
                  <a:pt x="1570113" y="1846059"/>
                </a:moveTo>
                <a:lnTo>
                  <a:pt x="1519313" y="1846059"/>
                </a:lnTo>
                <a:lnTo>
                  <a:pt x="1519313" y="1850288"/>
                </a:lnTo>
                <a:lnTo>
                  <a:pt x="1570113" y="1850288"/>
                </a:lnTo>
                <a:lnTo>
                  <a:pt x="1570113" y="1846059"/>
                </a:lnTo>
                <a:close/>
              </a:path>
              <a:path w="2024036" h="1850288">
                <a:moveTo>
                  <a:pt x="1570113" y="1837588"/>
                </a:moveTo>
                <a:lnTo>
                  <a:pt x="1519313" y="1837588"/>
                </a:lnTo>
                <a:lnTo>
                  <a:pt x="1519313" y="1841817"/>
                </a:lnTo>
                <a:lnTo>
                  <a:pt x="1570113" y="1841817"/>
                </a:lnTo>
                <a:lnTo>
                  <a:pt x="1570113" y="1837588"/>
                </a:lnTo>
                <a:close/>
              </a:path>
              <a:path w="2024036" h="1850288">
                <a:moveTo>
                  <a:pt x="1481213" y="1846059"/>
                </a:moveTo>
                <a:lnTo>
                  <a:pt x="1430413" y="1846059"/>
                </a:lnTo>
                <a:lnTo>
                  <a:pt x="1430413" y="1850288"/>
                </a:lnTo>
                <a:lnTo>
                  <a:pt x="1481213" y="1850288"/>
                </a:lnTo>
                <a:lnTo>
                  <a:pt x="1481213" y="1846059"/>
                </a:lnTo>
                <a:close/>
              </a:path>
              <a:path w="2024036" h="1850288">
                <a:moveTo>
                  <a:pt x="1481213" y="1837588"/>
                </a:moveTo>
                <a:lnTo>
                  <a:pt x="1430413" y="1837588"/>
                </a:lnTo>
                <a:lnTo>
                  <a:pt x="1430413" y="1841817"/>
                </a:lnTo>
                <a:lnTo>
                  <a:pt x="1481213" y="1841817"/>
                </a:lnTo>
                <a:lnTo>
                  <a:pt x="1481213" y="1837588"/>
                </a:lnTo>
                <a:close/>
              </a:path>
              <a:path w="2024036" h="1850288">
                <a:moveTo>
                  <a:pt x="1392313" y="1846059"/>
                </a:moveTo>
                <a:lnTo>
                  <a:pt x="1341513" y="1846059"/>
                </a:lnTo>
                <a:lnTo>
                  <a:pt x="1341513" y="1850288"/>
                </a:lnTo>
                <a:lnTo>
                  <a:pt x="1392313" y="1850288"/>
                </a:lnTo>
                <a:lnTo>
                  <a:pt x="1392313" y="1846059"/>
                </a:lnTo>
                <a:close/>
              </a:path>
              <a:path w="2024036" h="1850288">
                <a:moveTo>
                  <a:pt x="1392313" y="1837588"/>
                </a:moveTo>
                <a:lnTo>
                  <a:pt x="1341513" y="1837588"/>
                </a:lnTo>
                <a:lnTo>
                  <a:pt x="1341513" y="1841817"/>
                </a:lnTo>
                <a:lnTo>
                  <a:pt x="1392313" y="1841817"/>
                </a:lnTo>
                <a:lnTo>
                  <a:pt x="1392313" y="1837588"/>
                </a:lnTo>
                <a:close/>
              </a:path>
              <a:path w="2024036" h="1850288">
                <a:moveTo>
                  <a:pt x="1303413" y="1846059"/>
                </a:moveTo>
                <a:lnTo>
                  <a:pt x="1252613" y="1846059"/>
                </a:lnTo>
                <a:lnTo>
                  <a:pt x="1252613" y="1850288"/>
                </a:lnTo>
                <a:lnTo>
                  <a:pt x="1303413" y="1850288"/>
                </a:lnTo>
                <a:lnTo>
                  <a:pt x="1303413" y="1846059"/>
                </a:lnTo>
                <a:close/>
              </a:path>
              <a:path w="2024036" h="1850288">
                <a:moveTo>
                  <a:pt x="1303413" y="1837588"/>
                </a:moveTo>
                <a:lnTo>
                  <a:pt x="1252613" y="1837588"/>
                </a:lnTo>
                <a:lnTo>
                  <a:pt x="1252613" y="1841817"/>
                </a:lnTo>
                <a:lnTo>
                  <a:pt x="1303413" y="1841817"/>
                </a:lnTo>
                <a:lnTo>
                  <a:pt x="1303413" y="1837588"/>
                </a:lnTo>
                <a:close/>
              </a:path>
              <a:path w="2024036" h="1850288">
                <a:moveTo>
                  <a:pt x="1214513" y="1846059"/>
                </a:moveTo>
                <a:lnTo>
                  <a:pt x="1163713" y="1846059"/>
                </a:lnTo>
                <a:lnTo>
                  <a:pt x="1163713" y="1850288"/>
                </a:lnTo>
                <a:lnTo>
                  <a:pt x="1214513" y="1850288"/>
                </a:lnTo>
                <a:lnTo>
                  <a:pt x="1214513" y="1846059"/>
                </a:lnTo>
                <a:close/>
              </a:path>
              <a:path w="2024036" h="1850288">
                <a:moveTo>
                  <a:pt x="1214513" y="1837588"/>
                </a:moveTo>
                <a:lnTo>
                  <a:pt x="1163713" y="1837588"/>
                </a:lnTo>
                <a:lnTo>
                  <a:pt x="1163713" y="1841817"/>
                </a:lnTo>
                <a:lnTo>
                  <a:pt x="1214513" y="1841817"/>
                </a:lnTo>
                <a:lnTo>
                  <a:pt x="1214513" y="1837588"/>
                </a:lnTo>
                <a:close/>
              </a:path>
              <a:path w="2024036" h="1850288">
                <a:moveTo>
                  <a:pt x="1125613" y="1846059"/>
                </a:moveTo>
                <a:lnTo>
                  <a:pt x="1074813" y="1846059"/>
                </a:lnTo>
                <a:lnTo>
                  <a:pt x="1074813" y="1850288"/>
                </a:lnTo>
                <a:lnTo>
                  <a:pt x="1125613" y="1850288"/>
                </a:lnTo>
                <a:lnTo>
                  <a:pt x="1125613" y="1846059"/>
                </a:lnTo>
                <a:close/>
              </a:path>
              <a:path w="2024036" h="1850288">
                <a:moveTo>
                  <a:pt x="1125613" y="1837588"/>
                </a:moveTo>
                <a:lnTo>
                  <a:pt x="1074813" y="1837588"/>
                </a:lnTo>
                <a:lnTo>
                  <a:pt x="1074813" y="1841817"/>
                </a:lnTo>
                <a:lnTo>
                  <a:pt x="1125613" y="1841817"/>
                </a:lnTo>
                <a:lnTo>
                  <a:pt x="1125613" y="1837588"/>
                </a:lnTo>
                <a:close/>
              </a:path>
              <a:path w="2024036" h="1850288">
                <a:moveTo>
                  <a:pt x="1036713" y="1846059"/>
                </a:moveTo>
                <a:lnTo>
                  <a:pt x="985913" y="1846059"/>
                </a:lnTo>
                <a:lnTo>
                  <a:pt x="985913" y="1850288"/>
                </a:lnTo>
                <a:lnTo>
                  <a:pt x="1036713" y="1850288"/>
                </a:lnTo>
                <a:lnTo>
                  <a:pt x="1036713" y="1846059"/>
                </a:lnTo>
                <a:close/>
              </a:path>
              <a:path w="2024036" h="1850288">
                <a:moveTo>
                  <a:pt x="1036713" y="1837588"/>
                </a:moveTo>
                <a:lnTo>
                  <a:pt x="985913" y="1837588"/>
                </a:lnTo>
                <a:lnTo>
                  <a:pt x="985913" y="1841817"/>
                </a:lnTo>
                <a:lnTo>
                  <a:pt x="1036713" y="1841817"/>
                </a:lnTo>
                <a:lnTo>
                  <a:pt x="1036713" y="1837588"/>
                </a:lnTo>
                <a:close/>
              </a:path>
              <a:path w="2024036" h="1850288">
                <a:moveTo>
                  <a:pt x="947813" y="1846059"/>
                </a:moveTo>
                <a:lnTo>
                  <a:pt x="897013" y="1846059"/>
                </a:lnTo>
                <a:lnTo>
                  <a:pt x="897013" y="1850288"/>
                </a:lnTo>
                <a:lnTo>
                  <a:pt x="947813" y="1850288"/>
                </a:lnTo>
                <a:lnTo>
                  <a:pt x="947813" y="1846059"/>
                </a:lnTo>
                <a:close/>
              </a:path>
              <a:path w="2024036" h="1850288">
                <a:moveTo>
                  <a:pt x="947813" y="1837588"/>
                </a:moveTo>
                <a:lnTo>
                  <a:pt x="897013" y="1837588"/>
                </a:lnTo>
                <a:lnTo>
                  <a:pt x="897013" y="1841817"/>
                </a:lnTo>
                <a:lnTo>
                  <a:pt x="947813" y="1841817"/>
                </a:lnTo>
                <a:lnTo>
                  <a:pt x="947813" y="1837588"/>
                </a:lnTo>
                <a:close/>
              </a:path>
              <a:path w="2024036" h="1850288">
                <a:moveTo>
                  <a:pt x="858913" y="1846059"/>
                </a:moveTo>
                <a:lnTo>
                  <a:pt x="808113" y="1846059"/>
                </a:lnTo>
                <a:lnTo>
                  <a:pt x="808113" y="1850288"/>
                </a:lnTo>
                <a:lnTo>
                  <a:pt x="858913" y="1850288"/>
                </a:lnTo>
                <a:lnTo>
                  <a:pt x="858913" y="1846059"/>
                </a:lnTo>
                <a:close/>
              </a:path>
              <a:path w="2024036" h="1850288">
                <a:moveTo>
                  <a:pt x="858913" y="1837588"/>
                </a:moveTo>
                <a:lnTo>
                  <a:pt x="808113" y="1837588"/>
                </a:lnTo>
                <a:lnTo>
                  <a:pt x="808113" y="1841817"/>
                </a:lnTo>
                <a:lnTo>
                  <a:pt x="858913" y="1841817"/>
                </a:lnTo>
                <a:lnTo>
                  <a:pt x="858913" y="1837588"/>
                </a:lnTo>
                <a:close/>
              </a:path>
              <a:path w="2024036" h="1850288">
                <a:moveTo>
                  <a:pt x="770013" y="1846059"/>
                </a:moveTo>
                <a:lnTo>
                  <a:pt x="719213" y="1846059"/>
                </a:lnTo>
                <a:lnTo>
                  <a:pt x="719213" y="1850288"/>
                </a:lnTo>
                <a:lnTo>
                  <a:pt x="770013" y="1850288"/>
                </a:lnTo>
                <a:lnTo>
                  <a:pt x="770013" y="1846059"/>
                </a:lnTo>
                <a:close/>
              </a:path>
              <a:path w="2024036" h="1850288">
                <a:moveTo>
                  <a:pt x="770013" y="1837588"/>
                </a:moveTo>
                <a:lnTo>
                  <a:pt x="719213" y="1837588"/>
                </a:lnTo>
                <a:lnTo>
                  <a:pt x="719213" y="1841817"/>
                </a:lnTo>
                <a:lnTo>
                  <a:pt x="770013" y="1841817"/>
                </a:lnTo>
                <a:lnTo>
                  <a:pt x="770013" y="1837588"/>
                </a:lnTo>
                <a:close/>
              </a:path>
              <a:path w="2024036" h="1850288">
                <a:moveTo>
                  <a:pt x="681113" y="1846059"/>
                </a:moveTo>
                <a:lnTo>
                  <a:pt x="630313" y="1846059"/>
                </a:lnTo>
                <a:lnTo>
                  <a:pt x="630313" y="1850288"/>
                </a:lnTo>
                <a:lnTo>
                  <a:pt x="681113" y="1850288"/>
                </a:lnTo>
                <a:lnTo>
                  <a:pt x="681113" y="1846059"/>
                </a:lnTo>
                <a:close/>
              </a:path>
              <a:path w="2024036" h="1850288">
                <a:moveTo>
                  <a:pt x="681113" y="1837588"/>
                </a:moveTo>
                <a:lnTo>
                  <a:pt x="630313" y="1837588"/>
                </a:lnTo>
                <a:lnTo>
                  <a:pt x="630313" y="1841817"/>
                </a:lnTo>
                <a:lnTo>
                  <a:pt x="681113" y="1841817"/>
                </a:lnTo>
                <a:lnTo>
                  <a:pt x="681113" y="1837588"/>
                </a:lnTo>
                <a:close/>
              </a:path>
              <a:path w="2024036" h="1850288">
                <a:moveTo>
                  <a:pt x="592213" y="1846059"/>
                </a:moveTo>
                <a:lnTo>
                  <a:pt x="541413" y="1846059"/>
                </a:lnTo>
                <a:lnTo>
                  <a:pt x="541413" y="1850288"/>
                </a:lnTo>
                <a:lnTo>
                  <a:pt x="592213" y="1850288"/>
                </a:lnTo>
                <a:lnTo>
                  <a:pt x="592213" y="1846059"/>
                </a:lnTo>
                <a:close/>
              </a:path>
              <a:path w="2024036" h="1850288">
                <a:moveTo>
                  <a:pt x="592213" y="1837588"/>
                </a:moveTo>
                <a:lnTo>
                  <a:pt x="541413" y="1837588"/>
                </a:lnTo>
                <a:lnTo>
                  <a:pt x="541413" y="1841817"/>
                </a:lnTo>
                <a:lnTo>
                  <a:pt x="592213" y="1841817"/>
                </a:lnTo>
                <a:lnTo>
                  <a:pt x="592213" y="1837588"/>
                </a:lnTo>
                <a:close/>
              </a:path>
              <a:path w="2024036" h="1850288">
                <a:moveTo>
                  <a:pt x="503313" y="1846059"/>
                </a:moveTo>
                <a:lnTo>
                  <a:pt x="452513" y="1846059"/>
                </a:lnTo>
                <a:lnTo>
                  <a:pt x="452513" y="1850288"/>
                </a:lnTo>
                <a:lnTo>
                  <a:pt x="503313" y="1850288"/>
                </a:lnTo>
                <a:lnTo>
                  <a:pt x="503313" y="1846059"/>
                </a:lnTo>
                <a:close/>
              </a:path>
              <a:path w="2024036" h="1850288">
                <a:moveTo>
                  <a:pt x="503313" y="1837588"/>
                </a:moveTo>
                <a:lnTo>
                  <a:pt x="452513" y="1837588"/>
                </a:lnTo>
                <a:lnTo>
                  <a:pt x="452513" y="1841817"/>
                </a:lnTo>
                <a:lnTo>
                  <a:pt x="503313" y="1841817"/>
                </a:lnTo>
                <a:lnTo>
                  <a:pt x="503313" y="1837588"/>
                </a:lnTo>
                <a:close/>
              </a:path>
              <a:path w="2024036" h="1850288">
                <a:moveTo>
                  <a:pt x="414413" y="1846059"/>
                </a:moveTo>
                <a:lnTo>
                  <a:pt x="363613" y="1846059"/>
                </a:lnTo>
                <a:lnTo>
                  <a:pt x="363613" y="1850288"/>
                </a:lnTo>
                <a:lnTo>
                  <a:pt x="414413" y="1850288"/>
                </a:lnTo>
                <a:lnTo>
                  <a:pt x="414413" y="1846059"/>
                </a:lnTo>
                <a:close/>
              </a:path>
              <a:path w="2024036" h="1850288">
                <a:moveTo>
                  <a:pt x="414413" y="1837588"/>
                </a:moveTo>
                <a:lnTo>
                  <a:pt x="363613" y="1837588"/>
                </a:lnTo>
                <a:lnTo>
                  <a:pt x="363613" y="1841817"/>
                </a:lnTo>
                <a:lnTo>
                  <a:pt x="414413" y="1841817"/>
                </a:lnTo>
                <a:lnTo>
                  <a:pt x="414413" y="1837588"/>
                </a:lnTo>
                <a:close/>
              </a:path>
              <a:path w="2024036" h="1850288">
                <a:moveTo>
                  <a:pt x="325513" y="1846059"/>
                </a:moveTo>
                <a:lnTo>
                  <a:pt x="274713" y="1846059"/>
                </a:lnTo>
                <a:lnTo>
                  <a:pt x="274713" y="1850288"/>
                </a:lnTo>
                <a:lnTo>
                  <a:pt x="325513" y="1850288"/>
                </a:lnTo>
                <a:lnTo>
                  <a:pt x="325513" y="1846059"/>
                </a:lnTo>
                <a:close/>
              </a:path>
              <a:path w="2024036" h="1850288">
                <a:moveTo>
                  <a:pt x="325513" y="1837588"/>
                </a:moveTo>
                <a:lnTo>
                  <a:pt x="274713" y="1837588"/>
                </a:lnTo>
                <a:lnTo>
                  <a:pt x="274713" y="1841817"/>
                </a:lnTo>
                <a:lnTo>
                  <a:pt x="325513" y="1841817"/>
                </a:lnTo>
                <a:lnTo>
                  <a:pt x="325513" y="1837588"/>
                </a:lnTo>
                <a:close/>
              </a:path>
              <a:path w="2024036" h="1850288">
                <a:moveTo>
                  <a:pt x="236613" y="1846059"/>
                </a:moveTo>
                <a:lnTo>
                  <a:pt x="185813" y="1846059"/>
                </a:lnTo>
                <a:lnTo>
                  <a:pt x="185813" y="1850288"/>
                </a:lnTo>
                <a:lnTo>
                  <a:pt x="236613" y="1850288"/>
                </a:lnTo>
                <a:lnTo>
                  <a:pt x="236613" y="1846059"/>
                </a:lnTo>
                <a:close/>
              </a:path>
              <a:path w="2024036" h="1850288">
                <a:moveTo>
                  <a:pt x="236613" y="1837588"/>
                </a:moveTo>
                <a:lnTo>
                  <a:pt x="185813" y="1837588"/>
                </a:lnTo>
                <a:lnTo>
                  <a:pt x="185813" y="1841817"/>
                </a:lnTo>
                <a:lnTo>
                  <a:pt x="236613" y="1841817"/>
                </a:lnTo>
                <a:lnTo>
                  <a:pt x="236613" y="1837588"/>
                </a:lnTo>
                <a:close/>
              </a:path>
              <a:path w="2024036" h="1850288">
                <a:moveTo>
                  <a:pt x="147713" y="1846059"/>
                </a:moveTo>
                <a:lnTo>
                  <a:pt x="96913" y="1846059"/>
                </a:lnTo>
                <a:lnTo>
                  <a:pt x="96913" y="1850288"/>
                </a:lnTo>
                <a:lnTo>
                  <a:pt x="147713" y="1850288"/>
                </a:lnTo>
                <a:lnTo>
                  <a:pt x="147713" y="1846059"/>
                </a:lnTo>
                <a:close/>
              </a:path>
              <a:path w="2024036" h="1850288">
                <a:moveTo>
                  <a:pt x="147713" y="1837588"/>
                </a:moveTo>
                <a:lnTo>
                  <a:pt x="96913" y="1837588"/>
                </a:lnTo>
                <a:lnTo>
                  <a:pt x="96913" y="1841817"/>
                </a:lnTo>
                <a:lnTo>
                  <a:pt x="147713" y="1841817"/>
                </a:lnTo>
                <a:lnTo>
                  <a:pt x="147713" y="1837588"/>
                </a:lnTo>
                <a:close/>
              </a:path>
              <a:path w="2024036" h="1850288">
                <a:moveTo>
                  <a:pt x="58813" y="1846059"/>
                </a:moveTo>
                <a:lnTo>
                  <a:pt x="8013" y="1846059"/>
                </a:lnTo>
                <a:lnTo>
                  <a:pt x="8013" y="1850288"/>
                </a:lnTo>
                <a:lnTo>
                  <a:pt x="58813" y="1850288"/>
                </a:lnTo>
                <a:lnTo>
                  <a:pt x="58813" y="1846059"/>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6258116" y="1526976"/>
            <a:ext cx="1863849" cy="1377162"/>
          </a:xfrm>
          <a:custGeom>
            <a:rect l="l" t="t" r="r" b="b"/>
            <a:pathLst>
              <a:path w="1863849" h="1377162">
                <a:moveTo>
                  <a:pt x="0" y="0"/>
                </a:moveTo>
                <a:lnTo>
                  <a:pt x="1863849" y="0"/>
                </a:lnTo>
                <a:lnTo>
                  <a:pt x="1863849" y="1377162"/>
                </a:lnTo>
                <a:lnTo>
                  <a:pt x="0" y="1377162"/>
                </a:lnTo>
                <a:lnTo>
                  <a:pt x="0" y="0"/>
                </a:lnTo>
                <a:close/>
              </a:path>
            </a:pathLst>
          </a:custGeom>
          <a:ln w="12693">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6258116" y="1337825"/>
            <a:ext cx="910793" cy="194995"/>
          </a:xfrm>
          <a:custGeom>
            <a:rect l="l" t="t" r="r" b="b"/>
            <a:pathLst>
              <a:path w="910793" h="194995">
                <a:moveTo>
                  <a:pt x="0" y="0"/>
                </a:moveTo>
                <a:lnTo>
                  <a:pt x="910793" y="0"/>
                </a:lnTo>
                <a:lnTo>
                  <a:pt x="910793" y="194995"/>
                </a:lnTo>
                <a:lnTo>
                  <a:pt x="0" y="1949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6257679" y="3140415"/>
            <a:ext cx="1863849" cy="935469"/>
          </a:xfrm>
          <a:custGeom>
            <a:rect l="l" t="t" r="r" b="b"/>
            <a:pathLst>
              <a:path w="1863849" h="935469">
                <a:moveTo>
                  <a:pt x="0" y="0"/>
                </a:moveTo>
                <a:lnTo>
                  <a:pt x="1863849" y="0"/>
                </a:lnTo>
                <a:lnTo>
                  <a:pt x="1863849" y="935469"/>
                </a:lnTo>
                <a:lnTo>
                  <a:pt x="0" y="935469"/>
                </a:lnTo>
                <a:lnTo>
                  <a:pt x="0" y="0"/>
                </a:lnTo>
                <a:close/>
              </a:path>
            </a:pathLst>
          </a:custGeom>
          <a:ln w="12693">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6263068" y="2956107"/>
            <a:ext cx="910793" cy="194995"/>
          </a:xfrm>
          <a:custGeom>
            <a:rect l="l" t="t" r="r" b="b"/>
            <a:pathLst>
              <a:path w="910793" h="194995">
                <a:moveTo>
                  <a:pt x="0" y="0"/>
                </a:moveTo>
                <a:lnTo>
                  <a:pt x="910793" y="0"/>
                </a:lnTo>
                <a:lnTo>
                  <a:pt x="910793" y="194995"/>
                </a:lnTo>
                <a:lnTo>
                  <a:pt x="0" y="1949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8208603" y="2936262"/>
            <a:ext cx="1864647" cy="1721389"/>
          </a:xfrm>
          <a:custGeom>
            <a:rect l="l" t="t" r="r" b="b"/>
            <a:pathLst>
              <a:path w="1864647" h="1721389">
                <a:moveTo>
                  <a:pt x="0" y="0"/>
                </a:moveTo>
                <a:lnTo>
                  <a:pt x="1864647" y="0"/>
                </a:lnTo>
                <a:lnTo>
                  <a:pt x="1864647" y="1721389"/>
                </a:lnTo>
                <a:lnTo>
                  <a:pt x="0" y="1721389"/>
                </a:lnTo>
                <a:lnTo>
                  <a:pt x="0" y="0"/>
                </a:lnTo>
                <a:close/>
              </a:path>
            </a:pathLst>
          </a:custGeom>
          <a:ln w="12693">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8200891" y="2738747"/>
            <a:ext cx="910793" cy="194995"/>
          </a:xfrm>
          <a:custGeom>
            <a:rect l="l" t="t" r="r" b="b"/>
            <a:pathLst>
              <a:path w="910793" h="194995">
                <a:moveTo>
                  <a:pt x="0" y="0"/>
                </a:moveTo>
                <a:lnTo>
                  <a:pt x="910793" y="0"/>
                </a:lnTo>
                <a:lnTo>
                  <a:pt x="910793" y="194995"/>
                </a:lnTo>
                <a:lnTo>
                  <a:pt x="0" y="1949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7555307" y="1549083"/>
            <a:ext cx="530631" cy="194837"/>
          </a:xfrm>
          <a:prstGeom prst="rect">
            <a:avLst/>
          </a:prstGeom>
          <a:blipFill>
            <a:blip r:embed="rId2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6275403" y="1851371"/>
            <a:ext cx="430883" cy="162581"/>
          </a:xfrm>
          <a:prstGeom prst="rect">
            <a:avLst/>
          </a:prstGeom>
          <a:blipFill>
            <a:blip r:embed="rId3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6274108" y="1545820"/>
            <a:ext cx="630471" cy="182739"/>
          </a:xfrm>
          <a:prstGeom prst="rect">
            <a:avLst/>
          </a:prstGeom>
          <a:blipFill>
            <a:blip r:embed="rId3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3391496" y="4676687"/>
            <a:ext cx="592982" cy="157949"/>
          </a:xfrm>
          <a:prstGeom prst="rect">
            <a:avLst/>
          </a:prstGeom>
          <a:blipFill>
            <a:blip r:embed="rId3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6713512" y="1861266"/>
            <a:ext cx="513519" cy="138273"/>
          </a:xfrm>
          <a:prstGeom prst="rect">
            <a:avLst/>
          </a:prstGeom>
          <a:blipFill>
            <a:blip r:embed="rId3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7535904" y="1824697"/>
            <a:ext cx="574367" cy="172770"/>
          </a:xfrm>
          <a:prstGeom prst="rect">
            <a:avLst/>
          </a:prstGeom>
          <a:blipFill>
            <a:blip r:embed="rId3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6350056" y="2080377"/>
            <a:ext cx="245852" cy="273300"/>
          </a:xfrm>
          <a:prstGeom prst="rect">
            <a:avLst/>
          </a:prstGeom>
          <a:blipFill>
            <a:blip r:embed="rId3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6662852" y="2089663"/>
            <a:ext cx="350177" cy="260922"/>
          </a:xfrm>
          <a:prstGeom prst="rect">
            <a:avLst/>
          </a:prstGeom>
          <a:blipFill>
            <a:blip r:embed="rId3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7079780" y="2069507"/>
            <a:ext cx="294500" cy="294504"/>
          </a:xfrm>
          <a:prstGeom prst="rect">
            <a:avLst/>
          </a:prstGeom>
          <a:blipFill>
            <a:blip r:embed="rId3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7430926" y="2105355"/>
            <a:ext cx="639784" cy="206598"/>
          </a:xfrm>
          <a:prstGeom prst="rect">
            <a:avLst/>
          </a:prstGeom>
          <a:blipFill>
            <a:blip r:embed="rId3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7785545" y="2346340"/>
            <a:ext cx="298869" cy="294504"/>
          </a:xfrm>
          <a:prstGeom prst="rect">
            <a:avLst/>
          </a:prstGeom>
          <a:blipFill>
            <a:blip r:embed="rId3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6288434" y="2431976"/>
            <a:ext cx="704236" cy="143784"/>
          </a:xfrm>
          <a:prstGeom prst="rect">
            <a:avLst/>
          </a:prstGeom>
          <a:blipFill>
            <a:blip r:embed="rId2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7074459" y="2429167"/>
            <a:ext cx="643547" cy="173926"/>
          </a:xfrm>
          <a:prstGeom prst="rect">
            <a:avLst/>
          </a:prstGeom>
          <a:blipFill>
            <a:blip r:embed="rId4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7591145" y="2697392"/>
            <a:ext cx="492874" cy="168567"/>
          </a:xfrm>
          <a:prstGeom prst="rect">
            <a:avLst/>
          </a:prstGeom>
          <a:blipFill>
            <a:blip r:embed="rId4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6287465" y="2634589"/>
            <a:ext cx="599236" cy="237972"/>
          </a:xfrm>
          <a:prstGeom prst="rect">
            <a:avLst/>
          </a:prstGeom>
          <a:blipFill>
            <a:blip r:embed="rId4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6914074" y="2654339"/>
            <a:ext cx="599242" cy="179485"/>
          </a:xfrm>
          <a:prstGeom prst="rect">
            <a:avLst/>
          </a:prstGeom>
          <a:blipFill>
            <a:blip r:embed="rId4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6283338" y="3252640"/>
            <a:ext cx="573073" cy="117001"/>
          </a:xfrm>
          <a:prstGeom prst="rect">
            <a:avLst/>
          </a:prstGeom>
          <a:blipFill>
            <a:blip r:embed="rId2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6871428" y="3250958"/>
            <a:ext cx="431999" cy="154622"/>
          </a:xfrm>
          <a:prstGeom prst="rect">
            <a:avLst/>
          </a:prstGeom>
          <a:blipFill>
            <a:blip r:embed="rId4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7438405" y="3745293"/>
            <a:ext cx="624824" cy="230402"/>
          </a:xfrm>
          <a:prstGeom prst="rect">
            <a:avLst/>
          </a:prstGeom>
          <a:blipFill>
            <a:blip r:embed="rId4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7535903" y="3479851"/>
            <a:ext cx="490090" cy="218359"/>
          </a:xfrm>
          <a:prstGeom prst="rect">
            <a:avLst/>
          </a:prstGeom>
          <a:blipFill>
            <a:blip r:embed="rId4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6283338" y="3479826"/>
            <a:ext cx="554863" cy="179997"/>
          </a:xfrm>
          <a:prstGeom prst="rect">
            <a:avLst/>
          </a:prstGeom>
          <a:blipFill>
            <a:blip r:embed="rId4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6815887" y="3768878"/>
            <a:ext cx="642593" cy="183235"/>
          </a:xfrm>
          <a:prstGeom prst="rect">
            <a:avLst/>
          </a:prstGeom>
          <a:blipFill>
            <a:blip r:embed="rId4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8196375" y="1526977"/>
            <a:ext cx="1864647" cy="1107045"/>
          </a:xfrm>
          <a:custGeom>
            <a:rect l="l" t="t" r="r" b="b"/>
            <a:pathLst>
              <a:path w="1864647" h="1107045">
                <a:moveTo>
                  <a:pt x="0" y="0"/>
                </a:moveTo>
                <a:lnTo>
                  <a:pt x="1864647" y="0"/>
                </a:lnTo>
                <a:lnTo>
                  <a:pt x="1864647" y="1107045"/>
                </a:lnTo>
                <a:lnTo>
                  <a:pt x="0" y="1107045"/>
                </a:lnTo>
                <a:lnTo>
                  <a:pt x="0" y="0"/>
                </a:lnTo>
                <a:close/>
              </a:path>
            </a:pathLst>
          </a:custGeom>
          <a:ln w="12693">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8196375" y="1337825"/>
            <a:ext cx="910793" cy="194995"/>
          </a:xfrm>
          <a:custGeom>
            <a:rect l="l" t="t" r="r" b="b"/>
            <a:pathLst>
              <a:path w="910793" h="194995">
                <a:moveTo>
                  <a:pt x="0" y="0"/>
                </a:moveTo>
                <a:lnTo>
                  <a:pt x="910793" y="0"/>
                </a:lnTo>
                <a:lnTo>
                  <a:pt x="910793" y="194995"/>
                </a:lnTo>
                <a:lnTo>
                  <a:pt x="0" y="1949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6261192" y="4345551"/>
            <a:ext cx="1863849" cy="312818"/>
          </a:xfrm>
          <a:custGeom>
            <a:rect l="l" t="t" r="r" b="b"/>
            <a:pathLst>
              <a:path w="1863849" h="312818">
                <a:moveTo>
                  <a:pt x="0" y="0"/>
                </a:moveTo>
                <a:lnTo>
                  <a:pt x="1863849" y="0"/>
                </a:lnTo>
                <a:lnTo>
                  <a:pt x="1863849" y="312818"/>
                </a:lnTo>
                <a:lnTo>
                  <a:pt x="0" y="312818"/>
                </a:lnTo>
                <a:lnTo>
                  <a:pt x="0" y="0"/>
                </a:lnTo>
                <a:close/>
              </a:path>
            </a:pathLst>
          </a:custGeom>
          <a:ln w="12693">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6260229" y="4161246"/>
            <a:ext cx="910793" cy="194995"/>
          </a:xfrm>
          <a:custGeom>
            <a:rect l="l" t="t" r="r" b="b"/>
            <a:pathLst>
              <a:path w="910793" h="194995">
                <a:moveTo>
                  <a:pt x="0" y="0"/>
                </a:moveTo>
                <a:lnTo>
                  <a:pt x="910793" y="0"/>
                </a:lnTo>
                <a:lnTo>
                  <a:pt x="910793" y="194995"/>
                </a:lnTo>
                <a:lnTo>
                  <a:pt x="0" y="194995"/>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4217245" y="4689590"/>
            <a:ext cx="910793" cy="194995"/>
          </a:xfrm>
          <a:custGeom>
            <a:rect l="l" t="t" r="r" b="b"/>
            <a:pathLst>
              <a:path w="910793" h="194995">
                <a:moveTo>
                  <a:pt x="0" y="0"/>
                </a:moveTo>
                <a:lnTo>
                  <a:pt x="910793" y="0"/>
                </a:lnTo>
                <a:lnTo>
                  <a:pt x="910793" y="194995"/>
                </a:lnTo>
                <a:lnTo>
                  <a:pt x="0" y="194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4219270" y="5661803"/>
            <a:ext cx="1863849" cy="549077"/>
          </a:xfrm>
          <a:custGeom>
            <a:rect l="l" t="t" r="r" b="b"/>
            <a:pathLst>
              <a:path w="1863849" h="549077">
                <a:moveTo>
                  <a:pt x="0" y="0"/>
                </a:moveTo>
                <a:lnTo>
                  <a:pt x="1863849" y="0"/>
                </a:lnTo>
                <a:lnTo>
                  <a:pt x="1863849" y="549077"/>
                </a:lnTo>
                <a:lnTo>
                  <a:pt x="0" y="549077"/>
                </a:lnTo>
                <a:lnTo>
                  <a:pt x="0" y="0"/>
                </a:lnTo>
                <a:close/>
              </a:path>
            </a:pathLst>
          </a:custGeom>
          <a:ln w="12693">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4219568" y="5463033"/>
            <a:ext cx="910793" cy="194995"/>
          </a:xfrm>
          <a:custGeom>
            <a:rect l="l" t="t" r="r" b="b"/>
            <a:pathLst>
              <a:path w="910793" h="194995">
                <a:moveTo>
                  <a:pt x="0" y="0"/>
                </a:moveTo>
                <a:lnTo>
                  <a:pt x="910793" y="0"/>
                </a:lnTo>
                <a:lnTo>
                  <a:pt x="910793" y="194995"/>
                </a:lnTo>
                <a:lnTo>
                  <a:pt x="0" y="194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4200095" y="1532821"/>
            <a:ext cx="1863849" cy="1151031"/>
          </a:xfrm>
          <a:custGeom>
            <a:rect l="l" t="t" r="r" b="b"/>
            <a:pathLst>
              <a:path w="1863849" h="1151031">
                <a:moveTo>
                  <a:pt x="0" y="0"/>
                </a:moveTo>
                <a:lnTo>
                  <a:pt x="1863849" y="0"/>
                </a:lnTo>
                <a:lnTo>
                  <a:pt x="1863849" y="1151031"/>
                </a:lnTo>
                <a:lnTo>
                  <a:pt x="0" y="1151031"/>
                </a:lnTo>
                <a:lnTo>
                  <a:pt x="0" y="0"/>
                </a:lnTo>
                <a:close/>
              </a:path>
            </a:pathLst>
          </a:custGeom>
          <a:ln w="12693">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4199858" y="1337825"/>
            <a:ext cx="910793" cy="194995"/>
          </a:xfrm>
          <a:custGeom>
            <a:rect l="l" t="t" r="r" b="b"/>
            <a:pathLst>
              <a:path w="910793" h="194995">
                <a:moveTo>
                  <a:pt x="0" y="0"/>
                </a:moveTo>
                <a:lnTo>
                  <a:pt x="910793" y="0"/>
                </a:lnTo>
                <a:lnTo>
                  <a:pt x="910793" y="194995"/>
                </a:lnTo>
                <a:lnTo>
                  <a:pt x="0" y="19499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4202278" y="2915955"/>
            <a:ext cx="1863849" cy="582151"/>
          </a:xfrm>
          <a:custGeom>
            <a:rect l="l" t="t" r="r" b="b"/>
            <a:pathLst>
              <a:path w="1863849" h="582151">
                <a:moveTo>
                  <a:pt x="0" y="0"/>
                </a:moveTo>
                <a:lnTo>
                  <a:pt x="1863849" y="0"/>
                </a:lnTo>
                <a:lnTo>
                  <a:pt x="1863849" y="582151"/>
                </a:lnTo>
                <a:lnTo>
                  <a:pt x="0" y="582151"/>
                </a:lnTo>
                <a:lnTo>
                  <a:pt x="0" y="0"/>
                </a:lnTo>
                <a:close/>
              </a:path>
            </a:pathLst>
          </a:custGeom>
          <a:ln w="12693">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4202041" y="2731650"/>
            <a:ext cx="910793" cy="194995"/>
          </a:xfrm>
          <a:custGeom>
            <a:rect l="l" t="t" r="r" b="b"/>
            <a:pathLst>
              <a:path w="910793" h="194995">
                <a:moveTo>
                  <a:pt x="0" y="0"/>
                </a:moveTo>
                <a:lnTo>
                  <a:pt x="910793" y="0"/>
                </a:lnTo>
                <a:lnTo>
                  <a:pt x="910793" y="194995"/>
                </a:lnTo>
                <a:lnTo>
                  <a:pt x="0" y="19499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4208963" y="3720970"/>
            <a:ext cx="1863849" cy="625395"/>
          </a:xfrm>
          <a:custGeom>
            <a:rect l="l" t="t" r="r" b="b"/>
            <a:pathLst>
              <a:path w="1863849" h="625395">
                <a:moveTo>
                  <a:pt x="0" y="0"/>
                </a:moveTo>
                <a:lnTo>
                  <a:pt x="1863849" y="0"/>
                </a:lnTo>
                <a:lnTo>
                  <a:pt x="1863849" y="625395"/>
                </a:lnTo>
                <a:lnTo>
                  <a:pt x="0" y="625395"/>
                </a:lnTo>
                <a:lnTo>
                  <a:pt x="0" y="0"/>
                </a:lnTo>
                <a:close/>
              </a:path>
            </a:pathLst>
          </a:custGeom>
          <a:ln w="12693">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4208726" y="3536665"/>
            <a:ext cx="910793" cy="194995"/>
          </a:xfrm>
          <a:custGeom>
            <a:rect l="l" t="t" r="r" b="b"/>
            <a:pathLst>
              <a:path w="910793" h="194995">
                <a:moveTo>
                  <a:pt x="0" y="0"/>
                </a:moveTo>
                <a:lnTo>
                  <a:pt x="910793" y="0"/>
                </a:lnTo>
                <a:lnTo>
                  <a:pt x="910793" y="194995"/>
                </a:lnTo>
                <a:lnTo>
                  <a:pt x="0" y="194995"/>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8265635" y="2343480"/>
            <a:ext cx="537420" cy="194348"/>
          </a:xfrm>
          <a:prstGeom prst="rect">
            <a:avLst/>
          </a:prstGeom>
          <a:blipFill>
            <a:blip r:embed="rId4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a:off x="9476791" y="2350592"/>
            <a:ext cx="562823" cy="204850"/>
          </a:xfrm>
          <a:prstGeom prst="rect">
            <a:avLst/>
          </a:prstGeom>
          <a:blipFill>
            <a:blip r:embed="rId5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a:off x="8838325" y="2343657"/>
            <a:ext cx="622173" cy="192670"/>
          </a:xfrm>
          <a:prstGeom prst="rect">
            <a:avLst/>
          </a:prstGeom>
          <a:blipFill>
            <a:blip r:embed="rId5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p:nvPr/>
        </p:nvSpPr>
        <p:spPr>
          <a:xfrm>
            <a:off x="8272427" y="2054191"/>
            <a:ext cx="543493" cy="186493"/>
          </a:xfrm>
          <a:prstGeom prst="rect">
            <a:avLst/>
          </a:prstGeom>
          <a:blipFill>
            <a:blip r:embed="rId5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p:nvPr/>
        </p:nvSpPr>
        <p:spPr>
          <a:xfrm>
            <a:off x="8873401" y="1797176"/>
            <a:ext cx="552018" cy="231800"/>
          </a:xfrm>
          <a:prstGeom prst="rect">
            <a:avLst/>
          </a:prstGeom>
          <a:blipFill>
            <a:blip r:embed="rId5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p:nvPr/>
        </p:nvSpPr>
        <p:spPr>
          <a:xfrm>
            <a:off x="9499155" y="1844866"/>
            <a:ext cx="502056" cy="176184"/>
          </a:xfrm>
          <a:prstGeom prst="rect">
            <a:avLst/>
          </a:prstGeom>
          <a:blipFill>
            <a:blip r:embed="rId5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p:nvPr/>
        </p:nvSpPr>
        <p:spPr>
          <a:xfrm>
            <a:off x="9513823" y="1577873"/>
            <a:ext cx="429780" cy="216776"/>
          </a:xfrm>
          <a:prstGeom prst="rect">
            <a:avLst/>
          </a:prstGeom>
          <a:blipFill>
            <a:blip r:embed="rId5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9597900" y="2028380"/>
            <a:ext cx="306010" cy="306006"/>
          </a:xfrm>
          <a:prstGeom prst="rect">
            <a:avLst/>
          </a:prstGeom>
          <a:blipFill>
            <a:blip r:embed="rId5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8231113" y="1821244"/>
            <a:ext cx="597239" cy="193747"/>
          </a:xfrm>
          <a:prstGeom prst="rect">
            <a:avLst/>
          </a:prstGeom>
          <a:blipFill>
            <a:blip r:embed="rId5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object 96"/>
          <p:cNvSpPr/>
          <p:nvPr/>
        </p:nvSpPr>
        <p:spPr>
          <a:xfrm>
            <a:off x="8846112" y="2077212"/>
            <a:ext cx="697276" cy="198827"/>
          </a:xfrm>
          <a:prstGeom prst="rect">
            <a:avLst/>
          </a:prstGeom>
          <a:blipFill>
            <a:blip r:embed="rId4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97"/>
          <p:cNvSpPr/>
          <p:nvPr/>
        </p:nvSpPr>
        <p:spPr>
          <a:xfrm>
            <a:off x="8239607" y="1582851"/>
            <a:ext cx="576550" cy="179994"/>
          </a:xfrm>
          <a:prstGeom prst="rect">
            <a:avLst/>
          </a:prstGeom>
          <a:blipFill>
            <a:blip r:embed="rId5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object 98"/>
          <p:cNvSpPr/>
          <p:nvPr/>
        </p:nvSpPr>
        <p:spPr>
          <a:xfrm>
            <a:off x="7572126" y="4477119"/>
            <a:ext cx="540316" cy="102069"/>
          </a:xfrm>
          <a:prstGeom prst="rect">
            <a:avLst/>
          </a:prstGeom>
          <a:blipFill>
            <a:blip r:embed="rId5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9"/>
          <p:cNvSpPr/>
          <p:nvPr/>
        </p:nvSpPr>
        <p:spPr>
          <a:xfrm>
            <a:off x="6618593" y="4466425"/>
            <a:ext cx="608430" cy="129666"/>
          </a:xfrm>
          <a:prstGeom prst="rect">
            <a:avLst/>
          </a:prstGeom>
          <a:blipFill>
            <a:blip r:embed="rId6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object 100"/>
          <p:cNvSpPr/>
          <p:nvPr/>
        </p:nvSpPr>
        <p:spPr>
          <a:xfrm>
            <a:off x="6279644" y="4412984"/>
            <a:ext cx="215148" cy="225077"/>
          </a:xfrm>
          <a:prstGeom prst="rect">
            <a:avLst/>
          </a:prstGeom>
          <a:blipFill>
            <a:blip r:embed="rId6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101"/>
          <p:cNvSpPr/>
          <p:nvPr/>
        </p:nvSpPr>
        <p:spPr>
          <a:xfrm>
            <a:off x="6504077" y="4405567"/>
            <a:ext cx="185813" cy="216573"/>
          </a:xfrm>
          <a:prstGeom prst="rect">
            <a:avLst/>
          </a:prstGeom>
          <a:blipFill>
            <a:blip r:embed="rId6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object 102"/>
          <p:cNvSpPr/>
          <p:nvPr/>
        </p:nvSpPr>
        <p:spPr>
          <a:xfrm>
            <a:off x="7161326" y="4454499"/>
            <a:ext cx="402778" cy="138874"/>
          </a:xfrm>
          <a:prstGeom prst="rect">
            <a:avLst/>
          </a:prstGeom>
          <a:blipFill>
            <a:blip r:embed="rId6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103"/>
          <p:cNvSpPr/>
          <p:nvPr/>
        </p:nvSpPr>
        <p:spPr>
          <a:xfrm>
            <a:off x="4203280" y="4880166"/>
            <a:ext cx="327694" cy="297967"/>
          </a:xfrm>
          <a:prstGeom prst="rect">
            <a:avLst/>
          </a:prstGeom>
          <a:blipFill>
            <a:blip r:embed="rId6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object 104"/>
          <p:cNvSpPr/>
          <p:nvPr/>
        </p:nvSpPr>
        <p:spPr>
          <a:xfrm>
            <a:off x="4241845" y="5205832"/>
            <a:ext cx="498767" cy="222706"/>
          </a:xfrm>
          <a:prstGeom prst="rect">
            <a:avLst/>
          </a:prstGeom>
          <a:blipFill>
            <a:blip r:embed="rId6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 name="object 105"/>
          <p:cNvSpPr/>
          <p:nvPr/>
        </p:nvSpPr>
        <p:spPr>
          <a:xfrm>
            <a:off x="4528393" y="4901935"/>
            <a:ext cx="269184" cy="269186"/>
          </a:xfrm>
          <a:prstGeom prst="rect">
            <a:avLst/>
          </a:prstGeom>
          <a:blipFill>
            <a:blip r:embed="rId6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6" name="object 106"/>
          <p:cNvSpPr/>
          <p:nvPr/>
        </p:nvSpPr>
        <p:spPr>
          <a:xfrm>
            <a:off x="4754549" y="5211369"/>
            <a:ext cx="660082" cy="182245"/>
          </a:xfrm>
          <a:prstGeom prst="rect">
            <a:avLst/>
          </a:prstGeom>
          <a:blipFill>
            <a:blip r:embed="rId6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7" name="object 107"/>
          <p:cNvSpPr/>
          <p:nvPr/>
        </p:nvSpPr>
        <p:spPr>
          <a:xfrm>
            <a:off x="5425757" y="5201844"/>
            <a:ext cx="648004" cy="223405"/>
          </a:xfrm>
          <a:prstGeom prst="rect">
            <a:avLst/>
          </a:prstGeom>
          <a:blipFill>
            <a:blip r:embed="rId6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8" name="object 108"/>
          <p:cNvSpPr/>
          <p:nvPr/>
        </p:nvSpPr>
        <p:spPr>
          <a:xfrm>
            <a:off x="4837405" y="5712269"/>
            <a:ext cx="593013" cy="214414"/>
          </a:xfrm>
          <a:prstGeom prst="rect">
            <a:avLst/>
          </a:prstGeom>
          <a:blipFill>
            <a:blip r:embed="rId6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9" name="object 109"/>
          <p:cNvSpPr/>
          <p:nvPr/>
        </p:nvSpPr>
        <p:spPr>
          <a:xfrm>
            <a:off x="5394097" y="5961354"/>
            <a:ext cx="674660" cy="192316"/>
          </a:xfrm>
          <a:prstGeom prst="rect">
            <a:avLst/>
          </a:prstGeom>
          <a:blipFill>
            <a:blip r:embed="rId7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0" name="object 110"/>
          <p:cNvSpPr/>
          <p:nvPr/>
        </p:nvSpPr>
        <p:spPr>
          <a:xfrm>
            <a:off x="4264180" y="3177058"/>
            <a:ext cx="445488" cy="268617"/>
          </a:xfrm>
          <a:prstGeom prst="rect">
            <a:avLst/>
          </a:prstGeom>
          <a:blipFill>
            <a:blip r:embed="rId7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1" name="object 111"/>
          <p:cNvSpPr/>
          <p:nvPr/>
        </p:nvSpPr>
        <p:spPr>
          <a:xfrm>
            <a:off x="4689855" y="2947099"/>
            <a:ext cx="240258" cy="282841"/>
          </a:xfrm>
          <a:prstGeom prst="rect">
            <a:avLst/>
          </a:prstGeom>
          <a:blipFill>
            <a:blip r:embed="rId7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2" name="object 112"/>
          <p:cNvSpPr/>
          <p:nvPr/>
        </p:nvSpPr>
        <p:spPr>
          <a:xfrm>
            <a:off x="4952712" y="2966047"/>
            <a:ext cx="291067" cy="242556"/>
          </a:xfrm>
          <a:prstGeom prst="rect">
            <a:avLst/>
          </a:prstGeom>
          <a:blipFill>
            <a:blip r:embed="rId7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3" name="object 113"/>
          <p:cNvSpPr/>
          <p:nvPr/>
        </p:nvSpPr>
        <p:spPr>
          <a:xfrm>
            <a:off x="4213687" y="2936430"/>
            <a:ext cx="509252" cy="244436"/>
          </a:xfrm>
          <a:prstGeom prst="rect">
            <a:avLst/>
          </a:prstGeom>
          <a:blipFill>
            <a:blip r:embed="rId7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4" name="object 114"/>
          <p:cNvSpPr/>
          <p:nvPr/>
        </p:nvSpPr>
        <p:spPr>
          <a:xfrm>
            <a:off x="5354789" y="3190309"/>
            <a:ext cx="640016" cy="296494"/>
          </a:xfrm>
          <a:prstGeom prst="rect">
            <a:avLst/>
          </a:prstGeom>
          <a:blipFill>
            <a:blip r:embed="rId7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5" name="object 115"/>
          <p:cNvSpPr/>
          <p:nvPr/>
        </p:nvSpPr>
        <p:spPr>
          <a:xfrm>
            <a:off x="4756127" y="3251023"/>
            <a:ext cx="605368" cy="213563"/>
          </a:xfrm>
          <a:prstGeom prst="rect">
            <a:avLst/>
          </a:prstGeom>
          <a:blipFill>
            <a:blip r:embed="rId7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6" name="object 116"/>
          <p:cNvSpPr/>
          <p:nvPr/>
        </p:nvSpPr>
        <p:spPr>
          <a:xfrm>
            <a:off x="5213782" y="2914576"/>
            <a:ext cx="820844" cy="287294"/>
          </a:xfrm>
          <a:prstGeom prst="rect">
            <a:avLst/>
          </a:prstGeom>
          <a:blipFill>
            <a:blip r:embed="rId7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7" name="object 117"/>
          <p:cNvSpPr/>
          <p:nvPr/>
        </p:nvSpPr>
        <p:spPr>
          <a:xfrm>
            <a:off x="6180818" y="1045628"/>
            <a:ext cx="3968292" cy="3670973"/>
          </a:xfrm>
          <a:custGeom>
            <a:rect l="l" t="t" r="r" b="b"/>
            <a:pathLst>
              <a:path w="3968291" h="3670973">
                <a:moveTo>
                  <a:pt x="0" y="3613823"/>
                </a:moveTo>
                <a:lnTo>
                  <a:pt x="0" y="3664623"/>
                </a:lnTo>
                <a:lnTo>
                  <a:pt x="4229" y="3664623"/>
                </a:lnTo>
                <a:lnTo>
                  <a:pt x="0" y="3613823"/>
                </a:lnTo>
                <a:close/>
              </a:path>
              <a:path w="3968291" h="3670973">
                <a:moveTo>
                  <a:pt x="12440" y="3661505"/>
                </a:moveTo>
                <a:lnTo>
                  <a:pt x="8470" y="3662154"/>
                </a:lnTo>
                <a:lnTo>
                  <a:pt x="8470" y="3664623"/>
                </a:lnTo>
                <a:lnTo>
                  <a:pt x="12700" y="3664623"/>
                </a:lnTo>
                <a:lnTo>
                  <a:pt x="12440" y="3661505"/>
                </a:lnTo>
                <a:close/>
              </a:path>
              <a:path w="3968291" h="3670973">
                <a:moveTo>
                  <a:pt x="8470" y="3662154"/>
                </a:moveTo>
                <a:lnTo>
                  <a:pt x="6350" y="3662502"/>
                </a:lnTo>
                <a:lnTo>
                  <a:pt x="8470" y="3662502"/>
                </a:lnTo>
                <a:lnTo>
                  <a:pt x="8470" y="3662154"/>
                </a:lnTo>
                <a:close/>
              </a:path>
              <a:path w="3968291" h="3670973">
                <a:moveTo>
                  <a:pt x="32181" y="3658273"/>
                </a:moveTo>
                <a:lnTo>
                  <a:pt x="12440" y="3661505"/>
                </a:lnTo>
                <a:lnTo>
                  <a:pt x="12523" y="3662502"/>
                </a:lnTo>
                <a:lnTo>
                  <a:pt x="32181" y="3662502"/>
                </a:lnTo>
                <a:lnTo>
                  <a:pt x="32181" y="3658273"/>
                </a:lnTo>
                <a:close/>
              </a:path>
              <a:path w="3968291" h="3670973">
                <a:moveTo>
                  <a:pt x="8470" y="3613823"/>
                </a:moveTo>
                <a:lnTo>
                  <a:pt x="8470" y="3662154"/>
                </a:lnTo>
                <a:lnTo>
                  <a:pt x="12440" y="3661505"/>
                </a:lnTo>
                <a:lnTo>
                  <a:pt x="8470" y="3613823"/>
                </a:lnTo>
                <a:close/>
              </a:path>
              <a:path w="3968291" h="3670973">
                <a:moveTo>
                  <a:pt x="0" y="3524923"/>
                </a:moveTo>
                <a:lnTo>
                  <a:pt x="0" y="3575723"/>
                </a:lnTo>
                <a:lnTo>
                  <a:pt x="4229" y="3575723"/>
                </a:lnTo>
                <a:lnTo>
                  <a:pt x="0" y="3524923"/>
                </a:lnTo>
                <a:close/>
              </a:path>
              <a:path w="3968291" h="3670973">
                <a:moveTo>
                  <a:pt x="8470" y="3524923"/>
                </a:moveTo>
                <a:lnTo>
                  <a:pt x="8470" y="3575723"/>
                </a:lnTo>
                <a:lnTo>
                  <a:pt x="12700" y="3575723"/>
                </a:lnTo>
                <a:lnTo>
                  <a:pt x="8470" y="3524923"/>
                </a:lnTo>
                <a:close/>
              </a:path>
              <a:path w="3968291" h="3670973">
                <a:moveTo>
                  <a:pt x="0" y="3436023"/>
                </a:moveTo>
                <a:lnTo>
                  <a:pt x="0" y="3486823"/>
                </a:lnTo>
                <a:lnTo>
                  <a:pt x="4229" y="3486823"/>
                </a:lnTo>
                <a:lnTo>
                  <a:pt x="0" y="3436023"/>
                </a:lnTo>
                <a:close/>
              </a:path>
              <a:path w="3968291" h="3670973">
                <a:moveTo>
                  <a:pt x="8470" y="3436023"/>
                </a:moveTo>
                <a:lnTo>
                  <a:pt x="8470" y="3486823"/>
                </a:lnTo>
                <a:lnTo>
                  <a:pt x="12700" y="3486823"/>
                </a:lnTo>
                <a:lnTo>
                  <a:pt x="8470" y="3436023"/>
                </a:lnTo>
                <a:close/>
              </a:path>
              <a:path w="3968291" h="3670973">
                <a:moveTo>
                  <a:pt x="0" y="3347123"/>
                </a:moveTo>
                <a:lnTo>
                  <a:pt x="0" y="3397923"/>
                </a:lnTo>
                <a:lnTo>
                  <a:pt x="4229" y="3397923"/>
                </a:lnTo>
                <a:lnTo>
                  <a:pt x="0" y="3347123"/>
                </a:lnTo>
                <a:close/>
              </a:path>
              <a:path w="3968291" h="3670973">
                <a:moveTo>
                  <a:pt x="8470" y="3347123"/>
                </a:moveTo>
                <a:lnTo>
                  <a:pt x="8470" y="3397923"/>
                </a:lnTo>
                <a:lnTo>
                  <a:pt x="12700" y="3397923"/>
                </a:lnTo>
                <a:lnTo>
                  <a:pt x="8470" y="3347123"/>
                </a:lnTo>
                <a:close/>
              </a:path>
              <a:path w="3968291" h="3670973">
                <a:moveTo>
                  <a:pt x="0" y="3258223"/>
                </a:moveTo>
                <a:lnTo>
                  <a:pt x="0" y="3309023"/>
                </a:lnTo>
                <a:lnTo>
                  <a:pt x="4229" y="3309023"/>
                </a:lnTo>
                <a:lnTo>
                  <a:pt x="0" y="3258223"/>
                </a:lnTo>
                <a:close/>
              </a:path>
              <a:path w="3968291" h="3670973">
                <a:moveTo>
                  <a:pt x="8470" y="3258223"/>
                </a:moveTo>
                <a:lnTo>
                  <a:pt x="8470" y="3309023"/>
                </a:lnTo>
                <a:lnTo>
                  <a:pt x="12700" y="3309023"/>
                </a:lnTo>
                <a:lnTo>
                  <a:pt x="8470" y="3258223"/>
                </a:lnTo>
                <a:close/>
              </a:path>
              <a:path w="3968291" h="3670973">
                <a:moveTo>
                  <a:pt x="0" y="3169323"/>
                </a:moveTo>
                <a:lnTo>
                  <a:pt x="0" y="3220123"/>
                </a:lnTo>
                <a:lnTo>
                  <a:pt x="4229" y="3220123"/>
                </a:lnTo>
                <a:lnTo>
                  <a:pt x="0" y="3169323"/>
                </a:lnTo>
                <a:close/>
              </a:path>
              <a:path w="3968291" h="3670973">
                <a:moveTo>
                  <a:pt x="8470" y="3169323"/>
                </a:moveTo>
                <a:lnTo>
                  <a:pt x="8470" y="3220123"/>
                </a:lnTo>
                <a:lnTo>
                  <a:pt x="12700" y="3220123"/>
                </a:lnTo>
                <a:lnTo>
                  <a:pt x="8470" y="3169323"/>
                </a:lnTo>
                <a:close/>
              </a:path>
              <a:path w="3968291" h="3670973">
                <a:moveTo>
                  <a:pt x="0" y="3080423"/>
                </a:moveTo>
                <a:lnTo>
                  <a:pt x="0" y="3131223"/>
                </a:lnTo>
                <a:lnTo>
                  <a:pt x="4229" y="3131223"/>
                </a:lnTo>
                <a:lnTo>
                  <a:pt x="0" y="3080423"/>
                </a:lnTo>
                <a:close/>
              </a:path>
              <a:path w="3968291" h="3670973">
                <a:moveTo>
                  <a:pt x="8470" y="3080423"/>
                </a:moveTo>
                <a:lnTo>
                  <a:pt x="8470" y="3131223"/>
                </a:lnTo>
                <a:lnTo>
                  <a:pt x="12700" y="3131223"/>
                </a:lnTo>
                <a:lnTo>
                  <a:pt x="8470" y="3080423"/>
                </a:lnTo>
                <a:close/>
              </a:path>
              <a:path w="3968291" h="3670973">
                <a:moveTo>
                  <a:pt x="0" y="2991523"/>
                </a:moveTo>
                <a:lnTo>
                  <a:pt x="0" y="3042323"/>
                </a:lnTo>
                <a:lnTo>
                  <a:pt x="4229" y="3042323"/>
                </a:lnTo>
                <a:lnTo>
                  <a:pt x="0" y="2991523"/>
                </a:lnTo>
                <a:close/>
              </a:path>
              <a:path w="3968291" h="3670973">
                <a:moveTo>
                  <a:pt x="8470" y="2991523"/>
                </a:moveTo>
                <a:lnTo>
                  <a:pt x="8470" y="3042323"/>
                </a:lnTo>
                <a:lnTo>
                  <a:pt x="12700" y="3042323"/>
                </a:lnTo>
                <a:lnTo>
                  <a:pt x="8470" y="2991523"/>
                </a:lnTo>
                <a:close/>
              </a:path>
              <a:path w="3968291" h="3670973">
                <a:moveTo>
                  <a:pt x="0" y="2902623"/>
                </a:moveTo>
                <a:lnTo>
                  <a:pt x="0" y="2953423"/>
                </a:lnTo>
                <a:lnTo>
                  <a:pt x="4229" y="2953423"/>
                </a:lnTo>
                <a:lnTo>
                  <a:pt x="0" y="2902623"/>
                </a:lnTo>
                <a:close/>
              </a:path>
              <a:path w="3968291" h="3670973">
                <a:moveTo>
                  <a:pt x="8470" y="2902623"/>
                </a:moveTo>
                <a:lnTo>
                  <a:pt x="8470" y="2953423"/>
                </a:lnTo>
                <a:lnTo>
                  <a:pt x="12700" y="2953423"/>
                </a:lnTo>
                <a:lnTo>
                  <a:pt x="8470" y="2902623"/>
                </a:lnTo>
                <a:close/>
              </a:path>
              <a:path w="3968291" h="3670973">
                <a:moveTo>
                  <a:pt x="0" y="2813723"/>
                </a:moveTo>
                <a:lnTo>
                  <a:pt x="0" y="2864523"/>
                </a:lnTo>
                <a:lnTo>
                  <a:pt x="4229" y="2864523"/>
                </a:lnTo>
                <a:lnTo>
                  <a:pt x="0" y="2813723"/>
                </a:lnTo>
                <a:close/>
              </a:path>
              <a:path w="3968291" h="3670973">
                <a:moveTo>
                  <a:pt x="8470" y="2813723"/>
                </a:moveTo>
                <a:lnTo>
                  <a:pt x="8470" y="2864523"/>
                </a:lnTo>
                <a:lnTo>
                  <a:pt x="12700" y="2864523"/>
                </a:lnTo>
                <a:lnTo>
                  <a:pt x="8470" y="2813723"/>
                </a:lnTo>
                <a:close/>
              </a:path>
              <a:path w="3968291" h="3670973">
                <a:moveTo>
                  <a:pt x="0" y="2724823"/>
                </a:moveTo>
                <a:lnTo>
                  <a:pt x="0" y="2775623"/>
                </a:lnTo>
                <a:lnTo>
                  <a:pt x="4229" y="2775623"/>
                </a:lnTo>
                <a:lnTo>
                  <a:pt x="0" y="2724823"/>
                </a:lnTo>
                <a:close/>
              </a:path>
              <a:path w="3968291" h="3670973">
                <a:moveTo>
                  <a:pt x="8470" y="2724823"/>
                </a:moveTo>
                <a:lnTo>
                  <a:pt x="8470" y="2775623"/>
                </a:lnTo>
                <a:lnTo>
                  <a:pt x="12700" y="2775623"/>
                </a:lnTo>
                <a:lnTo>
                  <a:pt x="8470" y="2724823"/>
                </a:lnTo>
                <a:close/>
              </a:path>
              <a:path w="3968291" h="3670973">
                <a:moveTo>
                  <a:pt x="0" y="2635923"/>
                </a:moveTo>
                <a:lnTo>
                  <a:pt x="0" y="2686723"/>
                </a:lnTo>
                <a:lnTo>
                  <a:pt x="4229" y="2686723"/>
                </a:lnTo>
                <a:lnTo>
                  <a:pt x="0" y="2635923"/>
                </a:lnTo>
                <a:close/>
              </a:path>
              <a:path w="3968291" h="3670973">
                <a:moveTo>
                  <a:pt x="8470" y="2635923"/>
                </a:moveTo>
                <a:lnTo>
                  <a:pt x="8470" y="2686723"/>
                </a:lnTo>
                <a:lnTo>
                  <a:pt x="12700" y="2686723"/>
                </a:lnTo>
                <a:lnTo>
                  <a:pt x="8470" y="2635923"/>
                </a:lnTo>
                <a:close/>
              </a:path>
              <a:path w="3968291" h="3670973">
                <a:moveTo>
                  <a:pt x="0" y="2547023"/>
                </a:moveTo>
                <a:lnTo>
                  <a:pt x="0" y="2597823"/>
                </a:lnTo>
                <a:lnTo>
                  <a:pt x="4229" y="2597823"/>
                </a:lnTo>
                <a:lnTo>
                  <a:pt x="0" y="2547023"/>
                </a:lnTo>
                <a:close/>
              </a:path>
              <a:path w="3968291" h="3670973">
                <a:moveTo>
                  <a:pt x="8470" y="2547023"/>
                </a:moveTo>
                <a:lnTo>
                  <a:pt x="8470" y="2597823"/>
                </a:lnTo>
                <a:lnTo>
                  <a:pt x="12700" y="2597823"/>
                </a:lnTo>
                <a:lnTo>
                  <a:pt x="8470" y="2547023"/>
                </a:lnTo>
                <a:close/>
              </a:path>
              <a:path w="3968291" h="3670973">
                <a:moveTo>
                  <a:pt x="0" y="2458123"/>
                </a:moveTo>
                <a:lnTo>
                  <a:pt x="0" y="2508923"/>
                </a:lnTo>
                <a:lnTo>
                  <a:pt x="4229" y="2508923"/>
                </a:lnTo>
                <a:lnTo>
                  <a:pt x="0" y="2458123"/>
                </a:lnTo>
                <a:close/>
              </a:path>
              <a:path w="3968291" h="3670973">
                <a:moveTo>
                  <a:pt x="8470" y="2458123"/>
                </a:moveTo>
                <a:lnTo>
                  <a:pt x="8470" y="2508923"/>
                </a:lnTo>
                <a:lnTo>
                  <a:pt x="12700" y="2508923"/>
                </a:lnTo>
                <a:lnTo>
                  <a:pt x="8470" y="2458123"/>
                </a:lnTo>
                <a:close/>
              </a:path>
              <a:path w="3968291" h="3670973">
                <a:moveTo>
                  <a:pt x="0" y="2369223"/>
                </a:moveTo>
                <a:lnTo>
                  <a:pt x="0" y="2420023"/>
                </a:lnTo>
                <a:lnTo>
                  <a:pt x="4229" y="2420023"/>
                </a:lnTo>
                <a:lnTo>
                  <a:pt x="0" y="2369223"/>
                </a:lnTo>
                <a:close/>
              </a:path>
              <a:path w="3968291" h="3670973">
                <a:moveTo>
                  <a:pt x="8470" y="2369223"/>
                </a:moveTo>
                <a:lnTo>
                  <a:pt x="8470" y="2420023"/>
                </a:lnTo>
                <a:lnTo>
                  <a:pt x="12700" y="2420023"/>
                </a:lnTo>
                <a:lnTo>
                  <a:pt x="8470" y="2369223"/>
                </a:lnTo>
                <a:close/>
              </a:path>
              <a:path w="3968291" h="3670973">
                <a:moveTo>
                  <a:pt x="0" y="2280323"/>
                </a:moveTo>
                <a:lnTo>
                  <a:pt x="0" y="2331123"/>
                </a:lnTo>
                <a:lnTo>
                  <a:pt x="4229" y="2331123"/>
                </a:lnTo>
                <a:lnTo>
                  <a:pt x="0" y="2280323"/>
                </a:lnTo>
                <a:close/>
              </a:path>
              <a:path w="3968291" h="3670973">
                <a:moveTo>
                  <a:pt x="8470" y="2280323"/>
                </a:moveTo>
                <a:lnTo>
                  <a:pt x="8470" y="2331123"/>
                </a:lnTo>
                <a:lnTo>
                  <a:pt x="12700" y="2331123"/>
                </a:lnTo>
                <a:lnTo>
                  <a:pt x="8470" y="2280323"/>
                </a:lnTo>
                <a:close/>
              </a:path>
              <a:path w="3968291" h="3670973">
                <a:moveTo>
                  <a:pt x="0" y="2191423"/>
                </a:moveTo>
                <a:lnTo>
                  <a:pt x="0" y="2242223"/>
                </a:lnTo>
                <a:lnTo>
                  <a:pt x="4229" y="2242223"/>
                </a:lnTo>
                <a:lnTo>
                  <a:pt x="0" y="2191423"/>
                </a:lnTo>
                <a:close/>
              </a:path>
              <a:path w="3968291" h="3670973">
                <a:moveTo>
                  <a:pt x="8470" y="2191423"/>
                </a:moveTo>
                <a:lnTo>
                  <a:pt x="8470" y="2242223"/>
                </a:lnTo>
                <a:lnTo>
                  <a:pt x="12700" y="2242223"/>
                </a:lnTo>
                <a:lnTo>
                  <a:pt x="8470" y="2191423"/>
                </a:lnTo>
                <a:close/>
              </a:path>
              <a:path w="3968291" h="3670973">
                <a:moveTo>
                  <a:pt x="0" y="2102523"/>
                </a:moveTo>
                <a:lnTo>
                  <a:pt x="0" y="2153323"/>
                </a:lnTo>
                <a:lnTo>
                  <a:pt x="4229" y="2153323"/>
                </a:lnTo>
                <a:lnTo>
                  <a:pt x="0" y="2102523"/>
                </a:lnTo>
                <a:close/>
              </a:path>
              <a:path w="3968291" h="3670973">
                <a:moveTo>
                  <a:pt x="8470" y="2102523"/>
                </a:moveTo>
                <a:lnTo>
                  <a:pt x="8470" y="2153323"/>
                </a:lnTo>
                <a:lnTo>
                  <a:pt x="12700" y="2153323"/>
                </a:lnTo>
                <a:lnTo>
                  <a:pt x="8470" y="2102523"/>
                </a:lnTo>
                <a:close/>
              </a:path>
              <a:path w="3968291" h="3670973">
                <a:moveTo>
                  <a:pt x="0" y="2013623"/>
                </a:moveTo>
                <a:lnTo>
                  <a:pt x="0" y="2064423"/>
                </a:lnTo>
                <a:lnTo>
                  <a:pt x="4229" y="2064423"/>
                </a:lnTo>
                <a:lnTo>
                  <a:pt x="0" y="2013623"/>
                </a:lnTo>
                <a:close/>
              </a:path>
              <a:path w="3968291" h="3670973">
                <a:moveTo>
                  <a:pt x="8470" y="2013623"/>
                </a:moveTo>
                <a:lnTo>
                  <a:pt x="8470" y="2064423"/>
                </a:lnTo>
                <a:lnTo>
                  <a:pt x="12700" y="2064423"/>
                </a:lnTo>
                <a:lnTo>
                  <a:pt x="8470" y="2013623"/>
                </a:lnTo>
                <a:close/>
              </a:path>
              <a:path w="3968291" h="3670973">
                <a:moveTo>
                  <a:pt x="0" y="1924723"/>
                </a:moveTo>
                <a:lnTo>
                  <a:pt x="0" y="1975523"/>
                </a:lnTo>
                <a:lnTo>
                  <a:pt x="4229" y="1975523"/>
                </a:lnTo>
                <a:lnTo>
                  <a:pt x="0" y="1924723"/>
                </a:lnTo>
                <a:close/>
              </a:path>
              <a:path w="3968291" h="3670973">
                <a:moveTo>
                  <a:pt x="8470" y="1924723"/>
                </a:moveTo>
                <a:lnTo>
                  <a:pt x="8470" y="1975523"/>
                </a:lnTo>
                <a:lnTo>
                  <a:pt x="12700" y="1975523"/>
                </a:lnTo>
                <a:lnTo>
                  <a:pt x="8470" y="1924723"/>
                </a:lnTo>
                <a:close/>
              </a:path>
              <a:path w="3968291" h="3670973">
                <a:moveTo>
                  <a:pt x="0" y="1835823"/>
                </a:moveTo>
                <a:lnTo>
                  <a:pt x="0" y="1886623"/>
                </a:lnTo>
                <a:lnTo>
                  <a:pt x="4229" y="1886623"/>
                </a:lnTo>
                <a:lnTo>
                  <a:pt x="0" y="1835823"/>
                </a:lnTo>
                <a:close/>
              </a:path>
              <a:path w="3968291" h="3670973">
                <a:moveTo>
                  <a:pt x="8470" y="1835823"/>
                </a:moveTo>
                <a:lnTo>
                  <a:pt x="8470" y="1886623"/>
                </a:lnTo>
                <a:lnTo>
                  <a:pt x="12700" y="1886623"/>
                </a:lnTo>
                <a:lnTo>
                  <a:pt x="8470" y="1835823"/>
                </a:lnTo>
                <a:close/>
              </a:path>
              <a:path w="3968291" h="3670973">
                <a:moveTo>
                  <a:pt x="0" y="1746923"/>
                </a:moveTo>
                <a:lnTo>
                  <a:pt x="0" y="1797723"/>
                </a:lnTo>
                <a:lnTo>
                  <a:pt x="4229" y="1797723"/>
                </a:lnTo>
                <a:lnTo>
                  <a:pt x="0" y="1746923"/>
                </a:lnTo>
                <a:close/>
              </a:path>
              <a:path w="3968291" h="3670973">
                <a:moveTo>
                  <a:pt x="8470" y="1746923"/>
                </a:moveTo>
                <a:lnTo>
                  <a:pt x="8470" y="1797723"/>
                </a:lnTo>
                <a:lnTo>
                  <a:pt x="12700" y="1797723"/>
                </a:lnTo>
                <a:lnTo>
                  <a:pt x="8470" y="1746923"/>
                </a:lnTo>
                <a:close/>
              </a:path>
              <a:path w="3968291" h="3670973">
                <a:moveTo>
                  <a:pt x="0" y="1658023"/>
                </a:moveTo>
                <a:lnTo>
                  <a:pt x="0" y="1708823"/>
                </a:lnTo>
                <a:lnTo>
                  <a:pt x="4229" y="1708823"/>
                </a:lnTo>
                <a:lnTo>
                  <a:pt x="0" y="1658023"/>
                </a:lnTo>
                <a:close/>
              </a:path>
              <a:path w="3968291" h="3670973">
                <a:moveTo>
                  <a:pt x="8470" y="1658023"/>
                </a:moveTo>
                <a:lnTo>
                  <a:pt x="8470" y="1708823"/>
                </a:lnTo>
                <a:lnTo>
                  <a:pt x="12700" y="1708823"/>
                </a:lnTo>
                <a:lnTo>
                  <a:pt x="8470" y="1658023"/>
                </a:lnTo>
                <a:close/>
              </a:path>
              <a:path w="3968291" h="3670973">
                <a:moveTo>
                  <a:pt x="0" y="1569123"/>
                </a:moveTo>
                <a:lnTo>
                  <a:pt x="0" y="1619923"/>
                </a:lnTo>
                <a:lnTo>
                  <a:pt x="4229" y="1619923"/>
                </a:lnTo>
                <a:lnTo>
                  <a:pt x="0" y="1569123"/>
                </a:lnTo>
                <a:close/>
              </a:path>
              <a:path w="3968291" h="3670973">
                <a:moveTo>
                  <a:pt x="8470" y="1569123"/>
                </a:moveTo>
                <a:lnTo>
                  <a:pt x="8470" y="1619923"/>
                </a:lnTo>
                <a:lnTo>
                  <a:pt x="12700" y="1619923"/>
                </a:lnTo>
                <a:lnTo>
                  <a:pt x="8470" y="1569123"/>
                </a:lnTo>
                <a:close/>
              </a:path>
              <a:path w="3968291" h="3670973">
                <a:moveTo>
                  <a:pt x="0" y="1480223"/>
                </a:moveTo>
                <a:lnTo>
                  <a:pt x="0" y="1531023"/>
                </a:lnTo>
                <a:lnTo>
                  <a:pt x="4229" y="1531023"/>
                </a:lnTo>
                <a:lnTo>
                  <a:pt x="0" y="1480223"/>
                </a:lnTo>
                <a:close/>
              </a:path>
              <a:path w="3968291" h="3670973">
                <a:moveTo>
                  <a:pt x="8470" y="1480223"/>
                </a:moveTo>
                <a:lnTo>
                  <a:pt x="8470" y="1531023"/>
                </a:lnTo>
                <a:lnTo>
                  <a:pt x="12700" y="1531023"/>
                </a:lnTo>
                <a:lnTo>
                  <a:pt x="8470" y="1480223"/>
                </a:lnTo>
                <a:close/>
              </a:path>
              <a:path w="3968291" h="3670973">
                <a:moveTo>
                  <a:pt x="0" y="1391323"/>
                </a:moveTo>
                <a:lnTo>
                  <a:pt x="0" y="1442123"/>
                </a:lnTo>
                <a:lnTo>
                  <a:pt x="4229" y="1442123"/>
                </a:lnTo>
                <a:lnTo>
                  <a:pt x="0" y="1391323"/>
                </a:lnTo>
                <a:close/>
              </a:path>
              <a:path w="3968291" h="3670973">
                <a:moveTo>
                  <a:pt x="8470" y="1391323"/>
                </a:moveTo>
                <a:lnTo>
                  <a:pt x="8470" y="1442123"/>
                </a:lnTo>
                <a:lnTo>
                  <a:pt x="12700" y="1442123"/>
                </a:lnTo>
                <a:lnTo>
                  <a:pt x="8470" y="1391323"/>
                </a:lnTo>
                <a:close/>
              </a:path>
              <a:path w="3968291" h="3670973">
                <a:moveTo>
                  <a:pt x="0" y="1302423"/>
                </a:moveTo>
                <a:lnTo>
                  <a:pt x="0" y="1353223"/>
                </a:lnTo>
                <a:lnTo>
                  <a:pt x="4229" y="1353223"/>
                </a:lnTo>
                <a:lnTo>
                  <a:pt x="0" y="1302423"/>
                </a:lnTo>
                <a:close/>
              </a:path>
              <a:path w="3968291" h="3670973">
                <a:moveTo>
                  <a:pt x="8470" y="1302423"/>
                </a:moveTo>
                <a:lnTo>
                  <a:pt x="8470" y="1353223"/>
                </a:lnTo>
                <a:lnTo>
                  <a:pt x="12700" y="1353223"/>
                </a:lnTo>
                <a:lnTo>
                  <a:pt x="8470" y="1302423"/>
                </a:lnTo>
                <a:close/>
              </a:path>
              <a:path w="3968291" h="3670973">
                <a:moveTo>
                  <a:pt x="0" y="1213523"/>
                </a:moveTo>
                <a:lnTo>
                  <a:pt x="0" y="1264323"/>
                </a:lnTo>
                <a:lnTo>
                  <a:pt x="4229" y="1264323"/>
                </a:lnTo>
                <a:lnTo>
                  <a:pt x="0" y="1213523"/>
                </a:lnTo>
                <a:close/>
              </a:path>
              <a:path w="3968291" h="3670973">
                <a:moveTo>
                  <a:pt x="8470" y="1213523"/>
                </a:moveTo>
                <a:lnTo>
                  <a:pt x="8470" y="1264323"/>
                </a:lnTo>
                <a:lnTo>
                  <a:pt x="12700" y="1264323"/>
                </a:lnTo>
                <a:lnTo>
                  <a:pt x="8470" y="1213523"/>
                </a:lnTo>
                <a:close/>
              </a:path>
              <a:path w="3968291" h="3670973">
                <a:moveTo>
                  <a:pt x="0" y="1124623"/>
                </a:moveTo>
                <a:lnTo>
                  <a:pt x="0" y="1175423"/>
                </a:lnTo>
                <a:lnTo>
                  <a:pt x="4229" y="1175423"/>
                </a:lnTo>
                <a:lnTo>
                  <a:pt x="0" y="1124623"/>
                </a:lnTo>
                <a:close/>
              </a:path>
              <a:path w="3968291" h="3670973">
                <a:moveTo>
                  <a:pt x="8470" y="1124623"/>
                </a:moveTo>
                <a:lnTo>
                  <a:pt x="8470" y="1175423"/>
                </a:lnTo>
                <a:lnTo>
                  <a:pt x="12700" y="1175423"/>
                </a:lnTo>
                <a:lnTo>
                  <a:pt x="8470" y="1124623"/>
                </a:lnTo>
                <a:close/>
              </a:path>
              <a:path w="3968291" h="3670973">
                <a:moveTo>
                  <a:pt x="0" y="1035723"/>
                </a:moveTo>
                <a:lnTo>
                  <a:pt x="0" y="1086523"/>
                </a:lnTo>
                <a:lnTo>
                  <a:pt x="4229" y="1086523"/>
                </a:lnTo>
                <a:lnTo>
                  <a:pt x="0" y="1035723"/>
                </a:lnTo>
                <a:close/>
              </a:path>
              <a:path w="3968291" h="3670973">
                <a:moveTo>
                  <a:pt x="8470" y="1035723"/>
                </a:moveTo>
                <a:lnTo>
                  <a:pt x="8470" y="1086523"/>
                </a:lnTo>
                <a:lnTo>
                  <a:pt x="12700" y="1086523"/>
                </a:lnTo>
                <a:lnTo>
                  <a:pt x="8470" y="1035723"/>
                </a:lnTo>
                <a:close/>
              </a:path>
              <a:path w="3968291" h="3670973">
                <a:moveTo>
                  <a:pt x="0" y="946823"/>
                </a:moveTo>
                <a:lnTo>
                  <a:pt x="0" y="997623"/>
                </a:lnTo>
                <a:lnTo>
                  <a:pt x="4229" y="997623"/>
                </a:lnTo>
                <a:lnTo>
                  <a:pt x="0" y="946823"/>
                </a:lnTo>
                <a:close/>
              </a:path>
              <a:path w="3968291" h="3670973">
                <a:moveTo>
                  <a:pt x="8470" y="946823"/>
                </a:moveTo>
                <a:lnTo>
                  <a:pt x="8470" y="997623"/>
                </a:lnTo>
                <a:lnTo>
                  <a:pt x="12700" y="997623"/>
                </a:lnTo>
                <a:lnTo>
                  <a:pt x="8470" y="946823"/>
                </a:lnTo>
                <a:close/>
              </a:path>
              <a:path w="3968291" h="3670973">
                <a:moveTo>
                  <a:pt x="0" y="857923"/>
                </a:moveTo>
                <a:lnTo>
                  <a:pt x="0" y="908723"/>
                </a:lnTo>
                <a:lnTo>
                  <a:pt x="4229" y="908723"/>
                </a:lnTo>
                <a:lnTo>
                  <a:pt x="0" y="857923"/>
                </a:lnTo>
                <a:close/>
              </a:path>
              <a:path w="3968291" h="3670973">
                <a:moveTo>
                  <a:pt x="8470" y="857923"/>
                </a:moveTo>
                <a:lnTo>
                  <a:pt x="8470" y="908723"/>
                </a:lnTo>
                <a:lnTo>
                  <a:pt x="12700" y="908723"/>
                </a:lnTo>
                <a:lnTo>
                  <a:pt x="8470" y="857923"/>
                </a:lnTo>
                <a:close/>
              </a:path>
              <a:path w="3968291" h="3670973">
                <a:moveTo>
                  <a:pt x="0" y="769023"/>
                </a:moveTo>
                <a:lnTo>
                  <a:pt x="0" y="819823"/>
                </a:lnTo>
                <a:lnTo>
                  <a:pt x="4229" y="819823"/>
                </a:lnTo>
                <a:lnTo>
                  <a:pt x="0" y="769023"/>
                </a:lnTo>
                <a:close/>
              </a:path>
              <a:path w="3968291" h="3670973">
                <a:moveTo>
                  <a:pt x="8470" y="769023"/>
                </a:moveTo>
                <a:lnTo>
                  <a:pt x="8470" y="819823"/>
                </a:lnTo>
                <a:lnTo>
                  <a:pt x="12700" y="819823"/>
                </a:lnTo>
                <a:lnTo>
                  <a:pt x="8470" y="769023"/>
                </a:lnTo>
                <a:close/>
              </a:path>
              <a:path w="3968291" h="3670973">
                <a:moveTo>
                  <a:pt x="0" y="680123"/>
                </a:moveTo>
                <a:lnTo>
                  <a:pt x="0" y="730923"/>
                </a:lnTo>
                <a:lnTo>
                  <a:pt x="4229" y="730923"/>
                </a:lnTo>
                <a:lnTo>
                  <a:pt x="0" y="680123"/>
                </a:lnTo>
                <a:close/>
              </a:path>
              <a:path w="3968291" h="3670973">
                <a:moveTo>
                  <a:pt x="8470" y="680123"/>
                </a:moveTo>
                <a:lnTo>
                  <a:pt x="8470" y="730923"/>
                </a:lnTo>
                <a:lnTo>
                  <a:pt x="12700" y="730923"/>
                </a:lnTo>
                <a:lnTo>
                  <a:pt x="8470" y="680123"/>
                </a:lnTo>
                <a:close/>
              </a:path>
              <a:path w="3968291" h="3670973">
                <a:moveTo>
                  <a:pt x="0" y="591223"/>
                </a:moveTo>
                <a:lnTo>
                  <a:pt x="0" y="642023"/>
                </a:lnTo>
                <a:lnTo>
                  <a:pt x="4229" y="642023"/>
                </a:lnTo>
                <a:lnTo>
                  <a:pt x="0" y="591223"/>
                </a:lnTo>
                <a:close/>
              </a:path>
              <a:path w="3968291" h="3670973">
                <a:moveTo>
                  <a:pt x="8470" y="591223"/>
                </a:moveTo>
                <a:lnTo>
                  <a:pt x="8470" y="642023"/>
                </a:lnTo>
                <a:lnTo>
                  <a:pt x="12700" y="642023"/>
                </a:lnTo>
                <a:lnTo>
                  <a:pt x="8470" y="591223"/>
                </a:lnTo>
                <a:close/>
              </a:path>
              <a:path w="3968291" h="3670973">
                <a:moveTo>
                  <a:pt x="0" y="502323"/>
                </a:moveTo>
                <a:lnTo>
                  <a:pt x="0" y="553123"/>
                </a:lnTo>
                <a:lnTo>
                  <a:pt x="4229" y="553123"/>
                </a:lnTo>
                <a:lnTo>
                  <a:pt x="0" y="502323"/>
                </a:lnTo>
                <a:close/>
              </a:path>
              <a:path w="3968291" h="3670973">
                <a:moveTo>
                  <a:pt x="8470" y="502323"/>
                </a:moveTo>
                <a:lnTo>
                  <a:pt x="8470" y="553123"/>
                </a:lnTo>
                <a:lnTo>
                  <a:pt x="12700" y="553123"/>
                </a:lnTo>
                <a:lnTo>
                  <a:pt x="8470" y="502323"/>
                </a:lnTo>
                <a:close/>
              </a:path>
              <a:path w="3968291" h="3670973">
                <a:moveTo>
                  <a:pt x="0" y="413423"/>
                </a:moveTo>
                <a:lnTo>
                  <a:pt x="0" y="464223"/>
                </a:lnTo>
                <a:lnTo>
                  <a:pt x="4229" y="464223"/>
                </a:lnTo>
                <a:lnTo>
                  <a:pt x="0" y="413423"/>
                </a:lnTo>
                <a:close/>
              </a:path>
              <a:path w="3968291" h="3670973">
                <a:moveTo>
                  <a:pt x="8470" y="413423"/>
                </a:moveTo>
                <a:lnTo>
                  <a:pt x="8470" y="464223"/>
                </a:lnTo>
                <a:lnTo>
                  <a:pt x="12700" y="464223"/>
                </a:lnTo>
                <a:lnTo>
                  <a:pt x="8470" y="413423"/>
                </a:lnTo>
                <a:close/>
              </a:path>
              <a:path w="3968291" h="3670973">
                <a:moveTo>
                  <a:pt x="0" y="324523"/>
                </a:moveTo>
                <a:lnTo>
                  <a:pt x="0" y="375323"/>
                </a:lnTo>
                <a:lnTo>
                  <a:pt x="4229" y="375323"/>
                </a:lnTo>
                <a:lnTo>
                  <a:pt x="0" y="324523"/>
                </a:lnTo>
                <a:close/>
              </a:path>
              <a:path w="3968291" h="3670973">
                <a:moveTo>
                  <a:pt x="8470" y="324523"/>
                </a:moveTo>
                <a:lnTo>
                  <a:pt x="8470" y="375323"/>
                </a:lnTo>
                <a:lnTo>
                  <a:pt x="12700" y="375323"/>
                </a:lnTo>
                <a:lnTo>
                  <a:pt x="8470" y="324523"/>
                </a:lnTo>
                <a:close/>
              </a:path>
              <a:path w="3968291" h="3670973">
                <a:moveTo>
                  <a:pt x="0" y="235623"/>
                </a:moveTo>
                <a:lnTo>
                  <a:pt x="0" y="286423"/>
                </a:lnTo>
                <a:lnTo>
                  <a:pt x="4229" y="286423"/>
                </a:lnTo>
                <a:lnTo>
                  <a:pt x="0" y="235623"/>
                </a:lnTo>
                <a:close/>
              </a:path>
              <a:path w="3968291" h="3670973">
                <a:moveTo>
                  <a:pt x="8470" y="235623"/>
                </a:moveTo>
                <a:lnTo>
                  <a:pt x="8470" y="286423"/>
                </a:lnTo>
                <a:lnTo>
                  <a:pt x="12700" y="286423"/>
                </a:lnTo>
                <a:lnTo>
                  <a:pt x="8470" y="235623"/>
                </a:lnTo>
                <a:close/>
              </a:path>
              <a:path w="3968291" h="3670973">
                <a:moveTo>
                  <a:pt x="0" y="146723"/>
                </a:moveTo>
                <a:lnTo>
                  <a:pt x="0" y="197523"/>
                </a:lnTo>
                <a:lnTo>
                  <a:pt x="4229" y="197523"/>
                </a:lnTo>
                <a:lnTo>
                  <a:pt x="0" y="146723"/>
                </a:lnTo>
                <a:close/>
              </a:path>
              <a:path w="3968291" h="3670973">
                <a:moveTo>
                  <a:pt x="8470" y="146723"/>
                </a:moveTo>
                <a:lnTo>
                  <a:pt x="8470" y="197523"/>
                </a:lnTo>
                <a:lnTo>
                  <a:pt x="12700" y="197523"/>
                </a:lnTo>
                <a:lnTo>
                  <a:pt x="8470" y="146723"/>
                </a:lnTo>
                <a:close/>
              </a:path>
              <a:path w="3968291" h="3670973">
                <a:moveTo>
                  <a:pt x="0" y="57823"/>
                </a:moveTo>
                <a:lnTo>
                  <a:pt x="0" y="108623"/>
                </a:lnTo>
                <a:lnTo>
                  <a:pt x="4229" y="108623"/>
                </a:lnTo>
                <a:lnTo>
                  <a:pt x="0" y="57823"/>
                </a:lnTo>
                <a:close/>
              </a:path>
              <a:path w="3968291" h="3670973">
                <a:moveTo>
                  <a:pt x="8470" y="57823"/>
                </a:moveTo>
                <a:lnTo>
                  <a:pt x="8470" y="108623"/>
                </a:lnTo>
                <a:lnTo>
                  <a:pt x="12700" y="108623"/>
                </a:lnTo>
                <a:lnTo>
                  <a:pt x="8470" y="57823"/>
                </a:lnTo>
                <a:close/>
              </a:path>
              <a:path w="3968291" h="3670973">
                <a:moveTo>
                  <a:pt x="6184" y="5452"/>
                </a:moveTo>
                <a:lnTo>
                  <a:pt x="0" y="6350"/>
                </a:lnTo>
                <a:lnTo>
                  <a:pt x="0" y="19723"/>
                </a:lnTo>
                <a:lnTo>
                  <a:pt x="4229" y="19723"/>
                </a:lnTo>
                <a:lnTo>
                  <a:pt x="6184" y="5452"/>
                </a:lnTo>
                <a:close/>
              </a:path>
              <a:path w="3968291" h="3670973">
                <a:moveTo>
                  <a:pt x="43776" y="8470"/>
                </a:moveTo>
                <a:lnTo>
                  <a:pt x="8470" y="8470"/>
                </a:lnTo>
                <a:lnTo>
                  <a:pt x="8470" y="19723"/>
                </a:lnTo>
                <a:lnTo>
                  <a:pt x="12700" y="12700"/>
                </a:lnTo>
                <a:lnTo>
                  <a:pt x="43776" y="8470"/>
                </a:lnTo>
                <a:close/>
              </a:path>
              <a:path w="3968291" h="3670973">
                <a:moveTo>
                  <a:pt x="43776" y="0"/>
                </a:moveTo>
                <a:lnTo>
                  <a:pt x="6350" y="4241"/>
                </a:lnTo>
                <a:lnTo>
                  <a:pt x="6184" y="5452"/>
                </a:lnTo>
                <a:lnTo>
                  <a:pt x="43776" y="0"/>
                </a:lnTo>
                <a:close/>
              </a:path>
              <a:path w="3968291" h="3670973">
                <a:moveTo>
                  <a:pt x="132676" y="0"/>
                </a:moveTo>
                <a:lnTo>
                  <a:pt x="81876" y="0"/>
                </a:lnTo>
                <a:lnTo>
                  <a:pt x="81876" y="4241"/>
                </a:lnTo>
                <a:lnTo>
                  <a:pt x="132676" y="0"/>
                </a:lnTo>
                <a:close/>
              </a:path>
              <a:path w="3968291" h="3670973">
                <a:moveTo>
                  <a:pt x="132676" y="8470"/>
                </a:moveTo>
                <a:lnTo>
                  <a:pt x="81876" y="8470"/>
                </a:lnTo>
                <a:lnTo>
                  <a:pt x="81876" y="12700"/>
                </a:lnTo>
                <a:lnTo>
                  <a:pt x="132676" y="8470"/>
                </a:lnTo>
                <a:close/>
              </a:path>
              <a:path w="3968291" h="3670973">
                <a:moveTo>
                  <a:pt x="221576" y="0"/>
                </a:moveTo>
                <a:lnTo>
                  <a:pt x="170776" y="0"/>
                </a:lnTo>
                <a:lnTo>
                  <a:pt x="170776" y="4241"/>
                </a:lnTo>
                <a:lnTo>
                  <a:pt x="221576" y="0"/>
                </a:lnTo>
                <a:close/>
              </a:path>
              <a:path w="3968291" h="3670973">
                <a:moveTo>
                  <a:pt x="221576" y="8470"/>
                </a:moveTo>
                <a:lnTo>
                  <a:pt x="170776" y="8470"/>
                </a:lnTo>
                <a:lnTo>
                  <a:pt x="170776" y="12700"/>
                </a:lnTo>
                <a:lnTo>
                  <a:pt x="221576" y="8470"/>
                </a:lnTo>
                <a:close/>
              </a:path>
              <a:path w="3968291" h="3670973">
                <a:moveTo>
                  <a:pt x="310476" y="0"/>
                </a:moveTo>
                <a:lnTo>
                  <a:pt x="259676" y="0"/>
                </a:lnTo>
                <a:lnTo>
                  <a:pt x="259676" y="4241"/>
                </a:lnTo>
                <a:lnTo>
                  <a:pt x="310476" y="0"/>
                </a:lnTo>
                <a:close/>
              </a:path>
              <a:path w="3968291" h="3670973">
                <a:moveTo>
                  <a:pt x="310476" y="8470"/>
                </a:moveTo>
                <a:lnTo>
                  <a:pt x="259676" y="8470"/>
                </a:lnTo>
                <a:lnTo>
                  <a:pt x="259676" y="12700"/>
                </a:lnTo>
                <a:lnTo>
                  <a:pt x="310476" y="8470"/>
                </a:lnTo>
                <a:close/>
              </a:path>
              <a:path w="3968291" h="3670973">
                <a:moveTo>
                  <a:pt x="399376" y="0"/>
                </a:moveTo>
                <a:lnTo>
                  <a:pt x="348576" y="0"/>
                </a:lnTo>
                <a:lnTo>
                  <a:pt x="348576" y="4241"/>
                </a:lnTo>
                <a:lnTo>
                  <a:pt x="399376" y="0"/>
                </a:lnTo>
                <a:close/>
              </a:path>
              <a:path w="3968291" h="3670973">
                <a:moveTo>
                  <a:pt x="399376" y="8470"/>
                </a:moveTo>
                <a:lnTo>
                  <a:pt x="348576" y="8470"/>
                </a:lnTo>
                <a:lnTo>
                  <a:pt x="348576" y="12700"/>
                </a:lnTo>
                <a:lnTo>
                  <a:pt x="399376" y="8470"/>
                </a:lnTo>
                <a:close/>
              </a:path>
              <a:path w="3968291" h="3670973">
                <a:moveTo>
                  <a:pt x="488276" y="0"/>
                </a:moveTo>
                <a:lnTo>
                  <a:pt x="437476" y="0"/>
                </a:lnTo>
                <a:lnTo>
                  <a:pt x="437476" y="4241"/>
                </a:lnTo>
                <a:lnTo>
                  <a:pt x="488276" y="0"/>
                </a:lnTo>
                <a:close/>
              </a:path>
              <a:path w="3968291" h="3670973">
                <a:moveTo>
                  <a:pt x="488276" y="8470"/>
                </a:moveTo>
                <a:lnTo>
                  <a:pt x="437476" y="8470"/>
                </a:lnTo>
                <a:lnTo>
                  <a:pt x="437476" y="12700"/>
                </a:lnTo>
                <a:lnTo>
                  <a:pt x="488276" y="8470"/>
                </a:lnTo>
                <a:close/>
              </a:path>
              <a:path w="3968291" h="3670973">
                <a:moveTo>
                  <a:pt x="577176" y="0"/>
                </a:moveTo>
                <a:lnTo>
                  <a:pt x="526376" y="0"/>
                </a:lnTo>
                <a:lnTo>
                  <a:pt x="526376" y="4241"/>
                </a:lnTo>
                <a:lnTo>
                  <a:pt x="577176" y="0"/>
                </a:lnTo>
                <a:close/>
              </a:path>
              <a:path w="3968291" h="3670973">
                <a:moveTo>
                  <a:pt x="577176" y="8470"/>
                </a:moveTo>
                <a:lnTo>
                  <a:pt x="526376" y="8470"/>
                </a:lnTo>
                <a:lnTo>
                  <a:pt x="526376" y="12700"/>
                </a:lnTo>
                <a:lnTo>
                  <a:pt x="577176" y="8470"/>
                </a:lnTo>
                <a:close/>
              </a:path>
              <a:path w="3968291" h="3670973">
                <a:moveTo>
                  <a:pt x="666076" y="0"/>
                </a:moveTo>
                <a:lnTo>
                  <a:pt x="615276" y="0"/>
                </a:lnTo>
                <a:lnTo>
                  <a:pt x="615276" y="4241"/>
                </a:lnTo>
                <a:lnTo>
                  <a:pt x="666076" y="0"/>
                </a:lnTo>
                <a:close/>
              </a:path>
              <a:path w="3968291" h="3670973">
                <a:moveTo>
                  <a:pt x="666076" y="8470"/>
                </a:moveTo>
                <a:lnTo>
                  <a:pt x="615276" y="8470"/>
                </a:lnTo>
                <a:lnTo>
                  <a:pt x="615276" y="12700"/>
                </a:lnTo>
                <a:lnTo>
                  <a:pt x="666076" y="8470"/>
                </a:lnTo>
                <a:close/>
              </a:path>
              <a:path w="3968291" h="3670973">
                <a:moveTo>
                  <a:pt x="754976" y="0"/>
                </a:moveTo>
                <a:lnTo>
                  <a:pt x="704176" y="0"/>
                </a:lnTo>
                <a:lnTo>
                  <a:pt x="704176" y="4241"/>
                </a:lnTo>
                <a:lnTo>
                  <a:pt x="754976" y="0"/>
                </a:lnTo>
                <a:close/>
              </a:path>
              <a:path w="3968291" h="3670973">
                <a:moveTo>
                  <a:pt x="754976" y="8470"/>
                </a:moveTo>
                <a:lnTo>
                  <a:pt x="704176" y="8470"/>
                </a:lnTo>
                <a:lnTo>
                  <a:pt x="704176" y="12700"/>
                </a:lnTo>
                <a:lnTo>
                  <a:pt x="754976" y="8470"/>
                </a:lnTo>
                <a:close/>
              </a:path>
              <a:path w="3968291" h="3670973">
                <a:moveTo>
                  <a:pt x="843876" y="0"/>
                </a:moveTo>
                <a:lnTo>
                  <a:pt x="793076" y="0"/>
                </a:lnTo>
                <a:lnTo>
                  <a:pt x="793076" y="4241"/>
                </a:lnTo>
                <a:lnTo>
                  <a:pt x="843876" y="0"/>
                </a:lnTo>
                <a:close/>
              </a:path>
              <a:path w="3968291" h="3670973">
                <a:moveTo>
                  <a:pt x="843876" y="8470"/>
                </a:moveTo>
                <a:lnTo>
                  <a:pt x="793076" y="8470"/>
                </a:lnTo>
                <a:lnTo>
                  <a:pt x="793076" y="12700"/>
                </a:lnTo>
                <a:lnTo>
                  <a:pt x="843876" y="8470"/>
                </a:lnTo>
                <a:close/>
              </a:path>
              <a:path w="3968291" h="3670973">
                <a:moveTo>
                  <a:pt x="932776" y="0"/>
                </a:moveTo>
                <a:lnTo>
                  <a:pt x="881976" y="0"/>
                </a:lnTo>
                <a:lnTo>
                  <a:pt x="881976" y="4241"/>
                </a:lnTo>
                <a:lnTo>
                  <a:pt x="932776" y="0"/>
                </a:lnTo>
                <a:close/>
              </a:path>
              <a:path w="3968291" h="3670973">
                <a:moveTo>
                  <a:pt x="932776" y="8470"/>
                </a:moveTo>
                <a:lnTo>
                  <a:pt x="881976" y="8470"/>
                </a:lnTo>
                <a:lnTo>
                  <a:pt x="881976" y="12700"/>
                </a:lnTo>
                <a:lnTo>
                  <a:pt x="932776" y="8470"/>
                </a:lnTo>
                <a:close/>
              </a:path>
              <a:path w="3968291" h="3670973">
                <a:moveTo>
                  <a:pt x="1021676" y="0"/>
                </a:moveTo>
                <a:lnTo>
                  <a:pt x="970876" y="0"/>
                </a:lnTo>
                <a:lnTo>
                  <a:pt x="970876" y="4241"/>
                </a:lnTo>
                <a:lnTo>
                  <a:pt x="1021676" y="0"/>
                </a:lnTo>
                <a:close/>
              </a:path>
              <a:path w="3968291" h="3670973">
                <a:moveTo>
                  <a:pt x="1021676" y="8470"/>
                </a:moveTo>
                <a:lnTo>
                  <a:pt x="970876" y="8470"/>
                </a:lnTo>
                <a:lnTo>
                  <a:pt x="970876" y="12700"/>
                </a:lnTo>
                <a:lnTo>
                  <a:pt x="1021676" y="8470"/>
                </a:lnTo>
                <a:close/>
              </a:path>
              <a:path w="3968291" h="3670973">
                <a:moveTo>
                  <a:pt x="1110576" y="0"/>
                </a:moveTo>
                <a:lnTo>
                  <a:pt x="1059776" y="0"/>
                </a:lnTo>
                <a:lnTo>
                  <a:pt x="1059776" y="4241"/>
                </a:lnTo>
                <a:lnTo>
                  <a:pt x="1110576" y="0"/>
                </a:lnTo>
                <a:close/>
              </a:path>
              <a:path w="3968291" h="3670973">
                <a:moveTo>
                  <a:pt x="1110576" y="8470"/>
                </a:moveTo>
                <a:lnTo>
                  <a:pt x="1059776" y="8470"/>
                </a:lnTo>
                <a:lnTo>
                  <a:pt x="1059776" y="12700"/>
                </a:lnTo>
                <a:lnTo>
                  <a:pt x="1110576" y="8470"/>
                </a:lnTo>
                <a:close/>
              </a:path>
              <a:path w="3968291" h="3670973">
                <a:moveTo>
                  <a:pt x="1199476" y="0"/>
                </a:moveTo>
                <a:lnTo>
                  <a:pt x="1148676" y="0"/>
                </a:lnTo>
                <a:lnTo>
                  <a:pt x="1148676" y="4241"/>
                </a:lnTo>
                <a:lnTo>
                  <a:pt x="1199476" y="0"/>
                </a:lnTo>
                <a:close/>
              </a:path>
              <a:path w="3968291" h="3670973">
                <a:moveTo>
                  <a:pt x="1199476" y="8470"/>
                </a:moveTo>
                <a:lnTo>
                  <a:pt x="1148676" y="8470"/>
                </a:lnTo>
                <a:lnTo>
                  <a:pt x="1148676" y="12700"/>
                </a:lnTo>
                <a:lnTo>
                  <a:pt x="1199476" y="8470"/>
                </a:lnTo>
                <a:close/>
              </a:path>
              <a:path w="3968291" h="3670973">
                <a:moveTo>
                  <a:pt x="1288376" y="0"/>
                </a:moveTo>
                <a:lnTo>
                  <a:pt x="1237576" y="0"/>
                </a:lnTo>
                <a:lnTo>
                  <a:pt x="1237576" y="4241"/>
                </a:lnTo>
                <a:lnTo>
                  <a:pt x="1288376" y="0"/>
                </a:lnTo>
                <a:close/>
              </a:path>
              <a:path w="3968291" h="3670973">
                <a:moveTo>
                  <a:pt x="1288376" y="8470"/>
                </a:moveTo>
                <a:lnTo>
                  <a:pt x="1237576" y="8470"/>
                </a:lnTo>
                <a:lnTo>
                  <a:pt x="1237576" y="12700"/>
                </a:lnTo>
                <a:lnTo>
                  <a:pt x="1288376" y="8470"/>
                </a:lnTo>
                <a:close/>
              </a:path>
              <a:path w="3968291" h="3670973">
                <a:moveTo>
                  <a:pt x="1377276" y="0"/>
                </a:moveTo>
                <a:lnTo>
                  <a:pt x="1326476" y="0"/>
                </a:lnTo>
                <a:lnTo>
                  <a:pt x="1326476" y="4241"/>
                </a:lnTo>
                <a:lnTo>
                  <a:pt x="1377276" y="0"/>
                </a:lnTo>
                <a:close/>
              </a:path>
              <a:path w="3968291" h="3670973">
                <a:moveTo>
                  <a:pt x="1377276" y="8470"/>
                </a:moveTo>
                <a:lnTo>
                  <a:pt x="1326476" y="8470"/>
                </a:lnTo>
                <a:lnTo>
                  <a:pt x="1326476" y="12700"/>
                </a:lnTo>
                <a:lnTo>
                  <a:pt x="1377276" y="8470"/>
                </a:lnTo>
                <a:close/>
              </a:path>
              <a:path w="3968291" h="3670973">
                <a:moveTo>
                  <a:pt x="1466176" y="0"/>
                </a:moveTo>
                <a:lnTo>
                  <a:pt x="1415376" y="0"/>
                </a:lnTo>
                <a:lnTo>
                  <a:pt x="1415376" y="4241"/>
                </a:lnTo>
                <a:lnTo>
                  <a:pt x="1466176" y="0"/>
                </a:lnTo>
                <a:close/>
              </a:path>
              <a:path w="3968291" h="3670973">
                <a:moveTo>
                  <a:pt x="1466176" y="8470"/>
                </a:moveTo>
                <a:lnTo>
                  <a:pt x="1415376" y="8470"/>
                </a:lnTo>
                <a:lnTo>
                  <a:pt x="1415376" y="12700"/>
                </a:lnTo>
                <a:lnTo>
                  <a:pt x="1466176" y="8470"/>
                </a:lnTo>
                <a:close/>
              </a:path>
              <a:path w="3968291" h="3670973">
                <a:moveTo>
                  <a:pt x="1555076" y="0"/>
                </a:moveTo>
                <a:lnTo>
                  <a:pt x="1504276" y="0"/>
                </a:lnTo>
                <a:lnTo>
                  <a:pt x="1504276" y="4241"/>
                </a:lnTo>
                <a:lnTo>
                  <a:pt x="1555076" y="0"/>
                </a:lnTo>
                <a:close/>
              </a:path>
              <a:path w="3968291" h="3670973">
                <a:moveTo>
                  <a:pt x="1555076" y="8470"/>
                </a:moveTo>
                <a:lnTo>
                  <a:pt x="1504276" y="8470"/>
                </a:lnTo>
                <a:lnTo>
                  <a:pt x="1504276" y="12700"/>
                </a:lnTo>
                <a:lnTo>
                  <a:pt x="1555076" y="8470"/>
                </a:lnTo>
                <a:close/>
              </a:path>
              <a:path w="3968291" h="3670973">
                <a:moveTo>
                  <a:pt x="1643976" y="0"/>
                </a:moveTo>
                <a:lnTo>
                  <a:pt x="1593176" y="0"/>
                </a:lnTo>
                <a:lnTo>
                  <a:pt x="1593176" y="4241"/>
                </a:lnTo>
                <a:lnTo>
                  <a:pt x="1643976" y="0"/>
                </a:lnTo>
                <a:close/>
              </a:path>
              <a:path w="3968291" h="3670973">
                <a:moveTo>
                  <a:pt x="1643976" y="8470"/>
                </a:moveTo>
                <a:lnTo>
                  <a:pt x="1593176" y="8470"/>
                </a:lnTo>
                <a:lnTo>
                  <a:pt x="1593176" y="12700"/>
                </a:lnTo>
                <a:lnTo>
                  <a:pt x="1643976" y="8470"/>
                </a:lnTo>
                <a:close/>
              </a:path>
              <a:path w="3968291" h="3670973">
                <a:moveTo>
                  <a:pt x="1732876" y="0"/>
                </a:moveTo>
                <a:lnTo>
                  <a:pt x="1682076" y="0"/>
                </a:lnTo>
                <a:lnTo>
                  <a:pt x="1682076" y="4241"/>
                </a:lnTo>
                <a:lnTo>
                  <a:pt x="1732876" y="0"/>
                </a:lnTo>
                <a:close/>
              </a:path>
              <a:path w="3968291" h="3670973">
                <a:moveTo>
                  <a:pt x="1732876" y="8470"/>
                </a:moveTo>
                <a:lnTo>
                  <a:pt x="1682076" y="8470"/>
                </a:lnTo>
                <a:lnTo>
                  <a:pt x="1682076" y="12700"/>
                </a:lnTo>
                <a:lnTo>
                  <a:pt x="1732876" y="8470"/>
                </a:lnTo>
                <a:close/>
              </a:path>
              <a:path w="3968291" h="3670973">
                <a:moveTo>
                  <a:pt x="1821776" y="0"/>
                </a:moveTo>
                <a:lnTo>
                  <a:pt x="1770976" y="0"/>
                </a:lnTo>
                <a:lnTo>
                  <a:pt x="1770976" y="4241"/>
                </a:lnTo>
                <a:lnTo>
                  <a:pt x="1821776" y="0"/>
                </a:lnTo>
                <a:close/>
              </a:path>
              <a:path w="3968291" h="3670973">
                <a:moveTo>
                  <a:pt x="1821776" y="8470"/>
                </a:moveTo>
                <a:lnTo>
                  <a:pt x="1770976" y="8470"/>
                </a:lnTo>
                <a:lnTo>
                  <a:pt x="1770976" y="12700"/>
                </a:lnTo>
                <a:lnTo>
                  <a:pt x="1821776" y="8470"/>
                </a:lnTo>
                <a:close/>
              </a:path>
              <a:path w="3968291" h="3670973">
                <a:moveTo>
                  <a:pt x="1910676" y="0"/>
                </a:moveTo>
                <a:lnTo>
                  <a:pt x="1859876" y="0"/>
                </a:lnTo>
                <a:lnTo>
                  <a:pt x="1859876" y="4241"/>
                </a:lnTo>
                <a:lnTo>
                  <a:pt x="1910676" y="0"/>
                </a:lnTo>
                <a:close/>
              </a:path>
              <a:path w="3968291" h="3670973">
                <a:moveTo>
                  <a:pt x="1910676" y="8470"/>
                </a:moveTo>
                <a:lnTo>
                  <a:pt x="1859876" y="8470"/>
                </a:lnTo>
                <a:lnTo>
                  <a:pt x="1859876" y="12700"/>
                </a:lnTo>
                <a:lnTo>
                  <a:pt x="1910676" y="8470"/>
                </a:lnTo>
                <a:close/>
              </a:path>
              <a:path w="3968291" h="3670973">
                <a:moveTo>
                  <a:pt x="1999576" y="0"/>
                </a:moveTo>
                <a:lnTo>
                  <a:pt x="1948776" y="0"/>
                </a:lnTo>
                <a:lnTo>
                  <a:pt x="1948776" y="4241"/>
                </a:lnTo>
                <a:lnTo>
                  <a:pt x="1999576" y="0"/>
                </a:lnTo>
                <a:close/>
              </a:path>
              <a:path w="3968291" h="3670973">
                <a:moveTo>
                  <a:pt x="1999576" y="8470"/>
                </a:moveTo>
                <a:lnTo>
                  <a:pt x="1948776" y="8470"/>
                </a:lnTo>
                <a:lnTo>
                  <a:pt x="1948776" y="12700"/>
                </a:lnTo>
                <a:lnTo>
                  <a:pt x="1999576" y="8470"/>
                </a:lnTo>
                <a:close/>
              </a:path>
              <a:path w="3968291" h="3670973">
                <a:moveTo>
                  <a:pt x="2088476" y="0"/>
                </a:moveTo>
                <a:lnTo>
                  <a:pt x="2037676" y="0"/>
                </a:lnTo>
                <a:lnTo>
                  <a:pt x="2037676" y="4241"/>
                </a:lnTo>
                <a:lnTo>
                  <a:pt x="2088476" y="0"/>
                </a:lnTo>
                <a:close/>
              </a:path>
              <a:path w="3968291" h="3670973">
                <a:moveTo>
                  <a:pt x="2088476" y="8470"/>
                </a:moveTo>
                <a:lnTo>
                  <a:pt x="2037676" y="8470"/>
                </a:lnTo>
                <a:lnTo>
                  <a:pt x="2037676" y="12700"/>
                </a:lnTo>
                <a:lnTo>
                  <a:pt x="2088476" y="8470"/>
                </a:lnTo>
                <a:close/>
              </a:path>
              <a:path w="3968291" h="3670973">
                <a:moveTo>
                  <a:pt x="2177376" y="0"/>
                </a:moveTo>
                <a:lnTo>
                  <a:pt x="2126576" y="0"/>
                </a:lnTo>
                <a:lnTo>
                  <a:pt x="2126576" y="4241"/>
                </a:lnTo>
                <a:lnTo>
                  <a:pt x="2177376" y="0"/>
                </a:lnTo>
                <a:close/>
              </a:path>
              <a:path w="3968291" h="3670973">
                <a:moveTo>
                  <a:pt x="2177376" y="8470"/>
                </a:moveTo>
                <a:lnTo>
                  <a:pt x="2126576" y="8470"/>
                </a:lnTo>
                <a:lnTo>
                  <a:pt x="2126576" y="12700"/>
                </a:lnTo>
                <a:lnTo>
                  <a:pt x="2177376" y="8470"/>
                </a:lnTo>
                <a:close/>
              </a:path>
              <a:path w="3968291" h="3670973">
                <a:moveTo>
                  <a:pt x="2266276" y="0"/>
                </a:moveTo>
                <a:lnTo>
                  <a:pt x="2215476" y="0"/>
                </a:lnTo>
                <a:lnTo>
                  <a:pt x="2215476" y="4241"/>
                </a:lnTo>
                <a:lnTo>
                  <a:pt x="2266276" y="0"/>
                </a:lnTo>
                <a:close/>
              </a:path>
              <a:path w="3968291" h="3670973">
                <a:moveTo>
                  <a:pt x="2266276" y="8470"/>
                </a:moveTo>
                <a:lnTo>
                  <a:pt x="2215476" y="8470"/>
                </a:lnTo>
                <a:lnTo>
                  <a:pt x="2215476" y="12700"/>
                </a:lnTo>
                <a:lnTo>
                  <a:pt x="2266276" y="8470"/>
                </a:lnTo>
                <a:close/>
              </a:path>
              <a:path w="3968291" h="3670973">
                <a:moveTo>
                  <a:pt x="2355176" y="0"/>
                </a:moveTo>
                <a:lnTo>
                  <a:pt x="2304376" y="0"/>
                </a:lnTo>
                <a:lnTo>
                  <a:pt x="2304376" y="4241"/>
                </a:lnTo>
                <a:lnTo>
                  <a:pt x="2355176" y="0"/>
                </a:lnTo>
                <a:close/>
              </a:path>
              <a:path w="3968291" h="3670973">
                <a:moveTo>
                  <a:pt x="2355176" y="8470"/>
                </a:moveTo>
                <a:lnTo>
                  <a:pt x="2304376" y="8470"/>
                </a:lnTo>
                <a:lnTo>
                  <a:pt x="2304376" y="12700"/>
                </a:lnTo>
                <a:lnTo>
                  <a:pt x="2355176" y="8470"/>
                </a:lnTo>
                <a:close/>
              </a:path>
              <a:path w="3968291" h="3670973">
                <a:moveTo>
                  <a:pt x="2444076" y="0"/>
                </a:moveTo>
                <a:lnTo>
                  <a:pt x="2393276" y="0"/>
                </a:lnTo>
                <a:lnTo>
                  <a:pt x="2393276" y="4241"/>
                </a:lnTo>
                <a:lnTo>
                  <a:pt x="2444076" y="0"/>
                </a:lnTo>
                <a:close/>
              </a:path>
              <a:path w="3968291" h="3670973">
                <a:moveTo>
                  <a:pt x="2444076" y="8470"/>
                </a:moveTo>
                <a:lnTo>
                  <a:pt x="2393276" y="8470"/>
                </a:lnTo>
                <a:lnTo>
                  <a:pt x="2393276" y="12700"/>
                </a:lnTo>
                <a:lnTo>
                  <a:pt x="2444076" y="8470"/>
                </a:lnTo>
                <a:close/>
              </a:path>
              <a:path w="3968291" h="3670973">
                <a:moveTo>
                  <a:pt x="2532976" y="0"/>
                </a:moveTo>
                <a:lnTo>
                  <a:pt x="2482176" y="0"/>
                </a:lnTo>
                <a:lnTo>
                  <a:pt x="2482176" y="4241"/>
                </a:lnTo>
                <a:lnTo>
                  <a:pt x="2532976" y="0"/>
                </a:lnTo>
                <a:close/>
              </a:path>
              <a:path w="3968291" h="3670973">
                <a:moveTo>
                  <a:pt x="2532976" y="8470"/>
                </a:moveTo>
                <a:lnTo>
                  <a:pt x="2482176" y="8470"/>
                </a:lnTo>
                <a:lnTo>
                  <a:pt x="2482176" y="12700"/>
                </a:lnTo>
                <a:lnTo>
                  <a:pt x="2532976" y="8470"/>
                </a:lnTo>
                <a:close/>
              </a:path>
              <a:path w="3968291" h="3670973">
                <a:moveTo>
                  <a:pt x="2621876" y="0"/>
                </a:moveTo>
                <a:lnTo>
                  <a:pt x="2571076" y="0"/>
                </a:lnTo>
                <a:lnTo>
                  <a:pt x="2571076" y="4241"/>
                </a:lnTo>
                <a:lnTo>
                  <a:pt x="2621876" y="0"/>
                </a:lnTo>
                <a:close/>
              </a:path>
              <a:path w="3968291" h="3670973">
                <a:moveTo>
                  <a:pt x="2621876" y="8470"/>
                </a:moveTo>
                <a:lnTo>
                  <a:pt x="2571076" y="8470"/>
                </a:lnTo>
                <a:lnTo>
                  <a:pt x="2571076" y="12700"/>
                </a:lnTo>
                <a:lnTo>
                  <a:pt x="2621876" y="8470"/>
                </a:lnTo>
                <a:close/>
              </a:path>
              <a:path w="3968291" h="3670973">
                <a:moveTo>
                  <a:pt x="2710776" y="0"/>
                </a:moveTo>
                <a:lnTo>
                  <a:pt x="2659976" y="0"/>
                </a:lnTo>
                <a:lnTo>
                  <a:pt x="2659976" y="4241"/>
                </a:lnTo>
                <a:lnTo>
                  <a:pt x="2710776" y="0"/>
                </a:lnTo>
                <a:close/>
              </a:path>
              <a:path w="3968291" h="3670973">
                <a:moveTo>
                  <a:pt x="2710776" y="8470"/>
                </a:moveTo>
                <a:lnTo>
                  <a:pt x="2659976" y="8470"/>
                </a:lnTo>
                <a:lnTo>
                  <a:pt x="2659976" y="12700"/>
                </a:lnTo>
                <a:lnTo>
                  <a:pt x="2710776" y="8470"/>
                </a:lnTo>
                <a:close/>
              </a:path>
              <a:path w="3968291" h="3670973">
                <a:moveTo>
                  <a:pt x="2799676" y="0"/>
                </a:moveTo>
                <a:lnTo>
                  <a:pt x="2748876" y="0"/>
                </a:lnTo>
                <a:lnTo>
                  <a:pt x="2748876" y="4241"/>
                </a:lnTo>
                <a:lnTo>
                  <a:pt x="2799676" y="0"/>
                </a:lnTo>
                <a:close/>
              </a:path>
              <a:path w="3968291" h="3670973">
                <a:moveTo>
                  <a:pt x="2799676" y="8470"/>
                </a:moveTo>
                <a:lnTo>
                  <a:pt x="2748876" y="8470"/>
                </a:lnTo>
                <a:lnTo>
                  <a:pt x="2748876" y="12700"/>
                </a:lnTo>
                <a:lnTo>
                  <a:pt x="2799676" y="8470"/>
                </a:lnTo>
                <a:close/>
              </a:path>
              <a:path w="3968291" h="3670973">
                <a:moveTo>
                  <a:pt x="2888576" y="0"/>
                </a:moveTo>
                <a:lnTo>
                  <a:pt x="2837776" y="0"/>
                </a:lnTo>
                <a:lnTo>
                  <a:pt x="2837776" y="4241"/>
                </a:lnTo>
                <a:lnTo>
                  <a:pt x="2888576" y="0"/>
                </a:lnTo>
                <a:close/>
              </a:path>
              <a:path w="3968291" h="3670973">
                <a:moveTo>
                  <a:pt x="2888576" y="8470"/>
                </a:moveTo>
                <a:lnTo>
                  <a:pt x="2837776" y="8470"/>
                </a:lnTo>
                <a:lnTo>
                  <a:pt x="2837776" y="12700"/>
                </a:lnTo>
                <a:lnTo>
                  <a:pt x="2888576" y="8470"/>
                </a:lnTo>
                <a:close/>
              </a:path>
              <a:path w="3968291" h="3670973">
                <a:moveTo>
                  <a:pt x="2977476" y="0"/>
                </a:moveTo>
                <a:lnTo>
                  <a:pt x="2926676" y="0"/>
                </a:lnTo>
                <a:lnTo>
                  <a:pt x="2926676" y="4241"/>
                </a:lnTo>
                <a:lnTo>
                  <a:pt x="2977476" y="0"/>
                </a:lnTo>
                <a:close/>
              </a:path>
              <a:path w="3968291" h="3670973">
                <a:moveTo>
                  <a:pt x="2977476" y="8470"/>
                </a:moveTo>
                <a:lnTo>
                  <a:pt x="2926676" y="8470"/>
                </a:lnTo>
                <a:lnTo>
                  <a:pt x="2926676" y="12700"/>
                </a:lnTo>
                <a:lnTo>
                  <a:pt x="2977476" y="8470"/>
                </a:lnTo>
                <a:close/>
              </a:path>
              <a:path w="3968291" h="3670973">
                <a:moveTo>
                  <a:pt x="3066376" y="0"/>
                </a:moveTo>
                <a:lnTo>
                  <a:pt x="3015576" y="0"/>
                </a:lnTo>
                <a:lnTo>
                  <a:pt x="3015576" y="4241"/>
                </a:lnTo>
                <a:lnTo>
                  <a:pt x="3066376" y="0"/>
                </a:lnTo>
                <a:close/>
              </a:path>
              <a:path w="3968291" h="3670973">
                <a:moveTo>
                  <a:pt x="3066376" y="8470"/>
                </a:moveTo>
                <a:lnTo>
                  <a:pt x="3015576" y="8470"/>
                </a:lnTo>
                <a:lnTo>
                  <a:pt x="3015576" y="12700"/>
                </a:lnTo>
                <a:lnTo>
                  <a:pt x="3066376" y="8470"/>
                </a:lnTo>
                <a:close/>
              </a:path>
              <a:path w="3968291" h="3670973">
                <a:moveTo>
                  <a:pt x="3155276" y="0"/>
                </a:moveTo>
                <a:lnTo>
                  <a:pt x="3104476" y="0"/>
                </a:lnTo>
                <a:lnTo>
                  <a:pt x="3104476" y="4241"/>
                </a:lnTo>
                <a:lnTo>
                  <a:pt x="3155276" y="0"/>
                </a:lnTo>
                <a:close/>
              </a:path>
              <a:path w="3968291" h="3670973">
                <a:moveTo>
                  <a:pt x="3155276" y="8470"/>
                </a:moveTo>
                <a:lnTo>
                  <a:pt x="3104476" y="8470"/>
                </a:lnTo>
                <a:lnTo>
                  <a:pt x="3104476" y="12700"/>
                </a:lnTo>
                <a:lnTo>
                  <a:pt x="3155276" y="8470"/>
                </a:lnTo>
                <a:close/>
              </a:path>
              <a:path w="3968291" h="3670973">
                <a:moveTo>
                  <a:pt x="3244176" y="0"/>
                </a:moveTo>
                <a:lnTo>
                  <a:pt x="3193376" y="0"/>
                </a:lnTo>
                <a:lnTo>
                  <a:pt x="3193376" y="4241"/>
                </a:lnTo>
                <a:lnTo>
                  <a:pt x="3244176" y="0"/>
                </a:lnTo>
                <a:close/>
              </a:path>
              <a:path w="3968291" h="3670973">
                <a:moveTo>
                  <a:pt x="3244176" y="8470"/>
                </a:moveTo>
                <a:lnTo>
                  <a:pt x="3193376" y="8470"/>
                </a:lnTo>
                <a:lnTo>
                  <a:pt x="3193376" y="12700"/>
                </a:lnTo>
                <a:lnTo>
                  <a:pt x="3244176" y="8470"/>
                </a:lnTo>
                <a:close/>
              </a:path>
              <a:path w="3968291" h="3670973">
                <a:moveTo>
                  <a:pt x="3333076" y="0"/>
                </a:moveTo>
                <a:lnTo>
                  <a:pt x="3282276" y="0"/>
                </a:lnTo>
                <a:lnTo>
                  <a:pt x="3282276" y="4241"/>
                </a:lnTo>
                <a:lnTo>
                  <a:pt x="3333076" y="0"/>
                </a:lnTo>
                <a:close/>
              </a:path>
              <a:path w="3968291" h="3670973">
                <a:moveTo>
                  <a:pt x="3333076" y="8470"/>
                </a:moveTo>
                <a:lnTo>
                  <a:pt x="3282276" y="8470"/>
                </a:lnTo>
                <a:lnTo>
                  <a:pt x="3282276" y="12700"/>
                </a:lnTo>
                <a:lnTo>
                  <a:pt x="3333076" y="8470"/>
                </a:lnTo>
                <a:close/>
              </a:path>
              <a:path w="3968291" h="3670973">
                <a:moveTo>
                  <a:pt x="3421976" y="0"/>
                </a:moveTo>
                <a:lnTo>
                  <a:pt x="3371176" y="0"/>
                </a:lnTo>
                <a:lnTo>
                  <a:pt x="3371176" y="4241"/>
                </a:lnTo>
                <a:lnTo>
                  <a:pt x="3421976" y="0"/>
                </a:lnTo>
                <a:close/>
              </a:path>
              <a:path w="3968291" h="3670973">
                <a:moveTo>
                  <a:pt x="3421976" y="8470"/>
                </a:moveTo>
                <a:lnTo>
                  <a:pt x="3371176" y="8470"/>
                </a:lnTo>
                <a:lnTo>
                  <a:pt x="3371176" y="12700"/>
                </a:lnTo>
                <a:lnTo>
                  <a:pt x="3421976" y="8470"/>
                </a:lnTo>
                <a:close/>
              </a:path>
              <a:path w="3968291" h="3670973">
                <a:moveTo>
                  <a:pt x="3510876" y="0"/>
                </a:moveTo>
                <a:lnTo>
                  <a:pt x="3460076" y="0"/>
                </a:lnTo>
                <a:lnTo>
                  <a:pt x="3460076" y="4241"/>
                </a:lnTo>
                <a:lnTo>
                  <a:pt x="3510876" y="0"/>
                </a:lnTo>
                <a:close/>
              </a:path>
              <a:path w="3968291" h="3670973">
                <a:moveTo>
                  <a:pt x="3510876" y="8470"/>
                </a:moveTo>
                <a:lnTo>
                  <a:pt x="3460076" y="8470"/>
                </a:lnTo>
                <a:lnTo>
                  <a:pt x="3460076" y="12700"/>
                </a:lnTo>
                <a:lnTo>
                  <a:pt x="3510876" y="8470"/>
                </a:lnTo>
                <a:close/>
              </a:path>
              <a:path w="3968291" h="3670973">
                <a:moveTo>
                  <a:pt x="3599776" y="0"/>
                </a:moveTo>
                <a:lnTo>
                  <a:pt x="3548976" y="0"/>
                </a:lnTo>
                <a:lnTo>
                  <a:pt x="3548976" y="4241"/>
                </a:lnTo>
                <a:lnTo>
                  <a:pt x="3599776" y="0"/>
                </a:lnTo>
                <a:close/>
              </a:path>
              <a:path w="3968291" h="3670973">
                <a:moveTo>
                  <a:pt x="3599776" y="8470"/>
                </a:moveTo>
                <a:lnTo>
                  <a:pt x="3548976" y="8470"/>
                </a:lnTo>
                <a:lnTo>
                  <a:pt x="3548976" y="12700"/>
                </a:lnTo>
                <a:lnTo>
                  <a:pt x="3599776" y="8470"/>
                </a:lnTo>
                <a:close/>
              </a:path>
              <a:path w="3968291" h="3670973">
                <a:moveTo>
                  <a:pt x="3688676" y="0"/>
                </a:moveTo>
                <a:lnTo>
                  <a:pt x="3637876" y="0"/>
                </a:lnTo>
                <a:lnTo>
                  <a:pt x="3637876" y="4241"/>
                </a:lnTo>
                <a:lnTo>
                  <a:pt x="3688676" y="0"/>
                </a:lnTo>
                <a:close/>
              </a:path>
              <a:path w="3968291" h="3670973">
                <a:moveTo>
                  <a:pt x="3688676" y="8470"/>
                </a:moveTo>
                <a:lnTo>
                  <a:pt x="3637876" y="8470"/>
                </a:lnTo>
                <a:lnTo>
                  <a:pt x="3637876" y="12700"/>
                </a:lnTo>
                <a:lnTo>
                  <a:pt x="3688676" y="8470"/>
                </a:lnTo>
                <a:close/>
              </a:path>
              <a:path w="3968291" h="3670973">
                <a:moveTo>
                  <a:pt x="3777576" y="0"/>
                </a:moveTo>
                <a:lnTo>
                  <a:pt x="3726776" y="0"/>
                </a:lnTo>
                <a:lnTo>
                  <a:pt x="3726776" y="4241"/>
                </a:lnTo>
                <a:lnTo>
                  <a:pt x="3777576" y="0"/>
                </a:lnTo>
                <a:close/>
              </a:path>
              <a:path w="3968291" h="3670973">
                <a:moveTo>
                  <a:pt x="3777576" y="8470"/>
                </a:moveTo>
                <a:lnTo>
                  <a:pt x="3726776" y="8470"/>
                </a:lnTo>
                <a:lnTo>
                  <a:pt x="3726776" y="12700"/>
                </a:lnTo>
                <a:lnTo>
                  <a:pt x="3777576" y="8470"/>
                </a:lnTo>
                <a:close/>
              </a:path>
              <a:path w="3968291" h="3670973">
                <a:moveTo>
                  <a:pt x="3866476" y="0"/>
                </a:moveTo>
                <a:lnTo>
                  <a:pt x="3815676" y="0"/>
                </a:lnTo>
                <a:lnTo>
                  <a:pt x="3815676" y="4241"/>
                </a:lnTo>
                <a:lnTo>
                  <a:pt x="3866476" y="0"/>
                </a:lnTo>
                <a:close/>
              </a:path>
              <a:path w="3968291" h="3670973">
                <a:moveTo>
                  <a:pt x="3866476" y="8470"/>
                </a:moveTo>
                <a:lnTo>
                  <a:pt x="3815676" y="8470"/>
                </a:lnTo>
                <a:lnTo>
                  <a:pt x="3815676" y="12700"/>
                </a:lnTo>
                <a:lnTo>
                  <a:pt x="3866476" y="8470"/>
                </a:lnTo>
                <a:close/>
              </a:path>
              <a:path w="3968291" h="3670973">
                <a:moveTo>
                  <a:pt x="3955376" y="0"/>
                </a:moveTo>
                <a:lnTo>
                  <a:pt x="3904576" y="0"/>
                </a:lnTo>
                <a:lnTo>
                  <a:pt x="3904576" y="4241"/>
                </a:lnTo>
                <a:lnTo>
                  <a:pt x="3955376" y="0"/>
                </a:lnTo>
                <a:close/>
              </a:path>
              <a:path w="3968291" h="3670973">
                <a:moveTo>
                  <a:pt x="3955376" y="8470"/>
                </a:moveTo>
                <a:lnTo>
                  <a:pt x="3904576" y="8470"/>
                </a:lnTo>
                <a:lnTo>
                  <a:pt x="3904576" y="12700"/>
                </a:lnTo>
                <a:lnTo>
                  <a:pt x="3955376" y="8470"/>
                </a:lnTo>
                <a:close/>
              </a:path>
              <a:path w="3968291" h="3670973">
                <a:moveTo>
                  <a:pt x="3968292" y="37896"/>
                </a:moveTo>
                <a:lnTo>
                  <a:pt x="3964063" y="37896"/>
                </a:lnTo>
                <a:lnTo>
                  <a:pt x="3968292" y="88696"/>
                </a:lnTo>
                <a:lnTo>
                  <a:pt x="3968292" y="37896"/>
                </a:lnTo>
                <a:close/>
              </a:path>
              <a:path w="3968291" h="3670973">
                <a:moveTo>
                  <a:pt x="3959821" y="37896"/>
                </a:moveTo>
                <a:lnTo>
                  <a:pt x="3955592" y="37896"/>
                </a:lnTo>
                <a:lnTo>
                  <a:pt x="3959821" y="88696"/>
                </a:lnTo>
                <a:lnTo>
                  <a:pt x="3959821" y="37896"/>
                </a:lnTo>
                <a:close/>
              </a:path>
              <a:path w="3968291" h="3670973">
                <a:moveTo>
                  <a:pt x="3968292" y="126796"/>
                </a:moveTo>
                <a:lnTo>
                  <a:pt x="3964063" y="126796"/>
                </a:lnTo>
                <a:lnTo>
                  <a:pt x="3968292" y="177596"/>
                </a:lnTo>
                <a:lnTo>
                  <a:pt x="3968292" y="126796"/>
                </a:lnTo>
                <a:close/>
              </a:path>
              <a:path w="3968291" h="3670973">
                <a:moveTo>
                  <a:pt x="3959821" y="126796"/>
                </a:moveTo>
                <a:lnTo>
                  <a:pt x="3955592" y="126796"/>
                </a:lnTo>
                <a:lnTo>
                  <a:pt x="3959821" y="177596"/>
                </a:lnTo>
                <a:lnTo>
                  <a:pt x="3959821" y="126796"/>
                </a:lnTo>
                <a:close/>
              </a:path>
              <a:path w="3968291" h="3670973">
                <a:moveTo>
                  <a:pt x="3968292" y="215696"/>
                </a:moveTo>
                <a:lnTo>
                  <a:pt x="3964063" y="215696"/>
                </a:lnTo>
                <a:lnTo>
                  <a:pt x="3968292" y="266496"/>
                </a:lnTo>
                <a:lnTo>
                  <a:pt x="3968292" y="215696"/>
                </a:lnTo>
                <a:close/>
              </a:path>
              <a:path w="3968291" h="3670973">
                <a:moveTo>
                  <a:pt x="3959821" y="215696"/>
                </a:moveTo>
                <a:lnTo>
                  <a:pt x="3955592" y="215696"/>
                </a:lnTo>
                <a:lnTo>
                  <a:pt x="3959821" y="266496"/>
                </a:lnTo>
                <a:lnTo>
                  <a:pt x="3959821" y="215696"/>
                </a:lnTo>
                <a:close/>
              </a:path>
              <a:path w="3968291" h="3670973">
                <a:moveTo>
                  <a:pt x="3968292" y="304596"/>
                </a:moveTo>
                <a:lnTo>
                  <a:pt x="3964063" y="304596"/>
                </a:lnTo>
                <a:lnTo>
                  <a:pt x="3968292" y="355396"/>
                </a:lnTo>
                <a:lnTo>
                  <a:pt x="3968292" y="304596"/>
                </a:lnTo>
                <a:close/>
              </a:path>
              <a:path w="3968291" h="3670973">
                <a:moveTo>
                  <a:pt x="3959821" y="304596"/>
                </a:moveTo>
                <a:lnTo>
                  <a:pt x="3955592" y="304596"/>
                </a:lnTo>
                <a:lnTo>
                  <a:pt x="3959821" y="355396"/>
                </a:lnTo>
                <a:lnTo>
                  <a:pt x="3959821" y="304596"/>
                </a:lnTo>
                <a:close/>
              </a:path>
              <a:path w="3968291" h="3670973">
                <a:moveTo>
                  <a:pt x="3968292" y="393496"/>
                </a:moveTo>
                <a:lnTo>
                  <a:pt x="3964063" y="393496"/>
                </a:lnTo>
                <a:lnTo>
                  <a:pt x="3968292" y="444296"/>
                </a:lnTo>
                <a:lnTo>
                  <a:pt x="3968292" y="393496"/>
                </a:lnTo>
                <a:close/>
              </a:path>
              <a:path w="3968291" h="3670973">
                <a:moveTo>
                  <a:pt x="3959821" y="393496"/>
                </a:moveTo>
                <a:lnTo>
                  <a:pt x="3955592" y="393496"/>
                </a:lnTo>
                <a:lnTo>
                  <a:pt x="3959821" y="444296"/>
                </a:lnTo>
                <a:lnTo>
                  <a:pt x="3959821" y="393496"/>
                </a:lnTo>
                <a:close/>
              </a:path>
              <a:path w="3968291" h="3670973">
                <a:moveTo>
                  <a:pt x="3968292" y="482396"/>
                </a:moveTo>
                <a:lnTo>
                  <a:pt x="3964063" y="482396"/>
                </a:lnTo>
                <a:lnTo>
                  <a:pt x="3968292" y="533196"/>
                </a:lnTo>
                <a:lnTo>
                  <a:pt x="3968292" y="482396"/>
                </a:lnTo>
                <a:close/>
              </a:path>
              <a:path w="3968291" h="3670973">
                <a:moveTo>
                  <a:pt x="3959821" y="482396"/>
                </a:moveTo>
                <a:lnTo>
                  <a:pt x="3955592" y="482396"/>
                </a:lnTo>
                <a:lnTo>
                  <a:pt x="3959821" y="533196"/>
                </a:lnTo>
                <a:lnTo>
                  <a:pt x="3959821" y="482396"/>
                </a:lnTo>
                <a:close/>
              </a:path>
              <a:path w="3968291" h="3670973">
                <a:moveTo>
                  <a:pt x="3968292" y="571296"/>
                </a:moveTo>
                <a:lnTo>
                  <a:pt x="3964063" y="571296"/>
                </a:lnTo>
                <a:lnTo>
                  <a:pt x="3968292" y="622096"/>
                </a:lnTo>
                <a:lnTo>
                  <a:pt x="3968292" y="571296"/>
                </a:lnTo>
                <a:close/>
              </a:path>
              <a:path w="3968291" h="3670973">
                <a:moveTo>
                  <a:pt x="3959821" y="571296"/>
                </a:moveTo>
                <a:lnTo>
                  <a:pt x="3955592" y="571296"/>
                </a:lnTo>
                <a:lnTo>
                  <a:pt x="3959821" y="622096"/>
                </a:lnTo>
                <a:lnTo>
                  <a:pt x="3959821" y="571296"/>
                </a:lnTo>
                <a:close/>
              </a:path>
              <a:path w="3968291" h="3670973">
                <a:moveTo>
                  <a:pt x="3968292" y="660196"/>
                </a:moveTo>
                <a:lnTo>
                  <a:pt x="3964063" y="660196"/>
                </a:lnTo>
                <a:lnTo>
                  <a:pt x="3968292" y="710996"/>
                </a:lnTo>
                <a:lnTo>
                  <a:pt x="3968292" y="660196"/>
                </a:lnTo>
                <a:close/>
              </a:path>
              <a:path w="3968291" h="3670973">
                <a:moveTo>
                  <a:pt x="3959821" y="660196"/>
                </a:moveTo>
                <a:lnTo>
                  <a:pt x="3955592" y="660196"/>
                </a:lnTo>
                <a:lnTo>
                  <a:pt x="3959821" y="710996"/>
                </a:lnTo>
                <a:lnTo>
                  <a:pt x="3959821" y="660196"/>
                </a:lnTo>
                <a:close/>
              </a:path>
              <a:path w="3968291" h="3670973">
                <a:moveTo>
                  <a:pt x="3968292" y="749096"/>
                </a:moveTo>
                <a:lnTo>
                  <a:pt x="3964063" y="749096"/>
                </a:lnTo>
                <a:lnTo>
                  <a:pt x="3968292" y="799896"/>
                </a:lnTo>
                <a:lnTo>
                  <a:pt x="3968292" y="749096"/>
                </a:lnTo>
                <a:close/>
              </a:path>
              <a:path w="3968291" h="3670973">
                <a:moveTo>
                  <a:pt x="3959821" y="749096"/>
                </a:moveTo>
                <a:lnTo>
                  <a:pt x="3955592" y="749096"/>
                </a:lnTo>
                <a:lnTo>
                  <a:pt x="3959821" y="799896"/>
                </a:lnTo>
                <a:lnTo>
                  <a:pt x="3959821" y="749096"/>
                </a:lnTo>
                <a:close/>
              </a:path>
              <a:path w="3968291" h="3670973">
                <a:moveTo>
                  <a:pt x="3968292" y="837996"/>
                </a:moveTo>
                <a:lnTo>
                  <a:pt x="3964063" y="837996"/>
                </a:lnTo>
                <a:lnTo>
                  <a:pt x="3968292" y="888796"/>
                </a:lnTo>
                <a:lnTo>
                  <a:pt x="3968292" y="837996"/>
                </a:lnTo>
                <a:close/>
              </a:path>
              <a:path w="3968291" h="3670973">
                <a:moveTo>
                  <a:pt x="3959821" y="837996"/>
                </a:moveTo>
                <a:lnTo>
                  <a:pt x="3955592" y="837996"/>
                </a:lnTo>
                <a:lnTo>
                  <a:pt x="3959821" y="888796"/>
                </a:lnTo>
                <a:lnTo>
                  <a:pt x="3959821" y="837996"/>
                </a:lnTo>
                <a:close/>
              </a:path>
              <a:path w="3968291" h="3670973">
                <a:moveTo>
                  <a:pt x="3968292" y="926896"/>
                </a:moveTo>
                <a:lnTo>
                  <a:pt x="3964063" y="926896"/>
                </a:lnTo>
                <a:lnTo>
                  <a:pt x="3968292" y="977696"/>
                </a:lnTo>
                <a:lnTo>
                  <a:pt x="3968292" y="926896"/>
                </a:lnTo>
                <a:close/>
              </a:path>
              <a:path w="3968291" h="3670973">
                <a:moveTo>
                  <a:pt x="3959821" y="926896"/>
                </a:moveTo>
                <a:lnTo>
                  <a:pt x="3955592" y="926896"/>
                </a:lnTo>
                <a:lnTo>
                  <a:pt x="3959821" y="977696"/>
                </a:lnTo>
                <a:lnTo>
                  <a:pt x="3959821" y="926896"/>
                </a:lnTo>
                <a:close/>
              </a:path>
              <a:path w="3968291" h="3670973">
                <a:moveTo>
                  <a:pt x="3968292" y="1015796"/>
                </a:moveTo>
                <a:lnTo>
                  <a:pt x="3964063" y="1015796"/>
                </a:lnTo>
                <a:lnTo>
                  <a:pt x="3968292" y="1066596"/>
                </a:lnTo>
                <a:lnTo>
                  <a:pt x="3968292" y="1015796"/>
                </a:lnTo>
                <a:close/>
              </a:path>
              <a:path w="3968291" h="3670973">
                <a:moveTo>
                  <a:pt x="3959821" y="1015796"/>
                </a:moveTo>
                <a:lnTo>
                  <a:pt x="3955592" y="1015796"/>
                </a:lnTo>
                <a:lnTo>
                  <a:pt x="3959821" y="1066596"/>
                </a:lnTo>
                <a:lnTo>
                  <a:pt x="3959821" y="1015796"/>
                </a:lnTo>
                <a:close/>
              </a:path>
              <a:path w="3968291" h="3670973">
                <a:moveTo>
                  <a:pt x="3968292" y="1104696"/>
                </a:moveTo>
                <a:lnTo>
                  <a:pt x="3964063" y="1104696"/>
                </a:lnTo>
                <a:lnTo>
                  <a:pt x="3968292" y="1155496"/>
                </a:lnTo>
                <a:lnTo>
                  <a:pt x="3968292" y="1104696"/>
                </a:lnTo>
                <a:close/>
              </a:path>
              <a:path w="3968291" h="3670973">
                <a:moveTo>
                  <a:pt x="3959821" y="1104696"/>
                </a:moveTo>
                <a:lnTo>
                  <a:pt x="3955592" y="1104696"/>
                </a:lnTo>
                <a:lnTo>
                  <a:pt x="3959821" y="1155496"/>
                </a:lnTo>
                <a:lnTo>
                  <a:pt x="3959821" y="1104696"/>
                </a:lnTo>
                <a:close/>
              </a:path>
              <a:path w="3968291" h="3670973">
                <a:moveTo>
                  <a:pt x="3968292" y="1193596"/>
                </a:moveTo>
                <a:lnTo>
                  <a:pt x="3964063" y="1193596"/>
                </a:lnTo>
                <a:lnTo>
                  <a:pt x="3968292" y="1244396"/>
                </a:lnTo>
                <a:lnTo>
                  <a:pt x="3968292" y="1193596"/>
                </a:lnTo>
                <a:close/>
              </a:path>
              <a:path w="3968291" h="3670973">
                <a:moveTo>
                  <a:pt x="3959821" y="1193596"/>
                </a:moveTo>
                <a:lnTo>
                  <a:pt x="3955592" y="1193596"/>
                </a:lnTo>
                <a:lnTo>
                  <a:pt x="3959821" y="1244396"/>
                </a:lnTo>
                <a:lnTo>
                  <a:pt x="3959821" y="1193596"/>
                </a:lnTo>
                <a:close/>
              </a:path>
              <a:path w="3968291" h="3670973">
                <a:moveTo>
                  <a:pt x="3968292" y="1282496"/>
                </a:moveTo>
                <a:lnTo>
                  <a:pt x="3964063" y="1282496"/>
                </a:lnTo>
                <a:lnTo>
                  <a:pt x="3968292" y="1333296"/>
                </a:lnTo>
                <a:lnTo>
                  <a:pt x="3968292" y="1282496"/>
                </a:lnTo>
                <a:close/>
              </a:path>
              <a:path w="3968291" h="3670973">
                <a:moveTo>
                  <a:pt x="3959821" y="1282496"/>
                </a:moveTo>
                <a:lnTo>
                  <a:pt x="3955592" y="1282496"/>
                </a:lnTo>
                <a:lnTo>
                  <a:pt x="3959821" y="1333296"/>
                </a:lnTo>
                <a:lnTo>
                  <a:pt x="3959821" y="1282496"/>
                </a:lnTo>
                <a:close/>
              </a:path>
              <a:path w="3968291" h="3670973">
                <a:moveTo>
                  <a:pt x="3968292" y="1371396"/>
                </a:moveTo>
                <a:lnTo>
                  <a:pt x="3964063" y="1371396"/>
                </a:lnTo>
                <a:lnTo>
                  <a:pt x="3968292" y="1422196"/>
                </a:lnTo>
                <a:lnTo>
                  <a:pt x="3968292" y="1371396"/>
                </a:lnTo>
                <a:close/>
              </a:path>
              <a:path w="3968291" h="3670973">
                <a:moveTo>
                  <a:pt x="3959821" y="1371396"/>
                </a:moveTo>
                <a:lnTo>
                  <a:pt x="3955592" y="1371396"/>
                </a:lnTo>
                <a:lnTo>
                  <a:pt x="3959821" y="1422196"/>
                </a:lnTo>
                <a:lnTo>
                  <a:pt x="3959821" y="1371396"/>
                </a:lnTo>
                <a:close/>
              </a:path>
              <a:path w="3968291" h="3670973">
                <a:moveTo>
                  <a:pt x="3968292" y="1460296"/>
                </a:moveTo>
                <a:lnTo>
                  <a:pt x="3964063" y="1460296"/>
                </a:lnTo>
                <a:lnTo>
                  <a:pt x="3968292" y="1511096"/>
                </a:lnTo>
                <a:lnTo>
                  <a:pt x="3968292" y="1460296"/>
                </a:lnTo>
                <a:close/>
              </a:path>
              <a:path w="3968291" h="3670973">
                <a:moveTo>
                  <a:pt x="3959821" y="1460296"/>
                </a:moveTo>
                <a:lnTo>
                  <a:pt x="3955592" y="1460296"/>
                </a:lnTo>
                <a:lnTo>
                  <a:pt x="3959821" y="1511096"/>
                </a:lnTo>
                <a:lnTo>
                  <a:pt x="3959821" y="1460296"/>
                </a:lnTo>
                <a:close/>
              </a:path>
              <a:path w="3968291" h="3670973">
                <a:moveTo>
                  <a:pt x="3968292" y="1549196"/>
                </a:moveTo>
                <a:lnTo>
                  <a:pt x="3964063" y="1549196"/>
                </a:lnTo>
                <a:lnTo>
                  <a:pt x="3968292" y="1599996"/>
                </a:lnTo>
                <a:lnTo>
                  <a:pt x="3968292" y="1549196"/>
                </a:lnTo>
                <a:close/>
              </a:path>
              <a:path w="3968291" h="3670973">
                <a:moveTo>
                  <a:pt x="3959821" y="1549196"/>
                </a:moveTo>
                <a:lnTo>
                  <a:pt x="3955592" y="1549196"/>
                </a:lnTo>
                <a:lnTo>
                  <a:pt x="3959821" y="1599996"/>
                </a:lnTo>
                <a:lnTo>
                  <a:pt x="3959821" y="1549196"/>
                </a:lnTo>
                <a:close/>
              </a:path>
              <a:path w="3968291" h="3670973">
                <a:moveTo>
                  <a:pt x="3968292" y="1638096"/>
                </a:moveTo>
                <a:lnTo>
                  <a:pt x="3964063" y="1638096"/>
                </a:lnTo>
                <a:lnTo>
                  <a:pt x="3968292" y="1688896"/>
                </a:lnTo>
                <a:lnTo>
                  <a:pt x="3968292" y="1638096"/>
                </a:lnTo>
                <a:close/>
              </a:path>
              <a:path w="3968291" h="3670973">
                <a:moveTo>
                  <a:pt x="3959821" y="1638096"/>
                </a:moveTo>
                <a:lnTo>
                  <a:pt x="3955592" y="1638096"/>
                </a:lnTo>
                <a:lnTo>
                  <a:pt x="3959821" y="1688896"/>
                </a:lnTo>
                <a:lnTo>
                  <a:pt x="3959821" y="1638096"/>
                </a:lnTo>
                <a:close/>
              </a:path>
              <a:path w="3968291" h="3670973">
                <a:moveTo>
                  <a:pt x="3968292" y="1726996"/>
                </a:moveTo>
                <a:lnTo>
                  <a:pt x="3964063" y="1726996"/>
                </a:lnTo>
                <a:lnTo>
                  <a:pt x="3968292" y="1777796"/>
                </a:lnTo>
                <a:lnTo>
                  <a:pt x="3968292" y="1726996"/>
                </a:lnTo>
                <a:close/>
              </a:path>
              <a:path w="3968291" h="3670973">
                <a:moveTo>
                  <a:pt x="3959821" y="1726996"/>
                </a:moveTo>
                <a:lnTo>
                  <a:pt x="3955592" y="1726996"/>
                </a:lnTo>
                <a:lnTo>
                  <a:pt x="3959821" y="1777796"/>
                </a:lnTo>
                <a:lnTo>
                  <a:pt x="3959821" y="1726996"/>
                </a:lnTo>
                <a:close/>
              </a:path>
              <a:path w="3968291" h="3670973">
                <a:moveTo>
                  <a:pt x="3968292" y="1815896"/>
                </a:moveTo>
                <a:lnTo>
                  <a:pt x="3964063" y="1815896"/>
                </a:lnTo>
                <a:lnTo>
                  <a:pt x="3968292" y="1866696"/>
                </a:lnTo>
                <a:lnTo>
                  <a:pt x="3968292" y="1815896"/>
                </a:lnTo>
                <a:close/>
              </a:path>
              <a:path w="3968291" h="3670973">
                <a:moveTo>
                  <a:pt x="3959821" y="1815896"/>
                </a:moveTo>
                <a:lnTo>
                  <a:pt x="3955592" y="1815896"/>
                </a:lnTo>
                <a:lnTo>
                  <a:pt x="3959821" y="1866696"/>
                </a:lnTo>
                <a:lnTo>
                  <a:pt x="3959821" y="1815896"/>
                </a:lnTo>
                <a:close/>
              </a:path>
              <a:path w="3968291" h="3670973">
                <a:moveTo>
                  <a:pt x="3968292" y="1904796"/>
                </a:moveTo>
                <a:lnTo>
                  <a:pt x="3964063" y="1904796"/>
                </a:lnTo>
                <a:lnTo>
                  <a:pt x="3968292" y="1955596"/>
                </a:lnTo>
                <a:lnTo>
                  <a:pt x="3968292" y="1904796"/>
                </a:lnTo>
                <a:close/>
              </a:path>
              <a:path w="3968291" h="3670973">
                <a:moveTo>
                  <a:pt x="3959821" y="1904796"/>
                </a:moveTo>
                <a:lnTo>
                  <a:pt x="3955592" y="1904796"/>
                </a:lnTo>
                <a:lnTo>
                  <a:pt x="3959821" y="1955596"/>
                </a:lnTo>
                <a:lnTo>
                  <a:pt x="3959821" y="1904796"/>
                </a:lnTo>
                <a:close/>
              </a:path>
              <a:path w="3968291" h="3670973">
                <a:moveTo>
                  <a:pt x="3968292" y="1993696"/>
                </a:moveTo>
                <a:lnTo>
                  <a:pt x="3964063" y="1993696"/>
                </a:lnTo>
                <a:lnTo>
                  <a:pt x="3968292" y="2044496"/>
                </a:lnTo>
                <a:lnTo>
                  <a:pt x="3968292" y="1993696"/>
                </a:lnTo>
                <a:close/>
              </a:path>
              <a:path w="3968291" h="3670973">
                <a:moveTo>
                  <a:pt x="3959821" y="1993696"/>
                </a:moveTo>
                <a:lnTo>
                  <a:pt x="3955592" y="1993696"/>
                </a:lnTo>
                <a:lnTo>
                  <a:pt x="3959821" y="2044496"/>
                </a:lnTo>
                <a:lnTo>
                  <a:pt x="3959821" y="1993696"/>
                </a:lnTo>
                <a:close/>
              </a:path>
              <a:path w="3968291" h="3670973">
                <a:moveTo>
                  <a:pt x="3968292" y="2082596"/>
                </a:moveTo>
                <a:lnTo>
                  <a:pt x="3964063" y="2082596"/>
                </a:lnTo>
                <a:lnTo>
                  <a:pt x="3968292" y="2133396"/>
                </a:lnTo>
                <a:lnTo>
                  <a:pt x="3968292" y="2082596"/>
                </a:lnTo>
                <a:close/>
              </a:path>
              <a:path w="3968291" h="3670973">
                <a:moveTo>
                  <a:pt x="3959821" y="2082596"/>
                </a:moveTo>
                <a:lnTo>
                  <a:pt x="3955592" y="2082596"/>
                </a:lnTo>
                <a:lnTo>
                  <a:pt x="3959821" y="2133396"/>
                </a:lnTo>
                <a:lnTo>
                  <a:pt x="3959821" y="2082596"/>
                </a:lnTo>
                <a:close/>
              </a:path>
              <a:path w="3968291" h="3670973">
                <a:moveTo>
                  <a:pt x="3968292" y="2171496"/>
                </a:moveTo>
                <a:lnTo>
                  <a:pt x="3964063" y="2171496"/>
                </a:lnTo>
                <a:lnTo>
                  <a:pt x="3968292" y="2222296"/>
                </a:lnTo>
                <a:lnTo>
                  <a:pt x="3968292" y="2171496"/>
                </a:lnTo>
                <a:close/>
              </a:path>
              <a:path w="3968291" h="3670973">
                <a:moveTo>
                  <a:pt x="3959821" y="2171496"/>
                </a:moveTo>
                <a:lnTo>
                  <a:pt x="3955592" y="2171496"/>
                </a:lnTo>
                <a:lnTo>
                  <a:pt x="3959821" y="2222296"/>
                </a:lnTo>
                <a:lnTo>
                  <a:pt x="3959821" y="2171496"/>
                </a:lnTo>
                <a:close/>
              </a:path>
              <a:path w="3968291" h="3670973">
                <a:moveTo>
                  <a:pt x="3968292" y="2260396"/>
                </a:moveTo>
                <a:lnTo>
                  <a:pt x="3964063" y="2260396"/>
                </a:lnTo>
                <a:lnTo>
                  <a:pt x="3968292" y="2311196"/>
                </a:lnTo>
                <a:lnTo>
                  <a:pt x="3968292" y="2260396"/>
                </a:lnTo>
                <a:close/>
              </a:path>
              <a:path w="3968291" h="3670973">
                <a:moveTo>
                  <a:pt x="3959821" y="2260396"/>
                </a:moveTo>
                <a:lnTo>
                  <a:pt x="3955592" y="2260396"/>
                </a:lnTo>
                <a:lnTo>
                  <a:pt x="3959821" y="2311196"/>
                </a:lnTo>
                <a:lnTo>
                  <a:pt x="3959821" y="2260396"/>
                </a:lnTo>
                <a:close/>
              </a:path>
              <a:path w="3968291" h="3670973">
                <a:moveTo>
                  <a:pt x="3968292" y="2349296"/>
                </a:moveTo>
                <a:lnTo>
                  <a:pt x="3964063" y="2349296"/>
                </a:lnTo>
                <a:lnTo>
                  <a:pt x="3968292" y="2400096"/>
                </a:lnTo>
                <a:lnTo>
                  <a:pt x="3968292" y="2349296"/>
                </a:lnTo>
                <a:close/>
              </a:path>
              <a:path w="3968291" h="3670973">
                <a:moveTo>
                  <a:pt x="3959821" y="2349296"/>
                </a:moveTo>
                <a:lnTo>
                  <a:pt x="3955592" y="2349296"/>
                </a:lnTo>
                <a:lnTo>
                  <a:pt x="3959821" y="2400096"/>
                </a:lnTo>
                <a:lnTo>
                  <a:pt x="3959821" y="2349296"/>
                </a:lnTo>
                <a:close/>
              </a:path>
              <a:path w="3968291" h="3670973">
                <a:moveTo>
                  <a:pt x="3968292" y="2438196"/>
                </a:moveTo>
                <a:lnTo>
                  <a:pt x="3964063" y="2438196"/>
                </a:lnTo>
                <a:lnTo>
                  <a:pt x="3968292" y="2488996"/>
                </a:lnTo>
                <a:lnTo>
                  <a:pt x="3968292" y="2438196"/>
                </a:lnTo>
                <a:close/>
              </a:path>
              <a:path w="3968291" h="3670973">
                <a:moveTo>
                  <a:pt x="3959821" y="2438196"/>
                </a:moveTo>
                <a:lnTo>
                  <a:pt x="3955592" y="2438196"/>
                </a:lnTo>
                <a:lnTo>
                  <a:pt x="3959821" y="2488996"/>
                </a:lnTo>
                <a:lnTo>
                  <a:pt x="3959821" y="2438196"/>
                </a:lnTo>
                <a:close/>
              </a:path>
              <a:path w="3968291" h="3670973">
                <a:moveTo>
                  <a:pt x="3968292" y="2527096"/>
                </a:moveTo>
                <a:lnTo>
                  <a:pt x="3964063" y="2527096"/>
                </a:lnTo>
                <a:lnTo>
                  <a:pt x="3968292" y="2577896"/>
                </a:lnTo>
                <a:lnTo>
                  <a:pt x="3968292" y="2527096"/>
                </a:lnTo>
                <a:close/>
              </a:path>
              <a:path w="3968291" h="3670973">
                <a:moveTo>
                  <a:pt x="3959821" y="2527096"/>
                </a:moveTo>
                <a:lnTo>
                  <a:pt x="3955592" y="2527096"/>
                </a:lnTo>
                <a:lnTo>
                  <a:pt x="3959821" y="2577896"/>
                </a:lnTo>
                <a:lnTo>
                  <a:pt x="3959821" y="2527096"/>
                </a:lnTo>
                <a:close/>
              </a:path>
              <a:path w="3968291" h="3670973">
                <a:moveTo>
                  <a:pt x="3968292" y="2615996"/>
                </a:moveTo>
                <a:lnTo>
                  <a:pt x="3964063" y="2615996"/>
                </a:lnTo>
                <a:lnTo>
                  <a:pt x="3968292" y="2666796"/>
                </a:lnTo>
                <a:lnTo>
                  <a:pt x="3968292" y="2615996"/>
                </a:lnTo>
                <a:close/>
              </a:path>
              <a:path w="3968291" h="3670973">
                <a:moveTo>
                  <a:pt x="3959821" y="2615996"/>
                </a:moveTo>
                <a:lnTo>
                  <a:pt x="3955592" y="2615996"/>
                </a:lnTo>
                <a:lnTo>
                  <a:pt x="3959821" y="2666796"/>
                </a:lnTo>
                <a:lnTo>
                  <a:pt x="3959821" y="2615996"/>
                </a:lnTo>
                <a:close/>
              </a:path>
              <a:path w="3968291" h="3670973">
                <a:moveTo>
                  <a:pt x="3968292" y="2704896"/>
                </a:moveTo>
                <a:lnTo>
                  <a:pt x="3964063" y="2704896"/>
                </a:lnTo>
                <a:lnTo>
                  <a:pt x="3968292" y="2755696"/>
                </a:lnTo>
                <a:lnTo>
                  <a:pt x="3968292" y="2704896"/>
                </a:lnTo>
                <a:close/>
              </a:path>
              <a:path w="3968291" h="3670973">
                <a:moveTo>
                  <a:pt x="3959821" y="2704896"/>
                </a:moveTo>
                <a:lnTo>
                  <a:pt x="3955592" y="2704896"/>
                </a:lnTo>
                <a:lnTo>
                  <a:pt x="3959821" y="2755696"/>
                </a:lnTo>
                <a:lnTo>
                  <a:pt x="3959821" y="2704896"/>
                </a:lnTo>
                <a:close/>
              </a:path>
              <a:path w="3968291" h="3670973">
                <a:moveTo>
                  <a:pt x="3968292" y="2793796"/>
                </a:moveTo>
                <a:lnTo>
                  <a:pt x="3964063" y="2793796"/>
                </a:lnTo>
                <a:lnTo>
                  <a:pt x="3968292" y="2844596"/>
                </a:lnTo>
                <a:lnTo>
                  <a:pt x="3968292" y="2793796"/>
                </a:lnTo>
                <a:close/>
              </a:path>
              <a:path w="3968291" h="3670973">
                <a:moveTo>
                  <a:pt x="3959821" y="2793796"/>
                </a:moveTo>
                <a:lnTo>
                  <a:pt x="3955592" y="2793796"/>
                </a:lnTo>
                <a:lnTo>
                  <a:pt x="3959821" y="2844596"/>
                </a:lnTo>
                <a:lnTo>
                  <a:pt x="3959821" y="2793796"/>
                </a:lnTo>
                <a:close/>
              </a:path>
              <a:path w="3968291" h="3670973">
                <a:moveTo>
                  <a:pt x="3968292" y="2882696"/>
                </a:moveTo>
                <a:lnTo>
                  <a:pt x="3964063" y="2882696"/>
                </a:lnTo>
                <a:lnTo>
                  <a:pt x="3968292" y="2933496"/>
                </a:lnTo>
                <a:lnTo>
                  <a:pt x="3968292" y="2882696"/>
                </a:lnTo>
                <a:close/>
              </a:path>
              <a:path w="3968291" h="3670973">
                <a:moveTo>
                  <a:pt x="3959821" y="2882696"/>
                </a:moveTo>
                <a:lnTo>
                  <a:pt x="3955592" y="2882696"/>
                </a:lnTo>
                <a:lnTo>
                  <a:pt x="3959821" y="2933496"/>
                </a:lnTo>
                <a:lnTo>
                  <a:pt x="3959821" y="2882696"/>
                </a:lnTo>
                <a:close/>
              </a:path>
              <a:path w="3968291" h="3670973">
                <a:moveTo>
                  <a:pt x="3968292" y="2971596"/>
                </a:moveTo>
                <a:lnTo>
                  <a:pt x="3964063" y="2971596"/>
                </a:lnTo>
                <a:lnTo>
                  <a:pt x="3968292" y="3022396"/>
                </a:lnTo>
                <a:lnTo>
                  <a:pt x="3968292" y="2971596"/>
                </a:lnTo>
                <a:close/>
              </a:path>
              <a:path w="3968291" h="3670973">
                <a:moveTo>
                  <a:pt x="3959821" y="2971596"/>
                </a:moveTo>
                <a:lnTo>
                  <a:pt x="3955592" y="2971596"/>
                </a:lnTo>
                <a:lnTo>
                  <a:pt x="3959821" y="3022396"/>
                </a:lnTo>
                <a:lnTo>
                  <a:pt x="3959821" y="2971596"/>
                </a:lnTo>
                <a:close/>
              </a:path>
              <a:path w="3968291" h="3670973">
                <a:moveTo>
                  <a:pt x="3968292" y="3060496"/>
                </a:moveTo>
                <a:lnTo>
                  <a:pt x="3964063" y="3060496"/>
                </a:lnTo>
                <a:lnTo>
                  <a:pt x="3968292" y="3111296"/>
                </a:lnTo>
                <a:lnTo>
                  <a:pt x="3968292" y="3060496"/>
                </a:lnTo>
                <a:close/>
              </a:path>
              <a:path w="3968291" h="3670973">
                <a:moveTo>
                  <a:pt x="3959821" y="3060496"/>
                </a:moveTo>
                <a:lnTo>
                  <a:pt x="3955592" y="3060496"/>
                </a:lnTo>
                <a:lnTo>
                  <a:pt x="3959821" y="3111296"/>
                </a:lnTo>
                <a:lnTo>
                  <a:pt x="3959821" y="3060496"/>
                </a:lnTo>
                <a:close/>
              </a:path>
              <a:path w="3968291" h="3670973">
                <a:moveTo>
                  <a:pt x="3968292" y="3149396"/>
                </a:moveTo>
                <a:lnTo>
                  <a:pt x="3964063" y="3149396"/>
                </a:lnTo>
                <a:lnTo>
                  <a:pt x="3968292" y="3200196"/>
                </a:lnTo>
                <a:lnTo>
                  <a:pt x="3968292" y="3149396"/>
                </a:lnTo>
                <a:close/>
              </a:path>
              <a:path w="3968291" h="3670973">
                <a:moveTo>
                  <a:pt x="3959821" y="3149396"/>
                </a:moveTo>
                <a:lnTo>
                  <a:pt x="3955592" y="3149396"/>
                </a:lnTo>
                <a:lnTo>
                  <a:pt x="3959821" y="3200196"/>
                </a:lnTo>
                <a:lnTo>
                  <a:pt x="3959821" y="3149396"/>
                </a:lnTo>
                <a:close/>
              </a:path>
              <a:path w="3968291" h="3670973">
                <a:moveTo>
                  <a:pt x="3968292" y="3238296"/>
                </a:moveTo>
                <a:lnTo>
                  <a:pt x="3964063" y="3238296"/>
                </a:lnTo>
                <a:lnTo>
                  <a:pt x="3968292" y="3289096"/>
                </a:lnTo>
                <a:lnTo>
                  <a:pt x="3968292" y="3238296"/>
                </a:lnTo>
                <a:close/>
              </a:path>
              <a:path w="3968291" h="3670973">
                <a:moveTo>
                  <a:pt x="3959821" y="3238296"/>
                </a:moveTo>
                <a:lnTo>
                  <a:pt x="3955592" y="3238296"/>
                </a:lnTo>
                <a:lnTo>
                  <a:pt x="3959821" y="3289096"/>
                </a:lnTo>
                <a:lnTo>
                  <a:pt x="3959821" y="3238296"/>
                </a:lnTo>
                <a:close/>
              </a:path>
              <a:path w="3968291" h="3670973">
                <a:moveTo>
                  <a:pt x="3968292" y="3327196"/>
                </a:moveTo>
                <a:lnTo>
                  <a:pt x="3964063" y="3327196"/>
                </a:lnTo>
                <a:lnTo>
                  <a:pt x="3968292" y="3377996"/>
                </a:lnTo>
                <a:lnTo>
                  <a:pt x="3968292" y="3327196"/>
                </a:lnTo>
                <a:close/>
              </a:path>
              <a:path w="3968291" h="3670973">
                <a:moveTo>
                  <a:pt x="3959821" y="3327196"/>
                </a:moveTo>
                <a:lnTo>
                  <a:pt x="3955592" y="3327196"/>
                </a:lnTo>
                <a:lnTo>
                  <a:pt x="3959821" y="3377996"/>
                </a:lnTo>
                <a:lnTo>
                  <a:pt x="3959821" y="3327196"/>
                </a:lnTo>
                <a:close/>
              </a:path>
              <a:path w="3968291" h="3670973">
                <a:moveTo>
                  <a:pt x="3968292" y="3416096"/>
                </a:moveTo>
                <a:lnTo>
                  <a:pt x="3964063" y="3416096"/>
                </a:lnTo>
                <a:lnTo>
                  <a:pt x="3968292" y="3466896"/>
                </a:lnTo>
                <a:lnTo>
                  <a:pt x="3968292" y="3416096"/>
                </a:lnTo>
                <a:close/>
              </a:path>
              <a:path w="3968291" h="3670973">
                <a:moveTo>
                  <a:pt x="3959821" y="3416096"/>
                </a:moveTo>
                <a:lnTo>
                  <a:pt x="3955592" y="3416096"/>
                </a:lnTo>
                <a:lnTo>
                  <a:pt x="3959821" y="3466896"/>
                </a:lnTo>
                <a:lnTo>
                  <a:pt x="3959821" y="3416096"/>
                </a:lnTo>
                <a:close/>
              </a:path>
              <a:path w="3968291" h="3670973">
                <a:moveTo>
                  <a:pt x="3968292" y="3504996"/>
                </a:moveTo>
                <a:lnTo>
                  <a:pt x="3964063" y="3504996"/>
                </a:lnTo>
                <a:lnTo>
                  <a:pt x="3968292" y="3555796"/>
                </a:lnTo>
                <a:lnTo>
                  <a:pt x="3968292" y="3504996"/>
                </a:lnTo>
                <a:close/>
              </a:path>
              <a:path w="3968291" h="3670973">
                <a:moveTo>
                  <a:pt x="3959821" y="3504996"/>
                </a:moveTo>
                <a:lnTo>
                  <a:pt x="3955592" y="3504996"/>
                </a:lnTo>
                <a:lnTo>
                  <a:pt x="3959821" y="3555796"/>
                </a:lnTo>
                <a:lnTo>
                  <a:pt x="3959821" y="3504996"/>
                </a:lnTo>
                <a:close/>
              </a:path>
              <a:path w="3968291" h="3670973">
                <a:moveTo>
                  <a:pt x="3968292" y="3593896"/>
                </a:moveTo>
                <a:lnTo>
                  <a:pt x="3964063" y="3593896"/>
                </a:lnTo>
                <a:lnTo>
                  <a:pt x="3968292" y="3644696"/>
                </a:lnTo>
                <a:lnTo>
                  <a:pt x="3968292" y="3593896"/>
                </a:lnTo>
                <a:close/>
              </a:path>
              <a:path w="3968291" h="3670973">
                <a:moveTo>
                  <a:pt x="3959821" y="3593896"/>
                </a:moveTo>
                <a:lnTo>
                  <a:pt x="3955592" y="3593896"/>
                </a:lnTo>
                <a:lnTo>
                  <a:pt x="3959821" y="3644696"/>
                </a:lnTo>
                <a:lnTo>
                  <a:pt x="3959821" y="3593896"/>
                </a:lnTo>
                <a:close/>
              </a:path>
              <a:path w="3968291" h="3670973">
                <a:moveTo>
                  <a:pt x="3943781" y="3666743"/>
                </a:moveTo>
                <a:lnTo>
                  <a:pt x="3892981" y="3670973"/>
                </a:lnTo>
                <a:lnTo>
                  <a:pt x="3943781" y="3670973"/>
                </a:lnTo>
                <a:lnTo>
                  <a:pt x="3943781" y="3666743"/>
                </a:lnTo>
                <a:close/>
              </a:path>
              <a:path w="3968291" h="3670973">
                <a:moveTo>
                  <a:pt x="3943781" y="3658273"/>
                </a:moveTo>
                <a:lnTo>
                  <a:pt x="3892981" y="3662502"/>
                </a:lnTo>
                <a:lnTo>
                  <a:pt x="3943781" y="3662502"/>
                </a:lnTo>
                <a:lnTo>
                  <a:pt x="3943781" y="3658273"/>
                </a:lnTo>
                <a:close/>
              </a:path>
              <a:path w="3968291" h="3670973">
                <a:moveTo>
                  <a:pt x="3854881" y="3666743"/>
                </a:moveTo>
                <a:lnTo>
                  <a:pt x="3804081" y="3670973"/>
                </a:lnTo>
                <a:lnTo>
                  <a:pt x="3854881" y="3670973"/>
                </a:lnTo>
                <a:lnTo>
                  <a:pt x="3854881" y="3666743"/>
                </a:lnTo>
                <a:close/>
              </a:path>
              <a:path w="3968291" h="3670973">
                <a:moveTo>
                  <a:pt x="3854881" y="3658273"/>
                </a:moveTo>
                <a:lnTo>
                  <a:pt x="3804081" y="3662502"/>
                </a:lnTo>
                <a:lnTo>
                  <a:pt x="3854881" y="3662502"/>
                </a:lnTo>
                <a:lnTo>
                  <a:pt x="3854881" y="3658273"/>
                </a:lnTo>
                <a:close/>
              </a:path>
              <a:path w="3968291" h="3670973">
                <a:moveTo>
                  <a:pt x="3765981" y="3666743"/>
                </a:moveTo>
                <a:lnTo>
                  <a:pt x="3715181" y="3670973"/>
                </a:lnTo>
                <a:lnTo>
                  <a:pt x="3765981" y="3670973"/>
                </a:lnTo>
                <a:lnTo>
                  <a:pt x="3765981" y="3666743"/>
                </a:lnTo>
                <a:close/>
              </a:path>
              <a:path w="3968291" h="3670973">
                <a:moveTo>
                  <a:pt x="3765981" y="3658273"/>
                </a:moveTo>
                <a:lnTo>
                  <a:pt x="3715181" y="3662502"/>
                </a:lnTo>
                <a:lnTo>
                  <a:pt x="3765981" y="3662502"/>
                </a:lnTo>
                <a:lnTo>
                  <a:pt x="3765981" y="3658273"/>
                </a:lnTo>
                <a:close/>
              </a:path>
              <a:path w="3968291" h="3670973">
                <a:moveTo>
                  <a:pt x="3677081" y="3666743"/>
                </a:moveTo>
                <a:lnTo>
                  <a:pt x="3626281" y="3670973"/>
                </a:lnTo>
                <a:lnTo>
                  <a:pt x="3677081" y="3670973"/>
                </a:lnTo>
                <a:lnTo>
                  <a:pt x="3677081" y="3666743"/>
                </a:lnTo>
                <a:close/>
              </a:path>
              <a:path w="3968291" h="3670973">
                <a:moveTo>
                  <a:pt x="3677081" y="3658273"/>
                </a:moveTo>
                <a:lnTo>
                  <a:pt x="3626281" y="3662502"/>
                </a:lnTo>
                <a:lnTo>
                  <a:pt x="3677081" y="3662502"/>
                </a:lnTo>
                <a:lnTo>
                  <a:pt x="3677081" y="3658273"/>
                </a:lnTo>
                <a:close/>
              </a:path>
              <a:path w="3968291" h="3670973">
                <a:moveTo>
                  <a:pt x="3588181" y="3666743"/>
                </a:moveTo>
                <a:lnTo>
                  <a:pt x="3537381" y="3670973"/>
                </a:lnTo>
                <a:lnTo>
                  <a:pt x="3588181" y="3670973"/>
                </a:lnTo>
                <a:lnTo>
                  <a:pt x="3588181" y="3666743"/>
                </a:lnTo>
                <a:close/>
              </a:path>
              <a:path w="3968291" h="3670973">
                <a:moveTo>
                  <a:pt x="3588181" y="3658273"/>
                </a:moveTo>
                <a:lnTo>
                  <a:pt x="3537381" y="3662502"/>
                </a:lnTo>
                <a:lnTo>
                  <a:pt x="3588181" y="3662502"/>
                </a:lnTo>
                <a:lnTo>
                  <a:pt x="3588181" y="3658273"/>
                </a:lnTo>
                <a:close/>
              </a:path>
              <a:path w="3968291" h="3670973">
                <a:moveTo>
                  <a:pt x="3499281" y="3666743"/>
                </a:moveTo>
                <a:lnTo>
                  <a:pt x="3448481" y="3670973"/>
                </a:lnTo>
                <a:lnTo>
                  <a:pt x="3499281" y="3670973"/>
                </a:lnTo>
                <a:lnTo>
                  <a:pt x="3499281" y="3666743"/>
                </a:lnTo>
                <a:close/>
              </a:path>
              <a:path w="3968291" h="3670973">
                <a:moveTo>
                  <a:pt x="3499281" y="3658273"/>
                </a:moveTo>
                <a:lnTo>
                  <a:pt x="3448481" y="3662502"/>
                </a:lnTo>
                <a:lnTo>
                  <a:pt x="3499281" y="3662502"/>
                </a:lnTo>
                <a:lnTo>
                  <a:pt x="3499281" y="3658273"/>
                </a:lnTo>
                <a:close/>
              </a:path>
              <a:path w="3968291" h="3670973">
                <a:moveTo>
                  <a:pt x="3410381" y="3666743"/>
                </a:moveTo>
                <a:lnTo>
                  <a:pt x="3359581" y="3670973"/>
                </a:lnTo>
                <a:lnTo>
                  <a:pt x="3410381" y="3670973"/>
                </a:lnTo>
                <a:lnTo>
                  <a:pt x="3410381" y="3666743"/>
                </a:lnTo>
                <a:close/>
              </a:path>
              <a:path w="3968291" h="3670973">
                <a:moveTo>
                  <a:pt x="3410381" y="3658273"/>
                </a:moveTo>
                <a:lnTo>
                  <a:pt x="3359581" y="3662502"/>
                </a:lnTo>
                <a:lnTo>
                  <a:pt x="3410381" y="3662502"/>
                </a:lnTo>
                <a:lnTo>
                  <a:pt x="3410381" y="3658273"/>
                </a:lnTo>
                <a:close/>
              </a:path>
              <a:path w="3968291" h="3670973">
                <a:moveTo>
                  <a:pt x="3321481" y="3666743"/>
                </a:moveTo>
                <a:lnTo>
                  <a:pt x="3270681" y="3670973"/>
                </a:lnTo>
                <a:lnTo>
                  <a:pt x="3321481" y="3670973"/>
                </a:lnTo>
                <a:lnTo>
                  <a:pt x="3321481" y="3666743"/>
                </a:lnTo>
                <a:close/>
              </a:path>
              <a:path w="3968291" h="3670973">
                <a:moveTo>
                  <a:pt x="3321481" y="3658273"/>
                </a:moveTo>
                <a:lnTo>
                  <a:pt x="3270681" y="3662502"/>
                </a:lnTo>
                <a:lnTo>
                  <a:pt x="3321481" y="3662502"/>
                </a:lnTo>
                <a:lnTo>
                  <a:pt x="3321481" y="3658273"/>
                </a:lnTo>
                <a:close/>
              </a:path>
              <a:path w="3968291" h="3670973">
                <a:moveTo>
                  <a:pt x="3232581" y="3666743"/>
                </a:moveTo>
                <a:lnTo>
                  <a:pt x="3181781" y="3670973"/>
                </a:lnTo>
                <a:lnTo>
                  <a:pt x="3232581" y="3670973"/>
                </a:lnTo>
                <a:lnTo>
                  <a:pt x="3232581" y="3666743"/>
                </a:lnTo>
                <a:close/>
              </a:path>
              <a:path w="3968291" h="3670973">
                <a:moveTo>
                  <a:pt x="3232581" y="3658273"/>
                </a:moveTo>
                <a:lnTo>
                  <a:pt x="3181781" y="3662502"/>
                </a:lnTo>
                <a:lnTo>
                  <a:pt x="3232581" y="3662502"/>
                </a:lnTo>
                <a:lnTo>
                  <a:pt x="3232581" y="3658273"/>
                </a:lnTo>
                <a:close/>
              </a:path>
              <a:path w="3968291" h="3670973">
                <a:moveTo>
                  <a:pt x="3143681" y="3666743"/>
                </a:moveTo>
                <a:lnTo>
                  <a:pt x="3092881" y="3670973"/>
                </a:lnTo>
                <a:lnTo>
                  <a:pt x="3143681" y="3670973"/>
                </a:lnTo>
                <a:lnTo>
                  <a:pt x="3143681" y="3666743"/>
                </a:lnTo>
                <a:close/>
              </a:path>
              <a:path w="3968291" h="3670973">
                <a:moveTo>
                  <a:pt x="3143681" y="3658273"/>
                </a:moveTo>
                <a:lnTo>
                  <a:pt x="3092881" y="3662502"/>
                </a:lnTo>
                <a:lnTo>
                  <a:pt x="3143681" y="3662502"/>
                </a:lnTo>
                <a:lnTo>
                  <a:pt x="3143681" y="3658273"/>
                </a:lnTo>
                <a:close/>
              </a:path>
              <a:path w="3968291" h="3670973">
                <a:moveTo>
                  <a:pt x="3054781" y="3666743"/>
                </a:moveTo>
                <a:lnTo>
                  <a:pt x="3003981" y="3670973"/>
                </a:lnTo>
                <a:lnTo>
                  <a:pt x="3054781" y="3670973"/>
                </a:lnTo>
                <a:lnTo>
                  <a:pt x="3054781" y="3666743"/>
                </a:lnTo>
                <a:close/>
              </a:path>
              <a:path w="3968291" h="3670973">
                <a:moveTo>
                  <a:pt x="3054781" y="3658273"/>
                </a:moveTo>
                <a:lnTo>
                  <a:pt x="3003981" y="3662502"/>
                </a:lnTo>
                <a:lnTo>
                  <a:pt x="3054781" y="3662502"/>
                </a:lnTo>
                <a:lnTo>
                  <a:pt x="3054781" y="3658273"/>
                </a:lnTo>
                <a:close/>
              </a:path>
              <a:path w="3968291" h="3670973">
                <a:moveTo>
                  <a:pt x="2965881" y="3666743"/>
                </a:moveTo>
                <a:lnTo>
                  <a:pt x="2915081" y="3670973"/>
                </a:lnTo>
                <a:lnTo>
                  <a:pt x="2965881" y="3670973"/>
                </a:lnTo>
                <a:lnTo>
                  <a:pt x="2965881" y="3666743"/>
                </a:lnTo>
                <a:close/>
              </a:path>
              <a:path w="3968291" h="3670973">
                <a:moveTo>
                  <a:pt x="2965881" y="3658273"/>
                </a:moveTo>
                <a:lnTo>
                  <a:pt x="2915081" y="3662502"/>
                </a:lnTo>
                <a:lnTo>
                  <a:pt x="2965881" y="3662502"/>
                </a:lnTo>
                <a:lnTo>
                  <a:pt x="2965881" y="3658273"/>
                </a:lnTo>
                <a:close/>
              </a:path>
              <a:path w="3968291" h="3670973">
                <a:moveTo>
                  <a:pt x="2876981" y="3666743"/>
                </a:moveTo>
                <a:lnTo>
                  <a:pt x="2826181" y="3670973"/>
                </a:lnTo>
                <a:lnTo>
                  <a:pt x="2876981" y="3670973"/>
                </a:lnTo>
                <a:lnTo>
                  <a:pt x="2876981" y="3666743"/>
                </a:lnTo>
                <a:close/>
              </a:path>
              <a:path w="3968291" h="3670973">
                <a:moveTo>
                  <a:pt x="2876981" y="3658273"/>
                </a:moveTo>
                <a:lnTo>
                  <a:pt x="2826181" y="3662502"/>
                </a:lnTo>
                <a:lnTo>
                  <a:pt x="2876981" y="3662502"/>
                </a:lnTo>
                <a:lnTo>
                  <a:pt x="2876981" y="3658273"/>
                </a:lnTo>
                <a:close/>
              </a:path>
              <a:path w="3968291" h="3670973">
                <a:moveTo>
                  <a:pt x="2788081" y="3666743"/>
                </a:moveTo>
                <a:lnTo>
                  <a:pt x="2737281" y="3670973"/>
                </a:lnTo>
                <a:lnTo>
                  <a:pt x="2788081" y="3670973"/>
                </a:lnTo>
                <a:lnTo>
                  <a:pt x="2788081" y="3666743"/>
                </a:lnTo>
                <a:close/>
              </a:path>
              <a:path w="3968291" h="3670973">
                <a:moveTo>
                  <a:pt x="2788081" y="3658273"/>
                </a:moveTo>
                <a:lnTo>
                  <a:pt x="2737281" y="3662502"/>
                </a:lnTo>
                <a:lnTo>
                  <a:pt x="2788081" y="3662502"/>
                </a:lnTo>
                <a:lnTo>
                  <a:pt x="2788081" y="3658273"/>
                </a:lnTo>
                <a:close/>
              </a:path>
              <a:path w="3968291" h="3670973">
                <a:moveTo>
                  <a:pt x="2699181" y="3666743"/>
                </a:moveTo>
                <a:lnTo>
                  <a:pt x="2648381" y="3670973"/>
                </a:lnTo>
                <a:lnTo>
                  <a:pt x="2699181" y="3670973"/>
                </a:lnTo>
                <a:lnTo>
                  <a:pt x="2699181" y="3666743"/>
                </a:lnTo>
                <a:close/>
              </a:path>
              <a:path w="3968291" h="3670973">
                <a:moveTo>
                  <a:pt x="2699181" y="3658273"/>
                </a:moveTo>
                <a:lnTo>
                  <a:pt x="2648381" y="3662502"/>
                </a:lnTo>
                <a:lnTo>
                  <a:pt x="2699181" y="3662502"/>
                </a:lnTo>
                <a:lnTo>
                  <a:pt x="2699181" y="3658273"/>
                </a:lnTo>
                <a:close/>
              </a:path>
              <a:path w="3968291" h="3670973">
                <a:moveTo>
                  <a:pt x="2610281" y="3666743"/>
                </a:moveTo>
                <a:lnTo>
                  <a:pt x="2559481" y="3670973"/>
                </a:lnTo>
                <a:lnTo>
                  <a:pt x="2610281" y="3670973"/>
                </a:lnTo>
                <a:lnTo>
                  <a:pt x="2610281" y="3666743"/>
                </a:lnTo>
                <a:close/>
              </a:path>
              <a:path w="3968291" h="3670973">
                <a:moveTo>
                  <a:pt x="2610281" y="3658273"/>
                </a:moveTo>
                <a:lnTo>
                  <a:pt x="2559481" y="3662502"/>
                </a:lnTo>
                <a:lnTo>
                  <a:pt x="2610281" y="3662502"/>
                </a:lnTo>
                <a:lnTo>
                  <a:pt x="2610281" y="3658273"/>
                </a:lnTo>
                <a:close/>
              </a:path>
              <a:path w="3968291" h="3670973">
                <a:moveTo>
                  <a:pt x="2521381" y="3666743"/>
                </a:moveTo>
                <a:lnTo>
                  <a:pt x="2470581" y="3670973"/>
                </a:lnTo>
                <a:lnTo>
                  <a:pt x="2521381" y="3670973"/>
                </a:lnTo>
                <a:lnTo>
                  <a:pt x="2521381" y="3666743"/>
                </a:lnTo>
                <a:close/>
              </a:path>
              <a:path w="3968291" h="3670973">
                <a:moveTo>
                  <a:pt x="2521381" y="3658273"/>
                </a:moveTo>
                <a:lnTo>
                  <a:pt x="2470581" y="3662502"/>
                </a:lnTo>
                <a:lnTo>
                  <a:pt x="2521381" y="3662502"/>
                </a:lnTo>
                <a:lnTo>
                  <a:pt x="2521381" y="3658273"/>
                </a:lnTo>
                <a:close/>
              </a:path>
              <a:path w="3968291" h="3670973">
                <a:moveTo>
                  <a:pt x="2432481" y="3666743"/>
                </a:moveTo>
                <a:lnTo>
                  <a:pt x="2381681" y="3670973"/>
                </a:lnTo>
                <a:lnTo>
                  <a:pt x="2432481" y="3670973"/>
                </a:lnTo>
                <a:lnTo>
                  <a:pt x="2432481" y="3666743"/>
                </a:lnTo>
                <a:close/>
              </a:path>
              <a:path w="3968291" h="3670973">
                <a:moveTo>
                  <a:pt x="2432481" y="3658273"/>
                </a:moveTo>
                <a:lnTo>
                  <a:pt x="2381681" y="3662502"/>
                </a:lnTo>
                <a:lnTo>
                  <a:pt x="2432481" y="3662502"/>
                </a:lnTo>
                <a:lnTo>
                  <a:pt x="2432481" y="3658273"/>
                </a:lnTo>
                <a:close/>
              </a:path>
              <a:path w="3968291" h="3670973">
                <a:moveTo>
                  <a:pt x="2343581" y="3666743"/>
                </a:moveTo>
                <a:lnTo>
                  <a:pt x="2292781" y="3670973"/>
                </a:lnTo>
                <a:lnTo>
                  <a:pt x="2343581" y="3670973"/>
                </a:lnTo>
                <a:lnTo>
                  <a:pt x="2343581" y="3666743"/>
                </a:lnTo>
                <a:close/>
              </a:path>
              <a:path w="3968291" h="3670973">
                <a:moveTo>
                  <a:pt x="2343581" y="3658273"/>
                </a:moveTo>
                <a:lnTo>
                  <a:pt x="2292781" y="3662502"/>
                </a:lnTo>
                <a:lnTo>
                  <a:pt x="2343581" y="3662502"/>
                </a:lnTo>
                <a:lnTo>
                  <a:pt x="2343581" y="3658273"/>
                </a:lnTo>
                <a:close/>
              </a:path>
              <a:path w="3968291" h="3670973">
                <a:moveTo>
                  <a:pt x="2254681" y="3666743"/>
                </a:moveTo>
                <a:lnTo>
                  <a:pt x="2203881" y="3670973"/>
                </a:lnTo>
                <a:lnTo>
                  <a:pt x="2254681" y="3670973"/>
                </a:lnTo>
                <a:lnTo>
                  <a:pt x="2254681" y="3666743"/>
                </a:lnTo>
                <a:close/>
              </a:path>
              <a:path w="3968291" h="3670973">
                <a:moveTo>
                  <a:pt x="2254681" y="3658273"/>
                </a:moveTo>
                <a:lnTo>
                  <a:pt x="2203881" y="3662502"/>
                </a:lnTo>
                <a:lnTo>
                  <a:pt x="2254681" y="3662502"/>
                </a:lnTo>
                <a:lnTo>
                  <a:pt x="2254681" y="3658273"/>
                </a:lnTo>
                <a:close/>
              </a:path>
              <a:path w="3968291" h="3670973">
                <a:moveTo>
                  <a:pt x="2165781" y="3666743"/>
                </a:moveTo>
                <a:lnTo>
                  <a:pt x="2114981" y="3670973"/>
                </a:lnTo>
                <a:lnTo>
                  <a:pt x="2165781" y="3670973"/>
                </a:lnTo>
                <a:lnTo>
                  <a:pt x="2165781" y="3666743"/>
                </a:lnTo>
                <a:close/>
              </a:path>
              <a:path w="3968291" h="3670973">
                <a:moveTo>
                  <a:pt x="2165781" y="3658273"/>
                </a:moveTo>
                <a:lnTo>
                  <a:pt x="2114981" y="3662502"/>
                </a:lnTo>
                <a:lnTo>
                  <a:pt x="2165781" y="3662502"/>
                </a:lnTo>
                <a:lnTo>
                  <a:pt x="2165781" y="3658273"/>
                </a:lnTo>
                <a:close/>
              </a:path>
              <a:path w="3968291" h="3670973">
                <a:moveTo>
                  <a:pt x="2076881" y="3666743"/>
                </a:moveTo>
                <a:lnTo>
                  <a:pt x="2026081" y="3670973"/>
                </a:lnTo>
                <a:lnTo>
                  <a:pt x="2076881" y="3670973"/>
                </a:lnTo>
                <a:lnTo>
                  <a:pt x="2076881" y="3666743"/>
                </a:lnTo>
                <a:close/>
              </a:path>
              <a:path w="3968291" h="3670973">
                <a:moveTo>
                  <a:pt x="2076881" y="3658273"/>
                </a:moveTo>
                <a:lnTo>
                  <a:pt x="2026081" y="3662502"/>
                </a:lnTo>
                <a:lnTo>
                  <a:pt x="2076881" y="3662502"/>
                </a:lnTo>
                <a:lnTo>
                  <a:pt x="2076881" y="3658273"/>
                </a:lnTo>
                <a:close/>
              </a:path>
              <a:path w="3968291" h="3670973">
                <a:moveTo>
                  <a:pt x="1987981" y="3666743"/>
                </a:moveTo>
                <a:lnTo>
                  <a:pt x="1937181" y="3670973"/>
                </a:lnTo>
                <a:lnTo>
                  <a:pt x="1987981" y="3670973"/>
                </a:lnTo>
                <a:lnTo>
                  <a:pt x="1987981" y="3666743"/>
                </a:lnTo>
                <a:close/>
              </a:path>
              <a:path w="3968291" h="3670973">
                <a:moveTo>
                  <a:pt x="1987981" y="3658273"/>
                </a:moveTo>
                <a:lnTo>
                  <a:pt x="1937181" y="3662502"/>
                </a:lnTo>
                <a:lnTo>
                  <a:pt x="1987981" y="3662502"/>
                </a:lnTo>
                <a:lnTo>
                  <a:pt x="1987981" y="3658273"/>
                </a:lnTo>
                <a:close/>
              </a:path>
              <a:path w="3968291" h="3670973">
                <a:moveTo>
                  <a:pt x="1899081" y="3666743"/>
                </a:moveTo>
                <a:lnTo>
                  <a:pt x="1848281" y="3670973"/>
                </a:lnTo>
                <a:lnTo>
                  <a:pt x="1899081" y="3670973"/>
                </a:lnTo>
                <a:lnTo>
                  <a:pt x="1899081" y="3666743"/>
                </a:lnTo>
                <a:close/>
              </a:path>
              <a:path w="3968291" h="3670973">
                <a:moveTo>
                  <a:pt x="1899081" y="3658273"/>
                </a:moveTo>
                <a:lnTo>
                  <a:pt x="1848281" y="3662502"/>
                </a:lnTo>
                <a:lnTo>
                  <a:pt x="1899081" y="3662502"/>
                </a:lnTo>
                <a:lnTo>
                  <a:pt x="1899081" y="3658273"/>
                </a:lnTo>
                <a:close/>
              </a:path>
              <a:path w="3968291" h="3670973">
                <a:moveTo>
                  <a:pt x="1810181" y="3666743"/>
                </a:moveTo>
                <a:lnTo>
                  <a:pt x="1759381" y="3670973"/>
                </a:lnTo>
                <a:lnTo>
                  <a:pt x="1810181" y="3670973"/>
                </a:lnTo>
                <a:lnTo>
                  <a:pt x="1810181" y="3666743"/>
                </a:lnTo>
                <a:close/>
              </a:path>
              <a:path w="3968291" h="3670973">
                <a:moveTo>
                  <a:pt x="1810181" y="3658273"/>
                </a:moveTo>
                <a:lnTo>
                  <a:pt x="1759381" y="3662502"/>
                </a:lnTo>
                <a:lnTo>
                  <a:pt x="1810181" y="3662502"/>
                </a:lnTo>
                <a:lnTo>
                  <a:pt x="1810181" y="3658273"/>
                </a:lnTo>
                <a:close/>
              </a:path>
              <a:path w="3968291" h="3670973">
                <a:moveTo>
                  <a:pt x="1721281" y="3666743"/>
                </a:moveTo>
                <a:lnTo>
                  <a:pt x="1670481" y="3670973"/>
                </a:lnTo>
                <a:lnTo>
                  <a:pt x="1721281" y="3670973"/>
                </a:lnTo>
                <a:lnTo>
                  <a:pt x="1721281" y="3666743"/>
                </a:lnTo>
                <a:close/>
              </a:path>
              <a:path w="3968291" h="3670973">
                <a:moveTo>
                  <a:pt x="1721281" y="3658273"/>
                </a:moveTo>
                <a:lnTo>
                  <a:pt x="1670481" y="3662502"/>
                </a:lnTo>
                <a:lnTo>
                  <a:pt x="1721281" y="3662502"/>
                </a:lnTo>
                <a:lnTo>
                  <a:pt x="1721281" y="3658273"/>
                </a:lnTo>
                <a:close/>
              </a:path>
              <a:path w="3968291" h="3670973">
                <a:moveTo>
                  <a:pt x="1632381" y="3666743"/>
                </a:moveTo>
                <a:lnTo>
                  <a:pt x="1581581" y="3670973"/>
                </a:lnTo>
                <a:lnTo>
                  <a:pt x="1632381" y="3670973"/>
                </a:lnTo>
                <a:lnTo>
                  <a:pt x="1632381" y="3666743"/>
                </a:lnTo>
                <a:close/>
              </a:path>
              <a:path w="3968291" h="3670973">
                <a:moveTo>
                  <a:pt x="1632381" y="3658273"/>
                </a:moveTo>
                <a:lnTo>
                  <a:pt x="1581581" y="3662502"/>
                </a:lnTo>
                <a:lnTo>
                  <a:pt x="1632381" y="3662502"/>
                </a:lnTo>
                <a:lnTo>
                  <a:pt x="1632381" y="3658273"/>
                </a:lnTo>
                <a:close/>
              </a:path>
              <a:path w="3968291" h="3670973">
                <a:moveTo>
                  <a:pt x="1543481" y="3666743"/>
                </a:moveTo>
                <a:lnTo>
                  <a:pt x="1492681" y="3670973"/>
                </a:lnTo>
                <a:lnTo>
                  <a:pt x="1543481" y="3670973"/>
                </a:lnTo>
                <a:lnTo>
                  <a:pt x="1543481" y="3666743"/>
                </a:lnTo>
                <a:close/>
              </a:path>
              <a:path w="3968291" h="3670973">
                <a:moveTo>
                  <a:pt x="1543481" y="3658273"/>
                </a:moveTo>
                <a:lnTo>
                  <a:pt x="1492681" y="3662502"/>
                </a:lnTo>
                <a:lnTo>
                  <a:pt x="1543481" y="3662502"/>
                </a:lnTo>
                <a:lnTo>
                  <a:pt x="1543481" y="3658273"/>
                </a:lnTo>
                <a:close/>
              </a:path>
              <a:path w="3968291" h="3670973">
                <a:moveTo>
                  <a:pt x="1454581" y="3666743"/>
                </a:moveTo>
                <a:lnTo>
                  <a:pt x="1403781" y="3670973"/>
                </a:lnTo>
                <a:lnTo>
                  <a:pt x="1454581" y="3670973"/>
                </a:lnTo>
                <a:lnTo>
                  <a:pt x="1454581" y="3666743"/>
                </a:lnTo>
                <a:close/>
              </a:path>
              <a:path w="3968291" h="3670973">
                <a:moveTo>
                  <a:pt x="1454581" y="3658273"/>
                </a:moveTo>
                <a:lnTo>
                  <a:pt x="1403781" y="3662502"/>
                </a:lnTo>
                <a:lnTo>
                  <a:pt x="1454581" y="3662502"/>
                </a:lnTo>
                <a:lnTo>
                  <a:pt x="1454581" y="3658273"/>
                </a:lnTo>
                <a:close/>
              </a:path>
              <a:path w="3968291" h="3670973">
                <a:moveTo>
                  <a:pt x="1365681" y="3666743"/>
                </a:moveTo>
                <a:lnTo>
                  <a:pt x="1314881" y="3670973"/>
                </a:lnTo>
                <a:lnTo>
                  <a:pt x="1365681" y="3670973"/>
                </a:lnTo>
                <a:lnTo>
                  <a:pt x="1365681" y="3666743"/>
                </a:lnTo>
                <a:close/>
              </a:path>
              <a:path w="3968291" h="3670973">
                <a:moveTo>
                  <a:pt x="1365681" y="3658273"/>
                </a:moveTo>
                <a:lnTo>
                  <a:pt x="1314881" y="3662502"/>
                </a:lnTo>
                <a:lnTo>
                  <a:pt x="1365681" y="3662502"/>
                </a:lnTo>
                <a:lnTo>
                  <a:pt x="1365681" y="3658273"/>
                </a:lnTo>
                <a:close/>
              </a:path>
              <a:path w="3968291" h="3670973">
                <a:moveTo>
                  <a:pt x="1276781" y="3666743"/>
                </a:moveTo>
                <a:lnTo>
                  <a:pt x="1225981" y="3670973"/>
                </a:lnTo>
                <a:lnTo>
                  <a:pt x="1276781" y="3670973"/>
                </a:lnTo>
                <a:lnTo>
                  <a:pt x="1276781" y="3666743"/>
                </a:lnTo>
                <a:close/>
              </a:path>
              <a:path w="3968291" h="3670973">
                <a:moveTo>
                  <a:pt x="1276781" y="3658273"/>
                </a:moveTo>
                <a:lnTo>
                  <a:pt x="1225981" y="3662502"/>
                </a:lnTo>
                <a:lnTo>
                  <a:pt x="1276781" y="3662502"/>
                </a:lnTo>
                <a:lnTo>
                  <a:pt x="1276781" y="3658273"/>
                </a:lnTo>
                <a:close/>
              </a:path>
              <a:path w="3968291" h="3670973">
                <a:moveTo>
                  <a:pt x="1187881" y="3666743"/>
                </a:moveTo>
                <a:lnTo>
                  <a:pt x="1137081" y="3670973"/>
                </a:lnTo>
                <a:lnTo>
                  <a:pt x="1187881" y="3670973"/>
                </a:lnTo>
                <a:lnTo>
                  <a:pt x="1187881" y="3666743"/>
                </a:lnTo>
                <a:close/>
              </a:path>
              <a:path w="3968291" h="3670973">
                <a:moveTo>
                  <a:pt x="1187881" y="3658273"/>
                </a:moveTo>
                <a:lnTo>
                  <a:pt x="1137081" y="3662502"/>
                </a:lnTo>
                <a:lnTo>
                  <a:pt x="1187881" y="3662502"/>
                </a:lnTo>
                <a:lnTo>
                  <a:pt x="1187881" y="3658273"/>
                </a:lnTo>
                <a:close/>
              </a:path>
              <a:path w="3968291" h="3670973">
                <a:moveTo>
                  <a:pt x="1098981" y="3666743"/>
                </a:moveTo>
                <a:lnTo>
                  <a:pt x="1048181" y="3670973"/>
                </a:lnTo>
                <a:lnTo>
                  <a:pt x="1098981" y="3670973"/>
                </a:lnTo>
                <a:lnTo>
                  <a:pt x="1098981" y="3666743"/>
                </a:lnTo>
                <a:close/>
              </a:path>
              <a:path w="3968291" h="3670973">
                <a:moveTo>
                  <a:pt x="1098981" y="3658273"/>
                </a:moveTo>
                <a:lnTo>
                  <a:pt x="1048181" y="3662502"/>
                </a:lnTo>
                <a:lnTo>
                  <a:pt x="1098981" y="3662502"/>
                </a:lnTo>
                <a:lnTo>
                  <a:pt x="1098981" y="3658273"/>
                </a:lnTo>
                <a:close/>
              </a:path>
              <a:path w="3968291" h="3670973">
                <a:moveTo>
                  <a:pt x="1010081" y="3666743"/>
                </a:moveTo>
                <a:lnTo>
                  <a:pt x="959281" y="3670973"/>
                </a:lnTo>
                <a:lnTo>
                  <a:pt x="1010081" y="3670973"/>
                </a:lnTo>
                <a:lnTo>
                  <a:pt x="1010081" y="3666743"/>
                </a:lnTo>
                <a:close/>
              </a:path>
              <a:path w="3968291" h="3670973">
                <a:moveTo>
                  <a:pt x="1010081" y="3658273"/>
                </a:moveTo>
                <a:lnTo>
                  <a:pt x="959281" y="3662502"/>
                </a:lnTo>
                <a:lnTo>
                  <a:pt x="1010081" y="3662502"/>
                </a:lnTo>
                <a:lnTo>
                  <a:pt x="1010081" y="3658273"/>
                </a:lnTo>
                <a:close/>
              </a:path>
              <a:path w="3968291" h="3670973">
                <a:moveTo>
                  <a:pt x="921181" y="3666743"/>
                </a:moveTo>
                <a:lnTo>
                  <a:pt x="870381" y="3670973"/>
                </a:lnTo>
                <a:lnTo>
                  <a:pt x="921181" y="3670973"/>
                </a:lnTo>
                <a:lnTo>
                  <a:pt x="921181" y="3666743"/>
                </a:lnTo>
                <a:close/>
              </a:path>
              <a:path w="3968291" h="3670973">
                <a:moveTo>
                  <a:pt x="921181" y="3658273"/>
                </a:moveTo>
                <a:lnTo>
                  <a:pt x="870381" y="3662502"/>
                </a:lnTo>
                <a:lnTo>
                  <a:pt x="921181" y="3662502"/>
                </a:lnTo>
                <a:lnTo>
                  <a:pt x="921181" y="3658273"/>
                </a:lnTo>
                <a:close/>
              </a:path>
              <a:path w="3968291" h="3670973">
                <a:moveTo>
                  <a:pt x="832281" y="3666743"/>
                </a:moveTo>
                <a:lnTo>
                  <a:pt x="781481" y="3670973"/>
                </a:lnTo>
                <a:lnTo>
                  <a:pt x="832281" y="3670973"/>
                </a:lnTo>
                <a:lnTo>
                  <a:pt x="832281" y="3666743"/>
                </a:lnTo>
                <a:close/>
              </a:path>
              <a:path w="3968291" h="3670973">
                <a:moveTo>
                  <a:pt x="832281" y="3658273"/>
                </a:moveTo>
                <a:lnTo>
                  <a:pt x="781481" y="3662502"/>
                </a:lnTo>
                <a:lnTo>
                  <a:pt x="832281" y="3662502"/>
                </a:lnTo>
                <a:lnTo>
                  <a:pt x="832281" y="3658273"/>
                </a:lnTo>
                <a:close/>
              </a:path>
              <a:path w="3968291" h="3670973">
                <a:moveTo>
                  <a:pt x="743381" y="3666743"/>
                </a:moveTo>
                <a:lnTo>
                  <a:pt x="692581" y="3670973"/>
                </a:lnTo>
                <a:lnTo>
                  <a:pt x="743381" y="3670973"/>
                </a:lnTo>
                <a:lnTo>
                  <a:pt x="743381" y="3666743"/>
                </a:lnTo>
                <a:close/>
              </a:path>
              <a:path w="3968291" h="3670973">
                <a:moveTo>
                  <a:pt x="743381" y="3658273"/>
                </a:moveTo>
                <a:lnTo>
                  <a:pt x="692581" y="3662502"/>
                </a:lnTo>
                <a:lnTo>
                  <a:pt x="743381" y="3662502"/>
                </a:lnTo>
                <a:lnTo>
                  <a:pt x="743381" y="3658273"/>
                </a:lnTo>
                <a:close/>
              </a:path>
              <a:path w="3968291" h="3670973">
                <a:moveTo>
                  <a:pt x="654481" y="3666743"/>
                </a:moveTo>
                <a:lnTo>
                  <a:pt x="603681" y="3670973"/>
                </a:lnTo>
                <a:lnTo>
                  <a:pt x="654481" y="3670973"/>
                </a:lnTo>
                <a:lnTo>
                  <a:pt x="654481" y="3666743"/>
                </a:lnTo>
                <a:close/>
              </a:path>
              <a:path w="3968291" h="3670973">
                <a:moveTo>
                  <a:pt x="654481" y="3658273"/>
                </a:moveTo>
                <a:lnTo>
                  <a:pt x="603681" y="3662502"/>
                </a:lnTo>
                <a:lnTo>
                  <a:pt x="654481" y="3662502"/>
                </a:lnTo>
                <a:lnTo>
                  <a:pt x="654481" y="3658273"/>
                </a:lnTo>
                <a:close/>
              </a:path>
              <a:path w="3968291" h="3670973">
                <a:moveTo>
                  <a:pt x="565581" y="3666743"/>
                </a:moveTo>
                <a:lnTo>
                  <a:pt x="514781" y="3670973"/>
                </a:lnTo>
                <a:lnTo>
                  <a:pt x="565581" y="3670973"/>
                </a:lnTo>
                <a:lnTo>
                  <a:pt x="565581" y="3666743"/>
                </a:lnTo>
                <a:close/>
              </a:path>
              <a:path w="3968291" h="3670973">
                <a:moveTo>
                  <a:pt x="565581" y="3658273"/>
                </a:moveTo>
                <a:lnTo>
                  <a:pt x="514781" y="3662502"/>
                </a:lnTo>
                <a:lnTo>
                  <a:pt x="565581" y="3662502"/>
                </a:lnTo>
                <a:lnTo>
                  <a:pt x="565581" y="3658273"/>
                </a:lnTo>
                <a:close/>
              </a:path>
              <a:path w="3968291" h="3670973">
                <a:moveTo>
                  <a:pt x="476681" y="3666743"/>
                </a:moveTo>
                <a:lnTo>
                  <a:pt x="425881" y="3670973"/>
                </a:lnTo>
                <a:lnTo>
                  <a:pt x="476681" y="3670973"/>
                </a:lnTo>
                <a:lnTo>
                  <a:pt x="476681" y="3666743"/>
                </a:lnTo>
                <a:close/>
              </a:path>
              <a:path w="3968291" h="3670973">
                <a:moveTo>
                  <a:pt x="476681" y="3658273"/>
                </a:moveTo>
                <a:lnTo>
                  <a:pt x="425881" y="3662502"/>
                </a:lnTo>
                <a:lnTo>
                  <a:pt x="476681" y="3662502"/>
                </a:lnTo>
                <a:lnTo>
                  <a:pt x="476681" y="3658273"/>
                </a:lnTo>
                <a:close/>
              </a:path>
              <a:path w="3968291" h="3670973">
                <a:moveTo>
                  <a:pt x="387781" y="3666743"/>
                </a:moveTo>
                <a:lnTo>
                  <a:pt x="336981" y="3670973"/>
                </a:lnTo>
                <a:lnTo>
                  <a:pt x="387781" y="3670973"/>
                </a:lnTo>
                <a:lnTo>
                  <a:pt x="387781" y="3666743"/>
                </a:lnTo>
                <a:close/>
              </a:path>
              <a:path w="3968291" h="3670973">
                <a:moveTo>
                  <a:pt x="387781" y="3658273"/>
                </a:moveTo>
                <a:lnTo>
                  <a:pt x="336981" y="3662502"/>
                </a:lnTo>
                <a:lnTo>
                  <a:pt x="387781" y="3662502"/>
                </a:lnTo>
                <a:lnTo>
                  <a:pt x="387781" y="3658273"/>
                </a:lnTo>
                <a:close/>
              </a:path>
              <a:path w="3968291" h="3670973">
                <a:moveTo>
                  <a:pt x="298881" y="3666743"/>
                </a:moveTo>
                <a:lnTo>
                  <a:pt x="248081" y="3670973"/>
                </a:lnTo>
                <a:lnTo>
                  <a:pt x="298881" y="3670973"/>
                </a:lnTo>
                <a:lnTo>
                  <a:pt x="298881" y="3666743"/>
                </a:lnTo>
                <a:close/>
              </a:path>
              <a:path w="3968291" h="3670973">
                <a:moveTo>
                  <a:pt x="298881" y="3658273"/>
                </a:moveTo>
                <a:lnTo>
                  <a:pt x="248081" y="3662502"/>
                </a:lnTo>
                <a:lnTo>
                  <a:pt x="298881" y="3662502"/>
                </a:lnTo>
                <a:lnTo>
                  <a:pt x="298881" y="3658273"/>
                </a:lnTo>
                <a:close/>
              </a:path>
              <a:path w="3968291" h="3670973">
                <a:moveTo>
                  <a:pt x="209981" y="3666743"/>
                </a:moveTo>
                <a:lnTo>
                  <a:pt x="159181" y="3670973"/>
                </a:lnTo>
                <a:lnTo>
                  <a:pt x="209981" y="3670973"/>
                </a:lnTo>
                <a:lnTo>
                  <a:pt x="209981" y="3666743"/>
                </a:lnTo>
                <a:close/>
              </a:path>
              <a:path w="3968291" h="3670973">
                <a:moveTo>
                  <a:pt x="209981" y="3658273"/>
                </a:moveTo>
                <a:lnTo>
                  <a:pt x="159181" y="3662502"/>
                </a:lnTo>
                <a:lnTo>
                  <a:pt x="209981" y="3662502"/>
                </a:lnTo>
                <a:lnTo>
                  <a:pt x="209981" y="3658273"/>
                </a:lnTo>
                <a:close/>
              </a:path>
              <a:path w="3968291" h="3670973">
                <a:moveTo>
                  <a:pt x="121081" y="3666743"/>
                </a:moveTo>
                <a:lnTo>
                  <a:pt x="70281" y="3670973"/>
                </a:lnTo>
                <a:lnTo>
                  <a:pt x="121081" y="3670973"/>
                </a:lnTo>
                <a:lnTo>
                  <a:pt x="121081" y="3666743"/>
                </a:lnTo>
                <a:close/>
              </a:path>
              <a:path w="3968291" h="3670973">
                <a:moveTo>
                  <a:pt x="121081" y="3658273"/>
                </a:moveTo>
                <a:lnTo>
                  <a:pt x="70281" y="3662502"/>
                </a:lnTo>
                <a:lnTo>
                  <a:pt x="121081" y="3662502"/>
                </a:lnTo>
                <a:lnTo>
                  <a:pt x="121081" y="3658273"/>
                </a:lnTo>
                <a:close/>
              </a:path>
              <a:path w="3968291" h="3670973">
                <a:moveTo>
                  <a:pt x="32181" y="3666743"/>
                </a:moveTo>
                <a:lnTo>
                  <a:pt x="6350" y="3670973"/>
                </a:lnTo>
                <a:lnTo>
                  <a:pt x="32181" y="3670973"/>
                </a:lnTo>
                <a:lnTo>
                  <a:pt x="32181" y="3666743"/>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8" name="object 118"/>
          <p:cNvSpPr/>
          <p:nvPr/>
        </p:nvSpPr>
        <p:spPr>
          <a:xfrm>
            <a:off x="8197175" y="5180975"/>
            <a:ext cx="1863849" cy="1029660"/>
          </a:xfrm>
          <a:custGeom>
            <a:rect l="l" t="t" r="r" b="b"/>
            <a:pathLst>
              <a:path w="1863849" h="1029660">
                <a:moveTo>
                  <a:pt x="0" y="0"/>
                </a:moveTo>
                <a:lnTo>
                  <a:pt x="1863849" y="0"/>
                </a:lnTo>
                <a:lnTo>
                  <a:pt x="1863849" y="1029660"/>
                </a:lnTo>
                <a:lnTo>
                  <a:pt x="0" y="1029660"/>
                </a:lnTo>
                <a:lnTo>
                  <a:pt x="0" y="0"/>
                </a:lnTo>
                <a:close/>
              </a:path>
            </a:pathLst>
          </a:custGeom>
          <a:ln w="12693">
            <a:solidFill>
              <a:srgbClr val="FFCF00"/>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9" name="object 119"/>
          <p:cNvSpPr/>
          <p:nvPr/>
        </p:nvSpPr>
        <p:spPr>
          <a:xfrm>
            <a:off x="8192935" y="4988725"/>
            <a:ext cx="910793" cy="194995"/>
          </a:xfrm>
          <a:custGeom>
            <a:rect l="l" t="t" r="r" b="b"/>
            <a:pathLst>
              <a:path w="910793" h="194995">
                <a:moveTo>
                  <a:pt x="0" y="0"/>
                </a:moveTo>
                <a:lnTo>
                  <a:pt x="910793" y="0"/>
                </a:lnTo>
                <a:lnTo>
                  <a:pt x="910793" y="194995"/>
                </a:lnTo>
                <a:lnTo>
                  <a:pt x="0" y="194995"/>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0" name="object 120"/>
          <p:cNvSpPr/>
          <p:nvPr/>
        </p:nvSpPr>
        <p:spPr>
          <a:xfrm>
            <a:off x="8561158" y="3884705"/>
            <a:ext cx="470736" cy="204338"/>
          </a:xfrm>
          <a:prstGeom prst="rect">
            <a:avLst/>
          </a:prstGeom>
          <a:blipFill>
            <a:blip r:embed="rId7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1" name="object 121"/>
          <p:cNvSpPr/>
          <p:nvPr/>
        </p:nvSpPr>
        <p:spPr>
          <a:xfrm>
            <a:off x="8220824" y="3036141"/>
            <a:ext cx="633552" cy="122267"/>
          </a:xfrm>
          <a:prstGeom prst="rect">
            <a:avLst/>
          </a:prstGeom>
          <a:blipFill>
            <a:blip r:embed="rId7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2" name="object 122"/>
          <p:cNvSpPr/>
          <p:nvPr/>
        </p:nvSpPr>
        <p:spPr>
          <a:xfrm>
            <a:off x="8231111" y="3220592"/>
            <a:ext cx="646036" cy="252374"/>
          </a:xfrm>
          <a:prstGeom prst="rect">
            <a:avLst/>
          </a:prstGeom>
          <a:blipFill>
            <a:blip r:embed="rId8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3" name="object 123"/>
          <p:cNvSpPr/>
          <p:nvPr/>
        </p:nvSpPr>
        <p:spPr>
          <a:xfrm>
            <a:off x="8239607" y="3480830"/>
            <a:ext cx="693356" cy="217380"/>
          </a:xfrm>
          <a:prstGeom prst="rect">
            <a:avLst/>
          </a:prstGeom>
          <a:blipFill>
            <a:blip r:embed="rId8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4" name="object 124"/>
          <p:cNvSpPr/>
          <p:nvPr/>
        </p:nvSpPr>
        <p:spPr>
          <a:xfrm>
            <a:off x="8271357" y="3741381"/>
            <a:ext cx="748652" cy="89872"/>
          </a:xfrm>
          <a:prstGeom prst="rect">
            <a:avLst/>
          </a:prstGeom>
          <a:blipFill>
            <a:blip r:embed="rId8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5" name="object 125"/>
          <p:cNvSpPr/>
          <p:nvPr/>
        </p:nvSpPr>
        <p:spPr>
          <a:xfrm>
            <a:off x="9183094" y="3686177"/>
            <a:ext cx="714726" cy="194344"/>
          </a:xfrm>
          <a:prstGeom prst="rect">
            <a:avLst/>
          </a:prstGeom>
          <a:blipFill>
            <a:blip r:embed="rId8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6" name="object 126"/>
          <p:cNvSpPr/>
          <p:nvPr/>
        </p:nvSpPr>
        <p:spPr>
          <a:xfrm>
            <a:off x="9034590" y="3891738"/>
            <a:ext cx="673379" cy="170129"/>
          </a:xfrm>
          <a:prstGeom prst="rect">
            <a:avLst/>
          </a:prstGeom>
          <a:blipFill>
            <a:blip r:embed="rId8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7" name="object 127"/>
          <p:cNvSpPr/>
          <p:nvPr/>
        </p:nvSpPr>
        <p:spPr>
          <a:xfrm>
            <a:off x="9025597" y="3500290"/>
            <a:ext cx="888796" cy="212339"/>
          </a:xfrm>
          <a:prstGeom prst="rect">
            <a:avLst/>
          </a:prstGeom>
          <a:blipFill>
            <a:blip r:embed="rId8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8" name="object 128"/>
          <p:cNvSpPr/>
          <p:nvPr/>
        </p:nvSpPr>
        <p:spPr>
          <a:xfrm>
            <a:off x="8810237" y="4128086"/>
            <a:ext cx="684002" cy="195083"/>
          </a:xfrm>
          <a:prstGeom prst="rect">
            <a:avLst/>
          </a:prstGeom>
          <a:blipFill>
            <a:blip r:embed="rId8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9" name="object 129"/>
          <p:cNvSpPr/>
          <p:nvPr/>
        </p:nvSpPr>
        <p:spPr>
          <a:xfrm>
            <a:off x="8898623" y="3246768"/>
            <a:ext cx="560666" cy="254253"/>
          </a:xfrm>
          <a:prstGeom prst="rect">
            <a:avLst/>
          </a:prstGeom>
          <a:blipFill>
            <a:blip r:embed="rId8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0" name="object 130"/>
          <p:cNvSpPr/>
          <p:nvPr/>
        </p:nvSpPr>
        <p:spPr>
          <a:xfrm>
            <a:off x="9760243" y="3871341"/>
            <a:ext cx="221627" cy="208229"/>
          </a:xfrm>
          <a:prstGeom prst="rect">
            <a:avLst/>
          </a:prstGeom>
          <a:blipFill>
            <a:blip r:embed="rId8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1" name="object 131"/>
          <p:cNvSpPr/>
          <p:nvPr/>
        </p:nvSpPr>
        <p:spPr>
          <a:xfrm>
            <a:off x="8171869" y="4130535"/>
            <a:ext cx="651075" cy="204546"/>
          </a:xfrm>
          <a:prstGeom prst="rect">
            <a:avLst/>
          </a:prstGeom>
          <a:blipFill>
            <a:blip r:embed="rId8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2" name="object 132"/>
          <p:cNvSpPr/>
          <p:nvPr/>
        </p:nvSpPr>
        <p:spPr>
          <a:xfrm>
            <a:off x="9534918" y="4156279"/>
            <a:ext cx="496150" cy="142875"/>
          </a:xfrm>
          <a:prstGeom prst="rect">
            <a:avLst/>
          </a:prstGeom>
          <a:blipFill>
            <a:blip r:embed="rId9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3" name="object 133"/>
          <p:cNvSpPr/>
          <p:nvPr/>
        </p:nvSpPr>
        <p:spPr>
          <a:xfrm>
            <a:off x="9455265" y="3264561"/>
            <a:ext cx="584348" cy="190752"/>
          </a:xfrm>
          <a:prstGeom prst="rect">
            <a:avLst/>
          </a:prstGeom>
          <a:blipFill>
            <a:blip r:embed="rId9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4" name="object 134"/>
          <p:cNvSpPr/>
          <p:nvPr/>
        </p:nvSpPr>
        <p:spPr>
          <a:xfrm>
            <a:off x="8235811" y="3851669"/>
            <a:ext cx="318321" cy="264909"/>
          </a:xfrm>
          <a:prstGeom prst="rect">
            <a:avLst/>
          </a:prstGeom>
          <a:blipFill>
            <a:blip r:embed="rId9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5" name="object 135"/>
          <p:cNvSpPr/>
          <p:nvPr/>
        </p:nvSpPr>
        <p:spPr>
          <a:xfrm>
            <a:off x="4258514" y="1748376"/>
            <a:ext cx="465429" cy="219705"/>
          </a:xfrm>
          <a:prstGeom prst="rect">
            <a:avLst/>
          </a:prstGeom>
          <a:blipFill>
            <a:blip r:embed="rId9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6" name="object 136"/>
          <p:cNvSpPr/>
          <p:nvPr/>
        </p:nvSpPr>
        <p:spPr>
          <a:xfrm>
            <a:off x="4247211" y="1548777"/>
            <a:ext cx="562521" cy="175272"/>
          </a:xfrm>
          <a:prstGeom prst="rect">
            <a:avLst/>
          </a:prstGeom>
          <a:blipFill>
            <a:blip r:embed="rId9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7" name="object 137"/>
          <p:cNvSpPr/>
          <p:nvPr/>
        </p:nvSpPr>
        <p:spPr>
          <a:xfrm>
            <a:off x="4839855" y="1553197"/>
            <a:ext cx="651522" cy="202196"/>
          </a:xfrm>
          <a:prstGeom prst="rect">
            <a:avLst/>
          </a:prstGeom>
          <a:blipFill>
            <a:blip r:embed="rId9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8" name="object 138"/>
          <p:cNvSpPr/>
          <p:nvPr/>
        </p:nvSpPr>
        <p:spPr>
          <a:xfrm>
            <a:off x="5528031" y="1563068"/>
            <a:ext cx="497763" cy="194523"/>
          </a:xfrm>
          <a:prstGeom prst="rect">
            <a:avLst/>
          </a:prstGeom>
          <a:blipFill>
            <a:blip r:embed="rId9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9" name="object 139"/>
          <p:cNvSpPr/>
          <p:nvPr/>
        </p:nvSpPr>
        <p:spPr>
          <a:xfrm>
            <a:off x="4882479" y="2411477"/>
            <a:ext cx="278103" cy="250761"/>
          </a:xfrm>
          <a:prstGeom prst="rect">
            <a:avLst/>
          </a:prstGeom>
          <a:blipFill>
            <a:blip r:embed="rId9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0" name="object 140"/>
          <p:cNvSpPr/>
          <p:nvPr/>
        </p:nvSpPr>
        <p:spPr>
          <a:xfrm>
            <a:off x="5641848" y="2404873"/>
            <a:ext cx="259079" cy="259079"/>
          </a:xfrm>
          <a:prstGeom prst="rect">
            <a:avLst/>
          </a:prstGeom>
          <a:blipFill>
            <a:blip r:embed="rId9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1" name="object 141"/>
          <p:cNvSpPr/>
          <p:nvPr/>
        </p:nvSpPr>
        <p:spPr>
          <a:xfrm>
            <a:off x="4784763" y="1777620"/>
            <a:ext cx="488581" cy="177545"/>
          </a:xfrm>
          <a:prstGeom prst="rect">
            <a:avLst/>
          </a:prstGeom>
          <a:blipFill>
            <a:blip r:embed="rId9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2" name="object 142"/>
          <p:cNvSpPr/>
          <p:nvPr/>
        </p:nvSpPr>
        <p:spPr>
          <a:xfrm>
            <a:off x="4270997" y="2237587"/>
            <a:ext cx="719996" cy="144094"/>
          </a:xfrm>
          <a:prstGeom prst="rect">
            <a:avLst/>
          </a:prstGeom>
          <a:blipFill>
            <a:blip r:embed="rId10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3" name="object 143"/>
          <p:cNvSpPr/>
          <p:nvPr/>
        </p:nvSpPr>
        <p:spPr>
          <a:xfrm>
            <a:off x="5086469" y="2215909"/>
            <a:ext cx="525990" cy="180987"/>
          </a:xfrm>
          <a:prstGeom prst="rect">
            <a:avLst/>
          </a:prstGeom>
          <a:blipFill>
            <a:blip r:embed="rId10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4" name="object 144"/>
          <p:cNvSpPr/>
          <p:nvPr/>
        </p:nvSpPr>
        <p:spPr>
          <a:xfrm>
            <a:off x="5246574" y="2434335"/>
            <a:ext cx="311683" cy="216382"/>
          </a:xfrm>
          <a:prstGeom prst="rect">
            <a:avLst/>
          </a:prstGeom>
          <a:blipFill>
            <a:blip r:embed="rId10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5" name="object 145"/>
          <p:cNvSpPr/>
          <p:nvPr/>
        </p:nvSpPr>
        <p:spPr>
          <a:xfrm>
            <a:off x="4240467" y="1986191"/>
            <a:ext cx="950125" cy="222034"/>
          </a:xfrm>
          <a:prstGeom prst="rect">
            <a:avLst/>
          </a:prstGeom>
          <a:blipFill>
            <a:blip r:embed="rId10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6" name="object 146"/>
          <p:cNvSpPr/>
          <p:nvPr/>
        </p:nvSpPr>
        <p:spPr>
          <a:xfrm>
            <a:off x="4266362" y="2429319"/>
            <a:ext cx="551281" cy="193090"/>
          </a:xfrm>
          <a:prstGeom prst="rect">
            <a:avLst/>
          </a:prstGeom>
          <a:blipFill>
            <a:blip r:embed="rId10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7" name="object 147"/>
          <p:cNvSpPr/>
          <p:nvPr/>
        </p:nvSpPr>
        <p:spPr>
          <a:xfrm>
            <a:off x="5342128" y="1793900"/>
            <a:ext cx="636130" cy="143268"/>
          </a:xfrm>
          <a:prstGeom prst="rect">
            <a:avLst/>
          </a:prstGeom>
          <a:blipFill>
            <a:blip r:embed="rId10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8" name="object 148"/>
          <p:cNvSpPr/>
          <p:nvPr/>
        </p:nvSpPr>
        <p:spPr>
          <a:xfrm>
            <a:off x="5225541" y="1997469"/>
            <a:ext cx="693000" cy="190995"/>
          </a:xfrm>
          <a:prstGeom prst="rect">
            <a:avLst/>
          </a:prstGeom>
          <a:blipFill>
            <a:blip r:embed="rId10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9" name="object 149"/>
          <p:cNvSpPr/>
          <p:nvPr/>
        </p:nvSpPr>
        <p:spPr>
          <a:xfrm>
            <a:off x="6255609" y="5174358"/>
            <a:ext cx="1863849" cy="1036275"/>
          </a:xfrm>
          <a:custGeom>
            <a:rect l="l" t="t" r="r" b="b"/>
            <a:pathLst>
              <a:path w="1863849" h="1036275">
                <a:moveTo>
                  <a:pt x="0" y="0"/>
                </a:moveTo>
                <a:lnTo>
                  <a:pt x="1863849" y="0"/>
                </a:lnTo>
                <a:lnTo>
                  <a:pt x="1863849" y="1036275"/>
                </a:lnTo>
                <a:lnTo>
                  <a:pt x="0" y="1036275"/>
                </a:lnTo>
                <a:lnTo>
                  <a:pt x="0" y="0"/>
                </a:lnTo>
                <a:close/>
              </a:path>
            </a:pathLst>
          </a:custGeom>
          <a:ln w="12693">
            <a:solidFill>
              <a:srgbClr val="FFCF00"/>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0" name="object 150"/>
          <p:cNvSpPr/>
          <p:nvPr/>
        </p:nvSpPr>
        <p:spPr>
          <a:xfrm>
            <a:off x="6258980" y="4979047"/>
            <a:ext cx="910793" cy="194995"/>
          </a:xfrm>
          <a:custGeom>
            <a:rect l="l" t="t" r="r" b="b"/>
            <a:pathLst>
              <a:path w="910793" h="194995">
                <a:moveTo>
                  <a:pt x="0" y="0"/>
                </a:moveTo>
                <a:lnTo>
                  <a:pt x="910793" y="0"/>
                </a:lnTo>
                <a:lnTo>
                  <a:pt x="910793" y="194995"/>
                </a:lnTo>
                <a:lnTo>
                  <a:pt x="0" y="194995"/>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1" name="object 151"/>
          <p:cNvSpPr/>
          <p:nvPr/>
        </p:nvSpPr>
        <p:spPr>
          <a:xfrm>
            <a:off x="6296063" y="5227133"/>
            <a:ext cx="804557" cy="219021"/>
          </a:xfrm>
          <a:prstGeom prst="rect">
            <a:avLst/>
          </a:prstGeom>
          <a:blipFill>
            <a:blip r:embed="rId10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2" name="object 152"/>
          <p:cNvSpPr/>
          <p:nvPr/>
        </p:nvSpPr>
        <p:spPr>
          <a:xfrm>
            <a:off x="4844471" y="3771255"/>
            <a:ext cx="319221" cy="264627"/>
          </a:xfrm>
          <a:prstGeom prst="rect">
            <a:avLst/>
          </a:prstGeom>
          <a:blipFill>
            <a:blip r:embed="rId10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3" name="object 153"/>
          <p:cNvSpPr/>
          <p:nvPr/>
        </p:nvSpPr>
        <p:spPr>
          <a:xfrm>
            <a:off x="5505795" y="3828059"/>
            <a:ext cx="497019" cy="187184"/>
          </a:xfrm>
          <a:prstGeom prst="rect">
            <a:avLst/>
          </a:prstGeom>
          <a:blipFill>
            <a:blip r:embed="rId10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4" name="object 154"/>
          <p:cNvSpPr/>
          <p:nvPr/>
        </p:nvSpPr>
        <p:spPr>
          <a:xfrm>
            <a:off x="5174809" y="3777768"/>
            <a:ext cx="246847" cy="246849"/>
          </a:xfrm>
          <a:prstGeom prst="rect">
            <a:avLst/>
          </a:prstGeom>
          <a:blipFill>
            <a:blip r:embed="rId11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5" name="object 155"/>
          <p:cNvSpPr/>
          <p:nvPr/>
        </p:nvSpPr>
        <p:spPr>
          <a:xfrm>
            <a:off x="8222692" y="5859374"/>
            <a:ext cx="263423" cy="351787"/>
          </a:xfrm>
          <a:prstGeom prst="rect">
            <a:avLst/>
          </a:prstGeom>
          <a:blipFill>
            <a:blip r:embed="rId11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6" name="object 156"/>
          <p:cNvSpPr/>
          <p:nvPr/>
        </p:nvSpPr>
        <p:spPr>
          <a:xfrm>
            <a:off x="8234109" y="5659603"/>
            <a:ext cx="782654" cy="213055"/>
          </a:xfrm>
          <a:prstGeom prst="rect">
            <a:avLst/>
          </a:prstGeom>
          <a:blipFill>
            <a:blip r:embed="rId11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7" name="object 157"/>
          <p:cNvSpPr/>
          <p:nvPr/>
        </p:nvSpPr>
        <p:spPr>
          <a:xfrm>
            <a:off x="6982081" y="5496527"/>
            <a:ext cx="358491" cy="307571"/>
          </a:xfrm>
          <a:prstGeom prst="rect">
            <a:avLst/>
          </a:prstGeom>
          <a:blipFill>
            <a:blip r:embed="rId11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8" name="object 158"/>
          <p:cNvSpPr/>
          <p:nvPr/>
        </p:nvSpPr>
        <p:spPr>
          <a:xfrm>
            <a:off x="6283871" y="5547665"/>
            <a:ext cx="686396" cy="180187"/>
          </a:xfrm>
          <a:prstGeom prst="rect">
            <a:avLst/>
          </a:prstGeom>
          <a:blipFill>
            <a:blip r:embed="rId11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9" name="object 159"/>
          <p:cNvSpPr/>
          <p:nvPr/>
        </p:nvSpPr>
        <p:spPr>
          <a:xfrm>
            <a:off x="7061380" y="5193144"/>
            <a:ext cx="908092" cy="242074"/>
          </a:xfrm>
          <a:prstGeom prst="rect">
            <a:avLst/>
          </a:prstGeom>
          <a:blipFill>
            <a:blip r:embed="rId11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0" name="object 160"/>
          <p:cNvSpPr/>
          <p:nvPr/>
        </p:nvSpPr>
        <p:spPr>
          <a:xfrm>
            <a:off x="7341654" y="5495556"/>
            <a:ext cx="331190" cy="332498"/>
          </a:xfrm>
          <a:prstGeom prst="rect">
            <a:avLst/>
          </a:prstGeom>
          <a:blipFill>
            <a:blip r:embed="rId11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1" name="object 161"/>
          <p:cNvSpPr/>
          <p:nvPr/>
        </p:nvSpPr>
        <p:spPr>
          <a:xfrm>
            <a:off x="6267799" y="5930456"/>
            <a:ext cx="790098" cy="177253"/>
          </a:xfrm>
          <a:prstGeom prst="rect">
            <a:avLst/>
          </a:prstGeom>
          <a:blipFill>
            <a:blip r:embed="rId11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2" name="object 162"/>
          <p:cNvSpPr/>
          <p:nvPr/>
        </p:nvSpPr>
        <p:spPr>
          <a:xfrm>
            <a:off x="7724780" y="5517540"/>
            <a:ext cx="345930" cy="345930"/>
          </a:xfrm>
          <a:prstGeom prst="rect">
            <a:avLst/>
          </a:prstGeom>
          <a:blipFill>
            <a:blip r:embed="rId11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3" name="object 163"/>
          <p:cNvSpPr/>
          <p:nvPr/>
        </p:nvSpPr>
        <p:spPr>
          <a:xfrm>
            <a:off x="4133936" y="1044761"/>
            <a:ext cx="2009838" cy="3354819"/>
          </a:xfrm>
          <a:custGeom>
            <a:rect l="l" t="t" r="r" b="b"/>
            <a:pathLst>
              <a:path w="2009838" h="3354819">
                <a:moveTo>
                  <a:pt x="4229" y="3297669"/>
                </a:moveTo>
                <a:lnTo>
                  <a:pt x="0" y="3297669"/>
                </a:lnTo>
                <a:lnTo>
                  <a:pt x="0" y="3348469"/>
                </a:lnTo>
                <a:lnTo>
                  <a:pt x="4229" y="3348469"/>
                </a:lnTo>
                <a:lnTo>
                  <a:pt x="4229" y="3297669"/>
                </a:lnTo>
                <a:close/>
              </a:path>
              <a:path w="2009838" h="3354819">
                <a:moveTo>
                  <a:pt x="12700" y="3297669"/>
                </a:moveTo>
                <a:lnTo>
                  <a:pt x="8470" y="3297669"/>
                </a:lnTo>
                <a:lnTo>
                  <a:pt x="8470" y="3348469"/>
                </a:lnTo>
                <a:lnTo>
                  <a:pt x="12700" y="3348469"/>
                </a:lnTo>
                <a:lnTo>
                  <a:pt x="12700" y="3297669"/>
                </a:lnTo>
                <a:close/>
              </a:path>
              <a:path w="2009838" h="3354819">
                <a:moveTo>
                  <a:pt x="8470" y="3342119"/>
                </a:moveTo>
                <a:lnTo>
                  <a:pt x="6350" y="3342119"/>
                </a:lnTo>
                <a:lnTo>
                  <a:pt x="6350" y="3346348"/>
                </a:lnTo>
                <a:lnTo>
                  <a:pt x="8470" y="3346348"/>
                </a:lnTo>
                <a:lnTo>
                  <a:pt x="8470" y="3342119"/>
                </a:lnTo>
                <a:close/>
              </a:path>
              <a:path w="2009838" h="3354819">
                <a:moveTo>
                  <a:pt x="16865" y="3342119"/>
                </a:moveTo>
                <a:lnTo>
                  <a:pt x="12700" y="3342119"/>
                </a:lnTo>
                <a:lnTo>
                  <a:pt x="12700" y="3346348"/>
                </a:lnTo>
                <a:lnTo>
                  <a:pt x="16865" y="3346348"/>
                </a:lnTo>
                <a:lnTo>
                  <a:pt x="16865" y="3342119"/>
                </a:lnTo>
                <a:close/>
              </a:path>
              <a:path w="2009838" h="3354819">
                <a:moveTo>
                  <a:pt x="4229" y="3208769"/>
                </a:moveTo>
                <a:lnTo>
                  <a:pt x="0" y="3208769"/>
                </a:lnTo>
                <a:lnTo>
                  <a:pt x="0" y="3259569"/>
                </a:lnTo>
                <a:lnTo>
                  <a:pt x="4229" y="3259569"/>
                </a:lnTo>
                <a:lnTo>
                  <a:pt x="4229" y="3208769"/>
                </a:lnTo>
                <a:close/>
              </a:path>
              <a:path w="2009838" h="3354819">
                <a:moveTo>
                  <a:pt x="12700" y="3208769"/>
                </a:moveTo>
                <a:lnTo>
                  <a:pt x="8470" y="3208769"/>
                </a:lnTo>
                <a:lnTo>
                  <a:pt x="8470" y="3259569"/>
                </a:lnTo>
                <a:lnTo>
                  <a:pt x="12700" y="3259569"/>
                </a:lnTo>
                <a:lnTo>
                  <a:pt x="12700" y="3208769"/>
                </a:lnTo>
                <a:close/>
              </a:path>
              <a:path w="2009838" h="3354819">
                <a:moveTo>
                  <a:pt x="4229" y="3119869"/>
                </a:moveTo>
                <a:lnTo>
                  <a:pt x="0" y="3119869"/>
                </a:lnTo>
                <a:lnTo>
                  <a:pt x="0" y="3170669"/>
                </a:lnTo>
                <a:lnTo>
                  <a:pt x="4229" y="3170669"/>
                </a:lnTo>
                <a:lnTo>
                  <a:pt x="4229" y="3119869"/>
                </a:lnTo>
                <a:close/>
              </a:path>
              <a:path w="2009838" h="3354819">
                <a:moveTo>
                  <a:pt x="12700" y="3119869"/>
                </a:moveTo>
                <a:lnTo>
                  <a:pt x="8470" y="3119869"/>
                </a:lnTo>
                <a:lnTo>
                  <a:pt x="8470" y="3170669"/>
                </a:lnTo>
                <a:lnTo>
                  <a:pt x="12700" y="3170669"/>
                </a:lnTo>
                <a:lnTo>
                  <a:pt x="12700" y="3119869"/>
                </a:lnTo>
                <a:close/>
              </a:path>
              <a:path w="2009838" h="3354819">
                <a:moveTo>
                  <a:pt x="4229" y="3030969"/>
                </a:moveTo>
                <a:lnTo>
                  <a:pt x="0" y="3030969"/>
                </a:lnTo>
                <a:lnTo>
                  <a:pt x="0" y="3081769"/>
                </a:lnTo>
                <a:lnTo>
                  <a:pt x="4229" y="3081769"/>
                </a:lnTo>
                <a:lnTo>
                  <a:pt x="4229" y="3030969"/>
                </a:lnTo>
                <a:close/>
              </a:path>
              <a:path w="2009838" h="3354819">
                <a:moveTo>
                  <a:pt x="12700" y="3030969"/>
                </a:moveTo>
                <a:lnTo>
                  <a:pt x="8470" y="3030969"/>
                </a:lnTo>
                <a:lnTo>
                  <a:pt x="8470" y="3081769"/>
                </a:lnTo>
                <a:lnTo>
                  <a:pt x="12700" y="3081769"/>
                </a:lnTo>
                <a:lnTo>
                  <a:pt x="12700" y="3030969"/>
                </a:lnTo>
                <a:close/>
              </a:path>
              <a:path w="2009838" h="3354819">
                <a:moveTo>
                  <a:pt x="4229" y="2942069"/>
                </a:moveTo>
                <a:lnTo>
                  <a:pt x="0" y="2942069"/>
                </a:lnTo>
                <a:lnTo>
                  <a:pt x="0" y="2992869"/>
                </a:lnTo>
                <a:lnTo>
                  <a:pt x="4229" y="2992869"/>
                </a:lnTo>
                <a:lnTo>
                  <a:pt x="4229" y="2942069"/>
                </a:lnTo>
                <a:close/>
              </a:path>
              <a:path w="2009838" h="3354819">
                <a:moveTo>
                  <a:pt x="12700" y="2942069"/>
                </a:moveTo>
                <a:lnTo>
                  <a:pt x="8470" y="2942069"/>
                </a:lnTo>
                <a:lnTo>
                  <a:pt x="8470" y="2992869"/>
                </a:lnTo>
                <a:lnTo>
                  <a:pt x="12700" y="2992869"/>
                </a:lnTo>
                <a:lnTo>
                  <a:pt x="12700" y="2942069"/>
                </a:lnTo>
                <a:close/>
              </a:path>
              <a:path w="2009838" h="3354819">
                <a:moveTo>
                  <a:pt x="4229" y="2853169"/>
                </a:moveTo>
                <a:lnTo>
                  <a:pt x="0" y="2853169"/>
                </a:lnTo>
                <a:lnTo>
                  <a:pt x="0" y="2903969"/>
                </a:lnTo>
                <a:lnTo>
                  <a:pt x="4229" y="2903969"/>
                </a:lnTo>
                <a:lnTo>
                  <a:pt x="4229" y="2853169"/>
                </a:lnTo>
                <a:close/>
              </a:path>
              <a:path w="2009838" h="3354819">
                <a:moveTo>
                  <a:pt x="12700" y="2853169"/>
                </a:moveTo>
                <a:lnTo>
                  <a:pt x="8470" y="2853169"/>
                </a:lnTo>
                <a:lnTo>
                  <a:pt x="8470" y="2903969"/>
                </a:lnTo>
                <a:lnTo>
                  <a:pt x="12700" y="2903969"/>
                </a:lnTo>
                <a:lnTo>
                  <a:pt x="12700" y="2853169"/>
                </a:lnTo>
                <a:close/>
              </a:path>
              <a:path w="2009838" h="3354819">
                <a:moveTo>
                  <a:pt x="4229" y="2764269"/>
                </a:moveTo>
                <a:lnTo>
                  <a:pt x="0" y="2764269"/>
                </a:lnTo>
                <a:lnTo>
                  <a:pt x="0" y="2815069"/>
                </a:lnTo>
                <a:lnTo>
                  <a:pt x="4229" y="2815069"/>
                </a:lnTo>
                <a:lnTo>
                  <a:pt x="4229" y="2764269"/>
                </a:lnTo>
                <a:close/>
              </a:path>
              <a:path w="2009838" h="3354819">
                <a:moveTo>
                  <a:pt x="12700" y="2764269"/>
                </a:moveTo>
                <a:lnTo>
                  <a:pt x="8470" y="2764269"/>
                </a:lnTo>
                <a:lnTo>
                  <a:pt x="8470" y="2815069"/>
                </a:lnTo>
                <a:lnTo>
                  <a:pt x="12700" y="2815069"/>
                </a:lnTo>
                <a:lnTo>
                  <a:pt x="12700" y="2764269"/>
                </a:lnTo>
                <a:close/>
              </a:path>
              <a:path w="2009838" h="3354819">
                <a:moveTo>
                  <a:pt x="4229" y="2675369"/>
                </a:moveTo>
                <a:lnTo>
                  <a:pt x="0" y="2675369"/>
                </a:lnTo>
                <a:lnTo>
                  <a:pt x="0" y="2726169"/>
                </a:lnTo>
                <a:lnTo>
                  <a:pt x="4229" y="2726169"/>
                </a:lnTo>
                <a:lnTo>
                  <a:pt x="4229" y="2675369"/>
                </a:lnTo>
                <a:close/>
              </a:path>
              <a:path w="2009838" h="3354819">
                <a:moveTo>
                  <a:pt x="12700" y="2675369"/>
                </a:moveTo>
                <a:lnTo>
                  <a:pt x="8470" y="2675369"/>
                </a:lnTo>
                <a:lnTo>
                  <a:pt x="8470" y="2726169"/>
                </a:lnTo>
                <a:lnTo>
                  <a:pt x="12700" y="2726169"/>
                </a:lnTo>
                <a:lnTo>
                  <a:pt x="12700" y="2675369"/>
                </a:lnTo>
                <a:close/>
              </a:path>
              <a:path w="2009838" h="3354819">
                <a:moveTo>
                  <a:pt x="4229" y="2586469"/>
                </a:moveTo>
                <a:lnTo>
                  <a:pt x="0" y="2586469"/>
                </a:lnTo>
                <a:lnTo>
                  <a:pt x="0" y="2637269"/>
                </a:lnTo>
                <a:lnTo>
                  <a:pt x="4229" y="2637269"/>
                </a:lnTo>
                <a:lnTo>
                  <a:pt x="4229" y="2586469"/>
                </a:lnTo>
                <a:close/>
              </a:path>
              <a:path w="2009838" h="3354819">
                <a:moveTo>
                  <a:pt x="12700" y="2586469"/>
                </a:moveTo>
                <a:lnTo>
                  <a:pt x="8470" y="2586469"/>
                </a:lnTo>
                <a:lnTo>
                  <a:pt x="8470" y="2637269"/>
                </a:lnTo>
                <a:lnTo>
                  <a:pt x="12700" y="2637269"/>
                </a:lnTo>
                <a:lnTo>
                  <a:pt x="12700" y="2586469"/>
                </a:lnTo>
                <a:close/>
              </a:path>
              <a:path w="2009838" h="3354819">
                <a:moveTo>
                  <a:pt x="4229" y="2497569"/>
                </a:moveTo>
                <a:lnTo>
                  <a:pt x="0" y="2497569"/>
                </a:lnTo>
                <a:lnTo>
                  <a:pt x="0" y="2548369"/>
                </a:lnTo>
                <a:lnTo>
                  <a:pt x="4229" y="2548369"/>
                </a:lnTo>
                <a:lnTo>
                  <a:pt x="4229" y="2497569"/>
                </a:lnTo>
                <a:close/>
              </a:path>
              <a:path w="2009838" h="3354819">
                <a:moveTo>
                  <a:pt x="12700" y="2497569"/>
                </a:moveTo>
                <a:lnTo>
                  <a:pt x="8470" y="2497569"/>
                </a:lnTo>
                <a:lnTo>
                  <a:pt x="8470" y="2548369"/>
                </a:lnTo>
                <a:lnTo>
                  <a:pt x="12700" y="2548369"/>
                </a:lnTo>
                <a:lnTo>
                  <a:pt x="12700" y="2497569"/>
                </a:lnTo>
                <a:close/>
              </a:path>
              <a:path w="2009838" h="3354819">
                <a:moveTo>
                  <a:pt x="4229" y="2408669"/>
                </a:moveTo>
                <a:lnTo>
                  <a:pt x="0" y="2408669"/>
                </a:lnTo>
                <a:lnTo>
                  <a:pt x="0" y="2459469"/>
                </a:lnTo>
                <a:lnTo>
                  <a:pt x="4229" y="2459469"/>
                </a:lnTo>
                <a:lnTo>
                  <a:pt x="4229" y="2408669"/>
                </a:lnTo>
                <a:close/>
              </a:path>
              <a:path w="2009838" h="3354819">
                <a:moveTo>
                  <a:pt x="12700" y="2408669"/>
                </a:moveTo>
                <a:lnTo>
                  <a:pt x="8470" y="2408669"/>
                </a:lnTo>
                <a:lnTo>
                  <a:pt x="8470" y="2459469"/>
                </a:lnTo>
                <a:lnTo>
                  <a:pt x="12700" y="2459469"/>
                </a:lnTo>
                <a:lnTo>
                  <a:pt x="12700" y="2408669"/>
                </a:lnTo>
                <a:close/>
              </a:path>
              <a:path w="2009838" h="3354819">
                <a:moveTo>
                  <a:pt x="4229" y="2319769"/>
                </a:moveTo>
                <a:lnTo>
                  <a:pt x="0" y="2319769"/>
                </a:lnTo>
                <a:lnTo>
                  <a:pt x="0" y="2370569"/>
                </a:lnTo>
                <a:lnTo>
                  <a:pt x="4229" y="2370569"/>
                </a:lnTo>
                <a:lnTo>
                  <a:pt x="4229" y="2319769"/>
                </a:lnTo>
                <a:close/>
              </a:path>
              <a:path w="2009838" h="3354819">
                <a:moveTo>
                  <a:pt x="12700" y="2319769"/>
                </a:moveTo>
                <a:lnTo>
                  <a:pt x="8470" y="2319769"/>
                </a:lnTo>
                <a:lnTo>
                  <a:pt x="8470" y="2370569"/>
                </a:lnTo>
                <a:lnTo>
                  <a:pt x="12700" y="2370569"/>
                </a:lnTo>
                <a:lnTo>
                  <a:pt x="12700" y="2319769"/>
                </a:lnTo>
                <a:close/>
              </a:path>
              <a:path w="2009838" h="3354819">
                <a:moveTo>
                  <a:pt x="4229" y="2230869"/>
                </a:moveTo>
                <a:lnTo>
                  <a:pt x="0" y="2230869"/>
                </a:lnTo>
                <a:lnTo>
                  <a:pt x="0" y="2281669"/>
                </a:lnTo>
                <a:lnTo>
                  <a:pt x="4229" y="2281669"/>
                </a:lnTo>
                <a:lnTo>
                  <a:pt x="4229" y="2230869"/>
                </a:lnTo>
                <a:close/>
              </a:path>
              <a:path w="2009838" h="3354819">
                <a:moveTo>
                  <a:pt x="12700" y="2230869"/>
                </a:moveTo>
                <a:lnTo>
                  <a:pt x="8470" y="2230869"/>
                </a:lnTo>
                <a:lnTo>
                  <a:pt x="8470" y="2281669"/>
                </a:lnTo>
                <a:lnTo>
                  <a:pt x="12700" y="2281669"/>
                </a:lnTo>
                <a:lnTo>
                  <a:pt x="12700" y="2230869"/>
                </a:lnTo>
                <a:close/>
              </a:path>
              <a:path w="2009838" h="3354819">
                <a:moveTo>
                  <a:pt x="4229" y="2141969"/>
                </a:moveTo>
                <a:lnTo>
                  <a:pt x="0" y="2141969"/>
                </a:lnTo>
                <a:lnTo>
                  <a:pt x="0" y="2192769"/>
                </a:lnTo>
                <a:lnTo>
                  <a:pt x="4229" y="2192769"/>
                </a:lnTo>
                <a:lnTo>
                  <a:pt x="4229" y="2141969"/>
                </a:lnTo>
                <a:close/>
              </a:path>
              <a:path w="2009838" h="3354819">
                <a:moveTo>
                  <a:pt x="12700" y="2141969"/>
                </a:moveTo>
                <a:lnTo>
                  <a:pt x="8470" y="2141969"/>
                </a:lnTo>
                <a:lnTo>
                  <a:pt x="8470" y="2192769"/>
                </a:lnTo>
                <a:lnTo>
                  <a:pt x="12700" y="2192769"/>
                </a:lnTo>
                <a:lnTo>
                  <a:pt x="12700" y="2141969"/>
                </a:lnTo>
                <a:close/>
              </a:path>
              <a:path w="2009838" h="3354819">
                <a:moveTo>
                  <a:pt x="4229" y="2053069"/>
                </a:moveTo>
                <a:lnTo>
                  <a:pt x="0" y="2053069"/>
                </a:lnTo>
                <a:lnTo>
                  <a:pt x="0" y="2103869"/>
                </a:lnTo>
                <a:lnTo>
                  <a:pt x="4229" y="2103869"/>
                </a:lnTo>
                <a:lnTo>
                  <a:pt x="4229" y="2053069"/>
                </a:lnTo>
                <a:close/>
              </a:path>
              <a:path w="2009838" h="3354819">
                <a:moveTo>
                  <a:pt x="12700" y="2053069"/>
                </a:moveTo>
                <a:lnTo>
                  <a:pt x="8470" y="2053069"/>
                </a:lnTo>
                <a:lnTo>
                  <a:pt x="8470" y="2103869"/>
                </a:lnTo>
                <a:lnTo>
                  <a:pt x="12700" y="2103869"/>
                </a:lnTo>
                <a:lnTo>
                  <a:pt x="12700" y="2053069"/>
                </a:lnTo>
                <a:close/>
              </a:path>
              <a:path w="2009838" h="3354819">
                <a:moveTo>
                  <a:pt x="4229" y="1964169"/>
                </a:moveTo>
                <a:lnTo>
                  <a:pt x="0" y="1964169"/>
                </a:lnTo>
                <a:lnTo>
                  <a:pt x="0" y="2014969"/>
                </a:lnTo>
                <a:lnTo>
                  <a:pt x="4229" y="2014969"/>
                </a:lnTo>
                <a:lnTo>
                  <a:pt x="4229" y="1964169"/>
                </a:lnTo>
                <a:close/>
              </a:path>
              <a:path w="2009838" h="3354819">
                <a:moveTo>
                  <a:pt x="12700" y="1964169"/>
                </a:moveTo>
                <a:lnTo>
                  <a:pt x="8470" y="1964169"/>
                </a:lnTo>
                <a:lnTo>
                  <a:pt x="8470" y="2014969"/>
                </a:lnTo>
                <a:lnTo>
                  <a:pt x="12700" y="2014969"/>
                </a:lnTo>
                <a:lnTo>
                  <a:pt x="12700" y="1964169"/>
                </a:lnTo>
                <a:close/>
              </a:path>
              <a:path w="2009838" h="3354819">
                <a:moveTo>
                  <a:pt x="4229" y="1875269"/>
                </a:moveTo>
                <a:lnTo>
                  <a:pt x="0" y="1875269"/>
                </a:lnTo>
                <a:lnTo>
                  <a:pt x="0" y="1926069"/>
                </a:lnTo>
                <a:lnTo>
                  <a:pt x="4229" y="1926069"/>
                </a:lnTo>
                <a:lnTo>
                  <a:pt x="4229" y="1875269"/>
                </a:lnTo>
                <a:close/>
              </a:path>
              <a:path w="2009838" h="3354819">
                <a:moveTo>
                  <a:pt x="12700" y="1875269"/>
                </a:moveTo>
                <a:lnTo>
                  <a:pt x="8470" y="1875269"/>
                </a:lnTo>
                <a:lnTo>
                  <a:pt x="8470" y="1926069"/>
                </a:lnTo>
                <a:lnTo>
                  <a:pt x="12700" y="1926069"/>
                </a:lnTo>
                <a:lnTo>
                  <a:pt x="12700" y="1875269"/>
                </a:lnTo>
                <a:close/>
              </a:path>
              <a:path w="2009838" h="3354819">
                <a:moveTo>
                  <a:pt x="4229" y="1786369"/>
                </a:moveTo>
                <a:lnTo>
                  <a:pt x="0" y="1786369"/>
                </a:lnTo>
                <a:lnTo>
                  <a:pt x="0" y="1837169"/>
                </a:lnTo>
                <a:lnTo>
                  <a:pt x="4229" y="1837169"/>
                </a:lnTo>
                <a:lnTo>
                  <a:pt x="4229" y="1786369"/>
                </a:lnTo>
                <a:close/>
              </a:path>
              <a:path w="2009838" h="3354819">
                <a:moveTo>
                  <a:pt x="12700" y="1786369"/>
                </a:moveTo>
                <a:lnTo>
                  <a:pt x="8470" y="1786369"/>
                </a:lnTo>
                <a:lnTo>
                  <a:pt x="8470" y="1837169"/>
                </a:lnTo>
                <a:lnTo>
                  <a:pt x="12700" y="1837169"/>
                </a:lnTo>
                <a:lnTo>
                  <a:pt x="12700" y="1786369"/>
                </a:lnTo>
                <a:close/>
              </a:path>
              <a:path w="2009838" h="3354819">
                <a:moveTo>
                  <a:pt x="4229" y="1697469"/>
                </a:moveTo>
                <a:lnTo>
                  <a:pt x="0" y="1697469"/>
                </a:lnTo>
                <a:lnTo>
                  <a:pt x="0" y="1748269"/>
                </a:lnTo>
                <a:lnTo>
                  <a:pt x="4229" y="1748269"/>
                </a:lnTo>
                <a:lnTo>
                  <a:pt x="4229" y="1697469"/>
                </a:lnTo>
                <a:close/>
              </a:path>
              <a:path w="2009838" h="3354819">
                <a:moveTo>
                  <a:pt x="12700" y="1697469"/>
                </a:moveTo>
                <a:lnTo>
                  <a:pt x="8470" y="1697469"/>
                </a:lnTo>
                <a:lnTo>
                  <a:pt x="8470" y="1748269"/>
                </a:lnTo>
                <a:lnTo>
                  <a:pt x="12700" y="1748269"/>
                </a:lnTo>
                <a:lnTo>
                  <a:pt x="12700" y="1697469"/>
                </a:lnTo>
                <a:close/>
              </a:path>
              <a:path w="2009838" h="3354819">
                <a:moveTo>
                  <a:pt x="4229" y="1608569"/>
                </a:moveTo>
                <a:lnTo>
                  <a:pt x="0" y="1608569"/>
                </a:lnTo>
                <a:lnTo>
                  <a:pt x="0" y="1659369"/>
                </a:lnTo>
                <a:lnTo>
                  <a:pt x="4229" y="1659369"/>
                </a:lnTo>
                <a:lnTo>
                  <a:pt x="4229" y="1608569"/>
                </a:lnTo>
                <a:close/>
              </a:path>
              <a:path w="2009838" h="3354819">
                <a:moveTo>
                  <a:pt x="12700" y="1608569"/>
                </a:moveTo>
                <a:lnTo>
                  <a:pt x="8470" y="1608569"/>
                </a:lnTo>
                <a:lnTo>
                  <a:pt x="8470" y="1659369"/>
                </a:lnTo>
                <a:lnTo>
                  <a:pt x="12700" y="1659369"/>
                </a:lnTo>
                <a:lnTo>
                  <a:pt x="12700" y="1608569"/>
                </a:lnTo>
                <a:close/>
              </a:path>
              <a:path w="2009838" h="3354819">
                <a:moveTo>
                  <a:pt x="4229" y="1519669"/>
                </a:moveTo>
                <a:lnTo>
                  <a:pt x="0" y="1519669"/>
                </a:lnTo>
                <a:lnTo>
                  <a:pt x="0" y="1570469"/>
                </a:lnTo>
                <a:lnTo>
                  <a:pt x="4229" y="1570469"/>
                </a:lnTo>
                <a:lnTo>
                  <a:pt x="4229" y="1519669"/>
                </a:lnTo>
                <a:close/>
              </a:path>
              <a:path w="2009838" h="3354819">
                <a:moveTo>
                  <a:pt x="12700" y="1519669"/>
                </a:moveTo>
                <a:lnTo>
                  <a:pt x="8470" y="1519669"/>
                </a:lnTo>
                <a:lnTo>
                  <a:pt x="8470" y="1570469"/>
                </a:lnTo>
                <a:lnTo>
                  <a:pt x="12700" y="1570469"/>
                </a:lnTo>
                <a:lnTo>
                  <a:pt x="12700" y="1519669"/>
                </a:lnTo>
                <a:close/>
              </a:path>
              <a:path w="2009838" h="3354819">
                <a:moveTo>
                  <a:pt x="4229" y="1430769"/>
                </a:moveTo>
                <a:lnTo>
                  <a:pt x="0" y="1430769"/>
                </a:lnTo>
                <a:lnTo>
                  <a:pt x="0" y="1481569"/>
                </a:lnTo>
                <a:lnTo>
                  <a:pt x="4229" y="1481569"/>
                </a:lnTo>
                <a:lnTo>
                  <a:pt x="4229" y="1430769"/>
                </a:lnTo>
                <a:close/>
              </a:path>
              <a:path w="2009838" h="3354819">
                <a:moveTo>
                  <a:pt x="12700" y="1430769"/>
                </a:moveTo>
                <a:lnTo>
                  <a:pt x="8470" y="1430769"/>
                </a:lnTo>
                <a:lnTo>
                  <a:pt x="8470" y="1481569"/>
                </a:lnTo>
                <a:lnTo>
                  <a:pt x="12700" y="1481569"/>
                </a:lnTo>
                <a:lnTo>
                  <a:pt x="12700" y="1430769"/>
                </a:lnTo>
                <a:close/>
              </a:path>
              <a:path w="2009838" h="3354819">
                <a:moveTo>
                  <a:pt x="4229" y="1341869"/>
                </a:moveTo>
                <a:lnTo>
                  <a:pt x="0" y="1341869"/>
                </a:lnTo>
                <a:lnTo>
                  <a:pt x="0" y="1392669"/>
                </a:lnTo>
                <a:lnTo>
                  <a:pt x="4229" y="1392669"/>
                </a:lnTo>
                <a:lnTo>
                  <a:pt x="4229" y="1341869"/>
                </a:lnTo>
                <a:close/>
              </a:path>
              <a:path w="2009838" h="3354819">
                <a:moveTo>
                  <a:pt x="12700" y="1341869"/>
                </a:moveTo>
                <a:lnTo>
                  <a:pt x="8470" y="1341869"/>
                </a:lnTo>
                <a:lnTo>
                  <a:pt x="8470" y="1392669"/>
                </a:lnTo>
                <a:lnTo>
                  <a:pt x="12700" y="1392669"/>
                </a:lnTo>
                <a:lnTo>
                  <a:pt x="12700" y="1341869"/>
                </a:lnTo>
                <a:close/>
              </a:path>
              <a:path w="2009838" h="3354819">
                <a:moveTo>
                  <a:pt x="4229" y="1252969"/>
                </a:moveTo>
                <a:lnTo>
                  <a:pt x="0" y="1252969"/>
                </a:lnTo>
                <a:lnTo>
                  <a:pt x="0" y="1303769"/>
                </a:lnTo>
                <a:lnTo>
                  <a:pt x="4229" y="1303769"/>
                </a:lnTo>
                <a:lnTo>
                  <a:pt x="4229" y="1252969"/>
                </a:lnTo>
                <a:close/>
              </a:path>
              <a:path w="2009838" h="3354819">
                <a:moveTo>
                  <a:pt x="12700" y="1252969"/>
                </a:moveTo>
                <a:lnTo>
                  <a:pt x="8470" y="1252969"/>
                </a:lnTo>
                <a:lnTo>
                  <a:pt x="8470" y="1303769"/>
                </a:lnTo>
                <a:lnTo>
                  <a:pt x="12700" y="1303769"/>
                </a:lnTo>
                <a:lnTo>
                  <a:pt x="12700" y="1252969"/>
                </a:lnTo>
                <a:close/>
              </a:path>
              <a:path w="2009838" h="3354819">
                <a:moveTo>
                  <a:pt x="4229" y="1164069"/>
                </a:moveTo>
                <a:lnTo>
                  <a:pt x="0" y="1164069"/>
                </a:lnTo>
                <a:lnTo>
                  <a:pt x="0" y="1214869"/>
                </a:lnTo>
                <a:lnTo>
                  <a:pt x="4229" y="1214869"/>
                </a:lnTo>
                <a:lnTo>
                  <a:pt x="4229" y="1164069"/>
                </a:lnTo>
                <a:close/>
              </a:path>
              <a:path w="2009838" h="3354819">
                <a:moveTo>
                  <a:pt x="12700" y="1164069"/>
                </a:moveTo>
                <a:lnTo>
                  <a:pt x="8470" y="1164069"/>
                </a:lnTo>
                <a:lnTo>
                  <a:pt x="8470" y="1214869"/>
                </a:lnTo>
                <a:lnTo>
                  <a:pt x="12700" y="1214869"/>
                </a:lnTo>
                <a:lnTo>
                  <a:pt x="12700" y="1164069"/>
                </a:lnTo>
                <a:close/>
              </a:path>
              <a:path w="2009838" h="3354819">
                <a:moveTo>
                  <a:pt x="4229" y="1075169"/>
                </a:moveTo>
                <a:lnTo>
                  <a:pt x="0" y="1075169"/>
                </a:lnTo>
                <a:lnTo>
                  <a:pt x="0" y="1125969"/>
                </a:lnTo>
                <a:lnTo>
                  <a:pt x="4229" y="1125969"/>
                </a:lnTo>
                <a:lnTo>
                  <a:pt x="4229" y="1075169"/>
                </a:lnTo>
                <a:close/>
              </a:path>
              <a:path w="2009838" h="3354819">
                <a:moveTo>
                  <a:pt x="12700" y="1075169"/>
                </a:moveTo>
                <a:lnTo>
                  <a:pt x="8470" y="1075169"/>
                </a:lnTo>
                <a:lnTo>
                  <a:pt x="8470" y="1125969"/>
                </a:lnTo>
                <a:lnTo>
                  <a:pt x="12700" y="1125969"/>
                </a:lnTo>
                <a:lnTo>
                  <a:pt x="12700" y="1075169"/>
                </a:lnTo>
                <a:close/>
              </a:path>
              <a:path w="2009838" h="3354819">
                <a:moveTo>
                  <a:pt x="4229" y="986269"/>
                </a:moveTo>
                <a:lnTo>
                  <a:pt x="0" y="986269"/>
                </a:lnTo>
                <a:lnTo>
                  <a:pt x="0" y="1037069"/>
                </a:lnTo>
                <a:lnTo>
                  <a:pt x="4229" y="1037069"/>
                </a:lnTo>
                <a:lnTo>
                  <a:pt x="4229" y="986269"/>
                </a:lnTo>
                <a:close/>
              </a:path>
              <a:path w="2009838" h="3354819">
                <a:moveTo>
                  <a:pt x="12700" y="986269"/>
                </a:moveTo>
                <a:lnTo>
                  <a:pt x="8470" y="986269"/>
                </a:lnTo>
                <a:lnTo>
                  <a:pt x="8470" y="1037069"/>
                </a:lnTo>
                <a:lnTo>
                  <a:pt x="12700" y="1037069"/>
                </a:lnTo>
                <a:lnTo>
                  <a:pt x="12700" y="986269"/>
                </a:lnTo>
                <a:close/>
              </a:path>
              <a:path w="2009838" h="3354819">
                <a:moveTo>
                  <a:pt x="4229" y="897369"/>
                </a:moveTo>
                <a:lnTo>
                  <a:pt x="0" y="897369"/>
                </a:lnTo>
                <a:lnTo>
                  <a:pt x="0" y="948169"/>
                </a:lnTo>
                <a:lnTo>
                  <a:pt x="4229" y="948169"/>
                </a:lnTo>
                <a:lnTo>
                  <a:pt x="4229" y="897369"/>
                </a:lnTo>
                <a:close/>
              </a:path>
              <a:path w="2009838" h="3354819">
                <a:moveTo>
                  <a:pt x="12700" y="897369"/>
                </a:moveTo>
                <a:lnTo>
                  <a:pt x="8470" y="897369"/>
                </a:lnTo>
                <a:lnTo>
                  <a:pt x="8470" y="948169"/>
                </a:lnTo>
                <a:lnTo>
                  <a:pt x="12700" y="948169"/>
                </a:lnTo>
                <a:lnTo>
                  <a:pt x="12700" y="897369"/>
                </a:lnTo>
                <a:close/>
              </a:path>
              <a:path w="2009838" h="3354819">
                <a:moveTo>
                  <a:pt x="4229" y="808469"/>
                </a:moveTo>
                <a:lnTo>
                  <a:pt x="0" y="808469"/>
                </a:lnTo>
                <a:lnTo>
                  <a:pt x="0" y="859269"/>
                </a:lnTo>
                <a:lnTo>
                  <a:pt x="4229" y="859269"/>
                </a:lnTo>
                <a:lnTo>
                  <a:pt x="4229" y="808469"/>
                </a:lnTo>
                <a:close/>
              </a:path>
              <a:path w="2009838" h="3354819">
                <a:moveTo>
                  <a:pt x="12700" y="808469"/>
                </a:moveTo>
                <a:lnTo>
                  <a:pt x="8470" y="808469"/>
                </a:lnTo>
                <a:lnTo>
                  <a:pt x="8470" y="859269"/>
                </a:lnTo>
                <a:lnTo>
                  <a:pt x="12700" y="859269"/>
                </a:lnTo>
                <a:lnTo>
                  <a:pt x="12700" y="808469"/>
                </a:lnTo>
                <a:close/>
              </a:path>
              <a:path w="2009838" h="3354819">
                <a:moveTo>
                  <a:pt x="4229" y="719569"/>
                </a:moveTo>
                <a:lnTo>
                  <a:pt x="0" y="719569"/>
                </a:lnTo>
                <a:lnTo>
                  <a:pt x="0" y="770369"/>
                </a:lnTo>
                <a:lnTo>
                  <a:pt x="4229" y="770369"/>
                </a:lnTo>
                <a:lnTo>
                  <a:pt x="4229" y="719569"/>
                </a:lnTo>
                <a:close/>
              </a:path>
              <a:path w="2009838" h="3354819">
                <a:moveTo>
                  <a:pt x="12700" y="719569"/>
                </a:moveTo>
                <a:lnTo>
                  <a:pt x="8470" y="719569"/>
                </a:lnTo>
                <a:lnTo>
                  <a:pt x="8470" y="770369"/>
                </a:lnTo>
                <a:lnTo>
                  <a:pt x="12700" y="770369"/>
                </a:lnTo>
                <a:lnTo>
                  <a:pt x="12700" y="719569"/>
                </a:lnTo>
                <a:close/>
              </a:path>
              <a:path w="2009838" h="3354819">
                <a:moveTo>
                  <a:pt x="4229" y="630669"/>
                </a:moveTo>
                <a:lnTo>
                  <a:pt x="0" y="630669"/>
                </a:lnTo>
                <a:lnTo>
                  <a:pt x="0" y="681469"/>
                </a:lnTo>
                <a:lnTo>
                  <a:pt x="4229" y="681469"/>
                </a:lnTo>
                <a:lnTo>
                  <a:pt x="4229" y="630669"/>
                </a:lnTo>
                <a:close/>
              </a:path>
              <a:path w="2009838" h="3354819">
                <a:moveTo>
                  <a:pt x="12700" y="630669"/>
                </a:moveTo>
                <a:lnTo>
                  <a:pt x="8470" y="630669"/>
                </a:lnTo>
                <a:lnTo>
                  <a:pt x="8470" y="681469"/>
                </a:lnTo>
                <a:lnTo>
                  <a:pt x="12700" y="681469"/>
                </a:lnTo>
                <a:lnTo>
                  <a:pt x="12700" y="630669"/>
                </a:lnTo>
                <a:close/>
              </a:path>
              <a:path w="2009838" h="3354819">
                <a:moveTo>
                  <a:pt x="4229" y="541769"/>
                </a:moveTo>
                <a:lnTo>
                  <a:pt x="0" y="541769"/>
                </a:lnTo>
                <a:lnTo>
                  <a:pt x="0" y="592569"/>
                </a:lnTo>
                <a:lnTo>
                  <a:pt x="4229" y="592569"/>
                </a:lnTo>
                <a:lnTo>
                  <a:pt x="4229" y="541769"/>
                </a:lnTo>
                <a:close/>
              </a:path>
              <a:path w="2009838" h="3354819">
                <a:moveTo>
                  <a:pt x="12700" y="541769"/>
                </a:moveTo>
                <a:lnTo>
                  <a:pt x="8470" y="541769"/>
                </a:lnTo>
                <a:lnTo>
                  <a:pt x="8470" y="592569"/>
                </a:lnTo>
                <a:lnTo>
                  <a:pt x="12700" y="592569"/>
                </a:lnTo>
                <a:lnTo>
                  <a:pt x="12700" y="541769"/>
                </a:lnTo>
                <a:close/>
              </a:path>
              <a:path w="2009838" h="3354819">
                <a:moveTo>
                  <a:pt x="4229" y="452869"/>
                </a:moveTo>
                <a:lnTo>
                  <a:pt x="0" y="452869"/>
                </a:lnTo>
                <a:lnTo>
                  <a:pt x="0" y="503669"/>
                </a:lnTo>
                <a:lnTo>
                  <a:pt x="4229" y="503669"/>
                </a:lnTo>
                <a:lnTo>
                  <a:pt x="4229" y="452869"/>
                </a:lnTo>
                <a:close/>
              </a:path>
              <a:path w="2009838" h="3354819">
                <a:moveTo>
                  <a:pt x="12700" y="452869"/>
                </a:moveTo>
                <a:lnTo>
                  <a:pt x="8470" y="452869"/>
                </a:lnTo>
                <a:lnTo>
                  <a:pt x="8470" y="503669"/>
                </a:lnTo>
                <a:lnTo>
                  <a:pt x="12700" y="503669"/>
                </a:lnTo>
                <a:lnTo>
                  <a:pt x="12700" y="452869"/>
                </a:lnTo>
                <a:close/>
              </a:path>
              <a:path w="2009838" h="3354819">
                <a:moveTo>
                  <a:pt x="4229" y="363969"/>
                </a:moveTo>
                <a:lnTo>
                  <a:pt x="0" y="363969"/>
                </a:lnTo>
                <a:lnTo>
                  <a:pt x="0" y="414769"/>
                </a:lnTo>
                <a:lnTo>
                  <a:pt x="4229" y="414769"/>
                </a:lnTo>
                <a:lnTo>
                  <a:pt x="4229" y="363969"/>
                </a:lnTo>
                <a:close/>
              </a:path>
              <a:path w="2009838" h="3354819">
                <a:moveTo>
                  <a:pt x="12700" y="363969"/>
                </a:moveTo>
                <a:lnTo>
                  <a:pt x="8470" y="363969"/>
                </a:lnTo>
                <a:lnTo>
                  <a:pt x="8470" y="414769"/>
                </a:lnTo>
                <a:lnTo>
                  <a:pt x="12700" y="414769"/>
                </a:lnTo>
                <a:lnTo>
                  <a:pt x="12700" y="363969"/>
                </a:lnTo>
                <a:close/>
              </a:path>
              <a:path w="2009838" h="3354819">
                <a:moveTo>
                  <a:pt x="4229" y="275069"/>
                </a:moveTo>
                <a:lnTo>
                  <a:pt x="0" y="275069"/>
                </a:lnTo>
                <a:lnTo>
                  <a:pt x="0" y="325869"/>
                </a:lnTo>
                <a:lnTo>
                  <a:pt x="4229" y="325869"/>
                </a:lnTo>
                <a:lnTo>
                  <a:pt x="4229" y="275069"/>
                </a:lnTo>
                <a:close/>
              </a:path>
              <a:path w="2009838" h="3354819">
                <a:moveTo>
                  <a:pt x="12700" y="275069"/>
                </a:moveTo>
                <a:lnTo>
                  <a:pt x="8470" y="275069"/>
                </a:lnTo>
                <a:lnTo>
                  <a:pt x="8470" y="325869"/>
                </a:lnTo>
                <a:lnTo>
                  <a:pt x="12700" y="325869"/>
                </a:lnTo>
                <a:lnTo>
                  <a:pt x="12700" y="275069"/>
                </a:lnTo>
                <a:close/>
              </a:path>
              <a:path w="2009838" h="3354819">
                <a:moveTo>
                  <a:pt x="4229" y="186169"/>
                </a:moveTo>
                <a:lnTo>
                  <a:pt x="0" y="186169"/>
                </a:lnTo>
                <a:lnTo>
                  <a:pt x="0" y="236969"/>
                </a:lnTo>
                <a:lnTo>
                  <a:pt x="4229" y="236969"/>
                </a:lnTo>
                <a:lnTo>
                  <a:pt x="4229" y="186169"/>
                </a:lnTo>
                <a:close/>
              </a:path>
              <a:path w="2009838" h="3354819">
                <a:moveTo>
                  <a:pt x="12700" y="186169"/>
                </a:moveTo>
                <a:lnTo>
                  <a:pt x="8470" y="186169"/>
                </a:lnTo>
                <a:lnTo>
                  <a:pt x="8470" y="236969"/>
                </a:lnTo>
                <a:lnTo>
                  <a:pt x="12700" y="236969"/>
                </a:lnTo>
                <a:lnTo>
                  <a:pt x="12700" y="186169"/>
                </a:lnTo>
                <a:close/>
              </a:path>
              <a:path w="2009838" h="3354819">
                <a:moveTo>
                  <a:pt x="4229" y="97269"/>
                </a:moveTo>
                <a:lnTo>
                  <a:pt x="0" y="97269"/>
                </a:lnTo>
                <a:lnTo>
                  <a:pt x="0" y="148069"/>
                </a:lnTo>
                <a:lnTo>
                  <a:pt x="4229" y="148069"/>
                </a:lnTo>
                <a:lnTo>
                  <a:pt x="4229" y="97269"/>
                </a:lnTo>
                <a:close/>
              </a:path>
              <a:path w="2009838" h="3354819">
                <a:moveTo>
                  <a:pt x="12700" y="97269"/>
                </a:moveTo>
                <a:lnTo>
                  <a:pt x="8470" y="97269"/>
                </a:lnTo>
                <a:lnTo>
                  <a:pt x="8470" y="148069"/>
                </a:lnTo>
                <a:lnTo>
                  <a:pt x="12700" y="148069"/>
                </a:lnTo>
                <a:lnTo>
                  <a:pt x="12700" y="97269"/>
                </a:lnTo>
                <a:close/>
              </a:path>
              <a:path w="2009838" h="3354819">
                <a:moveTo>
                  <a:pt x="4229" y="8369"/>
                </a:moveTo>
                <a:lnTo>
                  <a:pt x="0" y="8369"/>
                </a:lnTo>
                <a:lnTo>
                  <a:pt x="0" y="59169"/>
                </a:lnTo>
                <a:lnTo>
                  <a:pt x="4229" y="59169"/>
                </a:lnTo>
                <a:lnTo>
                  <a:pt x="4229" y="8369"/>
                </a:lnTo>
                <a:close/>
              </a:path>
              <a:path w="2009838" h="3354819">
                <a:moveTo>
                  <a:pt x="12700" y="8369"/>
                </a:moveTo>
                <a:lnTo>
                  <a:pt x="8470" y="8369"/>
                </a:lnTo>
                <a:lnTo>
                  <a:pt x="8470" y="59169"/>
                </a:lnTo>
                <a:lnTo>
                  <a:pt x="12700" y="59169"/>
                </a:lnTo>
                <a:lnTo>
                  <a:pt x="12700" y="8369"/>
                </a:lnTo>
                <a:close/>
              </a:path>
              <a:path w="2009838" h="3354819">
                <a:moveTo>
                  <a:pt x="93230" y="0"/>
                </a:moveTo>
                <a:lnTo>
                  <a:pt x="42430" y="0"/>
                </a:lnTo>
                <a:lnTo>
                  <a:pt x="42430" y="4229"/>
                </a:lnTo>
                <a:lnTo>
                  <a:pt x="93230" y="4229"/>
                </a:lnTo>
                <a:lnTo>
                  <a:pt x="93230" y="0"/>
                </a:lnTo>
                <a:close/>
              </a:path>
              <a:path w="2009838" h="3354819">
                <a:moveTo>
                  <a:pt x="93230" y="8470"/>
                </a:moveTo>
                <a:lnTo>
                  <a:pt x="42430" y="8470"/>
                </a:lnTo>
                <a:lnTo>
                  <a:pt x="42430" y="12700"/>
                </a:lnTo>
                <a:lnTo>
                  <a:pt x="93230" y="12700"/>
                </a:lnTo>
                <a:lnTo>
                  <a:pt x="93230" y="8470"/>
                </a:lnTo>
                <a:close/>
              </a:path>
              <a:path w="2009838" h="3354819">
                <a:moveTo>
                  <a:pt x="182130" y="0"/>
                </a:moveTo>
                <a:lnTo>
                  <a:pt x="131330" y="0"/>
                </a:lnTo>
                <a:lnTo>
                  <a:pt x="131330" y="4229"/>
                </a:lnTo>
                <a:lnTo>
                  <a:pt x="182130" y="4229"/>
                </a:lnTo>
                <a:lnTo>
                  <a:pt x="182130" y="0"/>
                </a:lnTo>
                <a:close/>
              </a:path>
              <a:path w="2009838" h="3354819">
                <a:moveTo>
                  <a:pt x="182130" y="8470"/>
                </a:moveTo>
                <a:lnTo>
                  <a:pt x="131330" y="8470"/>
                </a:lnTo>
                <a:lnTo>
                  <a:pt x="131330" y="12700"/>
                </a:lnTo>
                <a:lnTo>
                  <a:pt x="182130" y="12700"/>
                </a:lnTo>
                <a:lnTo>
                  <a:pt x="182130" y="8470"/>
                </a:lnTo>
                <a:close/>
              </a:path>
              <a:path w="2009838" h="3354819">
                <a:moveTo>
                  <a:pt x="271030" y="0"/>
                </a:moveTo>
                <a:lnTo>
                  <a:pt x="220230" y="0"/>
                </a:lnTo>
                <a:lnTo>
                  <a:pt x="220230" y="4229"/>
                </a:lnTo>
                <a:lnTo>
                  <a:pt x="271030" y="4229"/>
                </a:lnTo>
                <a:lnTo>
                  <a:pt x="271030" y="0"/>
                </a:lnTo>
                <a:close/>
              </a:path>
              <a:path w="2009838" h="3354819">
                <a:moveTo>
                  <a:pt x="271030" y="8470"/>
                </a:moveTo>
                <a:lnTo>
                  <a:pt x="220230" y="8470"/>
                </a:lnTo>
                <a:lnTo>
                  <a:pt x="220230" y="12700"/>
                </a:lnTo>
                <a:lnTo>
                  <a:pt x="271030" y="12700"/>
                </a:lnTo>
                <a:lnTo>
                  <a:pt x="271030" y="8470"/>
                </a:lnTo>
                <a:close/>
              </a:path>
              <a:path w="2009838" h="3354819">
                <a:moveTo>
                  <a:pt x="359930" y="0"/>
                </a:moveTo>
                <a:lnTo>
                  <a:pt x="309130" y="0"/>
                </a:lnTo>
                <a:lnTo>
                  <a:pt x="309130" y="4229"/>
                </a:lnTo>
                <a:lnTo>
                  <a:pt x="359930" y="4229"/>
                </a:lnTo>
                <a:lnTo>
                  <a:pt x="359930" y="0"/>
                </a:lnTo>
                <a:close/>
              </a:path>
              <a:path w="2009838" h="3354819">
                <a:moveTo>
                  <a:pt x="359930" y="8470"/>
                </a:moveTo>
                <a:lnTo>
                  <a:pt x="309130" y="8470"/>
                </a:lnTo>
                <a:lnTo>
                  <a:pt x="309130" y="12700"/>
                </a:lnTo>
                <a:lnTo>
                  <a:pt x="359930" y="12700"/>
                </a:lnTo>
                <a:lnTo>
                  <a:pt x="359930" y="8470"/>
                </a:lnTo>
                <a:close/>
              </a:path>
              <a:path w="2009838" h="3354819">
                <a:moveTo>
                  <a:pt x="448830" y="0"/>
                </a:moveTo>
                <a:lnTo>
                  <a:pt x="398030" y="0"/>
                </a:lnTo>
                <a:lnTo>
                  <a:pt x="398030" y="4229"/>
                </a:lnTo>
                <a:lnTo>
                  <a:pt x="448830" y="4229"/>
                </a:lnTo>
                <a:lnTo>
                  <a:pt x="448830" y="0"/>
                </a:lnTo>
                <a:close/>
              </a:path>
              <a:path w="2009838" h="3354819">
                <a:moveTo>
                  <a:pt x="448830" y="8470"/>
                </a:moveTo>
                <a:lnTo>
                  <a:pt x="398030" y="8470"/>
                </a:lnTo>
                <a:lnTo>
                  <a:pt x="398030" y="12700"/>
                </a:lnTo>
                <a:lnTo>
                  <a:pt x="448830" y="12700"/>
                </a:lnTo>
                <a:lnTo>
                  <a:pt x="448830" y="8470"/>
                </a:lnTo>
                <a:close/>
              </a:path>
              <a:path w="2009838" h="3354819">
                <a:moveTo>
                  <a:pt x="537730" y="0"/>
                </a:moveTo>
                <a:lnTo>
                  <a:pt x="486930" y="0"/>
                </a:lnTo>
                <a:lnTo>
                  <a:pt x="486930" y="4229"/>
                </a:lnTo>
                <a:lnTo>
                  <a:pt x="537730" y="4229"/>
                </a:lnTo>
                <a:lnTo>
                  <a:pt x="537730" y="0"/>
                </a:lnTo>
                <a:close/>
              </a:path>
              <a:path w="2009838" h="3354819">
                <a:moveTo>
                  <a:pt x="537730" y="8470"/>
                </a:moveTo>
                <a:lnTo>
                  <a:pt x="486930" y="8470"/>
                </a:lnTo>
                <a:lnTo>
                  <a:pt x="486930" y="12700"/>
                </a:lnTo>
                <a:lnTo>
                  <a:pt x="537730" y="12700"/>
                </a:lnTo>
                <a:lnTo>
                  <a:pt x="537730" y="8470"/>
                </a:lnTo>
                <a:close/>
              </a:path>
              <a:path w="2009838" h="3354819">
                <a:moveTo>
                  <a:pt x="626630" y="0"/>
                </a:moveTo>
                <a:lnTo>
                  <a:pt x="575830" y="0"/>
                </a:lnTo>
                <a:lnTo>
                  <a:pt x="575830" y="4229"/>
                </a:lnTo>
                <a:lnTo>
                  <a:pt x="626630" y="4229"/>
                </a:lnTo>
                <a:lnTo>
                  <a:pt x="626630" y="0"/>
                </a:lnTo>
                <a:close/>
              </a:path>
              <a:path w="2009838" h="3354819">
                <a:moveTo>
                  <a:pt x="626630" y="8470"/>
                </a:moveTo>
                <a:lnTo>
                  <a:pt x="575830" y="8470"/>
                </a:lnTo>
                <a:lnTo>
                  <a:pt x="575830" y="12700"/>
                </a:lnTo>
                <a:lnTo>
                  <a:pt x="626630" y="12700"/>
                </a:lnTo>
                <a:lnTo>
                  <a:pt x="626630" y="8470"/>
                </a:lnTo>
                <a:close/>
              </a:path>
              <a:path w="2009838" h="3354819">
                <a:moveTo>
                  <a:pt x="715530" y="0"/>
                </a:moveTo>
                <a:lnTo>
                  <a:pt x="664730" y="0"/>
                </a:lnTo>
                <a:lnTo>
                  <a:pt x="664730" y="4229"/>
                </a:lnTo>
                <a:lnTo>
                  <a:pt x="715530" y="4229"/>
                </a:lnTo>
                <a:lnTo>
                  <a:pt x="715530" y="0"/>
                </a:lnTo>
                <a:close/>
              </a:path>
              <a:path w="2009838" h="3354819">
                <a:moveTo>
                  <a:pt x="715530" y="8470"/>
                </a:moveTo>
                <a:lnTo>
                  <a:pt x="664730" y="8470"/>
                </a:lnTo>
                <a:lnTo>
                  <a:pt x="664730" y="12700"/>
                </a:lnTo>
                <a:lnTo>
                  <a:pt x="715530" y="12700"/>
                </a:lnTo>
                <a:lnTo>
                  <a:pt x="715530" y="8470"/>
                </a:lnTo>
                <a:close/>
              </a:path>
              <a:path w="2009838" h="3354819">
                <a:moveTo>
                  <a:pt x="804430" y="0"/>
                </a:moveTo>
                <a:lnTo>
                  <a:pt x="753630" y="0"/>
                </a:lnTo>
                <a:lnTo>
                  <a:pt x="753630" y="4229"/>
                </a:lnTo>
                <a:lnTo>
                  <a:pt x="804430" y="4229"/>
                </a:lnTo>
                <a:lnTo>
                  <a:pt x="804430" y="0"/>
                </a:lnTo>
                <a:close/>
              </a:path>
              <a:path w="2009838" h="3354819">
                <a:moveTo>
                  <a:pt x="804430" y="8470"/>
                </a:moveTo>
                <a:lnTo>
                  <a:pt x="753630" y="8470"/>
                </a:lnTo>
                <a:lnTo>
                  <a:pt x="753630" y="12700"/>
                </a:lnTo>
                <a:lnTo>
                  <a:pt x="804430" y="12700"/>
                </a:lnTo>
                <a:lnTo>
                  <a:pt x="804430" y="8470"/>
                </a:lnTo>
                <a:close/>
              </a:path>
              <a:path w="2009838" h="3354819">
                <a:moveTo>
                  <a:pt x="893330" y="0"/>
                </a:moveTo>
                <a:lnTo>
                  <a:pt x="842530" y="0"/>
                </a:lnTo>
                <a:lnTo>
                  <a:pt x="842530" y="4229"/>
                </a:lnTo>
                <a:lnTo>
                  <a:pt x="893330" y="4229"/>
                </a:lnTo>
                <a:lnTo>
                  <a:pt x="893330" y="0"/>
                </a:lnTo>
                <a:close/>
              </a:path>
              <a:path w="2009838" h="3354819">
                <a:moveTo>
                  <a:pt x="893330" y="8470"/>
                </a:moveTo>
                <a:lnTo>
                  <a:pt x="842530" y="8470"/>
                </a:lnTo>
                <a:lnTo>
                  <a:pt x="842530" y="12700"/>
                </a:lnTo>
                <a:lnTo>
                  <a:pt x="893330" y="12700"/>
                </a:lnTo>
                <a:lnTo>
                  <a:pt x="893330" y="8470"/>
                </a:lnTo>
                <a:close/>
              </a:path>
              <a:path w="2009838" h="3354819">
                <a:moveTo>
                  <a:pt x="982230" y="0"/>
                </a:moveTo>
                <a:lnTo>
                  <a:pt x="931430" y="0"/>
                </a:lnTo>
                <a:lnTo>
                  <a:pt x="931430" y="4229"/>
                </a:lnTo>
                <a:lnTo>
                  <a:pt x="982230" y="4229"/>
                </a:lnTo>
                <a:lnTo>
                  <a:pt x="982230" y="0"/>
                </a:lnTo>
                <a:close/>
              </a:path>
              <a:path w="2009838" h="3354819">
                <a:moveTo>
                  <a:pt x="982230" y="8470"/>
                </a:moveTo>
                <a:lnTo>
                  <a:pt x="931430" y="8470"/>
                </a:lnTo>
                <a:lnTo>
                  <a:pt x="931430" y="12700"/>
                </a:lnTo>
                <a:lnTo>
                  <a:pt x="982230" y="12700"/>
                </a:lnTo>
                <a:lnTo>
                  <a:pt x="982230" y="8470"/>
                </a:lnTo>
                <a:close/>
              </a:path>
              <a:path w="2009838" h="3354819">
                <a:moveTo>
                  <a:pt x="1071130" y="0"/>
                </a:moveTo>
                <a:lnTo>
                  <a:pt x="1020330" y="0"/>
                </a:lnTo>
                <a:lnTo>
                  <a:pt x="1020330" y="4229"/>
                </a:lnTo>
                <a:lnTo>
                  <a:pt x="1071130" y="4229"/>
                </a:lnTo>
                <a:lnTo>
                  <a:pt x="1071130" y="0"/>
                </a:lnTo>
                <a:close/>
              </a:path>
              <a:path w="2009838" h="3354819">
                <a:moveTo>
                  <a:pt x="1071130" y="8470"/>
                </a:moveTo>
                <a:lnTo>
                  <a:pt x="1020330" y="8470"/>
                </a:lnTo>
                <a:lnTo>
                  <a:pt x="1020330" y="12700"/>
                </a:lnTo>
                <a:lnTo>
                  <a:pt x="1071130" y="12700"/>
                </a:lnTo>
                <a:lnTo>
                  <a:pt x="1071130" y="8470"/>
                </a:lnTo>
                <a:close/>
              </a:path>
              <a:path w="2009838" h="3354819">
                <a:moveTo>
                  <a:pt x="1160030" y="0"/>
                </a:moveTo>
                <a:lnTo>
                  <a:pt x="1109230" y="0"/>
                </a:lnTo>
                <a:lnTo>
                  <a:pt x="1109230" y="4229"/>
                </a:lnTo>
                <a:lnTo>
                  <a:pt x="1160030" y="4229"/>
                </a:lnTo>
                <a:lnTo>
                  <a:pt x="1160030" y="0"/>
                </a:lnTo>
                <a:close/>
              </a:path>
              <a:path w="2009838" h="3354819">
                <a:moveTo>
                  <a:pt x="1160030" y="8470"/>
                </a:moveTo>
                <a:lnTo>
                  <a:pt x="1109230" y="8470"/>
                </a:lnTo>
                <a:lnTo>
                  <a:pt x="1109230" y="12700"/>
                </a:lnTo>
                <a:lnTo>
                  <a:pt x="1160030" y="12700"/>
                </a:lnTo>
                <a:lnTo>
                  <a:pt x="1160030" y="8470"/>
                </a:lnTo>
                <a:close/>
              </a:path>
              <a:path w="2009838" h="3354819">
                <a:moveTo>
                  <a:pt x="1248930" y="0"/>
                </a:moveTo>
                <a:lnTo>
                  <a:pt x="1198130" y="0"/>
                </a:lnTo>
                <a:lnTo>
                  <a:pt x="1198130" y="4229"/>
                </a:lnTo>
                <a:lnTo>
                  <a:pt x="1248930" y="4229"/>
                </a:lnTo>
                <a:lnTo>
                  <a:pt x="1248930" y="0"/>
                </a:lnTo>
                <a:close/>
              </a:path>
              <a:path w="2009838" h="3354819">
                <a:moveTo>
                  <a:pt x="1248930" y="8470"/>
                </a:moveTo>
                <a:lnTo>
                  <a:pt x="1198130" y="8470"/>
                </a:lnTo>
                <a:lnTo>
                  <a:pt x="1198130" y="12700"/>
                </a:lnTo>
                <a:lnTo>
                  <a:pt x="1248930" y="12700"/>
                </a:lnTo>
                <a:lnTo>
                  <a:pt x="1248930" y="8470"/>
                </a:lnTo>
                <a:close/>
              </a:path>
              <a:path w="2009838" h="3354819">
                <a:moveTo>
                  <a:pt x="1337830" y="0"/>
                </a:moveTo>
                <a:lnTo>
                  <a:pt x="1287030" y="0"/>
                </a:lnTo>
                <a:lnTo>
                  <a:pt x="1287030" y="4229"/>
                </a:lnTo>
                <a:lnTo>
                  <a:pt x="1337830" y="4229"/>
                </a:lnTo>
                <a:lnTo>
                  <a:pt x="1337830" y="0"/>
                </a:lnTo>
                <a:close/>
              </a:path>
              <a:path w="2009838" h="3354819">
                <a:moveTo>
                  <a:pt x="1337830" y="8470"/>
                </a:moveTo>
                <a:lnTo>
                  <a:pt x="1287030" y="8470"/>
                </a:lnTo>
                <a:lnTo>
                  <a:pt x="1287030" y="12700"/>
                </a:lnTo>
                <a:lnTo>
                  <a:pt x="1337830" y="12700"/>
                </a:lnTo>
                <a:lnTo>
                  <a:pt x="1337830" y="8470"/>
                </a:lnTo>
                <a:close/>
              </a:path>
              <a:path w="2009838" h="3354819">
                <a:moveTo>
                  <a:pt x="1426730" y="0"/>
                </a:moveTo>
                <a:lnTo>
                  <a:pt x="1375930" y="0"/>
                </a:lnTo>
                <a:lnTo>
                  <a:pt x="1375930" y="4229"/>
                </a:lnTo>
                <a:lnTo>
                  <a:pt x="1426730" y="4229"/>
                </a:lnTo>
                <a:lnTo>
                  <a:pt x="1426730" y="0"/>
                </a:lnTo>
                <a:close/>
              </a:path>
              <a:path w="2009838" h="3354819">
                <a:moveTo>
                  <a:pt x="1426730" y="8470"/>
                </a:moveTo>
                <a:lnTo>
                  <a:pt x="1375930" y="8470"/>
                </a:lnTo>
                <a:lnTo>
                  <a:pt x="1375930" y="12700"/>
                </a:lnTo>
                <a:lnTo>
                  <a:pt x="1426730" y="12700"/>
                </a:lnTo>
                <a:lnTo>
                  <a:pt x="1426730" y="8470"/>
                </a:lnTo>
                <a:close/>
              </a:path>
              <a:path w="2009838" h="3354819">
                <a:moveTo>
                  <a:pt x="1515630" y="0"/>
                </a:moveTo>
                <a:lnTo>
                  <a:pt x="1464830" y="0"/>
                </a:lnTo>
                <a:lnTo>
                  <a:pt x="1464830" y="4229"/>
                </a:lnTo>
                <a:lnTo>
                  <a:pt x="1515630" y="4229"/>
                </a:lnTo>
                <a:lnTo>
                  <a:pt x="1515630" y="0"/>
                </a:lnTo>
                <a:close/>
              </a:path>
              <a:path w="2009838" h="3354819">
                <a:moveTo>
                  <a:pt x="1515630" y="8470"/>
                </a:moveTo>
                <a:lnTo>
                  <a:pt x="1464830" y="8470"/>
                </a:lnTo>
                <a:lnTo>
                  <a:pt x="1464830" y="12700"/>
                </a:lnTo>
                <a:lnTo>
                  <a:pt x="1515630" y="12700"/>
                </a:lnTo>
                <a:lnTo>
                  <a:pt x="1515630" y="8470"/>
                </a:lnTo>
                <a:close/>
              </a:path>
              <a:path w="2009838" h="3354819">
                <a:moveTo>
                  <a:pt x="1604530" y="0"/>
                </a:moveTo>
                <a:lnTo>
                  <a:pt x="1553730" y="0"/>
                </a:lnTo>
                <a:lnTo>
                  <a:pt x="1553730" y="4229"/>
                </a:lnTo>
                <a:lnTo>
                  <a:pt x="1604530" y="4229"/>
                </a:lnTo>
                <a:lnTo>
                  <a:pt x="1604530" y="0"/>
                </a:lnTo>
                <a:close/>
              </a:path>
              <a:path w="2009838" h="3354819">
                <a:moveTo>
                  <a:pt x="1604530" y="8470"/>
                </a:moveTo>
                <a:lnTo>
                  <a:pt x="1553730" y="8470"/>
                </a:lnTo>
                <a:lnTo>
                  <a:pt x="1553730" y="12700"/>
                </a:lnTo>
                <a:lnTo>
                  <a:pt x="1604530" y="12700"/>
                </a:lnTo>
                <a:lnTo>
                  <a:pt x="1604530" y="8470"/>
                </a:lnTo>
                <a:close/>
              </a:path>
              <a:path w="2009838" h="3354819">
                <a:moveTo>
                  <a:pt x="1693430" y="0"/>
                </a:moveTo>
                <a:lnTo>
                  <a:pt x="1642630" y="0"/>
                </a:lnTo>
                <a:lnTo>
                  <a:pt x="1642630" y="4229"/>
                </a:lnTo>
                <a:lnTo>
                  <a:pt x="1693430" y="4229"/>
                </a:lnTo>
                <a:lnTo>
                  <a:pt x="1693430" y="0"/>
                </a:lnTo>
                <a:close/>
              </a:path>
              <a:path w="2009838" h="3354819">
                <a:moveTo>
                  <a:pt x="1693430" y="8470"/>
                </a:moveTo>
                <a:lnTo>
                  <a:pt x="1642630" y="8470"/>
                </a:lnTo>
                <a:lnTo>
                  <a:pt x="1642630" y="12700"/>
                </a:lnTo>
                <a:lnTo>
                  <a:pt x="1693430" y="12700"/>
                </a:lnTo>
                <a:lnTo>
                  <a:pt x="1693430" y="8470"/>
                </a:lnTo>
                <a:close/>
              </a:path>
              <a:path w="2009838" h="3354819">
                <a:moveTo>
                  <a:pt x="1782330" y="0"/>
                </a:moveTo>
                <a:lnTo>
                  <a:pt x="1731530" y="0"/>
                </a:lnTo>
                <a:lnTo>
                  <a:pt x="1731530" y="4229"/>
                </a:lnTo>
                <a:lnTo>
                  <a:pt x="1782330" y="4229"/>
                </a:lnTo>
                <a:lnTo>
                  <a:pt x="1782330" y="0"/>
                </a:lnTo>
                <a:close/>
              </a:path>
              <a:path w="2009838" h="3354819">
                <a:moveTo>
                  <a:pt x="1782330" y="8470"/>
                </a:moveTo>
                <a:lnTo>
                  <a:pt x="1731530" y="8470"/>
                </a:lnTo>
                <a:lnTo>
                  <a:pt x="1731530" y="12700"/>
                </a:lnTo>
                <a:lnTo>
                  <a:pt x="1782330" y="12700"/>
                </a:lnTo>
                <a:lnTo>
                  <a:pt x="1782330" y="8470"/>
                </a:lnTo>
                <a:close/>
              </a:path>
              <a:path w="2009838" h="3354819">
                <a:moveTo>
                  <a:pt x="1871230" y="0"/>
                </a:moveTo>
                <a:lnTo>
                  <a:pt x="1820430" y="0"/>
                </a:lnTo>
                <a:lnTo>
                  <a:pt x="1820430" y="4229"/>
                </a:lnTo>
                <a:lnTo>
                  <a:pt x="1871230" y="4229"/>
                </a:lnTo>
                <a:lnTo>
                  <a:pt x="1871230" y="0"/>
                </a:lnTo>
                <a:close/>
              </a:path>
              <a:path w="2009838" h="3354819">
                <a:moveTo>
                  <a:pt x="1871230" y="8470"/>
                </a:moveTo>
                <a:lnTo>
                  <a:pt x="1820430" y="8470"/>
                </a:lnTo>
                <a:lnTo>
                  <a:pt x="1820430" y="12700"/>
                </a:lnTo>
                <a:lnTo>
                  <a:pt x="1871230" y="12700"/>
                </a:lnTo>
                <a:lnTo>
                  <a:pt x="1871230" y="8470"/>
                </a:lnTo>
                <a:close/>
              </a:path>
              <a:path w="2009838" h="3354819">
                <a:moveTo>
                  <a:pt x="1960130" y="0"/>
                </a:moveTo>
                <a:lnTo>
                  <a:pt x="1909330" y="0"/>
                </a:lnTo>
                <a:lnTo>
                  <a:pt x="1909330" y="4229"/>
                </a:lnTo>
                <a:lnTo>
                  <a:pt x="1960130" y="4229"/>
                </a:lnTo>
                <a:lnTo>
                  <a:pt x="1960130" y="0"/>
                </a:lnTo>
                <a:close/>
              </a:path>
              <a:path w="2009838" h="3354819">
                <a:moveTo>
                  <a:pt x="1960130" y="8470"/>
                </a:moveTo>
                <a:lnTo>
                  <a:pt x="1909330" y="8470"/>
                </a:lnTo>
                <a:lnTo>
                  <a:pt x="1909330" y="12700"/>
                </a:lnTo>
                <a:lnTo>
                  <a:pt x="1960130" y="12700"/>
                </a:lnTo>
                <a:lnTo>
                  <a:pt x="1960130" y="8470"/>
                </a:lnTo>
                <a:close/>
              </a:path>
              <a:path w="2009838" h="3354819">
                <a:moveTo>
                  <a:pt x="2001367" y="8470"/>
                </a:moveTo>
                <a:lnTo>
                  <a:pt x="1998230" y="8470"/>
                </a:lnTo>
                <a:lnTo>
                  <a:pt x="1997138" y="12700"/>
                </a:lnTo>
                <a:lnTo>
                  <a:pt x="1997138" y="51892"/>
                </a:lnTo>
                <a:lnTo>
                  <a:pt x="2001367" y="51892"/>
                </a:lnTo>
                <a:lnTo>
                  <a:pt x="2001367" y="8470"/>
                </a:lnTo>
                <a:close/>
              </a:path>
              <a:path w="2009838" h="3354819">
                <a:moveTo>
                  <a:pt x="2006993" y="0"/>
                </a:moveTo>
                <a:lnTo>
                  <a:pt x="1998230" y="0"/>
                </a:lnTo>
                <a:lnTo>
                  <a:pt x="1998230" y="4229"/>
                </a:lnTo>
                <a:lnTo>
                  <a:pt x="2004656" y="4229"/>
                </a:lnTo>
                <a:lnTo>
                  <a:pt x="2005609" y="5181"/>
                </a:lnTo>
                <a:lnTo>
                  <a:pt x="2005609" y="51892"/>
                </a:lnTo>
                <a:lnTo>
                  <a:pt x="2009838" y="51892"/>
                </a:lnTo>
                <a:lnTo>
                  <a:pt x="2009838" y="2844"/>
                </a:lnTo>
                <a:lnTo>
                  <a:pt x="2006993" y="0"/>
                </a:lnTo>
                <a:close/>
              </a:path>
              <a:path w="2009838" h="3354819">
                <a:moveTo>
                  <a:pt x="2009838" y="89992"/>
                </a:moveTo>
                <a:lnTo>
                  <a:pt x="2005609" y="89992"/>
                </a:lnTo>
                <a:lnTo>
                  <a:pt x="2005609" y="140792"/>
                </a:lnTo>
                <a:lnTo>
                  <a:pt x="2009838" y="140792"/>
                </a:lnTo>
                <a:lnTo>
                  <a:pt x="2009838" y="89992"/>
                </a:lnTo>
                <a:close/>
              </a:path>
              <a:path w="2009838" h="3354819">
                <a:moveTo>
                  <a:pt x="2001367" y="89992"/>
                </a:moveTo>
                <a:lnTo>
                  <a:pt x="1997138" y="89992"/>
                </a:lnTo>
                <a:lnTo>
                  <a:pt x="1997138" y="140792"/>
                </a:lnTo>
                <a:lnTo>
                  <a:pt x="2001367" y="140792"/>
                </a:lnTo>
                <a:lnTo>
                  <a:pt x="2001367" y="89992"/>
                </a:lnTo>
                <a:close/>
              </a:path>
              <a:path w="2009838" h="3354819">
                <a:moveTo>
                  <a:pt x="2009838" y="178892"/>
                </a:moveTo>
                <a:lnTo>
                  <a:pt x="2005609" y="178892"/>
                </a:lnTo>
                <a:lnTo>
                  <a:pt x="2005609" y="229692"/>
                </a:lnTo>
                <a:lnTo>
                  <a:pt x="2009838" y="229692"/>
                </a:lnTo>
                <a:lnTo>
                  <a:pt x="2009838" y="178892"/>
                </a:lnTo>
                <a:close/>
              </a:path>
              <a:path w="2009838" h="3354819">
                <a:moveTo>
                  <a:pt x="2001367" y="178892"/>
                </a:moveTo>
                <a:lnTo>
                  <a:pt x="1997138" y="178892"/>
                </a:lnTo>
                <a:lnTo>
                  <a:pt x="1997138" y="229692"/>
                </a:lnTo>
                <a:lnTo>
                  <a:pt x="2001367" y="229692"/>
                </a:lnTo>
                <a:lnTo>
                  <a:pt x="2001367" y="178892"/>
                </a:lnTo>
                <a:close/>
              </a:path>
              <a:path w="2009838" h="3354819">
                <a:moveTo>
                  <a:pt x="2009838" y="267792"/>
                </a:moveTo>
                <a:lnTo>
                  <a:pt x="2005609" y="267792"/>
                </a:lnTo>
                <a:lnTo>
                  <a:pt x="2005609" y="318592"/>
                </a:lnTo>
                <a:lnTo>
                  <a:pt x="2009838" y="318592"/>
                </a:lnTo>
                <a:lnTo>
                  <a:pt x="2009838" y="267792"/>
                </a:lnTo>
                <a:close/>
              </a:path>
              <a:path w="2009838" h="3354819">
                <a:moveTo>
                  <a:pt x="2001367" y="267792"/>
                </a:moveTo>
                <a:lnTo>
                  <a:pt x="1997138" y="267792"/>
                </a:lnTo>
                <a:lnTo>
                  <a:pt x="1997138" y="318592"/>
                </a:lnTo>
                <a:lnTo>
                  <a:pt x="2001367" y="318592"/>
                </a:lnTo>
                <a:lnTo>
                  <a:pt x="2001367" y="267792"/>
                </a:lnTo>
                <a:close/>
              </a:path>
              <a:path w="2009838" h="3354819">
                <a:moveTo>
                  <a:pt x="2009838" y="356692"/>
                </a:moveTo>
                <a:lnTo>
                  <a:pt x="2005609" y="356692"/>
                </a:lnTo>
                <a:lnTo>
                  <a:pt x="2005609" y="407492"/>
                </a:lnTo>
                <a:lnTo>
                  <a:pt x="2009838" y="407492"/>
                </a:lnTo>
                <a:lnTo>
                  <a:pt x="2009838" y="356692"/>
                </a:lnTo>
                <a:close/>
              </a:path>
              <a:path w="2009838" h="3354819">
                <a:moveTo>
                  <a:pt x="2001367" y="356692"/>
                </a:moveTo>
                <a:lnTo>
                  <a:pt x="1997138" y="356692"/>
                </a:lnTo>
                <a:lnTo>
                  <a:pt x="1997138" y="407492"/>
                </a:lnTo>
                <a:lnTo>
                  <a:pt x="2001367" y="407492"/>
                </a:lnTo>
                <a:lnTo>
                  <a:pt x="2001367" y="356692"/>
                </a:lnTo>
                <a:close/>
              </a:path>
              <a:path w="2009838" h="3354819">
                <a:moveTo>
                  <a:pt x="2009838" y="445592"/>
                </a:moveTo>
                <a:lnTo>
                  <a:pt x="2005609" y="445592"/>
                </a:lnTo>
                <a:lnTo>
                  <a:pt x="2005609" y="496392"/>
                </a:lnTo>
                <a:lnTo>
                  <a:pt x="2009838" y="496392"/>
                </a:lnTo>
                <a:lnTo>
                  <a:pt x="2009838" y="445592"/>
                </a:lnTo>
                <a:close/>
              </a:path>
              <a:path w="2009838" h="3354819">
                <a:moveTo>
                  <a:pt x="2001367" y="445592"/>
                </a:moveTo>
                <a:lnTo>
                  <a:pt x="1997138" y="445592"/>
                </a:lnTo>
                <a:lnTo>
                  <a:pt x="1997138" y="496392"/>
                </a:lnTo>
                <a:lnTo>
                  <a:pt x="2001367" y="496392"/>
                </a:lnTo>
                <a:lnTo>
                  <a:pt x="2001367" y="445592"/>
                </a:lnTo>
                <a:close/>
              </a:path>
              <a:path w="2009838" h="3354819">
                <a:moveTo>
                  <a:pt x="2009838" y="534492"/>
                </a:moveTo>
                <a:lnTo>
                  <a:pt x="2005609" y="534492"/>
                </a:lnTo>
                <a:lnTo>
                  <a:pt x="2005609" y="585292"/>
                </a:lnTo>
                <a:lnTo>
                  <a:pt x="2009838" y="585292"/>
                </a:lnTo>
                <a:lnTo>
                  <a:pt x="2009838" y="534492"/>
                </a:lnTo>
                <a:close/>
              </a:path>
              <a:path w="2009838" h="3354819">
                <a:moveTo>
                  <a:pt x="2001367" y="534492"/>
                </a:moveTo>
                <a:lnTo>
                  <a:pt x="1997138" y="534492"/>
                </a:lnTo>
                <a:lnTo>
                  <a:pt x="1997138" y="585292"/>
                </a:lnTo>
                <a:lnTo>
                  <a:pt x="2001367" y="585292"/>
                </a:lnTo>
                <a:lnTo>
                  <a:pt x="2001367" y="534492"/>
                </a:lnTo>
                <a:close/>
              </a:path>
              <a:path w="2009838" h="3354819">
                <a:moveTo>
                  <a:pt x="2009838" y="623392"/>
                </a:moveTo>
                <a:lnTo>
                  <a:pt x="2005609" y="623392"/>
                </a:lnTo>
                <a:lnTo>
                  <a:pt x="2005609" y="674192"/>
                </a:lnTo>
                <a:lnTo>
                  <a:pt x="2009838" y="674192"/>
                </a:lnTo>
                <a:lnTo>
                  <a:pt x="2009838" y="623392"/>
                </a:lnTo>
                <a:close/>
              </a:path>
              <a:path w="2009838" h="3354819">
                <a:moveTo>
                  <a:pt x="2001367" y="623392"/>
                </a:moveTo>
                <a:lnTo>
                  <a:pt x="1997138" y="623392"/>
                </a:lnTo>
                <a:lnTo>
                  <a:pt x="1997138" y="674192"/>
                </a:lnTo>
                <a:lnTo>
                  <a:pt x="2001367" y="674192"/>
                </a:lnTo>
                <a:lnTo>
                  <a:pt x="2001367" y="623392"/>
                </a:lnTo>
                <a:close/>
              </a:path>
              <a:path w="2009838" h="3354819">
                <a:moveTo>
                  <a:pt x="2009838" y="712292"/>
                </a:moveTo>
                <a:lnTo>
                  <a:pt x="2005609" y="712292"/>
                </a:lnTo>
                <a:lnTo>
                  <a:pt x="2005609" y="763092"/>
                </a:lnTo>
                <a:lnTo>
                  <a:pt x="2009838" y="763092"/>
                </a:lnTo>
                <a:lnTo>
                  <a:pt x="2009838" y="712292"/>
                </a:lnTo>
                <a:close/>
              </a:path>
              <a:path w="2009838" h="3354819">
                <a:moveTo>
                  <a:pt x="2001367" y="712292"/>
                </a:moveTo>
                <a:lnTo>
                  <a:pt x="1997138" y="712292"/>
                </a:lnTo>
                <a:lnTo>
                  <a:pt x="1997138" y="763092"/>
                </a:lnTo>
                <a:lnTo>
                  <a:pt x="2001367" y="763092"/>
                </a:lnTo>
                <a:lnTo>
                  <a:pt x="2001367" y="712292"/>
                </a:lnTo>
                <a:close/>
              </a:path>
              <a:path w="2009838" h="3354819">
                <a:moveTo>
                  <a:pt x="2009838" y="801192"/>
                </a:moveTo>
                <a:lnTo>
                  <a:pt x="2005609" y="801192"/>
                </a:lnTo>
                <a:lnTo>
                  <a:pt x="2005609" y="851992"/>
                </a:lnTo>
                <a:lnTo>
                  <a:pt x="2009838" y="851992"/>
                </a:lnTo>
                <a:lnTo>
                  <a:pt x="2009838" y="801192"/>
                </a:lnTo>
                <a:close/>
              </a:path>
              <a:path w="2009838" h="3354819">
                <a:moveTo>
                  <a:pt x="2001367" y="801192"/>
                </a:moveTo>
                <a:lnTo>
                  <a:pt x="1997138" y="801192"/>
                </a:lnTo>
                <a:lnTo>
                  <a:pt x="1997138" y="851992"/>
                </a:lnTo>
                <a:lnTo>
                  <a:pt x="2001367" y="851992"/>
                </a:lnTo>
                <a:lnTo>
                  <a:pt x="2001367" y="801192"/>
                </a:lnTo>
                <a:close/>
              </a:path>
              <a:path w="2009838" h="3354819">
                <a:moveTo>
                  <a:pt x="2009838" y="890092"/>
                </a:moveTo>
                <a:lnTo>
                  <a:pt x="2005609" y="890092"/>
                </a:lnTo>
                <a:lnTo>
                  <a:pt x="2005609" y="940892"/>
                </a:lnTo>
                <a:lnTo>
                  <a:pt x="2009838" y="940892"/>
                </a:lnTo>
                <a:lnTo>
                  <a:pt x="2009838" y="890092"/>
                </a:lnTo>
                <a:close/>
              </a:path>
              <a:path w="2009838" h="3354819">
                <a:moveTo>
                  <a:pt x="2001367" y="890092"/>
                </a:moveTo>
                <a:lnTo>
                  <a:pt x="1997138" y="890092"/>
                </a:lnTo>
                <a:lnTo>
                  <a:pt x="1997138" y="940892"/>
                </a:lnTo>
                <a:lnTo>
                  <a:pt x="2001367" y="940892"/>
                </a:lnTo>
                <a:lnTo>
                  <a:pt x="2001367" y="890092"/>
                </a:lnTo>
                <a:close/>
              </a:path>
              <a:path w="2009838" h="3354819">
                <a:moveTo>
                  <a:pt x="2009838" y="978992"/>
                </a:moveTo>
                <a:lnTo>
                  <a:pt x="2005609" y="978992"/>
                </a:lnTo>
                <a:lnTo>
                  <a:pt x="2005609" y="1029792"/>
                </a:lnTo>
                <a:lnTo>
                  <a:pt x="2009838" y="1029792"/>
                </a:lnTo>
                <a:lnTo>
                  <a:pt x="2009838" y="978992"/>
                </a:lnTo>
                <a:close/>
              </a:path>
              <a:path w="2009838" h="3354819">
                <a:moveTo>
                  <a:pt x="2001367" y="978992"/>
                </a:moveTo>
                <a:lnTo>
                  <a:pt x="1997138" y="978992"/>
                </a:lnTo>
                <a:lnTo>
                  <a:pt x="1997138" y="1029792"/>
                </a:lnTo>
                <a:lnTo>
                  <a:pt x="2001367" y="1029792"/>
                </a:lnTo>
                <a:lnTo>
                  <a:pt x="2001367" y="978992"/>
                </a:lnTo>
                <a:close/>
              </a:path>
              <a:path w="2009838" h="3354819">
                <a:moveTo>
                  <a:pt x="2009838" y="1067892"/>
                </a:moveTo>
                <a:lnTo>
                  <a:pt x="2005609" y="1067892"/>
                </a:lnTo>
                <a:lnTo>
                  <a:pt x="2005609" y="1118692"/>
                </a:lnTo>
                <a:lnTo>
                  <a:pt x="2009838" y="1118692"/>
                </a:lnTo>
                <a:lnTo>
                  <a:pt x="2009838" y="1067892"/>
                </a:lnTo>
                <a:close/>
              </a:path>
              <a:path w="2009838" h="3354819">
                <a:moveTo>
                  <a:pt x="2001367" y="1067892"/>
                </a:moveTo>
                <a:lnTo>
                  <a:pt x="1997138" y="1067892"/>
                </a:lnTo>
                <a:lnTo>
                  <a:pt x="1997138" y="1118692"/>
                </a:lnTo>
                <a:lnTo>
                  <a:pt x="2001367" y="1118692"/>
                </a:lnTo>
                <a:lnTo>
                  <a:pt x="2001367" y="1067892"/>
                </a:lnTo>
                <a:close/>
              </a:path>
              <a:path w="2009838" h="3354819">
                <a:moveTo>
                  <a:pt x="2009838" y="1156792"/>
                </a:moveTo>
                <a:lnTo>
                  <a:pt x="2005609" y="1156792"/>
                </a:lnTo>
                <a:lnTo>
                  <a:pt x="2005609" y="1207592"/>
                </a:lnTo>
                <a:lnTo>
                  <a:pt x="2009838" y="1207592"/>
                </a:lnTo>
                <a:lnTo>
                  <a:pt x="2009838" y="1156792"/>
                </a:lnTo>
                <a:close/>
              </a:path>
              <a:path w="2009838" h="3354819">
                <a:moveTo>
                  <a:pt x="2001367" y="1156792"/>
                </a:moveTo>
                <a:lnTo>
                  <a:pt x="1997138" y="1156792"/>
                </a:lnTo>
                <a:lnTo>
                  <a:pt x="1997138" y="1207592"/>
                </a:lnTo>
                <a:lnTo>
                  <a:pt x="2001367" y="1207592"/>
                </a:lnTo>
                <a:lnTo>
                  <a:pt x="2001367" y="1156792"/>
                </a:lnTo>
                <a:close/>
              </a:path>
              <a:path w="2009838" h="3354819">
                <a:moveTo>
                  <a:pt x="2009838" y="1245692"/>
                </a:moveTo>
                <a:lnTo>
                  <a:pt x="2005609" y="1245692"/>
                </a:lnTo>
                <a:lnTo>
                  <a:pt x="2005609" y="1296492"/>
                </a:lnTo>
                <a:lnTo>
                  <a:pt x="2009838" y="1296492"/>
                </a:lnTo>
                <a:lnTo>
                  <a:pt x="2009838" y="1245692"/>
                </a:lnTo>
                <a:close/>
              </a:path>
              <a:path w="2009838" h="3354819">
                <a:moveTo>
                  <a:pt x="2001367" y="1245692"/>
                </a:moveTo>
                <a:lnTo>
                  <a:pt x="1997138" y="1245692"/>
                </a:lnTo>
                <a:lnTo>
                  <a:pt x="1997138" y="1296492"/>
                </a:lnTo>
                <a:lnTo>
                  <a:pt x="2001367" y="1296492"/>
                </a:lnTo>
                <a:lnTo>
                  <a:pt x="2001367" y="1245692"/>
                </a:lnTo>
                <a:close/>
              </a:path>
              <a:path w="2009838" h="3354819">
                <a:moveTo>
                  <a:pt x="2009838" y="1334592"/>
                </a:moveTo>
                <a:lnTo>
                  <a:pt x="2005609" y="1334592"/>
                </a:lnTo>
                <a:lnTo>
                  <a:pt x="2005609" y="1385392"/>
                </a:lnTo>
                <a:lnTo>
                  <a:pt x="2009838" y="1385392"/>
                </a:lnTo>
                <a:lnTo>
                  <a:pt x="2009838" y="1334592"/>
                </a:lnTo>
                <a:close/>
              </a:path>
              <a:path w="2009838" h="3354819">
                <a:moveTo>
                  <a:pt x="2001367" y="1334592"/>
                </a:moveTo>
                <a:lnTo>
                  <a:pt x="1997138" y="1334592"/>
                </a:lnTo>
                <a:lnTo>
                  <a:pt x="1997138" y="1385392"/>
                </a:lnTo>
                <a:lnTo>
                  <a:pt x="2001367" y="1385392"/>
                </a:lnTo>
                <a:lnTo>
                  <a:pt x="2001367" y="1334592"/>
                </a:lnTo>
                <a:close/>
              </a:path>
              <a:path w="2009838" h="3354819">
                <a:moveTo>
                  <a:pt x="2009838" y="1423492"/>
                </a:moveTo>
                <a:lnTo>
                  <a:pt x="2005609" y="1423492"/>
                </a:lnTo>
                <a:lnTo>
                  <a:pt x="2005609" y="1474292"/>
                </a:lnTo>
                <a:lnTo>
                  <a:pt x="2009838" y="1474292"/>
                </a:lnTo>
                <a:lnTo>
                  <a:pt x="2009838" y="1423492"/>
                </a:lnTo>
                <a:close/>
              </a:path>
              <a:path w="2009838" h="3354819">
                <a:moveTo>
                  <a:pt x="2001367" y="1423492"/>
                </a:moveTo>
                <a:lnTo>
                  <a:pt x="1997138" y="1423492"/>
                </a:lnTo>
                <a:lnTo>
                  <a:pt x="1997138" y="1474292"/>
                </a:lnTo>
                <a:lnTo>
                  <a:pt x="2001367" y="1474292"/>
                </a:lnTo>
                <a:lnTo>
                  <a:pt x="2001367" y="1423492"/>
                </a:lnTo>
                <a:close/>
              </a:path>
              <a:path w="2009838" h="3354819">
                <a:moveTo>
                  <a:pt x="2009838" y="1512392"/>
                </a:moveTo>
                <a:lnTo>
                  <a:pt x="2005609" y="1512392"/>
                </a:lnTo>
                <a:lnTo>
                  <a:pt x="2005609" y="1563192"/>
                </a:lnTo>
                <a:lnTo>
                  <a:pt x="2009838" y="1563192"/>
                </a:lnTo>
                <a:lnTo>
                  <a:pt x="2009838" y="1512392"/>
                </a:lnTo>
                <a:close/>
              </a:path>
              <a:path w="2009838" h="3354819">
                <a:moveTo>
                  <a:pt x="2001367" y="1512392"/>
                </a:moveTo>
                <a:lnTo>
                  <a:pt x="1997138" y="1512392"/>
                </a:lnTo>
                <a:lnTo>
                  <a:pt x="1997138" y="1563192"/>
                </a:lnTo>
                <a:lnTo>
                  <a:pt x="2001367" y="1563192"/>
                </a:lnTo>
                <a:lnTo>
                  <a:pt x="2001367" y="1512392"/>
                </a:lnTo>
                <a:close/>
              </a:path>
              <a:path w="2009838" h="3354819">
                <a:moveTo>
                  <a:pt x="2009838" y="1601292"/>
                </a:moveTo>
                <a:lnTo>
                  <a:pt x="2005609" y="1601292"/>
                </a:lnTo>
                <a:lnTo>
                  <a:pt x="2005609" y="1652092"/>
                </a:lnTo>
                <a:lnTo>
                  <a:pt x="2009838" y="1652092"/>
                </a:lnTo>
                <a:lnTo>
                  <a:pt x="2009838" y="1601292"/>
                </a:lnTo>
                <a:close/>
              </a:path>
              <a:path w="2009838" h="3354819">
                <a:moveTo>
                  <a:pt x="2001367" y="1601292"/>
                </a:moveTo>
                <a:lnTo>
                  <a:pt x="1997138" y="1601292"/>
                </a:lnTo>
                <a:lnTo>
                  <a:pt x="1997138" y="1652092"/>
                </a:lnTo>
                <a:lnTo>
                  <a:pt x="2001367" y="1652092"/>
                </a:lnTo>
                <a:lnTo>
                  <a:pt x="2001367" y="1601292"/>
                </a:lnTo>
                <a:close/>
              </a:path>
              <a:path w="2009838" h="3354819">
                <a:moveTo>
                  <a:pt x="2009838" y="1690192"/>
                </a:moveTo>
                <a:lnTo>
                  <a:pt x="2005609" y="1690192"/>
                </a:lnTo>
                <a:lnTo>
                  <a:pt x="2005609" y="1740992"/>
                </a:lnTo>
                <a:lnTo>
                  <a:pt x="2009838" y="1740992"/>
                </a:lnTo>
                <a:lnTo>
                  <a:pt x="2009838" y="1690192"/>
                </a:lnTo>
                <a:close/>
              </a:path>
              <a:path w="2009838" h="3354819">
                <a:moveTo>
                  <a:pt x="2001367" y="1690192"/>
                </a:moveTo>
                <a:lnTo>
                  <a:pt x="1997138" y="1690192"/>
                </a:lnTo>
                <a:lnTo>
                  <a:pt x="1997138" y="1740992"/>
                </a:lnTo>
                <a:lnTo>
                  <a:pt x="2001367" y="1740992"/>
                </a:lnTo>
                <a:lnTo>
                  <a:pt x="2001367" y="1690192"/>
                </a:lnTo>
                <a:close/>
              </a:path>
              <a:path w="2009838" h="3354819">
                <a:moveTo>
                  <a:pt x="2009838" y="1779092"/>
                </a:moveTo>
                <a:lnTo>
                  <a:pt x="2005609" y="1779092"/>
                </a:lnTo>
                <a:lnTo>
                  <a:pt x="2005609" y="1829892"/>
                </a:lnTo>
                <a:lnTo>
                  <a:pt x="2009838" y="1829892"/>
                </a:lnTo>
                <a:lnTo>
                  <a:pt x="2009838" y="1779092"/>
                </a:lnTo>
                <a:close/>
              </a:path>
              <a:path w="2009838" h="3354819">
                <a:moveTo>
                  <a:pt x="2001367" y="1779092"/>
                </a:moveTo>
                <a:lnTo>
                  <a:pt x="1997138" y="1779092"/>
                </a:lnTo>
                <a:lnTo>
                  <a:pt x="1997138" y="1829892"/>
                </a:lnTo>
                <a:lnTo>
                  <a:pt x="2001367" y="1829892"/>
                </a:lnTo>
                <a:lnTo>
                  <a:pt x="2001367" y="1779092"/>
                </a:lnTo>
                <a:close/>
              </a:path>
              <a:path w="2009838" h="3354819">
                <a:moveTo>
                  <a:pt x="2009838" y="1867992"/>
                </a:moveTo>
                <a:lnTo>
                  <a:pt x="2005609" y="1867992"/>
                </a:lnTo>
                <a:lnTo>
                  <a:pt x="2005609" y="1918792"/>
                </a:lnTo>
                <a:lnTo>
                  <a:pt x="2009838" y="1918792"/>
                </a:lnTo>
                <a:lnTo>
                  <a:pt x="2009838" y="1867992"/>
                </a:lnTo>
                <a:close/>
              </a:path>
              <a:path w="2009838" h="3354819">
                <a:moveTo>
                  <a:pt x="2001367" y="1867992"/>
                </a:moveTo>
                <a:lnTo>
                  <a:pt x="1997138" y="1867992"/>
                </a:lnTo>
                <a:lnTo>
                  <a:pt x="1997138" y="1918792"/>
                </a:lnTo>
                <a:lnTo>
                  <a:pt x="2001367" y="1918792"/>
                </a:lnTo>
                <a:lnTo>
                  <a:pt x="2001367" y="1867992"/>
                </a:lnTo>
                <a:close/>
              </a:path>
              <a:path w="2009838" h="3354819">
                <a:moveTo>
                  <a:pt x="2009838" y="1956892"/>
                </a:moveTo>
                <a:lnTo>
                  <a:pt x="2005609" y="1956892"/>
                </a:lnTo>
                <a:lnTo>
                  <a:pt x="2005609" y="2007692"/>
                </a:lnTo>
                <a:lnTo>
                  <a:pt x="2009838" y="2007692"/>
                </a:lnTo>
                <a:lnTo>
                  <a:pt x="2009838" y="1956892"/>
                </a:lnTo>
                <a:close/>
              </a:path>
              <a:path w="2009838" h="3354819">
                <a:moveTo>
                  <a:pt x="2001367" y="1956892"/>
                </a:moveTo>
                <a:lnTo>
                  <a:pt x="1997138" y="1956892"/>
                </a:lnTo>
                <a:lnTo>
                  <a:pt x="1997138" y="2007692"/>
                </a:lnTo>
                <a:lnTo>
                  <a:pt x="2001367" y="2007692"/>
                </a:lnTo>
                <a:lnTo>
                  <a:pt x="2001367" y="1956892"/>
                </a:lnTo>
                <a:close/>
              </a:path>
              <a:path w="2009838" h="3354819">
                <a:moveTo>
                  <a:pt x="2009838" y="2045792"/>
                </a:moveTo>
                <a:lnTo>
                  <a:pt x="2005609" y="2045792"/>
                </a:lnTo>
                <a:lnTo>
                  <a:pt x="2005609" y="2096592"/>
                </a:lnTo>
                <a:lnTo>
                  <a:pt x="2009838" y="2096592"/>
                </a:lnTo>
                <a:lnTo>
                  <a:pt x="2009838" y="2045792"/>
                </a:lnTo>
                <a:close/>
              </a:path>
              <a:path w="2009838" h="3354819">
                <a:moveTo>
                  <a:pt x="2001367" y="2045792"/>
                </a:moveTo>
                <a:lnTo>
                  <a:pt x="1997138" y="2045792"/>
                </a:lnTo>
                <a:lnTo>
                  <a:pt x="1997138" y="2096592"/>
                </a:lnTo>
                <a:lnTo>
                  <a:pt x="2001367" y="2096592"/>
                </a:lnTo>
                <a:lnTo>
                  <a:pt x="2001367" y="2045792"/>
                </a:lnTo>
                <a:close/>
              </a:path>
              <a:path w="2009838" h="3354819">
                <a:moveTo>
                  <a:pt x="2009838" y="2134692"/>
                </a:moveTo>
                <a:lnTo>
                  <a:pt x="2005609" y="2134692"/>
                </a:lnTo>
                <a:lnTo>
                  <a:pt x="2005609" y="2185492"/>
                </a:lnTo>
                <a:lnTo>
                  <a:pt x="2009838" y="2185492"/>
                </a:lnTo>
                <a:lnTo>
                  <a:pt x="2009838" y="2134692"/>
                </a:lnTo>
                <a:close/>
              </a:path>
              <a:path w="2009838" h="3354819">
                <a:moveTo>
                  <a:pt x="2001367" y="2134692"/>
                </a:moveTo>
                <a:lnTo>
                  <a:pt x="1997138" y="2134692"/>
                </a:lnTo>
                <a:lnTo>
                  <a:pt x="1997138" y="2185492"/>
                </a:lnTo>
                <a:lnTo>
                  <a:pt x="2001367" y="2185492"/>
                </a:lnTo>
                <a:lnTo>
                  <a:pt x="2001367" y="2134692"/>
                </a:lnTo>
                <a:close/>
              </a:path>
              <a:path w="2009838" h="3354819">
                <a:moveTo>
                  <a:pt x="2009838" y="2223592"/>
                </a:moveTo>
                <a:lnTo>
                  <a:pt x="2005609" y="2223592"/>
                </a:lnTo>
                <a:lnTo>
                  <a:pt x="2005609" y="2274392"/>
                </a:lnTo>
                <a:lnTo>
                  <a:pt x="2009838" y="2274392"/>
                </a:lnTo>
                <a:lnTo>
                  <a:pt x="2009838" y="2223592"/>
                </a:lnTo>
                <a:close/>
              </a:path>
              <a:path w="2009838" h="3354819">
                <a:moveTo>
                  <a:pt x="2001367" y="2223592"/>
                </a:moveTo>
                <a:lnTo>
                  <a:pt x="1997138" y="2223592"/>
                </a:lnTo>
                <a:lnTo>
                  <a:pt x="1997138" y="2274392"/>
                </a:lnTo>
                <a:lnTo>
                  <a:pt x="2001367" y="2274392"/>
                </a:lnTo>
                <a:lnTo>
                  <a:pt x="2001367" y="2223592"/>
                </a:lnTo>
                <a:close/>
              </a:path>
              <a:path w="2009838" h="3354819">
                <a:moveTo>
                  <a:pt x="2009838" y="2312492"/>
                </a:moveTo>
                <a:lnTo>
                  <a:pt x="2005609" y="2312492"/>
                </a:lnTo>
                <a:lnTo>
                  <a:pt x="2005609" y="2363292"/>
                </a:lnTo>
                <a:lnTo>
                  <a:pt x="2009838" y="2363292"/>
                </a:lnTo>
                <a:lnTo>
                  <a:pt x="2009838" y="2312492"/>
                </a:lnTo>
                <a:close/>
              </a:path>
              <a:path w="2009838" h="3354819">
                <a:moveTo>
                  <a:pt x="2001367" y="2312492"/>
                </a:moveTo>
                <a:lnTo>
                  <a:pt x="1997138" y="2312492"/>
                </a:lnTo>
                <a:lnTo>
                  <a:pt x="1997138" y="2363292"/>
                </a:lnTo>
                <a:lnTo>
                  <a:pt x="2001367" y="2363292"/>
                </a:lnTo>
                <a:lnTo>
                  <a:pt x="2001367" y="2312492"/>
                </a:lnTo>
                <a:close/>
              </a:path>
              <a:path w="2009838" h="3354819">
                <a:moveTo>
                  <a:pt x="2009838" y="2401392"/>
                </a:moveTo>
                <a:lnTo>
                  <a:pt x="2005609" y="2401392"/>
                </a:lnTo>
                <a:lnTo>
                  <a:pt x="2005609" y="2452192"/>
                </a:lnTo>
                <a:lnTo>
                  <a:pt x="2009838" y="2452192"/>
                </a:lnTo>
                <a:lnTo>
                  <a:pt x="2009838" y="2401392"/>
                </a:lnTo>
                <a:close/>
              </a:path>
              <a:path w="2009838" h="3354819">
                <a:moveTo>
                  <a:pt x="2001367" y="2401392"/>
                </a:moveTo>
                <a:lnTo>
                  <a:pt x="1997138" y="2401392"/>
                </a:lnTo>
                <a:lnTo>
                  <a:pt x="1997138" y="2452192"/>
                </a:lnTo>
                <a:lnTo>
                  <a:pt x="2001367" y="2452192"/>
                </a:lnTo>
                <a:lnTo>
                  <a:pt x="2001367" y="2401392"/>
                </a:lnTo>
                <a:close/>
              </a:path>
              <a:path w="2009838" h="3354819">
                <a:moveTo>
                  <a:pt x="2009838" y="2490292"/>
                </a:moveTo>
                <a:lnTo>
                  <a:pt x="2005609" y="2490292"/>
                </a:lnTo>
                <a:lnTo>
                  <a:pt x="2005609" y="2541092"/>
                </a:lnTo>
                <a:lnTo>
                  <a:pt x="2009838" y="2541092"/>
                </a:lnTo>
                <a:lnTo>
                  <a:pt x="2009838" y="2490292"/>
                </a:lnTo>
                <a:close/>
              </a:path>
              <a:path w="2009838" h="3354819">
                <a:moveTo>
                  <a:pt x="2001367" y="2490292"/>
                </a:moveTo>
                <a:lnTo>
                  <a:pt x="1997138" y="2490292"/>
                </a:lnTo>
                <a:lnTo>
                  <a:pt x="1997138" y="2541092"/>
                </a:lnTo>
                <a:lnTo>
                  <a:pt x="2001367" y="2541092"/>
                </a:lnTo>
                <a:lnTo>
                  <a:pt x="2001367" y="2490292"/>
                </a:lnTo>
                <a:close/>
              </a:path>
              <a:path w="2009838" h="3354819">
                <a:moveTo>
                  <a:pt x="2009838" y="2579192"/>
                </a:moveTo>
                <a:lnTo>
                  <a:pt x="2005609" y="2579192"/>
                </a:lnTo>
                <a:lnTo>
                  <a:pt x="2005609" y="2629992"/>
                </a:lnTo>
                <a:lnTo>
                  <a:pt x="2009838" y="2629992"/>
                </a:lnTo>
                <a:lnTo>
                  <a:pt x="2009838" y="2579192"/>
                </a:lnTo>
                <a:close/>
              </a:path>
              <a:path w="2009838" h="3354819">
                <a:moveTo>
                  <a:pt x="2001367" y="2579192"/>
                </a:moveTo>
                <a:lnTo>
                  <a:pt x="1997138" y="2579192"/>
                </a:lnTo>
                <a:lnTo>
                  <a:pt x="1997138" y="2629992"/>
                </a:lnTo>
                <a:lnTo>
                  <a:pt x="2001367" y="2629992"/>
                </a:lnTo>
                <a:lnTo>
                  <a:pt x="2001367" y="2579192"/>
                </a:lnTo>
                <a:close/>
              </a:path>
              <a:path w="2009838" h="3354819">
                <a:moveTo>
                  <a:pt x="2009838" y="2668092"/>
                </a:moveTo>
                <a:lnTo>
                  <a:pt x="2005609" y="2668092"/>
                </a:lnTo>
                <a:lnTo>
                  <a:pt x="2005609" y="2718892"/>
                </a:lnTo>
                <a:lnTo>
                  <a:pt x="2009838" y="2718892"/>
                </a:lnTo>
                <a:lnTo>
                  <a:pt x="2009838" y="2668092"/>
                </a:lnTo>
                <a:close/>
              </a:path>
              <a:path w="2009838" h="3354819">
                <a:moveTo>
                  <a:pt x="2001367" y="2668092"/>
                </a:moveTo>
                <a:lnTo>
                  <a:pt x="1997138" y="2668092"/>
                </a:lnTo>
                <a:lnTo>
                  <a:pt x="1997138" y="2718892"/>
                </a:lnTo>
                <a:lnTo>
                  <a:pt x="2001367" y="2718892"/>
                </a:lnTo>
                <a:lnTo>
                  <a:pt x="2001367" y="2668092"/>
                </a:lnTo>
                <a:close/>
              </a:path>
              <a:path w="2009838" h="3354819">
                <a:moveTo>
                  <a:pt x="2009838" y="2756992"/>
                </a:moveTo>
                <a:lnTo>
                  <a:pt x="2005609" y="2756992"/>
                </a:lnTo>
                <a:lnTo>
                  <a:pt x="2005609" y="2807792"/>
                </a:lnTo>
                <a:lnTo>
                  <a:pt x="2009838" y="2807792"/>
                </a:lnTo>
                <a:lnTo>
                  <a:pt x="2009838" y="2756992"/>
                </a:lnTo>
                <a:close/>
              </a:path>
              <a:path w="2009838" h="3354819">
                <a:moveTo>
                  <a:pt x="2001367" y="2756992"/>
                </a:moveTo>
                <a:lnTo>
                  <a:pt x="1997138" y="2756992"/>
                </a:lnTo>
                <a:lnTo>
                  <a:pt x="1997138" y="2807792"/>
                </a:lnTo>
                <a:lnTo>
                  <a:pt x="2001367" y="2807792"/>
                </a:lnTo>
                <a:lnTo>
                  <a:pt x="2001367" y="2756992"/>
                </a:lnTo>
                <a:close/>
              </a:path>
              <a:path w="2009838" h="3354819">
                <a:moveTo>
                  <a:pt x="2009838" y="2845892"/>
                </a:moveTo>
                <a:lnTo>
                  <a:pt x="2005609" y="2845892"/>
                </a:lnTo>
                <a:lnTo>
                  <a:pt x="2005609" y="2896692"/>
                </a:lnTo>
                <a:lnTo>
                  <a:pt x="2009838" y="2896692"/>
                </a:lnTo>
                <a:lnTo>
                  <a:pt x="2009838" y="2845892"/>
                </a:lnTo>
                <a:close/>
              </a:path>
              <a:path w="2009838" h="3354819">
                <a:moveTo>
                  <a:pt x="2001367" y="2845892"/>
                </a:moveTo>
                <a:lnTo>
                  <a:pt x="1997138" y="2845892"/>
                </a:lnTo>
                <a:lnTo>
                  <a:pt x="1997138" y="2896692"/>
                </a:lnTo>
                <a:lnTo>
                  <a:pt x="2001367" y="2896692"/>
                </a:lnTo>
                <a:lnTo>
                  <a:pt x="2001367" y="2845892"/>
                </a:lnTo>
                <a:close/>
              </a:path>
              <a:path w="2009838" h="3354819">
                <a:moveTo>
                  <a:pt x="2009838" y="2934792"/>
                </a:moveTo>
                <a:lnTo>
                  <a:pt x="2005609" y="2934792"/>
                </a:lnTo>
                <a:lnTo>
                  <a:pt x="2005609" y="2985592"/>
                </a:lnTo>
                <a:lnTo>
                  <a:pt x="2009838" y="2985592"/>
                </a:lnTo>
                <a:lnTo>
                  <a:pt x="2009838" y="2934792"/>
                </a:lnTo>
                <a:close/>
              </a:path>
              <a:path w="2009838" h="3354819">
                <a:moveTo>
                  <a:pt x="2001367" y="2934792"/>
                </a:moveTo>
                <a:lnTo>
                  <a:pt x="1997138" y="2934792"/>
                </a:lnTo>
                <a:lnTo>
                  <a:pt x="1997138" y="2985592"/>
                </a:lnTo>
                <a:lnTo>
                  <a:pt x="2001367" y="2985592"/>
                </a:lnTo>
                <a:lnTo>
                  <a:pt x="2001367" y="2934792"/>
                </a:lnTo>
                <a:close/>
              </a:path>
              <a:path w="2009838" h="3354819">
                <a:moveTo>
                  <a:pt x="2009838" y="3023692"/>
                </a:moveTo>
                <a:lnTo>
                  <a:pt x="2005609" y="3023692"/>
                </a:lnTo>
                <a:lnTo>
                  <a:pt x="2005609" y="3074492"/>
                </a:lnTo>
                <a:lnTo>
                  <a:pt x="2009838" y="3074492"/>
                </a:lnTo>
                <a:lnTo>
                  <a:pt x="2009838" y="3023692"/>
                </a:lnTo>
                <a:close/>
              </a:path>
              <a:path w="2009838" h="3354819">
                <a:moveTo>
                  <a:pt x="2001367" y="3023692"/>
                </a:moveTo>
                <a:lnTo>
                  <a:pt x="1997138" y="3023692"/>
                </a:lnTo>
                <a:lnTo>
                  <a:pt x="1997138" y="3074492"/>
                </a:lnTo>
                <a:lnTo>
                  <a:pt x="2001367" y="3074492"/>
                </a:lnTo>
                <a:lnTo>
                  <a:pt x="2001367" y="3023692"/>
                </a:lnTo>
                <a:close/>
              </a:path>
              <a:path w="2009838" h="3354819">
                <a:moveTo>
                  <a:pt x="2009838" y="3112592"/>
                </a:moveTo>
                <a:lnTo>
                  <a:pt x="2005609" y="3112592"/>
                </a:lnTo>
                <a:lnTo>
                  <a:pt x="2005609" y="3163392"/>
                </a:lnTo>
                <a:lnTo>
                  <a:pt x="2009838" y="3163392"/>
                </a:lnTo>
                <a:lnTo>
                  <a:pt x="2009838" y="3112592"/>
                </a:lnTo>
                <a:close/>
              </a:path>
              <a:path w="2009838" h="3354819">
                <a:moveTo>
                  <a:pt x="2001367" y="3112592"/>
                </a:moveTo>
                <a:lnTo>
                  <a:pt x="1997138" y="3112592"/>
                </a:lnTo>
                <a:lnTo>
                  <a:pt x="1997138" y="3163392"/>
                </a:lnTo>
                <a:lnTo>
                  <a:pt x="2001367" y="3163392"/>
                </a:lnTo>
                <a:lnTo>
                  <a:pt x="2001367" y="3112592"/>
                </a:lnTo>
                <a:close/>
              </a:path>
              <a:path w="2009838" h="3354819">
                <a:moveTo>
                  <a:pt x="2009838" y="3201492"/>
                </a:moveTo>
                <a:lnTo>
                  <a:pt x="2005609" y="3201492"/>
                </a:lnTo>
                <a:lnTo>
                  <a:pt x="2005609" y="3252292"/>
                </a:lnTo>
                <a:lnTo>
                  <a:pt x="2009838" y="3252292"/>
                </a:lnTo>
                <a:lnTo>
                  <a:pt x="2009838" y="3201492"/>
                </a:lnTo>
                <a:close/>
              </a:path>
              <a:path w="2009838" h="3354819">
                <a:moveTo>
                  <a:pt x="2001367" y="3201492"/>
                </a:moveTo>
                <a:lnTo>
                  <a:pt x="1997138" y="3201492"/>
                </a:lnTo>
                <a:lnTo>
                  <a:pt x="1997138" y="3252292"/>
                </a:lnTo>
                <a:lnTo>
                  <a:pt x="2001367" y="3252292"/>
                </a:lnTo>
                <a:lnTo>
                  <a:pt x="2001367" y="3201492"/>
                </a:lnTo>
                <a:close/>
              </a:path>
              <a:path w="2009838" h="3354819">
                <a:moveTo>
                  <a:pt x="2009838" y="3290392"/>
                </a:moveTo>
                <a:lnTo>
                  <a:pt x="2005609" y="3290392"/>
                </a:lnTo>
                <a:lnTo>
                  <a:pt x="2005609" y="3341192"/>
                </a:lnTo>
                <a:lnTo>
                  <a:pt x="2009838" y="3341192"/>
                </a:lnTo>
                <a:lnTo>
                  <a:pt x="2009838" y="3290392"/>
                </a:lnTo>
                <a:close/>
              </a:path>
              <a:path w="2009838" h="3354819">
                <a:moveTo>
                  <a:pt x="2001367" y="3290392"/>
                </a:moveTo>
                <a:lnTo>
                  <a:pt x="1997138" y="3290392"/>
                </a:lnTo>
                <a:lnTo>
                  <a:pt x="1997138" y="3341192"/>
                </a:lnTo>
                <a:lnTo>
                  <a:pt x="2001367" y="3341192"/>
                </a:lnTo>
                <a:lnTo>
                  <a:pt x="2001367" y="3290392"/>
                </a:lnTo>
                <a:close/>
              </a:path>
              <a:path w="2009838" h="3354819">
                <a:moveTo>
                  <a:pt x="1972665" y="3350590"/>
                </a:moveTo>
                <a:lnTo>
                  <a:pt x="1921865" y="3350590"/>
                </a:lnTo>
                <a:lnTo>
                  <a:pt x="1921865" y="3354819"/>
                </a:lnTo>
                <a:lnTo>
                  <a:pt x="1972665" y="3354819"/>
                </a:lnTo>
                <a:lnTo>
                  <a:pt x="1972665" y="3350590"/>
                </a:lnTo>
                <a:close/>
              </a:path>
              <a:path w="2009838" h="3354819">
                <a:moveTo>
                  <a:pt x="1972665" y="3342119"/>
                </a:moveTo>
                <a:lnTo>
                  <a:pt x="1921865" y="3342119"/>
                </a:lnTo>
                <a:lnTo>
                  <a:pt x="1921865" y="3346348"/>
                </a:lnTo>
                <a:lnTo>
                  <a:pt x="1972665" y="3346348"/>
                </a:lnTo>
                <a:lnTo>
                  <a:pt x="1972665" y="3342119"/>
                </a:lnTo>
                <a:close/>
              </a:path>
              <a:path w="2009838" h="3354819">
                <a:moveTo>
                  <a:pt x="1883765" y="3350590"/>
                </a:moveTo>
                <a:lnTo>
                  <a:pt x="1832965" y="3350590"/>
                </a:lnTo>
                <a:lnTo>
                  <a:pt x="1832965" y="3354819"/>
                </a:lnTo>
                <a:lnTo>
                  <a:pt x="1883765" y="3354819"/>
                </a:lnTo>
                <a:lnTo>
                  <a:pt x="1883765" y="3350590"/>
                </a:lnTo>
                <a:close/>
              </a:path>
              <a:path w="2009838" h="3354819">
                <a:moveTo>
                  <a:pt x="1883765" y="3342119"/>
                </a:moveTo>
                <a:lnTo>
                  <a:pt x="1832965" y="3342119"/>
                </a:lnTo>
                <a:lnTo>
                  <a:pt x="1832965" y="3346348"/>
                </a:lnTo>
                <a:lnTo>
                  <a:pt x="1883765" y="3346348"/>
                </a:lnTo>
                <a:lnTo>
                  <a:pt x="1883765" y="3342119"/>
                </a:lnTo>
                <a:close/>
              </a:path>
              <a:path w="2009838" h="3354819">
                <a:moveTo>
                  <a:pt x="1794865" y="3350590"/>
                </a:moveTo>
                <a:lnTo>
                  <a:pt x="1744065" y="3350590"/>
                </a:lnTo>
                <a:lnTo>
                  <a:pt x="1744065" y="3354819"/>
                </a:lnTo>
                <a:lnTo>
                  <a:pt x="1794865" y="3354819"/>
                </a:lnTo>
                <a:lnTo>
                  <a:pt x="1794865" y="3350590"/>
                </a:lnTo>
                <a:close/>
              </a:path>
              <a:path w="2009838" h="3354819">
                <a:moveTo>
                  <a:pt x="1794865" y="3342119"/>
                </a:moveTo>
                <a:lnTo>
                  <a:pt x="1744065" y="3342119"/>
                </a:lnTo>
                <a:lnTo>
                  <a:pt x="1744065" y="3346348"/>
                </a:lnTo>
                <a:lnTo>
                  <a:pt x="1794865" y="3346348"/>
                </a:lnTo>
                <a:lnTo>
                  <a:pt x="1794865" y="3342119"/>
                </a:lnTo>
                <a:close/>
              </a:path>
              <a:path w="2009838" h="3354819">
                <a:moveTo>
                  <a:pt x="1705965" y="3350590"/>
                </a:moveTo>
                <a:lnTo>
                  <a:pt x="1655165" y="3350590"/>
                </a:lnTo>
                <a:lnTo>
                  <a:pt x="1655165" y="3354819"/>
                </a:lnTo>
                <a:lnTo>
                  <a:pt x="1705965" y="3354819"/>
                </a:lnTo>
                <a:lnTo>
                  <a:pt x="1705965" y="3350590"/>
                </a:lnTo>
                <a:close/>
              </a:path>
              <a:path w="2009838" h="3354819">
                <a:moveTo>
                  <a:pt x="1705965" y="3342119"/>
                </a:moveTo>
                <a:lnTo>
                  <a:pt x="1655165" y="3342119"/>
                </a:lnTo>
                <a:lnTo>
                  <a:pt x="1655165" y="3346348"/>
                </a:lnTo>
                <a:lnTo>
                  <a:pt x="1705965" y="3346348"/>
                </a:lnTo>
                <a:lnTo>
                  <a:pt x="1705965" y="3342119"/>
                </a:lnTo>
                <a:close/>
              </a:path>
              <a:path w="2009838" h="3354819">
                <a:moveTo>
                  <a:pt x="1617065" y="3350590"/>
                </a:moveTo>
                <a:lnTo>
                  <a:pt x="1566265" y="3350590"/>
                </a:lnTo>
                <a:lnTo>
                  <a:pt x="1566265" y="3354819"/>
                </a:lnTo>
                <a:lnTo>
                  <a:pt x="1617065" y="3354819"/>
                </a:lnTo>
                <a:lnTo>
                  <a:pt x="1617065" y="3350590"/>
                </a:lnTo>
                <a:close/>
              </a:path>
              <a:path w="2009838" h="3354819">
                <a:moveTo>
                  <a:pt x="1617065" y="3342119"/>
                </a:moveTo>
                <a:lnTo>
                  <a:pt x="1566265" y="3342119"/>
                </a:lnTo>
                <a:lnTo>
                  <a:pt x="1566265" y="3346348"/>
                </a:lnTo>
                <a:lnTo>
                  <a:pt x="1617065" y="3346348"/>
                </a:lnTo>
                <a:lnTo>
                  <a:pt x="1617065" y="3342119"/>
                </a:lnTo>
                <a:close/>
              </a:path>
              <a:path w="2009838" h="3354819">
                <a:moveTo>
                  <a:pt x="1528165" y="3350590"/>
                </a:moveTo>
                <a:lnTo>
                  <a:pt x="1477365" y="3350590"/>
                </a:lnTo>
                <a:lnTo>
                  <a:pt x="1477365" y="3354819"/>
                </a:lnTo>
                <a:lnTo>
                  <a:pt x="1528165" y="3354819"/>
                </a:lnTo>
                <a:lnTo>
                  <a:pt x="1528165" y="3350590"/>
                </a:lnTo>
                <a:close/>
              </a:path>
              <a:path w="2009838" h="3354819">
                <a:moveTo>
                  <a:pt x="1528165" y="3342119"/>
                </a:moveTo>
                <a:lnTo>
                  <a:pt x="1477365" y="3342119"/>
                </a:lnTo>
                <a:lnTo>
                  <a:pt x="1477365" y="3346348"/>
                </a:lnTo>
                <a:lnTo>
                  <a:pt x="1528165" y="3346348"/>
                </a:lnTo>
                <a:lnTo>
                  <a:pt x="1528165" y="3342119"/>
                </a:lnTo>
                <a:close/>
              </a:path>
              <a:path w="2009838" h="3354819">
                <a:moveTo>
                  <a:pt x="1439265" y="3350590"/>
                </a:moveTo>
                <a:lnTo>
                  <a:pt x="1388465" y="3350590"/>
                </a:lnTo>
                <a:lnTo>
                  <a:pt x="1388465" y="3354819"/>
                </a:lnTo>
                <a:lnTo>
                  <a:pt x="1439265" y="3354819"/>
                </a:lnTo>
                <a:lnTo>
                  <a:pt x="1439265" y="3350590"/>
                </a:lnTo>
                <a:close/>
              </a:path>
              <a:path w="2009838" h="3354819">
                <a:moveTo>
                  <a:pt x="1439265" y="3342119"/>
                </a:moveTo>
                <a:lnTo>
                  <a:pt x="1388465" y="3342119"/>
                </a:lnTo>
                <a:lnTo>
                  <a:pt x="1388465" y="3346348"/>
                </a:lnTo>
                <a:lnTo>
                  <a:pt x="1439265" y="3346348"/>
                </a:lnTo>
                <a:lnTo>
                  <a:pt x="1439265" y="3342119"/>
                </a:lnTo>
                <a:close/>
              </a:path>
              <a:path w="2009838" h="3354819">
                <a:moveTo>
                  <a:pt x="1350365" y="3350590"/>
                </a:moveTo>
                <a:lnTo>
                  <a:pt x="1299565" y="3350590"/>
                </a:lnTo>
                <a:lnTo>
                  <a:pt x="1299565" y="3354819"/>
                </a:lnTo>
                <a:lnTo>
                  <a:pt x="1350365" y="3354819"/>
                </a:lnTo>
                <a:lnTo>
                  <a:pt x="1350365" y="3350590"/>
                </a:lnTo>
                <a:close/>
              </a:path>
              <a:path w="2009838" h="3354819">
                <a:moveTo>
                  <a:pt x="1350365" y="3342119"/>
                </a:moveTo>
                <a:lnTo>
                  <a:pt x="1299565" y="3342119"/>
                </a:lnTo>
                <a:lnTo>
                  <a:pt x="1299565" y="3346348"/>
                </a:lnTo>
                <a:lnTo>
                  <a:pt x="1350365" y="3346348"/>
                </a:lnTo>
                <a:lnTo>
                  <a:pt x="1350365" y="3342119"/>
                </a:lnTo>
                <a:close/>
              </a:path>
              <a:path w="2009838" h="3354819">
                <a:moveTo>
                  <a:pt x="1261465" y="3350590"/>
                </a:moveTo>
                <a:lnTo>
                  <a:pt x="1210665" y="3350590"/>
                </a:lnTo>
                <a:lnTo>
                  <a:pt x="1210665" y="3354819"/>
                </a:lnTo>
                <a:lnTo>
                  <a:pt x="1261465" y="3354819"/>
                </a:lnTo>
                <a:lnTo>
                  <a:pt x="1261465" y="3350590"/>
                </a:lnTo>
                <a:close/>
              </a:path>
              <a:path w="2009838" h="3354819">
                <a:moveTo>
                  <a:pt x="1261465" y="3342119"/>
                </a:moveTo>
                <a:lnTo>
                  <a:pt x="1210665" y="3342119"/>
                </a:lnTo>
                <a:lnTo>
                  <a:pt x="1210665" y="3346348"/>
                </a:lnTo>
                <a:lnTo>
                  <a:pt x="1261465" y="3346348"/>
                </a:lnTo>
                <a:lnTo>
                  <a:pt x="1261465" y="3342119"/>
                </a:lnTo>
                <a:close/>
              </a:path>
              <a:path w="2009838" h="3354819">
                <a:moveTo>
                  <a:pt x="1172565" y="3350590"/>
                </a:moveTo>
                <a:lnTo>
                  <a:pt x="1121765" y="3350590"/>
                </a:lnTo>
                <a:lnTo>
                  <a:pt x="1121765" y="3354819"/>
                </a:lnTo>
                <a:lnTo>
                  <a:pt x="1172565" y="3354819"/>
                </a:lnTo>
                <a:lnTo>
                  <a:pt x="1172565" y="3350590"/>
                </a:lnTo>
                <a:close/>
              </a:path>
              <a:path w="2009838" h="3354819">
                <a:moveTo>
                  <a:pt x="1172565" y="3342119"/>
                </a:moveTo>
                <a:lnTo>
                  <a:pt x="1121765" y="3342119"/>
                </a:lnTo>
                <a:lnTo>
                  <a:pt x="1121765" y="3346348"/>
                </a:lnTo>
                <a:lnTo>
                  <a:pt x="1172565" y="3346348"/>
                </a:lnTo>
                <a:lnTo>
                  <a:pt x="1172565" y="3342119"/>
                </a:lnTo>
                <a:close/>
              </a:path>
              <a:path w="2009838" h="3354819">
                <a:moveTo>
                  <a:pt x="1083665" y="3350590"/>
                </a:moveTo>
                <a:lnTo>
                  <a:pt x="1032865" y="3350590"/>
                </a:lnTo>
                <a:lnTo>
                  <a:pt x="1032865" y="3354819"/>
                </a:lnTo>
                <a:lnTo>
                  <a:pt x="1083665" y="3354819"/>
                </a:lnTo>
                <a:lnTo>
                  <a:pt x="1083665" y="3350590"/>
                </a:lnTo>
                <a:close/>
              </a:path>
              <a:path w="2009838" h="3354819">
                <a:moveTo>
                  <a:pt x="1083665" y="3342119"/>
                </a:moveTo>
                <a:lnTo>
                  <a:pt x="1032865" y="3342119"/>
                </a:lnTo>
                <a:lnTo>
                  <a:pt x="1032865" y="3346348"/>
                </a:lnTo>
                <a:lnTo>
                  <a:pt x="1083665" y="3346348"/>
                </a:lnTo>
                <a:lnTo>
                  <a:pt x="1083665" y="3342119"/>
                </a:lnTo>
                <a:close/>
              </a:path>
              <a:path w="2009838" h="3354819">
                <a:moveTo>
                  <a:pt x="994765" y="3350590"/>
                </a:moveTo>
                <a:lnTo>
                  <a:pt x="943965" y="3350590"/>
                </a:lnTo>
                <a:lnTo>
                  <a:pt x="943965" y="3354819"/>
                </a:lnTo>
                <a:lnTo>
                  <a:pt x="994765" y="3354819"/>
                </a:lnTo>
                <a:lnTo>
                  <a:pt x="994765" y="3350590"/>
                </a:lnTo>
                <a:close/>
              </a:path>
              <a:path w="2009838" h="3354819">
                <a:moveTo>
                  <a:pt x="994765" y="3342119"/>
                </a:moveTo>
                <a:lnTo>
                  <a:pt x="943965" y="3342119"/>
                </a:lnTo>
                <a:lnTo>
                  <a:pt x="943965" y="3346348"/>
                </a:lnTo>
                <a:lnTo>
                  <a:pt x="994765" y="3346348"/>
                </a:lnTo>
                <a:lnTo>
                  <a:pt x="994765" y="3342119"/>
                </a:lnTo>
                <a:close/>
              </a:path>
              <a:path w="2009838" h="3354819">
                <a:moveTo>
                  <a:pt x="905865" y="3350590"/>
                </a:moveTo>
                <a:lnTo>
                  <a:pt x="855065" y="3350590"/>
                </a:lnTo>
                <a:lnTo>
                  <a:pt x="855065" y="3354819"/>
                </a:lnTo>
                <a:lnTo>
                  <a:pt x="905865" y="3354819"/>
                </a:lnTo>
                <a:lnTo>
                  <a:pt x="905865" y="3350590"/>
                </a:lnTo>
                <a:close/>
              </a:path>
              <a:path w="2009838" h="3354819">
                <a:moveTo>
                  <a:pt x="905865" y="3342119"/>
                </a:moveTo>
                <a:lnTo>
                  <a:pt x="855065" y="3342119"/>
                </a:lnTo>
                <a:lnTo>
                  <a:pt x="855065" y="3346348"/>
                </a:lnTo>
                <a:lnTo>
                  <a:pt x="905865" y="3346348"/>
                </a:lnTo>
                <a:lnTo>
                  <a:pt x="905865" y="3342119"/>
                </a:lnTo>
                <a:close/>
              </a:path>
              <a:path w="2009838" h="3354819">
                <a:moveTo>
                  <a:pt x="816965" y="3350590"/>
                </a:moveTo>
                <a:lnTo>
                  <a:pt x="766165" y="3350590"/>
                </a:lnTo>
                <a:lnTo>
                  <a:pt x="766165" y="3354819"/>
                </a:lnTo>
                <a:lnTo>
                  <a:pt x="816965" y="3354819"/>
                </a:lnTo>
                <a:lnTo>
                  <a:pt x="816965" y="3350590"/>
                </a:lnTo>
                <a:close/>
              </a:path>
              <a:path w="2009838" h="3354819">
                <a:moveTo>
                  <a:pt x="816965" y="3342119"/>
                </a:moveTo>
                <a:lnTo>
                  <a:pt x="766165" y="3342119"/>
                </a:lnTo>
                <a:lnTo>
                  <a:pt x="766165" y="3346348"/>
                </a:lnTo>
                <a:lnTo>
                  <a:pt x="816965" y="3346348"/>
                </a:lnTo>
                <a:lnTo>
                  <a:pt x="816965" y="3342119"/>
                </a:lnTo>
                <a:close/>
              </a:path>
              <a:path w="2009838" h="3354819">
                <a:moveTo>
                  <a:pt x="728065" y="3350590"/>
                </a:moveTo>
                <a:lnTo>
                  <a:pt x="677265" y="3350590"/>
                </a:lnTo>
                <a:lnTo>
                  <a:pt x="677265" y="3354819"/>
                </a:lnTo>
                <a:lnTo>
                  <a:pt x="728065" y="3354819"/>
                </a:lnTo>
                <a:lnTo>
                  <a:pt x="728065" y="3350590"/>
                </a:lnTo>
                <a:close/>
              </a:path>
              <a:path w="2009838" h="3354819">
                <a:moveTo>
                  <a:pt x="728065" y="3342119"/>
                </a:moveTo>
                <a:lnTo>
                  <a:pt x="677265" y="3342119"/>
                </a:lnTo>
                <a:lnTo>
                  <a:pt x="677265" y="3346348"/>
                </a:lnTo>
                <a:lnTo>
                  <a:pt x="728065" y="3346348"/>
                </a:lnTo>
                <a:lnTo>
                  <a:pt x="728065" y="3342119"/>
                </a:lnTo>
                <a:close/>
              </a:path>
              <a:path w="2009838" h="3354819">
                <a:moveTo>
                  <a:pt x="639165" y="3350590"/>
                </a:moveTo>
                <a:lnTo>
                  <a:pt x="588365" y="3350590"/>
                </a:lnTo>
                <a:lnTo>
                  <a:pt x="588365" y="3354819"/>
                </a:lnTo>
                <a:lnTo>
                  <a:pt x="639165" y="3354819"/>
                </a:lnTo>
                <a:lnTo>
                  <a:pt x="639165" y="3350590"/>
                </a:lnTo>
                <a:close/>
              </a:path>
              <a:path w="2009838" h="3354819">
                <a:moveTo>
                  <a:pt x="639165" y="3342119"/>
                </a:moveTo>
                <a:lnTo>
                  <a:pt x="588365" y="3342119"/>
                </a:lnTo>
                <a:lnTo>
                  <a:pt x="588365" y="3346348"/>
                </a:lnTo>
                <a:lnTo>
                  <a:pt x="639165" y="3346348"/>
                </a:lnTo>
                <a:lnTo>
                  <a:pt x="639165" y="3342119"/>
                </a:lnTo>
                <a:close/>
              </a:path>
              <a:path w="2009838" h="3354819">
                <a:moveTo>
                  <a:pt x="550265" y="3350590"/>
                </a:moveTo>
                <a:lnTo>
                  <a:pt x="499465" y="3350590"/>
                </a:lnTo>
                <a:lnTo>
                  <a:pt x="499465" y="3354819"/>
                </a:lnTo>
                <a:lnTo>
                  <a:pt x="550265" y="3354819"/>
                </a:lnTo>
                <a:lnTo>
                  <a:pt x="550265" y="3350590"/>
                </a:lnTo>
                <a:close/>
              </a:path>
              <a:path w="2009838" h="3354819">
                <a:moveTo>
                  <a:pt x="550265" y="3342119"/>
                </a:moveTo>
                <a:lnTo>
                  <a:pt x="499465" y="3342119"/>
                </a:lnTo>
                <a:lnTo>
                  <a:pt x="499465" y="3346348"/>
                </a:lnTo>
                <a:lnTo>
                  <a:pt x="550265" y="3346348"/>
                </a:lnTo>
                <a:lnTo>
                  <a:pt x="550265" y="3342119"/>
                </a:lnTo>
                <a:close/>
              </a:path>
              <a:path w="2009838" h="3354819">
                <a:moveTo>
                  <a:pt x="461365" y="3350590"/>
                </a:moveTo>
                <a:lnTo>
                  <a:pt x="410565" y="3350590"/>
                </a:lnTo>
                <a:lnTo>
                  <a:pt x="410565" y="3354819"/>
                </a:lnTo>
                <a:lnTo>
                  <a:pt x="461365" y="3354819"/>
                </a:lnTo>
                <a:lnTo>
                  <a:pt x="461365" y="3350590"/>
                </a:lnTo>
                <a:close/>
              </a:path>
              <a:path w="2009838" h="3354819">
                <a:moveTo>
                  <a:pt x="461365" y="3342119"/>
                </a:moveTo>
                <a:lnTo>
                  <a:pt x="410565" y="3342119"/>
                </a:lnTo>
                <a:lnTo>
                  <a:pt x="410565" y="3346348"/>
                </a:lnTo>
                <a:lnTo>
                  <a:pt x="461365" y="3346348"/>
                </a:lnTo>
                <a:lnTo>
                  <a:pt x="461365" y="3342119"/>
                </a:lnTo>
                <a:close/>
              </a:path>
              <a:path w="2009838" h="3354819">
                <a:moveTo>
                  <a:pt x="372465" y="3350590"/>
                </a:moveTo>
                <a:lnTo>
                  <a:pt x="321665" y="3350590"/>
                </a:lnTo>
                <a:lnTo>
                  <a:pt x="321665" y="3354819"/>
                </a:lnTo>
                <a:lnTo>
                  <a:pt x="372465" y="3354819"/>
                </a:lnTo>
                <a:lnTo>
                  <a:pt x="372465" y="3350590"/>
                </a:lnTo>
                <a:close/>
              </a:path>
              <a:path w="2009838" h="3354819">
                <a:moveTo>
                  <a:pt x="372465" y="3342119"/>
                </a:moveTo>
                <a:lnTo>
                  <a:pt x="321665" y="3342119"/>
                </a:lnTo>
                <a:lnTo>
                  <a:pt x="321665" y="3346348"/>
                </a:lnTo>
                <a:lnTo>
                  <a:pt x="372465" y="3346348"/>
                </a:lnTo>
                <a:lnTo>
                  <a:pt x="372465" y="3342119"/>
                </a:lnTo>
                <a:close/>
              </a:path>
              <a:path w="2009838" h="3354819">
                <a:moveTo>
                  <a:pt x="283565" y="3350590"/>
                </a:moveTo>
                <a:lnTo>
                  <a:pt x="232765" y="3350590"/>
                </a:lnTo>
                <a:lnTo>
                  <a:pt x="232765" y="3354819"/>
                </a:lnTo>
                <a:lnTo>
                  <a:pt x="283565" y="3354819"/>
                </a:lnTo>
                <a:lnTo>
                  <a:pt x="283565" y="3350590"/>
                </a:lnTo>
                <a:close/>
              </a:path>
              <a:path w="2009838" h="3354819">
                <a:moveTo>
                  <a:pt x="283565" y="3342119"/>
                </a:moveTo>
                <a:lnTo>
                  <a:pt x="232765" y="3342119"/>
                </a:lnTo>
                <a:lnTo>
                  <a:pt x="232765" y="3346348"/>
                </a:lnTo>
                <a:lnTo>
                  <a:pt x="283565" y="3346348"/>
                </a:lnTo>
                <a:lnTo>
                  <a:pt x="283565" y="3342119"/>
                </a:lnTo>
                <a:close/>
              </a:path>
              <a:path w="2009838" h="3354819">
                <a:moveTo>
                  <a:pt x="194665" y="3350590"/>
                </a:moveTo>
                <a:lnTo>
                  <a:pt x="143865" y="3350590"/>
                </a:lnTo>
                <a:lnTo>
                  <a:pt x="143865" y="3354819"/>
                </a:lnTo>
                <a:lnTo>
                  <a:pt x="194665" y="3354819"/>
                </a:lnTo>
                <a:lnTo>
                  <a:pt x="194665" y="3350590"/>
                </a:lnTo>
                <a:close/>
              </a:path>
              <a:path w="2009838" h="3354819">
                <a:moveTo>
                  <a:pt x="194665" y="3342119"/>
                </a:moveTo>
                <a:lnTo>
                  <a:pt x="143865" y="3342119"/>
                </a:lnTo>
                <a:lnTo>
                  <a:pt x="143865" y="3346348"/>
                </a:lnTo>
                <a:lnTo>
                  <a:pt x="194665" y="3346348"/>
                </a:lnTo>
                <a:lnTo>
                  <a:pt x="194665" y="3342119"/>
                </a:lnTo>
                <a:close/>
              </a:path>
              <a:path w="2009838" h="3354819">
                <a:moveTo>
                  <a:pt x="105765" y="3350590"/>
                </a:moveTo>
                <a:lnTo>
                  <a:pt x="54965" y="3350590"/>
                </a:lnTo>
                <a:lnTo>
                  <a:pt x="54965" y="3354819"/>
                </a:lnTo>
                <a:lnTo>
                  <a:pt x="105765" y="3354819"/>
                </a:lnTo>
                <a:lnTo>
                  <a:pt x="105765" y="3350590"/>
                </a:lnTo>
                <a:close/>
              </a:path>
              <a:path w="2009838" h="3354819">
                <a:moveTo>
                  <a:pt x="105765" y="3342119"/>
                </a:moveTo>
                <a:lnTo>
                  <a:pt x="54965" y="3342119"/>
                </a:lnTo>
                <a:lnTo>
                  <a:pt x="54965" y="3346348"/>
                </a:lnTo>
                <a:lnTo>
                  <a:pt x="105765" y="3346348"/>
                </a:lnTo>
                <a:lnTo>
                  <a:pt x="105765" y="3342119"/>
                </a:lnTo>
                <a:close/>
              </a:path>
              <a:path w="2009838" h="3354819">
                <a:moveTo>
                  <a:pt x="16865" y="3350590"/>
                </a:moveTo>
                <a:lnTo>
                  <a:pt x="6350" y="3350590"/>
                </a:lnTo>
                <a:lnTo>
                  <a:pt x="6350" y="3354819"/>
                </a:lnTo>
                <a:lnTo>
                  <a:pt x="16865" y="3354819"/>
                </a:lnTo>
                <a:lnTo>
                  <a:pt x="16865" y="335059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4" name="object 164"/>
          <p:cNvSpPr txBox="1"/>
          <p:nvPr/>
        </p:nvSpPr>
        <p:spPr>
          <a:xfrm>
            <a:off x="2306638" y="1097280"/>
            <a:ext cx="3218815" cy="4159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2075">
              <a:tabLst>
                <a:tab pos="2458085"/>
              </a:tabLst>
            </a:pPr>
            <a:r>
              <a:rPr sz="1200" b="1">
                <a:solidFill>
                  <a:srgbClr val="595959"/>
                </a:solidFill>
                <a:latin typeface="Microsoft YaHei UI"/>
                <a:cs typeface="Microsoft YaHei UI"/>
              </a:rPr>
              <a:t>政府统筹</a:t>
            </a:r>
            <a:r>
              <a:rPr sz="1200" b="1" spc="-10">
                <a:solidFill>
                  <a:srgbClr val="595959"/>
                </a:solidFill>
                <a:latin typeface="Microsoft YaHei UI"/>
                <a:cs typeface="Microsoft YaHei UI"/>
              </a:rPr>
              <a:t>&amp;</a:t>
            </a:r>
            <a:r>
              <a:rPr sz="1200" b="1">
                <a:solidFill>
                  <a:srgbClr val="595959"/>
                </a:solidFill>
                <a:latin typeface="Microsoft YaHei UI"/>
                <a:cs typeface="Microsoft YaHei UI"/>
              </a:rPr>
              <a:t>医院管理	产品</a:t>
            </a:r>
            <a:r>
              <a:rPr sz="1200" b="1" spc="-10">
                <a:solidFill>
                  <a:srgbClr val="595959"/>
                </a:solidFill>
                <a:latin typeface="Microsoft YaHei UI"/>
                <a:cs typeface="Microsoft YaHei UI"/>
              </a:rPr>
              <a:t>&amp;</a:t>
            </a:r>
            <a:r>
              <a:rPr sz="1200" b="1">
                <a:solidFill>
                  <a:srgbClr val="595959"/>
                </a:solidFill>
                <a:latin typeface="Microsoft YaHei UI"/>
                <a:cs typeface="Microsoft YaHei UI"/>
              </a:rPr>
              <a:t>用户</a:t>
            </a:r>
            <a:endParaRPr sz="1200">
              <a:latin typeface="Microsoft YaHei UI"/>
              <a:cs typeface="Microsoft YaHei UI"/>
            </a:endParaRPr>
          </a:p>
          <a:p>
            <a:pPr>
              <a:lnSpc>
                <a:spcPts val="750"/>
              </a:lnSpc>
              <a:spcBef>
                <a:spcPts val="5"/>
              </a:spcBef>
            </a:pPr>
            <a:endParaRPr sz="750"/>
          </a:p>
          <a:p>
            <a:pPr marL="12700">
              <a:lnSpc>
                <a:spcPts val="1080"/>
              </a:lnSpc>
              <a:tabLst>
                <a:tab pos="2058035"/>
              </a:tabLst>
            </a:pPr>
            <a:r>
              <a:rPr sz="900" b="1">
                <a:solidFill>
                  <a:srgbClr val="FFFFFF"/>
                </a:solidFill>
                <a:latin typeface="Microsoft YaHei UI"/>
                <a:cs typeface="Microsoft YaHei UI"/>
              </a:rPr>
              <a:t>区域信息化	</a:t>
            </a:r>
            <a:r>
              <a:rPr sz="1350" b="1" spc="-7" baseline="3086">
                <a:solidFill>
                  <a:srgbClr val="FFFFFF"/>
                </a:solidFill>
                <a:latin typeface="Microsoft YaHei UI"/>
                <a:cs typeface="Microsoft YaHei UI"/>
              </a:rPr>
              <a:t>AI</a:t>
            </a:r>
            <a:r>
              <a:rPr sz="1350" b="1" baseline="3086">
                <a:solidFill>
                  <a:srgbClr val="FFFFFF"/>
                </a:solidFill>
                <a:latin typeface="Microsoft YaHei UI"/>
                <a:cs typeface="Microsoft YaHei UI"/>
              </a:rPr>
              <a:t>药物研发</a:t>
            </a:r>
            <a:endParaRPr sz="1350" baseline="3086">
              <a:latin typeface="Microsoft YaHei UI"/>
              <a:cs typeface="Microsoft YaHei UI"/>
            </a:endParaRPr>
          </a:p>
        </p:txBody>
      </p:sp>
      <p:sp>
        <p:nvSpPr>
          <p:cNvPr id="165" name="object 165"/>
          <p:cNvSpPr txBox="1"/>
          <p:nvPr/>
        </p:nvSpPr>
        <p:spPr>
          <a:xfrm>
            <a:off x="2193516" y="3488435"/>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大数据解决方案</a:t>
            </a:r>
            <a:endParaRPr sz="900">
              <a:latin typeface="Microsoft YaHei UI"/>
              <a:cs typeface="Microsoft YaHei UI"/>
            </a:endParaRPr>
          </a:p>
        </p:txBody>
      </p:sp>
      <p:sp>
        <p:nvSpPr>
          <p:cNvPr id="166" name="object 166"/>
          <p:cNvSpPr txBox="1"/>
          <p:nvPr/>
        </p:nvSpPr>
        <p:spPr>
          <a:xfrm>
            <a:off x="2201961" y="4405883"/>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医院管理信息化</a:t>
            </a:r>
            <a:endParaRPr sz="900">
              <a:latin typeface="Microsoft YaHei UI"/>
              <a:cs typeface="Microsoft YaHei UI"/>
            </a:endParaRPr>
          </a:p>
        </p:txBody>
      </p:sp>
      <p:sp>
        <p:nvSpPr>
          <p:cNvPr id="167" name="object 167"/>
          <p:cNvSpPr txBox="1"/>
          <p:nvPr/>
        </p:nvSpPr>
        <p:spPr>
          <a:xfrm>
            <a:off x="4755343" y="4495800"/>
            <a:ext cx="77343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服务</a:t>
            </a:r>
            <a:r>
              <a:rPr sz="1200" b="1" spc="-10">
                <a:solidFill>
                  <a:srgbClr val="595959"/>
                </a:solidFill>
                <a:latin typeface="Microsoft YaHei UI"/>
                <a:cs typeface="Microsoft YaHei UI"/>
              </a:rPr>
              <a:t>&amp;</a:t>
            </a:r>
            <a:r>
              <a:rPr sz="1200" b="1">
                <a:solidFill>
                  <a:srgbClr val="595959"/>
                </a:solidFill>
                <a:latin typeface="Microsoft YaHei UI"/>
                <a:cs typeface="Microsoft YaHei UI"/>
              </a:rPr>
              <a:t>用户</a:t>
            </a:r>
            <a:endParaRPr sz="1200">
              <a:latin typeface="Microsoft YaHei UI"/>
              <a:cs typeface="Microsoft YaHei UI"/>
            </a:endParaRPr>
          </a:p>
        </p:txBody>
      </p:sp>
      <p:sp>
        <p:nvSpPr>
          <p:cNvPr id="168" name="object 168"/>
          <p:cNvSpPr txBox="1"/>
          <p:nvPr/>
        </p:nvSpPr>
        <p:spPr>
          <a:xfrm>
            <a:off x="6524599" y="1367028"/>
            <a:ext cx="3778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5">
                <a:solidFill>
                  <a:srgbClr val="FFFFFF"/>
                </a:solidFill>
                <a:latin typeface="Microsoft YaHei UI"/>
                <a:cs typeface="Microsoft YaHei UI"/>
              </a:rPr>
              <a:t>AI</a:t>
            </a:r>
            <a:r>
              <a:rPr sz="900" b="1">
                <a:solidFill>
                  <a:srgbClr val="FFFFFF"/>
                </a:solidFill>
                <a:latin typeface="Microsoft YaHei UI"/>
                <a:cs typeface="Microsoft YaHei UI"/>
              </a:rPr>
              <a:t>影像</a:t>
            </a:r>
            <a:endParaRPr sz="900">
              <a:latin typeface="Microsoft YaHei UI"/>
              <a:cs typeface="Microsoft YaHei UI"/>
            </a:endParaRPr>
          </a:p>
        </p:txBody>
      </p:sp>
      <p:sp>
        <p:nvSpPr>
          <p:cNvPr id="169" name="object 169"/>
          <p:cNvSpPr txBox="1"/>
          <p:nvPr/>
        </p:nvSpPr>
        <p:spPr>
          <a:xfrm>
            <a:off x="6554158" y="2985515"/>
            <a:ext cx="32956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FFFFFF"/>
                </a:solidFill>
                <a:latin typeface="Microsoft YaHei UI"/>
                <a:cs typeface="Microsoft YaHei UI"/>
              </a:rPr>
              <a:t>C</a:t>
            </a:r>
            <a:r>
              <a:rPr sz="900" b="1" spc="-15">
                <a:solidFill>
                  <a:srgbClr val="FFFFFF"/>
                </a:solidFill>
                <a:latin typeface="Microsoft YaHei UI"/>
                <a:cs typeface="Microsoft YaHei UI"/>
              </a:rPr>
              <a:t>DS</a:t>
            </a:r>
            <a:r>
              <a:rPr sz="900" b="1" spc="-10">
                <a:solidFill>
                  <a:srgbClr val="FFFFFF"/>
                </a:solidFill>
                <a:latin typeface="Microsoft YaHei UI"/>
                <a:cs typeface="Microsoft YaHei UI"/>
              </a:rPr>
              <a:t>S</a:t>
            </a:r>
            <a:endParaRPr sz="900">
              <a:latin typeface="Microsoft YaHei UI"/>
              <a:cs typeface="Microsoft YaHei UI"/>
            </a:endParaRPr>
          </a:p>
        </p:txBody>
      </p:sp>
      <p:sp>
        <p:nvSpPr>
          <p:cNvPr id="170" name="object 170"/>
          <p:cNvSpPr txBox="1"/>
          <p:nvPr/>
        </p:nvSpPr>
        <p:spPr>
          <a:xfrm>
            <a:off x="8357837" y="2769108"/>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医疗机器人</a:t>
            </a:r>
            <a:endParaRPr sz="900">
              <a:latin typeface="Microsoft YaHei UI"/>
              <a:cs typeface="Microsoft YaHei UI"/>
            </a:endParaRPr>
          </a:p>
        </p:txBody>
      </p:sp>
      <p:sp>
        <p:nvSpPr>
          <p:cNvPr id="171" name="object 171"/>
          <p:cNvSpPr txBox="1"/>
          <p:nvPr/>
        </p:nvSpPr>
        <p:spPr>
          <a:xfrm>
            <a:off x="8410471" y="1367028"/>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智慧病案</a:t>
            </a:r>
            <a:endParaRPr sz="900">
              <a:latin typeface="Microsoft YaHei UI"/>
              <a:cs typeface="Microsoft YaHei UI"/>
            </a:endParaRPr>
          </a:p>
        </p:txBody>
      </p:sp>
      <p:sp>
        <p:nvSpPr>
          <p:cNvPr id="172" name="object 172"/>
          <p:cNvSpPr txBox="1"/>
          <p:nvPr/>
        </p:nvSpPr>
        <p:spPr>
          <a:xfrm>
            <a:off x="6360026" y="4189476"/>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医疗智能硬件</a:t>
            </a:r>
            <a:endParaRPr sz="900">
              <a:latin typeface="Microsoft YaHei UI"/>
              <a:cs typeface="Microsoft YaHei UI"/>
            </a:endParaRPr>
          </a:p>
        </p:txBody>
      </p:sp>
      <p:sp>
        <p:nvSpPr>
          <p:cNvPr id="173" name="object 173"/>
          <p:cNvSpPr txBox="1"/>
          <p:nvPr/>
        </p:nvSpPr>
        <p:spPr>
          <a:xfrm>
            <a:off x="4431342" y="4719828"/>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在线诊疗</a:t>
            </a:r>
            <a:endParaRPr sz="900">
              <a:latin typeface="Microsoft YaHei UI"/>
              <a:cs typeface="Microsoft YaHei UI"/>
            </a:endParaRPr>
          </a:p>
        </p:txBody>
      </p:sp>
      <p:sp>
        <p:nvSpPr>
          <p:cNvPr id="174" name="object 174"/>
          <p:cNvSpPr txBox="1"/>
          <p:nvPr/>
        </p:nvSpPr>
        <p:spPr>
          <a:xfrm>
            <a:off x="4433664" y="5490971"/>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医药电商</a:t>
            </a:r>
            <a:endParaRPr sz="900">
              <a:latin typeface="Microsoft YaHei UI"/>
              <a:cs typeface="Microsoft YaHei UI"/>
            </a:endParaRPr>
          </a:p>
        </p:txBody>
      </p:sp>
      <p:sp>
        <p:nvSpPr>
          <p:cNvPr id="175" name="object 175"/>
          <p:cNvSpPr txBox="1"/>
          <p:nvPr/>
        </p:nvSpPr>
        <p:spPr>
          <a:xfrm>
            <a:off x="4416136" y="2759964"/>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数字疗法</a:t>
            </a:r>
            <a:endParaRPr sz="900">
              <a:latin typeface="Microsoft YaHei UI"/>
              <a:cs typeface="Microsoft YaHei UI"/>
            </a:endParaRPr>
          </a:p>
        </p:txBody>
      </p:sp>
      <p:sp>
        <p:nvSpPr>
          <p:cNvPr id="176" name="object 176"/>
          <p:cNvSpPr txBox="1"/>
          <p:nvPr/>
        </p:nvSpPr>
        <p:spPr>
          <a:xfrm>
            <a:off x="4251373" y="3564635"/>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数字化健康管理</a:t>
            </a:r>
            <a:endParaRPr sz="900">
              <a:latin typeface="Microsoft YaHei UI"/>
              <a:cs typeface="Microsoft YaHei UI"/>
            </a:endParaRPr>
          </a:p>
        </p:txBody>
      </p:sp>
      <p:sp>
        <p:nvSpPr>
          <p:cNvPr id="177" name="object 177"/>
          <p:cNvSpPr txBox="1"/>
          <p:nvPr/>
        </p:nvSpPr>
        <p:spPr>
          <a:xfrm>
            <a:off x="7778409" y="1097279"/>
            <a:ext cx="77343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产品</a:t>
            </a:r>
            <a:r>
              <a:rPr sz="1200" b="1" spc="-10">
                <a:solidFill>
                  <a:srgbClr val="595959"/>
                </a:solidFill>
                <a:latin typeface="Microsoft YaHei UI"/>
                <a:cs typeface="Microsoft YaHei UI"/>
              </a:rPr>
              <a:t>&amp;</a:t>
            </a:r>
            <a:r>
              <a:rPr sz="1200" b="1">
                <a:solidFill>
                  <a:srgbClr val="595959"/>
                </a:solidFill>
                <a:latin typeface="Microsoft YaHei UI"/>
                <a:cs typeface="Microsoft YaHei UI"/>
              </a:rPr>
              <a:t>服务</a:t>
            </a:r>
            <a:endParaRPr sz="1200">
              <a:latin typeface="Microsoft YaHei UI"/>
              <a:cs typeface="Microsoft YaHei UI"/>
            </a:endParaRPr>
          </a:p>
        </p:txBody>
      </p:sp>
      <p:sp>
        <p:nvSpPr>
          <p:cNvPr id="178" name="object 178"/>
          <p:cNvSpPr txBox="1"/>
          <p:nvPr/>
        </p:nvSpPr>
        <p:spPr>
          <a:xfrm>
            <a:off x="8349881" y="5018532"/>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医保信息化</a:t>
            </a:r>
            <a:endParaRPr sz="900">
              <a:latin typeface="Microsoft YaHei UI"/>
              <a:cs typeface="Microsoft YaHei UI"/>
            </a:endParaRPr>
          </a:p>
        </p:txBody>
      </p:sp>
      <p:sp>
        <p:nvSpPr>
          <p:cNvPr id="179" name="object 179"/>
          <p:cNvSpPr txBox="1"/>
          <p:nvPr/>
        </p:nvSpPr>
        <p:spPr>
          <a:xfrm>
            <a:off x="6473076" y="5009388"/>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医疗金融</a:t>
            </a:r>
            <a:endParaRPr sz="900">
              <a:latin typeface="Microsoft YaHei UI"/>
              <a:cs typeface="Microsoft YaHei UI"/>
            </a:endParaRPr>
          </a:p>
        </p:txBody>
      </p:sp>
      <p:sp>
        <p:nvSpPr>
          <p:cNvPr id="180" name="object 180"/>
          <p:cNvSpPr/>
          <p:nvPr/>
        </p:nvSpPr>
        <p:spPr>
          <a:xfrm>
            <a:off x="6180819" y="4735562"/>
            <a:ext cx="3976814" cy="1558658"/>
          </a:xfrm>
          <a:custGeom>
            <a:rect l="l" t="t" r="r" b="b"/>
            <a:pathLst>
              <a:path w="3976813" h="1558658">
                <a:moveTo>
                  <a:pt x="4229" y="1501508"/>
                </a:moveTo>
                <a:lnTo>
                  <a:pt x="0" y="1501508"/>
                </a:lnTo>
                <a:lnTo>
                  <a:pt x="0" y="1552308"/>
                </a:lnTo>
                <a:lnTo>
                  <a:pt x="4229" y="1552308"/>
                </a:lnTo>
                <a:lnTo>
                  <a:pt x="4229" y="1501508"/>
                </a:lnTo>
                <a:close/>
              </a:path>
              <a:path w="3976813" h="1558658">
                <a:moveTo>
                  <a:pt x="12700" y="1501508"/>
                </a:moveTo>
                <a:lnTo>
                  <a:pt x="8470" y="1501508"/>
                </a:lnTo>
                <a:lnTo>
                  <a:pt x="8470" y="1552308"/>
                </a:lnTo>
                <a:lnTo>
                  <a:pt x="12700" y="1552308"/>
                </a:lnTo>
                <a:lnTo>
                  <a:pt x="12700" y="1501508"/>
                </a:lnTo>
                <a:close/>
              </a:path>
              <a:path w="3976813" h="1558658">
                <a:moveTo>
                  <a:pt x="4229" y="1412608"/>
                </a:moveTo>
                <a:lnTo>
                  <a:pt x="0" y="1412608"/>
                </a:lnTo>
                <a:lnTo>
                  <a:pt x="0" y="1463408"/>
                </a:lnTo>
                <a:lnTo>
                  <a:pt x="4229" y="1463408"/>
                </a:lnTo>
                <a:lnTo>
                  <a:pt x="4229" y="1412608"/>
                </a:lnTo>
                <a:close/>
              </a:path>
              <a:path w="3976813" h="1558658">
                <a:moveTo>
                  <a:pt x="12700" y="1412608"/>
                </a:moveTo>
                <a:lnTo>
                  <a:pt x="8470" y="1412608"/>
                </a:lnTo>
                <a:lnTo>
                  <a:pt x="8470" y="1463408"/>
                </a:lnTo>
                <a:lnTo>
                  <a:pt x="12700" y="1463408"/>
                </a:lnTo>
                <a:lnTo>
                  <a:pt x="12700" y="1412608"/>
                </a:lnTo>
                <a:close/>
              </a:path>
              <a:path w="3976813" h="1558658">
                <a:moveTo>
                  <a:pt x="4229" y="1323708"/>
                </a:moveTo>
                <a:lnTo>
                  <a:pt x="0" y="1323708"/>
                </a:lnTo>
                <a:lnTo>
                  <a:pt x="0" y="1374508"/>
                </a:lnTo>
                <a:lnTo>
                  <a:pt x="4229" y="1374508"/>
                </a:lnTo>
                <a:lnTo>
                  <a:pt x="4229" y="1323708"/>
                </a:lnTo>
                <a:close/>
              </a:path>
              <a:path w="3976813" h="1558658">
                <a:moveTo>
                  <a:pt x="12700" y="1323708"/>
                </a:moveTo>
                <a:lnTo>
                  <a:pt x="8470" y="1323708"/>
                </a:lnTo>
                <a:lnTo>
                  <a:pt x="8470" y="1374508"/>
                </a:lnTo>
                <a:lnTo>
                  <a:pt x="12700" y="1374508"/>
                </a:lnTo>
                <a:lnTo>
                  <a:pt x="12700" y="1323708"/>
                </a:lnTo>
                <a:close/>
              </a:path>
              <a:path w="3976813" h="1558658">
                <a:moveTo>
                  <a:pt x="4229" y="1234808"/>
                </a:moveTo>
                <a:lnTo>
                  <a:pt x="0" y="1234808"/>
                </a:lnTo>
                <a:lnTo>
                  <a:pt x="0" y="1285608"/>
                </a:lnTo>
                <a:lnTo>
                  <a:pt x="4229" y="1285608"/>
                </a:lnTo>
                <a:lnTo>
                  <a:pt x="4229" y="1234808"/>
                </a:lnTo>
                <a:close/>
              </a:path>
              <a:path w="3976813" h="1558658">
                <a:moveTo>
                  <a:pt x="12700" y="1234808"/>
                </a:moveTo>
                <a:lnTo>
                  <a:pt x="8470" y="1234808"/>
                </a:lnTo>
                <a:lnTo>
                  <a:pt x="8470" y="1285608"/>
                </a:lnTo>
                <a:lnTo>
                  <a:pt x="12700" y="1285608"/>
                </a:lnTo>
                <a:lnTo>
                  <a:pt x="12700" y="1234808"/>
                </a:lnTo>
                <a:close/>
              </a:path>
              <a:path w="3976813" h="1558658">
                <a:moveTo>
                  <a:pt x="4229" y="1145908"/>
                </a:moveTo>
                <a:lnTo>
                  <a:pt x="0" y="1145908"/>
                </a:lnTo>
                <a:lnTo>
                  <a:pt x="0" y="1196708"/>
                </a:lnTo>
                <a:lnTo>
                  <a:pt x="4229" y="1196708"/>
                </a:lnTo>
                <a:lnTo>
                  <a:pt x="4229" y="1145908"/>
                </a:lnTo>
                <a:close/>
              </a:path>
              <a:path w="3976813" h="1558658">
                <a:moveTo>
                  <a:pt x="12700" y="1145908"/>
                </a:moveTo>
                <a:lnTo>
                  <a:pt x="8470" y="1145908"/>
                </a:lnTo>
                <a:lnTo>
                  <a:pt x="8470" y="1196708"/>
                </a:lnTo>
                <a:lnTo>
                  <a:pt x="12700" y="1196708"/>
                </a:lnTo>
                <a:lnTo>
                  <a:pt x="12700" y="1145908"/>
                </a:lnTo>
                <a:close/>
              </a:path>
              <a:path w="3976813" h="1558658">
                <a:moveTo>
                  <a:pt x="4229" y="1057008"/>
                </a:moveTo>
                <a:lnTo>
                  <a:pt x="0" y="1057008"/>
                </a:lnTo>
                <a:lnTo>
                  <a:pt x="0" y="1107808"/>
                </a:lnTo>
                <a:lnTo>
                  <a:pt x="4229" y="1107808"/>
                </a:lnTo>
                <a:lnTo>
                  <a:pt x="4229" y="1057008"/>
                </a:lnTo>
                <a:close/>
              </a:path>
              <a:path w="3976813" h="1558658">
                <a:moveTo>
                  <a:pt x="12700" y="1057008"/>
                </a:moveTo>
                <a:lnTo>
                  <a:pt x="8470" y="1057008"/>
                </a:lnTo>
                <a:lnTo>
                  <a:pt x="8470" y="1107808"/>
                </a:lnTo>
                <a:lnTo>
                  <a:pt x="12700" y="1107808"/>
                </a:lnTo>
                <a:lnTo>
                  <a:pt x="12700" y="1057008"/>
                </a:lnTo>
                <a:close/>
              </a:path>
              <a:path w="3976813" h="1558658">
                <a:moveTo>
                  <a:pt x="4229" y="968108"/>
                </a:moveTo>
                <a:lnTo>
                  <a:pt x="0" y="968108"/>
                </a:lnTo>
                <a:lnTo>
                  <a:pt x="0" y="1018908"/>
                </a:lnTo>
                <a:lnTo>
                  <a:pt x="4229" y="1018908"/>
                </a:lnTo>
                <a:lnTo>
                  <a:pt x="4229" y="968108"/>
                </a:lnTo>
                <a:close/>
              </a:path>
              <a:path w="3976813" h="1558658">
                <a:moveTo>
                  <a:pt x="12700" y="968108"/>
                </a:moveTo>
                <a:lnTo>
                  <a:pt x="8470" y="968108"/>
                </a:lnTo>
                <a:lnTo>
                  <a:pt x="8470" y="1018908"/>
                </a:lnTo>
                <a:lnTo>
                  <a:pt x="12700" y="1018908"/>
                </a:lnTo>
                <a:lnTo>
                  <a:pt x="12700" y="968108"/>
                </a:lnTo>
                <a:close/>
              </a:path>
              <a:path w="3976813" h="1558658">
                <a:moveTo>
                  <a:pt x="4229" y="879208"/>
                </a:moveTo>
                <a:lnTo>
                  <a:pt x="0" y="879208"/>
                </a:lnTo>
                <a:lnTo>
                  <a:pt x="0" y="930008"/>
                </a:lnTo>
                <a:lnTo>
                  <a:pt x="4229" y="930008"/>
                </a:lnTo>
                <a:lnTo>
                  <a:pt x="4229" y="879208"/>
                </a:lnTo>
                <a:close/>
              </a:path>
              <a:path w="3976813" h="1558658">
                <a:moveTo>
                  <a:pt x="12700" y="879208"/>
                </a:moveTo>
                <a:lnTo>
                  <a:pt x="8470" y="879208"/>
                </a:lnTo>
                <a:lnTo>
                  <a:pt x="8470" y="930008"/>
                </a:lnTo>
                <a:lnTo>
                  <a:pt x="12700" y="930008"/>
                </a:lnTo>
                <a:lnTo>
                  <a:pt x="12700" y="879208"/>
                </a:lnTo>
                <a:close/>
              </a:path>
              <a:path w="3976813" h="1558658">
                <a:moveTo>
                  <a:pt x="4229" y="790308"/>
                </a:moveTo>
                <a:lnTo>
                  <a:pt x="0" y="790308"/>
                </a:lnTo>
                <a:lnTo>
                  <a:pt x="0" y="841108"/>
                </a:lnTo>
                <a:lnTo>
                  <a:pt x="4229" y="841108"/>
                </a:lnTo>
                <a:lnTo>
                  <a:pt x="4229" y="790308"/>
                </a:lnTo>
                <a:close/>
              </a:path>
              <a:path w="3976813" h="1558658">
                <a:moveTo>
                  <a:pt x="12700" y="790308"/>
                </a:moveTo>
                <a:lnTo>
                  <a:pt x="8470" y="790308"/>
                </a:lnTo>
                <a:lnTo>
                  <a:pt x="8470" y="841108"/>
                </a:lnTo>
                <a:lnTo>
                  <a:pt x="12700" y="841108"/>
                </a:lnTo>
                <a:lnTo>
                  <a:pt x="12700" y="790308"/>
                </a:lnTo>
                <a:close/>
              </a:path>
              <a:path w="3976813" h="1558658">
                <a:moveTo>
                  <a:pt x="4229" y="701408"/>
                </a:moveTo>
                <a:lnTo>
                  <a:pt x="0" y="701408"/>
                </a:lnTo>
                <a:lnTo>
                  <a:pt x="0" y="752208"/>
                </a:lnTo>
                <a:lnTo>
                  <a:pt x="4229" y="752208"/>
                </a:lnTo>
                <a:lnTo>
                  <a:pt x="4229" y="701408"/>
                </a:lnTo>
                <a:close/>
              </a:path>
              <a:path w="3976813" h="1558658">
                <a:moveTo>
                  <a:pt x="12700" y="701408"/>
                </a:moveTo>
                <a:lnTo>
                  <a:pt x="8470" y="701408"/>
                </a:lnTo>
                <a:lnTo>
                  <a:pt x="8470" y="752208"/>
                </a:lnTo>
                <a:lnTo>
                  <a:pt x="12700" y="752208"/>
                </a:lnTo>
                <a:lnTo>
                  <a:pt x="12700" y="701408"/>
                </a:lnTo>
                <a:close/>
              </a:path>
              <a:path w="3976813" h="1558658">
                <a:moveTo>
                  <a:pt x="4229" y="612508"/>
                </a:moveTo>
                <a:lnTo>
                  <a:pt x="0" y="612508"/>
                </a:lnTo>
                <a:lnTo>
                  <a:pt x="0" y="663308"/>
                </a:lnTo>
                <a:lnTo>
                  <a:pt x="4229" y="663308"/>
                </a:lnTo>
                <a:lnTo>
                  <a:pt x="4229" y="612508"/>
                </a:lnTo>
                <a:close/>
              </a:path>
              <a:path w="3976813" h="1558658">
                <a:moveTo>
                  <a:pt x="12700" y="612508"/>
                </a:moveTo>
                <a:lnTo>
                  <a:pt x="8470" y="612508"/>
                </a:lnTo>
                <a:lnTo>
                  <a:pt x="8470" y="663308"/>
                </a:lnTo>
                <a:lnTo>
                  <a:pt x="12700" y="663308"/>
                </a:lnTo>
                <a:lnTo>
                  <a:pt x="12700" y="612508"/>
                </a:lnTo>
                <a:close/>
              </a:path>
              <a:path w="3976813" h="1558658">
                <a:moveTo>
                  <a:pt x="4229" y="523608"/>
                </a:moveTo>
                <a:lnTo>
                  <a:pt x="0" y="523608"/>
                </a:lnTo>
                <a:lnTo>
                  <a:pt x="0" y="574408"/>
                </a:lnTo>
                <a:lnTo>
                  <a:pt x="4229" y="574408"/>
                </a:lnTo>
                <a:lnTo>
                  <a:pt x="4229" y="523608"/>
                </a:lnTo>
                <a:close/>
              </a:path>
              <a:path w="3976813" h="1558658">
                <a:moveTo>
                  <a:pt x="12700" y="523608"/>
                </a:moveTo>
                <a:lnTo>
                  <a:pt x="8470" y="523608"/>
                </a:lnTo>
                <a:lnTo>
                  <a:pt x="8470" y="574408"/>
                </a:lnTo>
                <a:lnTo>
                  <a:pt x="12700" y="574408"/>
                </a:lnTo>
                <a:lnTo>
                  <a:pt x="12700" y="523608"/>
                </a:lnTo>
                <a:close/>
              </a:path>
              <a:path w="3976813" h="1558658">
                <a:moveTo>
                  <a:pt x="4229" y="434708"/>
                </a:moveTo>
                <a:lnTo>
                  <a:pt x="0" y="434708"/>
                </a:lnTo>
                <a:lnTo>
                  <a:pt x="0" y="485508"/>
                </a:lnTo>
                <a:lnTo>
                  <a:pt x="4229" y="485508"/>
                </a:lnTo>
                <a:lnTo>
                  <a:pt x="4229" y="434708"/>
                </a:lnTo>
                <a:close/>
              </a:path>
              <a:path w="3976813" h="1558658">
                <a:moveTo>
                  <a:pt x="12700" y="434708"/>
                </a:moveTo>
                <a:lnTo>
                  <a:pt x="8470" y="434708"/>
                </a:lnTo>
                <a:lnTo>
                  <a:pt x="8470" y="485508"/>
                </a:lnTo>
                <a:lnTo>
                  <a:pt x="12700" y="485508"/>
                </a:lnTo>
                <a:lnTo>
                  <a:pt x="12700" y="434708"/>
                </a:lnTo>
                <a:close/>
              </a:path>
              <a:path w="3976813" h="1558658">
                <a:moveTo>
                  <a:pt x="4229" y="345808"/>
                </a:moveTo>
                <a:lnTo>
                  <a:pt x="0" y="345808"/>
                </a:lnTo>
                <a:lnTo>
                  <a:pt x="0" y="396608"/>
                </a:lnTo>
                <a:lnTo>
                  <a:pt x="4229" y="396608"/>
                </a:lnTo>
                <a:lnTo>
                  <a:pt x="4229" y="345808"/>
                </a:lnTo>
                <a:close/>
              </a:path>
              <a:path w="3976813" h="1558658">
                <a:moveTo>
                  <a:pt x="12700" y="345808"/>
                </a:moveTo>
                <a:lnTo>
                  <a:pt x="8470" y="345808"/>
                </a:lnTo>
                <a:lnTo>
                  <a:pt x="8470" y="396608"/>
                </a:lnTo>
                <a:lnTo>
                  <a:pt x="12700" y="396608"/>
                </a:lnTo>
                <a:lnTo>
                  <a:pt x="12700" y="345808"/>
                </a:lnTo>
                <a:close/>
              </a:path>
              <a:path w="3976813" h="1558658">
                <a:moveTo>
                  <a:pt x="4229" y="256908"/>
                </a:moveTo>
                <a:lnTo>
                  <a:pt x="0" y="256908"/>
                </a:lnTo>
                <a:lnTo>
                  <a:pt x="0" y="307708"/>
                </a:lnTo>
                <a:lnTo>
                  <a:pt x="4229" y="307708"/>
                </a:lnTo>
                <a:lnTo>
                  <a:pt x="4229" y="256908"/>
                </a:lnTo>
                <a:close/>
              </a:path>
              <a:path w="3976813" h="1558658">
                <a:moveTo>
                  <a:pt x="12700" y="256908"/>
                </a:moveTo>
                <a:lnTo>
                  <a:pt x="8470" y="256908"/>
                </a:lnTo>
                <a:lnTo>
                  <a:pt x="8470" y="307708"/>
                </a:lnTo>
                <a:lnTo>
                  <a:pt x="12700" y="307708"/>
                </a:lnTo>
                <a:lnTo>
                  <a:pt x="12700" y="256908"/>
                </a:lnTo>
                <a:close/>
              </a:path>
              <a:path w="3976813" h="1558658">
                <a:moveTo>
                  <a:pt x="4229" y="168008"/>
                </a:moveTo>
                <a:lnTo>
                  <a:pt x="0" y="168008"/>
                </a:lnTo>
                <a:lnTo>
                  <a:pt x="0" y="218808"/>
                </a:lnTo>
                <a:lnTo>
                  <a:pt x="4229" y="218808"/>
                </a:lnTo>
                <a:lnTo>
                  <a:pt x="4229" y="168008"/>
                </a:lnTo>
                <a:close/>
              </a:path>
              <a:path w="3976813" h="1558658">
                <a:moveTo>
                  <a:pt x="12700" y="168008"/>
                </a:moveTo>
                <a:lnTo>
                  <a:pt x="8470" y="168008"/>
                </a:lnTo>
                <a:lnTo>
                  <a:pt x="8470" y="218808"/>
                </a:lnTo>
                <a:lnTo>
                  <a:pt x="12700" y="218808"/>
                </a:lnTo>
                <a:lnTo>
                  <a:pt x="12700" y="168008"/>
                </a:lnTo>
                <a:close/>
              </a:path>
              <a:path w="3976813" h="1558658">
                <a:moveTo>
                  <a:pt x="4229" y="79108"/>
                </a:moveTo>
                <a:lnTo>
                  <a:pt x="0" y="79108"/>
                </a:lnTo>
                <a:lnTo>
                  <a:pt x="0" y="129908"/>
                </a:lnTo>
                <a:lnTo>
                  <a:pt x="4229" y="129908"/>
                </a:lnTo>
                <a:lnTo>
                  <a:pt x="4229" y="79108"/>
                </a:lnTo>
                <a:close/>
              </a:path>
              <a:path w="3976813" h="1558658">
                <a:moveTo>
                  <a:pt x="12700" y="79108"/>
                </a:moveTo>
                <a:lnTo>
                  <a:pt x="8470" y="79108"/>
                </a:lnTo>
                <a:lnTo>
                  <a:pt x="8470" y="129908"/>
                </a:lnTo>
                <a:lnTo>
                  <a:pt x="12700" y="129908"/>
                </a:lnTo>
                <a:lnTo>
                  <a:pt x="12700" y="79108"/>
                </a:lnTo>
                <a:close/>
              </a:path>
              <a:path w="3976813" h="1558658">
                <a:moveTo>
                  <a:pt x="22491" y="0"/>
                </a:moveTo>
                <a:lnTo>
                  <a:pt x="2844" y="0"/>
                </a:lnTo>
                <a:lnTo>
                  <a:pt x="0" y="2844"/>
                </a:lnTo>
                <a:lnTo>
                  <a:pt x="0" y="41008"/>
                </a:lnTo>
                <a:lnTo>
                  <a:pt x="4229" y="41008"/>
                </a:lnTo>
                <a:lnTo>
                  <a:pt x="4229" y="5181"/>
                </a:lnTo>
                <a:lnTo>
                  <a:pt x="5181" y="4229"/>
                </a:lnTo>
                <a:lnTo>
                  <a:pt x="22491" y="4229"/>
                </a:lnTo>
                <a:lnTo>
                  <a:pt x="22491" y="0"/>
                </a:lnTo>
                <a:close/>
              </a:path>
              <a:path w="3976813" h="1558658">
                <a:moveTo>
                  <a:pt x="22491" y="8470"/>
                </a:moveTo>
                <a:lnTo>
                  <a:pt x="8470" y="8470"/>
                </a:lnTo>
                <a:lnTo>
                  <a:pt x="8470" y="41008"/>
                </a:lnTo>
                <a:lnTo>
                  <a:pt x="12700" y="41008"/>
                </a:lnTo>
                <a:lnTo>
                  <a:pt x="12700" y="12700"/>
                </a:lnTo>
                <a:lnTo>
                  <a:pt x="22491" y="12700"/>
                </a:lnTo>
                <a:lnTo>
                  <a:pt x="22491" y="8470"/>
                </a:lnTo>
                <a:close/>
              </a:path>
              <a:path w="3976813" h="1558658">
                <a:moveTo>
                  <a:pt x="111391" y="0"/>
                </a:moveTo>
                <a:lnTo>
                  <a:pt x="60591" y="0"/>
                </a:lnTo>
                <a:lnTo>
                  <a:pt x="60591" y="4229"/>
                </a:lnTo>
                <a:lnTo>
                  <a:pt x="111391" y="4229"/>
                </a:lnTo>
                <a:lnTo>
                  <a:pt x="111391" y="0"/>
                </a:lnTo>
                <a:close/>
              </a:path>
              <a:path w="3976813" h="1558658">
                <a:moveTo>
                  <a:pt x="111391" y="8470"/>
                </a:moveTo>
                <a:lnTo>
                  <a:pt x="60591" y="8470"/>
                </a:lnTo>
                <a:lnTo>
                  <a:pt x="60591" y="12700"/>
                </a:lnTo>
                <a:lnTo>
                  <a:pt x="111391" y="12700"/>
                </a:lnTo>
                <a:lnTo>
                  <a:pt x="111391" y="8470"/>
                </a:lnTo>
                <a:close/>
              </a:path>
              <a:path w="3976813" h="1558658">
                <a:moveTo>
                  <a:pt x="200291" y="0"/>
                </a:moveTo>
                <a:lnTo>
                  <a:pt x="149491" y="0"/>
                </a:lnTo>
                <a:lnTo>
                  <a:pt x="149491" y="4229"/>
                </a:lnTo>
                <a:lnTo>
                  <a:pt x="200291" y="4229"/>
                </a:lnTo>
                <a:lnTo>
                  <a:pt x="200291" y="0"/>
                </a:lnTo>
                <a:close/>
              </a:path>
              <a:path w="3976813" h="1558658">
                <a:moveTo>
                  <a:pt x="200291" y="8470"/>
                </a:moveTo>
                <a:lnTo>
                  <a:pt x="149491" y="8470"/>
                </a:lnTo>
                <a:lnTo>
                  <a:pt x="149491" y="12700"/>
                </a:lnTo>
                <a:lnTo>
                  <a:pt x="200291" y="12700"/>
                </a:lnTo>
                <a:lnTo>
                  <a:pt x="200291" y="8470"/>
                </a:lnTo>
                <a:close/>
              </a:path>
              <a:path w="3976813" h="1558658">
                <a:moveTo>
                  <a:pt x="289191" y="0"/>
                </a:moveTo>
                <a:lnTo>
                  <a:pt x="238391" y="0"/>
                </a:lnTo>
                <a:lnTo>
                  <a:pt x="238391" y="4229"/>
                </a:lnTo>
                <a:lnTo>
                  <a:pt x="289191" y="4229"/>
                </a:lnTo>
                <a:lnTo>
                  <a:pt x="289191" y="0"/>
                </a:lnTo>
                <a:close/>
              </a:path>
              <a:path w="3976813" h="1558658">
                <a:moveTo>
                  <a:pt x="289191" y="8470"/>
                </a:moveTo>
                <a:lnTo>
                  <a:pt x="238391" y="8470"/>
                </a:lnTo>
                <a:lnTo>
                  <a:pt x="238391" y="12700"/>
                </a:lnTo>
                <a:lnTo>
                  <a:pt x="289191" y="12700"/>
                </a:lnTo>
                <a:lnTo>
                  <a:pt x="289191" y="8470"/>
                </a:lnTo>
                <a:close/>
              </a:path>
              <a:path w="3976813" h="1558658">
                <a:moveTo>
                  <a:pt x="378091" y="0"/>
                </a:moveTo>
                <a:lnTo>
                  <a:pt x="327291" y="0"/>
                </a:lnTo>
                <a:lnTo>
                  <a:pt x="327291" y="4229"/>
                </a:lnTo>
                <a:lnTo>
                  <a:pt x="378091" y="4229"/>
                </a:lnTo>
                <a:lnTo>
                  <a:pt x="378091" y="0"/>
                </a:lnTo>
                <a:close/>
              </a:path>
              <a:path w="3976813" h="1558658">
                <a:moveTo>
                  <a:pt x="378091" y="8470"/>
                </a:moveTo>
                <a:lnTo>
                  <a:pt x="327291" y="8470"/>
                </a:lnTo>
                <a:lnTo>
                  <a:pt x="327291" y="12700"/>
                </a:lnTo>
                <a:lnTo>
                  <a:pt x="378091" y="12700"/>
                </a:lnTo>
                <a:lnTo>
                  <a:pt x="378091" y="8470"/>
                </a:lnTo>
                <a:close/>
              </a:path>
              <a:path w="3976813" h="1558658">
                <a:moveTo>
                  <a:pt x="466991" y="0"/>
                </a:moveTo>
                <a:lnTo>
                  <a:pt x="416191" y="0"/>
                </a:lnTo>
                <a:lnTo>
                  <a:pt x="416191" y="4229"/>
                </a:lnTo>
                <a:lnTo>
                  <a:pt x="466991" y="4229"/>
                </a:lnTo>
                <a:lnTo>
                  <a:pt x="466991" y="0"/>
                </a:lnTo>
                <a:close/>
              </a:path>
              <a:path w="3976813" h="1558658">
                <a:moveTo>
                  <a:pt x="466991" y="8470"/>
                </a:moveTo>
                <a:lnTo>
                  <a:pt x="416191" y="8470"/>
                </a:lnTo>
                <a:lnTo>
                  <a:pt x="416191" y="12700"/>
                </a:lnTo>
                <a:lnTo>
                  <a:pt x="466991" y="12700"/>
                </a:lnTo>
                <a:lnTo>
                  <a:pt x="466991" y="8470"/>
                </a:lnTo>
                <a:close/>
              </a:path>
              <a:path w="3976813" h="1558658">
                <a:moveTo>
                  <a:pt x="555891" y="0"/>
                </a:moveTo>
                <a:lnTo>
                  <a:pt x="505091" y="0"/>
                </a:lnTo>
                <a:lnTo>
                  <a:pt x="505091" y="4229"/>
                </a:lnTo>
                <a:lnTo>
                  <a:pt x="555891" y="4229"/>
                </a:lnTo>
                <a:lnTo>
                  <a:pt x="555891" y="0"/>
                </a:lnTo>
                <a:close/>
              </a:path>
              <a:path w="3976813" h="1558658">
                <a:moveTo>
                  <a:pt x="555891" y="8470"/>
                </a:moveTo>
                <a:lnTo>
                  <a:pt x="505091" y="8470"/>
                </a:lnTo>
                <a:lnTo>
                  <a:pt x="505091" y="12700"/>
                </a:lnTo>
                <a:lnTo>
                  <a:pt x="555891" y="12700"/>
                </a:lnTo>
                <a:lnTo>
                  <a:pt x="555891" y="8470"/>
                </a:lnTo>
                <a:close/>
              </a:path>
              <a:path w="3976813" h="1558658">
                <a:moveTo>
                  <a:pt x="644791" y="0"/>
                </a:moveTo>
                <a:lnTo>
                  <a:pt x="593991" y="0"/>
                </a:lnTo>
                <a:lnTo>
                  <a:pt x="593991" y="4229"/>
                </a:lnTo>
                <a:lnTo>
                  <a:pt x="644791" y="4229"/>
                </a:lnTo>
                <a:lnTo>
                  <a:pt x="644791" y="0"/>
                </a:lnTo>
                <a:close/>
              </a:path>
              <a:path w="3976813" h="1558658">
                <a:moveTo>
                  <a:pt x="644791" y="8470"/>
                </a:moveTo>
                <a:lnTo>
                  <a:pt x="593991" y="8470"/>
                </a:lnTo>
                <a:lnTo>
                  <a:pt x="593991" y="12700"/>
                </a:lnTo>
                <a:lnTo>
                  <a:pt x="644791" y="12700"/>
                </a:lnTo>
                <a:lnTo>
                  <a:pt x="644791" y="8470"/>
                </a:lnTo>
                <a:close/>
              </a:path>
              <a:path w="3976813" h="1558658">
                <a:moveTo>
                  <a:pt x="733691" y="0"/>
                </a:moveTo>
                <a:lnTo>
                  <a:pt x="682891" y="0"/>
                </a:lnTo>
                <a:lnTo>
                  <a:pt x="682891" y="4229"/>
                </a:lnTo>
                <a:lnTo>
                  <a:pt x="733691" y="4229"/>
                </a:lnTo>
                <a:lnTo>
                  <a:pt x="733691" y="0"/>
                </a:lnTo>
                <a:close/>
              </a:path>
              <a:path w="3976813" h="1558658">
                <a:moveTo>
                  <a:pt x="733691" y="8470"/>
                </a:moveTo>
                <a:lnTo>
                  <a:pt x="682891" y="8470"/>
                </a:lnTo>
                <a:lnTo>
                  <a:pt x="682891" y="12700"/>
                </a:lnTo>
                <a:lnTo>
                  <a:pt x="733691" y="12700"/>
                </a:lnTo>
                <a:lnTo>
                  <a:pt x="733691" y="8470"/>
                </a:lnTo>
                <a:close/>
              </a:path>
              <a:path w="3976813" h="1558658">
                <a:moveTo>
                  <a:pt x="822591" y="0"/>
                </a:moveTo>
                <a:lnTo>
                  <a:pt x="771791" y="0"/>
                </a:lnTo>
                <a:lnTo>
                  <a:pt x="771791" y="4229"/>
                </a:lnTo>
                <a:lnTo>
                  <a:pt x="822591" y="4229"/>
                </a:lnTo>
                <a:lnTo>
                  <a:pt x="822591" y="0"/>
                </a:lnTo>
                <a:close/>
              </a:path>
              <a:path w="3976813" h="1558658">
                <a:moveTo>
                  <a:pt x="822591" y="8470"/>
                </a:moveTo>
                <a:lnTo>
                  <a:pt x="771791" y="8470"/>
                </a:lnTo>
                <a:lnTo>
                  <a:pt x="771791" y="12700"/>
                </a:lnTo>
                <a:lnTo>
                  <a:pt x="822591" y="12700"/>
                </a:lnTo>
                <a:lnTo>
                  <a:pt x="822591" y="8470"/>
                </a:lnTo>
                <a:close/>
              </a:path>
              <a:path w="3976813" h="1558658">
                <a:moveTo>
                  <a:pt x="911491" y="0"/>
                </a:moveTo>
                <a:lnTo>
                  <a:pt x="860691" y="0"/>
                </a:lnTo>
                <a:lnTo>
                  <a:pt x="860691" y="4229"/>
                </a:lnTo>
                <a:lnTo>
                  <a:pt x="911491" y="4229"/>
                </a:lnTo>
                <a:lnTo>
                  <a:pt x="911491" y="0"/>
                </a:lnTo>
                <a:close/>
              </a:path>
              <a:path w="3976813" h="1558658">
                <a:moveTo>
                  <a:pt x="911491" y="8470"/>
                </a:moveTo>
                <a:lnTo>
                  <a:pt x="860691" y="8470"/>
                </a:lnTo>
                <a:lnTo>
                  <a:pt x="860691" y="12700"/>
                </a:lnTo>
                <a:lnTo>
                  <a:pt x="911491" y="12700"/>
                </a:lnTo>
                <a:lnTo>
                  <a:pt x="911491" y="8470"/>
                </a:lnTo>
                <a:close/>
              </a:path>
              <a:path w="3976813" h="1558658">
                <a:moveTo>
                  <a:pt x="1000391" y="0"/>
                </a:moveTo>
                <a:lnTo>
                  <a:pt x="949591" y="0"/>
                </a:lnTo>
                <a:lnTo>
                  <a:pt x="949591" y="4229"/>
                </a:lnTo>
                <a:lnTo>
                  <a:pt x="1000391" y="4229"/>
                </a:lnTo>
                <a:lnTo>
                  <a:pt x="1000391" y="0"/>
                </a:lnTo>
                <a:close/>
              </a:path>
              <a:path w="3976813" h="1558658">
                <a:moveTo>
                  <a:pt x="1000391" y="8470"/>
                </a:moveTo>
                <a:lnTo>
                  <a:pt x="949591" y="8470"/>
                </a:lnTo>
                <a:lnTo>
                  <a:pt x="949591" y="12700"/>
                </a:lnTo>
                <a:lnTo>
                  <a:pt x="1000391" y="12700"/>
                </a:lnTo>
                <a:lnTo>
                  <a:pt x="1000391" y="8470"/>
                </a:lnTo>
                <a:close/>
              </a:path>
              <a:path w="3976813" h="1558658">
                <a:moveTo>
                  <a:pt x="1089291" y="0"/>
                </a:moveTo>
                <a:lnTo>
                  <a:pt x="1038491" y="0"/>
                </a:lnTo>
                <a:lnTo>
                  <a:pt x="1038491" y="4229"/>
                </a:lnTo>
                <a:lnTo>
                  <a:pt x="1089291" y="4229"/>
                </a:lnTo>
                <a:lnTo>
                  <a:pt x="1089291" y="0"/>
                </a:lnTo>
                <a:close/>
              </a:path>
              <a:path w="3976813" h="1558658">
                <a:moveTo>
                  <a:pt x="1089291" y="8470"/>
                </a:moveTo>
                <a:lnTo>
                  <a:pt x="1038491" y="8470"/>
                </a:lnTo>
                <a:lnTo>
                  <a:pt x="1038491" y="12700"/>
                </a:lnTo>
                <a:lnTo>
                  <a:pt x="1089291" y="12700"/>
                </a:lnTo>
                <a:lnTo>
                  <a:pt x="1089291" y="8470"/>
                </a:lnTo>
                <a:close/>
              </a:path>
              <a:path w="3976813" h="1558658">
                <a:moveTo>
                  <a:pt x="1178191" y="0"/>
                </a:moveTo>
                <a:lnTo>
                  <a:pt x="1127391" y="0"/>
                </a:lnTo>
                <a:lnTo>
                  <a:pt x="1127391" y="4229"/>
                </a:lnTo>
                <a:lnTo>
                  <a:pt x="1178191" y="4229"/>
                </a:lnTo>
                <a:lnTo>
                  <a:pt x="1178191" y="0"/>
                </a:lnTo>
                <a:close/>
              </a:path>
              <a:path w="3976813" h="1558658">
                <a:moveTo>
                  <a:pt x="1178191" y="8470"/>
                </a:moveTo>
                <a:lnTo>
                  <a:pt x="1127391" y="8470"/>
                </a:lnTo>
                <a:lnTo>
                  <a:pt x="1127391" y="12700"/>
                </a:lnTo>
                <a:lnTo>
                  <a:pt x="1178191" y="12700"/>
                </a:lnTo>
                <a:lnTo>
                  <a:pt x="1178191" y="8470"/>
                </a:lnTo>
                <a:close/>
              </a:path>
              <a:path w="3976813" h="1558658">
                <a:moveTo>
                  <a:pt x="1267091" y="0"/>
                </a:moveTo>
                <a:lnTo>
                  <a:pt x="1216291" y="0"/>
                </a:lnTo>
                <a:lnTo>
                  <a:pt x="1216291" y="4229"/>
                </a:lnTo>
                <a:lnTo>
                  <a:pt x="1267091" y="4229"/>
                </a:lnTo>
                <a:lnTo>
                  <a:pt x="1267091" y="0"/>
                </a:lnTo>
                <a:close/>
              </a:path>
              <a:path w="3976813" h="1558658">
                <a:moveTo>
                  <a:pt x="1267091" y="8470"/>
                </a:moveTo>
                <a:lnTo>
                  <a:pt x="1216291" y="8470"/>
                </a:lnTo>
                <a:lnTo>
                  <a:pt x="1216291" y="12700"/>
                </a:lnTo>
                <a:lnTo>
                  <a:pt x="1267091" y="12700"/>
                </a:lnTo>
                <a:lnTo>
                  <a:pt x="1267091" y="8470"/>
                </a:lnTo>
                <a:close/>
              </a:path>
              <a:path w="3976813" h="1558658">
                <a:moveTo>
                  <a:pt x="1355991" y="0"/>
                </a:moveTo>
                <a:lnTo>
                  <a:pt x="1305191" y="0"/>
                </a:lnTo>
                <a:lnTo>
                  <a:pt x="1305191" y="4229"/>
                </a:lnTo>
                <a:lnTo>
                  <a:pt x="1355991" y="4229"/>
                </a:lnTo>
                <a:lnTo>
                  <a:pt x="1355991" y="0"/>
                </a:lnTo>
                <a:close/>
              </a:path>
              <a:path w="3976813" h="1558658">
                <a:moveTo>
                  <a:pt x="1355991" y="8470"/>
                </a:moveTo>
                <a:lnTo>
                  <a:pt x="1305191" y="8470"/>
                </a:lnTo>
                <a:lnTo>
                  <a:pt x="1305191" y="12700"/>
                </a:lnTo>
                <a:lnTo>
                  <a:pt x="1355991" y="12700"/>
                </a:lnTo>
                <a:lnTo>
                  <a:pt x="1355991" y="8470"/>
                </a:lnTo>
                <a:close/>
              </a:path>
              <a:path w="3976813" h="1558658">
                <a:moveTo>
                  <a:pt x="1444891" y="0"/>
                </a:moveTo>
                <a:lnTo>
                  <a:pt x="1394091" y="0"/>
                </a:lnTo>
                <a:lnTo>
                  <a:pt x="1394091" y="4229"/>
                </a:lnTo>
                <a:lnTo>
                  <a:pt x="1444891" y="4229"/>
                </a:lnTo>
                <a:lnTo>
                  <a:pt x="1444891" y="0"/>
                </a:lnTo>
                <a:close/>
              </a:path>
              <a:path w="3976813" h="1558658">
                <a:moveTo>
                  <a:pt x="1444891" y="8470"/>
                </a:moveTo>
                <a:lnTo>
                  <a:pt x="1394091" y="8470"/>
                </a:lnTo>
                <a:lnTo>
                  <a:pt x="1394091" y="12700"/>
                </a:lnTo>
                <a:lnTo>
                  <a:pt x="1444891" y="12700"/>
                </a:lnTo>
                <a:lnTo>
                  <a:pt x="1444891" y="8470"/>
                </a:lnTo>
                <a:close/>
              </a:path>
              <a:path w="3976813" h="1558658">
                <a:moveTo>
                  <a:pt x="1533791" y="0"/>
                </a:moveTo>
                <a:lnTo>
                  <a:pt x="1482991" y="0"/>
                </a:lnTo>
                <a:lnTo>
                  <a:pt x="1482991" y="4229"/>
                </a:lnTo>
                <a:lnTo>
                  <a:pt x="1533791" y="4229"/>
                </a:lnTo>
                <a:lnTo>
                  <a:pt x="1533791" y="0"/>
                </a:lnTo>
                <a:close/>
              </a:path>
              <a:path w="3976813" h="1558658">
                <a:moveTo>
                  <a:pt x="1533791" y="8470"/>
                </a:moveTo>
                <a:lnTo>
                  <a:pt x="1482991" y="8470"/>
                </a:lnTo>
                <a:lnTo>
                  <a:pt x="1482991" y="12700"/>
                </a:lnTo>
                <a:lnTo>
                  <a:pt x="1533791" y="12700"/>
                </a:lnTo>
                <a:lnTo>
                  <a:pt x="1533791" y="8470"/>
                </a:lnTo>
                <a:close/>
              </a:path>
              <a:path w="3976813" h="1558658">
                <a:moveTo>
                  <a:pt x="1622691" y="0"/>
                </a:moveTo>
                <a:lnTo>
                  <a:pt x="1571891" y="0"/>
                </a:lnTo>
                <a:lnTo>
                  <a:pt x="1571891" y="4229"/>
                </a:lnTo>
                <a:lnTo>
                  <a:pt x="1622691" y="4229"/>
                </a:lnTo>
                <a:lnTo>
                  <a:pt x="1622691" y="0"/>
                </a:lnTo>
                <a:close/>
              </a:path>
              <a:path w="3976813" h="1558658">
                <a:moveTo>
                  <a:pt x="1622691" y="8470"/>
                </a:moveTo>
                <a:lnTo>
                  <a:pt x="1571891" y="8470"/>
                </a:lnTo>
                <a:lnTo>
                  <a:pt x="1571891" y="12700"/>
                </a:lnTo>
                <a:lnTo>
                  <a:pt x="1622691" y="12700"/>
                </a:lnTo>
                <a:lnTo>
                  <a:pt x="1622691" y="8470"/>
                </a:lnTo>
                <a:close/>
              </a:path>
              <a:path w="3976813" h="1558658">
                <a:moveTo>
                  <a:pt x="1711591" y="0"/>
                </a:moveTo>
                <a:lnTo>
                  <a:pt x="1660791" y="0"/>
                </a:lnTo>
                <a:lnTo>
                  <a:pt x="1660791" y="4229"/>
                </a:lnTo>
                <a:lnTo>
                  <a:pt x="1711591" y="4229"/>
                </a:lnTo>
                <a:lnTo>
                  <a:pt x="1711591" y="0"/>
                </a:lnTo>
                <a:close/>
              </a:path>
              <a:path w="3976813" h="1558658">
                <a:moveTo>
                  <a:pt x="1711591" y="8470"/>
                </a:moveTo>
                <a:lnTo>
                  <a:pt x="1660791" y="8470"/>
                </a:lnTo>
                <a:lnTo>
                  <a:pt x="1660791" y="12700"/>
                </a:lnTo>
                <a:lnTo>
                  <a:pt x="1711591" y="12700"/>
                </a:lnTo>
                <a:lnTo>
                  <a:pt x="1711591" y="8470"/>
                </a:lnTo>
                <a:close/>
              </a:path>
              <a:path w="3976813" h="1558658">
                <a:moveTo>
                  <a:pt x="1800491" y="0"/>
                </a:moveTo>
                <a:lnTo>
                  <a:pt x="1749691" y="0"/>
                </a:lnTo>
                <a:lnTo>
                  <a:pt x="1749691" y="4229"/>
                </a:lnTo>
                <a:lnTo>
                  <a:pt x="1800491" y="4229"/>
                </a:lnTo>
                <a:lnTo>
                  <a:pt x="1800491" y="0"/>
                </a:lnTo>
                <a:close/>
              </a:path>
              <a:path w="3976813" h="1558658">
                <a:moveTo>
                  <a:pt x="1800491" y="8470"/>
                </a:moveTo>
                <a:lnTo>
                  <a:pt x="1749691" y="8470"/>
                </a:lnTo>
                <a:lnTo>
                  <a:pt x="1749691" y="12700"/>
                </a:lnTo>
                <a:lnTo>
                  <a:pt x="1800491" y="12700"/>
                </a:lnTo>
                <a:lnTo>
                  <a:pt x="1800491" y="8470"/>
                </a:lnTo>
                <a:close/>
              </a:path>
              <a:path w="3976813" h="1558658">
                <a:moveTo>
                  <a:pt x="1889391" y="0"/>
                </a:moveTo>
                <a:lnTo>
                  <a:pt x="1838591" y="0"/>
                </a:lnTo>
                <a:lnTo>
                  <a:pt x="1838591" y="4229"/>
                </a:lnTo>
                <a:lnTo>
                  <a:pt x="1889391" y="4229"/>
                </a:lnTo>
                <a:lnTo>
                  <a:pt x="1889391" y="0"/>
                </a:lnTo>
                <a:close/>
              </a:path>
              <a:path w="3976813" h="1558658">
                <a:moveTo>
                  <a:pt x="1889391" y="8470"/>
                </a:moveTo>
                <a:lnTo>
                  <a:pt x="1838591" y="8470"/>
                </a:lnTo>
                <a:lnTo>
                  <a:pt x="1838591" y="12700"/>
                </a:lnTo>
                <a:lnTo>
                  <a:pt x="1889391" y="12700"/>
                </a:lnTo>
                <a:lnTo>
                  <a:pt x="1889391" y="8470"/>
                </a:lnTo>
                <a:close/>
              </a:path>
              <a:path w="3976813" h="1558658">
                <a:moveTo>
                  <a:pt x="1978291" y="0"/>
                </a:moveTo>
                <a:lnTo>
                  <a:pt x="1927491" y="0"/>
                </a:lnTo>
                <a:lnTo>
                  <a:pt x="1927491" y="4229"/>
                </a:lnTo>
                <a:lnTo>
                  <a:pt x="1978291" y="4229"/>
                </a:lnTo>
                <a:lnTo>
                  <a:pt x="1978291" y="0"/>
                </a:lnTo>
                <a:close/>
              </a:path>
              <a:path w="3976813" h="1558658">
                <a:moveTo>
                  <a:pt x="1978291" y="8470"/>
                </a:moveTo>
                <a:lnTo>
                  <a:pt x="1927491" y="8470"/>
                </a:lnTo>
                <a:lnTo>
                  <a:pt x="1927491" y="12700"/>
                </a:lnTo>
                <a:lnTo>
                  <a:pt x="1978291" y="12700"/>
                </a:lnTo>
                <a:lnTo>
                  <a:pt x="1978291" y="8470"/>
                </a:lnTo>
                <a:close/>
              </a:path>
              <a:path w="3976813" h="1558658">
                <a:moveTo>
                  <a:pt x="2067191" y="0"/>
                </a:moveTo>
                <a:lnTo>
                  <a:pt x="2016391" y="0"/>
                </a:lnTo>
                <a:lnTo>
                  <a:pt x="2016391" y="4229"/>
                </a:lnTo>
                <a:lnTo>
                  <a:pt x="2067191" y="4229"/>
                </a:lnTo>
                <a:lnTo>
                  <a:pt x="2067191" y="0"/>
                </a:lnTo>
                <a:close/>
              </a:path>
              <a:path w="3976813" h="1558658">
                <a:moveTo>
                  <a:pt x="2067191" y="8470"/>
                </a:moveTo>
                <a:lnTo>
                  <a:pt x="2016391" y="8470"/>
                </a:lnTo>
                <a:lnTo>
                  <a:pt x="2016391" y="12700"/>
                </a:lnTo>
                <a:lnTo>
                  <a:pt x="2067191" y="12700"/>
                </a:lnTo>
                <a:lnTo>
                  <a:pt x="2067191" y="8470"/>
                </a:lnTo>
                <a:close/>
              </a:path>
              <a:path w="3976813" h="1558658">
                <a:moveTo>
                  <a:pt x="2156091" y="0"/>
                </a:moveTo>
                <a:lnTo>
                  <a:pt x="2105291" y="0"/>
                </a:lnTo>
                <a:lnTo>
                  <a:pt x="2105291" y="4229"/>
                </a:lnTo>
                <a:lnTo>
                  <a:pt x="2156091" y="4229"/>
                </a:lnTo>
                <a:lnTo>
                  <a:pt x="2156091" y="0"/>
                </a:lnTo>
                <a:close/>
              </a:path>
              <a:path w="3976813" h="1558658">
                <a:moveTo>
                  <a:pt x="2156091" y="8470"/>
                </a:moveTo>
                <a:lnTo>
                  <a:pt x="2105291" y="8470"/>
                </a:lnTo>
                <a:lnTo>
                  <a:pt x="2105291" y="12700"/>
                </a:lnTo>
                <a:lnTo>
                  <a:pt x="2156091" y="12700"/>
                </a:lnTo>
                <a:lnTo>
                  <a:pt x="2156091" y="8470"/>
                </a:lnTo>
                <a:close/>
              </a:path>
              <a:path w="3976813" h="1558658">
                <a:moveTo>
                  <a:pt x="2244991" y="0"/>
                </a:moveTo>
                <a:lnTo>
                  <a:pt x="2194191" y="0"/>
                </a:lnTo>
                <a:lnTo>
                  <a:pt x="2194191" y="4229"/>
                </a:lnTo>
                <a:lnTo>
                  <a:pt x="2244991" y="4229"/>
                </a:lnTo>
                <a:lnTo>
                  <a:pt x="2244991" y="0"/>
                </a:lnTo>
                <a:close/>
              </a:path>
              <a:path w="3976813" h="1558658">
                <a:moveTo>
                  <a:pt x="2244991" y="8470"/>
                </a:moveTo>
                <a:lnTo>
                  <a:pt x="2194191" y="8470"/>
                </a:lnTo>
                <a:lnTo>
                  <a:pt x="2194191" y="12700"/>
                </a:lnTo>
                <a:lnTo>
                  <a:pt x="2244991" y="12700"/>
                </a:lnTo>
                <a:lnTo>
                  <a:pt x="2244991" y="8470"/>
                </a:lnTo>
                <a:close/>
              </a:path>
              <a:path w="3976813" h="1558658">
                <a:moveTo>
                  <a:pt x="2333891" y="0"/>
                </a:moveTo>
                <a:lnTo>
                  <a:pt x="2283091" y="0"/>
                </a:lnTo>
                <a:lnTo>
                  <a:pt x="2283091" y="4229"/>
                </a:lnTo>
                <a:lnTo>
                  <a:pt x="2333891" y="4229"/>
                </a:lnTo>
                <a:lnTo>
                  <a:pt x="2333891" y="0"/>
                </a:lnTo>
                <a:close/>
              </a:path>
              <a:path w="3976813" h="1558658">
                <a:moveTo>
                  <a:pt x="2333891" y="8470"/>
                </a:moveTo>
                <a:lnTo>
                  <a:pt x="2283091" y="8470"/>
                </a:lnTo>
                <a:lnTo>
                  <a:pt x="2283091" y="12700"/>
                </a:lnTo>
                <a:lnTo>
                  <a:pt x="2333891" y="12700"/>
                </a:lnTo>
                <a:lnTo>
                  <a:pt x="2333891" y="8470"/>
                </a:lnTo>
                <a:close/>
              </a:path>
              <a:path w="3976813" h="1558658">
                <a:moveTo>
                  <a:pt x="2422791" y="0"/>
                </a:moveTo>
                <a:lnTo>
                  <a:pt x="2371991" y="0"/>
                </a:lnTo>
                <a:lnTo>
                  <a:pt x="2371991" y="4229"/>
                </a:lnTo>
                <a:lnTo>
                  <a:pt x="2422791" y="4229"/>
                </a:lnTo>
                <a:lnTo>
                  <a:pt x="2422791" y="0"/>
                </a:lnTo>
                <a:close/>
              </a:path>
              <a:path w="3976813" h="1558658">
                <a:moveTo>
                  <a:pt x="2422791" y="8470"/>
                </a:moveTo>
                <a:lnTo>
                  <a:pt x="2371991" y="8470"/>
                </a:lnTo>
                <a:lnTo>
                  <a:pt x="2371991" y="12700"/>
                </a:lnTo>
                <a:lnTo>
                  <a:pt x="2422791" y="12700"/>
                </a:lnTo>
                <a:lnTo>
                  <a:pt x="2422791" y="8470"/>
                </a:lnTo>
                <a:close/>
              </a:path>
              <a:path w="3976813" h="1558658">
                <a:moveTo>
                  <a:pt x="2511691" y="0"/>
                </a:moveTo>
                <a:lnTo>
                  <a:pt x="2460891" y="0"/>
                </a:lnTo>
                <a:lnTo>
                  <a:pt x="2460891" y="4229"/>
                </a:lnTo>
                <a:lnTo>
                  <a:pt x="2511691" y="4229"/>
                </a:lnTo>
                <a:lnTo>
                  <a:pt x="2511691" y="0"/>
                </a:lnTo>
                <a:close/>
              </a:path>
              <a:path w="3976813" h="1558658">
                <a:moveTo>
                  <a:pt x="2511691" y="8470"/>
                </a:moveTo>
                <a:lnTo>
                  <a:pt x="2460891" y="8470"/>
                </a:lnTo>
                <a:lnTo>
                  <a:pt x="2460891" y="12700"/>
                </a:lnTo>
                <a:lnTo>
                  <a:pt x="2511691" y="12700"/>
                </a:lnTo>
                <a:lnTo>
                  <a:pt x="2511691" y="8470"/>
                </a:lnTo>
                <a:close/>
              </a:path>
              <a:path w="3976813" h="1558658">
                <a:moveTo>
                  <a:pt x="2600591" y="0"/>
                </a:moveTo>
                <a:lnTo>
                  <a:pt x="2549791" y="0"/>
                </a:lnTo>
                <a:lnTo>
                  <a:pt x="2549791" y="4229"/>
                </a:lnTo>
                <a:lnTo>
                  <a:pt x="2600591" y="4229"/>
                </a:lnTo>
                <a:lnTo>
                  <a:pt x="2600591" y="0"/>
                </a:lnTo>
                <a:close/>
              </a:path>
              <a:path w="3976813" h="1558658">
                <a:moveTo>
                  <a:pt x="2600591" y="8470"/>
                </a:moveTo>
                <a:lnTo>
                  <a:pt x="2549791" y="8470"/>
                </a:lnTo>
                <a:lnTo>
                  <a:pt x="2549791" y="12700"/>
                </a:lnTo>
                <a:lnTo>
                  <a:pt x="2600591" y="12700"/>
                </a:lnTo>
                <a:lnTo>
                  <a:pt x="2600591" y="8470"/>
                </a:lnTo>
                <a:close/>
              </a:path>
              <a:path w="3976813" h="1558658">
                <a:moveTo>
                  <a:pt x="2689491" y="0"/>
                </a:moveTo>
                <a:lnTo>
                  <a:pt x="2638691" y="0"/>
                </a:lnTo>
                <a:lnTo>
                  <a:pt x="2638691" y="4229"/>
                </a:lnTo>
                <a:lnTo>
                  <a:pt x="2689491" y="4229"/>
                </a:lnTo>
                <a:lnTo>
                  <a:pt x="2689491" y="0"/>
                </a:lnTo>
                <a:close/>
              </a:path>
              <a:path w="3976813" h="1558658">
                <a:moveTo>
                  <a:pt x="2689491" y="8470"/>
                </a:moveTo>
                <a:lnTo>
                  <a:pt x="2638691" y="8470"/>
                </a:lnTo>
                <a:lnTo>
                  <a:pt x="2638691" y="12700"/>
                </a:lnTo>
                <a:lnTo>
                  <a:pt x="2689491" y="12700"/>
                </a:lnTo>
                <a:lnTo>
                  <a:pt x="2689491" y="8470"/>
                </a:lnTo>
                <a:close/>
              </a:path>
              <a:path w="3976813" h="1558658">
                <a:moveTo>
                  <a:pt x="2778391" y="0"/>
                </a:moveTo>
                <a:lnTo>
                  <a:pt x="2727591" y="0"/>
                </a:lnTo>
                <a:lnTo>
                  <a:pt x="2727591" y="4229"/>
                </a:lnTo>
                <a:lnTo>
                  <a:pt x="2778391" y="4229"/>
                </a:lnTo>
                <a:lnTo>
                  <a:pt x="2778391" y="0"/>
                </a:lnTo>
                <a:close/>
              </a:path>
              <a:path w="3976813" h="1558658">
                <a:moveTo>
                  <a:pt x="2778391" y="8470"/>
                </a:moveTo>
                <a:lnTo>
                  <a:pt x="2727591" y="8470"/>
                </a:lnTo>
                <a:lnTo>
                  <a:pt x="2727591" y="12700"/>
                </a:lnTo>
                <a:lnTo>
                  <a:pt x="2778391" y="12700"/>
                </a:lnTo>
                <a:lnTo>
                  <a:pt x="2778391" y="8470"/>
                </a:lnTo>
                <a:close/>
              </a:path>
              <a:path w="3976813" h="1558658">
                <a:moveTo>
                  <a:pt x="2867291" y="0"/>
                </a:moveTo>
                <a:lnTo>
                  <a:pt x="2816491" y="0"/>
                </a:lnTo>
                <a:lnTo>
                  <a:pt x="2816491" y="4229"/>
                </a:lnTo>
                <a:lnTo>
                  <a:pt x="2867291" y="4229"/>
                </a:lnTo>
                <a:lnTo>
                  <a:pt x="2867291" y="0"/>
                </a:lnTo>
                <a:close/>
              </a:path>
              <a:path w="3976813" h="1558658">
                <a:moveTo>
                  <a:pt x="2867291" y="8470"/>
                </a:moveTo>
                <a:lnTo>
                  <a:pt x="2816491" y="8470"/>
                </a:lnTo>
                <a:lnTo>
                  <a:pt x="2816491" y="12700"/>
                </a:lnTo>
                <a:lnTo>
                  <a:pt x="2867291" y="12700"/>
                </a:lnTo>
                <a:lnTo>
                  <a:pt x="2867291" y="8470"/>
                </a:lnTo>
                <a:close/>
              </a:path>
              <a:path w="3976813" h="1558658">
                <a:moveTo>
                  <a:pt x="2956191" y="0"/>
                </a:moveTo>
                <a:lnTo>
                  <a:pt x="2905391" y="0"/>
                </a:lnTo>
                <a:lnTo>
                  <a:pt x="2905391" y="4229"/>
                </a:lnTo>
                <a:lnTo>
                  <a:pt x="2956191" y="4229"/>
                </a:lnTo>
                <a:lnTo>
                  <a:pt x="2956191" y="0"/>
                </a:lnTo>
                <a:close/>
              </a:path>
              <a:path w="3976813" h="1558658">
                <a:moveTo>
                  <a:pt x="2956191" y="8470"/>
                </a:moveTo>
                <a:lnTo>
                  <a:pt x="2905391" y="8470"/>
                </a:lnTo>
                <a:lnTo>
                  <a:pt x="2905391" y="12700"/>
                </a:lnTo>
                <a:lnTo>
                  <a:pt x="2956191" y="12700"/>
                </a:lnTo>
                <a:lnTo>
                  <a:pt x="2956191" y="8470"/>
                </a:lnTo>
                <a:close/>
              </a:path>
              <a:path w="3976813" h="1558658">
                <a:moveTo>
                  <a:pt x="3045091" y="0"/>
                </a:moveTo>
                <a:lnTo>
                  <a:pt x="2994291" y="0"/>
                </a:lnTo>
                <a:lnTo>
                  <a:pt x="2994291" y="4229"/>
                </a:lnTo>
                <a:lnTo>
                  <a:pt x="3045091" y="4229"/>
                </a:lnTo>
                <a:lnTo>
                  <a:pt x="3045091" y="0"/>
                </a:lnTo>
                <a:close/>
              </a:path>
              <a:path w="3976813" h="1558658">
                <a:moveTo>
                  <a:pt x="3045091" y="8470"/>
                </a:moveTo>
                <a:lnTo>
                  <a:pt x="2994291" y="8470"/>
                </a:lnTo>
                <a:lnTo>
                  <a:pt x="2994291" y="12700"/>
                </a:lnTo>
                <a:lnTo>
                  <a:pt x="3045091" y="12700"/>
                </a:lnTo>
                <a:lnTo>
                  <a:pt x="3045091" y="8470"/>
                </a:lnTo>
                <a:close/>
              </a:path>
              <a:path w="3976813" h="1558658">
                <a:moveTo>
                  <a:pt x="3133991" y="0"/>
                </a:moveTo>
                <a:lnTo>
                  <a:pt x="3083191" y="0"/>
                </a:lnTo>
                <a:lnTo>
                  <a:pt x="3083191" y="4229"/>
                </a:lnTo>
                <a:lnTo>
                  <a:pt x="3133991" y="4229"/>
                </a:lnTo>
                <a:lnTo>
                  <a:pt x="3133991" y="0"/>
                </a:lnTo>
                <a:close/>
              </a:path>
              <a:path w="3976813" h="1558658">
                <a:moveTo>
                  <a:pt x="3133991" y="8470"/>
                </a:moveTo>
                <a:lnTo>
                  <a:pt x="3083191" y="8470"/>
                </a:lnTo>
                <a:lnTo>
                  <a:pt x="3083191" y="12700"/>
                </a:lnTo>
                <a:lnTo>
                  <a:pt x="3133991" y="12700"/>
                </a:lnTo>
                <a:lnTo>
                  <a:pt x="3133991" y="8470"/>
                </a:lnTo>
                <a:close/>
              </a:path>
              <a:path w="3976813" h="1558658">
                <a:moveTo>
                  <a:pt x="3222891" y="0"/>
                </a:moveTo>
                <a:lnTo>
                  <a:pt x="3172091" y="0"/>
                </a:lnTo>
                <a:lnTo>
                  <a:pt x="3172091" y="4229"/>
                </a:lnTo>
                <a:lnTo>
                  <a:pt x="3222891" y="4229"/>
                </a:lnTo>
                <a:lnTo>
                  <a:pt x="3222891" y="0"/>
                </a:lnTo>
                <a:close/>
              </a:path>
              <a:path w="3976813" h="1558658">
                <a:moveTo>
                  <a:pt x="3222891" y="8470"/>
                </a:moveTo>
                <a:lnTo>
                  <a:pt x="3172091" y="8470"/>
                </a:lnTo>
                <a:lnTo>
                  <a:pt x="3172091" y="12700"/>
                </a:lnTo>
                <a:lnTo>
                  <a:pt x="3222891" y="12700"/>
                </a:lnTo>
                <a:lnTo>
                  <a:pt x="3222891" y="8470"/>
                </a:lnTo>
                <a:close/>
              </a:path>
              <a:path w="3976813" h="1558658">
                <a:moveTo>
                  <a:pt x="3311791" y="0"/>
                </a:moveTo>
                <a:lnTo>
                  <a:pt x="3260991" y="0"/>
                </a:lnTo>
                <a:lnTo>
                  <a:pt x="3260991" y="4229"/>
                </a:lnTo>
                <a:lnTo>
                  <a:pt x="3311791" y="4229"/>
                </a:lnTo>
                <a:lnTo>
                  <a:pt x="3311791" y="0"/>
                </a:lnTo>
                <a:close/>
              </a:path>
              <a:path w="3976813" h="1558658">
                <a:moveTo>
                  <a:pt x="3311791" y="8470"/>
                </a:moveTo>
                <a:lnTo>
                  <a:pt x="3260991" y="8470"/>
                </a:lnTo>
                <a:lnTo>
                  <a:pt x="3260991" y="12700"/>
                </a:lnTo>
                <a:lnTo>
                  <a:pt x="3311791" y="12700"/>
                </a:lnTo>
                <a:lnTo>
                  <a:pt x="3311791" y="8470"/>
                </a:lnTo>
                <a:close/>
              </a:path>
              <a:path w="3976813" h="1558658">
                <a:moveTo>
                  <a:pt x="3400691" y="0"/>
                </a:moveTo>
                <a:lnTo>
                  <a:pt x="3349891" y="0"/>
                </a:lnTo>
                <a:lnTo>
                  <a:pt x="3349891" y="4229"/>
                </a:lnTo>
                <a:lnTo>
                  <a:pt x="3400691" y="4229"/>
                </a:lnTo>
                <a:lnTo>
                  <a:pt x="3400691" y="0"/>
                </a:lnTo>
                <a:close/>
              </a:path>
              <a:path w="3976813" h="1558658">
                <a:moveTo>
                  <a:pt x="3400691" y="8470"/>
                </a:moveTo>
                <a:lnTo>
                  <a:pt x="3349891" y="8470"/>
                </a:lnTo>
                <a:lnTo>
                  <a:pt x="3349891" y="12700"/>
                </a:lnTo>
                <a:lnTo>
                  <a:pt x="3400691" y="12700"/>
                </a:lnTo>
                <a:lnTo>
                  <a:pt x="3400691" y="8470"/>
                </a:lnTo>
                <a:close/>
              </a:path>
              <a:path w="3976813" h="1558658">
                <a:moveTo>
                  <a:pt x="3489591" y="0"/>
                </a:moveTo>
                <a:lnTo>
                  <a:pt x="3438791" y="0"/>
                </a:lnTo>
                <a:lnTo>
                  <a:pt x="3438791" y="4229"/>
                </a:lnTo>
                <a:lnTo>
                  <a:pt x="3489591" y="4229"/>
                </a:lnTo>
                <a:lnTo>
                  <a:pt x="3489591" y="0"/>
                </a:lnTo>
                <a:close/>
              </a:path>
              <a:path w="3976813" h="1558658">
                <a:moveTo>
                  <a:pt x="3489591" y="8470"/>
                </a:moveTo>
                <a:lnTo>
                  <a:pt x="3438791" y="8470"/>
                </a:lnTo>
                <a:lnTo>
                  <a:pt x="3438791" y="12700"/>
                </a:lnTo>
                <a:lnTo>
                  <a:pt x="3489591" y="12700"/>
                </a:lnTo>
                <a:lnTo>
                  <a:pt x="3489591" y="8470"/>
                </a:lnTo>
                <a:close/>
              </a:path>
              <a:path w="3976813" h="1558658">
                <a:moveTo>
                  <a:pt x="3578491" y="0"/>
                </a:moveTo>
                <a:lnTo>
                  <a:pt x="3527691" y="0"/>
                </a:lnTo>
                <a:lnTo>
                  <a:pt x="3527691" y="4229"/>
                </a:lnTo>
                <a:lnTo>
                  <a:pt x="3578491" y="4229"/>
                </a:lnTo>
                <a:lnTo>
                  <a:pt x="3578491" y="0"/>
                </a:lnTo>
                <a:close/>
              </a:path>
              <a:path w="3976813" h="1558658">
                <a:moveTo>
                  <a:pt x="3578491" y="8470"/>
                </a:moveTo>
                <a:lnTo>
                  <a:pt x="3527691" y="8470"/>
                </a:lnTo>
                <a:lnTo>
                  <a:pt x="3527691" y="12700"/>
                </a:lnTo>
                <a:lnTo>
                  <a:pt x="3578491" y="12700"/>
                </a:lnTo>
                <a:lnTo>
                  <a:pt x="3578491" y="8470"/>
                </a:lnTo>
                <a:close/>
              </a:path>
              <a:path w="3976813" h="1558658">
                <a:moveTo>
                  <a:pt x="3667391" y="0"/>
                </a:moveTo>
                <a:lnTo>
                  <a:pt x="3616591" y="0"/>
                </a:lnTo>
                <a:lnTo>
                  <a:pt x="3616591" y="4229"/>
                </a:lnTo>
                <a:lnTo>
                  <a:pt x="3667391" y="4229"/>
                </a:lnTo>
                <a:lnTo>
                  <a:pt x="3667391" y="0"/>
                </a:lnTo>
                <a:close/>
              </a:path>
              <a:path w="3976813" h="1558658">
                <a:moveTo>
                  <a:pt x="3667391" y="8470"/>
                </a:moveTo>
                <a:lnTo>
                  <a:pt x="3616591" y="8470"/>
                </a:lnTo>
                <a:lnTo>
                  <a:pt x="3616591" y="12700"/>
                </a:lnTo>
                <a:lnTo>
                  <a:pt x="3667391" y="12700"/>
                </a:lnTo>
                <a:lnTo>
                  <a:pt x="3667391" y="8470"/>
                </a:lnTo>
                <a:close/>
              </a:path>
              <a:path w="3976813" h="1558658">
                <a:moveTo>
                  <a:pt x="3756291" y="0"/>
                </a:moveTo>
                <a:lnTo>
                  <a:pt x="3705491" y="0"/>
                </a:lnTo>
                <a:lnTo>
                  <a:pt x="3705491" y="4229"/>
                </a:lnTo>
                <a:lnTo>
                  <a:pt x="3756291" y="4229"/>
                </a:lnTo>
                <a:lnTo>
                  <a:pt x="3756291" y="0"/>
                </a:lnTo>
                <a:close/>
              </a:path>
              <a:path w="3976813" h="1558658">
                <a:moveTo>
                  <a:pt x="3756291" y="8470"/>
                </a:moveTo>
                <a:lnTo>
                  <a:pt x="3705491" y="8470"/>
                </a:lnTo>
                <a:lnTo>
                  <a:pt x="3705491" y="12700"/>
                </a:lnTo>
                <a:lnTo>
                  <a:pt x="3756291" y="12700"/>
                </a:lnTo>
                <a:lnTo>
                  <a:pt x="3756291" y="8470"/>
                </a:lnTo>
                <a:close/>
              </a:path>
              <a:path w="3976813" h="1558658">
                <a:moveTo>
                  <a:pt x="3845191" y="0"/>
                </a:moveTo>
                <a:lnTo>
                  <a:pt x="3794391" y="0"/>
                </a:lnTo>
                <a:lnTo>
                  <a:pt x="3794391" y="4229"/>
                </a:lnTo>
                <a:lnTo>
                  <a:pt x="3845191" y="4229"/>
                </a:lnTo>
                <a:lnTo>
                  <a:pt x="3845191" y="0"/>
                </a:lnTo>
                <a:close/>
              </a:path>
              <a:path w="3976813" h="1558658">
                <a:moveTo>
                  <a:pt x="3845191" y="8470"/>
                </a:moveTo>
                <a:lnTo>
                  <a:pt x="3794391" y="8470"/>
                </a:lnTo>
                <a:lnTo>
                  <a:pt x="3794391" y="12700"/>
                </a:lnTo>
                <a:lnTo>
                  <a:pt x="3845191" y="12700"/>
                </a:lnTo>
                <a:lnTo>
                  <a:pt x="3845191" y="8470"/>
                </a:lnTo>
                <a:close/>
              </a:path>
              <a:path w="3976813" h="1558658">
                <a:moveTo>
                  <a:pt x="3934091" y="0"/>
                </a:moveTo>
                <a:lnTo>
                  <a:pt x="3883291" y="0"/>
                </a:lnTo>
                <a:lnTo>
                  <a:pt x="3883291" y="4229"/>
                </a:lnTo>
                <a:lnTo>
                  <a:pt x="3934091" y="4229"/>
                </a:lnTo>
                <a:lnTo>
                  <a:pt x="3934091" y="0"/>
                </a:lnTo>
                <a:close/>
              </a:path>
              <a:path w="3976813" h="1558658">
                <a:moveTo>
                  <a:pt x="3934091" y="8470"/>
                </a:moveTo>
                <a:lnTo>
                  <a:pt x="3883291" y="8470"/>
                </a:lnTo>
                <a:lnTo>
                  <a:pt x="3883291" y="12700"/>
                </a:lnTo>
                <a:lnTo>
                  <a:pt x="3934091" y="12700"/>
                </a:lnTo>
                <a:lnTo>
                  <a:pt x="3934091" y="8470"/>
                </a:lnTo>
                <a:close/>
              </a:path>
              <a:path w="3976813" h="1558658">
                <a:moveTo>
                  <a:pt x="3976814" y="8077"/>
                </a:moveTo>
                <a:lnTo>
                  <a:pt x="3972585" y="8077"/>
                </a:lnTo>
                <a:lnTo>
                  <a:pt x="3972585" y="58877"/>
                </a:lnTo>
                <a:lnTo>
                  <a:pt x="3976814" y="58877"/>
                </a:lnTo>
                <a:lnTo>
                  <a:pt x="3976814" y="8077"/>
                </a:lnTo>
                <a:close/>
              </a:path>
              <a:path w="3976813" h="1558658">
                <a:moveTo>
                  <a:pt x="3968343" y="8077"/>
                </a:moveTo>
                <a:lnTo>
                  <a:pt x="3964114" y="8077"/>
                </a:lnTo>
                <a:lnTo>
                  <a:pt x="3964114" y="58877"/>
                </a:lnTo>
                <a:lnTo>
                  <a:pt x="3968343" y="58877"/>
                </a:lnTo>
                <a:lnTo>
                  <a:pt x="3968343" y="8077"/>
                </a:lnTo>
                <a:close/>
              </a:path>
              <a:path w="3976813" h="1558658">
                <a:moveTo>
                  <a:pt x="3976814" y="96977"/>
                </a:moveTo>
                <a:lnTo>
                  <a:pt x="3972585" y="96977"/>
                </a:lnTo>
                <a:lnTo>
                  <a:pt x="3972585" y="147777"/>
                </a:lnTo>
                <a:lnTo>
                  <a:pt x="3976814" y="147777"/>
                </a:lnTo>
                <a:lnTo>
                  <a:pt x="3976814" y="96977"/>
                </a:lnTo>
                <a:close/>
              </a:path>
              <a:path w="3976813" h="1558658">
                <a:moveTo>
                  <a:pt x="3968343" y="96977"/>
                </a:moveTo>
                <a:lnTo>
                  <a:pt x="3964114" y="96977"/>
                </a:lnTo>
                <a:lnTo>
                  <a:pt x="3964114" y="147777"/>
                </a:lnTo>
                <a:lnTo>
                  <a:pt x="3968343" y="147777"/>
                </a:lnTo>
                <a:lnTo>
                  <a:pt x="3968343" y="96977"/>
                </a:lnTo>
                <a:close/>
              </a:path>
              <a:path w="3976813" h="1558658">
                <a:moveTo>
                  <a:pt x="3976814" y="185877"/>
                </a:moveTo>
                <a:lnTo>
                  <a:pt x="3972585" y="185877"/>
                </a:lnTo>
                <a:lnTo>
                  <a:pt x="3972585" y="236677"/>
                </a:lnTo>
                <a:lnTo>
                  <a:pt x="3976814" y="236677"/>
                </a:lnTo>
                <a:lnTo>
                  <a:pt x="3976814" y="185877"/>
                </a:lnTo>
                <a:close/>
              </a:path>
              <a:path w="3976813" h="1558658">
                <a:moveTo>
                  <a:pt x="3968343" y="185877"/>
                </a:moveTo>
                <a:lnTo>
                  <a:pt x="3964114" y="185877"/>
                </a:lnTo>
                <a:lnTo>
                  <a:pt x="3964114" y="236677"/>
                </a:lnTo>
                <a:lnTo>
                  <a:pt x="3968343" y="236677"/>
                </a:lnTo>
                <a:lnTo>
                  <a:pt x="3968343" y="185877"/>
                </a:lnTo>
                <a:close/>
              </a:path>
              <a:path w="3976813" h="1558658">
                <a:moveTo>
                  <a:pt x="3976814" y="274777"/>
                </a:moveTo>
                <a:lnTo>
                  <a:pt x="3972585" y="274777"/>
                </a:lnTo>
                <a:lnTo>
                  <a:pt x="3972585" y="325577"/>
                </a:lnTo>
                <a:lnTo>
                  <a:pt x="3976814" y="325577"/>
                </a:lnTo>
                <a:lnTo>
                  <a:pt x="3976814" y="274777"/>
                </a:lnTo>
                <a:close/>
              </a:path>
              <a:path w="3976813" h="1558658">
                <a:moveTo>
                  <a:pt x="3968343" y="274777"/>
                </a:moveTo>
                <a:lnTo>
                  <a:pt x="3964114" y="274777"/>
                </a:lnTo>
                <a:lnTo>
                  <a:pt x="3964114" y="325577"/>
                </a:lnTo>
                <a:lnTo>
                  <a:pt x="3968343" y="325577"/>
                </a:lnTo>
                <a:lnTo>
                  <a:pt x="3968343" y="274777"/>
                </a:lnTo>
                <a:close/>
              </a:path>
              <a:path w="3976813" h="1558658">
                <a:moveTo>
                  <a:pt x="3976814" y="363677"/>
                </a:moveTo>
                <a:lnTo>
                  <a:pt x="3972585" y="363677"/>
                </a:lnTo>
                <a:lnTo>
                  <a:pt x="3972585" y="414477"/>
                </a:lnTo>
                <a:lnTo>
                  <a:pt x="3976814" y="414477"/>
                </a:lnTo>
                <a:lnTo>
                  <a:pt x="3976814" y="363677"/>
                </a:lnTo>
                <a:close/>
              </a:path>
              <a:path w="3976813" h="1558658">
                <a:moveTo>
                  <a:pt x="3968343" y="363677"/>
                </a:moveTo>
                <a:lnTo>
                  <a:pt x="3964114" y="363677"/>
                </a:lnTo>
                <a:lnTo>
                  <a:pt x="3964114" y="414477"/>
                </a:lnTo>
                <a:lnTo>
                  <a:pt x="3968343" y="414477"/>
                </a:lnTo>
                <a:lnTo>
                  <a:pt x="3968343" y="363677"/>
                </a:lnTo>
                <a:close/>
              </a:path>
              <a:path w="3976813" h="1558658">
                <a:moveTo>
                  <a:pt x="3976814" y="452577"/>
                </a:moveTo>
                <a:lnTo>
                  <a:pt x="3972585" y="452577"/>
                </a:lnTo>
                <a:lnTo>
                  <a:pt x="3972585" y="503377"/>
                </a:lnTo>
                <a:lnTo>
                  <a:pt x="3976814" y="503377"/>
                </a:lnTo>
                <a:lnTo>
                  <a:pt x="3976814" y="452577"/>
                </a:lnTo>
                <a:close/>
              </a:path>
              <a:path w="3976813" h="1558658">
                <a:moveTo>
                  <a:pt x="3968343" y="452577"/>
                </a:moveTo>
                <a:lnTo>
                  <a:pt x="3964114" y="452577"/>
                </a:lnTo>
                <a:lnTo>
                  <a:pt x="3964114" y="503377"/>
                </a:lnTo>
                <a:lnTo>
                  <a:pt x="3968343" y="503377"/>
                </a:lnTo>
                <a:lnTo>
                  <a:pt x="3968343" y="452577"/>
                </a:lnTo>
                <a:close/>
              </a:path>
              <a:path w="3976813" h="1558658">
                <a:moveTo>
                  <a:pt x="3976814" y="541477"/>
                </a:moveTo>
                <a:lnTo>
                  <a:pt x="3972585" y="541477"/>
                </a:lnTo>
                <a:lnTo>
                  <a:pt x="3972585" y="592277"/>
                </a:lnTo>
                <a:lnTo>
                  <a:pt x="3976814" y="592277"/>
                </a:lnTo>
                <a:lnTo>
                  <a:pt x="3976814" y="541477"/>
                </a:lnTo>
                <a:close/>
              </a:path>
              <a:path w="3976813" h="1558658">
                <a:moveTo>
                  <a:pt x="3968343" y="541477"/>
                </a:moveTo>
                <a:lnTo>
                  <a:pt x="3964114" y="541477"/>
                </a:lnTo>
                <a:lnTo>
                  <a:pt x="3964114" y="592277"/>
                </a:lnTo>
                <a:lnTo>
                  <a:pt x="3968343" y="592277"/>
                </a:lnTo>
                <a:lnTo>
                  <a:pt x="3968343" y="541477"/>
                </a:lnTo>
                <a:close/>
              </a:path>
              <a:path w="3976813" h="1558658">
                <a:moveTo>
                  <a:pt x="3976814" y="630377"/>
                </a:moveTo>
                <a:lnTo>
                  <a:pt x="3972585" y="630377"/>
                </a:lnTo>
                <a:lnTo>
                  <a:pt x="3972585" y="681177"/>
                </a:lnTo>
                <a:lnTo>
                  <a:pt x="3976814" y="681177"/>
                </a:lnTo>
                <a:lnTo>
                  <a:pt x="3976814" y="630377"/>
                </a:lnTo>
                <a:close/>
              </a:path>
              <a:path w="3976813" h="1558658">
                <a:moveTo>
                  <a:pt x="3968343" y="630377"/>
                </a:moveTo>
                <a:lnTo>
                  <a:pt x="3964114" y="630377"/>
                </a:lnTo>
                <a:lnTo>
                  <a:pt x="3964114" y="681177"/>
                </a:lnTo>
                <a:lnTo>
                  <a:pt x="3968343" y="681177"/>
                </a:lnTo>
                <a:lnTo>
                  <a:pt x="3968343" y="630377"/>
                </a:lnTo>
                <a:close/>
              </a:path>
              <a:path w="3976813" h="1558658">
                <a:moveTo>
                  <a:pt x="3976814" y="719277"/>
                </a:moveTo>
                <a:lnTo>
                  <a:pt x="3972585" y="719277"/>
                </a:lnTo>
                <a:lnTo>
                  <a:pt x="3972585" y="770077"/>
                </a:lnTo>
                <a:lnTo>
                  <a:pt x="3976814" y="770077"/>
                </a:lnTo>
                <a:lnTo>
                  <a:pt x="3976814" y="719277"/>
                </a:lnTo>
                <a:close/>
              </a:path>
              <a:path w="3976813" h="1558658">
                <a:moveTo>
                  <a:pt x="3968343" y="719277"/>
                </a:moveTo>
                <a:lnTo>
                  <a:pt x="3964114" y="719277"/>
                </a:lnTo>
                <a:lnTo>
                  <a:pt x="3964114" y="770077"/>
                </a:lnTo>
                <a:lnTo>
                  <a:pt x="3968343" y="770077"/>
                </a:lnTo>
                <a:lnTo>
                  <a:pt x="3968343" y="719277"/>
                </a:lnTo>
                <a:close/>
              </a:path>
              <a:path w="3976813" h="1558658">
                <a:moveTo>
                  <a:pt x="3976814" y="808177"/>
                </a:moveTo>
                <a:lnTo>
                  <a:pt x="3972585" y="808177"/>
                </a:lnTo>
                <a:lnTo>
                  <a:pt x="3972585" y="858977"/>
                </a:lnTo>
                <a:lnTo>
                  <a:pt x="3976814" y="858977"/>
                </a:lnTo>
                <a:lnTo>
                  <a:pt x="3976814" y="808177"/>
                </a:lnTo>
                <a:close/>
              </a:path>
              <a:path w="3976813" h="1558658">
                <a:moveTo>
                  <a:pt x="3968343" y="808177"/>
                </a:moveTo>
                <a:lnTo>
                  <a:pt x="3964114" y="808177"/>
                </a:lnTo>
                <a:lnTo>
                  <a:pt x="3964114" y="858977"/>
                </a:lnTo>
                <a:lnTo>
                  <a:pt x="3968343" y="858977"/>
                </a:lnTo>
                <a:lnTo>
                  <a:pt x="3968343" y="808177"/>
                </a:lnTo>
                <a:close/>
              </a:path>
              <a:path w="3976813" h="1558658">
                <a:moveTo>
                  <a:pt x="3976814" y="897077"/>
                </a:moveTo>
                <a:lnTo>
                  <a:pt x="3972585" y="897077"/>
                </a:lnTo>
                <a:lnTo>
                  <a:pt x="3972585" y="947877"/>
                </a:lnTo>
                <a:lnTo>
                  <a:pt x="3976814" y="947877"/>
                </a:lnTo>
                <a:lnTo>
                  <a:pt x="3976814" y="897077"/>
                </a:lnTo>
                <a:close/>
              </a:path>
              <a:path w="3976813" h="1558658">
                <a:moveTo>
                  <a:pt x="3968343" y="897077"/>
                </a:moveTo>
                <a:lnTo>
                  <a:pt x="3964114" y="897077"/>
                </a:lnTo>
                <a:lnTo>
                  <a:pt x="3964114" y="947877"/>
                </a:lnTo>
                <a:lnTo>
                  <a:pt x="3968343" y="947877"/>
                </a:lnTo>
                <a:lnTo>
                  <a:pt x="3968343" y="897077"/>
                </a:lnTo>
                <a:close/>
              </a:path>
              <a:path w="3976813" h="1558658">
                <a:moveTo>
                  <a:pt x="3976814" y="985977"/>
                </a:moveTo>
                <a:lnTo>
                  <a:pt x="3972585" y="985977"/>
                </a:lnTo>
                <a:lnTo>
                  <a:pt x="3972585" y="1036777"/>
                </a:lnTo>
                <a:lnTo>
                  <a:pt x="3976814" y="1036777"/>
                </a:lnTo>
                <a:lnTo>
                  <a:pt x="3976814" y="985977"/>
                </a:lnTo>
                <a:close/>
              </a:path>
              <a:path w="3976813" h="1558658">
                <a:moveTo>
                  <a:pt x="3968343" y="985977"/>
                </a:moveTo>
                <a:lnTo>
                  <a:pt x="3964114" y="985977"/>
                </a:lnTo>
                <a:lnTo>
                  <a:pt x="3964114" y="1036777"/>
                </a:lnTo>
                <a:lnTo>
                  <a:pt x="3968343" y="1036777"/>
                </a:lnTo>
                <a:lnTo>
                  <a:pt x="3968343" y="985977"/>
                </a:lnTo>
                <a:close/>
              </a:path>
              <a:path w="3976813" h="1558658">
                <a:moveTo>
                  <a:pt x="3976814" y="1074877"/>
                </a:moveTo>
                <a:lnTo>
                  <a:pt x="3972585" y="1074877"/>
                </a:lnTo>
                <a:lnTo>
                  <a:pt x="3972585" y="1125677"/>
                </a:lnTo>
                <a:lnTo>
                  <a:pt x="3976814" y="1125677"/>
                </a:lnTo>
                <a:lnTo>
                  <a:pt x="3976814" y="1074877"/>
                </a:lnTo>
                <a:close/>
              </a:path>
              <a:path w="3976813" h="1558658">
                <a:moveTo>
                  <a:pt x="3968343" y="1074877"/>
                </a:moveTo>
                <a:lnTo>
                  <a:pt x="3964114" y="1074877"/>
                </a:lnTo>
                <a:lnTo>
                  <a:pt x="3964114" y="1125677"/>
                </a:lnTo>
                <a:lnTo>
                  <a:pt x="3968343" y="1125677"/>
                </a:lnTo>
                <a:lnTo>
                  <a:pt x="3968343" y="1074877"/>
                </a:lnTo>
                <a:close/>
              </a:path>
              <a:path w="3976813" h="1558658">
                <a:moveTo>
                  <a:pt x="3976814" y="1163777"/>
                </a:moveTo>
                <a:lnTo>
                  <a:pt x="3972585" y="1163777"/>
                </a:lnTo>
                <a:lnTo>
                  <a:pt x="3972585" y="1214577"/>
                </a:lnTo>
                <a:lnTo>
                  <a:pt x="3976814" y="1214577"/>
                </a:lnTo>
                <a:lnTo>
                  <a:pt x="3976814" y="1163777"/>
                </a:lnTo>
                <a:close/>
              </a:path>
              <a:path w="3976813" h="1558658">
                <a:moveTo>
                  <a:pt x="3968343" y="1163777"/>
                </a:moveTo>
                <a:lnTo>
                  <a:pt x="3964114" y="1163777"/>
                </a:lnTo>
                <a:lnTo>
                  <a:pt x="3964114" y="1214577"/>
                </a:lnTo>
                <a:lnTo>
                  <a:pt x="3968343" y="1214577"/>
                </a:lnTo>
                <a:lnTo>
                  <a:pt x="3968343" y="1163777"/>
                </a:lnTo>
                <a:close/>
              </a:path>
              <a:path w="3976813" h="1558658">
                <a:moveTo>
                  <a:pt x="3976814" y="1252677"/>
                </a:moveTo>
                <a:lnTo>
                  <a:pt x="3972585" y="1252677"/>
                </a:lnTo>
                <a:lnTo>
                  <a:pt x="3972585" y="1303477"/>
                </a:lnTo>
                <a:lnTo>
                  <a:pt x="3976814" y="1303477"/>
                </a:lnTo>
                <a:lnTo>
                  <a:pt x="3976814" y="1252677"/>
                </a:lnTo>
                <a:close/>
              </a:path>
              <a:path w="3976813" h="1558658">
                <a:moveTo>
                  <a:pt x="3968343" y="1252677"/>
                </a:moveTo>
                <a:lnTo>
                  <a:pt x="3964114" y="1252677"/>
                </a:lnTo>
                <a:lnTo>
                  <a:pt x="3964114" y="1303477"/>
                </a:lnTo>
                <a:lnTo>
                  <a:pt x="3968343" y="1303477"/>
                </a:lnTo>
                <a:lnTo>
                  <a:pt x="3968343" y="1252677"/>
                </a:lnTo>
                <a:close/>
              </a:path>
              <a:path w="3976813" h="1558658">
                <a:moveTo>
                  <a:pt x="3976814" y="1341577"/>
                </a:moveTo>
                <a:lnTo>
                  <a:pt x="3972585" y="1341577"/>
                </a:lnTo>
                <a:lnTo>
                  <a:pt x="3972585" y="1392377"/>
                </a:lnTo>
                <a:lnTo>
                  <a:pt x="3976814" y="1392377"/>
                </a:lnTo>
                <a:lnTo>
                  <a:pt x="3976814" y="1341577"/>
                </a:lnTo>
                <a:close/>
              </a:path>
              <a:path w="3976813" h="1558658">
                <a:moveTo>
                  <a:pt x="3968343" y="1341577"/>
                </a:moveTo>
                <a:lnTo>
                  <a:pt x="3964114" y="1341577"/>
                </a:lnTo>
                <a:lnTo>
                  <a:pt x="3964114" y="1392377"/>
                </a:lnTo>
                <a:lnTo>
                  <a:pt x="3968343" y="1392377"/>
                </a:lnTo>
                <a:lnTo>
                  <a:pt x="3968343" y="1341577"/>
                </a:lnTo>
                <a:close/>
              </a:path>
              <a:path w="3976813" h="1558658">
                <a:moveTo>
                  <a:pt x="3976814" y="1430477"/>
                </a:moveTo>
                <a:lnTo>
                  <a:pt x="3972585" y="1430477"/>
                </a:lnTo>
                <a:lnTo>
                  <a:pt x="3972585" y="1481277"/>
                </a:lnTo>
                <a:lnTo>
                  <a:pt x="3976814" y="1481277"/>
                </a:lnTo>
                <a:lnTo>
                  <a:pt x="3976814" y="1430477"/>
                </a:lnTo>
                <a:close/>
              </a:path>
              <a:path w="3976813" h="1558658">
                <a:moveTo>
                  <a:pt x="3968343" y="1430477"/>
                </a:moveTo>
                <a:lnTo>
                  <a:pt x="3964114" y="1430477"/>
                </a:lnTo>
                <a:lnTo>
                  <a:pt x="3964114" y="1481277"/>
                </a:lnTo>
                <a:lnTo>
                  <a:pt x="3968343" y="1481277"/>
                </a:lnTo>
                <a:lnTo>
                  <a:pt x="3968343" y="1430477"/>
                </a:lnTo>
                <a:close/>
              </a:path>
              <a:path w="3976813" h="1558658">
                <a:moveTo>
                  <a:pt x="3976814" y="1519377"/>
                </a:moveTo>
                <a:lnTo>
                  <a:pt x="3972585" y="1519377"/>
                </a:lnTo>
                <a:lnTo>
                  <a:pt x="3972585" y="1553476"/>
                </a:lnTo>
                <a:lnTo>
                  <a:pt x="3971632" y="1554429"/>
                </a:lnTo>
                <a:lnTo>
                  <a:pt x="3952608" y="1554429"/>
                </a:lnTo>
                <a:lnTo>
                  <a:pt x="3952608" y="1558658"/>
                </a:lnTo>
                <a:lnTo>
                  <a:pt x="3973969" y="1558658"/>
                </a:lnTo>
                <a:lnTo>
                  <a:pt x="3976814" y="1555813"/>
                </a:lnTo>
                <a:lnTo>
                  <a:pt x="3976814" y="1519377"/>
                </a:lnTo>
                <a:close/>
              </a:path>
              <a:path w="3976813" h="1558658">
                <a:moveTo>
                  <a:pt x="3968343" y="1519377"/>
                </a:moveTo>
                <a:lnTo>
                  <a:pt x="3964114" y="1519377"/>
                </a:lnTo>
                <a:lnTo>
                  <a:pt x="3964114" y="1545958"/>
                </a:lnTo>
                <a:lnTo>
                  <a:pt x="3952608" y="1545958"/>
                </a:lnTo>
                <a:lnTo>
                  <a:pt x="3952608" y="1550187"/>
                </a:lnTo>
                <a:lnTo>
                  <a:pt x="3968343" y="1550187"/>
                </a:lnTo>
                <a:lnTo>
                  <a:pt x="3968343" y="1519377"/>
                </a:lnTo>
                <a:close/>
              </a:path>
              <a:path w="3976813" h="1558658">
                <a:moveTo>
                  <a:pt x="3914508" y="1554429"/>
                </a:moveTo>
                <a:lnTo>
                  <a:pt x="3863708" y="1554429"/>
                </a:lnTo>
                <a:lnTo>
                  <a:pt x="3863708" y="1558658"/>
                </a:lnTo>
                <a:lnTo>
                  <a:pt x="3914508" y="1558658"/>
                </a:lnTo>
                <a:lnTo>
                  <a:pt x="3914508" y="1554429"/>
                </a:lnTo>
                <a:close/>
              </a:path>
              <a:path w="3976813" h="1558658">
                <a:moveTo>
                  <a:pt x="3914508" y="1545958"/>
                </a:moveTo>
                <a:lnTo>
                  <a:pt x="3863708" y="1545958"/>
                </a:lnTo>
                <a:lnTo>
                  <a:pt x="3863708" y="1550187"/>
                </a:lnTo>
                <a:lnTo>
                  <a:pt x="3914508" y="1550187"/>
                </a:lnTo>
                <a:lnTo>
                  <a:pt x="3914508" y="1545958"/>
                </a:lnTo>
                <a:close/>
              </a:path>
              <a:path w="3976813" h="1558658">
                <a:moveTo>
                  <a:pt x="3825608" y="1554429"/>
                </a:moveTo>
                <a:lnTo>
                  <a:pt x="3774808" y="1554429"/>
                </a:lnTo>
                <a:lnTo>
                  <a:pt x="3774808" y="1558658"/>
                </a:lnTo>
                <a:lnTo>
                  <a:pt x="3825608" y="1558658"/>
                </a:lnTo>
                <a:lnTo>
                  <a:pt x="3825608" y="1554429"/>
                </a:lnTo>
                <a:close/>
              </a:path>
              <a:path w="3976813" h="1558658">
                <a:moveTo>
                  <a:pt x="3825608" y="1545958"/>
                </a:moveTo>
                <a:lnTo>
                  <a:pt x="3774808" y="1545958"/>
                </a:lnTo>
                <a:lnTo>
                  <a:pt x="3774808" y="1550187"/>
                </a:lnTo>
                <a:lnTo>
                  <a:pt x="3825608" y="1550187"/>
                </a:lnTo>
                <a:lnTo>
                  <a:pt x="3825608" y="1545958"/>
                </a:lnTo>
                <a:close/>
              </a:path>
              <a:path w="3976813" h="1558658">
                <a:moveTo>
                  <a:pt x="3736708" y="1554429"/>
                </a:moveTo>
                <a:lnTo>
                  <a:pt x="3685908" y="1554429"/>
                </a:lnTo>
                <a:lnTo>
                  <a:pt x="3685908" y="1558658"/>
                </a:lnTo>
                <a:lnTo>
                  <a:pt x="3736708" y="1558658"/>
                </a:lnTo>
                <a:lnTo>
                  <a:pt x="3736708" y="1554429"/>
                </a:lnTo>
                <a:close/>
              </a:path>
              <a:path w="3976813" h="1558658">
                <a:moveTo>
                  <a:pt x="3736708" y="1545958"/>
                </a:moveTo>
                <a:lnTo>
                  <a:pt x="3685908" y="1545958"/>
                </a:lnTo>
                <a:lnTo>
                  <a:pt x="3685908" y="1550187"/>
                </a:lnTo>
                <a:lnTo>
                  <a:pt x="3736708" y="1550187"/>
                </a:lnTo>
                <a:lnTo>
                  <a:pt x="3736708" y="1545958"/>
                </a:lnTo>
                <a:close/>
              </a:path>
              <a:path w="3976813" h="1558658">
                <a:moveTo>
                  <a:pt x="3647808" y="1554429"/>
                </a:moveTo>
                <a:lnTo>
                  <a:pt x="3597008" y="1554429"/>
                </a:lnTo>
                <a:lnTo>
                  <a:pt x="3597008" y="1558658"/>
                </a:lnTo>
                <a:lnTo>
                  <a:pt x="3647808" y="1558658"/>
                </a:lnTo>
                <a:lnTo>
                  <a:pt x="3647808" y="1554429"/>
                </a:lnTo>
                <a:close/>
              </a:path>
              <a:path w="3976813" h="1558658">
                <a:moveTo>
                  <a:pt x="3647808" y="1545958"/>
                </a:moveTo>
                <a:lnTo>
                  <a:pt x="3597008" y="1545958"/>
                </a:lnTo>
                <a:lnTo>
                  <a:pt x="3597008" y="1550187"/>
                </a:lnTo>
                <a:lnTo>
                  <a:pt x="3647808" y="1550187"/>
                </a:lnTo>
                <a:lnTo>
                  <a:pt x="3647808" y="1545958"/>
                </a:lnTo>
                <a:close/>
              </a:path>
              <a:path w="3976813" h="1558658">
                <a:moveTo>
                  <a:pt x="3558908" y="1554429"/>
                </a:moveTo>
                <a:lnTo>
                  <a:pt x="3508108" y="1554429"/>
                </a:lnTo>
                <a:lnTo>
                  <a:pt x="3508108" y="1558658"/>
                </a:lnTo>
                <a:lnTo>
                  <a:pt x="3558908" y="1558658"/>
                </a:lnTo>
                <a:lnTo>
                  <a:pt x="3558908" y="1554429"/>
                </a:lnTo>
                <a:close/>
              </a:path>
              <a:path w="3976813" h="1558658">
                <a:moveTo>
                  <a:pt x="3558908" y="1545958"/>
                </a:moveTo>
                <a:lnTo>
                  <a:pt x="3508108" y="1545958"/>
                </a:lnTo>
                <a:lnTo>
                  <a:pt x="3508108" y="1550187"/>
                </a:lnTo>
                <a:lnTo>
                  <a:pt x="3558908" y="1550187"/>
                </a:lnTo>
                <a:lnTo>
                  <a:pt x="3558908" y="1545958"/>
                </a:lnTo>
                <a:close/>
              </a:path>
              <a:path w="3976813" h="1558658">
                <a:moveTo>
                  <a:pt x="3470008" y="1554429"/>
                </a:moveTo>
                <a:lnTo>
                  <a:pt x="3419208" y="1554429"/>
                </a:lnTo>
                <a:lnTo>
                  <a:pt x="3419208" y="1558658"/>
                </a:lnTo>
                <a:lnTo>
                  <a:pt x="3470008" y="1558658"/>
                </a:lnTo>
                <a:lnTo>
                  <a:pt x="3470008" y="1554429"/>
                </a:lnTo>
                <a:close/>
              </a:path>
              <a:path w="3976813" h="1558658">
                <a:moveTo>
                  <a:pt x="3470008" y="1545958"/>
                </a:moveTo>
                <a:lnTo>
                  <a:pt x="3419208" y="1545958"/>
                </a:lnTo>
                <a:lnTo>
                  <a:pt x="3419208" y="1550187"/>
                </a:lnTo>
                <a:lnTo>
                  <a:pt x="3470008" y="1550187"/>
                </a:lnTo>
                <a:lnTo>
                  <a:pt x="3470008" y="1545958"/>
                </a:lnTo>
                <a:close/>
              </a:path>
              <a:path w="3976813" h="1558658">
                <a:moveTo>
                  <a:pt x="3381108" y="1554429"/>
                </a:moveTo>
                <a:lnTo>
                  <a:pt x="3330308" y="1554429"/>
                </a:lnTo>
                <a:lnTo>
                  <a:pt x="3330308" y="1558658"/>
                </a:lnTo>
                <a:lnTo>
                  <a:pt x="3381108" y="1558658"/>
                </a:lnTo>
                <a:lnTo>
                  <a:pt x="3381108" y="1554429"/>
                </a:lnTo>
                <a:close/>
              </a:path>
              <a:path w="3976813" h="1558658">
                <a:moveTo>
                  <a:pt x="3381108" y="1545958"/>
                </a:moveTo>
                <a:lnTo>
                  <a:pt x="3330308" y="1545958"/>
                </a:lnTo>
                <a:lnTo>
                  <a:pt x="3330308" y="1550187"/>
                </a:lnTo>
                <a:lnTo>
                  <a:pt x="3381108" y="1550187"/>
                </a:lnTo>
                <a:lnTo>
                  <a:pt x="3381108" y="1545958"/>
                </a:lnTo>
                <a:close/>
              </a:path>
              <a:path w="3976813" h="1558658">
                <a:moveTo>
                  <a:pt x="3292208" y="1554429"/>
                </a:moveTo>
                <a:lnTo>
                  <a:pt x="3241408" y="1554429"/>
                </a:lnTo>
                <a:lnTo>
                  <a:pt x="3241408" y="1558658"/>
                </a:lnTo>
                <a:lnTo>
                  <a:pt x="3292208" y="1558658"/>
                </a:lnTo>
                <a:lnTo>
                  <a:pt x="3292208" y="1554429"/>
                </a:lnTo>
                <a:close/>
              </a:path>
              <a:path w="3976813" h="1558658">
                <a:moveTo>
                  <a:pt x="3292208" y="1545958"/>
                </a:moveTo>
                <a:lnTo>
                  <a:pt x="3241408" y="1545958"/>
                </a:lnTo>
                <a:lnTo>
                  <a:pt x="3241408" y="1550187"/>
                </a:lnTo>
                <a:lnTo>
                  <a:pt x="3292208" y="1550187"/>
                </a:lnTo>
                <a:lnTo>
                  <a:pt x="3292208" y="1545958"/>
                </a:lnTo>
                <a:close/>
              </a:path>
              <a:path w="3976813" h="1558658">
                <a:moveTo>
                  <a:pt x="3203308" y="1554429"/>
                </a:moveTo>
                <a:lnTo>
                  <a:pt x="3152508" y="1554429"/>
                </a:lnTo>
                <a:lnTo>
                  <a:pt x="3152508" y="1558658"/>
                </a:lnTo>
                <a:lnTo>
                  <a:pt x="3203308" y="1558658"/>
                </a:lnTo>
                <a:lnTo>
                  <a:pt x="3203308" y="1554429"/>
                </a:lnTo>
                <a:close/>
              </a:path>
              <a:path w="3976813" h="1558658">
                <a:moveTo>
                  <a:pt x="3203308" y="1545958"/>
                </a:moveTo>
                <a:lnTo>
                  <a:pt x="3152508" y="1545958"/>
                </a:lnTo>
                <a:lnTo>
                  <a:pt x="3152508" y="1550187"/>
                </a:lnTo>
                <a:lnTo>
                  <a:pt x="3203308" y="1550187"/>
                </a:lnTo>
                <a:lnTo>
                  <a:pt x="3203308" y="1545958"/>
                </a:lnTo>
                <a:close/>
              </a:path>
              <a:path w="3976813" h="1558658">
                <a:moveTo>
                  <a:pt x="3114408" y="1554429"/>
                </a:moveTo>
                <a:lnTo>
                  <a:pt x="3063608" y="1554429"/>
                </a:lnTo>
                <a:lnTo>
                  <a:pt x="3063608" y="1558658"/>
                </a:lnTo>
                <a:lnTo>
                  <a:pt x="3114408" y="1558658"/>
                </a:lnTo>
                <a:lnTo>
                  <a:pt x="3114408" y="1554429"/>
                </a:lnTo>
                <a:close/>
              </a:path>
              <a:path w="3976813" h="1558658">
                <a:moveTo>
                  <a:pt x="3114408" y="1545958"/>
                </a:moveTo>
                <a:lnTo>
                  <a:pt x="3063608" y="1545958"/>
                </a:lnTo>
                <a:lnTo>
                  <a:pt x="3063608" y="1550187"/>
                </a:lnTo>
                <a:lnTo>
                  <a:pt x="3114408" y="1550187"/>
                </a:lnTo>
                <a:lnTo>
                  <a:pt x="3114408" y="1545958"/>
                </a:lnTo>
                <a:close/>
              </a:path>
              <a:path w="3976813" h="1558658">
                <a:moveTo>
                  <a:pt x="3025508" y="1554429"/>
                </a:moveTo>
                <a:lnTo>
                  <a:pt x="2974708" y="1554429"/>
                </a:lnTo>
                <a:lnTo>
                  <a:pt x="2974708" y="1558658"/>
                </a:lnTo>
                <a:lnTo>
                  <a:pt x="3025508" y="1558658"/>
                </a:lnTo>
                <a:lnTo>
                  <a:pt x="3025508" y="1554429"/>
                </a:lnTo>
                <a:close/>
              </a:path>
              <a:path w="3976813" h="1558658">
                <a:moveTo>
                  <a:pt x="3025508" y="1545958"/>
                </a:moveTo>
                <a:lnTo>
                  <a:pt x="2974708" y="1545958"/>
                </a:lnTo>
                <a:lnTo>
                  <a:pt x="2974708" y="1550187"/>
                </a:lnTo>
                <a:lnTo>
                  <a:pt x="3025508" y="1550187"/>
                </a:lnTo>
                <a:lnTo>
                  <a:pt x="3025508" y="1545958"/>
                </a:lnTo>
                <a:close/>
              </a:path>
              <a:path w="3976813" h="1558658">
                <a:moveTo>
                  <a:pt x="2936608" y="1554429"/>
                </a:moveTo>
                <a:lnTo>
                  <a:pt x="2885808" y="1554429"/>
                </a:lnTo>
                <a:lnTo>
                  <a:pt x="2885808" y="1558658"/>
                </a:lnTo>
                <a:lnTo>
                  <a:pt x="2936608" y="1558658"/>
                </a:lnTo>
                <a:lnTo>
                  <a:pt x="2936608" y="1554429"/>
                </a:lnTo>
                <a:close/>
              </a:path>
              <a:path w="3976813" h="1558658">
                <a:moveTo>
                  <a:pt x="2936608" y="1545958"/>
                </a:moveTo>
                <a:lnTo>
                  <a:pt x="2885808" y="1545958"/>
                </a:lnTo>
                <a:lnTo>
                  <a:pt x="2885808" y="1550187"/>
                </a:lnTo>
                <a:lnTo>
                  <a:pt x="2936608" y="1550187"/>
                </a:lnTo>
                <a:lnTo>
                  <a:pt x="2936608" y="1545958"/>
                </a:lnTo>
                <a:close/>
              </a:path>
              <a:path w="3976813" h="1558658">
                <a:moveTo>
                  <a:pt x="2847708" y="1554429"/>
                </a:moveTo>
                <a:lnTo>
                  <a:pt x="2796908" y="1554429"/>
                </a:lnTo>
                <a:lnTo>
                  <a:pt x="2796908" y="1558658"/>
                </a:lnTo>
                <a:lnTo>
                  <a:pt x="2847708" y="1558658"/>
                </a:lnTo>
                <a:lnTo>
                  <a:pt x="2847708" y="1554429"/>
                </a:lnTo>
                <a:close/>
              </a:path>
              <a:path w="3976813" h="1558658">
                <a:moveTo>
                  <a:pt x="2847708" y="1545958"/>
                </a:moveTo>
                <a:lnTo>
                  <a:pt x="2796908" y="1545958"/>
                </a:lnTo>
                <a:lnTo>
                  <a:pt x="2796908" y="1550187"/>
                </a:lnTo>
                <a:lnTo>
                  <a:pt x="2847708" y="1550187"/>
                </a:lnTo>
                <a:lnTo>
                  <a:pt x="2847708" y="1545958"/>
                </a:lnTo>
                <a:close/>
              </a:path>
              <a:path w="3976813" h="1558658">
                <a:moveTo>
                  <a:pt x="2758808" y="1554429"/>
                </a:moveTo>
                <a:lnTo>
                  <a:pt x="2708008" y="1554429"/>
                </a:lnTo>
                <a:lnTo>
                  <a:pt x="2708008" y="1558658"/>
                </a:lnTo>
                <a:lnTo>
                  <a:pt x="2758808" y="1558658"/>
                </a:lnTo>
                <a:lnTo>
                  <a:pt x="2758808" y="1554429"/>
                </a:lnTo>
                <a:close/>
              </a:path>
              <a:path w="3976813" h="1558658">
                <a:moveTo>
                  <a:pt x="2758808" y="1545958"/>
                </a:moveTo>
                <a:lnTo>
                  <a:pt x="2708008" y="1545958"/>
                </a:lnTo>
                <a:lnTo>
                  <a:pt x="2708008" y="1550187"/>
                </a:lnTo>
                <a:lnTo>
                  <a:pt x="2758808" y="1550187"/>
                </a:lnTo>
                <a:lnTo>
                  <a:pt x="2758808" y="1545958"/>
                </a:lnTo>
                <a:close/>
              </a:path>
              <a:path w="3976813" h="1558658">
                <a:moveTo>
                  <a:pt x="2669908" y="1554429"/>
                </a:moveTo>
                <a:lnTo>
                  <a:pt x="2619108" y="1554429"/>
                </a:lnTo>
                <a:lnTo>
                  <a:pt x="2619108" y="1558658"/>
                </a:lnTo>
                <a:lnTo>
                  <a:pt x="2669908" y="1558658"/>
                </a:lnTo>
                <a:lnTo>
                  <a:pt x="2669908" y="1554429"/>
                </a:lnTo>
                <a:close/>
              </a:path>
              <a:path w="3976813" h="1558658">
                <a:moveTo>
                  <a:pt x="2669908" y="1545958"/>
                </a:moveTo>
                <a:lnTo>
                  <a:pt x="2619108" y="1545958"/>
                </a:lnTo>
                <a:lnTo>
                  <a:pt x="2619108" y="1550187"/>
                </a:lnTo>
                <a:lnTo>
                  <a:pt x="2669908" y="1550187"/>
                </a:lnTo>
                <a:lnTo>
                  <a:pt x="2669908" y="1545958"/>
                </a:lnTo>
                <a:close/>
              </a:path>
              <a:path w="3976813" h="1558658">
                <a:moveTo>
                  <a:pt x="2581008" y="1554429"/>
                </a:moveTo>
                <a:lnTo>
                  <a:pt x="2530208" y="1554429"/>
                </a:lnTo>
                <a:lnTo>
                  <a:pt x="2530208" y="1558658"/>
                </a:lnTo>
                <a:lnTo>
                  <a:pt x="2581008" y="1558658"/>
                </a:lnTo>
                <a:lnTo>
                  <a:pt x="2581008" y="1554429"/>
                </a:lnTo>
                <a:close/>
              </a:path>
              <a:path w="3976813" h="1558658">
                <a:moveTo>
                  <a:pt x="2581008" y="1545958"/>
                </a:moveTo>
                <a:lnTo>
                  <a:pt x="2530208" y="1545958"/>
                </a:lnTo>
                <a:lnTo>
                  <a:pt x="2530208" y="1550187"/>
                </a:lnTo>
                <a:lnTo>
                  <a:pt x="2581008" y="1550187"/>
                </a:lnTo>
                <a:lnTo>
                  <a:pt x="2581008" y="1545958"/>
                </a:lnTo>
                <a:close/>
              </a:path>
              <a:path w="3976813" h="1558658">
                <a:moveTo>
                  <a:pt x="2492108" y="1554429"/>
                </a:moveTo>
                <a:lnTo>
                  <a:pt x="2441308" y="1554429"/>
                </a:lnTo>
                <a:lnTo>
                  <a:pt x="2441308" y="1558658"/>
                </a:lnTo>
                <a:lnTo>
                  <a:pt x="2492108" y="1558658"/>
                </a:lnTo>
                <a:lnTo>
                  <a:pt x="2492108" y="1554429"/>
                </a:lnTo>
                <a:close/>
              </a:path>
              <a:path w="3976813" h="1558658">
                <a:moveTo>
                  <a:pt x="2492108" y="1545958"/>
                </a:moveTo>
                <a:lnTo>
                  <a:pt x="2441308" y="1545958"/>
                </a:lnTo>
                <a:lnTo>
                  <a:pt x="2441308" y="1550187"/>
                </a:lnTo>
                <a:lnTo>
                  <a:pt x="2492108" y="1550187"/>
                </a:lnTo>
                <a:lnTo>
                  <a:pt x="2492108" y="1545958"/>
                </a:lnTo>
                <a:close/>
              </a:path>
              <a:path w="3976813" h="1558658">
                <a:moveTo>
                  <a:pt x="2403208" y="1554429"/>
                </a:moveTo>
                <a:lnTo>
                  <a:pt x="2352408" y="1554429"/>
                </a:lnTo>
                <a:lnTo>
                  <a:pt x="2352408" y="1558658"/>
                </a:lnTo>
                <a:lnTo>
                  <a:pt x="2403208" y="1558658"/>
                </a:lnTo>
                <a:lnTo>
                  <a:pt x="2403208" y="1554429"/>
                </a:lnTo>
                <a:close/>
              </a:path>
              <a:path w="3976813" h="1558658">
                <a:moveTo>
                  <a:pt x="2403208" y="1545958"/>
                </a:moveTo>
                <a:lnTo>
                  <a:pt x="2352408" y="1545958"/>
                </a:lnTo>
                <a:lnTo>
                  <a:pt x="2352408" y="1550187"/>
                </a:lnTo>
                <a:lnTo>
                  <a:pt x="2403208" y="1550187"/>
                </a:lnTo>
                <a:lnTo>
                  <a:pt x="2403208" y="1545958"/>
                </a:lnTo>
                <a:close/>
              </a:path>
              <a:path w="3976813" h="1558658">
                <a:moveTo>
                  <a:pt x="2314308" y="1554429"/>
                </a:moveTo>
                <a:lnTo>
                  <a:pt x="2263508" y="1554429"/>
                </a:lnTo>
                <a:lnTo>
                  <a:pt x="2263508" y="1558658"/>
                </a:lnTo>
                <a:lnTo>
                  <a:pt x="2314308" y="1558658"/>
                </a:lnTo>
                <a:lnTo>
                  <a:pt x="2314308" y="1554429"/>
                </a:lnTo>
                <a:close/>
              </a:path>
              <a:path w="3976813" h="1558658">
                <a:moveTo>
                  <a:pt x="2314308" y="1545958"/>
                </a:moveTo>
                <a:lnTo>
                  <a:pt x="2263508" y="1545958"/>
                </a:lnTo>
                <a:lnTo>
                  <a:pt x="2263508" y="1550187"/>
                </a:lnTo>
                <a:lnTo>
                  <a:pt x="2314308" y="1550187"/>
                </a:lnTo>
                <a:lnTo>
                  <a:pt x="2314308" y="1545958"/>
                </a:lnTo>
                <a:close/>
              </a:path>
              <a:path w="3976813" h="1558658">
                <a:moveTo>
                  <a:pt x="2225408" y="1554429"/>
                </a:moveTo>
                <a:lnTo>
                  <a:pt x="2174608" y="1554429"/>
                </a:lnTo>
                <a:lnTo>
                  <a:pt x="2174608" y="1558658"/>
                </a:lnTo>
                <a:lnTo>
                  <a:pt x="2225408" y="1558658"/>
                </a:lnTo>
                <a:lnTo>
                  <a:pt x="2225408" y="1554429"/>
                </a:lnTo>
                <a:close/>
              </a:path>
              <a:path w="3976813" h="1558658">
                <a:moveTo>
                  <a:pt x="2225408" y="1545958"/>
                </a:moveTo>
                <a:lnTo>
                  <a:pt x="2174608" y="1545958"/>
                </a:lnTo>
                <a:lnTo>
                  <a:pt x="2174608" y="1550187"/>
                </a:lnTo>
                <a:lnTo>
                  <a:pt x="2225408" y="1550187"/>
                </a:lnTo>
                <a:lnTo>
                  <a:pt x="2225408" y="1545958"/>
                </a:lnTo>
                <a:close/>
              </a:path>
              <a:path w="3976813" h="1558658">
                <a:moveTo>
                  <a:pt x="2136508" y="1554429"/>
                </a:moveTo>
                <a:lnTo>
                  <a:pt x="2085708" y="1554429"/>
                </a:lnTo>
                <a:lnTo>
                  <a:pt x="2085708" y="1558658"/>
                </a:lnTo>
                <a:lnTo>
                  <a:pt x="2136508" y="1558658"/>
                </a:lnTo>
                <a:lnTo>
                  <a:pt x="2136508" y="1554429"/>
                </a:lnTo>
                <a:close/>
              </a:path>
              <a:path w="3976813" h="1558658">
                <a:moveTo>
                  <a:pt x="2136508" y="1545958"/>
                </a:moveTo>
                <a:lnTo>
                  <a:pt x="2085708" y="1545958"/>
                </a:lnTo>
                <a:lnTo>
                  <a:pt x="2085708" y="1550187"/>
                </a:lnTo>
                <a:lnTo>
                  <a:pt x="2136508" y="1550187"/>
                </a:lnTo>
                <a:lnTo>
                  <a:pt x="2136508" y="1545958"/>
                </a:lnTo>
                <a:close/>
              </a:path>
              <a:path w="3976813" h="1558658">
                <a:moveTo>
                  <a:pt x="2047608" y="1554429"/>
                </a:moveTo>
                <a:lnTo>
                  <a:pt x="1996808" y="1554429"/>
                </a:lnTo>
                <a:lnTo>
                  <a:pt x="1996808" y="1558658"/>
                </a:lnTo>
                <a:lnTo>
                  <a:pt x="2047608" y="1558658"/>
                </a:lnTo>
                <a:lnTo>
                  <a:pt x="2047608" y="1554429"/>
                </a:lnTo>
                <a:close/>
              </a:path>
              <a:path w="3976813" h="1558658">
                <a:moveTo>
                  <a:pt x="2047608" y="1545958"/>
                </a:moveTo>
                <a:lnTo>
                  <a:pt x="1996808" y="1545958"/>
                </a:lnTo>
                <a:lnTo>
                  <a:pt x="1996808" y="1550187"/>
                </a:lnTo>
                <a:lnTo>
                  <a:pt x="2047608" y="1550187"/>
                </a:lnTo>
                <a:lnTo>
                  <a:pt x="2047608" y="1545958"/>
                </a:lnTo>
                <a:close/>
              </a:path>
              <a:path w="3976813" h="1558658">
                <a:moveTo>
                  <a:pt x="1958708" y="1554429"/>
                </a:moveTo>
                <a:lnTo>
                  <a:pt x="1907908" y="1554429"/>
                </a:lnTo>
                <a:lnTo>
                  <a:pt x="1907908" y="1558658"/>
                </a:lnTo>
                <a:lnTo>
                  <a:pt x="1958708" y="1558658"/>
                </a:lnTo>
                <a:lnTo>
                  <a:pt x="1958708" y="1554429"/>
                </a:lnTo>
                <a:close/>
              </a:path>
              <a:path w="3976813" h="1558658">
                <a:moveTo>
                  <a:pt x="1958708" y="1545958"/>
                </a:moveTo>
                <a:lnTo>
                  <a:pt x="1907908" y="1545958"/>
                </a:lnTo>
                <a:lnTo>
                  <a:pt x="1907908" y="1550187"/>
                </a:lnTo>
                <a:lnTo>
                  <a:pt x="1958708" y="1550187"/>
                </a:lnTo>
                <a:lnTo>
                  <a:pt x="1958708" y="1545958"/>
                </a:lnTo>
                <a:close/>
              </a:path>
              <a:path w="3976813" h="1558658">
                <a:moveTo>
                  <a:pt x="1869808" y="1554429"/>
                </a:moveTo>
                <a:lnTo>
                  <a:pt x="1818995" y="1554429"/>
                </a:lnTo>
                <a:lnTo>
                  <a:pt x="1818995" y="1558658"/>
                </a:lnTo>
                <a:lnTo>
                  <a:pt x="1869808" y="1558658"/>
                </a:lnTo>
                <a:lnTo>
                  <a:pt x="1869808" y="1554429"/>
                </a:lnTo>
                <a:close/>
              </a:path>
              <a:path w="3976813" h="1558658">
                <a:moveTo>
                  <a:pt x="1869808" y="1545958"/>
                </a:moveTo>
                <a:lnTo>
                  <a:pt x="1818995" y="1545958"/>
                </a:lnTo>
                <a:lnTo>
                  <a:pt x="1818995" y="1550187"/>
                </a:lnTo>
                <a:lnTo>
                  <a:pt x="1869808" y="1550187"/>
                </a:lnTo>
                <a:lnTo>
                  <a:pt x="1869808" y="1545958"/>
                </a:lnTo>
                <a:close/>
              </a:path>
              <a:path w="3976813" h="1558658">
                <a:moveTo>
                  <a:pt x="1780895" y="1554429"/>
                </a:moveTo>
                <a:lnTo>
                  <a:pt x="1730095" y="1554429"/>
                </a:lnTo>
                <a:lnTo>
                  <a:pt x="1730095" y="1558658"/>
                </a:lnTo>
                <a:lnTo>
                  <a:pt x="1780895" y="1558658"/>
                </a:lnTo>
                <a:lnTo>
                  <a:pt x="1780895" y="1554429"/>
                </a:lnTo>
                <a:close/>
              </a:path>
              <a:path w="3976813" h="1558658">
                <a:moveTo>
                  <a:pt x="1780895" y="1545958"/>
                </a:moveTo>
                <a:lnTo>
                  <a:pt x="1730095" y="1545958"/>
                </a:lnTo>
                <a:lnTo>
                  <a:pt x="1730095" y="1550187"/>
                </a:lnTo>
                <a:lnTo>
                  <a:pt x="1780895" y="1550187"/>
                </a:lnTo>
                <a:lnTo>
                  <a:pt x="1780895" y="1545958"/>
                </a:lnTo>
                <a:close/>
              </a:path>
              <a:path w="3976813" h="1558658">
                <a:moveTo>
                  <a:pt x="1691995" y="1554429"/>
                </a:moveTo>
                <a:lnTo>
                  <a:pt x="1641195" y="1554429"/>
                </a:lnTo>
                <a:lnTo>
                  <a:pt x="1641195" y="1558658"/>
                </a:lnTo>
                <a:lnTo>
                  <a:pt x="1691995" y="1558658"/>
                </a:lnTo>
                <a:lnTo>
                  <a:pt x="1691995" y="1554429"/>
                </a:lnTo>
                <a:close/>
              </a:path>
              <a:path w="3976813" h="1558658">
                <a:moveTo>
                  <a:pt x="1691995" y="1545958"/>
                </a:moveTo>
                <a:lnTo>
                  <a:pt x="1641195" y="1545958"/>
                </a:lnTo>
                <a:lnTo>
                  <a:pt x="1641195" y="1550187"/>
                </a:lnTo>
                <a:lnTo>
                  <a:pt x="1691995" y="1550187"/>
                </a:lnTo>
                <a:lnTo>
                  <a:pt x="1691995" y="1545958"/>
                </a:lnTo>
                <a:close/>
              </a:path>
              <a:path w="3976813" h="1558658">
                <a:moveTo>
                  <a:pt x="1603095" y="1554429"/>
                </a:moveTo>
                <a:lnTo>
                  <a:pt x="1552295" y="1554429"/>
                </a:lnTo>
                <a:lnTo>
                  <a:pt x="1552295" y="1558658"/>
                </a:lnTo>
                <a:lnTo>
                  <a:pt x="1603095" y="1558658"/>
                </a:lnTo>
                <a:lnTo>
                  <a:pt x="1603095" y="1554429"/>
                </a:lnTo>
                <a:close/>
              </a:path>
              <a:path w="3976813" h="1558658">
                <a:moveTo>
                  <a:pt x="1603095" y="1545958"/>
                </a:moveTo>
                <a:lnTo>
                  <a:pt x="1552295" y="1545958"/>
                </a:lnTo>
                <a:lnTo>
                  <a:pt x="1552295" y="1550187"/>
                </a:lnTo>
                <a:lnTo>
                  <a:pt x="1603095" y="1550187"/>
                </a:lnTo>
                <a:lnTo>
                  <a:pt x="1603095" y="1545958"/>
                </a:lnTo>
                <a:close/>
              </a:path>
              <a:path w="3976813" h="1558658">
                <a:moveTo>
                  <a:pt x="1514195" y="1554429"/>
                </a:moveTo>
                <a:lnTo>
                  <a:pt x="1463395" y="1554429"/>
                </a:lnTo>
                <a:lnTo>
                  <a:pt x="1463395" y="1558658"/>
                </a:lnTo>
                <a:lnTo>
                  <a:pt x="1514195" y="1558658"/>
                </a:lnTo>
                <a:lnTo>
                  <a:pt x="1514195" y="1554429"/>
                </a:lnTo>
                <a:close/>
              </a:path>
              <a:path w="3976813" h="1558658">
                <a:moveTo>
                  <a:pt x="1514195" y="1545958"/>
                </a:moveTo>
                <a:lnTo>
                  <a:pt x="1463395" y="1545958"/>
                </a:lnTo>
                <a:lnTo>
                  <a:pt x="1463395" y="1550187"/>
                </a:lnTo>
                <a:lnTo>
                  <a:pt x="1514195" y="1550187"/>
                </a:lnTo>
                <a:lnTo>
                  <a:pt x="1514195" y="1545958"/>
                </a:lnTo>
                <a:close/>
              </a:path>
              <a:path w="3976813" h="1558658">
                <a:moveTo>
                  <a:pt x="1425295" y="1554429"/>
                </a:moveTo>
                <a:lnTo>
                  <a:pt x="1374495" y="1554429"/>
                </a:lnTo>
                <a:lnTo>
                  <a:pt x="1374495" y="1558658"/>
                </a:lnTo>
                <a:lnTo>
                  <a:pt x="1425295" y="1558658"/>
                </a:lnTo>
                <a:lnTo>
                  <a:pt x="1425295" y="1554429"/>
                </a:lnTo>
                <a:close/>
              </a:path>
              <a:path w="3976813" h="1558658">
                <a:moveTo>
                  <a:pt x="1425295" y="1545958"/>
                </a:moveTo>
                <a:lnTo>
                  <a:pt x="1374495" y="1545958"/>
                </a:lnTo>
                <a:lnTo>
                  <a:pt x="1374495" y="1550187"/>
                </a:lnTo>
                <a:lnTo>
                  <a:pt x="1425295" y="1550187"/>
                </a:lnTo>
                <a:lnTo>
                  <a:pt x="1425295" y="1545958"/>
                </a:lnTo>
                <a:close/>
              </a:path>
              <a:path w="3976813" h="1558658">
                <a:moveTo>
                  <a:pt x="1336395" y="1554429"/>
                </a:moveTo>
                <a:lnTo>
                  <a:pt x="1285595" y="1554429"/>
                </a:lnTo>
                <a:lnTo>
                  <a:pt x="1285595" y="1558658"/>
                </a:lnTo>
                <a:lnTo>
                  <a:pt x="1336395" y="1558658"/>
                </a:lnTo>
                <a:lnTo>
                  <a:pt x="1336395" y="1554429"/>
                </a:lnTo>
                <a:close/>
              </a:path>
              <a:path w="3976813" h="1558658">
                <a:moveTo>
                  <a:pt x="1336395" y="1545958"/>
                </a:moveTo>
                <a:lnTo>
                  <a:pt x="1285595" y="1545958"/>
                </a:lnTo>
                <a:lnTo>
                  <a:pt x="1285595" y="1550187"/>
                </a:lnTo>
                <a:lnTo>
                  <a:pt x="1336395" y="1550187"/>
                </a:lnTo>
                <a:lnTo>
                  <a:pt x="1336395" y="1545958"/>
                </a:lnTo>
                <a:close/>
              </a:path>
              <a:path w="3976813" h="1558658">
                <a:moveTo>
                  <a:pt x="1247495" y="1554429"/>
                </a:moveTo>
                <a:lnTo>
                  <a:pt x="1196695" y="1554429"/>
                </a:lnTo>
                <a:lnTo>
                  <a:pt x="1196695" y="1558658"/>
                </a:lnTo>
                <a:lnTo>
                  <a:pt x="1247495" y="1558658"/>
                </a:lnTo>
                <a:lnTo>
                  <a:pt x="1247495" y="1554429"/>
                </a:lnTo>
                <a:close/>
              </a:path>
              <a:path w="3976813" h="1558658">
                <a:moveTo>
                  <a:pt x="1247495" y="1545958"/>
                </a:moveTo>
                <a:lnTo>
                  <a:pt x="1196695" y="1545958"/>
                </a:lnTo>
                <a:lnTo>
                  <a:pt x="1196695" y="1550187"/>
                </a:lnTo>
                <a:lnTo>
                  <a:pt x="1247495" y="1550187"/>
                </a:lnTo>
                <a:lnTo>
                  <a:pt x="1247495" y="1545958"/>
                </a:lnTo>
                <a:close/>
              </a:path>
              <a:path w="3976813" h="1558658">
                <a:moveTo>
                  <a:pt x="1158595" y="1554429"/>
                </a:moveTo>
                <a:lnTo>
                  <a:pt x="1107795" y="1554429"/>
                </a:lnTo>
                <a:lnTo>
                  <a:pt x="1107795" y="1558658"/>
                </a:lnTo>
                <a:lnTo>
                  <a:pt x="1158595" y="1558658"/>
                </a:lnTo>
                <a:lnTo>
                  <a:pt x="1158595" y="1554429"/>
                </a:lnTo>
                <a:close/>
              </a:path>
              <a:path w="3976813" h="1558658">
                <a:moveTo>
                  <a:pt x="1158595" y="1545958"/>
                </a:moveTo>
                <a:lnTo>
                  <a:pt x="1107795" y="1545958"/>
                </a:lnTo>
                <a:lnTo>
                  <a:pt x="1107795" y="1550187"/>
                </a:lnTo>
                <a:lnTo>
                  <a:pt x="1158595" y="1550187"/>
                </a:lnTo>
                <a:lnTo>
                  <a:pt x="1158595" y="1545958"/>
                </a:lnTo>
                <a:close/>
              </a:path>
              <a:path w="3976813" h="1558658">
                <a:moveTo>
                  <a:pt x="1069695" y="1554429"/>
                </a:moveTo>
                <a:lnTo>
                  <a:pt x="1018895" y="1554429"/>
                </a:lnTo>
                <a:lnTo>
                  <a:pt x="1018895" y="1558658"/>
                </a:lnTo>
                <a:lnTo>
                  <a:pt x="1069695" y="1558658"/>
                </a:lnTo>
                <a:lnTo>
                  <a:pt x="1069695" y="1554429"/>
                </a:lnTo>
                <a:close/>
              </a:path>
              <a:path w="3976813" h="1558658">
                <a:moveTo>
                  <a:pt x="1069695" y="1545958"/>
                </a:moveTo>
                <a:lnTo>
                  <a:pt x="1018895" y="1545958"/>
                </a:lnTo>
                <a:lnTo>
                  <a:pt x="1018895" y="1550187"/>
                </a:lnTo>
                <a:lnTo>
                  <a:pt x="1069695" y="1550187"/>
                </a:lnTo>
                <a:lnTo>
                  <a:pt x="1069695" y="1545958"/>
                </a:lnTo>
                <a:close/>
              </a:path>
              <a:path w="3976813" h="1558658">
                <a:moveTo>
                  <a:pt x="980795" y="1554429"/>
                </a:moveTo>
                <a:lnTo>
                  <a:pt x="929995" y="1554429"/>
                </a:lnTo>
                <a:lnTo>
                  <a:pt x="929995" y="1558658"/>
                </a:lnTo>
                <a:lnTo>
                  <a:pt x="980795" y="1558658"/>
                </a:lnTo>
                <a:lnTo>
                  <a:pt x="980795" y="1554429"/>
                </a:lnTo>
                <a:close/>
              </a:path>
              <a:path w="3976813" h="1558658">
                <a:moveTo>
                  <a:pt x="980795" y="1545958"/>
                </a:moveTo>
                <a:lnTo>
                  <a:pt x="929995" y="1545958"/>
                </a:lnTo>
                <a:lnTo>
                  <a:pt x="929995" y="1550187"/>
                </a:lnTo>
                <a:lnTo>
                  <a:pt x="980795" y="1550187"/>
                </a:lnTo>
                <a:lnTo>
                  <a:pt x="980795" y="1545958"/>
                </a:lnTo>
                <a:close/>
              </a:path>
              <a:path w="3976813" h="1558658">
                <a:moveTo>
                  <a:pt x="891895" y="1554429"/>
                </a:moveTo>
                <a:lnTo>
                  <a:pt x="841095" y="1554429"/>
                </a:lnTo>
                <a:lnTo>
                  <a:pt x="841095" y="1558658"/>
                </a:lnTo>
                <a:lnTo>
                  <a:pt x="891895" y="1558658"/>
                </a:lnTo>
                <a:lnTo>
                  <a:pt x="891895" y="1554429"/>
                </a:lnTo>
                <a:close/>
              </a:path>
              <a:path w="3976813" h="1558658">
                <a:moveTo>
                  <a:pt x="891895" y="1545958"/>
                </a:moveTo>
                <a:lnTo>
                  <a:pt x="841095" y="1545958"/>
                </a:lnTo>
                <a:lnTo>
                  <a:pt x="841095" y="1550187"/>
                </a:lnTo>
                <a:lnTo>
                  <a:pt x="891895" y="1550187"/>
                </a:lnTo>
                <a:lnTo>
                  <a:pt x="891895" y="1545958"/>
                </a:lnTo>
                <a:close/>
              </a:path>
              <a:path w="3976813" h="1558658">
                <a:moveTo>
                  <a:pt x="802995" y="1554429"/>
                </a:moveTo>
                <a:lnTo>
                  <a:pt x="752195" y="1554429"/>
                </a:lnTo>
                <a:lnTo>
                  <a:pt x="752195" y="1558658"/>
                </a:lnTo>
                <a:lnTo>
                  <a:pt x="802995" y="1558658"/>
                </a:lnTo>
                <a:lnTo>
                  <a:pt x="802995" y="1554429"/>
                </a:lnTo>
                <a:close/>
              </a:path>
              <a:path w="3976813" h="1558658">
                <a:moveTo>
                  <a:pt x="802995" y="1545958"/>
                </a:moveTo>
                <a:lnTo>
                  <a:pt x="752195" y="1545958"/>
                </a:lnTo>
                <a:lnTo>
                  <a:pt x="752195" y="1550187"/>
                </a:lnTo>
                <a:lnTo>
                  <a:pt x="802995" y="1550187"/>
                </a:lnTo>
                <a:lnTo>
                  <a:pt x="802995" y="1545958"/>
                </a:lnTo>
                <a:close/>
              </a:path>
              <a:path w="3976813" h="1558658">
                <a:moveTo>
                  <a:pt x="714095" y="1554429"/>
                </a:moveTo>
                <a:lnTo>
                  <a:pt x="663295" y="1554429"/>
                </a:lnTo>
                <a:lnTo>
                  <a:pt x="663295" y="1558658"/>
                </a:lnTo>
                <a:lnTo>
                  <a:pt x="714095" y="1558658"/>
                </a:lnTo>
                <a:lnTo>
                  <a:pt x="714095" y="1554429"/>
                </a:lnTo>
                <a:close/>
              </a:path>
              <a:path w="3976813" h="1558658">
                <a:moveTo>
                  <a:pt x="714095" y="1545958"/>
                </a:moveTo>
                <a:lnTo>
                  <a:pt x="663295" y="1545958"/>
                </a:lnTo>
                <a:lnTo>
                  <a:pt x="663295" y="1550187"/>
                </a:lnTo>
                <a:lnTo>
                  <a:pt x="714095" y="1550187"/>
                </a:lnTo>
                <a:lnTo>
                  <a:pt x="714095" y="1545958"/>
                </a:lnTo>
                <a:close/>
              </a:path>
              <a:path w="3976813" h="1558658">
                <a:moveTo>
                  <a:pt x="625195" y="1554429"/>
                </a:moveTo>
                <a:lnTo>
                  <a:pt x="574395" y="1554429"/>
                </a:lnTo>
                <a:lnTo>
                  <a:pt x="574395" y="1558658"/>
                </a:lnTo>
                <a:lnTo>
                  <a:pt x="625195" y="1558658"/>
                </a:lnTo>
                <a:lnTo>
                  <a:pt x="625195" y="1554429"/>
                </a:lnTo>
                <a:close/>
              </a:path>
              <a:path w="3976813" h="1558658">
                <a:moveTo>
                  <a:pt x="625195" y="1545958"/>
                </a:moveTo>
                <a:lnTo>
                  <a:pt x="574395" y="1545958"/>
                </a:lnTo>
                <a:lnTo>
                  <a:pt x="574395" y="1550187"/>
                </a:lnTo>
                <a:lnTo>
                  <a:pt x="625195" y="1550187"/>
                </a:lnTo>
                <a:lnTo>
                  <a:pt x="625195" y="1545958"/>
                </a:lnTo>
                <a:close/>
              </a:path>
              <a:path w="3976813" h="1558658">
                <a:moveTo>
                  <a:pt x="536295" y="1554429"/>
                </a:moveTo>
                <a:lnTo>
                  <a:pt x="485495" y="1554429"/>
                </a:lnTo>
                <a:lnTo>
                  <a:pt x="485495" y="1558658"/>
                </a:lnTo>
                <a:lnTo>
                  <a:pt x="536295" y="1558658"/>
                </a:lnTo>
                <a:lnTo>
                  <a:pt x="536295" y="1554429"/>
                </a:lnTo>
                <a:close/>
              </a:path>
              <a:path w="3976813" h="1558658">
                <a:moveTo>
                  <a:pt x="536295" y="1545958"/>
                </a:moveTo>
                <a:lnTo>
                  <a:pt x="485495" y="1545958"/>
                </a:lnTo>
                <a:lnTo>
                  <a:pt x="485495" y="1550187"/>
                </a:lnTo>
                <a:lnTo>
                  <a:pt x="536295" y="1550187"/>
                </a:lnTo>
                <a:lnTo>
                  <a:pt x="536295" y="1545958"/>
                </a:lnTo>
                <a:close/>
              </a:path>
              <a:path w="3976813" h="1558658">
                <a:moveTo>
                  <a:pt x="447395" y="1554429"/>
                </a:moveTo>
                <a:lnTo>
                  <a:pt x="396595" y="1554429"/>
                </a:lnTo>
                <a:lnTo>
                  <a:pt x="396595" y="1558658"/>
                </a:lnTo>
                <a:lnTo>
                  <a:pt x="447395" y="1558658"/>
                </a:lnTo>
                <a:lnTo>
                  <a:pt x="447395" y="1554429"/>
                </a:lnTo>
                <a:close/>
              </a:path>
              <a:path w="3976813" h="1558658">
                <a:moveTo>
                  <a:pt x="447395" y="1545958"/>
                </a:moveTo>
                <a:lnTo>
                  <a:pt x="396595" y="1545958"/>
                </a:lnTo>
                <a:lnTo>
                  <a:pt x="396595" y="1550187"/>
                </a:lnTo>
                <a:lnTo>
                  <a:pt x="447395" y="1550187"/>
                </a:lnTo>
                <a:lnTo>
                  <a:pt x="447395" y="1545958"/>
                </a:lnTo>
                <a:close/>
              </a:path>
              <a:path w="3976813" h="1558658">
                <a:moveTo>
                  <a:pt x="358495" y="1554429"/>
                </a:moveTo>
                <a:lnTo>
                  <a:pt x="307695" y="1554429"/>
                </a:lnTo>
                <a:lnTo>
                  <a:pt x="307695" y="1558658"/>
                </a:lnTo>
                <a:lnTo>
                  <a:pt x="358495" y="1558658"/>
                </a:lnTo>
                <a:lnTo>
                  <a:pt x="358495" y="1554429"/>
                </a:lnTo>
                <a:close/>
              </a:path>
              <a:path w="3976813" h="1558658">
                <a:moveTo>
                  <a:pt x="358495" y="1545958"/>
                </a:moveTo>
                <a:lnTo>
                  <a:pt x="307695" y="1545958"/>
                </a:lnTo>
                <a:lnTo>
                  <a:pt x="307695" y="1550187"/>
                </a:lnTo>
                <a:lnTo>
                  <a:pt x="358495" y="1550187"/>
                </a:lnTo>
                <a:lnTo>
                  <a:pt x="358495" y="1545958"/>
                </a:lnTo>
                <a:close/>
              </a:path>
              <a:path w="3976813" h="1558658">
                <a:moveTo>
                  <a:pt x="269595" y="1554429"/>
                </a:moveTo>
                <a:lnTo>
                  <a:pt x="218795" y="1554429"/>
                </a:lnTo>
                <a:lnTo>
                  <a:pt x="218795" y="1558658"/>
                </a:lnTo>
                <a:lnTo>
                  <a:pt x="269595" y="1558658"/>
                </a:lnTo>
                <a:lnTo>
                  <a:pt x="269595" y="1554429"/>
                </a:lnTo>
                <a:close/>
              </a:path>
              <a:path w="3976813" h="1558658">
                <a:moveTo>
                  <a:pt x="269595" y="1545958"/>
                </a:moveTo>
                <a:lnTo>
                  <a:pt x="218795" y="1545958"/>
                </a:lnTo>
                <a:lnTo>
                  <a:pt x="218795" y="1550187"/>
                </a:lnTo>
                <a:lnTo>
                  <a:pt x="269595" y="1550187"/>
                </a:lnTo>
                <a:lnTo>
                  <a:pt x="269595" y="1545958"/>
                </a:lnTo>
                <a:close/>
              </a:path>
              <a:path w="3976813" h="1558658">
                <a:moveTo>
                  <a:pt x="180695" y="1554429"/>
                </a:moveTo>
                <a:lnTo>
                  <a:pt x="129895" y="1554429"/>
                </a:lnTo>
                <a:lnTo>
                  <a:pt x="129895" y="1558658"/>
                </a:lnTo>
                <a:lnTo>
                  <a:pt x="180695" y="1558658"/>
                </a:lnTo>
                <a:lnTo>
                  <a:pt x="180695" y="1554429"/>
                </a:lnTo>
                <a:close/>
              </a:path>
              <a:path w="3976813" h="1558658">
                <a:moveTo>
                  <a:pt x="180695" y="1545958"/>
                </a:moveTo>
                <a:lnTo>
                  <a:pt x="129895" y="1545958"/>
                </a:lnTo>
                <a:lnTo>
                  <a:pt x="129895" y="1550187"/>
                </a:lnTo>
                <a:lnTo>
                  <a:pt x="180695" y="1550187"/>
                </a:lnTo>
                <a:lnTo>
                  <a:pt x="180695" y="1545958"/>
                </a:lnTo>
                <a:close/>
              </a:path>
              <a:path w="3976813" h="1558658">
                <a:moveTo>
                  <a:pt x="91795" y="1554429"/>
                </a:moveTo>
                <a:lnTo>
                  <a:pt x="40995" y="1554429"/>
                </a:lnTo>
                <a:lnTo>
                  <a:pt x="40995" y="1558658"/>
                </a:lnTo>
                <a:lnTo>
                  <a:pt x="91795" y="1558658"/>
                </a:lnTo>
                <a:lnTo>
                  <a:pt x="91795" y="1554429"/>
                </a:lnTo>
                <a:close/>
              </a:path>
              <a:path w="3976813" h="1558658">
                <a:moveTo>
                  <a:pt x="91795" y="1545958"/>
                </a:moveTo>
                <a:lnTo>
                  <a:pt x="40995" y="1545958"/>
                </a:lnTo>
                <a:lnTo>
                  <a:pt x="40995" y="1550187"/>
                </a:lnTo>
                <a:lnTo>
                  <a:pt x="91795" y="1550187"/>
                </a:lnTo>
                <a:lnTo>
                  <a:pt x="91795" y="1545958"/>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1" name="object 181"/>
          <p:cNvSpPr txBox="1"/>
          <p:nvPr/>
        </p:nvSpPr>
        <p:spPr>
          <a:xfrm>
            <a:off x="7851726" y="4788407"/>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智能支付</a:t>
            </a:r>
            <a:endParaRPr sz="1200">
              <a:latin typeface="Microsoft YaHei UI"/>
              <a:cs typeface="Microsoft YaHei UI"/>
            </a:endParaRPr>
          </a:p>
        </p:txBody>
      </p:sp>
      <p:sp>
        <p:nvSpPr>
          <p:cNvPr id="182" name="object 182"/>
          <p:cNvSpPr/>
          <p:nvPr/>
        </p:nvSpPr>
        <p:spPr>
          <a:xfrm>
            <a:off x="7094518" y="5918619"/>
            <a:ext cx="659251" cy="197015"/>
          </a:xfrm>
          <a:prstGeom prst="rect">
            <a:avLst/>
          </a:prstGeom>
          <a:blipFill>
            <a:blip r:embed="rId11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3" name="object 183"/>
          <p:cNvSpPr/>
          <p:nvPr/>
        </p:nvSpPr>
        <p:spPr>
          <a:xfrm>
            <a:off x="7746239" y="5874360"/>
            <a:ext cx="327621" cy="327621"/>
          </a:xfrm>
          <a:prstGeom prst="rect">
            <a:avLst/>
          </a:prstGeom>
          <a:blipFill>
            <a:blip r:embed="rId12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4" name="object 184"/>
          <p:cNvSpPr/>
          <p:nvPr/>
        </p:nvSpPr>
        <p:spPr>
          <a:xfrm>
            <a:off x="4222334" y="4883590"/>
            <a:ext cx="1863849" cy="553063"/>
          </a:xfrm>
          <a:custGeom>
            <a:rect l="l" t="t" r="r" b="b"/>
            <a:pathLst>
              <a:path w="1863849" h="553063">
                <a:moveTo>
                  <a:pt x="0" y="0"/>
                </a:moveTo>
                <a:lnTo>
                  <a:pt x="1863849" y="0"/>
                </a:lnTo>
                <a:lnTo>
                  <a:pt x="1863849" y="553063"/>
                </a:lnTo>
                <a:lnTo>
                  <a:pt x="0" y="553063"/>
                </a:lnTo>
                <a:lnTo>
                  <a:pt x="0" y="0"/>
                </a:lnTo>
                <a:close/>
              </a:path>
            </a:pathLst>
          </a:custGeom>
          <a:ln w="12693">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5" name="object 185"/>
          <p:cNvSpPr/>
          <p:nvPr/>
        </p:nvSpPr>
        <p:spPr>
          <a:xfrm>
            <a:off x="4787380" y="5996064"/>
            <a:ext cx="593013" cy="152107"/>
          </a:xfrm>
          <a:prstGeom prst="rect">
            <a:avLst/>
          </a:prstGeom>
          <a:blipFill>
            <a:blip r:embed="rId12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6" name="object 186"/>
          <p:cNvSpPr/>
          <p:nvPr/>
        </p:nvSpPr>
        <p:spPr>
          <a:xfrm>
            <a:off x="6861048" y="1539240"/>
            <a:ext cx="679703" cy="219455"/>
          </a:xfrm>
          <a:prstGeom prst="rect">
            <a:avLst/>
          </a:prstGeom>
          <a:blipFill>
            <a:blip r:embed="rId12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7" name="object 187"/>
          <p:cNvSpPr/>
          <p:nvPr/>
        </p:nvSpPr>
        <p:spPr>
          <a:xfrm>
            <a:off x="8815920" y="1549019"/>
            <a:ext cx="689010" cy="224612"/>
          </a:xfrm>
          <a:prstGeom prst="rect">
            <a:avLst/>
          </a:prstGeom>
          <a:blipFill>
            <a:blip r:embed="rId12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8" name="object 188"/>
          <p:cNvSpPr/>
          <p:nvPr/>
        </p:nvSpPr>
        <p:spPr>
          <a:xfrm>
            <a:off x="3402712" y="1598118"/>
            <a:ext cx="592982" cy="157949"/>
          </a:xfrm>
          <a:prstGeom prst="rect">
            <a:avLst/>
          </a:prstGeom>
          <a:blipFill>
            <a:blip r:embed="rId3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9" name="object 189"/>
          <p:cNvSpPr/>
          <p:nvPr/>
        </p:nvSpPr>
        <p:spPr>
          <a:xfrm>
            <a:off x="4823231" y="4917452"/>
            <a:ext cx="614260" cy="209156"/>
          </a:xfrm>
          <a:prstGeom prst="rect">
            <a:avLst/>
          </a:prstGeom>
          <a:blipFill>
            <a:blip r:embed="rId12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0" name="object 190"/>
          <p:cNvSpPr/>
          <p:nvPr/>
        </p:nvSpPr>
        <p:spPr>
          <a:xfrm>
            <a:off x="4234294" y="3765181"/>
            <a:ext cx="614260" cy="209156"/>
          </a:xfrm>
          <a:prstGeom prst="rect">
            <a:avLst/>
          </a:prstGeom>
          <a:blipFill>
            <a:blip r:embed="rId12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1" name="object 191"/>
          <p:cNvSpPr/>
          <p:nvPr/>
        </p:nvSpPr>
        <p:spPr>
          <a:xfrm>
            <a:off x="7613234" y="3223539"/>
            <a:ext cx="467999" cy="146100"/>
          </a:xfrm>
          <a:prstGeom prst="rect">
            <a:avLst/>
          </a:prstGeom>
          <a:blipFill>
            <a:blip r:embed="rId5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2" name="object 192"/>
          <p:cNvSpPr/>
          <p:nvPr/>
        </p:nvSpPr>
        <p:spPr>
          <a:xfrm>
            <a:off x="8239608" y="5468658"/>
            <a:ext cx="510857" cy="159486"/>
          </a:xfrm>
          <a:prstGeom prst="rect">
            <a:avLst/>
          </a:prstGeom>
          <a:blipFill>
            <a:blip r:embed="rId5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3" name="object 193"/>
          <p:cNvSpPr/>
          <p:nvPr/>
        </p:nvSpPr>
        <p:spPr>
          <a:xfrm>
            <a:off x="5426723" y="4948097"/>
            <a:ext cx="632015" cy="162102"/>
          </a:xfrm>
          <a:prstGeom prst="rect">
            <a:avLst/>
          </a:prstGeom>
          <a:blipFill>
            <a:blip r:embed="rId12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4" name="object 194"/>
          <p:cNvSpPr/>
          <p:nvPr/>
        </p:nvSpPr>
        <p:spPr>
          <a:xfrm>
            <a:off x="5434524" y="5700003"/>
            <a:ext cx="630368" cy="207605"/>
          </a:xfrm>
          <a:prstGeom prst="rect">
            <a:avLst/>
          </a:prstGeom>
          <a:blipFill>
            <a:blip r:embed="rId12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5" name="object 195"/>
          <p:cNvSpPr/>
          <p:nvPr/>
        </p:nvSpPr>
        <p:spPr>
          <a:xfrm>
            <a:off x="5261952" y="4106964"/>
            <a:ext cx="779386" cy="178282"/>
          </a:xfrm>
          <a:prstGeom prst="rect">
            <a:avLst/>
          </a:prstGeom>
          <a:blipFill>
            <a:blip r:embed="rId12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6" name="object 196"/>
          <p:cNvSpPr/>
          <p:nvPr/>
        </p:nvSpPr>
        <p:spPr>
          <a:xfrm>
            <a:off x="2497302" y="4943819"/>
            <a:ext cx="467994" cy="146109"/>
          </a:xfrm>
          <a:prstGeom prst="rect">
            <a:avLst/>
          </a:prstGeom>
          <a:blipFill>
            <a:blip r:embed="rId5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7" name="object 197"/>
          <p:cNvSpPr/>
          <p:nvPr/>
        </p:nvSpPr>
        <p:spPr>
          <a:xfrm>
            <a:off x="2741498" y="4103700"/>
            <a:ext cx="502056" cy="176174"/>
          </a:xfrm>
          <a:prstGeom prst="rect">
            <a:avLst/>
          </a:prstGeom>
          <a:blipFill>
            <a:blip r:embed="rId5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8" name="object 198"/>
          <p:cNvSpPr/>
          <p:nvPr/>
        </p:nvSpPr>
        <p:spPr>
          <a:xfrm>
            <a:off x="3332431" y="4092004"/>
            <a:ext cx="604671" cy="192785"/>
          </a:xfrm>
          <a:prstGeom prst="rect">
            <a:avLst/>
          </a:prstGeom>
          <a:blipFill>
            <a:blip r:embed="rId12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9" name="object 199"/>
          <p:cNvSpPr/>
          <p:nvPr/>
        </p:nvSpPr>
        <p:spPr>
          <a:xfrm>
            <a:off x="8245488" y="5225986"/>
            <a:ext cx="666316" cy="205866"/>
          </a:xfrm>
          <a:prstGeom prst="rect">
            <a:avLst/>
          </a:prstGeom>
          <a:blipFill>
            <a:blip r:embed="rId12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0" name="object 200"/>
          <p:cNvSpPr/>
          <p:nvPr/>
        </p:nvSpPr>
        <p:spPr>
          <a:xfrm>
            <a:off x="8974412" y="5252120"/>
            <a:ext cx="575424" cy="170820"/>
          </a:xfrm>
          <a:custGeom>
            <a:rect l="l" t="t" r="r" b="b"/>
            <a:pathLst>
              <a:path w="575424" h="170820">
                <a:moveTo>
                  <a:pt x="114744" y="147812"/>
                </a:moveTo>
                <a:lnTo>
                  <a:pt x="50546" y="147812"/>
                </a:lnTo>
                <a:lnTo>
                  <a:pt x="67081" y="164830"/>
                </a:lnTo>
                <a:lnTo>
                  <a:pt x="75781" y="170319"/>
                </a:lnTo>
                <a:lnTo>
                  <a:pt x="87627" y="170820"/>
                </a:lnTo>
                <a:lnTo>
                  <a:pt x="98336" y="164690"/>
                </a:lnTo>
                <a:lnTo>
                  <a:pt x="114744" y="147812"/>
                </a:lnTo>
                <a:close/>
              </a:path>
              <a:path w="575424" h="170820">
                <a:moveTo>
                  <a:pt x="52972" y="37271"/>
                </a:moveTo>
                <a:lnTo>
                  <a:pt x="37465" y="37271"/>
                </a:lnTo>
                <a:lnTo>
                  <a:pt x="22428" y="52727"/>
                </a:lnTo>
                <a:lnTo>
                  <a:pt x="37325" y="52727"/>
                </a:lnTo>
                <a:lnTo>
                  <a:pt x="37325" y="133029"/>
                </a:lnTo>
                <a:lnTo>
                  <a:pt x="84036" y="133029"/>
                </a:lnTo>
                <a:lnTo>
                  <a:pt x="84036" y="147812"/>
                </a:lnTo>
                <a:lnTo>
                  <a:pt x="99492" y="147812"/>
                </a:lnTo>
                <a:lnTo>
                  <a:pt x="99492" y="117192"/>
                </a:lnTo>
                <a:lnTo>
                  <a:pt x="52972" y="117192"/>
                </a:lnTo>
                <a:lnTo>
                  <a:pt x="52972" y="37271"/>
                </a:lnTo>
                <a:close/>
              </a:path>
              <a:path w="575424" h="170820">
                <a:moveTo>
                  <a:pt x="130467" y="84540"/>
                </a:moveTo>
                <a:lnTo>
                  <a:pt x="115011" y="84540"/>
                </a:lnTo>
                <a:lnTo>
                  <a:pt x="115011" y="147520"/>
                </a:lnTo>
                <a:lnTo>
                  <a:pt x="130467" y="131619"/>
                </a:lnTo>
                <a:lnTo>
                  <a:pt x="130467" y="84540"/>
                </a:lnTo>
                <a:close/>
              </a:path>
              <a:path w="575424" h="170820">
                <a:moveTo>
                  <a:pt x="84379" y="21625"/>
                </a:moveTo>
                <a:lnTo>
                  <a:pt x="68491" y="21625"/>
                </a:lnTo>
                <a:lnTo>
                  <a:pt x="68491" y="117192"/>
                </a:lnTo>
                <a:lnTo>
                  <a:pt x="99492" y="117192"/>
                </a:lnTo>
                <a:lnTo>
                  <a:pt x="99492" y="100568"/>
                </a:lnTo>
                <a:lnTo>
                  <a:pt x="84061" y="100568"/>
                </a:lnTo>
                <a:lnTo>
                  <a:pt x="84061" y="84591"/>
                </a:lnTo>
                <a:lnTo>
                  <a:pt x="130467" y="84540"/>
                </a:lnTo>
                <a:lnTo>
                  <a:pt x="130467" y="68526"/>
                </a:lnTo>
                <a:lnTo>
                  <a:pt x="84099" y="68526"/>
                </a:lnTo>
                <a:lnTo>
                  <a:pt x="84099" y="52562"/>
                </a:lnTo>
                <a:lnTo>
                  <a:pt x="144272" y="52562"/>
                </a:lnTo>
                <a:lnTo>
                  <a:pt x="128562" y="36407"/>
                </a:lnTo>
                <a:lnTo>
                  <a:pt x="84379" y="36407"/>
                </a:lnTo>
                <a:lnTo>
                  <a:pt x="84379" y="21625"/>
                </a:lnTo>
                <a:close/>
              </a:path>
              <a:path w="575424" h="170820">
                <a:moveTo>
                  <a:pt x="78427" y="0"/>
                </a:moveTo>
                <a:lnTo>
                  <a:pt x="67742" y="6131"/>
                </a:lnTo>
                <a:lnTo>
                  <a:pt x="52679" y="21625"/>
                </a:lnTo>
                <a:lnTo>
                  <a:pt x="114186" y="21625"/>
                </a:lnTo>
                <a:lnTo>
                  <a:pt x="98996" y="6004"/>
                </a:lnTo>
                <a:lnTo>
                  <a:pt x="90269" y="497"/>
                </a:lnTo>
                <a:lnTo>
                  <a:pt x="78427" y="0"/>
                </a:lnTo>
                <a:close/>
              </a:path>
              <a:path w="575424" h="170820">
                <a:moveTo>
                  <a:pt x="374955" y="128876"/>
                </a:moveTo>
                <a:lnTo>
                  <a:pt x="360832" y="128876"/>
                </a:lnTo>
                <a:lnTo>
                  <a:pt x="355613" y="136826"/>
                </a:lnTo>
                <a:lnTo>
                  <a:pt x="355613" y="153438"/>
                </a:lnTo>
                <a:lnTo>
                  <a:pt x="360159" y="160982"/>
                </a:lnTo>
                <a:lnTo>
                  <a:pt x="376517" y="160982"/>
                </a:lnTo>
                <a:lnTo>
                  <a:pt x="380212" y="158937"/>
                </a:lnTo>
                <a:lnTo>
                  <a:pt x="383015" y="155622"/>
                </a:lnTo>
                <a:lnTo>
                  <a:pt x="363931" y="155622"/>
                </a:lnTo>
                <a:lnTo>
                  <a:pt x="361086" y="150428"/>
                </a:lnTo>
                <a:lnTo>
                  <a:pt x="361086" y="139138"/>
                </a:lnTo>
                <a:lnTo>
                  <a:pt x="364947" y="134159"/>
                </a:lnTo>
                <a:lnTo>
                  <a:pt x="381755" y="134159"/>
                </a:lnTo>
                <a:lnTo>
                  <a:pt x="382333" y="133550"/>
                </a:lnTo>
                <a:lnTo>
                  <a:pt x="381546" y="132800"/>
                </a:lnTo>
                <a:lnTo>
                  <a:pt x="378612" y="130197"/>
                </a:lnTo>
                <a:lnTo>
                  <a:pt x="374955" y="128876"/>
                </a:lnTo>
                <a:close/>
              </a:path>
              <a:path w="575424" h="170820">
                <a:moveTo>
                  <a:pt x="383133" y="142618"/>
                </a:moveTo>
                <a:lnTo>
                  <a:pt x="370421" y="142618"/>
                </a:lnTo>
                <a:lnTo>
                  <a:pt x="370421" y="147774"/>
                </a:lnTo>
                <a:lnTo>
                  <a:pt x="378003" y="147774"/>
                </a:lnTo>
                <a:lnTo>
                  <a:pt x="378003" y="153171"/>
                </a:lnTo>
                <a:lnTo>
                  <a:pt x="377241" y="153768"/>
                </a:lnTo>
                <a:lnTo>
                  <a:pt x="375221" y="155203"/>
                </a:lnTo>
                <a:lnTo>
                  <a:pt x="373380" y="155622"/>
                </a:lnTo>
                <a:lnTo>
                  <a:pt x="383015" y="155622"/>
                </a:lnTo>
                <a:lnTo>
                  <a:pt x="383133" y="142618"/>
                </a:lnTo>
                <a:close/>
              </a:path>
              <a:path w="575424" h="170820">
                <a:moveTo>
                  <a:pt x="381755" y="134159"/>
                </a:moveTo>
                <a:lnTo>
                  <a:pt x="373901" y="134159"/>
                </a:lnTo>
                <a:lnTo>
                  <a:pt x="376860" y="135252"/>
                </a:lnTo>
                <a:lnTo>
                  <a:pt x="378854" y="137220"/>
                </a:lnTo>
                <a:lnTo>
                  <a:pt x="381755" y="134159"/>
                </a:lnTo>
                <a:close/>
              </a:path>
              <a:path w="575424" h="170820">
                <a:moveTo>
                  <a:pt x="553034" y="129803"/>
                </a:moveTo>
                <a:lnTo>
                  <a:pt x="547433" y="129803"/>
                </a:lnTo>
                <a:lnTo>
                  <a:pt x="547433" y="160334"/>
                </a:lnTo>
                <a:lnTo>
                  <a:pt x="553034" y="160334"/>
                </a:lnTo>
                <a:lnTo>
                  <a:pt x="553034" y="147990"/>
                </a:lnTo>
                <a:lnTo>
                  <a:pt x="573164" y="147990"/>
                </a:lnTo>
                <a:lnTo>
                  <a:pt x="573164" y="142668"/>
                </a:lnTo>
                <a:lnTo>
                  <a:pt x="553034" y="142668"/>
                </a:lnTo>
                <a:lnTo>
                  <a:pt x="553034" y="129803"/>
                </a:lnTo>
                <a:close/>
              </a:path>
              <a:path w="575424" h="170820">
                <a:moveTo>
                  <a:pt x="573164" y="147990"/>
                </a:moveTo>
                <a:lnTo>
                  <a:pt x="567614" y="147990"/>
                </a:lnTo>
                <a:lnTo>
                  <a:pt x="567614" y="160334"/>
                </a:lnTo>
                <a:lnTo>
                  <a:pt x="573164" y="160334"/>
                </a:lnTo>
                <a:lnTo>
                  <a:pt x="573164" y="147990"/>
                </a:lnTo>
                <a:close/>
              </a:path>
              <a:path w="575424" h="170820">
                <a:moveTo>
                  <a:pt x="573164" y="129803"/>
                </a:moveTo>
                <a:lnTo>
                  <a:pt x="567614" y="129803"/>
                </a:lnTo>
                <a:lnTo>
                  <a:pt x="567614" y="142668"/>
                </a:lnTo>
                <a:lnTo>
                  <a:pt x="573164" y="142668"/>
                </a:lnTo>
                <a:lnTo>
                  <a:pt x="573164" y="129803"/>
                </a:lnTo>
                <a:close/>
              </a:path>
              <a:path w="575424" h="170820">
                <a:moveTo>
                  <a:pt x="410477" y="129803"/>
                </a:moveTo>
                <a:lnTo>
                  <a:pt x="404889" y="129803"/>
                </a:lnTo>
                <a:lnTo>
                  <a:pt x="404889" y="160334"/>
                </a:lnTo>
                <a:lnTo>
                  <a:pt x="410477" y="160334"/>
                </a:lnTo>
                <a:lnTo>
                  <a:pt x="410477" y="147990"/>
                </a:lnTo>
                <a:lnTo>
                  <a:pt x="430619" y="147990"/>
                </a:lnTo>
                <a:lnTo>
                  <a:pt x="430619" y="142668"/>
                </a:lnTo>
                <a:lnTo>
                  <a:pt x="410477" y="142668"/>
                </a:lnTo>
                <a:lnTo>
                  <a:pt x="410477" y="129803"/>
                </a:lnTo>
                <a:close/>
              </a:path>
              <a:path w="575424" h="170820">
                <a:moveTo>
                  <a:pt x="430619" y="147990"/>
                </a:moveTo>
                <a:lnTo>
                  <a:pt x="425069" y="147990"/>
                </a:lnTo>
                <a:lnTo>
                  <a:pt x="425069" y="160334"/>
                </a:lnTo>
                <a:lnTo>
                  <a:pt x="430619" y="160334"/>
                </a:lnTo>
                <a:lnTo>
                  <a:pt x="430619" y="147990"/>
                </a:lnTo>
                <a:close/>
              </a:path>
              <a:path w="575424" h="170820">
                <a:moveTo>
                  <a:pt x="430619" y="129803"/>
                </a:moveTo>
                <a:lnTo>
                  <a:pt x="425069" y="129803"/>
                </a:lnTo>
                <a:lnTo>
                  <a:pt x="425069" y="142668"/>
                </a:lnTo>
                <a:lnTo>
                  <a:pt x="430619" y="142668"/>
                </a:lnTo>
                <a:lnTo>
                  <a:pt x="430619" y="129803"/>
                </a:lnTo>
                <a:close/>
              </a:path>
              <a:path w="575424" h="170820">
                <a:moveTo>
                  <a:pt x="265738" y="139697"/>
                </a:moveTo>
                <a:lnTo>
                  <a:pt x="259169" y="139697"/>
                </a:lnTo>
                <a:lnTo>
                  <a:pt x="274764" y="160334"/>
                </a:lnTo>
                <a:lnTo>
                  <a:pt x="278244" y="160283"/>
                </a:lnTo>
                <a:lnTo>
                  <a:pt x="278244" y="148688"/>
                </a:lnTo>
                <a:lnTo>
                  <a:pt x="272643" y="148688"/>
                </a:lnTo>
                <a:lnTo>
                  <a:pt x="265738" y="139697"/>
                </a:lnTo>
                <a:close/>
              </a:path>
              <a:path w="575424" h="170820">
                <a:moveTo>
                  <a:pt x="258102" y="129752"/>
                </a:moveTo>
                <a:lnTo>
                  <a:pt x="253568" y="129752"/>
                </a:lnTo>
                <a:lnTo>
                  <a:pt x="253568" y="160283"/>
                </a:lnTo>
                <a:lnTo>
                  <a:pt x="259169" y="160283"/>
                </a:lnTo>
                <a:lnTo>
                  <a:pt x="259169" y="139697"/>
                </a:lnTo>
                <a:lnTo>
                  <a:pt x="265738" y="139697"/>
                </a:lnTo>
                <a:lnTo>
                  <a:pt x="258102" y="129752"/>
                </a:lnTo>
                <a:close/>
              </a:path>
              <a:path w="575424" h="170820">
                <a:moveTo>
                  <a:pt x="278244" y="129702"/>
                </a:moveTo>
                <a:lnTo>
                  <a:pt x="272643" y="129702"/>
                </a:lnTo>
                <a:lnTo>
                  <a:pt x="272643" y="148688"/>
                </a:lnTo>
                <a:lnTo>
                  <a:pt x="278244" y="148688"/>
                </a:lnTo>
                <a:lnTo>
                  <a:pt x="278244" y="129702"/>
                </a:lnTo>
                <a:close/>
              </a:path>
              <a:path w="575424" h="170820">
                <a:moveTo>
                  <a:pt x="296498" y="139697"/>
                </a:moveTo>
                <a:lnTo>
                  <a:pt x="289928" y="139697"/>
                </a:lnTo>
                <a:lnTo>
                  <a:pt x="305524" y="160334"/>
                </a:lnTo>
                <a:lnTo>
                  <a:pt x="309004" y="160283"/>
                </a:lnTo>
                <a:lnTo>
                  <a:pt x="309004" y="148688"/>
                </a:lnTo>
                <a:lnTo>
                  <a:pt x="303403" y="148688"/>
                </a:lnTo>
                <a:lnTo>
                  <a:pt x="296498" y="139697"/>
                </a:lnTo>
                <a:close/>
              </a:path>
              <a:path w="575424" h="170820">
                <a:moveTo>
                  <a:pt x="288861" y="129752"/>
                </a:moveTo>
                <a:lnTo>
                  <a:pt x="284327" y="129752"/>
                </a:lnTo>
                <a:lnTo>
                  <a:pt x="284327" y="160283"/>
                </a:lnTo>
                <a:lnTo>
                  <a:pt x="289928" y="160283"/>
                </a:lnTo>
                <a:lnTo>
                  <a:pt x="289928" y="139697"/>
                </a:lnTo>
                <a:lnTo>
                  <a:pt x="296498" y="139697"/>
                </a:lnTo>
                <a:lnTo>
                  <a:pt x="288861" y="129752"/>
                </a:lnTo>
                <a:close/>
              </a:path>
              <a:path w="575424" h="170820">
                <a:moveTo>
                  <a:pt x="309004" y="129702"/>
                </a:moveTo>
                <a:lnTo>
                  <a:pt x="303403" y="129702"/>
                </a:lnTo>
                <a:lnTo>
                  <a:pt x="303403" y="148688"/>
                </a:lnTo>
                <a:lnTo>
                  <a:pt x="309004" y="148688"/>
                </a:lnTo>
                <a:lnTo>
                  <a:pt x="309004" y="129702"/>
                </a:lnTo>
                <a:close/>
              </a:path>
              <a:path w="575424" h="170820">
                <a:moveTo>
                  <a:pt x="338643" y="139697"/>
                </a:moveTo>
                <a:lnTo>
                  <a:pt x="332067" y="139697"/>
                </a:lnTo>
                <a:lnTo>
                  <a:pt x="347675" y="160334"/>
                </a:lnTo>
                <a:lnTo>
                  <a:pt x="351142" y="160283"/>
                </a:lnTo>
                <a:lnTo>
                  <a:pt x="351142" y="148688"/>
                </a:lnTo>
                <a:lnTo>
                  <a:pt x="345554" y="148688"/>
                </a:lnTo>
                <a:lnTo>
                  <a:pt x="338643" y="139697"/>
                </a:lnTo>
                <a:close/>
              </a:path>
              <a:path w="575424" h="170820">
                <a:moveTo>
                  <a:pt x="331000" y="129752"/>
                </a:moveTo>
                <a:lnTo>
                  <a:pt x="326466" y="129752"/>
                </a:lnTo>
                <a:lnTo>
                  <a:pt x="326466" y="160283"/>
                </a:lnTo>
                <a:lnTo>
                  <a:pt x="332067" y="160283"/>
                </a:lnTo>
                <a:lnTo>
                  <a:pt x="332067" y="139697"/>
                </a:lnTo>
                <a:lnTo>
                  <a:pt x="338643" y="139697"/>
                </a:lnTo>
                <a:lnTo>
                  <a:pt x="331000" y="129752"/>
                </a:lnTo>
                <a:close/>
              </a:path>
              <a:path w="575424" h="170820">
                <a:moveTo>
                  <a:pt x="351142" y="129702"/>
                </a:moveTo>
                <a:lnTo>
                  <a:pt x="345554" y="129702"/>
                </a:lnTo>
                <a:lnTo>
                  <a:pt x="345554" y="148688"/>
                </a:lnTo>
                <a:lnTo>
                  <a:pt x="351142" y="148688"/>
                </a:lnTo>
                <a:lnTo>
                  <a:pt x="351142" y="129702"/>
                </a:lnTo>
                <a:close/>
              </a:path>
              <a:path w="575424" h="170820">
                <a:moveTo>
                  <a:pt x="247358" y="129752"/>
                </a:moveTo>
                <a:lnTo>
                  <a:pt x="241795" y="129752"/>
                </a:lnTo>
                <a:lnTo>
                  <a:pt x="241795" y="160283"/>
                </a:lnTo>
                <a:lnTo>
                  <a:pt x="247358" y="160283"/>
                </a:lnTo>
                <a:lnTo>
                  <a:pt x="247358" y="129752"/>
                </a:lnTo>
                <a:close/>
              </a:path>
              <a:path w="575424" h="170820">
                <a:moveTo>
                  <a:pt x="221656" y="139316"/>
                </a:moveTo>
                <a:lnTo>
                  <a:pt x="215836" y="139316"/>
                </a:lnTo>
                <a:lnTo>
                  <a:pt x="222212" y="160283"/>
                </a:lnTo>
                <a:lnTo>
                  <a:pt x="228028" y="160283"/>
                </a:lnTo>
                <a:lnTo>
                  <a:pt x="230938" y="150707"/>
                </a:lnTo>
                <a:lnTo>
                  <a:pt x="225120" y="150707"/>
                </a:lnTo>
                <a:lnTo>
                  <a:pt x="221656" y="139316"/>
                </a:lnTo>
                <a:close/>
              </a:path>
              <a:path w="575424" h="170820">
                <a:moveTo>
                  <a:pt x="200228" y="129727"/>
                </a:moveTo>
                <a:lnTo>
                  <a:pt x="194411" y="129727"/>
                </a:lnTo>
                <a:lnTo>
                  <a:pt x="203670" y="160207"/>
                </a:lnTo>
                <a:lnTo>
                  <a:pt x="209499" y="160207"/>
                </a:lnTo>
                <a:lnTo>
                  <a:pt x="212404" y="150631"/>
                </a:lnTo>
                <a:lnTo>
                  <a:pt x="206578" y="150631"/>
                </a:lnTo>
                <a:lnTo>
                  <a:pt x="200228" y="129727"/>
                </a:lnTo>
                <a:close/>
              </a:path>
              <a:path w="575424" h="170820">
                <a:moveTo>
                  <a:pt x="237312" y="129727"/>
                </a:moveTo>
                <a:lnTo>
                  <a:pt x="231479" y="129740"/>
                </a:lnTo>
                <a:lnTo>
                  <a:pt x="225120" y="150707"/>
                </a:lnTo>
                <a:lnTo>
                  <a:pt x="230938" y="150707"/>
                </a:lnTo>
                <a:lnTo>
                  <a:pt x="237312" y="129727"/>
                </a:lnTo>
                <a:close/>
              </a:path>
              <a:path w="575424" h="170820">
                <a:moveTo>
                  <a:pt x="218745" y="129740"/>
                </a:moveTo>
                <a:lnTo>
                  <a:pt x="212928" y="129740"/>
                </a:lnTo>
                <a:lnTo>
                  <a:pt x="206578" y="150631"/>
                </a:lnTo>
                <a:lnTo>
                  <a:pt x="212404" y="150631"/>
                </a:lnTo>
                <a:lnTo>
                  <a:pt x="215836" y="139316"/>
                </a:lnTo>
                <a:lnTo>
                  <a:pt x="221656" y="139316"/>
                </a:lnTo>
                <a:lnTo>
                  <a:pt x="218745" y="129740"/>
                </a:lnTo>
                <a:close/>
              </a:path>
              <a:path w="575424" h="170820">
                <a:moveTo>
                  <a:pt x="320256" y="129752"/>
                </a:moveTo>
                <a:lnTo>
                  <a:pt x="314706" y="129752"/>
                </a:lnTo>
                <a:lnTo>
                  <a:pt x="314706" y="160283"/>
                </a:lnTo>
                <a:lnTo>
                  <a:pt x="320256" y="160283"/>
                </a:lnTo>
                <a:lnTo>
                  <a:pt x="320256" y="129752"/>
                </a:lnTo>
                <a:close/>
              </a:path>
              <a:path w="575424" h="170820">
                <a:moveTo>
                  <a:pt x="505447" y="129752"/>
                </a:moveTo>
                <a:lnTo>
                  <a:pt x="499859" y="129752"/>
                </a:lnTo>
                <a:lnTo>
                  <a:pt x="499859" y="160283"/>
                </a:lnTo>
                <a:lnTo>
                  <a:pt x="520713" y="160283"/>
                </a:lnTo>
                <a:lnTo>
                  <a:pt x="520713" y="154962"/>
                </a:lnTo>
                <a:lnTo>
                  <a:pt x="505447" y="154962"/>
                </a:lnTo>
                <a:lnTo>
                  <a:pt x="505447" y="129752"/>
                </a:lnTo>
                <a:close/>
              </a:path>
              <a:path w="575424" h="170820">
                <a:moveTo>
                  <a:pt x="532739" y="134985"/>
                </a:moveTo>
                <a:lnTo>
                  <a:pt x="527139" y="134985"/>
                </a:lnTo>
                <a:lnTo>
                  <a:pt x="527139" y="160283"/>
                </a:lnTo>
                <a:lnTo>
                  <a:pt x="532739" y="160283"/>
                </a:lnTo>
                <a:lnTo>
                  <a:pt x="532739" y="134985"/>
                </a:lnTo>
                <a:close/>
              </a:path>
              <a:path w="575424" h="170820">
                <a:moveTo>
                  <a:pt x="542150" y="129752"/>
                </a:moveTo>
                <a:lnTo>
                  <a:pt x="517728" y="129752"/>
                </a:lnTo>
                <a:lnTo>
                  <a:pt x="517728" y="134985"/>
                </a:lnTo>
                <a:lnTo>
                  <a:pt x="542150" y="134985"/>
                </a:lnTo>
                <a:lnTo>
                  <a:pt x="542150" y="129752"/>
                </a:lnTo>
                <a:close/>
              </a:path>
              <a:path w="575424" h="170820">
                <a:moveTo>
                  <a:pt x="482397" y="129752"/>
                </a:moveTo>
                <a:lnTo>
                  <a:pt x="476288" y="129752"/>
                </a:lnTo>
                <a:lnTo>
                  <a:pt x="462966" y="160283"/>
                </a:lnTo>
                <a:lnTo>
                  <a:pt x="469036" y="160283"/>
                </a:lnTo>
                <a:lnTo>
                  <a:pt x="471576" y="154530"/>
                </a:lnTo>
                <a:lnTo>
                  <a:pt x="493198" y="154530"/>
                </a:lnTo>
                <a:lnTo>
                  <a:pt x="490856" y="149158"/>
                </a:lnTo>
                <a:lnTo>
                  <a:pt x="473824" y="149158"/>
                </a:lnTo>
                <a:lnTo>
                  <a:pt x="479336" y="136166"/>
                </a:lnTo>
                <a:lnTo>
                  <a:pt x="485193" y="136166"/>
                </a:lnTo>
                <a:lnTo>
                  <a:pt x="482397" y="129752"/>
                </a:lnTo>
                <a:close/>
              </a:path>
              <a:path w="575424" h="170820">
                <a:moveTo>
                  <a:pt x="493198" y="154530"/>
                </a:moveTo>
                <a:lnTo>
                  <a:pt x="487096" y="154530"/>
                </a:lnTo>
                <a:lnTo>
                  <a:pt x="489598" y="160283"/>
                </a:lnTo>
                <a:lnTo>
                  <a:pt x="495706" y="160283"/>
                </a:lnTo>
                <a:lnTo>
                  <a:pt x="493198" y="154530"/>
                </a:lnTo>
                <a:close/>
              </a:path>
              <a:path w="575424" h="170820">
                <a:moveTo>
                  <a:pt x="485193" y="136166"/>
                </a:moveTo>
                <a:lnTo>
                  <a:pt x="479336" y="136166"/>
                </a:lnTo>
                <a:lnTo>
                  <a:pt x="484848" y="149158"/>
                </a:lnTo>
                <a:lnTo>
                  <a:pt x="490856" y="149158"/>
                </a:lnTo>
                <a:lnTo>
                  <a:pt x="485193" y="136166"/>
                </a:lnTo>
                <a:close/>
              </a:path>
              <a:path w="575424" h="170820">
                <a:moveTo>
                  <a:pt x="458546" y="129752"/>
                </a:moveTo>
                <a:lnTo>
                  <a:pt x="436321" y="129752"/>
                </a:lnTo>
                <a:lnTo>
                  <a:pt x="436321" y="160283"/>
                </a:lnTo>
                <a:lnTo>
                  <a:pt x="458546" y="160283"/>
                </a:lnTo>
                <a:lnTo>
                  <a:pt x="458546" y="154619"/>
                </a:lnTo>
                <a:lnTo>
                  <a:pt x="441871" y="154619"/>
                </a:lnTo>
                <a:lnTo>
                  <a:pt x="441871" y="147723"/>
                </a:lnTo>
                <a:lnTo>
                  <a:pt x="457949" y="147723"/>
                </a:lnTo>
                <a:lnTo>
                  <a:pt x="457949" y="142364"/>
                </a:lnTo>
                <a:lnTo>
                  <a:pt x="441871" y="142364"/>
                </a:lnTo>
                <a:lnTo>
                  <a:pt x="441871" y="135328"/>
                </a:lnTo>
                <a:lnTo>
                  <a:pt x="458546" y="135328"/>
                </a:lnTo>
                <a:lnTo>
                  <a:pt x="458546" y="129752"/>
                </a:lnTo>
                <a:close/>
              </a:path>
              <a:path w="575424" h="170820">
                <a:moveTo>
                  <a:pt x="21806" y="53375"/>
                </a:moveTo>
                <a:lnTo>
                  <a:pt x="5969" y="69669"/>
                </a:lnTo>
                <a:lnTo>
                  <a:pt x="442" y="79032"/>
                </a:lnTo>
                <a:lnTo>
                  <a:pt x="0" y="91050"/>
                </a:lnTo>
                <a:lnTo>
                  <a:pt x="5829" y="101812"/>
                </a:lnTo>
                <a:lnTo>
                  <a:pt x="21806" y="118246"/>
                </a:lnTo>
                <a:lnTo>
                  <a:pt x="21806" y="53375"/>
                </a:lnTo>
                <a:close/>
              </a:path>
              <a:path w="575424" h="170820">
                <a:moveTo>
                  <a:pt x="567376" y="90865"/>
                </a:moveTo>
                <a:lnTo>
                  <a:pt x="532701" y="90865"/>
                </a:lnTo>
                <a:lnTo>
                  <a:pt x="532676" y="103400"/>
                </a:lnTo>
                <a:lnTo>
                  <a:pt x="532435" y="105737"/>
                </a:lnTo>
                <a:lnTo>
                  <a:pt x="530492" y="107566"/>
                </a:lnTo>
                <a:lnTo>
                  <a:pt x="528155" y="107566"/>
                </a:lnTo>
                <a:lnTo>
                  <a:pt x="528155" y="117853"/>
                </a:lnTo>
                <a:lnTo>
                  <a:pt x="528980" y="117827"/>
                </a:lnTo>
                <a:lnTo>
                  <a:pt x="536626" y="117383"/>
                </a:lnTo>
                <a:lnTo>
                  <a:pt x="542602" y="110956"/>
                </a:lnTo>
                <a:lnTo>
                  <a:pt x="542696" y="94192"/>
                </a:lnTo>
                <a:lnTo>
                  <a:pt x="563589" y="94192"/>
                </a:lnTo>
                <a:lnTo>
                  <a:pt x="564591" y="93519"/>
                </a:lnTo>
                <a:lnTo>
                  <a:pt x="567376" y="90865"/>
                </a:lnTo>
                <a:close/>
              </a:path>
              <a:path w="575424" h="170820">
                <a:moveTo>
                  <a:pt x="575081" y="26717"/>
                </a:moveTo>
                <a:lnTo>
                  <a:pt x="492150" y="26717"/>
                </a:lnTo>
                <a:lnTo>
                  <a:pt x="492102" y="77873"/>
                </a:lnTo>
                <a:lnTo>
                  <a:pt x="491771" y="83422"/>
                </a:lnTo>
                <a:lnTo>
                  <a:pt x="488659" y="95982"/>
                </a:lnTo>
                <a:lnTo>
                  <a:pt x="482765" y="107108"/>
                </a:lnTo>
                <a:lnTo>
                  <a:pt x="489915" y="114474"/>
                </a:lnTo>
                <a:lnTo>
                  <a:pt x="502058" y="77873"/>
                </a:lnTo>
                <a:lnTo>
                  <a:pt x="502145" y="36992"/>
                </a:lnTo>
                <a:lnTo>
                  <a:pt x="575081" y="36992"/>
                </a:lnTo>
                <a:lnTo>
                  <a:pt x="575081" y="26717"/>
                </a:lnTo>
                <a:close/>
              </a:path>
              <a:path w="575424" h="170820">
                <a:moveTo>
                  <a:pt x="563589" y="94192"/>
                </a:moveTo>
                <a:lnTo>
                  <a:pt x="542696" y="94192"/>
                </a:lnTo>
                <a:lnTo>
                  <a:pt x="551271" y="102527"/>
                </a:lnTo>
                <a:lnTo>
                  <a:pt x="562547" y="108806"/>
                </a:lnTo>
                <a:lnTo>
                  <a:pt x="575386" y="111718"/>
                </a:lnTo>
                <a:lnTo>
                  <a:pt x="575363" y="101479"/>
                </a:lnTo>
                <a:lnTo>
                  <a:pt x="573760" y="101279"/>
                </a:lnTo>
                <a:lnTo>
                  <a:pt x="568909" y="100581"/>
                </a:lnTo>
                <a:lnTo>
                  <a:pt x="564350" y="98879"/>
                </a:lnTo>
                <a:lnTo>
                  <a:pt x="560260" y="96428"/>
                </a:lnTo>
                <a:lnTo>
                  <a:pt x="563589" y="94192"/>
                </a:lnTo>
                <a:close/>
              </a:path>
              <a:path w="575424" h="170820">
                <a:moveTo>
                  <a:pt x="506501" y="79384"/>
                </a:moveTo>
                <a:lnTo>
                  <a:pt x="506108" y="80426"/>
                </a:lnTo>
                <a:lnTo>
                  <a:pt x="503910" y="88160"/>
                </a:lnTo>
                <a:lnTo>
                  <a:pt x="505688" y="88808"/>
                </a:lnTo>
                <a:lnTo>
                  <a:pt x="510426" y="90459"/>
                </a:lnTo>
                <a:lnTo>
                  <a:pt x="515239" y="91386"/>
                </a:lnTo>
                <a:lnTo>
                  <a:pt x="520027" y="91652"/>
                </a:lnTo>
                <a:lnTo>
                  <a:pt x="514909" y="96453"/>
                </a:lnTo>
                <a:lnTo>
                  <a:pt x="508660" y="100123"/>
                </a:lnTo>
                <a:lnTo>
                  <a:pt x="501523" y="102105"/>
                </a:lnTo>
                <a:lnTo>
                  <a:pt x="503847" y="110956"/>
                </a:lnTo>
                <a:lnTo>
                  <a:pt x="532701" y="90865"/>
                </a:lnTo>
                <a:lnTo>
                  <a:pt x="567376" y="90865"/>
                </a:lnTo>
                <a:lnTo>
                  <a:pt x="568376" y="89913"/>
                </a:lnTo>
                <a:lnTo>
                  <a:pt x="568558" y="89671"/>
                </a:lnTo>
                <a:lnTo>
                  <a:pt x="551955" y="89671"/>
                </a:lnTo>
                <a:lnTo>
                  <a:pt x="548830" y="86268"/>
                </a:lnTo>
                <a:lnTo>
                  <a:pt x="546944" y="83245"/>
                </a:lnTo>
                <a:lnTo>
                  <a:pt x="532701" y="83245"/>
                </a:lnTo>
                <a:lnTo>
                  <a:pt x="514858" y="82877"/>
                </a:lnTo>
                <a:lnTo>
                  <a:pt x="506501" y="79384"/>
                </a:lnTo>
                <a:close/>
              </a:path>
              <a:path w="575424" h="170820">
                <a:moveTo>
                  <a:pt x="563550" y="79740"/>
                </a:moveTo>
                <a:lnTo>
                  <a:pt x="562584" y="80934"/>
                </a:lnTo>
                <a:lnTo>
                  <a:pt x="559651" y="84477"/>
                </a:lnTo>
                <a:lnTo>
                  <a:pt x="556069" y="87461"/>
                </a:lnTo>
                <a:lnTo>
                  <a:pt x="551955" y="89671"/>
                </a:lnTo>
                <a:lnTo>
                  <a:pt x="568558" y="89671"/>
                </a:lnTo>
                <a:lnTo>
                  <a:pt x="571500" y="85785"/>
                </a:lnTo>
                <a:lnTo>
                  <a:pt x="563550" y="79740"/>
                </a:lnTo>
                <a:close/>
              </a:path>
              <a:path w="575424" h="170820">
                <a:moveTo>
                  <a:pt x="544627" y="77873"/>
                </a:moveTo>
                <a:lnTo>
                  <a:pt x="532701" y="77873"/>
                </a:lnTo>
                <a:lnTo>
                  <a:pt x="532701" y="83245"/>
                </a:lnTo>
                <a:lnTo>
                  <a:pt x="546944" y="83245"/>
                </a:lnTo>
                <a:lnTo>
                  <a:pt x="546341" y="82280"/>
                </a:lnTo>
                <a:lnTo>
                  <a:pt x="544627" y="77873"/>
                </a:lnTo>
                <a:close/>
              </a:path>
              <a:path w="575424" h="170820">
                <a:moveTo>
                  <a:pt x="570662" y="64246"/>
                </a:moveTo>
                <a:lnTo>
                  <a:pt x="560667" y="64246"/>
                </a:lnTo>
                <a:lnTo>
                  <a:pt x="560667" y="67599"/>
                </a:lnTo>
                <a:lnTo>
                  <a:pt x="506133" y="67599"/>
                </a:lnTo>
                <a:lnTo>
                  <a:pt x="506133" y="77873"/>
                </a:lnTo>
                <a:lnTo>
                  <a:pt x="570662" y="77873"/>
                </a:lnTo>
                <a:lnTo>
                  <a:pt x="570662" y="64246"/>
                </a:lnTo>
                <a:close/>
              </a:path>
              <a:path w="575424" h="170820">
                <a:moveTo>
                  <a:pt x="542696" y="64246"/>
                </a:moveTo>
                <a:lnTo>
                  <a:pt x="532701" y="64246"/>
                </a:lnTo>
                <a:lnTo>
                  <a:pt x="532701" y="67599"/>
                </a:lnTo>
                <a:lnTo>
                  <a:pt x="542696" y="67599"/>
                </a:lnTo>
                <a:lnTo>
                  <a:pt x="542696" y="64246"/>
                </a:lnTo>
                <a:close/>
              </a:path>
              <a:path w="575424" h="170820">
                <a:moveTo>
                  <a:pt x="575424" y="53972"/>
                </a:moveTo>
                <a:lnTo>
                  <a:pt x="506603" y="53972"/>
                </a:lnTo>
                <a:lnTo>
                  <a:pt x="506603" y="64246"/>
                </a:lnTo>
                <a:lnTo>
                  <a:pt x="575424" y="64246"/>
                </a:lnTo>
                <a:lnTo>
                  <a:pt x="575424" y="53972"/>
                </a:lnTo>
                <a:close/>
              </a:path>
              <a:path w="575424" h="170820">
                <a:moveTo>
                  <a:pt x="542696" y="50619"/>
                </a:moveTo>
                <a:lnTo>
                  <a:pt x="532701" y="50619"/>
                </a:lnTo>
                <a:lnTo>
                  <a:pt x="532701" y="53972"/>
                </a:lnTo>
                <a:lnTo>
                  <a:pt x="542696" y="53972"/>
                </a:lnTo>
                <a:lnTo>
                  <a:pt x="542696" y="50619"/>
                </a:lnTo>
                <a:close/>
              </a:path>
              <a:path w="575424" h="170820">
                <a:moveTo>
                  <a:pt x="570662" y="40344"/>
                </a:moveTo>
                <a:lnTo>
                  <a:pt x="506133" y="40344"/>
                </a:lnTo>
                <a:lnTo>
                  <a:pt x="506133" y="50619"/>
                </a:lnTo>
                <a:lnTo>
                  <a:pt x="560667" y="50619"/>
                </a:lnTo>
                <a:lnTo>
                  <a:pt x="560667" y="53972"/>
                </a:lnTo>
                <a:lnTo>
                  <a:pt x="570662" y="53972"/>
                </a:lnTo>
                <a:lnTo>
                  <a:pt x="570662" y="40344"/>
                </a:lnTo>
                <a:close/>
              </a:path>
              <a:path w="575424" h="170820">
                <a:moveTo>
                  <a:pt x="542696" y="36992"/>
                </a:moveTo>
                <a:lnTo>
                  <a:pt x="532701" y="36992"/>
                </a:lnTo>
                <a:lnTo>
                  <a:pt x="532701" y="40344"/>
                </a:lnTo>
                <a:lnTo>
                  <a:pt x="542696" y="40344"/>
                </a:lnTo>
                <a:lnTo>
                  <a:pt x="542696" y="36992"/>
                </a:lnTo>
                <a:close/>
              </a:path>
              <a:path w="575424" h="170820">
                <a:moveTo>
                  <a:pt x="542696" y="19618"/>
                </a:moveTo>
                <a:lnTo>
                  <a:pt x="532701" y="19618"/>
                </a:lnTo>
                <a:lnTo>
                  <a:pt x="532701" y="26717"/>
                </a:lnTo>
                <a:lnTo>
                  <a:pt x="542696" y="26717"/>
                </a:lnTo>
                <a:lnTo>
                  <a:pt x="542696" y="19618"/>
                </a:lnTo>
                <a:close/>
              </a:path>
              <a:path w="575424" h="170820">
                <a:moveTo>
                  <a:pt x="144373" y="52663"/>
                </a:moveTo>
                <a:lnTo>
                  <a:pt x="144373" y="117319"/>
                </a:lnTo>
                <a:lnTo>
                  <a:pt x="160109" y="101139"/>
                </a:lnTo>
                <a:lnTo>
                  <a:pt x="165610" y="91821"/>
                </a:lnTo>
                <a:lnTo>
                  <a:pt x="166065" y="79782"/>
                </a:lnTo>
                <a:lnTo>
                  <a:pt x="160236" y="68996"/>
                </a:lnTo>
                <a:lnTo>
                  <a:pt x="144373" y="52663"/>
                </a:lnTo>
                <a:close/>
              </a:path>
              <a:path w="575424" h="170820">
                <a:moveTo>
                  <a:pt x="403492" y="52994"/>
                </a:moveTo>
                <a:lnTo>
                  <a:pt x="393509" y="52994"/>
                </a:lnTo>
                <a:lnTo>
                  <a:pt x="393509" y="114728"/>
                </a:lnTo>
                <a:lnTo>
                  <a:pt x="403492" y="114728"/>
                </a:lnTo>
                <a:lnTo>
                  <a:pt x="403492" y="52994"/>
                </a:lnTo>
                <a:close/>
              </a:path>
              <a:path w="575424" h="170820">
                <a:moveTo>
                  <a:pt x="445359" y="102317"/>
                </a:moveTo>
                <a:lnTo>
                  <a:pt x="422776" y="102317"/>
                </a:lnTo>
                <a:lnTo>
                  <a:pt x="433607" y="108990"/>
                </a:lnTo>
                <a:lnTo>
                  <a:pt x="445746" y="113238"/>
                </a:lnTo>
                <a:lnTo>
                  <a:pt x="458889" y="114728"/>
                </a:lnTo>
                <a:lnTo>
                  <a:pt x="477266" y="114728"/>
                </a:lnTo>
                <a:lnTo>
                  <a:pt x="477266" y="104441"/>
                </a:lnTo>
                <a:lnTo>
                  <a:pt x="458889" y="104441"/>
                </a:lnTo>
                <a:lnTo>
                  <a:pt x="447143" y="103017"/>
                </a:lnTo>
                <a:lnTo>
                  <a:pt x="445359" y="102317"/>
                </a:lnTo>
                <a:close/>
              </a:path>
              <a:path w="575424" h="170820">
                <a:moveTo>
                  <a:pt x="412788" y="73555"/>
                </a:moveTo>
                <a:lnTo>
                  <a:pt x="404139" y="78825"/>
                </a:lnTo>
                <a:lnTo>
                  <a:pt x="405357" y="81340"/>
                </a:lnTo>
                <a:lnTo>
                  <a:pt x="407416" y="85480"/>
                </a:lnTo>
                <a:lnTo>
                  <a:pt x="410299" y="89786"/>
                </a:lnTo>
                <a:lnTo>
                  <a:pt x="413613" y="93659"/>
                </a:lnTo>
                <a:lnTo>
                  <a:pt x="412521" y="96999"/>
                </a:lnTo>
                <a:lnTo>
                  <a:pt x="409105" y="106384"/>
                </a:lnTo>
                <a:lnTo>
                  <a:pt x="407568" y="110194"/>
                </a:lnTo>
                <a:lnTo>
                  <a:pt x="416623" y="114576"/>
                </a:lnTo>
                <a:lnTo>
                  <a:pt x="418843" y="108990"/>
                </a:lnTo>
                <a:lnTo>
                  <a:pt x="419519" y="107146"/>
                </a:lnTo>
                <a:lnTo>
                  <a:pt x="421094" y="102498"/>
                </a:lnTo>
                <a:lnTo>
                  <a:pt x="422776" y="102317"/>
                </a:lnTo>
                <a:lnTo>
                  <a:pt x="445359" y="102317"/>
                </a:lnTo>
                <a:lnTo>
                  <a:pt x="435143" y="98304"/>
                </a:lnTo>
                <a:lnTo>
                  <a:pt x="432061" y="96047"/>
                </a:lnTo>
                <a:lnTo>
                  <a:pt x="431635" y="96047"/>
                </a:lnTo>
                <a:lnTo>
                  <a:pt x="431635" y="95735"/>
                </a:lnTo>
                <a:lnTo>
                  <a:pt x="424828" y="90751"/>
                </a:lnTo>
                <a:lnTo>
                  <a:pt x="426872" y="83486"/>
                </a:lnTo>
                <a:lnTo>
                  <a:pt x="427274" y="81200"/>
                </a:lnTo>
                <a:lnTo>
                  <a:pt x="416903" y="81200"/>
                </a:lnTo>
                <a:lnTo>
                  <a:pt x="415341" y="78775"/>
                </a:lnTo>
                <a:lnTo>
                  <a:pt x="413944" y="76235"/>
                </a:lnTo>
                <a:lnTo>
                  <a:pt x="412788" y="73555"/>
                </a:lnTo>
                <a:close/>
              </a:path>
              <a:path w="575424" h="170820">
                <a:moveTo>
                  <a:pt x="457174" y="96047"/>
                </a:moveTo>
                <a:lnTo>
                  <a:pt x="447180" y="96047"/>
                </a:lnTo>
                <a:lnTo>
                  <a:pt x="447180" y="102435"/>
                </a:lnTo>
                <a:lnTo>
                  <a:pt x="457174" y="102435"/>
                </a:lnTo>
                <a:lnTo>
                  <a:pt x="457174" y="96047"/>
                </a:lnTo>
                <a:close/>
              </a:path>
              <a:path w="575424" h="170820">
                <a:moveTo>
                  <a:pt x="477266" y="85760"/>
                </a:moveTo>
                <a:lnTo>
                  <a:pt x="431635" y="85760"/>
                </a:lnTo>
                <a:lnTo>
                  <a:pt x="431635" y="95735"/>
                </a:lnTo>
                <a:lnTo>
                  <a:pt x="432061" y="96047"/>
                </a:lnTo>
                <a:lnTo>
                  <a:pt x="477266" y="96047"/>
                </a:lnTo>
                <a:lnTo>
                  <a:pt x="477266" y="85760"/>
                </a:lnTo>
                <a:close/>
              </a:path>
              <a:path w="575424" h="170820">
                <a:moveTo>
                  <a:pt x="457174" y="81340"/>
                </a:moveTo>
                <a:lnTo>
                  <a:pt x="447180" y="81340"/>
                </a:lnTo>
                <a:lnTo>
                  <a:pt x="447180" y="85760"/>
                </a:lnTo>
                <a:lnTo>
                  <a:pt x="457174" y="85760"/>
                </a:lnTo>
                <a:lnTo>
                  <a:pt x="457174" y="81340"/>
                </a:lnTo>
                <a:close/>
              </a:path>
              <a:path w="575424" h="170820">
                <a:moveTo>
                  <a:pt x="476961" y="71053"/>
                </a:moveTo>
                <a:lnTo>
                  <a:pt x="431635" y="71053"/>
                </a:lnTo>
                <a:lnTo>
                  <a:pt x="431635" y="81340"/>
                </a:lnTo>
                <a:lnTo>
                  <a:pt x="476961" y="81340"/>
                </a:lnTo>
                <a:lnTo>
                  <a:pt x="476961" y="71053"/>
                </a:lnTo>
                <a:close/>
              </a:path>
              <a:path w="575424" h="170820">
                <a:moveTo>
                  <a:pt x="428422" y="26959"/>
                </a:moveTo>
                <a:lnTo>
                  <a:pt x="410604" y="26959"/>
                </a:lnTo>
                <a:lnTo>
                  <a:pt x="410019" y="29080"/>
                </a:lnTo>
                <a:lnTo>
                  <a:pt x="409181" y="31886"/>
                </a:lnTo>
                <a:lnTo>
                  <a:pt x="408165" y="34604"/>
                </a:lnTo>
                <a:lnTo>
                  <a:pt x="406971" y="37233"/>
                </a:lnTo>
                <a:lnTo>
                  <a:pt x="418198" y="37233"/>
                </a:lnTo>
                <a:lnTo>
                  <a:pt x="417843" y="38681"/>
                </a:lnTo>
                <a:lnTo>
                  <a:pt x="415849" y="46136"/>
                </a:lnTo>
                <a:lnTo>
                  <a:pt x="412026" y="50123"/>
                </a:lnTo>
                <a:lnTo>
                  <a:pt x="406324" y="56537"/>
                </a:lnTo>
                <a:lnTo>
                  <a:pt x="406324" y="66824"/>
                </a:lnTo>
                <a:lnTo>
                  <a:pt x="418414" y="66824"/>
                </a:lnTo>
                <a:lnTo>
                  <a:pt x="418075" y="73555"/>
                </a:lnTo>
                <a:lnTo>
                  <a:pt x="417601" y="77467"/>
                </a:lnTo>
                <a:lnTo>
                  <a:pt x="416903" y="81200"/>
                </a:lnTo>
                <a:lnTo>
                  <a:pt x="427274" y="81200"/>
                </a:lnTo>
                <a:lnTo>
                  <a:pt x="428091" y="76552"/>
                </a:lnTo>
                <a:lnTo>
                  <a:pt x="428409" y="66824"/>
                </a:lnTo>
                <a:lnTo>
                  <a:pt x="428422" y="56537"/>
                </a:lnTo>
                <a:lnTo>
                  <a:pt x="419519" y="56537"/>
                </a:lnTo>
                <a:lnTo>
                  <a:pt x="420459" y="55292"/>
                </a:lnTo>
                <a:lnTo>
                  <a:pt x="424408" y="49908"/>
                </a:lnTo>
                <a:lnTo>
                  <a:pt x="427050" y="44561"/>
                </a:lnTo>
                <a:lnTo>
                  <a:pt x="428409" y="37233"/>
                </a:lnTo>
                <a:lnTo>
                  <a:pt x="428422" y="26959"/>
                </a:lnTo>
                <a:close/>
              </a:path>
              <a:path w="575424" h="170820">
                <a:moveTo>
                  <a:pt x="457174" y="51940"/>
                </a:moveTo>
                <a:lnTo>
                  <a:pt x="447180" y="51940"/>
                </a:lnTo>
                <a:lnTo>
                  <a:pt x="447180" y="56359"/>
                </a:lnTo>
                <a:lnTo>
                  <a:pt x="431635" y="56359"/>
                </a:lnTo>
                <a:lnTo>
                  <a:pt x="431635" y="66633"/>
                </a:lnTo>
                <a:lnTo>
                  <a:pt x="447180" y="66633"/>
                </a:lnTo>
                <a:lnTo>
                  <a:pt x="447180" y="71053"/>
                </a:lnTo>
                <a:lnTo>
                  <a:pt x="457174" y="71053"/>
                </a:lnTo>
                <a:lnTo>
                  <a:pt x="457174" y="66633"/>
                </a:lnTo>
                <a:lnTo>
                  <a:pt x="476898" y="66621"/>
                </a:lnTo>
                <a:lnTo>
                  <a:pt x="476898" y="56346"/>
                </a:lnTo>
                <a:lnTo>
                  <a:pt x="457174" y="56346"/>
                </a:lnTo>
                <a:lnTo>
                  <a:pt x="457174" y="51940"/>
                </a:lnTo>
                <a:close/>
              </a:path>
              <a:path w="575424" h="170820">
                <a:moveTo>
                  <a:pt x="408064" y="19618"/>
                </a:moveTo>
                <a:lnTo>
                  <a:pt x="397992" y="19618"/>
                </a:lnTo>
                <a:lnTo>
                  <a:pt x="395561" y="29593"/>
                </a:lnTo>
                <a:lnTo>
                  <a:pt x="389830" y="41147"/>
                </a:lnTo>
                <a:lnTo>
                  <a:pt x="381584" y="50809"/>
                </a:lnTo>
                <a:lnTo>
                  <a:pt x="388048" y="58632"/>
                </a:lnTo>
                <a:lnTo>
                  <a:pt x="389471" y="57299"/>
                </a:lnTo>
                <a:lnTo>
                  <a:pt x="390880" y="55927"/>
                </a:lnTo>
                <a:lnTo>
                  <a:pt x="392227" y="54492"/>
                </a:lnTo>
                <a:lnTo>
                  <a:pt x="393509" y="52994"/>
                </a:lnTo>
                <a:lnTo>
                  <a:pt x="403492" y="52994"/>
                </a:lnTo>
                <a:lnTo>
                  <a:pt x="403492" y="36801"/>
                </a:lnTo>
                <a:lnTo>
                  <a:pt x="404228" y="34998"/>
                </a:lnTo>
                <a:lnTo>
                  <a:pt x="406120" y="30146"/>
                </a:lnTo>
                <a:lnTo>
                  <a:pt x="407429" y="24990"/>
                </a:lnTo>
                <a:lnTo>
                  <a:pt x="408064" y="19618"/>
                </a:lnTo>
                <a:close/>
              </a:path>
              <a:path w="575424" h="170820">
                <a:moveTo>
                  <a:pt x="476898" y="51940"/>
                </a:moveTo>
                <a:lnTo>
                  <a:pt x="466903" y="51940"/>
                </a:lnTo>
                <a:lnTo>
                  <a:pt x="466903" y="56346"/>
                </a:lnTo>
                <a:lnTo>
                  <a:pt x="476898" y="56346"/>
                </a:lnTo>
                <a:lnTo>
                  <a:pt x="476898" y="51940"/>
                </a:lnTo>
                <a:close/>
              </a:path>
              <a:path w="575424" h="170820">
                <a:moveTo>
                  <a:pt x="481520" y="41653"/>
                </a:moveTo>
                <a:lnTo>
                  <a:pt x="431635" y="41653"/>
                </a:lnTo>
                <a:lnTo>
                  <a:pt x="431635" y="51940"/>
                </a:lnTo>
                <a:lnTo>
                  <a:pt x="481520" y="51940"/>
                </a:lnTo>
                <a:lnTo>
                  <a:pt x="481520" y="41653"/>
                </a:lnTo>
                <a:close/>
              </a:path>
              <a:path w="575424" h="170820">
                <a:moveTo>
                  <a:pt x="457174" y="37233"/>
                </a:moveTo>
                <a:lnTo>
                  <a:pt x="447180" y="37233"/>
                </a:lnTo>
                <a:lnTo>
                  <a:pt x="447180" y="41653"/>
                </a:lnTo>
                <a:lnTo>
                  <a:pt x="457174" y="41653"/>
                </a:lnTo>
                <a:lnTo>
                  <a:pt x="457174" y="37233"/>
                </a:lnTo>
                <a:close/>
              </a:path>
              <a:path w="575424" h="170820">
                <a:moveTo>
                  <a:pt x="476898" y="26946"/>
                </a:moveTo>
                <a:lnTo>
                  <a:pt x="431635" y="26946"/>
                </a:lnTo>
                <a:lnTo>
                  <a:pt x="431635" y="37233"/>
                </a:lnTo>
                <a:lnTo>
                  <a:pt x="466903" y="37233"/>
                </a:lnTo>
                <a:lnTo>
                  <a:pt x="466903" y="41653"/>
                </a:lnTo>
                <a:lnTo>
                  <a:pt x="476898" y="41653"/>
                </a:lnTo>
                <a:lnTo>
                  <a:pt x="476898" y="26946"/>
                </a:lnTo>
                <a:close/>
              </a:path>
              <a:path w="575424" h="170820">
                <a:moveTo>
                  <a:pt x="457174" y="19618"/>
                </a:moveTo>
                <a:lnTo>
                  <a:pt x="447180" y="19618"/>
                </a:lnTo>
                <a:lnTo>
                  <a:pt x="447180" y="26946"/>
                </a:lnTo>
                <a:lnTo>
                  <a:pt x="457174" y="26946"/>
                </a:lnTo>
                <a:lnTo>
                  <a:pt x="457174" y="19618"/>
                </a:lnTo>
                <a:close/>
              </a:path>
              <a:path w="575424" h="170820">
                <a:moveTo>
                  <a:pt x="279641" y="104441"/>
                </a:moveTo>
                <a:lnTo>
                  <a:pt x="193294" y="104441"/>
                </a:lnTo>
                <a:lnTo>
                  <a:pt x="193294" y="114728"/>
                </a:lnTo>
                <a:lnTo>
                  <a:pt x="279641" y="114728"/>
                </a:lnTo>
                <a:lnTo>
                  <a:pt x="279641" y="104441"/>
                </a:lnTo>
                <a:close/>
              </a:path>
              <a:path w="575424" h="170820">
                <a:moveTo>
                  <a:pt x="241313" y="33918"/>
                </a:moveTo>
                <a:lnTo>
                  <a:pt x="231318" y="33918"/>
                </a:lnTo>
                <a:lnTo>
                  <a:pt x="231318" y="104441"/>
                </a:lnTo>
                <a:lnTo>
                  <a:pt x="241313" y="104441"/>
                </a:lnTo>
                <a:lnTo>
                  <a:pt x="241313" y="33918"/>
                </a:lnTo>
                <a:close/>
              </a:path>
              <a:path w="575424" h="170820">
                <a:moveTo>
                  <a:pt x="277508" y="23644"/>
                </a:moveTo>
                <a:lnTo>
                  <a:pt x="199199" y="23644"/>
                </a:lnTo>
                <a:lnTo>
                  <a:pt x="199199" y="33918"/>
                </a:lnTo>
                <a:lnTo>
                  <a:pt x="267513" y="33918"/>
                </a:lnTo>
                <a:lnTo>
                  <a:pt x="267475" y="67129"/>
                </a:lnTo>
                <a:lnTo>
                  <a:pt x="267106" y="72260"/>
                </a:lnTo>
                <a:lnTo>
                  <a:pt x="262928" y="76324"/>
                </a:lnTo>
                <a:lnTo>
                  <a:pt x="251346" y="76324"/>
                </a:lnTo>
                <a:lnTo>
                  <a:pt x="251346" y="86598"/>
                </a:lnTo>
                <a:lnTo>
                  <a:pt x="257848" y="86598"/>
                </a:lnTo>
                <a:lnTo>
                  <a:pt x="261175" y="86316"/>
                </a:lnTo>
                <a:lnTo>
                  <a:pt x="272815" y="79479"/>
                </a:lnTo>
                <a:lnTo>
                  <a:pt x="277508" y="66379"/>
                </a:lnTo>
                <a:lnTo>
                  <a:pt x="277508" y="23644"/>
                </a:lnTo>
                <a:close/>
              </a:path>
              <a:path w="575424" h="170820">
                <a:moveTo>
                  <a:pt x="338861" y="66633"/>
                </a:moveTo>
                <a:lnTo>
                  <a:pt x="328866" y="66633"/>
                </a:lnTo>
                <a:lnTo>
                  <a:pt x="328787" y="95818"/>
                </a:lnTo>
                <a:lnTo>
                  <a:pt x="328460" y="100377"/>
                </a:lnTo>
                <a:lnTo>
                  <a:pt x="324307" y="104429"/>
                </a:lnTo>
                <a:lnTo>
                  <a:pt x="310680" y="104441"/>
                </a:lnTo>
                <a:lnTo>
                  <a:pt x="310680" y="114728"/>
                </a:lnTo>
                <a:lnTo>
                  <a:pt x="320751" y="114728"/>
                </a:lnTo>
                <a:lnTo>
                  <a:pt x="321678" y="114538"/>
                </a:lnTo>
                <a:lnTo>
                  <a:pt x="330936" y="113344"/>
                </a:lnTo>
                <a:lnTo>
                  <a:pt x="338175" y="105508"/>
                </a:lnTo>
                <a:lnTo>
                  <a:pt x="338785" y="95818"/>
                </a:lnTo>
                <a:lnTo>
                  <a:pt x="338861" y="66633"/>
                </a:lnTo>
                <a:close/>
              </a:path>
              <a:path w="575424" h="170820">
                <a:moveTo>
                  <a:pt x="375018" y="56359"/>
                </a:moveTo>
                <a:lnTo>
                  <a:pt x="293014" y="56359"/>
                </a:lnTo>
                <a:lnTo>
                  <a:pt x="293014" y="66633"/>
                </a:lnTo>
                <a:lnTo>
                  <a:pt x="375018" y="66633"/>
                </a:lnTo>
                <a:lnTo>
                  <a:pt x="375018" y="56359"/>
                </a:lnTo>
                <a:close/>
              </a:path>
              <a:path w="575424" h="170820">
                <a:moveTo>
                  <a:pt x="377190" y="26959"/>
                </a:moveTo>
                <a:lnTo>
                  <a:pt x="290830" y="26959"/>
                </a:lnTo>
                <a:lnTo>
                  <a:pt x="290830" y="46529"/>
                </a:lnTo>
                <a:lnTo>
                  <a:pt x="300837" y="46529"/>
                </a:lnTo>
                <a:lnTo>
                  <a:pt x="300837" y="37233"/>
                </a:lnTo>
                <a:lnTo>
                  <a:pt x="377190" y="37233"/>
                </a:lnTo>
                <a:lnTo>
                  <a:pt x="377190" y="26959"/>
                </a:lnTo>
                <a:close/>
              </a:path>
              <a:path w="575424" h="170820">
                <a:moveTo>
                  <a:pt x="377190" y="37233"/>
                </a:moveTo>
                <a:lnTo>
                  <a:pt x="367182" y="37233"/>
                </a:lnTo>
                <a:lnTo>
                  <a:pt x="367182" y="46529"/>
                </a:lnTo>
                <a:lnTo>
                  <a:pt x="377190" y="46529"/>
                </a:lnTo>
                <a:lnTo>
                  <a:pt x="377190" y="37233"/>
                </a:lnTo>
                <a:close/>
              </a:path>
              <a:path w="575424" h="170820">
                <a:moveTo>
                  <a:pt x="338849" y="19631"/>
                </a:moveTo>
                <a:lnTo>
                  <a:pt x="328854" y="19631"/>
                </a:lnTo>
                <a:lnTo>
                  <a:pt x="328854" y="26959"/>
                </a:lnTo>
                <a:lnTo>
                  <a:pt x="338849" y="26959"/>
                </a:lnTo>
                <a:lnTo>
                  <a:pt x="338849" y="19631"/>
                </a:lnTo>
                <a:close/>
              </a:path>
            </a:pathLst>
          </a:custGeom>
          <a:solidFill>
            <a:srgbClr val="2E5DD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1" name="object 201"/>
          <p:cNvSpPr/>
          <p:nvPr/>
        </p:nvSpPr>
        <p:spPr>
          <a:xfrm>
            <a:off x="8857908" y="3034476"/>
            <a:ext cx="1207731" cy="173588"/>
          </a:xfrm>
          <a:prstGeom prst="rect">
            <a:avLst/>
          </a:prstGeom>
          <a:blipFill>
            <a:blip r:embed="rId12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2" name="object 202"/>
          <p:cNvSpPr/>
          <p:nvPr/>
        </p:nvSpPr>
        <p:spPr>
          <a:xfrm>
            <a:off x="2234526" y="3927794"/>
            <a:ext cx="540290" cy="143915"/>
          </a:xfrm>
          <a:prstGeom prst="rect">
            <a:avLst/>
          </a:prstGeom>
          <a:blipFill>
            <a:blip r:embed="rId3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3" name="object 203"/>
          <p:cNvSpPr/>
          <p:nvPr/>
        </p:nvSpPr>
        <p:spPr>
          <a:xfrm>
            <a:off x="6880841" y="3517431"/>
            <a:ext cx="611993" cy="163015"/>
          </a:xfrm>
          <a:prstGeom prst="rect">
            <a:avLst/>
          </a:prstGeom>
          <a:blipFill>
            <a:blip r:embed="rId3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4" name="object 204"/>
          <p:cNvSpPr/>
          <p:nvPr/>
        </p:nvSpPr>
        <p:spPr>
          <a:xfrm>
            <a:off x="4255821" y="5700027"/>
            <a:ext cx="614273" cy="209169"/>
          </a:xfrm>
          <a:prstGeom prst="rect">
            <a:avLst/>
          </a:prstGeom>
          <a:blipFill>
            <a:blip r:embed="rId12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5" name="object 205"/>
          <p:cNvSpPr/>
          <p:nvPr/>
        </p:nvSpPr>
        <p:spPr>
          <a:xfrm>
            <a:off x="9577642" y="5478767"/>
            <a:ext cx="361123" cy="213474"/>
          </a:xfrm>
          <a:prstGeom prst="rect">
            <a:avLst/>
          </a:prstGeom>
          <a:blipFill>
            <a:blip r:embed="rId13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6" name="object 206"/>
          <p:cNvSpPr/>
          <p:nvPr/>
        </p:nvSpPr>
        <p:spPr>
          <a:xfrm>
            <a:off x="9728721" y="5864339"/>
            <a:ext cx="257175" cy="288988"/>
          </a:xfrm>
          <a:prstGeom prst="rect">
            <a:avLst/>
          </a:prstGeom>
          <a:blipFill>
            <a:blip r:embed="rId13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7" name="object 207"/>
          <p:cNvSpPr/>
          <p:nvPr/>
        </p:nvSpPr>
        <p:spPr>
          <a:xfrm>
            <a:off x="9072641" y="5670181"/>
            <a:ext cx="606967" cy="187134"/>
          </a:xfrm>
          <a:prstGeom prst="rect">
            <a:avLst/>
          </a:prstGeom>
          <a:blipFill>
            <a:blip r:embed="rId13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8" name="object 208"/>
          <p:cNvSpPr/>
          <p:nvPr/>
        </p:nvSpPr>
        <p:spPr>
          <a:xfrm>
            <a:off x="8255206" y="4410290"/>
            <a:ext cx="549042" cy="165938"/>
          </a:xfrm>
          <a:prstGeom prst="rect">
            <a:avLst/>
          </a:prstGeom>
          <a:blipFill>
            <a:blip r:embed="rId13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9" name="object 209"/>
          <p:cNvSpPr/>
          <p:nvPr/>
        </p:nvSpPr>
        <p:spPr>
          <a:xfrm>
            <a:off x="8825954" y="4374260"/>
            <a:ext cx="245427" cy="244144"/>
          </a:xfrm>
          <a:prstGeom prst="rect">
            <a:avLst/>
          </a:prstGeom>
          <a:blipFill>
            <a:blip r:embed="rId13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0" name="object 210"/>
          <p:cNvSpPr/>
          <p:nvPr/>
        </p:nvSpPr>
        <p:spPr>
          <a:xfrm>
            <a:off x="9070988" y="4385920"/>
            <a:ext cx="442341" cy="190893"/>
          </a:xfrm>
          <a:prstGeom prst="rect">
            <a:avLst/>
          </a:prstGeom>
          <a:blipFill>
            <a:blip r:embed="rId13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1" name="object 211"/>
          <p:cNvSpPr/>
          <p:nvPr/>
        </p:nvSpPr>
        <p:spPr>
          <a:xfrm>
            <a:off x="9500552" y="4441113"/>
            <a:ext cx="539064" cy="117576"/>
          </a:xfrm>
          <a:prstGeom prst="rect">
            <a:avLst/>
          </a:prstGeom>
          <a:blipFill>
            <a:blip r:embed="rId13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2063438" y="6591269"/>
            <a:ext cx="8089258" cy="0"/>
          </a:xfrm>
          <a:custGeom>
            <a:rect l="l" t="t" r="r" b="b"/>
            <a:pathLst>
              <a:path w="8089258">
                <a:moveTo>
                  <a:pt x="0" y="0"/>
                </a:moveTo>
                <a:lnTo>
                  <a:pt x="8089258" y="0"/>
                </a:lnTo>
              </a:path>
            </a:pathLst>
          </a:custGeom>
          <a:ln w="952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医疗科技主要细分赛道发展成熟度评估</a:t>
            </a:r>
            <a:endParaRPr sz="3200">
              <a:latin typeface="Microsoft YaHei UI"/>
              <a:cs typeface="Microsoft YaHei UI"/>
            </a:endParaRPr>
          </a:p>
        </p:txBody>
      </p:sp>
      <p:sp>
        <p:nvSpPr>
          <p:cNvPr id="4" name="object 4"/>
          <p:cNvSpPr/>
          <p:nvPr/>
        </p:nvSpPr>
        <p:spPr>
          <a:xfrm>
            <a:off x="2159689" y="2728782"/>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p:nvPr/>
        </p:nvSpPr>
        <p:spPr>
          <a:xfrm>
            <a:off x="2442487" y="2955544"/>
            <a:ext cx="46037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Verdana"/>
                <a:cs typeface="Verdana"/>
              </a:rPr>
              <a:t>50</a:t>
            </a:r>
            <a:r>
              <a:rPr sz="800">
                <a:solidFill>
                  <a:srgbClr val="FFFFFF"/>
                </a:solidFill>
                <a:latin typeface="Microsoft YaHei UI"/>
                <a:cs typeface="Microsoft YaHei UI"/>
              </a:rPr>
              <a:t>亿以下</a:t>
            </a:r>
            <a:endParaRPr sz="800">
              <a:latin typeface="Microsoft YaHei UI"/>
              <a:cs typeface="Microsoft YaHei UI"/>
            </a:endParaRPr>
          </a:p>
        </p:txBody>
      </p:sp>
      <p:sp>
        <p:nvSpPr>
          <p:cNvPr id="6" name="object 6"/>
          <p:cNvSpPr/>
          <p:nvPr/>
        </p:nvSpPr>
        <p:spPr>
          <a:xfrm>
            <a:off x="3378618" y="2728782"/>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3661417" y="2955544"/>
            <a:ext cx="46037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Verdana"/>
                <a:cs typeface="Verdana"/>
              </a:rPr>
              <a:t>20</a:t>
            </a:r>
            <a:r>
              <a:rPr sz="800">
                <a:solidFill>
                  <a:srgbClr val="FFFFFF"/>
                </a:solidFill>
                <a:latin typeface="Microsoft YaHei UI"/>
                <a:cs typeface="Microsoft YaHei UI"/>
              </a:rPr>
              <a:t>亿以下</a:t>
            </a:r>
            <a:endParaRPr sz="800">
              <a:latin typeface="Microsoft YaHei UI"/>
              <a:cs typeface="Microsoft YaHei UI"/>
            </a:endParaRPr>
          </a:p>
        </p:txBody>
      </p:sp>
      <p:sp>
        <p:nvSpPr>
          <p:cNvPr id="8" name="object 8"/>
          <p:cNvSpPr/>
          <p:nvPr/>
        </p:nvSpPr>
        <p:spPr>
          <a:xfrm>
            <a:off x="4597548" y="2728782"/>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4894632" y="2955544"/>
            <a:ext cx="4318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政策对立</a:t>
            </a:r>
            <a:endParaRPr sz="800">
              <a:latin typeface="Microsoft YaHei UI"/>
              <a:cs typeface="Microsoft YaHei UI"/>
            </a:endParaRPr>
          </a:p>
        </p:txBody>
      </p:sp>
      <p:sp>
        <p:nvSpPr>
          <p:cNvPr id="10" name="object 10"/>
          <p:cNvSpPr/>
          <p:nvPr/>
        </p:nvSpPr>
        <p:spPr>
          <a:xfrm>
            <a:off x="5816476" y="2728782"/>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5910336" y="2771689"/>
            <a:ext cx="838200" cy="504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800"/>
              </a:lnSpc>
            </a:pPr>
            <a:r>
              <a:rPr sz="800">
                <a:solidFill>
                  <a:srgbClr val="FFFFFF"/>
                </a:solidFill>
                <a:latin typeface="Microsoft YaHei UI"/>
                <a:cs typeface="Microsoft YaHei UI"/>
              </a:rPr>
              <a:t>进入壁垒低</a:t>
            </a:r>
            <a:r>
              <a:rPr sz="800" spc="-5">
                <a:solidFill>
                  <a:srgbClr val="FFFFFF"/>
                </a:solidFill>
                <a:latin typeface="Verdana"/>
                <a:cs typeface="Verdana"/>
              </a:rPr>
              <a:t>(</a:t>
            </a:r>
            <a:r>
              <a:rPr sz="800">
                <a:solidFill>
                  <a:srgbClr val="FFFFFF"/>
                </a:solidFill>
                <a:latin typeface="Microsoft YaHei UI"/>
                <a:cs typeface="Microsoft YaHei UI"/>
              </a:rPr>
              <a:t>对于 资金、技术、市场 销售渠道等方面的 要求低</a:t>
            </a:r>
            <a:r>
              <a:rPr sz="800">
                <a:solidFill>
                  <a:srgbClr val="FFFFFF"/>
                </a:solidFill>
                <a:latin typeface="Verdana"/>
                <a:cs typeface="Verdana"/>
              </a:rPr>
              <a:t>)</a:t>
            </a:r>
            <a:endParaRPr sz="800">
              <a:latin typeface="Verdana"/>
              <a:cs typeface="Verdana"/>
            </a:endParaRPr>
          </a:p>
        </p:txBody>
      </p:sp>
      <p:sp>
        <p:nvSpPr>
          <p:cNvPr id="12" name="object 12"/>
          <p:cNvSpPr/>
          <p:nvPr/>
        </p:nvSpPr>
        <p:spPr>
          <a:xfrm>
            <a:off x="7035406" y="2728782"/>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7129264" y="2835209"/>
            <a:ext cx="8382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700"/>
              </a:lnSpc>
            </a:pPr>
            <a:r>
              <a:rPr sz="800">
                <a:solidFill>
                  <a:srgbClr val="FFFFFF"/>
                </a:solidFill>
                <a:latin typeface="Microsoft YaHei UI"/>
                <a:cs typeface="Microsoft YaHei UI"/>
              </a:rPr>
              <a:t>信息化</a:t>
            </a:r>
            <a:r>
              <a:rPr sz="800" spc="-5">
                <a:solidFill>
                  <a:srgbClr val="FFFFFF"/>
                </a:solidFill>
                <a:latin typeface="Verdana"/>
                <a:cs typeface="Verdana"/>
              </a:rPr>
              <a:t>/</a:t>
            </a:r>
            <a:r>
              <a:rPr sz="800">
                <a:solidFill>
                  <a:srgbClr val="FFFFFF"/>
                </a:solidFill>
                <a:latin typeface="Microsoft YaHei UI"/>
                <a:cs typeface="Microsoft YaHei UI"/>
              </a:rPr>
              <a:t>数字化基 础弱，同科技结合 程度低</a:t>
            </a:r>
            <a:endParaRPr sz="800">
              <a:latin typeface="Microsoft YaHei UI"/>
              <a:cs typeface="Microsoft YaHei UI"/>
            </a:endParaRPr>
          </a:p>
        </p:txBody>
      </p:sp>
      <p:sp>
        <p:nvSpPr>
          <p:cNvPr id="14" name="object 14"/>
          <p:cNvSpPr/>
          <p:nvPr/>
        </p:nvSpPr>
        <p:spPr>
          <a:xfrm>
            <a:off x="8254334" y="2728782"/>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8348218" y="2771689"/>
            <a:ext cx="838200" cy="504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800"/>
              </a:lnSpc>
            </a:pPr>
            <a:r>
              <a:rPr sz="800">
                <a:solidFill>
                  <a:srgbClr val="FFFFFF"/>
                </a:solidFill>
                <a:latin typeface="Microsoft YaHei UI"/>
                <a:cs typeface="Microsoft YaHei UI"/>
              </a:rPr>
              <a:t>规模化能力弱，市 场需求低且业务扩 张需要大量资源投 入</a:t>
            </a:r>
            <a:endParaRPr sz="800">
              <a:latin typeface="Microsoft YaHei UI"/>
              <a:cs typeface="Microsoft YaHei UI"/>
            </a:endParaRPr>
          </a:p>
        </p:txBody>
      </p:sp>
      <p:sp>
        <p:nvSpPr>
          <p:cNvPr id="16" name="object 16"/>
          <p:cNvSpPr/>
          <p:nvPr/>
        </p:nvSpPr>
        <p:spPr>
          <a:xfrm>
            <a:off x="2159689" y="3440544"/>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2271037" y="3618991"/>
            <a:ext cx="803275" cy="2362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0520" marR="12700" indent="-338455">
              <a:lnSpc>
                <a:spcPts val="890"/>
              </a:lnSpc>
            </a:pPr>
            <a:r>
              <a:rPr sz="800">
                <a:solidFill>
                  <a:srgbClr val="595959"/>
                </a:solidFill>
                <a:latin typeface="Microsoft YaHei UI"/>
                <a:cs typeface="Microsoft YaHei UI"/>
              </a:rPr>
              <a:t>介于</a:t>
            </a:r>
            <a:r>
              <a:rPr sz="800">
                <a:solidFill>
                  <a:srgbClr val="595959"/>
                </a:solidFill>
                <a:latin typeface="Verdana"/>
                <a:cs typeface="Verdana"/>
              </a:rPr>
              <a:t>50</a:t>
            </a:r>
            <a:r>
              <a:rPr sz="800" spc="-5">
                <a:solidFill>
                  <a:srgbClr val="595959"/>
                </a:solidFill>
                <a:latin typeface="Verdana"/>
                <a:cs typeface="Verdana"/>
              </a:rPr>
              <a:t>-</a:t>
            </a:r>
            <a:r>
              <a:rPr sz="800">
                <a:solidFill>
                  <a:srgbClr val="595959"/>
                </a:solidFill>
                <a:latin typeface="Verdana"/>
                <a:cs typeface="Verdana"/>
              </a:rPr>
              <a:t>100</a:t>
            </a:r>
            <a:r>
              <a:rPr sz="800">
                <a:solidFill>
                  <a:srgbClr val="595959"/>
                </a:solidFill>
                <a:latin typeface="Microsoft YaHei UI"/>
                <a:cs typeface="Microsoft YaHei UI"/>
              </a:rPr>
              <a:t>亿之 间</a:t>
            </a:r>
            <a:endParaRPr sz="800">
              <a:latin typeface="Microsoft YaHei UI"/>
              <a:cs typeface="Microsoft YaHei UI"/>
            </a:endParaRPr>
          </a:p>
        </p:txBody>
      </p:sp>
      <p:sp>
        <p:nvSpPr>
          <p:cNvPr id="18" name="object 18"/>
          <p:cNvSpPr/>
          <p:nvPr/>
        </p:nvSpPr>
        <p:spPr>
          <a:xfrm>
            <a:off x="7035406" y="3440544"/>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7129264" y="3548320"/>
            <a:ext cx="8382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800"/>
              </a:lnSpc>
            </a:pPr>
            <a:r>
              <a:rPr sz="800">
                <a:solidFill>
                  <a:srgbClr val="595959"/>
                </a:solidFill>
                <a:latin typeface="Microsoft YaHei UI"/>
                <a:cs typeface="Microsoft YaHei UI"/>
              </a:rPr>
              <a:t>信息化</a:t>
            </a:r>
            <a:r>
              <a:rPr sz="800" spc="-5">
                <a:solidFill>
                  <a:srgbClr val="595959"/>
                </a:solidFill>
                <a:latin typeface="Verdana"/>
                <a:cs typeface="Verdana"/>
              </a:rPr>
              <a:t>/</a:t>
            </a:r>
            <a:r>
              <a:rPr sz="800">
                <a:solidFill>
                  <a:srgbClr val="595959"/>
                </a:solidFill>
                <a:latin typeface="Microsoft YaHei UI"/>
                <a:cs typeface="Microsoft YaHei UI"/>
              </a:rPr>
              <a:t>数字化基 础较弱，同科技结 合程度较低</a:t>
            </a:r>
            <a:endParaRPr sz="800">
              <a:latin typeface="Microsoft YaHei UI"/>
              <a:cs typeface="Microsoft YaHei UI"/>
            </a:endParaRPr>
          </a:p>
        </p:txBody>
      </p:sp>
      <p:sp>
        <p:nvSpPr>
          <p:cNvPr id="20" name="object 20"/>
          <p:cNvSpPr/>
          <p:nvPr/>
        </p:nvSpPr>
        <p:spPr>
          <a:xfrm>
            <a:off x="5816476" y="3440544"/>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5910336" y="3485896"/>
            <a:ext cx="838200" cy="500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r>
              <a:rPr sz="800">
                <a:solidFill>
                  <a:srgbClr val="595959"/>
                </a:solidFill>
                <a:latin typeface="Microsoft YaHei UI"/>
                <a:cs typeface="Microsoft YaHei UI"/>
              </a:rPr>
              <a:t>进入壁垒较低</a:t>
            </a:r>
            <a:r>
              <a:rPr sz="800" spc="-5">
                <a:solidFill>
                  <a:srgbClr val="595959"/>
                </a:solidFill>
                <a:latin typeface="Verdana"/>
                <a:cs typeface="Verdana"/>
              </a:rPr>
              <a:t>(</a:t>
            </a:r>
            <a:r>
              <a:rPr sz="800">
                <a:solidFill>
                  <a:srgbClr val="595959"/>
                </a:solidFill>
                <a:latin typeface="Microsoft YaHei UI"/>
                <a:cs typeface="Microsoft YaHei UI"/>
              </a:rPr>
              <a:t>对 于资金、技术、市 场销售渠道等方面 的要求较低</a:t>
            </a:r>
            <a:r>
              <a:rPr sz="800">
                <a:solidFill>
                  <a:srgbClr val="595959"/>
                </a:solidFill>
                <a:latin typeface="Verdana"/>
                <a:cs typeface="Verdana"/>
              </a:rPr>
              <a:t>)</a:t>
            </a:r>
            <a:endParaRPr sz="800">
              <a:latin typeface="Verdana"/>
              <a:cs typeface="Verdana"/>
            </a:endParaRPr>
          </a:p>
        </p:txBody>
      </p:sp>
      <p:sp>
        <p:nvSpPr>
          <p:cNvPr id="22" name="object 22"/>
          <p:cNvSpPr/>
          <p:nvPr/>
        </p:nvSpPr>
        <p:spPr>
          <a:xfrm>
            <a:off x="4597548" y="3440544"/>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txBox="1"/>
          <p:nvPr/>
        </p:nvSpPr>
        <p:spPr>
          <a:xfrm>
            <a:off x="4843832" y="3668776"/>
            <a:ext cx="5334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政策限制多</a:t>
            </a:r>
            <a:endParaRPr sz="800">
              <a:latin typeface="Microsoft YaHei UI"/>
              <a:cs typeface="Microsoft YaHei UI"/>
            </a:endParaRPr>
          </a:p>
        </p:txBody>
      </p:sp>
      <p:sp>
        <p:nvSpPr>
          <p:cNvPr id="24" name="object 24"/>
          <p:cNvSpPr/>
          <p:nvPr/>
        </p:nvSpPr>
        <p:spPr>
          <a:xfrm>
            <a:off x="3378618" y="3440544"/>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3489967" y="3618991"/>
            <a:ext cx="803275" cy="2362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0520" marR="12700" indent="-338455">
              <a:lnSpc>
                <a:spcPts val="890"/>
              </a:lnSpc>
            </a:pPr>
            <a:r>
              <a:rPr sz="800">
                <a:solidFill>
                  <a:srgbClr val="595959"/>
                </a:solidFill>
                <a:latin typeface="Microsoft YaHei UI"/>
                <a:cs typeface="Microsoft YaHei UI"/>
              </a:rPr>
              <a:t>介于</a:t>
            </a:r>
            <a:r>
              <a:rPr sz="800">
                <a:solidFill>
                  <a:srgbClr val="595959"/>
                </a:solidFill>
                <a:latin typeface="Verdana"/>
                <a:cs typeface="Verdana"/>
              </a:rPr>
              <a:t>20</a:t>
            </a:r>
            <a:r>
              <a:rPr sz="800" spc="-5">
                <a:solidFill>
                  <a:srgbClr val="595959"/>
                </a:solidFill>
                <a:latin typeface="Verdana"/>
                <a:cs typeface="Verdana"/>
              </a:rPr>
              <a:t>-</a:t>
            </a:r>
            <a:r>
              <a:rPr sz="800">
                <a:solidFill>
                  <a:srgbClr val="595959"/>
                </a:solidFill>
                <a:latin typeface="Verdana"/>
                <a:cs typeface="Verdana"/>
              </a:rPr>
              <a:t>100</a:t>
            </a:r>
            <a:r>
              <a:rPr sz="800">
                <a:solidFill>
                  <a:srgbClr val="595959"/>
                </a:solidFill>
                <a:latin typeface="Microsoft YaHei UI"/>
                <a:cs typeface="Microsoft YaHei UI"/>
              </a:rPr>
              <a:t>亿之 间</a:t>
            </a:r>
            <a:endParaRPr sz="800">
              <a:latin typeface="Microsoft YaHei UI"/>
              <a:cs typeface="Microsoft YaHei UI"/>
            </a:endParaRPr>
          </a:p>
        </p:txBody>
      </p:sp>
      <p:sp>
        <p:nvSpPr>
          <p:cNvPr id="26" name="object 26"/>
          <p:cNvSpPr/>
          <p:nvPr/>
        </p:nvSpPr>
        <p:spPr>
          <a:xfrm>
            <a:off x="8254334" y="3440544"/>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8348218" y="3485896"/>
            <a:ext cx="838200" cy="500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r>
              <a:rPr sz="800">
                <a:solidFill>
                  <a:srgbClr val="595959"/>
                </a:solidFill>
                <a:latin typeface="Microsoft YaHei UI"/>
                <a:cs typeface="Microsoft YaHei UI"/>
              </a:rPr>
              <a:t>规模化能力较弱， 市场需求较低且业 务扩张需要较多资 源投入</a:t>
            </a:r>
            <a:endParaRPr sz="800">
              <a:latin typeface="Microsoft YaHei UI"/>
              <a:cs typeface="Microsoft YaHei UI"/>
            </a:endParaRPr>
          </a:p>
        </p:txBody>
      </p:sp>
      <p:sp>
        <p:nvSpPr>
          <p:cNvPr id="28" name="object 28"/>
          <p:cNvSpPr/>
          <p:nvPr/>
        </p:nvSpPr>
        <p:spPr>
          <a:xfrm>
            <a:off x="2159689" y="415230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txBox="1"/>
          <p:nvPr/>
        </p:nvSpPr>
        <p:spPr>
          <a:xfrm>
            <a:off x="2238493" y="4327144"/>
            <a:ext cx="86868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2905" marR="12700" indent="-370840">
              <a:lnSpc>
                <a:spcPts val="910"/>
              </a:lnSpc>
            </a:pPr>
            <a:r>
              <a:rPr sz="800">
                <a:solidFill>
                  <a:srgbClr val="595959"/>
                </a:solidFill>
                <a:latin typeface="Microsoft YaHei UI"/>
                <a:cs typeface="Microsoft YaHei UI"/>
              </a:rPr>
              <a:t>介于</a:t>
            </a:r>
            <a:r>
              <a:rPr sz="800">
                <a:solidFill>
                  <a:srgbClr val="595959"/>
                </a:solidFill>
                <a:latin typeface="Verdana"/>
                <a:cs typeface="Verdana"/>
              </a:rPr>
              <a:t>100</a:t>
            </a:r>
            <a:r>
              <a:rPr sz="800" spc="-5">
                <a:solidFill>
                  <a:srgbClr val="595959"/>
                </a:solidFill>
                <a:latin typeface="Verdana"/>
                <a:cs typeface="Verdana"/>
              </a:rPr>
              <a:t>-</a:t>
            </a:r>
            <a:r>
              <a:rPr sz="800">
                <a:solidFill>
                  <a:srgbClr val="595959"/>
                </a:solidFill>
                <a:latin typeface="Verdana"/>
                <a:cs typeface="Verdana"/>
              </a:rPr>
              <a:t>500</a:t>
            </a:r>
            <a:r>
              <a:rPr sz="800">
                <a:solidFill>
                  <a:srgbClr val="595959"/>
                </a:solidFill>
                <a:latin typeface="Microsoft YaHei UI"/>
                <a:cs typeface="Microsoft YaHei UI"/>
              </a:rPr>
              <a:t>亿之 间</a:t>
            </a:r>
            <a:endParaRPr sz="800">
              <a:latin typeface="Microsoft YaHei UI"/>
              <a:cs typeface="Microsoft YaHei UI"/>
            </a:endParaRPr>
          </a:p>
        </p:txBody>
      </p:sp>
      <p:sp>
        <p:nvSpPr>
          <p:cNvPr id="30" name="object 30"/>
          <p:cNvSpPr/>
          <p:nvPr/>
        </p:nvSpPr>
        <p:spPr>
          <a:xfrm>
            <a:off x="3378618" y="415230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3457422" y="4327144"/>
            <a:ext cx="86868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2905" marR="12700" indent="-370840">
              <a:lnSpc>
                <a:spcPts val="910"/>
              </a:lnSpc>
            </a:pPr>
            <a:r>
              <a:rPr sz="800">
                <a:solidFill>
                  <a:srgbClr val="595959"/>
                </a:solidFill>
                <a:latin typeface="Microsoft YaHei UI"/>
                <a:cs typeface="Microsoft YaHei UI"/>
              </a:rPr>
              <a:t>介于</a:t>
            </a:r>
            <a:r>
              <a:rPr sz="800">
                <a:solidFill>
                  <a:srgbClr val="595959"/>
                </a:solidFill>
                <a:latin typeface="Verdana"/>
                <a:cs typeface="Verdana"/>
              </a:rPr>
              <a:t>100</a:t>
            </a:r>
            <a:r>
              <a:rPr sz="800" spc="-5">
                <a:solidFill>
                  <a:srgbClr val="595959"/>
                </a:solidFill>
                <a:latin typeface="Verdana"/>
                <a:cs typeface="Verdana"/>
              </a:rPr>
              <a:t>-</a:t>
            </a:r>
            <a:r>
              <a:rPr sz="800">
                <a:solidFill>
                  <a:srgbClr val="595959"/>
                </a:solidFill>
                <a:latin typeface="Verdana"/>
                <a:cs typeface="Verdana"/>
              </a:rPr>
              <a:t>500</a:t>
            </a:r>
            <a:r>
              <a:rPr sz="800">
                <a:solidFill>
                  <a:srgbClr val="595959"/>
                </a:solidFill>
                <a:latin typeface="Microsoft YaHei UI"/>
                <a:cs typeface="Microsoft YaHei UI"/>
              </a:rPr>
              <a:t>亿之 间</a:t>
            </a:r>
            <a:endParaRPr sz="800">
              <a:latin typeface="Microsoft YaHei UI"/>
              <a:cs typeface="Microsoft YaHei UI"/>
            </a:endParaRPr>
          </a:p>
        </p:txBody>
      </p:sp>
      <p:sp>
        <p:nvSpPr>
          <p:cNvPr id="32" name="object 32"/>
          <p:cNvSpPr/>
          <p:nvPr/>
        </p:nvSpPr>
        <p:spPr>
          <a:xfrm>
            <a:off x="8254334" y="415230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8348218" y="4195105"/>
            <a:ext cx="838200" cy="504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800"/>
              </a:lnSpc>
            </a:pPr>
            <a:r>
              <a:rPr sz="800">
                <a:solidFill>
                  <a:srgbClr val="595959"/>
                </a:solidFill>
                <a:latin typeface="Microsoft YaHei UI"/>
                <a:cs typeface="Microsoft YaHei UI"/>
              </a:rPr>
              <a:t>规模化能力中等， 市场需求一般且业 务扩张需要一定的 资源投入</a:t>
            </a:r>
            <a:endParaRPr sz="800">
              <a:latin typeface="Microsoft YaHei UI"/>
              <a:cs typeface="Microsoft YaHei UI"/>
            </a:endParaRPr>
          </a:p>
        </p:txBody>
      </p:sp>
      <p:sp>
        <p:nvSpPr>
          <p:cNvPr id="34" name="object 34"/>
          <p:cNvSpPr/>
          <p:nvPr/>
        </p:nvSpPr>
        <p:spPr>
          <a:xfrm>
            <a:off x="7035406" y="415230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txBox="1"/>
          <p:nvPr/>
        </p:nvSpPr>
        <p:spPr>
          <a:xfrm>
            <a:off x="7129264" y="4258503"/>
            <a:ext cx="8382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800"/>
              </a:lnSpc>
            </a:pPr>
            <a:r>
              <a:rPr sz="800">
                <a:solidFill>
                  <a:srgbClr val="595959"/>
                </a:solidFill>
                <a:latin typeface="Microsoft YaHei UI"/>
                <a:cs typeface="Microsoft YaHei UI"/>
              </a:rPr>
              <a:t>信息化</a:t>
            </a:r>
            <a:r>
              <a:rPr sz="800" spc="-5">
                <a:solidFill>
                  <a:srgbClr val="595959"/>
                </a:solidFill>
                <a:latin typeface="Verdana"/>
                <a:cs typeface="Verdana"/>
              </a:rPr>
              <a:t>/</a:t>
            </a:r>
            <a:r>
              <a:rPr sz="800">
                <a:solidFill>
                  <a:srgbClr val="595959"/>
                </a:solidFill>
                <a:latin typeface="Microsoft YaHei UI"/>
                <a:cs typeface="Microsoft YaHei UI"/>
              </a:rPr>
              <a:t>数字化基 础中等，同科技结 合程度中等</a:t>
            </a:r>
            <a:endParaRPr sz="800">
              <a:latin typeface="Microsoft YaHei UI"/>
              <a:cs typeface="Microsoft YaHei UI"/>
            </a:endParaRPr>
          </a:p>
        </p:txBody>
      </p:sp>
      <p:sp>
        <p:nvSpPr>
          <p:cNvPr id="36" name="object 36"/>
          <p:cNvSpPr/>
          <p:nvPr/>
        </p:nvSpPr>
        <p:spPr>
          <a:xfrm>
            <a:off x="5816476" y="415230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txBox="1"/>
          <p:nvPr/>
        </p:nvSpPr>
        <p:spPr>
          <a:xfrm>
            <a:off x="5910336" y="4195105"/>
            <a:ext cx="838200" cy="504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800"/>
              </a:lnSpc>
            </a:pPr>
            <a:r>
              <a:rPr sz="800">
                <a:solidFill>
                  <a:srgbClr val="595959"/>
                </a:solidFill>
                <a:latin typeface="Microsoft YaHei UI"/>
                <a:cs typeface="Microsoft YaHei UI"/>
              </a:rPr>
              <a:t>进入壁垒中等</a:t>
            </a:r>
            <a:r>
              <a:rPr sz="800" spc="-5">
                <a:solidFill>
                  <a:srgbClr val="595959"/>
                </a:solidFill>
                <a:latin typeface="Verdana"/>
                <a:cs typeface="Verdana"/>
              </a:rPr>
              <a:t>(</a:t>
            </a:r>
            <a:r>
              <a:rPr sz="800">
                <a:solidFill>
                  <a:srgbClr val="595959"/>
                </a:solidFill>
                <a:latin typeface="Microsoft YaHei UI"/>
                <a:cs typeface="Microsoft YaHei UI"/>
              </a:rPr>
              <a:t>对 于资金、技术、市 场销售渠道等方面 的要求一般</a:t>
            </a:r>
            <a:r>
              <a:rPr sz="800">
                <a:solidFill>
                  <a:srgbClr val="595959"/>
                </a:solidFill>
                <a:latin typeface="Verdana"/>
                <a:cs typeface="Verdana"/>
              </a:rPr>
              <a:t>)</a:t>
            </a:r>
            <a:endParaRPr sz="800">
              <a:latin typeface="Verdana"/>
              <a:cs typeface="Verdana"/>
            </a:endParaRPr>
          </a:p>
        </p:txBody>
      </p:sp>
      <p:sp>
        <p:nvSpPr>
          <p:cNvPr id="38" name="object 38"/>
          <p:cNvSpPr/>
          <p:nvPr/>
        </p:nvSpPr>
        <p:spPr>
          <a:xfrm>
            <a:off x="4597548" y="415230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4691432" y="4327144"/>
            <a:ext cx="838200" cy="241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17500" marR="12700" indent="-304800">
              <a:lnSpc>
                <a:spcPts val="910"/>
              </a:lnSpc>
            </a:pPr>
            <a:r>
              <a:rPr sz="800">
                <a:solidFill>
                  <a:srgbClr val="595959"/>
                </a:solidFill>
                <a:latin typeface="Microsoft YaHei UI"/>
                <a:cs typeface="Microsoft YaHei UI"/>
              </a:rPr>
              <a:t>较为支持但同时有 限制</a:t>
            </a:r>
            <a:endParaRPr sz="800">
              <a:latin typeface="Microsoft YaHei UI"/>
              <a:cs typeface="Microsoft YaHei UI"/>
            </a:endParaRPr>
          </a:p>
        </p:txBody>
      </p:sp>
      <p:sp>
        <p:nvSpPr>
          <p:cNvPr id="40" name="object 40"/>
          <p:cNvSpPr/>
          <p:nvPr/>
        </p:nvSpPr>
        <p:spPr>
          <a:xfrm>
            <a:off x="2159689" y="486406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2238493" y="5031232"/>
            <a:ext cx="868680" cy="2476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800">
                <a:solidFill>
                  <a:srgbClr val="595959"/>
                </a:solidFill>
                <a:latin typeface="Microsoft YaHei UI"/>
                <a:cs typeface="Microsoft YaHei UI"/>
              </a:rPr>
              <a:t>介于</a:t>
            </a:r>
            <a:r>
              <a:rPr sz="800">
                <a:solidFill>
                  <a:srgbClr val="595959"/>
                </a:solidFill>
                <a:latin typeface="Verdana"/>
                <a:cs typeface="Verdana"/>
              </a:rPr>
              <a:t>500</a:t>
            </a:r>
            <a:r>
              <a:rPr sz="800" spc="-5">
                <a:solidFill>
                  <a:srgbClr val="595959"/>
                </a:solidFill>
                <a:latin typeface="Verdana"/>
                <a:cs typeface="Verdana"/>
              </a:rPr>
              <a:t>-</a:t>
            </a:r>
            <a:r>
              <a:rPr sz="800">
                <a:solidFill>
                  <a:srgbClr val="595959"/>
                </a:solidFill>
                <a:latin typeface="Verdana"/>
                <a:cs typeface="Verdana"/>
              </a:rPr>
              <a:t>1</a:t>
            </a:r>
            <a:r>
              <a:rPr sz="800" spc="-5">
                <a:solidFill>
                  <a:srgbClr val="595959"/>
                </a:solidFill>
                <a:latin typeface="Verdana"/>
                <a:cs typeface="Verdana"/>
              </a:rPr>
              <a:t>,</a:t>
            </a:r>
            <a:r>
              <a:rPr sz="800">
                <a:solidFill>
                  <a:srgbClr val="595959"/>
                </a:solidFill>
                <a:latin typeface="Verdana"/>
                <a:cs typeface="Verdana"/>
              </a:rPr>
              <a:t>000</a:t>
            </a:r>
            <a:r>
              <a:rPr sz="800">
                <a:solidFill>
                  <a:srgbClr val="595959"/>
                </a:solidFill>
                <a:latin typeface="Microsoft YaHei UI"/>
                <a:cs typeface="Microsoft YaHei UI"/>
              </a:rPr>
              <a:t>亿</a:t>
            </a:r>
            <a:endParaRPr sz="800">
              <a:latin typeface="Microsoft YaHei UI"/>
              <a:cs typeface="Microsoft YaHei UI"/>
            </a:endParaRPr>
          </a:p>
          <a:p>
            <a:pPr algn="ctr">
              <a:lnSpc>
                <a:spcPts val="890"/>
              </a:lnSpc>
            </a:pPr>
            <a:r>
              <a:rPr sz="800">
                <a:solidFill>
                  <a:srgbClr val="595959"/>
                </a:solidFill>
                <a:latin typeface="Microsoft YaHei UI"/>
                <a:cs typeface="Microsoft YaHei UI"/>
              </a:rPr>
              <a:t>之间</a:t>
            </a:r>
            <a:endParaRPr sz="800">
              <a:latin typeface="Microsoft YaHei UI"/>
              <a:cs typeface="Microsoft YaHei UI"/>
            </a:endParaRPr>
          </a:p>
        </p:txBody>
      </p:sp>
      <p:sp>
        <p:nvSpPr>
          <p:cNvPr id="42" name="object 42"/>
          <p:cNvSpPr/>
          <p:nvPr/>
        </p:nvSpPr>
        <p:spPr>
          <a:xfrm>
            <a:off x="3378618" y="486406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3457422" y="5031232"/>
            <a:ext cx="868680" cy="2476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800">
                <a:solidFill>
                  <a:srgbClr val="595959"/>
                </a:solidFill>
                <a:latin typeface="Microsoft YaHei UI"/>
                <a:cs typeface="Microsoft YaHei UI"/>
              </a:rPr>
              <a:t>介于</a:t>
            </a:r>
            <a:r>
              <a:rPr sz="800">
                <a:solidFill>
                  <a:srgbClr val="595959"/>
                </a:solidFill>
                <a:latin typeface="Verdana"/>
                <a:cs typeface="Verdana"/>
              </a:rPr>
              <a:t>500</a:t>
            </a:r>
            <a:r>
              <a:rPr sz="800" spc="-5">
                <a:solidFill>
                  <a:srgbClr val="595959"/>
                </a:solidFill>
                <a:latin typeface="Verdana"/>
                <a:cs typeface="Verdana"/>
              </a:rPr>
              <a:t>-</a:t>
            </a:r>
            <a:r>
              <a:rPr sz="800">
                <a:solidFill>
                  <a:srgbClr val="595959"/>
                </a:solidFill>
                <a:latin typeface="Verdana"/>
                <a:cs typeface="Verdana"/>
              </a:rPr>
              <a:t>1</a:t>
            </a:r>
            <a:r>
              <a:rPr sz="800" spc="-5">
                <a:solidFill>
                  <a:srgbClr val="595959"/>
                </a:solidFill>
                <a:latin typeface="Verdana"/>
                <a:cs typeface="Verdana"/>
              </a:rPr>
              <a:t>,</a:t>
            </a:r>
            <a:r>
              <a:rPr sz="800">
                <a:solidFill>
                  <a:srgbClr val="595959"/>
                </a:solidFill>
                <a:latin typeface="Verdana"/>
                <a:cs typeface="Verdana"/>
              </a:rPr>
              <a:t>000</a:t>
            </a:r>
            <a:r>
              <a:rPr sz="800">
                <a:solidFill>
                  <a:srgbClr val="595959"/>
                </a:solidFill>
                <a:latin typeface="Microsoft YaHei UI"/>
                <a:cs typeface="Microsoft YaHei UI"/>
              </a:rPr>
              <a:t>亿</a:t>
            </a:r>
            <a:endParaRPr sz="800">
              <a:latin typeface="Microsoft YaHei UI"/>
              <a:cs typeface="Microsoft YaHei UI"/>
            </a:endParaRPr>
          </a:p>
          <a:p>
            <a:pPr algn="ctr">
              <a:lnSpc>
                <a:spcPts val="890"/>
              </a:lnSpc>
            </a:pPr>
            <a:r>
              <a:rPr sz="800">
                <a:solidFill>
                  <a:srgbClr val="595959"/>
                </a:solidFill>
                <a:latin typeface="Microsoft YaHei UI"/>
                <a:cs typeface="Microsoft YaHei UI"/>
              </a:rPr>
              <a:t>之间</a:t>
            </a:r>
            <a:endParaRPr sz="800">
              <a:latin typeface="Microsoft YaHei UI"/>
              <a:cs typeface="Microsoft YaHei UI"/>
            </a:endParaRPr>
          </a:p>
        </p:txBody>
      </p:sp>
      <p:sp>
        <p:nvSpPr>
          <p:cNvPr id="44" name="object 44"/>
          <p:cNvSpPr/>
          <p:nvPr/>
        </p:nvSpPr>
        <p:spPr>
          <a:xfrm>
            <a:off x="7035406" y="486406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txBox="1"/>
          <p:nvPr/>
        </p:nvSpPr>
        <p:spPr>
          <a:xfrm>
            <a:off x="7129264" y="4971857"/>
            <a:ext cx="8382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700"/>
              </a:lnSpc>
            </a:pPr>
            <a:r>
              <a:rPr sz="800">
                <a:solidFill>
                  <a:srgbClr val="595959"/>
                </a:solidFill>
                <a:latin typeface="Microsoft YaHei UI"/>
                <a:cs typeface="Microsoft YaHei UI"/>
              </a:rPr>
              <a:t>信息化</a:t>
            </a:r>
            <a:r>
              <a:rPr sz="800" spc="-5">
                <a:solidFill>
                  <a:srgbClr val="595959"/>
                </a:solidFill>
                <a:latin typeface="Verdana"/>
                <a:cs typeface="Verdana"/>
              </a:rPr>
              <a:t>/</a:t>
            </a:r>
            <a:r>
              <a:rPr sz="800">
                <a:solidFill>
                  <a:srgbClr val="595959"/>
                </a:solidFill>
                <a:latin typeface="Microsoft YaHei UI"/>
                <a:cs typeface="Microsoft YaHei UI"/>
              </a:rPr>
              <a:t>数字化基 础较强，同科技结 合程度较高</a:t>
            </a:r>
            <a:endParaRPr sz="800">
              <a:latin typeface="Microsoft YaHei UI"/>
              <a:cs typeface="Microsoft YaHei UI"/>
            </a:endParaRPr>
          </a:p>
        </p:txBody>
      </p:sp>
      <p:sp>
        <p:nvSpPr>
          <p:cNvPr id="46" name="object 46"/>
          <p:cNvSpPr/>
          <p:nvPr/>
        </p:nvSpPr>
        <p:spPr>
          <a:xfrm>
            <a:off x="5816476" y="486406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5910336" y="4909311"/>
            <a:ext cx="838200" cy="500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r>
              <a:rPr sz="800">
                <a:solidFill>
                  <a:srgbClr val="595959"/>
                </a:solidFill>
                <a:latin typeface="Microsoft YaHei UI"/>
                <a:cs typeface="Microsoft YaHei UI"/>
              </a:rPr>
              <a:t>进入壁垒较高</a:t>
            </a:r>
            <a:r>
              <a:rPr sz="800" spc="-5">
                <a:solidFill>
                  <a:srgbClr val="595959"/>
                </a:solidFill>
                <a:latin typeface="Verdana"/>
                <a:cs typeface="Verdana"/>
              </a:rPr>
              <a:t>(</a:t>
            </a:r>
            <a:r>
              <a:rPr sz="800">
                <a:solidFill>
                  <a:srgbClr val="595959"/>
                </a:solidFill>
                <a:latin typeface="Microsoft YaHei UI"/>
                <a:cs typeface="Microsoft YaHei UI"/>
              </a:rPr>
              <a:t>对 于资金、技术、市 场销售渠道等方面 的要求较高</a:t>
            </a:r>
            <a:r>
              <a:rPr sz="800">
                <a:solidFill>
                  <a:srgbClr val="595959"/>
                </a:solidFill>
                <a:latin typeface="Verdana"/>
                <a:cs typeface="Verdana"/>
              </a:rPr>
              <a:t>)</a:t>
            </a:r>
            <a:endParaRPr sz="800">
              <a:latin typeface="Verdana"/>
              <a:cs typeface="Verdana"/>
            </a:endParaRPr>
          </a:p>
        </p:txBody>
      </p:sp>
      <p:sp>
        <p:nvSpPr>
          <p:cNvPr id="48" name="object 48"/>
          <p:cNvSpPr/>
          <p:nvPr/>
        </p:nvSpPr>
        <p:spPr>
          <a:xfrm>
            <a:off x="4597548" y="486406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4691432" y="5031232"/>
            <a:ext cx="838200" cy="2476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800">
                <a:solidFill>
                  <a:srgbClr val="595959"/>
                </a:solidFill>
                <a:latin typeface="Microsoft YaHei UI"/>
                <a:cs typeface="Microsoft YaHei UI"/>
              </a:rPr>
              <a:t>符合政策导向且政</a:t>
            </a:r>
            <a:endParaRPr sz="800">
              <a:latin typeface="Microsoft YaHei UI"/>
              <a:cs typeface="Microsoft YaHei UI"/>
            </a:endParaRPr>
          </a:p>
          <a:p>
            <a:pPr algn="ctr">
              <a:lnSpc>
                <a:spcPts val="890"/>
              </a:lnSpc>
            </a:pPr>
            <a:r>
              <a:rPr sz="800">
                <a:solidFill>
                  <a:srgbClr val="595959"/>
                </a:solidFill>
                <a:latin typeface="Microsoft YaHei UI"/>
                <a:cs typeface="Microsoft YaHei UI"/>
              </a:rPr>
              <a:t>策支持</a:t>
            </a:r>
            <a:endParaRPr sz="800">
              <a:latin typeface="Microsoft YaHei UI"/>
              <a:cs typeface="Microsoft YaHei UI"/>
            </a:endParaRPr>
          </a:p>
        </p:txBody>
      </p:sp>
      <p:sp>
        <p:nvSpPr>
          <p:cNvPr id="50" name="object 50"/>
          <p:cNvSpPr/>
          <p:nvPr/>
        </p:nvSpPr>
        <p:spPr>
          <a:xfrm>
            <a:off x="8254334" y="4864065"/>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8348218" y="4909311"/>
            <a:ext cx="838200" cy="5003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r>
              <a:rPr sz="800">
                <a:solidFill>
                  <a:srgbClr val="595959"/>
                </a:solidFill>
                <a:latin typeface="Microsoft YaHei UI"/>
                <a:cs typeface="Microsoft YaHei UI"/>
              </a:rPr>
              <a:t>规模化能力较强， 市场需求较高且业 务扩张需要较少资 源投入</a:t>
            </a:r>
            <a:endParaRPr sz="800">
              <a:latin typeface="Microsoft YaHei UI"/>
              <a:cs typeface="Microsoft YaHei UI"/>
            </a:endParaRPr>
          </a:p>
        </p:txBody>
      </p:sp>
      <p:sp>
        <p:nvSpPr>
          <p:cNvPr id="52" name="object 52"/>
          <p:cNvSpPr/>
          <p:nvPr/>
        </p:nvSpPr>
        <p:spPr>
          <a:xfrm>
            <a:off x="2159689" y="5575828"/>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2359143" y="5802376"/>
            <a:ext cx="62738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Verdana"/>
                <a:cs typeface="Verdana"/>
              </a:rPr>
              <a:t>1</a:t>
            </a:r>
            <a:r>
              <a:rPr sz="800" spc="-5">
                <a:solidFill>
                  <a:srgbClr val="FFFFFF"/>
                </a:solidFill>
                <a:latin typeface="Verdana"/>
                <a:cs typeface="Verdana"/>
              </a:rPr>
              <a:t>,</a:t>
            </a:r>
            <a:r>
              <a:rPr sz="800">
                <a:solidFill>
                  <a:srgbClr val="FFFFFF"/>
                </a:solidFill>
                <a:latin typeface="Verdana"/>
                <a:cs typeface="Verdana"/>
              </a:rPr>
              <a:t>000</a:t>
            </a:r>
            <a:r>
              <a:rPr sz="800">
                <a:solidFill>
                  <a:srgbClr val="FFFFFF"/>
                </a:solidFill>
                <a:latin typeface="Microsoft YaHei UI"/>
                <a:cs typeface="Microsoft YaHei UI"/>
              </a:rPr>
              <a:t>亿以上</a:t>
            </a:r>
            <a:endParaRPr sz="800">
              <a:latin typeface="Microsoft YaHei UI"/>
              <a:cs typeface="Microsoft YaHei UI"/>
            </a:endParaRPr>
          </a:p>
        </p:txBody>
      </p:sp>
      <p:sp>
        <p:nvSpPr>
          <p:cNvPr id="54" name="object 54"/>
          <p:cNvSpPr/>
          <p:nvPr/>
        </p:nvSpPr>
        <p:spPr>
          <a:xfrm>
            <a:off x="4597548" y="5575828"/>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txBox="1"/>
          <p:nvPr/>
        </p:nvSpPr>
        <p:spPr>
          <a:xfrm>
            <a:off x="4723976" y="5741417"/>
            <a:ext cx="774065" cy="250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800">
                <a:solidFill>
                  <a:srgbClr val="FFFFFF"/>
                </a:solidFill>
                <a:latin typeface="Microsoft YaHei UI"/>
                <a:cs typeface="Microsoft YaHei UI"/>
              </a:rPr>
              <a:t>政策支持力度大</a:t>
            </a:r>
            <a:r>
              <a:rPr sz="800">
                <a:solidFill>
                  <a:srgbClr val="FFFFFF"/>
                </a:solidFill>
                <a:latin typeface="Verdana"/>
                <a:cs typeface="Verdana"/>
              </a:rPr>
              <a:t>,</a:t>
            </a:r>
            <a:endParaRPr sz="800">
              <a:latin typeface="Verdana"/>
              <a:cs typeface="Verdana"/>
            </a:endParaRPr>
          </a:p>
          <a:p>
            <a:pPr algn="ctr">
              <a:lnSpc>
                <a:spcPts val="910"/>
              </a:lnSpc>
            </a:pPr>
            <a:r>
              <a:rPr sz="800">
                <a:solidFill>
                  <a:srgbClr val="FFFFFF"/>
                </a:solidFill>
                <a:latin typeface="Microsoft YaHei UI"/>
                <a:cs typeface="Microsoft YaHei UI"/>
              </a:rPr>
              <a:t>多场合提及</a:t>
            </a:r>
            <a:endParaRPr sz="800">
              <a:latin typeface="Microsoft YaHei UI"/>
              <a:cs typeface="Microsoft YaHei UI"/>
            </a:endParaRPr>
          </a:p>
        </p:txBody>
      </p:sp>
      <p:sp>
        <p:nvSpPr>
          <p:cNvPr id="56" name="object 56"/>
          <p:cNvSpPr/>
          <p:nvPr/>
        </p:nvSpPr>
        <p:spPr>
          <a:xfrm>
            <a:off x="5816476" y="5575828"/>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txBox="1"/>
          <p:nvPr/>
        </p:nvSpPr>
        <p:spPr>
          <a:xfrm>
            <a:off x="5910336" y="5618521"/>
            <a:ext cx="838200" cy="504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800"/>
              </a:lnSpc>
            </a:pPr>
            <a:r>
              <a:rPr sz="800">
                <a:solidFill>
                  <a:srgbClr val="FFFFFF"/>
                </a:solidFill>
                <a:latin typeface="Microsoft YaHei UI"/>
                <a:cs typeface="Microsoft YaHei UI"/>
              </a:rPr>
              <a:t>进入壁垒高</a:t>
            </a:r>
            <a:r>
              <a:rPr sz="800" spc="-5">
                <a:solidFill>
                  <a:srgbClr val="FFFFFF"/>
                </a:solidFill>
                <a:latin typeface="Verdana"/>
                <a:cs typeface="Verdana"/>
              </a:rPr>
              <a:t>(</a:t>
            </a:r>
            <a:r>
              <a:rPr sz="800">
                <a:solidFill>
                  <a:srgbClr val="FFFFFF"/>
                </a:solidFill>
                <a:latin typeface="Microsoft YaHei UI"/>
                <a:cs typeface="Microsoft YaHei UI"/>
              </a:rPr>
              <a:t>对于 资金、技术、市场 销售渠道等方面的 要求高</a:t>
            </a:r>
            <a:r>
              <a:rPr sz="800">
                <a:solidFill>
                  <a:srgbClr val="FFFFFF"/>
                </a:solidFill>
                <a:latin typeface="Verdana"/>
                <a:cs typeface="Verdana"/>
              </a:rPr>
              <a:t>)</a:t>
            </a:r>
            <a:endParaRPr sz="800">
              <a:latin typeface="Verdana"/>
              <a:cs typeface="Verdana"/>
            </a:endParaRPr>
          </a:p>
        </p:txBody>
      </p:sp>
      <p:sp>
        <p:nvSpPr>
          <p:cNvPr id="58" name="object 58"/>
          <p:cNvSpPr/>
          <p:nvPr/>
        </p:nvSpPr>
        <p:spPr>
          <a:xfrm>
            <a:off x="7035406" y="5575828"/>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7129264" y="5682041"/>
            <a:ext cx="838200" cy="374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98700"/>
              </a:lnSpc>
            </a:pPr>
            <a:r>
              <a:rPr sz="800">
                <a:solidFill>
                  <a:srgbClr val="FFFFFF"/>
                </a:solidFill>
                <a:latin typeface="Microsoft YaHei UI"/>
                <a:cs typeface="Microsoft YaHei UI"/>
              </a:rPr>
              <a:t>信息化</a:t>
            </a:r>
            <a:r>
              <a:rPr sz="800" spc="-5">
                <a:solidFill>
                  <a:srgbClr val="FFFFFF"/>
                </a:solidFill>
                <a:latin typeface="Verdana"/>
                <a:cs typeface="Verdana"/>
              </a:rPr>
              <a:t>/</a:t>
            </a:r>
            <a:r>
              <a:rPr sz="800">
                <a:solidFill>
                  <a:srgbClr val="FFFFFF"/>
                </a:solidFill>
                <a:latin typeface="Microsoft YaHei UI"/>
                <a:cs typeface="Microsoft YaHei UI"/>
              </a:rPr>
              <a:t>数字化基 础强，同科技结合 程度高</a:t>
            </a:r>
            <a:endParaRPr sz="800">
              <a:latin typeface="Microsoft YaHei UI"/>
              <a:cs typeface="Microsoft YaHei UI"/>
            </a:endParaRPr>
          </a:p>
        </p:txBody>
      </p:sp>
      <p:sp>
        <p:nvSpPr>
          <p:cNvPr id="60" name="object 60"/>
          <p:cNvSpPr/>
          <p:nvPr/>
        </p:nvSpPr>
        <p:spPr>
          <a:xfrm>
            <a:off x="8254334" y="5575828"/>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txBox="1"/>
          <p:nvPr/>
        </p:nvSpPr>
        <p:spPr>
          <a:xfrm>
            <a:off x="8348218" y="5618521"/>
            <a:ext cx="838200" cy="5048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800"/>
              </a:lnSpc>
            </a:pPr>
            <a:r>
              <a:rPr sz="800">
                <a:solidFill>
                  <a:srgbClr val="FFFFFF"/>
                </a:solidFill>
                <a:latin typeface="Microsoft YaHei UI"/>
                <a:cs typeface="Microsoft YaHei UI"/>
              </a:rPr>
              <a:t>规模化能力强，市 场需求高且业务扩 张需要少量资源投 入</a:t>
            </a:r>
            <a:endParaRPr sz="800">
              <a:latin typeface="Microsoft YaHei UI"/>
              <a:cs typeface="Microsoft YaHei UI"/>
            </a:endParaRPr>
          </a:p>
        </p:txBody>
      </p:sp>
      <p:sp>
        <p:nvSpPr>
          <p:cNvPr id="62" name="object 62"/>
          <p:cNvSpPr/>
          <p:nvPr/>
        </p:nvSpPr>
        <p:spPr>
          <a:xfrm>
            <a:off x="3378618" y="5575828"/>
            <a:ext cx="1025969" cy="575995"/>
          </a:xfrm>
          <a:custGeom>
            <a:rect l="l" t="t" r="r" b="b"/>
            <a:pathLst>
              <a:path w="1025969" h="575995">
                <a:moveTo>
                  <a:pt x="0" y="0"/>
                </a:moveTo>
                <a:lnTo>
                  <a:pt x="1025969" y="0"/>
                </a:lnTo>
                <a:lnTo>
                  <a:pt x="1025969" y="575995"/>
                </a:lnTo>
                <a:lnTo>
                  <a:pt x="0" y="575995"/>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txBox="1"/>
          <p:nvPr/>
        </p:nvSpPr>
        <p:spPr>
          <a:xfrm>
            <a:off x="3578072" y="5802376"/>
            <a:ext cx="62738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Verdana"/>
                <a:cs typeface="Verdana"/>
              </a:rPr>
              <a:t>1</a:t>
            </a:r>
            <a:r>
              <a:rPr sz="800" spc="-5">
                <a:solidFill>
                  <a:srgbClr val="FFFFFF"/>
                </a:solidFill>
                <a:latin typeface="Verdana"/>
                <a:cs typeface="Verdana"/>
              </a:rPr>
              <a:t>,</a:t>
            </a:r>
            <a:r>
              <a:rPr sz="800">
                <a:solidFill>
                  <a:srgbClr val="FFFFFF"/>
                </a:solidFill>
                <a:latin typeface="Verdana"/>
                <a:cs typeface="Verdana"/>
              </a:rPr>
              <a:t>000</a:t>
            </a:r>
            <a:r>
              <a:rPr sz="800">
                <a:solidFill>
                  <a:srgbClr val="FFFFFF"/>
                </a:solidFill>
                <a:latin typeface="Microsoft YaHei UI"/>
                <a:cs typeface="Microsoft YaHei UI"/>
              </a:rPr>
              <a:t>亿以上</a:t>
            </a:r>
            <a:endParaRPr sz="800">
              <a:latin typeface="Microsoft YaHei UI"/>
              <a:cs typeface="Microsoft YaHei UI"/>
            </a:endParaRPr>
          </a:p>
        </p:txBody>
      </p:sp>
      <p:sp>
        <p:nvSpPr>
          <p:cNvPr id="64" name="object 64"/>
          <p:cNvSpPr/>
          <p:nvPr/>
        </p:nvSpPr>
        <p:spPr>
          <a:xfrm>
            <a:off x="9544448" y="2728782"/>
            <a:ext cx="586181" cy="3423043"/>
          </a:xfrm>
          <a:custGeom>
            <a:rect l="l" t="t" r="r" b="b"/>
            <a:pathLst>
              <a:path w="586181" h="3423043">
                <a:moveTo>
                  <a:pt x="0" y="0"/>
                </a:moveTo>
                <a:lnTo>
                  <a:pt x="586181" y="0"/>
                </a:lnTo>
                <a:lnTo>
                  <a:pt x="586181" y="3423043"/>
                </a:lnTo>
                <a:lnTo>
                  <a:pt x="0" y="3423043"/>
                </a:lnTo>
                <a:lnTo>
                  <a:pt x="0"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9544448" y="2728782"/>
            <a:ext cx="585883" cy="3421299"/>
          </a:xfrm>
          <a:custGeom>
            <a:rect l="l" t="t" r="r" b="b"/>
            <a:pathLst>
              <a:path w="585883" h="3421299">
                <a:moveTo>
                  <a:pt x="0" y="0"/>
                </a:moveTo>
                <a:lnTo>
                  <a:pt x="585883" y="0"/>
                </a:lnTo>
                <a:lnTo>
                  <a:pt x="585883" y="3421299"/>
                </a:lnTo>
                <a:lnTo>
                  <a:pt x="0" y="3421299"/>
                </a:lnTo>
                <a:lnTo>
                  <a:pt x="0" y="0"/>
                </a:lnTo>
                <a:close/>
              </a:path>
            </a:pathLst>
          </a:custGeom>
          <a:ln w="25387">
            <a:solidFill>
              <a:srgbClr val="FFF5C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txBox="1"/>
          <p:nvPr/>
        </p:nvSpPr>
        <p:spPr>
          <a:xfrm>
            <a:off x="9653388" y="3960327"/>
            <a:ext cx="368300" cy="9766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ctr">
              <a:lnSpc>
                <a:spcPct val="100400"/>
              </a:lnSpc>
            </a:pPr>
            <a:r>
              <a:rPr sz="900">
                <a:solidFill>
                  <a:srgbClr val="595959"/>
                </a:solidFill>
                <a:latin typeface="Microsoft YaHei UI"/>
                <a:cs typeface="Microsoft YaHei UI"/>
              </a:rPr>
              <a:t>根据各 维度得 分的平 均值得 到行业 投资价 值</a:t>
            </a:r>
            <a:endParaRPr sz="900">
              <a:latin typeface="Microsoft YaHei UI"/>
              <a:cs typeface="Microsoft YaHei UI"/>
            </a:endParaRPr>
          </a:p>
        </p:txBody>
      </p:sp>
      <p:sp>
        <p:nvSpPr>
          <p:cNvPr id="67" name="object 67"/>
          <p:cNvSpPr/>
          <p:nvPr/>
        </p:nvSpPr>
        <p:spPr>
          <a:xfrm>
            <a:off x="5328420" y="6218797"/>
            <a:ext cx="162001" cy="162001"/>
          </a:xfrm>
          <a:custGeom>
            <a:rect l="l" t="t" r="r" b="b"/>
            <a:pathLst>
              <a:path w="162001" h="162001">
                <a:moveTo>
                  <a:pt x="0" y="0"/>
                </a:moveTo>
                <a:lnTo>
                  <a:pt x="162001" y="0"/>
                </a:lnTo>
                <a:lnTo>
                  <a:pt x="162001" y="162001"/>
                </a:lnTo>
                <a:lnTo>
                  <a:pt x="0" y="162001"/>
                </a:lnTo>
                <a:lnTo>
                  <a:pt x="0"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5526096" y="6218797"/>
            <a:ext cx="162001" cy="162001"/>
          </a:xfrm>
          <a:custGeom>
            <a:rect l="l" t="t" r="r" b="b"/>
            <a:pathLst>
              <a:path w="162001" h="162001">
                <a:moveTo>
                  <a:pt x="0" y="0"/>
                </a:moveTo>
                <a:lnTo>
                  <a:pt x="162001" y="0"/>
                </a:lnTo>
                <a:lnTo>
                  <a:pt x="162001" y="162001"/>
                </a:lnTo>
                <a:lnTo>
                  <a:pt x="0" y="162001"/>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5723770" y="6218797"/>
            <a:ext cx="162001" cy="162001"/>
          </a:xfrm>
          <a:custGeom>
            <a:rect l="l" t="t" r="r" b="b"/>
            <a:pathLst>
              <a:path w="162001" h="162001">
                <a:moveTo>
                  <a:pt x="0" y="0"/>
                </a:moveTo>
                <a:lnTo>
                  <a:pt x="162001" y="0"/>
                </a:lnTo>
                <a:lnTo>
                  <a:pt x="162001" y="162001"/>
                </a:lnTo>
                <a:lnTo>
                  <a:pt x="0" y="162001"/>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5921445" y="6218797"/>
            <a:ext cx="162001" cy="162001"/>
          </a:xfrm>
          <a:custGeom>
            <a:rect l="l" t="t" r="r" b="b"/>
            <a:pathLst>
              <a:path w="162001" h="162001">
                <a:moveTo>
                  <a:pt x="0" y="0"/>
                </a:moveTo>
                <a:lnTo>
                  <a:pt x="162001" y="0"/>
                </a:lnTo>
                <a:lnTo>
                  <a:pt x="162001" y="162001"/>
                </a:lnTo>
                <a:lnTo>
                  <a:pt x="0" y="162001"/>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6119121" y="6218797"/>
            <a:ext cx="162001" cy="162001"/>
          </a:xfrm>
          <a:custGeom>
            <a:rect l="l" t="t" r="r" b="b"/>
            <a:pathLst>
              <a:path w="162001" h="162001">
                <a:moveTo>
                  <a:pt x="0" y="0"/>
                </a:moveTo>
                <a:lnTo>
                  <a:pt x="162001" y="0"/>
                </a:lnTo>
                <a:lnTo>
                  <a:pt x="162001" y="162001"/>
                </a:lnTo>
                <a:lnTo>
                  <a:pt x="0" y="162001"/>
                </a:lnTo>
                <a:lnTo>
                  <a:pt x="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txBox="1"/>
          <p:nvPr/>
        </p:nvSpPr>
        <p:spPr>
          <a:xfrm>
            <a:off x="5000241" y="6238241"/>
            <a:ext cx="228600" cy="1339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优势</a:t>
            </a:r>
            <a:endParaRPr sz="800">
              <a:latin typeface="Microsoft YaHei UI"/>
              <a:cs typeface="Microsoft YaHei UI"/>
            </a:endParaRPr>
          </a:p>
        </p:txBody>
      </p:sp>
      <p:sp>
        <p:nvSpPr>
          <p:cNvPr id="73" name="object 73"/>
          <p:cNvSpPr txBox="1"/>
          <p:nvPr/>
        </p:nvSpPr>
        <p:spPr>
          <a:xfrm>
            <a:off x="6359852" y="6238240"/>
            <a:ext cx="2286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劣势</a:t>
            </a:r>
            <a:endParaRPr sz="800">
              <a:latin typeface="Microsoft YaHei UI"/>
              <a:cs typeface="Microsoft YaHei UI"/>
            </a:endParaRPr>
          </a:p>
        </p:txBody>
      </p:sp>
      <p:sp>
        <p:nvSpPr>
          <p:cNvPr id="74" name="object 74"/>
          <p:cNvSpPr/>
          <p:nvPr/>
        </p:nvSpPr>
        <p:spPr>
          <a:xfrm>
            <a:off x="3356565" y="2659641"/>
            <a:ext cx="1079449" cy="0"/>
          </a:xfrm>
          <a:custGeom>
            <a:rect l="l" t="t" r="r" b="b"/>
            <a:pathLst>
              <a:path w="1079449">
                <a:moveTo>
                  <a:pt x="0" y="0"/>
                </a:moveTo>
                <a:lnTo>
                  <a:pt x="1079449" y="0"/>
                </a:lnTo>
              </a:path>
            </a:pathLst>
          </a:custGeom>
          <a:ln w="1904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2157464" y="2659641"/>
            <a:ext cx="1079449" cy="0"/>
          </a:xfrm>
          <a:custGeom>
            <a:rect l="l" t="t" r="r" b="b"/>
            <a:pathLst>
              <a:path w="1079449">
                <a:moveTo>
                  <a:pt x="0" y="0"/>
                </a:moveTo>
                <a:lnTo>
                  <a:pt x="1079449" y="0"/>
                </a:lnTo>
              </a:path>
            </a:pathLst>
          </a:custGeom>
          <a:ln w="1904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4555664" y="2659641"/>
            <a:ext cx="1079449" cy="0"/>
          </a:xfrm>
          <a:custGeom>
            <a:rect l="l" t="t" r="r" b="b"/>
            <a:pathLst>
              <a:path w="1079449">
                <a:moveTo>
                  <a:pt x="0" y="0"/>
                </a:moveTo>
                <a:lnTo>
                  <a:pt x="1079449" y="0"/>
                </a:lnTo>
              </a:path>
            </a:pathLst>
          </a:custGeom>
          <a:ln w="1904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5754764" y="2659641"/>
            <a:ext cx="1079449" cy="0"/>
          </a:xfrm>
          <a:custGeom>
            <a:rect l="l" t="t" r="r" b="b"/>
            <a:pathLst>
              <a:path w="1079449">
                <a:moveTo>
                  <a:pt x="0" y="0"/>
                </a:moveTo>
                <a:lnTo>
                  <a:pt x="1079449" y="0"/>
                </a:lnTo>
              </a:path>
            </a:pathLst>
          </a:custGeom>
          <a:ln w="1904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6978916" y="2659641"/>
            <a:ext cx="1079449" cy="0"/>
          </a:xfrm>
          <a:custGeom>
            <a:rect l="l" t="t" r="r" b="b"/>
            <a:pathLst>
              <a:path w="1079449">
                <a:moveTo>
                  <a:pt x="0" y="0"/>
                </a:moveTo>
                <a:lnTo>
                  <a:pt x="1079449" y="0"/>
                </a:lnTo>
              </a:path>
            </a:pathLst>
          </a:custGeom>
          <a:ln w="1904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8190542" y="2659641"/>
            <a:ext cx="1079449" cy="0"/>
          </a:xfrm>
          <a:custGeom>
            <a:rect l="l" t="t" r="r" b="b"/>
            <a:pathLst>
              <a:path w="1079449">
                <a:moveTo>
                  <a:pt x="0" y="0"/>
                </a:moveTo>
                <a:lnTo>
                  <a:pt x="1079449" y="0"/>
                </a:lnTo>
              </a:path>
            </a:pathLst>
          </a:custGeom>
          <a:ln w="1904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9364931" y="2702026"/>
            <a:ext cx="121013" cy="3423596"/>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txBox="1"/>
          <p:nvPr/>
        </p:nvSpPr>
        <p:spPr>
          <a:xfrm>
            <a:off x="2050738" y="1072897"/>
            <a:ext cx="8122920" cy="15589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61585" algn="just"/>
            <a:r>
              <a:rPr sz="2400">
                <a:solidFill>
                  <a:srgbClr val="595959"/>
                </a:solidFill>
                <a:latin typeface="Microsoft YaHei UI"/>
                <a:cs typeface="Microsoft YaHei UI"/>
              </a:rPr>
              <a:t>成熟度评估模型及标准</a:t>
            </a:r>
            <a:endParaRPr sz="2400">
              <a:latin typeface="Microsoft YaHei UI"/>
              <a:cs typeface="Microsoft YaHei UI"/>
            </a:endParaRPr>
          </a:p>
          <a:p>
            <a:pPr>
              <a:lnSpc>
                <a:spcPts val="950"/>
              </a:lnSpc>
              <a:spcBef>
                <a:spcPts val="33"/>
              </a:spcBef>
            </a:pPr>
            <a:endParaRPr sz="950"/>
          </a:p>
          <a:p>
            <a:pPr marL="12700" marR="45085" algn="just">
              <a:lnSpc>
                <a:spcPct val="121700"/>
              </a:lnSpc>
            </a:pPr>
            <a:r>
              <a:rPr sz="1200">
                <a:solidFill>
                  <a:srgbClr val="595959"/>
                </a:solidFill>
                <a:latin typeface="Microsoft YaHei UI"/>
                <a:cs typeface="Microsoft YaHei UI"/>
              </a:rPr>
              <a:t>本报告中，考虑到我国医疗卫生服务体系并以患者为第一视角，将医疗科技行业大致划分为政府统筹</a:t>
            </a:r>
            <a:r>
              <a:rPr sz="1200" spc="5">
                <a:solidFill>
                  <a:srgbClr val="595959"/>
                </a:solidFill>
                <a:latin typeface="Microsoft YaHei UI"/>
                <a:cs typeface="Microsoft YaHei UI"/>
              </a:rPr>
              <a:t>&amp;</a:t>
            </a:r>
            <a:r>
              <a:rPr sz="1200">
                <a:solidFill>
                  <a:srgbClr val="595959"/>
                </a:solidFill>
                <a:latin typeface="Microsoft YaHei UI"/>
                <a:cs typeface="Microsoft YaHei UI"/>
              </a:rPr>
              <a:t>医院管理、产品&amp; 服务、服务</a:t>
            </a:r>
            <a:r>
              <a:rPr sz="1200" spc="5">
                <a:solidFill>
                  <a:srgbClr val="595959"/>
                </a:solidFill>
                <a:latin typeface="Microsoft YaHei UI"/>
                <a:cs typeface="Microsoft YaHei UI"/>
              </a:rPr>
              <a:t>&amp;</a:t>
            </a:r>
            <a:r>
              <a:rPr sz="1200">
                <a:solidFill>
                  <a:srgbClr val="595959"/>
                </a:solidFill>
                <a:latin typeface="Microsoft YaHei UI"/>
                <a:cs typeface="Microsoft YaHei UI"/>
              </a:rPr>
              <a:t>用户、产品</a:t>
            </a:r>
            <a:r>
              <a:rPr sz="1200" spc="5">
                <a:solidFill>
                  <a:srgbClr val="595959"/>
                </a:solidFill>
                <a:latin typeface="Microsoft YaHei UI"/>
                <a:cs typeface="Microsoft YaHei UI"/>
              </a:rPr>
              <a:t>&amp;</a:t>
            </a:r>
            <a:r>
              <a:rPr sz="1200">
                <a:solidFill>
                  <a:srgbClr val="595959"/>
                </a:solidFill>
                <a:latin typeface="Microsoft YaHei UI"/>
                <a:cs typeface="Microsoft YaHei UI"/>
              </a:rPr>
              <a:t>用户、智能支付五大类，并从中选取已有一定发展成果的</a:t>
            </a:r>
            <a:r>
              <a:rPr sz="1200" spc="-5">
                <a:solidFill>
                  <a:srgbClr val="595959"/>
                </a:solidFill>
                <a:latin typeface="Microsoft YaHei UI"/>
                <a:cs typeface="Microsoft YaHei UI"/>
              </a:rPr>
              <a:t>15</a:t>
            </a:r>
            <a:r>
              <a:rPr sz="1200">
                <a:solidFill>
                  <a:srgbClr val="595959"/>
                </a:solidFill>
                <a:latin typeface="Microsoft YaHei UI"/>
                <a:cs typeface="Microsoft YaHei UI"/>
              </a:rPr>
              <a:t>个细分子行业，通过各不同维度的 评估，对各个子行业进行成熟度评估。</a:t>
            </a:r>
            <a:endParaRPr sz="1200">
              <a:latin typeface="Microsoft YaHei UI"/>
              <a:cs typeface="Microsoft YaHei UI"/>
            </a:endParaRPr>
          </a:p>
          <a:p>
            <a:pPr marR="5080" algn="ctr">
              <a:lnSpc>
                <a:spcPts val="1310"/>
              </a:lnSpc>
            </a:pPr>
            <a:r>
              <a:rPr sz="1400" b="1">
                <a:solidFill>
                  <a:srgbClr val="404040"/>
                </a:solidFill>
                <a:latin typeface="Microsoft YaHei UI"/>
                <a:cs typeface="Microsoft YaHei UI"/>
              </a:rPr>
              <a:t>发展成熟度评估维度及详细说明</a:t>
            </a:r>
            <a:endParaRPr sz="1400">
              <a:latin typeface="Microsoft YaHei UI"/>
              <a:cs typeface="Microsoft YaHei UI"/>
            </a:endParaRPr>
          </a:p>
          <a:p>
            <a:pPr marL="382270">
              <a:spcBef>
                <a:spcPts val="440"/>
              </a:spcBef>
              <a:tabLst>
                <a:tab pos="1341755"/>
                <a:tab pos="2676525"/>
                <a:tab pos="4002404"/>
                <a:tab pos="5158740"/>
                <a:tab pos="6255385"/>
                <a:tab pos="7436484"/>
              </a:tabLst>
            </a:pPr>
            <a:r>
              <a:rPr sz="1000" b="1">
                <a:solidFill>
                  <a:srgbClr val="595959"/>
                </a:solidFill>
                <a:latin typeface="Microsoft YaHei UI"/>
                <a:cs typeface="Microsoft YaHei UI"/>
              </a:rPr>
              <a:t>融资热度	</a:t>
            </a:r>
            <a:r>
              <a:rPr sz="1000" b="1" spc="-15">
                <a:solidFill>
                  <a:srgbClr val="595959"/>
                </a:solidFill>
                <a:latin typeface="Microsoft YaHei UI"/>
                <a:cs typeface="Microsoft YaHei UI"/>
              </a:rPr>
              <a:t>2021</a:t>
            </a:r>
            <a:r>
              <a:rPr sz="1000" b="1">
                <a:solidFill>
                  <a:srgbClr val="595959"/>
                </a:solidFill>
                <a:latin typeface="Microsoft YaHei UI"/>
                <a:cs typeface="Microsoft YaHei UI"/>
              </a:rPr>
              <a:t>年市场规模	政策扶持力度	进入壁垒	数字化基础	未来规模化能力	</a:t>
            </a:r>
            <a:r>
              <a:rPr sz="1650" b="1" spc="-75" baseline="2525">
                <a:solidFill>
                  <a:srgbClr val="595959"/>
                </a:solidFill>
                <a:latin typeface="Microsoft YaHei UI"/>
                <a:cs typeface="Microsoft YaHei UI"/>
              </a:rPr>
              <a:t>发展成熟</a:t>
            </a:r>
            <a:r>
              <a:rPr sz="1650" b="1" baseline="2525">
                <a:solidFill>
                  <a:srgbClr val="595959"/>
                </a:solidFill>
                <a:latin typeface="Microsoft YaHei UI"/>
                <a:cs typeface="Microsoft YaHei UI"/>
              </a:rPr>
              <a:t>度</a:t>
            </a:r>
            <a:endParaRPr sz="1650" baseline="2525">
              <a:latin typeface="Microsoft YaHei UI"/>
              <a:cs typeface="Microsoft YaHei UI"/>
            </a:endParaRPr>
          </a:p>
        </p:txBody>
      </p:sp>
      <p:sp>
        <p:nvSpPr>
          <p:cNvPr id="82" name="object 82"/>
          <p:cNvSpPr txBox="1">
            <a:spLocks noGrp="1"/>
          </p:cNvSpPr>
          <p:nvPr>
            <p:ph type="sldNum" sz="quarter" idx="7"/>
          </p:nvPr>
        </p:nvSpPr>
        <p:spPr>
          <a:prstGeom prst="rect">
            <a:avLst/>
          </a:prstGeom>
        </p:spPr>
        <p:txBody>
          <a:bodyPr vert="horz" wrap="square" lIns="0" tIns="0" rIns="0" bIns="0" rtlCol="0">
            <a:noAutofit/>
          </a:bodyPr>
          <a:lstStyle/>
          <a:p>
            <a:pPr marL="25400"/>
            <a:r>
              <a:rPr sz="900">
                <a:solidFill>
                  <a:srgbClr val="7F7F7F"/>
                </a:solidFill>
                <a:latin typeface="Microsoft YaHei UI"/>
                <a:cs typeface="Microsoft YaHei UI"/>
              </a:rPr>
              <a:t>17</a:t>
            </a:r>
            <a:endParaRPr sz="900">
              <a:latin typeface="Microsoft YaHei UI"/>
              <a:cs typeface="Microsoft YaHei U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0" rIns="0" bIns="0" rtlCol="0">
            <a:noAutofit/>
          </a:bodyPr>
          <a:lstStyle/>
          <a:p>
            <a:pPr marL="300355">
              <a:lnSpc>
                <a:spcPts val="3835"/>
              </a:lnSpc>
            </a:pPr>
            <a:r>
              <a:rPr sz="3200">
                <a:solidFill>
                  <a:srgbClr val="8BC53F"/>
                </a:solidFill>
                <a:latin typeface="Microsoft YaHei UI"/>
                <a:cs typeface="Microsoft YaHei UI"/>
              </a:rPr>
              <a:t>医疗科技主要细分赛道发展成熟度评估</a:t>
            </a:r>
            <a:endParaRPr sz="3200">
              <a:latin typeface="Microsoft YaHei UI"/>
              <a:cs typeface="Microsoft YaHei UI"/>
            </a:endParaRPr>
          </a:p>
        </p:txBody>
      </p:sp>
      <p:sp>
        <p:nvSpPr>
          <p:cNvPr id="3" name="object 3"/>
          <p:cNvSpPr/>
          <p:nvPr/>
        </p:nvSpPr>
        <p:spPr>
          <a:xfrm>
            <a:off x="2005580" y="1761723"/>
            <a:ext cx="6912000" cy="216001"/>
          </a:xfrm>
          <a:custGeom>
            <a:rect l="l" t="t" r="r" b="b"/>
            <a:pathLst>
              <a:path w="6912000" h="216000">
                <a:moveTo>
                  <a:pt x="0" y="0"/>
                </a:moveTo>
                <a:lnTo>
                  <a:pt x="6912000" y="0"/>
                </a:lnTo>
                <a:lnTo>
                  <a:pt x="6912000" y="216001"/>
                </a:lnTo>
                <a:lnTo>
                  <a:pt x="0" y="216001"/>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2005580" y="4033811"/>
            <a:ext cx="6912000" cy="216001"/>
          </a:xfrm>
          <a:custGeom>
            <a:rect l="l" t="t" r="r" b="b"/>
            <a:pathLst>
              <a:path w="6912000" h="216000">
                <a:moveTo>
                  <a:pt x="0" y="0"/>
                </a:moveTo>
                <a:lnTo>
                  <a:pt x="6912000" y="0"/>
                </a:lnTo>
                <a:lnTo>
                  <a:pt x="6912000" y="216001"/>
                </a:lnTo>
                <a:lnTo>
                  <a:pt x="0" y="216001"/>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2005266" y="2590760"/>
            <a:ext cx="6912000" cy="216001"/>
          </a:xfrm>
          <a:custGeom>
            <a:rect l="l" t="t" r="r" b="b"/>
            <a:pathLst>
              <a:path w="6912000" h="216000">
                <a:moveTo>
                  <a:pt x="0" y="0"/>
                </a:moveTo>
                <a:lnTo>
                  <a:pt x="6912000" y="0"/>
                </a:lnTo>
                <a:lnTo>
                  <a:pt x="6912000" y="216001"/>
                </a:lnTo>
                <a:lnTo>
                  <a:pt x="0" y="216001"/>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2005576" y="3229081"/>
            <a:ext cx="6912000" cy="216001"/>
          </a:xfrm>
          <a:custGeom>
            <a:rect l="l" t="t" r="r" b="b"/>
            <a:pathLst>
              <a:path w="6912000" h="216000">
                <a:moveTo>
                  <a:pt x="0" y="0"/>
                </a:moveTo>
                <a:lnTo>
                  <a:pt x="6912000" y="0"/>
                </a:lnTo>
                <a:lnTo>
                  <a:pt x="6912000" y="216001"/>
                </a:lnTo>
                <a:lnTo>
                  <a:pt x="0" y="216001"/>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013638" y="5213811"/>
            <a:ext cx="6912000" cy="216001"/>
          </a:xfrm>
          <a:custGeom>
            <a:rect l="l" t="t" r="r" b="b"/>
            <a:pathLst>
              <a:path w="6912000" h="216000">
                <a:moveTo>
                  <a:pt x="0" y="0"/>
                </a:moveTo>
                <a:lnTo>
                  <a:pt x="6912000" y="0"/>
                </a:lnTo>
                <a:lnTo>
                  <a:pt x="6912000" y="216001"/>
                </a:lnTo>
                <a:lnTo>
                  <a:pt x="0" y="216001"/>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3729063" y="200629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4593819" y="200629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458575" y="200629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6323318" y="200629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7188073" y="200629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8052829" y="200629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729063" y="218629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4593819" y="218629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5458575" y="218629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6323318" y="218629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188073" y="218629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8052829" y="218629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3729063" y="236629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593819" y="236629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5458575" y="236629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6323318" y="236629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188073" y="236629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8052829" y="236629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3729063" y="427567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4593819" y="427567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5458575" y="427567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6323318" y="427567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7188073" y="427567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8052829" y="427567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3729063" y="44556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4593819" y="44556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5458575" y="44556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6323318" y="44556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7188073" y="44556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8052829" y="44556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3729063" y="46356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4593819" y="46356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5458575" y="46356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6323318" y="46356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7188073" y="46356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8052829" y="46356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3729063" y="481567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4593819" y="481567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5458575" y="481567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6323318" y="481567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7188073" y="481567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8052829" y="481567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3729063" y="499567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4593819" y="499567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5458575" y="499567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6323318" y="499567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7188073" y="499567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8052829" y="499567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3718801" y="283434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4584192" y="283434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5449570" y="283434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6314960" y="283434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7180351" y="283434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8045742" y="283434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3718801" y="301435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4584192" y="301435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5449570" y="301435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6314960" y="301435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7180351" y="301435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8045742" y="301435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3726256" y="3464611"/>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4590402" y="3464611"/>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5454548" y="3464611"/>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6318694" y="3464611"/>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7182840" y="3464611"/>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8046986" y="3464611"/>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3726256" y="364460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4590402" y="364460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5454548" y="364460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6318694" y="364460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7182840" y="364460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8046986" y="364460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3726256" y="382461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4590402" y="382461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5454548" y="382461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6318694" y="382461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7182840" y="382461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8046986" y="3824618"/>
            <a:ext cx="864146" cy="179997"/>
          </a:xfrm>
          <a:custGeom>
            <a:rect l="l" t="t" r="r" b="b"/>
            <a:pathLst>
              <a:path w="864146" h="179997">
                <a:moveTo>
                  <a:pt x="0" y="179997"/>
                </a:moveTo>
                <a:lnTo>
                  <a:pt x="864146" y="179997"/>
                </a:lnTo>
                <a:lnTo>
                  <a:pt x="864146"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3725240" y="545369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4590630" y="545369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a:off x="5456021" y="545369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a:off x="6321412" y="545369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p:nvPr/>
        </p:nvSpPr>
        <p:spPr>
          <a:xfrm>
            <a:off x="7186803" y="545369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p:nvPr/>
        </p:nvSpPr>
        <p:spPr>
          <a:xfrm>
            <a:off x="8052193" y="545369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p:nvPr/>
        </p:nvSpPr>
        <p:spPr>
          <a:xfrm>
            <a:off x="3725240" y="563370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p:nvPr/>
        </p:nvSpPr>
        <p:spPr>
          <a:xfrm>
            <a:off x="4590630" y="563370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5456021" y="563370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6321412" y="563370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object 96"/>
          <p:cNvSpPr/>
          <p:nvPr/>
        </p:nvSpPr>
        <p:spPr>
          <a:xfrm>
            <a:off x="7186803" y="563370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object 97"/>
          <p:cNvSpPr/>
          <p:nvPr/>
        </p:nvSpPr>
        <p:spPr>
          <a:xfrm>
            <a:off x="8052193" y="5633708"/>
            <a:ext cx="865390" cy="179997"/>
          </a:xfrm>
          <a:custGeom>
            <a:rect l="l" t="t" r="r" b="b"/>
            <a:pathLst>
              <a:path w="865390" h="179997">
                <a:moveTo>
                  <a:pt x="0" y="179997"/>
                </a:moveTo>
                <a:lnTo>
                  <a:pt x="865390" y="179997"/>
                </a:lnTo>
                <a:lnTo>
                  <a:pt x="865390" y="0"/>
                </a:lnTo>
                <a:lnTo>
                  <a:pt x="0" y="0"/>
                </a:lnTo>
                <a:lnTo>
                  <a:pt x="0" y="179997"/>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object 98"/>
          <p:cNvSpPr/>
          <p:nvPr/>
        </p:nvSpPr>
        <p:spPr>
          <a:xfrm>
            <a:off x="8957464" y="1761722"/>
            <a:ext cx="138907" cy="3929809"/>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9"/>
          <p:cNvSpPr txBox="1"/>
          <p:nvPr/>
        </p:nvSpPr>
        <p:spPr>
          <a:xfrm>
            <a:off x="2084007" y="1738924"/>
            <a:ext cx="1283335" cy="407225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3830" marR="12700" indent="-151765">
              <a:lnSpc>
                <a:spcPct val="123600"/>
              </a:lnSpc>
            </a:pPr>
            <a:r>
              <a:rPr sz="1150" b="1" spc="-60">
                <a:solidFill>
                  <a:srgbClr val="FFFFFF"/>
                </a:solidFill>
                <a:latin typeface="Microsoft YaHei UI"/>
                <a:cs typeface="Microsoft YaHei UI"/>
              </a:rPr>
              <a:t>政府统筹与医院管理</a:t>
            </a:r>
            <a:r>
              <a:rPr sz="1150" b="1" spc="-20">
                <a:solidFill>
                  <a:srgbClr val="FFFFFF"/>
                </a:solidFill>
                <a:latin typeface="Microsoft YaHei UI"/>
                <a:cs typeface="Microsoft YaHei UI"/>
              </a:rPr>
              <a:t> </a:t>
            </a:r>
            <a:r>
              <a:rPr sz="1000" spc="-20">
                <a:solidFill>
                  <a:srgbClr val="595959"/>
                </a:solidFill>
                <a:latin typeface="Microsoft YaHei UI"/>
                <a:cs typeface="Microsoft YaHei UI"/>
              </a:rPr>
              <a:t>区域信息化 大数据解决方案 医院信息化</a:t>
            </a:r>
            <a:endParaRPr sz="1000">
              <a:latin typeface="Microsoft YaHei UI"/>
              <a:cs typeface="Microsoft YaHei UI"/>
            </a:endParaRPr>
          </a:p>
          <a:p>
            <a:pPr marL="177165" marR="589280" indent="-165100" algn="just">
              <a:lnSpc>
                <a:spcPct val="127699"/>
              </a:lnSpc>
              <a:spcBef>
                <a:spcPts val="259"/>
              </a:spcBef>
            </a:pPr>
            <a:r>
              <a:rPr sz="1150" b="1" spc="-60">
                <a:solidFill>
                  <a:srgbClr val="FFFFFF"/>
                </a:solidFill>
                <a:latin typeface="Microsoft YaHei UI"/>
                <a:cs typeface="Microsoft YaHei UI"/>
              </a:rPr>
              <a:t>服务</a:t>
            </a:r>
            <a:r>
              <a:rPr sz="1100" b="1" i="1" spc="-60">
                <a:solidFill>
                  <a:srgbClr val="FFFFFF"/>
                </a:solidFill>
                <a:latin typeface="Verdana"/>
                <a:cs typeface="Verdana"/>
              </a:rPr>
              <a:t>&amp;</a:t>
            </a:r>
            <a:r>
              <a:rPr sz="1150" b="1" spc="-60">
                <a:solidFill>
                  <a:srgbClr val="FFFFFF"/>
                </a:solidFill>
                <a:latin typeface="Microsoft YaHei UI"/>
                <a:cs typeface="Microsoft YaHei UI"/>
              </a:rPr>
              <a:t>用户</a:t>
            </a:r>
            <a:r>
              <a:rPr sz="1150" b="1" spc="-20">
                <a:solidFill>
                  <a:srgbClr val="FFFFFF"/>
                </a:solidFill>
                <a:latin typeface="Microsoft YaHei UI"/>
                <a:cs typeface="Microsoft YaHei UI"/>
              </a:rPr>
              <a:t> </a:t>
            </a:r>
            <a:r>
              <a:rPr sz="1000" spc="-20">
                <a:solidFill>
                  <a:srgbClr val="595959"/>
                </a:solidFill>
                <a:latin typeface="Microsoft YaHei UI"/>
                <a:cs typeface="Microsoft YaHei UI"/>
              </a:rPr>
              <a:t>在线诊疗 医药电商</a:t>
            </a:r>
            <a:endParaRPr sz="1000">
              <a:latin typeface="Microsoft YaHei UI"/>
              <a:cs typeface="Microsoft YaHei UI"/>
            </a:endParaRPr>
          </a:p>
          <a:p>
            <a:pPr>
              <a:lnSpc>
                <a:spcPts val="500"/>
              </a:lnSpc>
              <a:spcBef>
                <a:spcPts val="22"/>
              </a:spcBef>
            </a:pPr>
            <a:endParaRPr sz="500"/>
          </a:p>
          <a:p>
            <a:pPr marL="12700"/>
            <a:r>
              <a:rPr sz="1150" b="1" spc="-60">
                <a:solidFill>
                  <a:srgbClr val="FFFFFF"/>
                </a:solidFill>
                <a:latin typeface="Microsoft YaHei UI"/>
                <a:cs typeface="Microsoft YaHei UI"/>
              </a:rPr>
              <a:t>产品</a:t>
            </a:r>
            <a:r>
              <a:rPr sz="1100" b="1" i="1" spc="-60">
                <a:solidFill>
                  <a:srgbClr val="FFFFFF"/>
                </a:solidFill>
                <a:latin typeface="Verdana"/>
                <a:cs typeface="Verdana"/>
              </a:rPr>
              <a:t>&amp;</a:t>
            </a:r>
            <a:r>
              <a:rPr sz="1150" b="1" spc="-60">
                <a:solidFill>
                  <a:srgbClr val="FFFFFF"/>
                </a:solidFill>
                <a:latin typeface="Microsoft YaHei UI"/>
                <a:cs typeface="Microsoft YaHei UI"/>
              </a:rPr>
              <a:t>用户</a:t>
            </a:r>
            <a:endParaRPr sz="1150">
              <a:latin typeface="Microsoft YaHei UI"/>
              <a:cs typeface="Microsoft YaHei UI"/>
            </a:endParaRPr>
          </a:p>
          <a:p>
            <a:pPr marL="185420" marR="200025" indent="7620">
              <a:lnSpc>
                <a:spcPct val="121000"/>
              </a:lnSpc>
              <a:spcBef>
                <a:spcPts val="295"/>
              </a:spcBef>
            </a:pPr>
            <a:r>
              <a:rPr sz="1000" spc="-15">
                <a:solidFill>
                  <a:srgbClr val="595959"/>
                </a:solidFill>
                <a:latin typeface="Microsoft YaHei UI"/>
                <a:cs typeface="Microsoft YaHei UI"/>
              </a:rPr>
              <a:t>A</a:t>
            </a:r>
            <a:r>
              <a:rPr sz="1000">
                <a:solidFill>
                  <a:srgbClr val="595959"/>
                </a:solidFill>
                <a:latin typeface="Microsoft YaHei UI"/>
                <a:cs typeface="Microsoft YaHei UI"/>
              </a:rPr>
              <a:t>I药物研发 数字疗法 数字化健康管理</a:t>
            </a:r>
            <a:endParaRPr sz="1000">
              <a:latin typeface="Microsoft YaHei UI"/>
              <a:cs typeface="Microsoft YaHei UI"/>
            </a:endParaRPr>
          </a:p>
          <a:p>
            <a:pPr marL="12700">
              <a:spcBef>
                <a:spcPts val="305"/>
              </a:spcBef>
            </a:pPr>
            <a:r>
              <a:rPr sz="1150" b="1" spc="-60">
                <a:solidFill>
                  <a:srgbClr val="FFFFFF"/>
                </a:solidFill>
                <a:latin typeface="Microsoft YaHei UI"/>
                <a:cs typeface="Microsoft YaHei UI"/>
              </a:rPr>
              <a:t>产品</a:t>
            </a:r>
            <a:r>
              <a:rPr sz="1100" b="1" i="1" spc="-60">
                <a:solidFill>
                  <a:srgbClr val="FFFFFF"/>
                </a:solidFill>
                <a:latin typeface="Verdana"/>
                <a:cs typeface="Verdana"/>
              </a:rPr>
              <a:t>&amp;</a:t>
            </a:r>
            <a:r>
              <a:rPr sz="1150" b="1" spc="-60">
                <a:solidFill>
                  <a:srgbClr val="FFFFFF"/>
                </a:solidFill>
                <a:latin typeface="Microsoft YaHei UI"/>
                <a:cs typeface="Microsoft YaHei UI"/>
              </a:rPr>
              <a:t>服务</a:t>
            </a:r>
            <a:endParaRPr sz="1150">
              <a:latin typeface="Microsoft YaHei UI"/>
              <a:cs typeface="Microsoft YaHei UI"/>
            </a:endParaRPr>
          </a:p>
          <a:p>
            <a:pPr marL="176530" marR="724535">
              <a:lnSpc>
                <a:spcPct val="124000"/>
              </a:lnSpc>
              <a:spcBef>
                <a:spcPts val="65"/>
              </a:spcBef>
            </a:pPr>
            <a:r>
              <a:rPr sz="1000" spc="-15">
                <a:solidFill>
                  <a:srgbClr val="595959"/>
                </a:solidFill>
                <a:latin typeface="Microsoft YaHei UI"/>
                <a:cs typeface="Microsoft YaHei UI"/>
              </a:rPr>
              <a:t>A</a:t>
            </a:r>
            <a:r>
              <a:rPr sz="1000">
                <a:solidFill>
                  <a:srgbClr val="595959"/>
                </a:solidFill>
                <a:latin typeface="Microsoft YaHei UI"/>
                <a:cs typeface="Microsoft YaHei UI"/>
              </a:rPr>
              <a:t>I影像 </a:t>
            </a:r>
            <a:r>
              <a:rPr sz="1000" spc="-5">
                <a:solidFill>
                  <a:srgbClr val="595959"/>
                </a:solidFill>
                <a:latin typeface="Microsoft YaHei UI"/>
                <a:cs typeface="Microsoft YaHei UI"/>
              </a:rPr>
              <a:t>C</a:t>
            </a:r>
            <a:r>
              <a:rPr sz="1000" spc="-10">
                <a:solidFill>
                  <a:srgbClr val="595959"/>
                </a:solidFill>
                <a:latin typeface="Microsoft YaHei UI"/>
                <a:cs typeface="Microsoft YaHei UI"/>
              </a:rPr>
              <a:t>D</a:t>
            </a:r>
            <a:r>
              <a:rPr sz="1000" spc="-5">
                <a:solidFill>
                  <a:srgbClr val="595959"/>
                </a:solidFill>
                <a:latin typeface="Microsoft YaHei UI"/>
                <a:cs typeface="Microsoft YaHei UI"/>
              </a:rPr>
              <a:t>S</a:t>
            </a:r>
            <a:r>
              <a:rPr sz="1000">
                <a:solidFill>
                  <a:srgbClr val="595959"/>
                </a:solidFill>
                <a:latin typeface="Microsoft YaHei UI"/>
                <a:cs typeface="Microsoft YaHei UI"/>
              </a:rPr>
              <a:t>S</a:t>
            </a:r>
            <a:endParaRPr sz="1000">
              <a:latin typeface="Microsoft YaHei UI"/>
              <a:cs typeface="Microsoft YaHei UI"/>
            </a:endParaRPr>
          </a:p>
          <a:p>
            <a:pPr marL="176530" marR="343535">
              <a:lnSpc>
                <a:spcPct val="117000"/>
              </a:lnSpc>
              <a:spcBef>
                <a:spcPts val="60"/>
              </a:spcBef>
            </a:pPr>
            <a:r>
              <a:rPr sz="1000">
                <a:solidFill>
                  <a:srgbClr val="595959"/>
                </a:solidFill>
                <a:latin typeface="Microsoft YaHei UI"/>
                <a:cs typeface="Microsoft YaHei UI"/>
              </a:rPr>
              <a:t>医疗机器人 医疗智能硬件 智慧病案</a:t>
            </a:r>
            <a:endParaRPr sz="1000">
              <a:latin typeface="Microsoft YaHei UI"/>
              <a:cs typeface="Microsoft YaHei UI"/>
            </a:endParaRPr>
          </a:p>
          <a:p>
            <a:pPr>
              <a:lnSpc>
                <a:spcPts val="550"/>
              </a:lnSpc>
              <a:spcBef>
                <a:spcPts val="44"/>
              </a:spcBef>
            </a:pPr>
            <a:endParaRPr sz="550"/>
          </a:p>
          <a:p>
            <a:pPr marL="20955"/>
            <a:r>
              <a:rPr sz="1150" b="1" spc="-60">
                <a:solidFill>
                  <a:srgbClr val="FFFFFF"/>
                </a:solidFill>
                <a:latin typeface="Microsoft YaHei UI"/>
                <a:cs typeface="Microsoft YaHei UI"/>
              </a:rPr>
              <a:t>智能支付</a:t>
            </a:r>
            <a:endParaRPr sz="1150">
              <a:latin typeface="Microsoft YaHei UI"/>
              <a:cs typeface="Microsoft YaHei UI"/>
            </a:endParaRPr>
          </a:p>
          <a:p>
            <a:pPr marL="202565" marR="443865" indent="635">
              <a:lnSpc>
                <a:spcPct val="126000"/>
              </a:lnSpc>
              <a:spcBef>
                <a:spcPts val="65"/>
              </a:spcBef>
            </a:pPr>
            <a:r>
              <a:rPr sz="1000">
                <a:solidFill>
                  <a:srgbClr val="595959"/>
                </a:solidFill>
                <a:latin typeface="Microsoft YaHei UI"/>
                <a:cs typeface="Microsoft YaHei UI"/>
              </a:rPr>
              <a:t>医保信息化 医疗金融</a:t>
            </a:r>
            <a:endParaRPr sz="1000">
              <a:latin typeface="Microsoft YaHei UI"/>
              <a:cs typeface="Microsoft YaHei UI"/>
            </a:endParaRPr>
          </a:p>
        </p:txBody>
      </p:sp>
      <p:sp>
        <p:nvSpPr>
          <p:cNvPr id="100" name="object 100"/>
          <p:cNvSpPr txBox="1"/>
          <p:nvPr/>
        </p:nvSpPr>
        <p:spPr>
          <a:xfrm>
            <a:off x="3884849" y="1202944"/>
            <a:ext cx="5055235" cy="49593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79195"/>
            <a:r>
              <a:rPr sz="1400" b="1">
                <a:solidFill>
                  <a:srgbClr val="404040"/>
                </a:solidFill>
                <a:latin typeface="Microsoft YaHei UI"/>
                <a:cs typeface="Microsoft YaHei UI"/>
              </a:rPr>
              <a:t>发展成熟度评估维度示意图</a:t>
            </a:r>
            <a:endParaRPr sz="1400">
              <a:latin typeface="Microsoft YaHei UI"/>
              <a:cs typeface="Microsoft YaHei UI"/>
            </a:endParaRPr>
          </a:p>
          <a:p>
            <a:pPr>
              <a:lnSpc>
                <a:spcPts val="1000"/>
              </a:lnSpc>
              <a:spcBef>
                <a:spcPts val="24"/>
              </a:spcBef>
            </a:pPr>
            <a:endParaRPr sz="1000"/>
          </a:p>
          <a:p>
            <a:pPr marL="12700">
              <a:lnSpc>
                <a:spcPts val="1200"/>
              </a:lnSpc>
              <a:tabLst>
                <a:tab pos="895350"/>
                <a:tab pos="1626235"/>
                <a:tab pos="2592070"/>
                <a:tab pos="3343275"/>
                <a:tab pos="4152900"/>
              </a:tabLst>
            </a:pPr>
            <a:r>
              <a:rPr sz="1000">
                <a:solidFill>
                  <a:srgbClr val="595959"/>
                </a:solidFill>
                <a:latin typeface="Microsoft YaHei UI"/>
                <a:cs typeface="Microsoft YaHei UI"/>
              </a:rPr>
              <a:t>融资热度	市场规模	政策扶持力度	进入壁垒	数字化基础	未来规模化能力</a:t>
            </a:r>
            <a:endParaRPr sz="1000">
              <a:latin typeface="Microsoft YaHei UI"/>
              <a:cs typeface="Microsoft YaHei UI"/>
            </a:endParaRPr>
          </a:p>
        </p:txBody>
      </p:sp>
      <p:sp>
        <p:nvSpPr>
          <p:cNvPr id="101" name="object 101"/>
          <p:cNvSpPr txBox="1"/>
          <p:nvPr/>
        </p:nvSpPr>
        <p:spPr>
          <a:xfrm>
            <a:off x="9365279" y="1543303"/>
            <a:ext cx="40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成熟度</a:t>
            </a:r>
            <a:endParaRPr sz="1000">
              <a:latin typeface="Microsoft YaHei UI"/>
              <a:cs typeface="Microsoft YaHei UI"/>
            </a:endParaRPr>
          </a:p>
        </p:txBody>
      </p:sp>
      <p:sp>
        <p:nvSpPr>
          <p:cNvPr id="102" name="object 102"/>
          <p:cNvSpPr/>
          <p:nvPr/>
        </p:nvSpPr>
        <p:spPr>
          <a:xfrm>
            <a:off x="9152230" y="1999057"/>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103"/>
          <p:cNvSpPr/>
          <p:nvPr/>
        </p:nvSpPr>
        <p:spPr>
          <a:xfrm>
            <a:off x="9152230" y="2179054"/>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object 104"/>
          <p:cNvSpPr/>
          <p:nvPr/>
        </p:nvSpPr>
        <p:spPr>
          <a:xfrm>
            <a:off x="9152230" y="235905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 name="object 105"/>
          <p:cNvSpPr/>
          <p:nvPr/>
        </p:nvSpPr>
        <p:spPr>
          <a:xfrm>
            <a:off x="9154033" y="283803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6" name="object 106"/>
          <p:cNvSpPr/>
          <p:nvPr/>
        </p:nvSpPr>
        <p:spPr>
          <a:xfrm>
            <a:off x="9154033" y="301804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7" name="object 107"/>
          <p:cNvSpPr/>
          <p:nvPr/>
        </p:nvSpPr>
        <p:spPr>
          <a:xfrm>
            <a:off x="9152230" y="3460192"/>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8" name="object 108"/>
          <p:cNvSpPr/>
          <p:nvPr/>
        </p:nvSpPr>
        <p:spPr>
          <a:xfrm>
            <a:off x="9152230" y="3640189"/>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9" name="object 109"/>
          <p:cNvSpPr/>
          <p:nvPr/>
        </p:nvSpPr>
        <p:spPr>
          <a:xfrm>
            <a:off x="9152230" y="3820186"/>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0" name="object 110"/>
          <p:cNvSpPr/>
          <p:nvPr/>
        </p:nvSpPr>
        <p:spPr>
          <a:xfrm>
            <a:off x="9147366" y="4244277"/>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1" name="object 111"/>
          <p:cNvSpPr/>
          <p:nvPr/>
        </p:nvSpPr>
        <p:spPr>
          <a:xfrm>
            <a:off x="9147366" y="4424287"/>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2" name="object 112"/>
          <p:cNvSpPr/>
          <p:nvPr/>
        </p:nvSpPr>
        <p:spPr>
          <a:xfrm>
            <a:off x="9147366" y="4604284"/>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3" name="object 113"/>
          <p:cNvSpPr/>
          <p:nvPr/>
        </p:nvSpPr>
        <p:spPr>
          <a:xfrm>
            <a:off x="9147366" y="4784281"/>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4" name="object 114"/>
          <p:cNvSpPr/>
          <p:nvPr/>
        </p:nvSpPr>
        <p:spPr>
          <a:xfrm>
            <a:off x="9147366" y="4964278"/>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5" name="object 115"/>
          <p:cNvSpPr/>
          <p:nvPr/>
        </p:nvSpPr>
        <p:spPr>
          <a:xfrm>
            <a:off x="9147366" y="5453203"/>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6" name="object 116"/>
          <p:cNvSpPr/>
          <p:nvPr/>
        </p:nvSpPr>
        <p:spPr>
          <a:xfrm>
            <a:off x="9147366" y="5633200"/>
            <a:ext cx="864755" cy="179997"/>
          </a:xfrm>
          <a:custGeom>
            <a:rect l="l" t="t" r="r" b="b"/>
            <a:pathLst>
              <a:path w="864755" h="179997">
                <a:moveTo>
                  <a:pt x="0" y="179997"/>
                </a:moveTo>
                <a:lnTo>
                  <a:pt x="864755" y="179997"/>
                </a:lnTo>
                <a:lnTo>
                  <a:pt x="864755" y="0"/>
                </a:lnTo>
                <a:lnTo>
                  <a:pt x="0" y="0"/>
                </a:lnTo>
                <a:lnTo>
                  <a:pt x="0" y="179997"/>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7" name="object 117"/>
          <p:cNvSpPr/>
          <p:nvPr/>
        </p:nvSpPr>
        <p:spPr>
          <a:xfrm>
            <a:off x="5460434" y="5934996"/>
            <a:ext cx="606640" cy="206121"/>
          </a:xfrm>
          <a:custGeom>
            <a:rect l="l" t="t" r="r" b="b"/>
            <a:pathLst>
              <a:path w="606640" h="206121">
                <a:moveTo>
                  <a:pt x="0" y="0"/>
                </a:moveTo>
                <a:lnTo>
                  <a:pt x="606640" y="0"/>
                </a:lnTo>
                <a:lnTo>
                  <a:pt x="606640" y="206121"/>
                </a:lnTo>
                <a:lnTo>
                  <a:pt x="0" y="206121"/>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8" name="object 118"/>
          <p:cNvSpPr/>
          <p:nvPr/>
        </p:nvSpPr>
        <p:spPr>
          <a:xfrm>
            <a:off x="6134322" y="5934996"/>
            <a:ext cx="606640" cy="206121"/>
          </a:xfrm>
          <a:custGeom>
            <a:rect l="l" t="t" r="r" b="b"/>
            <a:pathLst>
              <a:path w="606640" h="206121">
                <a:moveTo>
                  <a:pt x="0" y="0"/>
                </a:moveTo>
                <a:lnTo>
                  <a:pt x="606640" y="0"/>
                </a:lnTo>
                <a:lnTo>
                  <a:pt x="606640" y="206121"/>
                </a:lnTo>
                <a:lnTo>
                  <a:pt x="0" y="206121"/>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9" name="object 119"/>
          <p:cNvSpPr/>
          <p:nvPr/>
        </p:nvSpPr>
        <p:spPr>
          <a:xfrm>
            <a:off x="6808210" y="5934996"/>
            <a:ext cx="606640" cy="206121"/>
          </a:xfrm>
          <a:custGeom>
            <a:rect l="l" t="t" r="r" b="b"/>
            <a:pathLst>
              <a:path w="606640" h="206121">
                <a:moveTo>
                  <a:pt x="0" y="0"/>
                </a:moveTo>
                <a:lnTo>
                  <a:pt x="606640" y="0"/>
                </a:lnTo>
                <a:lnTo>
                  <a:pt x="606640" y="206121"/>
                </a:lnTo>
                <a:lnTo>
                  <a:pt x="0" y="206121"/>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0" name="object 120"/>
          <p:cNvSpPr/>
          <p:nvPr/>
        </p:nvSpPr>
        <p:spPr>
          <a:xfrm>
            <a:off x="4786547" y="5934996"/>
            <a:ext cx="606640" cy="206121"/>
          </a:xfrm>
          <a:custGeom>
            <a:rect l="l" t="t" r="r" b="b"/>
            <a:pathLst>
              <a:path w="606640" h="206121">
                <a:moveTo>
                  <a:pt x="0" y="0"/>
                </a:moveTo>
                <a:lnTo>
                  <a:pt x="606640" y="0"/>
                </a:lnTo>
                <a:lnTo>
                  <a:pt x="606640" y="206121"/>
                </a:lnTo>
                <a:lnTo>
                  <a:pt x="0" y="206121"/>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1" name="object 121"/>
          <p:cNvSpPr txBox="1"/>
          <p:nvPr/>
        </p:nvSpPr>
        <p:spPr>
          <a:xfrm>
            <a:off x="7621779" y="5951220"/>
            <a:ext cx="1625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颜色由浅至深表示水平由低至高</a:t>
            </a:r>
            <a:endParaRPr sz="900">
              <a:latin typeface="Microsoft YaHei UI"/>
              <a:cs typeface="Microsoft YaHei UI"/>
            </a:endParaRPr>
          </a:p>
        </p:txBody>
      </p:sp>
      <p:sp>
        <p:nvSpPr>
          <p:cNvPr id="123" name="object 123"/>
          <p:cNvSpPr txBox="1">
            <a:spLocks noGrp="1"/>
          </p:cNvSpPr>
          <p:nvPr>
            <p:ph type="sldNum" sz="quarter" idx="7"/>
          </p:nvPr>
        </p:nvSpPr>
        <p:spPr>
          <a:prstGeom prst="rect">
            <a:avLst/>
          </a:prstGeom>
        </p:spPr>
        <p:txBody>
          <a:bodyPr vert="horz" wrap="square" lIns="0" tIns="0" rIns="0" bIns="0" rtlCol="0">
            <a:noAutofit/>
          </a:bodyPr>
          <a:lstStyle/>
          <a:p>
            <a:pPr marL="25400"/>
            <a:r>
              <a:rPr sz="900">
                <a:solidFill>
                  <a:srgbClr val="7F7F7F"/>
                </a:solidFill>
                <a:latin typeface="Microsoft YaHei UI"/>
                <a:cs typeface="Microsoft YaHei UI"/>
              </a:rPr>
              <a:t>18</a:t>
            </a:r>
            <a:endParaRPr sz="900">
              <a:latin typeface="Microsoft YaHei UI"/>
              <a:cs typeface="Microsoft YaHei UI"/>
            </a:endParaRPr>
          </a:p>
        </p:txBody>
      </p:sp>
      <p:sp>
        <p:nvSpPr>
          <p:cNvPr id="122" name="object 122"/>
          <p:cNvSpPr txBox="1"/>
          <p:nvPr/>
        </p:nvSpPr>
        <p:spPr>
          <a:xfrm>
            <a:off x="4342754" y="5965952"/>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图例</a:t>
            </a:r>
            <a:endParaRPr sz="1000">
              <a:latin typeface="Microsoft YaHei UI"/>
              <a:cs typeface="Microsoft YaHei U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0" rIns="0" bIns="0" rtlCol="0">
            <a:noAutofit/>
          </a:bodyPr>
          <a:lstStyle/>
          <a:p>
            <a:pPr marL="300355">
              <a:lnSpc>
                <a:spcPct val="100000"/>
              </a:lnSpc>
            </a:pPr>
            <a:r>
              <a:rPr sz="3200">
                <a:solidFill>
                  <a:srgbClr val="8BC53F"/>
                </a:solidFill>
                <a:latin typeface="Microsoft YaHei UI"/>
                <a:cs typeface="Microsoft YaHei UI"/>
              </a:rPr>
              <a:t>医疗科技高成熟度细分赛道剖析</a:t>
            </a:r>
            <a:endParaRPr sz="3200">
              <a:latin typeface="Microsoft YaHei UI"/>
              <a:cs typeface="Microsoft YaHei UI"/>
            </a:endParaRPr>
          </a:p>
        </p:txBody>
      </p:sp>
      <p:sp>
        <p:nvSpPr>
          <p:cNvPr id="3" name="object 3"/>
          <p:cNvSpPr/>
          <p:nvPr/>
        </p:nvSpPr>
        <p:spPr>
          <a:xfrm>
            <a:off x="3286546" y="4140915"/>
            <a:ext cx="215887" cy="215886"/>
          </a:xfrm>
          <a:custGeom>
            <a:rect l="l" t="t" r="r" b="b"/>
            <a:pathLst>
              <a:path w="215885" h="215885">
                <a:moveTo>
                  <a:pt x="0" y="107944"/>
                </a:moveTo>
                <a:lnTo>
                  <a:pt x="8455" y="65992"/>
                </a:lnTo>
                <a:lnTo>
                  <a:pt x="31517" y="31714"/>
                </a:lnTo>
                <a:lnTo>
                  <a:pt x="65732" y="8565"/>
                </a:lnTo>
                <a:lnTo>
                  <a:pt x="107643" y="0"/>
                </a:lnTo>
                <a:lnTo>
                  <a:pt x="122315" y="979"/>
                </a:lnTo>
                <a:lnTo>
                  <a:pt x="162188" y="14651"/>
                </a:lnTo>
                <a:lnTo>
                  <a:pt x="193192" y="41747"/>
                </a:lnTo>
                <a:lnTo>
                  <a:pt x="211914" y="78827"/>
                </a:lnTo>
                <a:lnTo>
                  <a:pt x="215887" y="107395"/>
                </a:lnTo>
                <a:lnTo>
                  <a:pt x="214910" y="122107"/>
                </a:lnTo>
                <a:lnTo>
                  <a:pt x="201269" y="162059"/>
                </a:lnTo>
                <a:lnTo>
                  <a:pt x="174229" y="193106"/>
                </a:lnTo>
                <a:lnTo>
                  <a:pt x="137218" y="211869"/>
                </a:lnTo>
                <a:lnTo>
                  <a:pt x="108699" y="215886"/>
                </a:lnTo>
                <a:lnTo>
                  <a:pt x="93954" y="214912"/>
                </a:lnTo>
                <a:lnTo>
                  <a:pt x="53937" y="201296"/>
                </a:lnTo>
                <a:lnTo>
                  <a:pt x="22855" y="174302"/>
                </a:lnTo>
                <a:lnTo>
                  <a:pt x="4057" y="137349"/>
                </a:lnTo>
                <a:lnTo>
                  <a:pt x="0" y="107944"/>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p:nvPr/>
        </p:nvSpPr>
        <p:spPr>
          <a:xfrm>
            <a:off x="3318945" y="4174071"/>
            <a:ext cx="150513" cy="149912"/>
          </a:xfrm>
          <a:custGeom>
            <a:rect l="l" t="t" r="r" b="b"/>
            <a:pathLst>
              <a:path w="150513" h="149912">
                <a:moveTo>
                  <a:pt x="69855" y="0"/>
                </a:moveTo>
                <a:lnTo>
                  <a:pt x="30582" y="14538"/>
                </a:lnTo>
                <a:lnTo>
                  <a:pt x="5420" y="46881"/>
                </a:lnTo>
                <a:lnTo>
                  <a:pt x="0" y="74843"/>
                </a:lnTo>
                <a:lnTo>
                  <a:pt x="222" y="80648"/>
                </a:lnTo>
                <a:lnTo>
                  <a:pt x="14901" y="119589"/>
                </a:lnTo>
                <a:lnTo>
                  <a:pt x="47509" y="144538"/>
                </a:lnTo>
                <a:lnTo>
                  <a:pt x="75718" y="149912"/>
                </a:lnTo>
                <a:lnTo>
                  <a:pt x="89286" y="148671"/>
                </a:lnTo>
                <a:lnTo>
                  <a:pt x="124293" y="131320"/>
                </a:lnTo>
                <a:lnTo>
                  <a:pt x="146157" y="96218"/>
                </a:lnTo>
                <a:lnTo>
                  <a:pt x="150513" y="64663"/>
                </a:lnTo>
                <a:lnTo>
                  <a:pt x="147385" y="51358"/>
                </a:lnTo>
                <a:lnTo>
                  <a:pt x="124619" y="18519"/>
                </a:lnTo>
                <a:lnTo>
                  <a:pt x="85614" y="1219"/>
                </a:lnTo>
                <a:lnTo>
                  <a:pt x="69855"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3318944" y="4174061"/>
            <a:ext cx="150444" cy="148624"/>
          </a:xfrm>
          <a:custGeom>
            <a:rect l="l" t="t" r="r" b="b"/>
            <a:pathLst>
              <a:path w="150444" h="148624">
                <a:moveTo>
                  <a:pt x="0" y="74815"/>
                </a:moveTo>
                <a:lnTo>
                  <a:pt x="11805" y="34530"/>
                </a:lnTo>
                <a:lnTo>
                  <a:pt x="42471" y="7348"/>
                </a:lnTo>
                <a:lnTo>
                  <a:pt x="69874" y="0"/>
                </a:lnTo>
                <a:lnTo>
                  <a:pt x="85623" y="1222"/>
                </a:lnTo>
                <a:lnTo>
                  <a:pt x="124602" y="18546"/>
                </a:lnTo>
                <a:lnTo>
                  <a:pt x="147333" y="51421"/>
                </a:lnTo>
                <a:lnTo>
                  <a:pt x="150444" y="64739"/>
                </a:lnTo>
                <a:lnTo>
                  <a:pt x="149427" y="81230"/>
                </a:lnTo>
                <a:lnTo>
                  <a:pt x="133223" y="121441"/>
                </a:lnTo>
                <a:lnTo>
                  <a:pt x="101887" y="145048"/>
                </a:lnTo>
                <a:lnTo>
                  <a:pt x="89103" y="148624"/>
                </a:lnTo>
                <a:lnTo>
                  <a:pt x="71915" y="147829"/>
                </a:lnTo>
                <a:lnTo>
                  <a:pt x="30350" y="132801"/>
                </a:lnTo>
                <a:lnTo>
                  <a:pt x="5763" y="103127"/>
                </a:lnTo>
                <a:lnTo>
                  <a:pt x="0" y="74815"/>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3509896" y="4215409"/>
            <a:ext cx="440994" cy="75677"/>
          </a:xfrm>
          <a:custGeom>
            <a:rect l="l" t="t" r="r" b="b"/>
            <a:pathLst>
              <a:path w="440994" h="75677">
                <a:moveTo>
                  <a:pt x="403059" y="0"/>
                </a:moveTo>
                <a:lnTo>
                  <a:pt x="367545" y="29676"/>
                </a:lnTo>
                <a:lnTo>
                  <a:pt x="365900" y="46477"/>
                </a:lnTo>
                <a:lnTo>
                  <a:pt x="371024" y="58277"/>
                </a:lnTo>
                <a:lnTo>
                  <a:pt x="380248" y="67623"/>
                </a:lnTo>
                <a:lnTo>
                  <a:pt x="393164" y="73696"/>
                </a:lnTo>
                <a:lnTo>
                  <a:pt x="409363" y="75677"/>
                </a:lnTo>
                <a:lnTo>
                  <a:pt x="421938" y="71074"/>
                </a:lnTo>
                <a:lnTo>
                  <a:pt x="432000" y="62253"/>
                </a:lnTo>
                <a:lnTo>
                  <a:pt x="438652" y="49857"/>
                </a:lnTo>
                <a:lnTo>
                  <a:pt x="439721" y="42862"/>
                </a:lnTo>
                <a:lnTo>
                  <a:pt x="403059" y="42862"/>
                </a:lnTo>
                <a:lnTo>
                  <a:pt x="403059" y="33337"/>
                </a:lnTo>
                <a:lnTo>
                  <a:pt x="440652" y="33337"/>
                </a:lnTo>
                <a:lnTo>
                  <a:pt x="437098" y="20963"/>
                </a:lnTo>
                <a:lnTo>
                  <a:pt x="428792" y="10001"/>
                </a:lnTo>
                <a:lnTo>
                  <a:pt x="417104" y="2671"/>
                </a:lnTo>
                <a:lnTo>
                  <a:pt x="403059" y="0"/>
                </a:lnTo>
                <a:close/>
              </a:path>
              <a:path w="440994" h="75677">
                <a:moveTo>
                  <a:pt x="367186" y="33337"/>
                </a:moveTo>
                <a:lnTo>
                  <a:pt x="0" y="33337"/>
                </a:lnTo>
                <a:lnTo>
                  <a:pt x="0" y="42862"/>
                </a:lnTo>
                <a:lnTo>
                  <a:pt x="366254" y="42862"/>
                </a:lnTo>
                <a:lnTo>
                  <a:pt x="367186" y="33337"/>
                </a:lnTo>
                <a:close/>
              </a:path>
              <a:path w="440994" h="75677">
                <a:moveTo>
                  <a:pt x="440652" y="33337"/>
                </a:moveTo>
                <a:lnTo>
                  <a:pt x="403059" y="33337"/>
                </a:lnTo>
                <a:lnTo>
                  <a:pt x="403059" y="42862"/>
                </a:lnTo>
                <a:lnTo>
                  <a:pt x="439721" y="42862"/>
                </a:lnTo>
                <a:lnTo>
                  <a:pt x="440994" y="34531"/>
                </a:lnTo>
                <a:lnTo>
                  <a:pt x="440652"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4176478" y="2415032"/>
            <a:ext cx="1447800" cy="10858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a:solidFill>
                  <a:srgbClr val="8BC53F"/>
                </a:solidFill>
                <a:latin typeface="Microsoft YaHei UI"/>
                <a:cs typeface="Microsoft YaHei UI"/>
              </a:rPr>
              <a:t>数字化健康管理</a:t>
            </a:r>
            <a:endParaRPr sz="1600">
              <a:latin typeface="Microsoft YaHei UI"/>
              <a:cs typeface="Microsoft YaHei UI"/>
            </a:endParaRPr>
          </a:p>
          <a:p>
            <a:pPr>
              <a:lnSpc>
                <a:spcPts val="600"/>
              </a:lnSpc>
              <a:spcBef>
                <a:spcPts val="7"/>
              </a:spcBef>
            </a:pPr>
            <a:endParaRPr sz="600"/>
          </a:p>
          <a:p>
            <a:pPr>
              <a:lnSpc>
                <a:spcPts val="1000"/>
              </a:lnSpc>
            </a:pPr>
            <a:endParaRPr sz="1000"/>
          </a:p>
          <a:p>
            <a:pPr>
              <a:lnSpc>
                <a:spcPts val="1000"/>
              </a:lnSpc>
            </a:pPr>
            <a:endParaRPr sz="1000"/>
          </a:p>
          <a:p>
            <a:pPr>
              <a:lnSpc>
                <a:spcPts val="1000"/>
              </a:lnSpc>
            </a:pPr>
            <a:endParaRPr sz="1000"/>
          </a:p>
          <a:p>
            <a:pPr>
              <a:lnSpc>
                <a:spcPts val="1000"/>
              </a:lnSpc>
            </a:pPr>
            <a:endParaRPr sz="1000"/>
          </a:p>
          <a:p>
            <a:pPr marL="14604"/>
            <a:r>
              <a:rPr sz="1600" b="1">
                <a:solidFill>
                  <a:srgbClr val="8BC53F"/>
                </a:solidFill>
                <a:latin typeface="Microsoft YaHei UI"/>
                <a:cs typeface="Microsoft YaHei UI"/>
              </a:rPr>
              <a:t>智慧病案</a:t>
            </a:r>
            <a:endParaRPr sz="1600">
              <a:latin typeface="Microsoft YaHei UI"/>
              <a:cs typeface="Microsoft YaHei UI"/>
            </a:endParaRPr>
          </a:p>
        </p:txBody>
      </p:sp>
      <p:sp>
        <p:nvSpPr>
          <p:cNvPr id="8" name="object 8"/>
          <p:cNvSpPr txBox="1"/>
          <p:nvPr/>
        </p:nvSpPr>
        <p:spPr>
          <a:xfrm>
            <a:off x="4176478" y="4115816"/>
            <a:ext cx="1041400" cy="2565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600" b="1">
                <a:solidFill>
                  <a:srgbClr val="8BC53F"/>
                </a:solidFill>
                <a:latin typeface="Microsoft YaHei UI"/>
                <a:cs typeface="Microsoft YaHei UI"/>
              </a:rPr>
              <a:t>医保信息化</a:t>
            </a:r>
            <a:endParaRPr sz="1600">
              <a:latin typeface="Microsoft YaHei UI"/>
              <a:cs typeface="Microsoft YaHei UI"/>
            </a:endParaRPr>
          </a:p>
        </p:txBody>
      </p:sp>
      <p:sp>
        <p:nvSpPr>
          <p:cNvPr id="9" name="object 9"/>
          <p:cNvSpPr/>
          <p:nvPr/>
        </p:nvSpPr>
        <p:spPr>
          <a:xfrm>
            <a:off x="3286546" y="2444403"/>
            <a:ext cx="215887" cy="215886"/>
          </a:xfrm>
          <a:custGeom>
            <a:rect l="l" t="t" r="r" b="b"/>
            <a:pathLst>
              <a:path w="215885" h="215885">
                <a:moveTo>
                  <a:pt x="0" y="107944"/>
                </a:moveTo>
                <a:lnTo>
                  <a:pt x="8455" y="65992"/>
                </a:lnTo>
                <a:lnTo>
                  <a:pt x="31517" y="31714"/>
                </a:lnTo>
                <a:lnTo>
                  <a:pt x="65732" y="8565"/>
                </a:lnTo>
                <a:lnTo>
                  <a:pt x="107643" y="0"/>
                </a:lnTo>
                <a:lnTo>
                  <a:pt x="122315" y="979"/>
                </a:lnTo>
                <a:lnTo>
                  <a:pt x="162188" y="14651"/>
                </a:lnTo>
                <a:lnTo>
                  <a:pt x="193192" y="41747"/>
                </a:lnTo>
                <a:lnTo>
                  <a:pt x="211914" y="78827"/>
                </a:lnTo>
                <a:lnTo>
                  <a:pt x="215887" y="107395"/>
                </a:lnTo>
                <a:lnTo>
                  <a:pt x="214910" y="122107"/>
                </a:lnTo>
                <a:lnTo>
                  <a:pt x="201269" y="162059"/>
                </a:lnTo>
                <a:lnTo>
                  <a:pt x="174229" y="193106"/>
                </a:lnTo>
                <a:lnTo>
                  <a:pt x="137218" y="211869"/>
                </a:lnTo>
                <a:lnTo>
                  <a:pt x="108699" y="215886"/>
                </a:lnTo>
                <a:lnTo>
                  <a:pt x="93954" y="214912"/>
                </a:lnTo>
                <a:lnTo>
                  <a:pt x="53937" y="201296"/>
                </a:lnTo>
                <a:lnTo>
                  <a:pt x="22855" y="174302"/>
                </a:lnTo>
                <a:lnTo>
                  <a:pt x="4057" y="137349"/>
                </a:lnTo>
                <a:lnTo>
                  <a:pt x="0" y="107944"/>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3318944" y="2477548"/>
            <a:ext cx="150510" cy="149912"/>
          </a:xfrm>
          <a:custGeom>
            <a:rect l="l" t="t" r="r" b="b"/>
            <a:pathLst>
              <a:path w="150510" h="149912">
                <a:moveTo>
                  <a:pt x="69845" y="0"/>
                </a:moveTo>
                <a:lnTo>
                  <a:pt x="30577" y="14545"/>
                </a:lnTo>
                <a:lnTo>
                  <a:pt x="5419" y="46893"/>
                </a:lnTo>
                <a:lnTo>
                  <a:pt x="0" y="74855"/>
                </a:lnTo>
                <a:lnTo>
                  <a:pt x="222" y="80654"/>
                </a:lnTo>
                <a:lnTo>
                  <a:pt x="14899" y="119593"/>
                </a:lnTo>
                <a:lnTo>
                  <a:pt x="47509" y="144538"/>
                </a:lnTo>
                <a:lnTo>
                  <a:pt x="75723" y="149912"/>
                </a:lnTo>
                <a:lnTo>
                  <a:pt x="89290" y="148670"/>
                </a:lnTo>
                <a:lnTo>
                  <a:pt x="124295" y="131321"/>
                </a:lnTo>
                <a:lnTo>
                  <a:pt x="146156" y="96220"/>
                </a:lnTo>
                <a:lnTo>
                  <a:pt x="150510" y="64658"/>
                </a:lnTo>
                <a:lnTo>
                  <a:pt x="147380" y="51355"/>
                </a:lnTo>
                <a:lnTo>
                  <a:pt x="124612" y="18519"/>
                </a:lnTo>
                <a:lnTo>
                  <a:pt x="85605" y="1219"/>
                </a:lnTo>
                <a:lnTo>
                  <a:pt x="69845"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3509896" y="2518897"/>
            <a:ext cx="440994" cy="75677"/>
          </a:xfrm>
          <a:custGeom>
            <a:rect l="l" t="t" r="r" b="b"/>
            <a:pathLst>
              <a:path w="440994" h="75677">
                <a:moveTo>
                  <a:pt x="403059" y="0"/>
                </a:moveTo>
                <a:lnTo>
                  <a:pt x="367545" y="29676"/>
                </a:lnTo>
                <a:lnTo>
                  <a:pt x="365900" y="46477"/>
                </a:lnTo>
                <a:lnTo>
                  <a:pt x="371024" y="58277"/>
                </a:lnTo>
                <a:lnTo>
                  <a:pt x="380248" y="67623"/>
                </a:lnTo>
                <a:lnTo>
                  <a:pt x="393164" y="73696"/>
                </a:lnTo>
                <a:lnTo>
                  <a:pt x="409363" y="75677"/>
                </a:lnTo>
                <a:lnTo>
                  <a:pt x="421938" y="71074"/>
                </a:lnTo>
                <a:lnTo>
                  <a:pt x="432000" y="62253"/>
                </a:lnTo>
                <a:lnTo>
                  <a:pt x="438652" y="49857"/>
                </a:lnTo>
                <a:lnTo>
                  <a:pt x="439721" y="42862"/>
                </a:lnTo>
                <a:lnTo>
                  <a:pt x="403059" y="42862"/>
                </a:lnTo>
                <a:lnTo>
                  <a:pt x="403059" y="33337"/>
                </a:lnTo>
                <a:lnTo>
                  <a:pt x="440652" y="33337"/>
                </a:lnTo>
                <a:lnTo>
                  <a:pt x="437098" y="20963"/>
                </a:lnTo>
                <a:lnTo>
                  <a:pt x="428792" y="10001"/>
                </a:lnTo>
                <a:lnTo>
                  <a:pt x="417104" y="2671"/>
                </a:lnTo>
                <a:lnTo>
                  <a:pt x="403059" y="0"/>
                </a:lnTo>
                <a:close/>
              </a:path>
              <a:path w="440994" h="75677">
                <a:moveTo>
                  <a:pt x="367186" y="33337"/>
                </a:moveTo>
                <a:lnTo>
                  <a:pt x="0" y="33337"/>
                </a:lnTo>
                <a:lnTo>
                  <a:pt x="0" y="42862"/>
                </a:lnTo>
                <a:lnTo>
                  <a:pt x="366254" y="42862"/>
                </a:lnTo>
                <a:lnTo>
                  <a:pt x="367186" y="33337"/>
                </a:lnTo>
                <a:close/>
              </a:path>
              <a:path w="440994" h="75677">
                <a:moveTo>
                  <a:pt x="440652" y="33337"/>
                </a:moveTo>
                <a:lnTo>
                  <a:pt x="403059" y="33337"/>
                </a:lnTo>
                <a:lnTo>
                  <a:pt x="403059" y="42862"/>
                </a:lnTo>
                <a:lnTo>
                  <a:pt x="439721" y="42862"/>
                </a:lnTo>
                <a:lnTo>
                  <a:pt x="440994" y="34531"/>
                </a:lnTo>
                <a:lnTo>
                  <a:pt x="440652"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3286545" y="3278060"/>
            <a:ext cx="215888" cy="215886"/>
          </a:xfrm>
          <a:custGeom>
            <a:rect l="l" t="t" r="r" b="b"/>
            <a:pathLst>
              <a:path w="215886" h="215885">
                <a:moveTo>
                  <a:pt x="0" y="107944"/>
                </a:moveTo>
                <a:lnTo>
                  <a:pt x="8455" y="65992"/>
                </a:lnTo>
                <a:lnTo>
                  <a:pt x="31517" y="31714"/>
                </a:lnTo>
                <a:lnTo>
                  <a:pt x="65732" y="8565"/>
                </a:lnTo>
                <a:lnTo>
                  <a:pt x="107643" y="0"/>
                </a:lnTo>
                <a:lnTo>
                  <a:pt x="122315" y="979"/>
                </a:lnTo>
                <a:lnTo>
                  <a:pt x="162189" y="14650"/>
                </a:lnTo>
                <a:lnTo>
                  <a:pt x="193193" y="41747"/>
                </a:lnTo>
                <a:lnTo>
                  <a:pt x="211915" y="78826"/>
                </a:lnTo>
                <a:lnTo>
                  <a:pt x="215888" y="107394"/>
                </a:lnTo>
                <a:lnTo>
                  <a:pt x="214911" y="122106"/>
                </a:lnTo>
                <a:lnTo>
                  <a:pt x="201270" y="162059"/>
                </a:lnTo>
                <a:lnTo>
                  <a:pt x="174230" y="193106"/>
                </a:lnTo>
                <a:lnTo>
                  <a:pt x="137220" y="211869"/>
                </a:lnTo>
                <a:lnTo>
                  <a:pt x="108701" y="215886"/>
                </a:lnTo>
                <a:lnTo>
                  <a:pt x="93955" y="214912"/>
                </a:lnTo>
                <a:lnTo>
                  <a:pt x="53937" y="201296"/>
                </a:lnTo>
                <a:lnTo>
                  <a:pt x="22855" y="174302"/>
                </a:lnTo>
                <a:lnTo>
                  <a:pt x="4057" y="137350"/>
                </a:lnTo>
                <a:lnTo>
                  <a:pt x="0" y="107944"/>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3318946" y="3311216"/>
            <a:ext cx="150513" cy="149900"/>
          </a:xfrm>
          <a:custGeom>
            <a:rect l="l" t="t" r="r" b="b"/>
            <a:pathLst>
              <a:path w="150513" h="149900">
                <a:moveTo>
                  <a:pt x="69855" y="0"/>
                </a:moveTo>
                <a:lnTo>
                  <a:pt x="30582" y="14538"/>
                </a:lnTo>
                <a:lnTo>
                  <a:pt x="5420" y="46881"/>
                </a:lnTo>
                <a:lnTo>
                  <a:pt x="0" y="74843"/>
                </a:lnTo>
                <a:lnTo>
                  <a:pt x="221" y="80630"/>
                </a:lnTo>
                <a:lnTo>
                  <a:pt x="14894" y="119576"/>
                </a:lnTo>
                <a:lnTo>
                  <a:pt x="47500" y="144525"/>
                </a:lnTo>
                <a:lnTo>
                  <a:pt x="75708" y="149900"/>
                </a:lnTo>
                <a:lnTo>
                  <a:pt x="89278" y="148660"/>
                </a:lnTo>
                <a:lnTo>
                  <a:pt x="124289" y="131316"/>
                </a:lnTo>
                <a:lnTo>
                  <a:pt x="146156" y="96219"/>
                </a:lnTo>
                <a:lnTo>
                  <a:pt x="150513" y="64663"/>
                </a:lnTo>
                <a:lnTo>
                  <a:pt x="147385" y="51358"/>
                </a:lnTo>
                <a:lnTo>
                  <a:pt x="124619" y="18519"/>
                </a:lnTo>
                <a:lnTo>
                  <a:pt x="85614" y="1219"/>
                </a:lnTo>
                <a:lnTo>
                  <a:pt x="69855"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3318945" y="3311206"/>
            <a:ext cx="150444" cy="148624"/>
          </a:xfrm>
          <a:custGeom>
            <a:rect l="l" t="t" r="r" b="b"/>
            <a:pathLst>
              <a:path w="150444" h="148624">
                <a:moveTo>
                  <a:pt x="0" y="74815"/>
                </a:moveTo>
                <a:lnTo>
                  <a:pt x="11805" y="34530"/>
                </a:lnTo>
                <a:lnTo>
                  <a:pt x="42471" y="7348"/>
                </a:lnTo>
                <a:lnTo>
                  <a:pt x="69874" y="0"/>
                </a:lnTo>
                <a:lnTo>
                  <a:pt x="85623" y="1222"/>
                </a:lnTo>
                <a:lnTo>
                  <a:pt x="124602" y="18546"/>
                </a:lnTo>
                <a:lnTo>
                  <a:pt x="147333" y="51421"/>
                </a:lnTo>
                <a:lnTo>
                  <a:pt x="150444" y="64739"/>
                </a:lnTo>
                <a:lnTo>
                  <a:pt x="149427" y="81230"/>
                </a:lnTo>
                <a:lnTo>
                  <a:pt x="133223" y="121441"/>
                </a:lnTo>
                <a:lnTo>
                  <a:pt x="101887" y="145048"/>
                </a:lnTo>
                <a:lnTo>
                  <a:pt x="89103" y="148624"/>
                </a:lnTo>
                <a:lnTo>
                  <a:pt x="71915" y="147829"/>
                </a:lnTo>
                <a:lnTo>
                  <a:pt x="30350" y="132801"/>
                </a:lnTo>
                <a:lnTo>
                  <a:pt x="5763" y="103127"/>
                </a:lnTo>
                <a:lnTo>
                  <a:pt x="0" y="74815"/>
                </a:lnTo>
                <a:close/>
              </a:path>
            </a:pathLst>
          </a:custGeom>
          <a:ln w="952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3503786" y="3347960"/>
            <a:ext cx="440994" cy="75677"/>
          </a:xfrm>
          <a:custGeom>
            <a:rect l="l" t="t" r="r" b="b"/>
            <a:pathLst>
              <a:path w="440994" h="75677">
                <a:moveTo>
                  <a:pt x="403059" y="0"/>
                </a:moveTo>
                <a:lnTo>
                  <a:pt x="367545" y="29676"/>
                </a:lnTo>
                <a:lnTo>
                  <a:pt x="365900" y="46477"/>
                </a:lnTo>
                <a:lnTo>
                  <a:pt x="371024" y="58277"/>
                </a:lnTo>
                <a:lnTo>
                  <a:pt x="380248" y="67623"/>
                </a:lnTo>
                <a:lnTo>
                  <a:pt x="393164" y="73696"/>
                </a:lnTo>
                <a:lnTo>
                  <a:pt x="409363" y="75677"/>
                </a:lnTo>
                <a:lnTo>
                  <a:pt x="421938" y="71074"/>
                </a:lnTo>
                <a:lnTo>
                  <a:pt x="432000" y="62253"/>
                </a:lnTo>
                <a:lnTo>
                  <a:pt x="438652" y="49857"/>
                </a:lnTo>
                <a:lnTo>
                  <a:pt x="439721" y="42862"/>
                </a:lnTo>
                <a:lnTo>
                  <a:pt x="403059" y="42862"/>
                </a:lnTo>
                <a:lnTo>
                  <a:pt x="403059" y="33337"/>
                </a:lnTo>
                <a:lnTo>
                  <a:pt x="440652" y="33337"/>
                </a:lnTo>
                <a:lnTo>
                  <a:pt x="437098" y="20963"/>
                </a:lnTo>
                <a:lnTo>
                  <a:pt x="428792" y="10001"/>
                </a:lnTo>
                <a:lnTo>
                  <a:pt x="417104" y="2671"/>
                </a:lnTo>
                <a:lnTo>
                  <a:pt x="403059" y="0"/>
                </a:lnTo>
                <a:close/>
              </a:path>
              <a:path w="440994" h="75677">
                <a:moveTo>
                  <a:pt x="367186" y="33337"/>
                </a:moveTo>
                <a:lnTo>
                  <a:pt x="0" y="33337"/>
                </a:lnTo>
                <a:lnTo>
                  <a:pt x="0" y="42862"/>
                </a:lnTo>
                <a:lnTo>
                  <a:pt x="366254" y="42862"/>
                </a:lnTo>
                <a:lnTo>
                  <a:pt x="367186" y="33337"/>
                </a:lnTo>
                <a:close/>
              </a:path>
              <a:path w="440994" h="75677">
                <a:moveTo>
                  <a:pt x="440652" y="33337"/>
                </a:moveTo>
                <a:lnTo>
                  <a:pt x="403059" y="33337"/>
                </a:lnTo>
                <a:lnTo>
                  <a:pt x="403059" y="42862"/>
                </a:lnTo>
                <a:lnTo>
                  <a:pt x="439721" y="42862"/>
                </a:lnTo>
                <a:lnTo>
                  <a:pt x="440994" y="34531"/>
                </a:lnTo>
                <a:lnTo>
                  <a:pt x="440652"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0739" y="498856"/>
            <a:ext cx="8265159" cy="26003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3200">
                <a:solidFill>
                  <a:srgbClr val="8BC53F"/>
                </a:solidFill>
                <a:latin typeface="Microsoft YaHei UI"/>
                <a:cs typeface="Microsoft YaHei UI"/>
              </a:rPr>
              <a:t>数字化健康管理行业概览</a:t>
            </a:r>
            <a:endParaRPr sz="650"/>
          </a:p>
          <a:p>
            <a:pPr marL="12700"/>
            <a:r>
              <a:rPr sz="2400">
                <a:solidFill>
                  <a:srgbClr val="595959"/>
                </a:solidFill>
                <a:latin typeface="Microsoft YaHei UI"/>
                <a:cs typeface="Microsoft YaHei UI"/>
              </a:rPr>
              <a:t>从实际需求出发，服务路径与内容初步清晰</a:t>
            </a:r>
            <a:endParaRPr sz="2400">
              <a:latin typeface="Microsoft YaHei UI"/>
              <a:cs typeface="Microsoft YaHei UI"/>
            </a:endParaRPr>
          </a:p>
          <a:p>
            <a:pPr>
              <a:lnSpc>
                <a:spcPts val="1000"/>
              </a:lnSpc>
              <a:spcBef>
                <a:spcPts val="18"/>
              </a:spcBef>
            </a:pPr>
            <a:endParaRPr sz="1000"/>
          </a:p>
          <a:p>
            <a:pPr marL="12700" marR="12700">
              <a:lnSpc>
                <a:spcPct val="119300"/>
              </a:lnSpc>
            </a:pPr>
            <a:r>
              <a:rPr sz="1200">
                <a:solidFill>
                  <a:srgbClr val="595959"/>
                </a:solidFill>
                <a:latin typeface="Microsoft YaHei UI"/>
                <a:cs typeface="Microsoft YaHei UI"/>
              </a:rPr>
              <a:t>数字化健康管理是指利用现代数字技术能力，对人群的健康危险因素进行全面的监测、评估与后续干预，力图从</a:t>
            </a:r>
            <a:r>
              <a:rPr sz="1200" spc="745">
                <a:solidFill>
                  <a:srgbClr val="595959"/>
                </a:solidFill>
                <a:latin typeface="Microsoft YaHei UI"/>
                <a:cs typeface="Microsoft YaHei UI"/>
              </a:rPr>
              <a:t>“治已病”</a:t>
            </a:r>
            <a:r>
              <a:rPr sz="1200" spc="585">
                <a:solidFill>
                  <a:srgbClr val="595959"/>
                </a:solidFill>
                <a:latin typeface="Microsoft YaHei UI"/>
                <a:cs typeface="Microsoft YaHei UI"/>
              </a:rPr>
              <a:t> </a:t>
            </a:r>
            <a:r>
              <a:rPr sz="1200" spc="5">
                <a:solidFill>
                  <a:srgbClr val="595959"/>
                </a:solidFill>
                <a:latin typeface="Microsoft YaHei UI"/>
                <a:cs typeface="Microsoft YaHei UI"/>
              </a:rPr>
              <a:t>向</a:t>
            </a:r>
            <a:r>
              <a:rPr sz="1200" spc="750">
                <a:solidFill>
                  <a:srgbClr val="595959"/>
                </a:solidFill>
                <a:latin typeface="Microsoft YaHei UI"/>
                <a:cs typeface="Microsoft YaHei UI"/>
              </a:rPr>
              <a:t>“</a:t>
            </a:r>
            <a:r>
              <a:rPr sz="1200" spc="5">
                <a:solidFill>
                  <a:srgbClr val="595959"/>
                </a:solidFill>
                <a:latin typeface="Microsoft YaHei UI"/>
                <a:cs typeface="Microsoft YaHei UI"/>
              </a:rPr>
              <a:t>防未病</a:t>
            </a:r>
            <a:r>
              <a:rPr sz="1200" spc="750">
                <a:solidFill>
                  <a:srgbClr val="595959"/>
                </a:solidFill>
                <a:latin typeface="Microsoft YaHei UI"/>
                <a:cs typeface="Microsoft YaHei UI"/>
              </a:rPr>
              <a:t>”发展</a:t>
            </a:r>
            <a:r>
              <a:rPr sz="1200" spc="5">
                <a:solidFill>
                  <a:srgbClr val="595959"/>
                </a:solidFill>
                <a:latin typeface="Microsoft YaHei UI"/>
                <a:cs typeface="Microsoft YaHei UI"/>
              </a:rPr>
              <a:t>。《中国居民营养与慢性病状况报</a:t>
            </a:r>
            <a:r>
              <a:rPr sz="1200">
                <a:solidFill>
                  <a:srgbClr val="595959"/>
                </a:solidFill>
                <a:latin typeface="Microsoft YaHei UI"/>
                <a:cs typeface="Microsoft YaHei UI"/>
              </a:rPr>
              <a:t>告</a:t>
            </a:r>
            <a:r>
              <a:rPr sz="1200" spc="5">
                <a:solidFill>
                  <a:srgbClr val="595959"/>
                </a:solidFill>
                <a:latin typeface="Microsoft YaHei UI"/>
                <a:cs typeface="Microsoft YaHei UI"/>
              </a:rPr>
              <a:t>（</a:t>
            </a:r>
            <a:r>
              <a:rPr sz="1200">
                <a:solidFill>
                  <a:srgbClr val="595959"/>
                </a:solidFill>
                <a:latin typeface="Microsoft YaHei UI"/>
                <a:cs typeface="Microsoft YaHei UI"/>
              </a:rPr>
              <a:t>2020 </a:t>
            </a:r>
            <a:r>
              <a:rPr sz="1200" spc="-110">
                <a:solidFill>
                  <a:srgbClr val="595959"/>
                </a:solidFill>
                <a:latin typeface="Microsoft YaHei UI"/>
                <a:cs typeface="Microsoft YaHei UI"/>
              </a:rPr>
              <a:t> </a:t>
            </a:r>
            <a:r>
              <a:rPr sz="1200" spc="5">
                <a:solidFill>
                  <a:srgbClr val="595959"/>
                </a:solidFill>
                <a:latin typeface="Microsoft YaHei UI"/>
                <a:cs typeface="Microsoft YaHei UI"/>
              </a:rPr>
              <a:t>年）》指出，中国亚健康人</a:t>
            </a:r>
            <a:r>
              <a:rPr sz="1200">
                <a:solidFill>
                  <a:srgbClr val="595959"/>
                </a:solidFill>
                <a:latin typeface="Microsoft YaHei UI"/>
                <a:cs typeface="Microsoft YaHei UI"/>
              </a:rPr>
              <a:t>群</a:t>
            </a:r>
            <a:r>
              <a:rPr sz="1200" spc="5">
                <a:solidFill>
                  <a:srgbClr val="595959"/>
                </a:solidFill>
                <a:latin typeface="Microsoft YaHei UI"/>
                <a:cs typeface="Microsoft YaHei UI"/>
              </a:rPr>
              <a:t>、慢性病患</a:t>
            </a:r>
            <a:r>
              <a:rPr sz="1200">
                <a:solidFill>
                  <a:srgbClr val="595959"/>
                </a:solidFill>
                <a:latin typeface="Microsoft YaHei UI"/>
                <a:cs typeface="Microsoft YaHei UI"/>
              </a:rPr>
              <a:t>者</a:t>
            </a:r>
            <a:r>
              <a:rPr sz="1200" spc="5">
                <a:solidFill>
                  <a:srgbClr val="595959"/>
                </a:solidFill>
                <a:latin typeface="Microsoft YaHei UI"/>
                <a:cs typeface="Microsoft YaHei UI"/>
              </a:rPr>
              <a:t>、老年人口</a:t>
            </a:r>
            <a:r>
              <a:rPr sz="1200">
                <a:solidFill>
                  <a:srgbClr val="595959"/>
                </a:solidFill>
                <a:latin typeface="Microsoft YaHei UI"/>
                <a:cs typeface="Microsoft YaHei UI"/>
              </a:rPr>
              <a:t>及 重症患者数量众多，在</a:t>
            </a:r>
            <a:r>
              <a:rPr sz="1200" spc="745">
                <a:solidFill>
                  <a:srgbClr val="595959"/>
                </a:solidFill>
                <a:latin typeface="Microsoft YaHei UI"/>
                <a:cs typeface="Microsoft YaHei UI"/>
              </a:rPr>
              <a:t>“健康中国”的国家战略背景之下，健康观念也正在从“以疾病治疗为中心”逐渐向“以健康促进 为中心”转变，庞大的需求催生着数字化健康管理市场向好发展。数字化健康管理基于全程覆盖的理念，围绕健康管理手 段与生物医学技术、信息化管理技术等应用创新，致力于实现面向健康和亚健康人群、慢性疾病人群、康复期人群等不同 群体的全生命周期健康管理服务，从而促进全民健康。</a:t>
            </a:r>
            <a:endParaRPr sz="1200">
              <a:latin typeface="Microsoft YaHei UI"/>
              <a:cs typeface="Microsoft YaHei UI"/>
            </a:endParaRPr>
          </a:p>
          <a:p>
            <a:pPr marL="2658745">
              <a:lnSpc>
                <a:spcPts val="1650"/>
              </a:lnSpc>
            </a:pPr>
            <a:r>
              <a:rPr sz="1400" b="1">
                <a:solidFill>
                  <a:srgbClr val="404040"/>
                </a:solidFill>
                <a:latin typeface="Microsoft YaHei UI"/>
                <a:cs typeface="Microsoft YaHei UI"/>
              </a:rPr>
              <a:t>数字化健康管理发展背景及服务体系</a:t>
            </a:r>
            <a:endParaRPr sz="1400">
              <a:latin typeface="Microsoft YaHei UI"/>
              <a:cs typeface="Microsoft YaHei UI"/>
            </a:endParaRPr>
          </a:p>
        </p:txBody>
      </p:sp>
      <p:sp>
        <p:nvSpPr>
          <p:cNvPr id="5" name="object 5"/>
          <p:cNvSpPr txBox="1"/>
          <p:nvPr/>
        </p:nvSpPr>
        <p:spPr>
          <a:xfrm>
            <a:off x="2056130" y="6384544"/>
            <a:ext cx="2667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来源：卫健委、统计局，艾瑞咨询研究院自主研究及绘制。</a:t>
            </a:r>
            <a:endParaRPr sz="800">
              <a:latin typeface="Microsoft YaHei UI"/>
              <a:cs typeface="Microsoft YaHei UI"/>
            </a:endParaRPr>
          </a:p>
        </p:txBody>
      </p:sp>
      <p:sp>
        <p:nvSpPr>
          <p:cNvPr id="6" name="object 6"/>
          <p:cNvSpPr/>
          <p:nvPr/>
        </p:nvSpPr>
        <p:spPr>
          <a:xfrm>
            <a:off x="5248909" y="4433468"/>
            <a:ext cx="4571316" cy="266700"/>
          </a:xfrm>
          <a:custGeom>
            <a:rect l="l" t="t" r="r" b="b"/>
            <a:pathLst>
              <a:path w="4571316" h="266700">
                <a:moveTo>
                  <a:pt x="0" y="0"/>
                </a:moveTo>
                <a:lnTo>
                  <a:pt x="4571316" y="0"/>
                </a:lnTo>
                <a:lnTo>
                  <a:pt x="4571316" y="266700"/>
                </a:lnTo>
                <a:lnTo>
                  <a:pt x="0" y="26670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5876667" y="4468112"/>
            <a:ext cx="519906" cy="197413"/>
          </a:xfrm>
          <a:custGeom>
            <a:rect l="l" t="t" r="r" b="b"/>
            <a:pathLst>
              <a:path w="519906" h="197413">
                <a:moveTo>
                  <a:pt x="0" y="0"/>
                </a:moveTo>
                <a:lnTo>
                  <a:pt x="519906" y="0"/>
                </a:lnTo>
                <a:lnTo>
                  <a:pt x="519906" y="197413"/>
                </a:lnTo>
                <a:lnTo>
                  <a:pt x="0" y="19741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5876668" y="4468112"/>
            <a:ext cx="519907" cy="197413"/>
          </a:xfrm>
          <a:custGeom>
            <a:rect l="l" t="t" r="r" b="b"/>
            <a:pathLst>
              <a:path w="519906" h="197413">
                <a:moveTo>
                  <a:pt x="0" y="0"/>
                </a:moveTo>
                <a:lnTo>
                  <a:pt x="519907" y="0"/>
                </a:lnTo>
                <a:lnTo>
                  <a:pt x="519907" y="197413"/>
                </a:lnTo>
                <a:lnTo>
                  <a:pt x="0" y="197413"/>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5308211" y="4497323"/>
            <a:ext cx="10128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656590"/>
              </a:tabLst>
            </a:pPr>
            <a:r>
              <a:rPr sz="900" b="1">
                <a:solidFill>
                  <a:srgbClr val="8BC53F"/>
                </a:solidFill>
                <a:latin typeface="Microsoft YaHei UI"/>
                <a:cs typeface="Microsoft YaHei UI"/>
              </a:rPr>
              <a:t>科技支撑	</a:t>
            </a:r>
            <a:r>
              <a:rPr sz="900">
                <a:solidFill>
                  <a:srgbClr val="595959"/>
                </a:solidFill>
                <a:latin typeface="Microsoft YaHei UI"/>
                <a:cs typeface="Microsoft YaHei UI"/>
              </a:rPr>
              <a:t>大数据</a:t>
            </a:r>
            <a:endParaRPr sz="900">
              <a:latin typeface="Microsoft YaHei UI"/>
              <a:cs typeface="Microsoft YaHei UI"/>
            </a:endParaRPr>
          </a:p>
        </p:txBody>
      </p:sp>
      <p:sp>
        <p:nvSpPr>
          <p:cNvPr id="10" name="object 10"/>
          <p:cNvSpPr/>
          <p:nvPr/>
        </p:nvSpPr>
        <p:spPr>
          <a:xfrm>
            <a:off x="6534903" y="4468112"/>
            <a:ext cx="519322" cy="197413"/>
          </a:xfrm>
          <a:custGeom>
            <a:rect l="l" t="t" r="r" b="b"/>
            <a:pathLst>
              <a:path w="519322" h="197413">
                <a:moveTo>
                  <a:pt x="0" y="0"/>
                </a:moveTo>
                <a:lnTo>
                  <a:pt x="519322" y="0"/>
                </a:lnTo>
                <a:lnTo>
                  <a:pt x="519322" y="197413"/>
                </a:lnTo>
                <a:lnTo>
                  <a:pt x="0" y="19741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6534904" y="4468112"/>
            <a:ext cx="519321" cy="197413"/>
          </a:xfrm>
          <a:custGeom>
            <a:rect l="l" t="t" r="r" b="b"/>
            <a:pathLst>
              <a:path w="519321" h="197413">
                <a:moveTo>
                  <a:pt x="0" y="0"/>
                </a:moveTo>
                <a:lnTo>
                  <a:pt x="519321" y="0"/>
                </a:lnTo>
                <a:lnTo>
                  <a:pt x="519321" y="197413"/>
                </a:lnTo>
                <a:lnTo>
                  <a:pt x="0" y="197413"/>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txBox="1"/>
          <p:nvPr/>
        </p:nvSpPr>
        <p:spPr>
          <a:xfrm>
            <a:off x="6610414" y="4497323"/>
            <a:ext cx="3683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云计算</a:t>
            </a:r>
            <a:endParaRPr sz="900">
              <a:latin typeface="Microsoft YaHei UI"/>
              <a:cs typeface="Microsoft YaHei UI"/>
            </a:endParaRPr>
          </a:p>
        </p:txBody>
      </p:sp>
      <p:sp>
        <p:nvSpPr>
          <p:cNvPr id="13" name="object 13"/>
          <p:cNvSpPr/>
          <p:nvPr/>
        </p:nvSpPr>
        <p:spPr>
          <a:xfrm>
            <a:off x="7193140" y="4468112"/>
            <a:ext cx="519320" cy="197413"/>
          </a:xfrm>
          <a:custGeom>
            <a:rect l="l" t="t" r="r" b="b"/>
            <a:pathLst>
              <a:path w="519320" h="197413">
                <a:moveTo>
                  <a:pt x="0" y="0"/>
                </a:moveTo>
                <a:lnTo>
                  <a:pt x="519320" y="0"/>
                </a:lnTo>
                <a:lnTo>
                  <a:pt x="519320" y="197413"/>
                </a:lnTo>
                <a:lnTo>
                  <a:pt x="0" y="19741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7193141" y="4468112"/>
            <a:ext cx="519321" cy="197413"/>
          </a:xfrm>
          <a:custGeom>
            <a:rect l="l" t="t" r="r" b="b"/>
            <a:pathLst>
              <a:path w="519321" h="197413">
                <a:moveTo>
                  <a:pt x="0" y="0"/>
                </a:moveTo>
                <a:lnTo>
                  <a:pt x="519321" y="0"/>
                </a:lnTo>
                <a:lnTo>
                  <a:pt x="519321" y="197413"/>
                </a:lnTo>
                <a:lnTo>
                  <a:pt x="0" y="197413"/>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7268652" y="4497323"/>
            <a:ext cx="3683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物联网</a:t>
            </a:r>
            <a:endParaRPr sz="900">
              <a:latin typeface="Microsoft YaHei UI"/>
              <a:cs typeface="Microsoft YaHei UI"/>
            </a:endParaRPr>
          </a:p>
        </p:txBody>
      </p:sp>
      <p:sp>
        <p:nvSpPr>
          <p:cNvPr id="16" name="object 16"/>
          <p:cNvSpPr/>
          <p:nvPr/>
        </p:nvSpPr>
        <p:spPr>
          <a:xfrm>
            <a:off x="7850790" y="4468112"/>
            <a:ext cx="519320" cy="197413"/>
          </a:xfrm>
          <a:custGeom>
            <a:rect l="l" t="t" r="r" b="b"/>
            <a:pathLst>
              <a:path w="519320" h="197413">
                <a:moveTo>
                  <a:pt x="0" y="0"/>
                </a:moveTo>
                <a:lnTo>
                  <a:pt x="519320" y="0"/>
                </a:lnTo>
                <a:lnTo>
                  <a:pt x="519320" y="197413"/>
                </a:lnTo>
                <a:lnTo>
                  <a:pt x="0" y="19741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7850791" y="4468112"/>
            <a:ext cx="519321" cy="197413"/>
          </a:xfrm>
          <a:custGeom>
            <a:rect l="l" t="t" r="r" b="b"/>
            <a:pathLst>
              <a:path w="519321" h="197413">
                <a:moveTo>
                  <a:pt x="0" y="0"/>
                </a:moveTo>
                <a:lnTo>
                  <a:pt x="519321" y="0"/>
                </a:lnTo>
                <a:lnTo>
                  <a:pt x="519321" y="197413"/>
                </a:lnTo>
                <a:lnTo>
                  <a:pt x="0" y="197413"/>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txBox="1"/>
          <p:nvPr/>
        </p:nvSpPr>
        <p:spPr>
          <a:xfrm>
            <a:off x="8016788" y="4497323"/>
            <a:ext cx="187960" cy="1473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Verdana"/>
                <a:cs typeface="Verdana"/>
              </a:rPr>
              <a:t>5G</a:t>
            </a:r>
            <a:endParaRPr sz="900">
              <a:latin typeface="Verdana"/>
              <a:cs typeface="Verdana"/>
            </a:endParaRPr>
          </a:p>
        </p:txBody>
      </p:sp>
      <p:sp>
        <p:nvSpPr>
          <p:cNvPr id="19" name="object 19"/>
          <p:cNvSpPr/>
          <p:nvPr/>
        </p:nvSpPr>
        <p:spPr>
          <a:xfrm>
            <a:off x="8508442" y="4468112"/>
            <a:ext cx="519320" cy="197413"/>
          </a:xfrm>
          <a:custGeom>
            <a:rect l="l" t="t" r="r" b="b"/>
            <a:pathLst>
              <a:path w="519320" h="197413">
                <a:moveTo>
                  <a:pt x="0" y="0"/>
                </a:moveTo>
                <a:lnTo>
                  <a:pt x="519320" y="0"/>
                </a:lnTo>
                <a:lnTo>
                  <a:pt x="519320" y="197413"/>
                </a:lnTo>
                <a:lnTo>
                  <a:pt x="0" y="19741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8508443" y="4468112"/>
            <a:ext cx="519321" cy="197413"/>
          </a:xfrm>
          <a:custGeom>
            <a:rect l="l" t="t" r="r" b="b"/>
            <a:pathLst>
              <a:path w="519321" h="197413">
                <a:moveTo>
                  <a:pt x="0" y="0"/>
                </a:moveTo>
                <a:lnTo>
                  <a:pt x="519321" y="0"/>
                </a:lnTo>
                <a:lnTo>
                  <a:pt x="519321" y="197413"/>
                </a:lnTo>
                <a:lnTo>
                  <a:pt x="0" y="197413"/>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txBox="1"/>
          <p:nvPr/>
        </p:nvSpPr>
        <p:spPr>
          <a:xfrm>
            <a:off x="8692694" y="4497323"/>
            <a:ext cx="151130" cy="1473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5">
                <a:solidFill>
                  <a:srgbClr val="595959"/>
                </a:solidFill>
                <a:latin typeface="Verdana"/>
                <a:cs typeface="Verdana"/>
              </a:rPr>
              <a:t>AI</a:t>
            </a:r>
            <a:endParaRPr sz="900">
              <a:latin typeface="Verdana"/>
              <a:cs typeface="Verdana"/>
            </a:endParaRPr>
          </a:p>
        </p:txBody>
      </p:sp>
      <p:sp>
        <p:nvSpPr>
          <p:cNvPr id="22" name="object 22"/>
          <p:cNvSpPr/>
          <p:nvPr/>
        </p:nvSpPr>
        <p:spPr>
          <a:xfrm>
            <a:off x="9166676" y="4468112"/>
            <a:ext cx="519320" cy="197413"/>
          </a:xfrm>
          <a:custGeom>
            <a:rect l="l" t="t" r="r" b="b"/>
            <a:pathLst>
              <a:path w="519320" h="197413">
                <a:moveTo>
                  <a:pt x="0" y="0"/>
                </a:moveTo>
                <a:lnTo>
                  <a:pt x="519320" y="0"/>
                </a:lnTo>
                <a:lnTo>
                  <a:pt x="519320" y="197413"/>
                </a:lnTo>
                <a:lnTo>
                  <a:pt x="0" y="19741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9166677" y="4468112"/>
            <a:ext cx="519321" cy="197413"/>
          </a:xfrm>
          <a:custGeom>
            <a:rect l="l" t="t" r="r" b="b"/>
            <a:pathLst>
              <a:path w="519321" h="197413">
                <a:moveTo>
                  <a:pt x="0" y="0"/>
                </a:moveTo>
                <a:lnTo>
                  <a:pt x="519321" y="0"/>
                </a:lnTo>
                <a:lnTo>
                  <a:pt x="519321" y="197413"/>
                </a:lnTo>
                <a:lnTo>
                  <a:pt x="0" y="197413"/>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txBox="1"/>
          <p:nvPr/>
        </p:nvSpPr>
        <p:spPr>
          <a:xfrm>
            <a:off x="9351726" y="4497323"/>
            <a:ext cx="149225" cy="1473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5">
                <a:solidFill>
                  <a:srgbClr val="595959"/>
                </a:solidFill>
                <a:latin typeface="Verdana"/>
                <a:cs typeface="Verdana"/>
              </a:rPr>
              <a:t>...</a:t>
            </a:r>
            <a:endParaRPr sz="900">
              <a:latin typeface="Verdana"/>
              <a:cs typeface="Verdana"/>
            </a:endParaRPr>
          </a:p>
        </p:txBody>
      </p:sp>
      <p:sp>
        <p:nvSpPr>
          <p:cNvPr id="25" name="object 25"/>
          <p:cNvSpPr/>
          <p:nvPr/>
        </p:nvSpPr>
        <p:spPr>
          <a:xfrm>
            <a:off x="5943206" y="4307526"/>
            <a:ext cx="76200" cy="121072"/>
          </a:xfrm>
          <a:custGeom>
            <a:rect l="l" t="t" r="r" b="b"/>
            <a:pathLst>
              <a:path w="76200" h="121071">
                <a:moveTo>
                  <a:pt x="42862" y="76200"/>
                </a:moveTo>
                <a:lnTo>
                  <a:pt x="33337" y="76200"/>
                </a:lnTo>
                <a:lnTo>
                  <a:pt x="33338" y="121072"/>
                </a:lnTo>
                <a:lnTo>
                  <a:pt x="42863" y="121072"/>
                </a:lnTo>
                <a:lnTo>
                  <a:pt x="42862" y="76200"/>
                </a:lnTo>
                <a:close/>
              </a:path>
              <a:path w="76200" h="121071">
                <a:moveTo>
                  <a:pt x="38100" y="0"/>
                </a:moveTo>
                <a:lnTo>
                  <a:pt x="0" y="76201"/>
                </a:lnTo>
                <a:lnTo>
                  <a:pt x="33337" y="76200"/>
                </a:lnTo>
                <a:lnTo>
                  <a:pt x="33337" y="63500"/>
                </a:lnTo>
                <a:lnTo>
                  <a:pt x="69850" y="63500"/>
                </a:lnTo>
                <a:lnTo>
                  <a:pt x="38100" y="0"/>
                </a:lnTo>
                <a:close/>
              </a:path>
              <a:path w="76200" h="121071">
                <a:moveTo>
                  <a:pt x="42862" y="63500"/>
                </a:moveTo>
                <a:lnTo>
                  <a:pt x="33337" y="63500"/>
                </a:lnTo>
                <a:lnTo>
                  <a:pt x="33337" y="76200"/>
                </a:lnTo>
                <a:lnTo>
                  <a:pt x="42862" y="76200"/>
                </a:lnTo>
                <a:lnTo>
                  <a:pt x="42862" y="63500"/>
                </a:lnTo>
                <a:close/>
              </a:path>
              <a:path w="76200" h="121071">
                <a:moveTo>
                  <a:pt x="69850" y="63500"/>
                </a:moveTo>
                <a:lnTo>
                  <a:pt x="42862" y="63500"/>
                </a:lnTo>
                <a:lnTo>
                  <a:pt x="42862" y="76200"/>
                </a:lnTo>
                <a:lnTo>
                  <a:pt x="76200" y="76200"/>
                </a:lnTo>
                <a:lnTo>
                  <a:pt x="69850" y="6350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6029956" y="4307526"/>
            <a:ext cx="76200" cy="121072"/>
          </a:xfrm>
          <a:custGeom>
            <a:rect l="l" t="t" r="r" b="b"/>
            <a:pathLst>
              <a:path w="76200" h="121071">
                <a:moveTo>
                  <a:pt x="42861" y="76200"/>
                </a:moveTo>
                <a:lnTo>
                  <a:pt x="33336" y="76200"/>
                </a:lnTo>
                <a:lnTo>
                  <a:pt x="33337" y="121072"/>
                </a:lnTo>
                <a:lnTo>
                  <a:pt x="42862" y="121072"/>
                </a:lnTo>
                <a:lnTo>
                  <a:pt x="42861" y="76200"/>
                </a:lnTo>
                <a:close/>
              </a:path>
              <a:path w="76200" h="121071">
                <a:moveTo>
                  <a:pt x="38098" y="0"/>
                </a:moveTo>
                <a:lnTo>
                  <a:pt x="0" y="76201"/>
                </a:lnTo>
                <a:lnTo>
                  <a:pt x="33336" y="76200"/>
                </a:lnTo>
                <a:lnTo>
                  <a:pt x="33336" y="63500"/>
                </a:lnTo>
                <a:lnTo>
                  <a:pt x="69849" y="63500"/>
                </a:lnTo>
                <a:lnTo>
                  <a:pt x="38098" y="0"/>
                </a:lnTo>
                <a:close/>
              </a:path>
              <a:path w="76200" h="121071">
                <a:moveTo>
                  <a:pt x="42861" y="63500"/>
                </a:moveTo>
                <a:lnTo>
                  <a:pt x="33336" y="63500"/>
                </a:lnTo>
                <a:lnTo>
                  <a:pt x="33336" y="76200"/>
                </a:lnTo>
                <a:lnTo>
                  <a:pt x="42861" y="76200"/>
                </a:lnTo>
                <a:lnTo>
                  <a:pt x="42861" y="63500"/>
                </a:lnTo>
                <a:close/>
              </a:path>
              <a:path w="76200" h="121071">
                <a:moveTo>
                  <a:pt x="69849" y="63500"/>
                </a:moveTo>
                <a:lnTo>
                  <a:pt x="42861" y="63500"/>
                </a:lnTo>
                <a:lnTo>
                  <a:pt x="42861" y="76200"/>
                </a:lnTo>
                <a:lnTo>
                  <a:pt x="76200" y="76200"/>
                </a:lnTo>
                <a:lnTo>
                  <a:pt x="69849" y="6350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9022792" y="4308798"/>
            <a:ext cx="76200" cy="121071"/>
          </a:xfrm>
          <a:custGeom>
            <a:rect l="l" t="t" r="r" b="b"/>
            <a:pathLst>
              <a:path w="76200" h="121071">
                <a:moveTo>
                  <a:pt x="42862" y="76199"/>
                </a:moveTo>
                <a:lnTo>
                  <a:pt x="33337" y="76199"/>
                </a:lnTo>
                <a:lnTo>
                  <a:pt x="33337" y="121071"/>
                </a:lnTo>
                <a:lnTo>
                  <a:pt x="42862" y="121071"/>
                </a:lnTo>
                <a:lnTo>
                  <a:pt x="42862" y="76199"/>
                </a:lnTo>
                <a:close/>
              </a:path>
              <a:path w="76200" h="121071">
                <a:moveTo>
                  <a:pt x="38098" y="0"/>
                </a:moveTo>
                <a:lnTo>
                  <a:pt x="0" y="76200"/>
                </a:lnTo>
                <a:lnTo>
                  <a:pt x="33337" y="76199"/>
                </a:lnTo>
                <a:lnTo>
                  <a:pt x="33337" y="63500"/>
                </a:lnTo>
                <a:lnTo>
                  <a:pt x="69850" y="63500"/>
                </a:lnTo>
                <a:lnTo>
                  <a:pt x="38098" y="0"/>
                </a:lnTo>
                <a:close/>
              </a:path>
              <a:path w="76200" h="121071">
                <a:moveTo>
                  <a:pt x="42862" y="63500"/>
                </a:moveTo>
                <a:lnTo>
                  <a:pt x="33337" y="63500"/>
                </a:lnTo>
                <a:lnTo>
                  <a:pt x="33337" y="76199"/>
                </a:lnTo>
                <a:lnTo>
                  <a:pt x="42862" y="76199"/>
                </a:lnTo>
                <a:lnTo>
                  <a:pt x="42862" y="63500"/>
                </a:lnTo>
                <a:close/>
              </a:path>
              <a:path w="76200" h="121071">
                <a:moveTo>
                  <a:pt x="69850" y="63500"/>
                </a:moveTo>
                <a:lnTo>
                  <a:pt x="42862" y="63500"/>
                </a:lnTo>
                <a:lnTo>
                  <a:pt x="42862" y="76199"/>
                </a:lnTo>
                <a:lnTo>
                  <a:pt x="76200" y="76198"/>
                </a:lnTo>
                <a:lnTo>
                  <a:pt x="69850" y="6350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9109540" y="4308798"/>
            <a:ext cx="76200" cy="121071"/>
          </a:xfrm>
          <a:custGeom>
            <a:rect l="l" t="t" r="r" b="b"/>
            <a:pathLst>
              <a:path w="76200" h="121071">
                <a:moveTo>
                  <a:pt x="42862" y="76199"/>
                </a:moveTo>
                <a:lnTo>
                  <a:pt x="33337" y="76199"/>
                </a:lnTo>
                <a:lnTo>
                  <a:pt x="33337" y="121071"/>
                </a:lnTo>
                <a:lnTo>
                  <a:pt x="42862" y="121071"/>
                </a:lnTo>
                <a:lnTo>
                  <a:pt x="42862" y="76199"/>
                </a:lnTo>
                <a:close/>
              </a:path>
              <a:path w="76200" h="121071">
                <a:moveTo>
                  <a:pt x="38100" y="0"/>
                </a:moveTo>
                <a:lnTo>
                  <a:pt x="0" y="76200"/>
                </a:lnTo>
                <a:lnTo>
                  <a:pt x="33337" y="76199"/>
                </a:lnTo>
                <a:lnTo>
                  <a:pt x="33337" y="63500"/>
                </a:lnTo>
                <a:lnTo>
                  <a:pt x="69850" y="63500"/>
                </a:lnTo>
                <a:lnTo>
                  <a:pt x="38100" y="0"/>
                </a:lnTo>
                <a:close/>
              </a:path>
              <a:path w="76200" h="121071">
                <a:moveTo>
                  <a:pt x="42862" y="63500"/>
                </a:moveTo>
                <a:lnTo>
                  <a:pt x="33337" y="63500"/>
                </a:lnTo>
                <a:lnTo>
                  <a:pt x="33337" y="76199"/>
                </a:lnTo>
                <a:lnTo>
                  <a:pt x="42862" y="76199"/>
                </a:lnTo>
                <a:lnTo>
                  <a:pt x="42862" y="63500"/>
                </a:lnTo>
                <a:close/>
              </a:path>
              <a:path w="76200" h="121071">
                <a:moveTo>
                  <a:pt x="69850" y="63500"/>
                </a:moveTo>
                <a:lnTo>
                  <a:pt x="42862" y="63500"/>
                </a:lnTo>
                <a:lnTo>
                  <a:pt x="42862" y="76199"/>
                </a:lnTo>
                <a:lnTo>
                  <a:pt x="76200" y="76198"/>
                </a:lnTo>
                <a:lnTo>
                  <a:pt x="69850" y="6350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7482999" y="4307526"/>
            <a:ext cx="76200" cy="121072"/>
          </a:xfrm>
          <a:custGeom>
            <a:rect l="l" t="t" r="r" b="b"/>
            <a:pathLst>
              <a:path w="76200" h="121071">
                <a:moveTo>
                  <a:pt x="42861" y="76200"/>
                </a:moveTo>
                <a:lnTo>
                  <a:pt x="33336" y="76200"/>
                </a:lnTo>
                <a:lnTo>
                  <a:pt x="33337" y="121072"/>
                </a:lnTo>
                <a:lnTo>
                  <a:pt x="42862" y="121072"/>
                </a:lnTo>
                <a:lnTo>
                  <a:pt x="42861" y="76200"/>
                </a:lnTo>
                <a:close/>
              </a:path>
              <a:path w="76200" h="121071">
                <a:moveTo>
                  <a:pt x="38098" y="0"/>
                </a:moveTo>
                <a:lnTo>
                  <a:pt x="0" y="76201"/>
                </a:lnTo>
                <a:lnTo>
                  <a:pt x="33336" y="76200"/>
                </a:lnTo>
                <a:lnTo>
                  <a:pt x="33336" y="63500"/>
                </a:lnTo>
                <a:lnTo>
                  <a:pt x="69849" y="63500"/>
                </a:lnTo>
                <a:lnTo>
                  <a:pt x="38098" y="0"/>
                </a:lnTo>
                <a:close/>
              </a:path>
              <a:path w="76200" h="121071">
                <a:moveTo>
                  <a:pt x="42861" y="63500"/>
                </a:moveTo>
                <a:lnTo>
                  <a:pt x="33336" y="63500"/>
                </a:lnTo>
                <a:lnTo>
                  <a:pt x="33336" y="76200"/>
                </a:lnTo>
                <a:lnTo>
                  <a:pt x="42861" y="76200"/>
                </a:lnTo>
                <a:lnTo>
                  <a:pt x="42861" y="63500"/>
                </a:lnTo>
                <a:close/>
              </a:path>
              <a:path w="76200" h="121071">
                <a:moveTo>
                  <a:pt x="69849" y="63500"/>
                </a:moveTo>
                <a:lnTo>
                  <a:pt x="42861" y="63500"/>
                </a:lnTo>
                <a:lnTo>
                  <a:pt x="42861" y="76200"/>
                </a:lnTo>
                <a:lnTo>
                  <a:pt x="76200" y="76200"/>
                </a:lnTo>
                <a:lnTo>
                  <a:pt x="69849" y="6350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7569748" y="4307526"/>
            <a:ext cx="76200" cy="121072"/>
          </a:xfrm>
          <a:custGeom>
            <a:rect l="l" t="t" r="r" b="b"/>
            <a:pathLst>
              <a:path w="76200" h="121071">
                <a:moveTo>
                  <a:pt x="42862" y="76200"/>
                </a:moveTo>
                <a:lnTo>
                  <a:pt x="33337" y="76200"/>
                </a:lnTo>
                <a:lnTo>
                  <a:pt x="33337" y="121072"/>
                </a:lnTo>
                <a:lnTo>
                  <a:pt x="42862" y="121072"/>
                </a:lnTo>
                <a:lnTo>
                  <a:pt x="42862" y="76200"/>
                </a:lnTo>
                <a:close/>
              </a:path>
              <a:path w="76200" h="121071">
                <a:moveTo>
                  <a:pt x="38098" y="0"/>
                </a:moveTo>
                <a:lnTo>
                  <a:pt x="0" y="76201"/>
                </a:lnTo>
                <a:lnTo>
                  <a:pt x="33337" y="76200"/>
                </a:lnTo>
                <a:lnTo>
                  <a:pt x="33337" y="63500"/>
                </a:lnTo>
                <a:lnTo>
                  <a:pt x="69849" y="63500"/>
                </a:lnTo>
                <a:lnTo>
                  <a:pt x="38098" y="0"/>
                </a:lnTo>
                <a:close/>
              </a:path>
              <a:path w="76200" h="121071">
                <a:moveTo>
                  <a:pt x="42862" y="63500"/>
                </a:moveTo>
                <a:lnTo>
                  <a:pt x="33337" y="63500"/>
                </a:lnTo>
                <a:lnTo>
                  <a:pt x="33337" y="76200"/>
                </a:lnTo>
                <a:lnTo>
                  <a:pt x="42862" y="76200"/>
                </a:lnTo>
                <a:lnTo>
                  <a:pt x="42862" y="63500"/>
                </a:lnTo>
                <a:close/>
              </a:path>
              <a:path w="76200" h="121071">
                <a:moveTo>
                  <a:pt x="69849" y="63500"/>
                </a:moveTo>
                <a:lnTo>
                  <a:pt x="42862" y="63500"/>
                </a:lnTo>
                <a:lnTo>
                  <a:pt x="42862" y="76200"/>
                </a:lnTo>
                <a:lnTo>
                  <a:pt x="76200" y="76200"/>
                </a:lnTo>
                <a:lnTo>
                  <a:pt x="69849" y="6350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5993766" y="5003800"/>
            <a:ext cx="680085" cy="326390"/>
          </a:xfrm>
          <a:custGeom>
            <a:rect l="l" t="t" r="r" b="b"/>
            <a:pathLst>
              <a:path w="680085" h="326389">
                <a:moveTo>
                  <a:pt x="0" y="0"/>
                </a:moveTo>
                <a:lnTo>
                  <a:pt x="680085" y="0"/>
                </a:lnTo>
                <a:lnTo>
                  <a:pt x="680085" y="326390"/>
                </a:lnTo>
                <a:lnTo>
                  <a:pt x="0" y="326390"/>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4955652" y="5003801"/>
            <a:ext cx="1004456" cy="327025"/>
          </a:xfrm>
          <a:custGeom>
            <a:rect l="l" t="t" r="r" b="b"/>
            <a:pathLst>
              <a:path w="1004456" h="327025">
                <a:moveTo>
                  <a:pt x="0" y="0"/>
                </a:moveTo>
                <a:lnTo>
                  <a:pt x="1004456" y="0"/>
                </a:lnTo>
                <a:lnTo>
                  <a:pt x="1004456" y="327025"/>
                </a:lnTo>
                <a:lnTo>
                  <a:pt x="0" y="327025"/>
                </a:lnTo>
                <a:lnTo>
                  <a:pt x="0" y="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4955653" y="5003801"/>
            <a:ext cx="1004457" cy="327025"/>
          </a:xfrm>
          <a:custGeom>
            <a:rect l="l" t="t" r="r" b="b"/>
            <a:pathLst>
              <a:path w="1004457" h="327025">
                <a:moveTo>
                  <a:pt x="0" y="0"/>
                </a:moveTo>
                <a:lnTo>
                  <a:pt x="1004457" y="0"/>
                </a:lnTo>
                <a:lnTo>
                  <a:pt x="1004457" y="327025"/>
                </a:lnTo>
                <a:lnTo>
                  <a:pt x="0" y="327025"/>
                </a:lnTo>
                <a:lnTo>
                  <a:pt x="0" y="0"/>
                </a:lnTo>
                <a:close/>
              </a:path>
            </a:pathLst>
          </a:custGeom>
          <a:ln w="12700">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6248401" y="5449824"/>
            <a:ext cx="167639" cy="188975"/>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6248401" y="5742433"/>
            <a:ext cx="167639" cy="188975"/>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6248401" y="6013703"/>
            <a:ext cx="167639" cy="192024"/>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6955536" y="5449824"/>
            <a:ext cx="167639" cy="188975"/>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6955536" y="5742433"/>
            <a:ext cx="167639" cy="188975"/>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7620001" y="5742433"/>
            <a:ext cx="167639" cy="188975"/>
          </a:xfrm>
          <a:prstGeom prst="rect">
            <a:avLst/>
          </a:prstGeom>
          <a:blipFill>
            <a:blip r:embed="rId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8281416" y="5742433"/>
            <a:ext cx="167640" cy="188975"/>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8281416" y="6013703"/>
            <a:ext cx="167640" cy="192024"/>
          </a:xfrm>
          <a:prstGeom prst="rect">
            <a:avLst/>
          </a:prstGeom>
          <a:blipFill>
            <a:blip r:embed="rId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8945880" y="6013703"/>
            <a:ext cx="167640" cy="192024"/>
          </a:xfrm>
          <a:prstGeom prst="rect">
            <a:avLst/>
          </a:prstGeom>
          <a:blipFill>
            <a:blip r:embed="rId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9607295" y="5449824"/>
            <a:ext cx="170688" cy="188975"/>
          </a:xfrm>
          <a:prstGeom prst="rect">
            <a:avLst/>
          </a:prstGeom>
          <a:blipFill>
            <a:blip r:embed="rId10"/>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9607295" y="5742433"/>
            <a:ext cx="170688" cy="188975"/>
          </a:xfrm>
          <a:prstGeom prst="rect">
            <a:avLst/>
          </a:prstGeom>
          <a:blipFill>
            <a:blip r:embed="rId11"/>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9607295" y="6013703"/>
            <a:ext cx="170688" cy="192024"/>
          </a:xfrm>
          <a:prstGeom prst="rect">
            <a:avLst/>
          </a:prstGeom>
          <a:blipFill>
            <a:blip r:embed="rId1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txBox="1"/>
          <p:nvPr/>
        </p:nvSpPr>
        <p:spPr>
          <a:xfrm>
            <a:off x="5198797" y="5097779"/>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服务内容</a:t>
            </a:r>
            <a:endParaRPr sz="900">
              <a:latin typeface="Microsoft YaHei UI"/>
              <a:cs typeface="Microsoft YaHei UI"/>
            </a:endParaRPr>
          </a:p>
        </p:txBody>
      </p:sp>
      <p:sp>
        <p:nvSpPr>
          <p:cNvPr id="49" name="object 49"/>
          <p:cNvSpPr/>
          <p:nvPr/>
        </p:nvSpPr>
        <p:spPr>
          <a:xfrm>
            <a:off x="4885055" y="3173730"/>
            <a:ext cx="5234305" cy="1576705"/>
          </a:xfrm>
          <a:custGeom>
            <a:rect l="l" t="t" r="r" b="b"/>
            <a:pathLst>
              <a:path w="5234305" h="1576705">
                <a:moveTo>
                  <a:pt x="0" y="0"/>
                </a:moveTo>
                <a:lnTo>
                  <a:pt x="5234305" y="0"/>
                </a:lnTo>
                <a:lnTo>
                  <a:pt x="5234305" y="1576705"/>
                </a:lnTo>
                <a:lnTo>
                  <a:pt x="0" y="1576705"/>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4996180" y="3070055"/>
            <a:ext cx="1834515" cy="269875"/>
          </a:xfrm>
          <a:custGeom>
            <a:rect l="l" t="t" r="r" b="b"/>
            <a:pathLst>
              <a:path w="1834514" h="269875">
                <a:moveTo>
                  <a:pt x="0" y="0"/>
                </a:moveTo>
                <a:lnTo>
                  <a:pt x="1834515" y="0"/>
                </a:lnTo>
                <a:lnTo>
                  <a:pt x="1834515" y="269875"/>
                </a:lnTo>
                <a:lnTo>
                  <a:pt x="0" y="269875"/>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5029200" y="3091688"/>
            <a:ext cx="15938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spc="185">
                <a:solidFill>
                  <a:srgbClr val="65AF45"/>
                </a:solidFill>
                <a:latin typeface="Arial"/>
                <a:cs typeface="Arial"/>
              </a:rPr>
              <a:t>n </a:t>
            </a:r>
            <a:r>
              <a:rPr sz="1000" spc="45">
                <a:solidFill>
                  <a:srgbClr val="65AF45"/>
                </a:solidFill>
                <a:latin typeface="Arial"/>
                <a:cs typeface="Arial"/>
              </a:rPr>
              <a:t> </a:t>
            </a:r>
            <a:r>
              <a:rPr sz="1000" b="1">
                <a:solidFill>
                  <a:srgbClr val="65AF45"/>
                </a:solidFill>
                <a:latin typeface="Microsoft YaHei UI"/>
                <a:cs typeface="Microsoft YaHei UI"/>
              </a:rPr>
              <a:t>数字化健康管理服务路径</a:t>
            </a:r>
            <a:endParaRPr sz="1000">
              <a:latin typeface="Microsoft YaHei UI"/>
              <a:cs typeface="Microsoft YaHei UI"/>
            </a:endParaRPr>
          </a:p>
        </p:txBody>
      </p:sp>
      <p:sp>
        <p:nvSpPr>
          <p:cNvPr id="52" name="object 52"/>
          <p:cNvSpPr/>
          <p:nvPr/>
        </p:nvSpPr>
        <p:spPr>
          <a:xfrm>
            <a:off x="4871721" y="4890135"/>
            <a:ext cx="5247005" cy="1442085"/>
          </a:xfrm>
          <a:custGeom>
            <a:rect l="l" t="t" r="r" b="b"/>
            <a:pathLst>
              <a:path w="5247005" h="1442085">
                <a:moveTo>
                  <a:pt x="0" y="0"/>
                </a:moveTo>
                <a:lnTo>
                  <a:pt x="5247005" y="0"/>
                </a:lnTo>
                <a:lnTo>
                  <a:pt x="5247005" y="1442085"/>
                </a:lnTo>
                <a:lnTo>
                  <a:pt x="0" y="1442085"/>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4996179" y="4779645"/>
            <a:ext cx="1786890" cy="161290"/>
          </a:xfrm>
          <a:custGeom>
            <a:rect l="l" t="t" r="r" b="b"/>
            <a:pathLst>
              <a:path w="1786889" h="161290">
                <a:moveTo>
                  <a:pt x="0" y="0"/>
                </a:moveTo>
                <a:lnTo>
                  <a:pt x="1786890" y="0"/>
                </a:lnTo>
                <a:lnTo>
                  <a:pt x="1786890" y="161289"/>
                </a:lnTo>
                <a:lnTo>
                  <a:pt x="0" y="161289"/>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5029200" y="4801616"/>
            <a:ext cx="15938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spc="185">
                <a:solidFill>
                  <a:srgbClr val="65AF45"/>
                </a:solidFill>
                <a:latin typeface="Arial"/>
                <a:cs typeface="Arial"/>
              </a:rPr>
              <a:t>n </a:t>
            </a:r>
            <a:r>
              <a:rPr sz="1000" spc="45">
                <a:solidFill>
                  <a:srgbClr val="65AF45"/>
                </a:solidFill>
                <a:latin typeface="Arial"/>
                <a:cs typeface="Arial"/>
              </a:rPr>
              <a:t> </a:t>
            </a:r>
            <a:r>
              <a:rPr sz="1000" b="1">
                <a:solidFill>
                  <a:srgbClr val="65AF45"/>
                </a:solidFill>
                <a:latin typeface="Microsoft YaHei UI"/>
                <a:cs typeface="Microsoft YaHei UI"/>
              </a:rPr>
              <a:t>数字化健康管理服务内容</a:t>
            </a:r>
            <a:endParaRPr sz="1000">
              <a:latin typeface="Microsoft YaHei UI"/>
              <a:cs typeface="Microsoft YaHei UI"/>
            </a:endParaRPr>
          </a:p>
        </p:txBody>
      </p:sp>
      <p:sp>
        <p:nvSpPr>
          <p:cNvPr id="55" name="object 55"/>
          <p:cNvSpPr/>
          <p:nvPr/>
        </p:nvSpPr>
        <p:spPr>
          <a:xfrm>
            <a:off x="2176145" y="4000501"/>
            <a:ext cx="2326005" cy="1"/>
          </a:xfrm>
          <a:custGeom>
            <a:rect l="l" t="t" r="r" b="b"/>
            <a:pathLst>
              <a:path w="2326005" h="1">
                <a:moveTo>
                  <a:pt x="0" y="0"/>
                </a:moveTo>
                <a:lnTo>
                  <a:pt x="2326005" y="1"/>
                </a:lnTo>
              </a:path>
            </a:pathLst>
          </a:custGeom>
          <a:ln w="635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2176144" y="4742816"/>
            <a:ext cx="1667510" cy="1"/>
          </a:xfrm>
          <a:custGeom>
            <a:rect l="l" t="t" r="r" b="b"/>
            <a:pathLst>
              <a:path w="1667510" h="1">
                <a:moveTo>
                  <a:pt x="0" y="0"/>
                </a:moveTo>
                <a:lnTo>
                  <a:pt x="1667510" y="1"/>
                </a:lnTo>
              </a:path>
            </a:pathLst>
          </a:custGeom>
          <a:ln w="635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2176144" y="5485130"/>
            <a:ext cx="1367790" cy="1"/>
          </a:xfrm>
          <a:custGeom>
            <a:rect l="l" t="t" r="r" b="b"/>
            <a:pathLst>
              <a:path w="1367790" h="1">
                <a:moveTo>
                  <a:pt x="0" y="0"/>
                </a:moveTo>
                <a:lnTo>
                  <a:pt x="1367790" y="1"/>
                </a:lnTo>
              </a:path>
            </a:pathLst>
          </a:custGeom>
          <a:ln w="635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2186980" y="3438525"/>
            <a:ext cx="398234" cy="395618"/>
          </a:xfrm>
          <a:custGeom>
            <a:rect l="l" t="t" r="r" b="b"/>
            <a:pathLst>
              <a:path w="398234" h="395618">
                <a:moveTo>
                  <a:pt x="32332" y="326132"/>
                </a:moveTo>
                <a:lnTo>
                  <a:pt x="20983" y="328366"/>
                </a:lnTo>
                <a:lnTo>
                  <a:pt x="10078" y="335930"/>
                </a:lnTo>
                <a:lnTo>
                  <a:pt x="2697" y="347816"/>
                </a:lnTo>
                <a:lnTo>
                  <a:pt x="0" y="362955"/>
                </a:lnTo>
                <a:lnTo>
                  <a:pt x="3096" y="375964"/>
                </a:lnTo>
                <a:lnTo>
                  <a:pt x="10809" y="386464"/>
                </a:lnTo>
                <a:lnTo>
                  <a:pt x="22705" y="393375"/>
                </a:lnTo>
                <a:lnTo>
                  <a:pt x="38347" y="395618"/>
                </a:lnTo>
                <a:lnTo>
                  <a:pt x="48734" y="390949"/>
                </a:lnTo>
                <a:lnTo>
                  <a:pt x="56864" y="381756"/>
                </a:lnTo>
                <a:lnTo>
                  <a:pt x="61907" y="368096"/>
                </a:lnTo>
                <a:lnTo>
                  <a:pt x="63031" y="350026"/>
                </a:lnTo>
                <a:lnTo>
                  <a:pt x="56331" y="337658"/>
                </a:lnTo>
                <a:lnTo>
                  <a:pt x="45680" y="329240"/>
                </a:lnTo>
                <a:lnTo>
                  <a:pt x="32332" y="326132"/>
                </a:lnTo>
                <a:close/>
              </a:path>
              <a:path w="398234" h="395618">
                <a:moveTo>
                  <a:pt x="71402" y="75022"/>
                </a:moveTo>
                <a:lnTo>
                  <a:pt x="35031" y="90013"/>
                </a:lnTo>
                <a:lnTo>
                  <a:pt x="9602" y="122159"/>
                </a:lnTo>
                <a:lnTo>
                  <a:pt x="111" y="167036"/>
                </a:lnTo>
                <a:lnTo>
                  <a:pt x="1939" y="180825"/>
                </a:lnTo>
                <a:lnTo>
                  <a:pt x="18536" y="217268"/>
                </a:lnTo>
                <a:lnTo>
                  <a:pt x="48668" y="241739"/>
                </a:lnTo>
                <a:lnTo>
                  <a:pt x="47659" y="247526"/>
                </a:lnTo>
                <a:lnTo>
                  <a:pt x="47164" y="253204"/>
                </a:lnTo>
                <a:lnTo>
                  <a:pt x="47159" y="259991"/>
                </a:lnTo>
                <a:lnTo>
                  <a:pt x="48401" y="274974"/>
                </a:lnTo>
                <a:lnTo>
                  <a:pt x="64111" y="314539"/>
                </a:lnTo>
                <a:lnTo>
                  <a:pt x="94294" y="342036"/>
                </a:lnTo>
                <a:lnTo>
                  <a:pt x="134450" y="352336"/>
                </a:lnTo>
                <a:lnTo>
                  <a:pt x="147032" y="351180"/>
                </a:lnTo>
                <a:lnTo>
                  <a:pt x="183214" y="338795"/>
                </a:lnTo>
                <a:lnTo>
                  <a:pt x="206121" y="326255"/>
                </a:lnTo>
                <a:lnTo>
                  <a:pt x="325238" y="326255"/>
                </a:lnTo>
                <a:lnTo>
                  <a:pt x="347404" y="288575"/>
                </a:lnTo>
                <a:lnTo>
                  <a:pt x="351809" y="256371"/>
                </a:lnTo>
                <a:lnTo>
                  <a:pt x="103528" y="256371"/>
                </a:lnTo>
                <a:lnTo>
                  <a:pt x="103528" y="247089"/>
                </a:lnTo>
                <a:lnTo>
                  <a:pt x="142151" y="180704"/>
                </a:lnTo>
                <a:lnTo>
                  <a:pt x="103528" y="180704"/>
                </a:lnTo>
                <a:lnTo>
                  <a:pt x="103528" y="163234"/>
                </a:lnTo>
                <a:lnTo>
                  <a:pt x="188072" y="163234"/>
                </a:lnTo>
                <a:lnTo>
                  <a:pt x="206188" y="132661"/>
                </a:lnTo>
                <a:lnTo>
                  <a:pt x="166657" y="132661"/>
                </a:lnTo>
                <a:lnTo>
                  <a:pt x="166657" y="116611"/>
                </a:lnTo>
                <a:lnTo>
                  <a:pt x="386621" y="116611"/>
                </a:lnTo>
                <a:lnTo>
                  <a:pt x="385671" y="114675"/>
                </a:lnTo>
                <a:lnTo>
                  <a:pt x="356958" y="85503"/>
                </a:lnTo>
                <a:lnTo>
                  <a:pt x="336571" y="77201"/>
                </a:lnTo>
                <a:lnTo>
                  <a:pt x="292240" y="77201"/>
                </a:lnTo>
                <a:lnTo>
                  <a:pt x="292147" y="76889"/>
                </a:lnTo>
                <a:lnTo>
                  <a:pt x="99202" y="76889"/>
                </a:lnTo>
                <a:lnTo>
                  <a:pt x="87585" y="75220"/>
                </a:lnTo>
                <a:lnTo>
                  <a:pt x="71402" y="75022"/>
                </a:lnTo>
                <a:close/>
              </a:path>
              <a:path w="398234" h="395618">
                <a:moveTo>
                  <a:pt x="325238" y="326255"/>
                </a:moveTo>
                <a:lnTo>
                  <a:pt x="206121" y="326255"/>
                </a:lnTo>
                <a:lnTo>
                  <a:pt x="214718" y="333887"/>
                </a:lnTo>
                <a:lnTo>
                  <a:pt x="263212" y="350809"/>
                </a:lnTo>
                <a:lnTo>
                  <a:pt x="279583" y="351147"/>
                </a:lnTo>
                <a:lnTo>
                  <a:pt x="292825" y="347625"/>
                </a:lnTo>
                <a:lnTo>
                  <a:pt x="305182" y="341974"/>
                </a:lnTo>
                <a:lnTo>
                  <a:pt x="316474" y="334389"/>
                </a:lnTo>
                <a:lnTo>
                  <a:pt x="325238" y="326255"/>
                </a:lnTo>
                <a:close/>
              </a:path>
              <a:path w="398234" h="395618">
                <a:moveTo>
                  <a:pt x="188072" y="163234"/>
                </a:moveTo>
                <a:lnTo>
                  <a:pt x="166657" y="163234"/>
                </a:lnTo>
                <a:lnTo>
                  <a:pt x="166657" y="173061"/>
                </a:lnTo>
                <a:lnTo>
                  <a:pt x="128235" y="240320"/>
                </a:lnTo>
                <a:lnTo>
                  <a:pt x="166657" y="240320"/>
                </a:lnTo>
                <a:lnTo>
                  <a:pt x="166657" y="256371"/>
                </a:lnTo>
                <a:lnTo>
                  <a:pt x="231198" y="256371"/>
                </a:lnTo>
                <a:lnTo>
                  <a:pt x="231198" y="247089"/>
                </a:lnTo>
                <a:lnTo>
                  <a:pt x="252810" y="209748"/>
                </a:lnTo>
                <a:lnTo>
                  <a:pt x="166657" y="209748"/>
                </a:lnTo>
                <a:lnTo>
                  <a:pt x="166657" y="199374"/>
                </a:lnTo>
                <a:lnTo>
                  <a:pt x="188072" y="163234"/>
                </a:lnTo>
                <a:close/>
              </a:path>
              <a:path w="398234" h="395618">
                <a:moveTo>
                  <a:pt x="397812" y="163234"/>
                </a:moveTo>
                <a:lnTo>
                  <a:pt x="294428" y="163234"/>
                </a:lnTo>
                <a:lnTo>
                  <a:pt x="294428" y="173061"/>
                </a:lnTo>
                <a:lnTo>
                  <a:pt x="255703" y="240320"/>
                </a:lnTo>
                <a:lnTo>
                  <a:pt x="294428" y="240320"/>
                </a:lnTo>
                <a:lnTo>
                  <a:pt x="294428" y="256371"/>
                </a:lnTo>
                <a:lnTo>
                  <a:pt x="351809" y="256371"/>
                </a:lnTo>
                <a:lnTo>
                  <a:pt x="351809" y="253204"/>
                </a:lnTo>
                <a:lnTo>
                  <a:pt x="351305" y="247308"/>
                </a:lnTo>
                <a:lnTo>
                  <a:pt x="358161" y="237172"/>
                </a:lnTo>
                <a:lnTo>
                  <a:pt x="390192" y="198489"/>
                </a:lnTo>
                <a:lnTo>
                  <a:pt x="397339" y="171261"/>
                </a:lnTo>
                <a:lnTo>
                  <a:pt x="397812" y="163234"/>
                </a:lnTo>
                <a:close/>
              </a:path>
              <a:path w="398234" h="395618">
                <a:moveTo>
                  <a:pt x="386621" y="116611"/>
                </a:moveTo>
                <a:lnTo>
                  <a:pt x="229887" y="116611"/>
                </a:lnTo>
                <a:lnTo>
                  <a:pt x="229887" y="125237"/>
                </a:lnTo>
                <a:lnTo>
                  <a:pt x="192271" y="192277"/>
                </a:lnTo>
                <a:lnTo>
                  <a:pt x="231198" y="192277"/>
                </a:lnTo>
                <a:lnTo>
                  <a:pt x="231198" y="209748"/>
                </a:lnTo>
                <a:lnTo>
                  <a:pt x="252810" y="209748"/>
                </a:lnTo>
                <a:lnTo>
                  <a:pt x="269620" y="180704"/>
                </a:lnTo>
                <a:lnTo>
                  <a:pt x="229887" y="180704"/>
                </a:lnTo>
                <a:lnTo>
                  <a:pt x="229887" y="163234"/>
                </a:lnTo>
                <a:lnTo>
                  <a:pt x="397812" y="163234"/>
                </a:lnTo>
                <a:lnTo>
                  <a:pt x="398234" y="156065"/>
                </a:lnTo>
                <a:lnTo>
                  <a:pt x="396174" y="141276"/>
                </a:lnTo>
                <a:lnTo>
                  <a:pt x="391919" y="127406"/>
                </a:lnTo>
                <a:lnTo>
                  <a:pt x="386621" y="116611"/>
                </a:lnTo>
                <a:close/>
              </a:path>
              <a:path w="398234" h="395618">
                <a:moveTo>
                  <a:pt x="317494" y="74465"/>
                </a:moveTo>
                <a:lnTo>
                  <a:pt x="304819" y="75359"/>
                </a:lnTo>
                <a:lnTo>
                  <a:pt x="292240" y="77201"/>
                </a:lnTo>
                <a:lnTo>
                  <a:pt x="336571" y="77201"/>
                </a:lnTo>
                <a:lnTo>
                  <a:pt x="331510" y="75765"/>
                </a:lnTo>
                <a:lnTo>
                  <a:pt x="317494" y="74465"/>
                </a:lnTo>
                <a:close/>
              </a:path>
              <a:path w="398234" h="395618">
                <a:moveTo>
                  <a:pt x="200036" y="0"/>
                </a:moveTo>
                <a:lnTo>
                  <a:pt x="162155" y="8394"/>
                </a:lnTo>
                <a:lnTo>
                  <a:pt x="129754" y="31125"/>
                </a:lnTo>
                <a:lnTo>
                  <a:pt x="105240" y="64232"/>
                </a:lnTo>
                <a:lnTo>
                  <a:pt x="99202" y="76889"/>
                </a:lnTo>
                <a:lnTo>
                  <a:pt x="292147" y="76889"/>
                </a:lnTo>
                <a:lnTo>
                  <a:pt x="269588" y="33399"/>
                </a:lnTo>
                <a:lnTo>
                  <a:pt x="237526" y="8304"/>
                </a:lnTo>
                <a:lnTo>
                  <a:pt x="20003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2660382" y="3491229"/>
            <a:ext cx="1640053" cy="290830"/>
          </a:xfrm>
          <a:custGeom>
            <a:rect l="l" t="t" r="r" b="b"/>
            <a:pathLst>
              <a:path w="1640051" h="290830">
                <a:moveTo>
                  <a:pt x="1591580" y="0"/>
                </a:moveTo>
                <a:lnTo>
                  <a:pt x="42644" y="346"/>
                </a:lnTo>
                <a:lnTo>
                  <a:pt x="8092" y="21648"/>
                </a:lnTo>
                <a:lnTo>
                  <a:pt x="0" y="48473"/>
                </a:lnTo>
                <a:lnTo>
                  <a:pt x="346" y="248185"/>
                </a:lnTo>
                <a:lnTo>
                  <a:pt x="21649" y="282737"/>
                </a:lnTo>
                <a:lnTo>
                  <a:pt x="48473" y="290830"/>
                </a:lnTo>
                <a:lnTo>
                  <a:pt x="1597409" y="290483"/>
                </a:lnTo>
                <a:lnTo>
                  <a:pt x="1631961" y="269180"/>
                </a:lnTo>
                <a:lnTo>
                  <a:pt x="1640053" y="242356"/>
                </a:lnTo>
                <a:lnTo>
                  <a:pt x="1639707" y="42644"/>
                </a:lnTo>
                <a:lnTo>
                  <a:pt x="1618405" y="8092"/>
                </a:lnTo>
                <a:lnTo>
                  <a:pt x="159158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txBox="1"/>
          <p:nvPr/>
        </p:nvSpPr>
        <p:spPr>
          <a:xfrm>
            <a:off x="2707464" y="3558540"/>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亚健康人群</a:t>
            </a:r>
            <a:endParaRPr sz="900">
              <a:latin typeface="Microsoft YaHei UI"/>
              <a:cs typeface="Microsoft YaHei UI"/>
            </a:endParaRPr>
          </a:p>
        </p:txBody>
      </p:sp>
      <p:sp>
        <p:nvSpPr>
          <p:cNvPr id="61" name="object 61"/>
          <p:cNvSpPr txBox="1"/>
          <p:nvPr/>
        </p:nvSpPr>
        <p:spPr>
          <a:xfrm>
            <a:off x="4333456" y="3561079"/>
            <a:ext cx="30797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10</a:t>
            </a:r>
            <a:r>
              <a:rPr sz="1000" b="1">
                <a:solidFill>
                  <a:srgbClr val="595959"/>
                </a:solidFill>
                <a:latin typeface="Microsoft YaHei UI"/>
                <a:cs typeface="Microsoft YaHei UI"/>
              </a:rPr>
              <a:t>亿</a:t>
            </a:r>
            <a:endParaRPr sz="1000">
              <a:latin typeface="Microsoft YaHei UI"/>
              <a:cs typeface="Microsoft YaHei UI"/>
            </a:endParaRPr>
          </a:p>
        </p:txBody>
      </p:sp>
      <p:sp>
        <p:nvSpPr>
          <p:cNvPr id="62" name="object 62"/>
          <p:cNvSpPr/>
          <p:nvPr/>
        </p:nvSpPr>
        <p:spPr>
          <a:xfrm>
            <a:off x="2177282" y="4215956"/>
            <a:ext cx="367891" cy="351599"/>
          </a:xfrm>
          <a:custGeom>
            <a:rect l="l" t="t" r="r" b="b"/>
            <a:pathLst>
              <a:path w="367891" h="351599">
                <a:moveTo>
                  <a:pt x="100335" y="0"/>
                </a:moveTo>
                <a:lnTo>
                  <a:pt x="62076" y="8302"/>
                </a:lnTo>
                <a:lnTo>
                  <a:pt x="30529" y="31369"/>
                </a:lnTo>
                <a:lnTo>
                  <a:pt x="9052" y="65169"/>
                </a:lnTo>
                <a:lnTo>
                  <a:pt x="0" y="105781"/>
                </a:lnTo>
                <a:lnTo>
                  <a:pt x="906" y="123673"/>
                </a:lnTo>
                <a:lnTo>
                  <a:pt x="10442" y="173231"/>
                </a:lnTo>
                <a:lnTo>
                  <a:pt x="29001" y="217240"/>
                </a:lnTo>
                <a:lnTo>
                  <a:pt x="54964" y="255848"/>
                </a:lnTo>
                <a:lnTo>
                  <a:pt x="86716" y="289270"/>
                </a:lnTo>
                <a:lnTo>
                  <a:pt x="122746" y="317786"/>
                </a:lnTo>
                <a:lnTo>
                  <a:pt x="161140" y="341410"/>
                </a:lnTo>
                <a:lnTo>
                  <a:pt x="174260" y="348286"/>
                </a:lnTo>
                <a:lnTo>
                  <a:pt x="180378" y="351599"/>
                </a:lnTo>
                <a:lnTo>
                  <a:pt x="187517" y="351599"/>
                </a:lnTo>
                <a:lnTo>
                  <a:pt x="193635" y="348286"/>
                </a:lnTo>
                <a:lnTo>
                  <a:pt x="206759" y="341409"/>
                </a:lnTo>
                <a:lnTo>
                  <a:pt x="219787" y="334028"/>
                </a:lnTo>
                <a:lnTo>
                  <a:pt x="228962" y="328406"/>
                </a:lnTo>
                <a:lnTo>
                  <a:pt x="183438" y="328406"/>
                </a:lnTo>
                <a:lnTo>
                  <a:pt x="182418" y="327301"/>
                </a:lnTo>
                <a:lnTo>
                  <a:pt x="143056" y="304756"/>
                </a:lnTo>
                <a:lnTo>
                  <a:pt x="112030" y="282396"/>
                </a:lnTo>
                <a:lnTo>
                  <a:pt x="82303" y="255187"/>
                </a:lnTo>
                <a:lnTo>
                  <a:pt x="56202" y="222973"/>
                </a:lnTo>
                <a:lnTo>
                  <a:pt x="41967" y="198638"/>
                </a:lnTo>
                <a:lnTo>
                  <a:pt x="137549" y="198083"/>
                </a:lnTo>
                <a:lnTo>
                  <a:pt x="140608" y="195874"/>
                </a:lnTo>
                <a:lnTo>
                  <a:pt x="141628" y="191456"/>
                </a:lnTo>
                <a:lnTo>
                  <a:pt x="146726" y="174890"/>
                </a:lnTo>
                <a:lnTo>
                  <a:pt x="31495" y="174890"/>
                </a:lnTo>
                <a:lnTo>
                  <a:pt x="27886" y="163160"/>
                </a:lnTo>
                <a:lnTo>
                  <a:pt x="24748" y="151092"/>
                </a:lnTo>
                <a:lnTo>
                  <a:pt x="22294" y="138629"/>
                </a:lnTo>
                <a:lnTo>
                  <a:pt x="20737" y="125713"/>
                </a:lnTo>
                <a:lnTo>
                  <a:pt x="21098" y="109419"/>
                </a:lnTo>
                <a:lnTo>
                  <a:pt x="31510" y="66949"/>
                </a:lnTo>
                <a:lnTo>
                  <a:pt x="64002" y="29917"/>
                </a:lnTo>
                <a:lnTo>
                  <a:pt x="101864" y="20943"/>
                </a:lnTo>
                <a:lnTo>
                  <a:pt x="161085" y="20943"/>
                </a:lnTo>
                <a:lnTo>
                  <a:pt x="157811" y="18311"/>
                </a:lnTo>
                <a:lnTo>
                  <a:pt x="147513" y="11869"/>
                </a:lnTo>
                <a:lnTo>
                  <a:pt x="136505" y="6724"/>
                </a:lnTo>
                <a:lnTo>
                  <a:pt x="124884" y="2970"/>
                </a:lnTo>
                <a:lnTo>
                  <a:pt x="112863" y="707"/>
                </a:lnTo>
                <a:lnTo>
                  <a:pt x="100335" y="0"/>
                </a:lnTo>
                <a:close/>
              </a:path>
              <a:path w="367891" h="351599">
                <a:moveTo>
                  <a:pt x="325101" y="20226"/>
                </a:moveTo>
                <a:lnTo>
                  <a:pt x="261983" y="20226"/>
                </a:lnTo>
                <a:lnTo>
                  <a:pt x="274504" y="20752"/>
                </a:lnTo>
                <a:lnTo>
                  <a:pt x="287270" y="23246"/>
                </a:lnTo>
                <a:lnTo>
                  <a:pt x="321133" y="44280"/>
                </a:lnTo>
                <a:lnTo>
                  <a:pt x="341507" y="78724"/>
                </a:lnTo>
                <a:lnTo>
                  <a:pt x="346454" y="105781"/>
                </a:lnTo>
                <a:lnTo>
                  <a:pt x="346335" y="109419"/>
                </a:lnTo>
                <a:lnTo>
                  <a:pt x="340038" y="156469"/>
                </a:lnTo>
                <a:lnTo>
                  <a:pt x="323232" y="200129"/>
                </a:lnTo>
                <a:lnTo>
                  <a:pt x="298679" y="237469"/>
                </a:lnTo>
                <a:lnTo>
                  <a:pt x="268984" y="268854"/>
                </a:lnTo>
                <a:lnTo>
                  <a:pt x="236750" y="294647"/>
                </a:lnTo>
                <a:lnTo>
                  <a:pt x="204581" y="315211"/>
                </a:lnTo>
                <a:lnTo>
                  <a:pt x="184576" y="326134"/>
                </a:lnTo>
                <a:lnTo>
                  <a:pt x="184457" y="328406"/>
                </a:lnTo>
                <a:lnTo>
                  <a:pt x="228962" y="328406"/>
                </a:lnTo>
                <a:lnTo>
                  <a:pt x="232667" y="326134"/>
                </a:lnTo>
                <a:lnTo>
                  <a:pt x="269590" y="299520"/>
                </a:lnTo>
                <a:lnTo>
                  <a:pt x="302922" y="268317"/>
                </a:lnTo>
                <a:lnTo>
                  <a:pt x="331008" y="232506"/>
                </a:lnTo>
                <a:lnTo>
                  <a:pt x="352238" y="192043"/>
                </a:lnTo>
                <a:lnTo>
                  <a:pt x="365002" y="146883"/>
                </a:lnTo>
                <a:lnTo>
                  <a:pt x="367891" y="111937"/>
                </a:lnTo>
                <a:lnTo>
                  <a:pt x="367224" y="99792"/>
                </a:lnTo>
                <a:lnTo>
                  <a:pt x="355943" y="59451"/>
                </a:lnTo>
                <a:lnTo>
                  <a:pt x="332716" y="26644"/>
                </a:lnTo>
                <a:lnTo>
                  <a:pt x="325101" y="20226"/>
                </a:lnTo>
                <a:close/>
              </a:path>
              <a:path w="367891" h="351599">
                <a:moveTo>
                  <a:pt x="173699" y="158323"/>
                </a:moveTo>
                <a:lnTo>
                  <a:pt x="151825" y="158323"/>
                </a:lnTo>
                <a:lnTo>
                  <a:pt x="173366" y="245013"/>
                </a:lnTo>
                <a:lnTo>
                  <a:pt x="174260" y="248886"/>
                </a:lnTo>
                <a:lnTo>
                  <a:pt x="178339" y="252200"/>
                </a:lnTo>
                <a:lnTo>
                  <a:pt x="186497" y="252200"/>
                </a:lnTo>
                <a:lnTo>
                  <a:pt x="190576" y="248886"/>
                </a:lnTo>
                <a:lnTo>
                  <a:pt x="191596" y="245573"/>
                </a:lnTo>
                <a:lnTo>
                  <a:pt x="206201" y="204710"/>
                </a:lnTo>
                <a:lnTo>
                  <a:pt x="185477" y="204710"/>
                </a:lnTo>
                <a:lnTo>
                  <a:pt x="173699" y="158323"/>
                </a:lnTo>
                <a:close/>
              </a:path>
              <a:path w="367891" h="351599">
                <a:moveTo>
                  <a:pt x="217089" y="140652"/>
                </a:moveTo>
                <a:lnTo>
                  <a:pt x="209951" y="140652"/>
                </a:lnTo>
                <a:lnTo>
                  <a:pt x="206892" y="143965"/>
                </a:lnTo>
                <a:lnTo>
                  <a:pt x="205872" y="147279"/>
                </a:lnTo>
                <a:lnTo>
                  <a:pt x="185477" y="204710"/>
                </a:lnTo>
                <a:lnTo>
                  <a:pt x="206201" y="204710"/>
                </a:lnTo>
                <a:lnTo>
                  <a:pt x="216070" y="177098"/>
                </a:lnTo>
                <a:lnTo>
                  <a:pt x="261959" y="177098"/>
                </a:lnTo>
                <a:lnTo>
                  <a:pt x="259919" y="174890"/>
                </a:lnTo>
                <a:lnTo>
                  <a:pt x="239524" y="174890"/>
                </a:lnTo>
                <a:lnTo>
                  <a:pt x="223208" y="146174"/>
                </a:lnTo>
                <a:lnTo>
                  <a:pt x="221168" y="142861"/>
                </a:lnTo>
                <a:lnTo>
                  <a:pt x="217089" y="140652"/>
                </a:lnTo>
                <a:close/>
              </a:path>
              <a:path w="367891" h="351599">
                <a:moveTo>
                  <a:pt x="261959" y="177098"/>
                </a:moveTo>
                <a:lnTo>
                  <a:pt x="216070" y="177098"/>
                </a:lnTo>
                <a:lnTo>
                  <a:pt x="225247" y="192561"/>
                </a:lnTo>
                <a:lnTo>
                  <a:pt x="227287" y="195874"/>
                </a:lnTo>
                <a:lnTo>
                  <a:pt x="229326" y="196978"/>
                </a:lnTo>
                <a:lnTo>
                  <a:pt x="259919" y="196978"/>
                </a:lnTo>
                <a:lnTo>
                  <a:pt x="263998" y="192561"/>
                </a:lnTo>
                <a:lnTo>
                  <a:pt x="263998" y="179307"/>
                </a:lnTo>
                <a:lnTo>
                  <a:pt x="261959" y="177098"/>
                </a:lnTo>
                <a:close/>
              </a:path>
              <a:path w="367891" h="351599">
                <a:moveTo>
                  <a:pt x="157944" y="108624"/>
                </a:moveTo>
                <a:lnTo>
                  <a:pt x="148766" y="108624"/>
                </a:lnTo>
                <a:lnTo>
                  <a:pt x="145707" y="111937"/>
                </a:lnTo>
                <a:lnTo>
                  <a:pt x="143667" y="116354"/>
                </a:lnTo>
                <a:lnTo>
                  <a:pt x="125312" y="174890"/>
                </a:lnTo>
                <a:lnTo>
                  <a:pt x="146726" y="174890"/>
                </a:lnTo>
                <a:lnTo>
                  <a:pt x="151825" y="158323"/>
                </a:lnTo>
                <a:lnTo>
                  <a:pt x="173699" y="158323"/>
                </a:lnTo>
                <a:lnTo>
                  <a:pt x="163043" y="116354"/>
                </a:lnTo>
                <a:lnTo>
                  <a:pt x="162023" y="111937"/>
                </a:lnTo>
                <a:lnTo>
                  <a:pt x="157944" y="108624"/>
                </a:lnTo>
                <a:close/>
              </a:path>
              <a:path w="367891" h="351599">
                <a:moveTo>
                  <a:pt x="161085" y="20943"/>
                </a:moveTo>
                <a:lnTo>
                  <a:pt x="101864" y="20943"/>
                </a:lnTo>
                <a:lnTo>
                  <a:pt x="114421" y="21835"/>
                </a:lnTo>
                <a:lnTo>
                  <a:pt x="126238" y="24546"/>
                </a:lnTo>
                <a:lnTo>
                  <a:pt x="164338" y="51720"/>
                </a:lnTo>
                <a:lnTo>
                  <a:pt x="176299" y="68864"/>
                </a:lnTo>
                <a:lnTo>
                  <a:pt x="180378" y="74386"/>
                </a:lnTo>
                <a:lnTo>
                  <a:pt x="187517" y="74386"/>
                </a:lnTo>
                <a:lnTo>
                  <a:pt x="190576" y="68864"/>
                </a:lnTo>
                <a:lnTo>
                  <a:pt x="199754" y="55610"/>
                </a:lnTo>
                <a:lnTo>
                  <a:pt x="207897" y="45375"/>
                </a:lnTo>
                <a:lnTo>
                  <a:pt x="208845" y="44494"/>
                </a:lnTo>
                <a:lnTo>
                  <a:pt x="183487" y="44494"/>
                </a:lnTo>
                <a:lnTo>
                  <a:pt x="175896" y="34716"/>
                </a:lnTo>
                <a:lnTo>
                  <a:pt x="167305" y="25957"/>
                </a:lnTo>
                <a:lnTo>
                  <a:pt x="161085" y="20943"/>
                </a:lnTo>
                <a:close/>
              </a:path>
              <a:path w="367891" h="351599">
                <a:moveTo>
                  <a:pt x="266635" y="1"/>
                </a:moveTo>
                <a:lnTo>
                  <a:pt x="219352" y="11895"/>
                </a:lnTo>
                <a:lnTo>
                  <a:pt x="183487" y="44494"/>
                </a:lnTo>
                <a:lnTo>
                  <a:pt x="208845" y="44494"/>
                </a:lnTo>
                <a:lnTo>
                  <a:pt x="217117" y="36808"/>
                </a:lnTo>
                <a:lnTo>
                  <a:pt x="227274" y="29960"/>
                </a:lnTo>
                <a:lnTo>
                  <a:pt x="238229" y="24880"/>
                </a:lnTo>
                <a:lnTo>
                  <a:pt x="249845" y="21619"/>
                </a:lnTo>
                <a:lnTo>
                  <a:pt x="261983" y="20226"/>
                </a:lnTo>
                <a:lnTo>
                  <a:pt x="325101" y="20226"/>
                </a:lnTo>
                <a:lnTo>
                  <a:pt x="322637" y="18150"/>
                </a:lnTo>
                <a:lnTo>
                  <a:pt x="311504" y="11151"/>
                </a:lnTo>
                <a:lnTo>
                  <a:pt x="299383" y="5812"/>
                </a:lnTo>
                <a:lnTo>
                  <a:pt x="292551" y="3703"/>
                </a:lnTo>
                <a:lnTo>
                  <a:pt x="279483" y="972"/>
                </a:lnTo>
                <a:lnTo>
                  <a:pt x="266635" y="1"/>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2660141" y="4242435"/>
            <a:ext cx="1176004" cy="290829"/>
          </a:xfrm>
          <a:custGeom>
            <a:rect l="l" t="t" r="r" b="b"/>
            <a:pathLst>
              <a:path w="1176004" h="290829">
                <a:moveTo>
                  <a:pt x="1127532" y="0"/>
                </a:moveTo>
                <a:lnTo>
                  <a:pt x="42644" y="346"/>
                </a:lnTo>
                <a:lnTo>
                  <a:pt x="8092" y="21648"/>
                </a:lnTo>
                <a:lnTo>
                  <a:pt x="0" y="48473"/>
                </a:lnTo>
                <a:lnTo>
                  <a:pt x="346" y="248185"/>
                </a:lnTo>
                <a:lnTo>
                  <a:pt x="21648" y="282737"/>
                </a:lnTo>
                <a:lnTo>
                  <a:pt x="48472" y="290829"/>
                </a:lnTo>
                <a:lnTo>
                  <a:pt x="1133360" y="290483"/>
                </a:lnTo>
                <a:lnTo>
                  <a:pt x="1167912" y="269181"/>
                </a:lnTo>
                <a:lnTo>
                  <a:pt x="1176004" y="242356"/>
                </a:lnTo>
                <a:lnTo>
                  <a:pt x="1175657" y="42645"/>
                </a:lnTo>
                <a:lnTo>
                  <a:pt x="1154356" y="8092"/>
                </a:lnTo>
                <a:lnTo>
                  <a:pt x="1127532"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txBox="1"/>
          <p:nvPr/>
        </p:nvSpPr>
        <p:spPr>
          <a:xfrm>
            <a:off x="2707223" y="4311395"/>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慢性病患者</a:t>
            </a:r>
            <a:endParaRPr sz="900">
              <a:latin typeface="Microsoft YaHei UI"/>
              <a:cs typeface="Microsoft YaHei UI"/>
            </a:endParaRPr>
          </a:p>
        </p:txBody>
      </p:sp>
      <p:sp>
        <p:nvSpPr>
          <p:cNvPr id="65" name="object 65"/>
          <p:cNvSpPr txBox="1"/>
          <p:nvPr/>
        </p:nvSpPr>
        <p:spPr>
          <a:xfrm>
            <a:off x="3867993" y="4310888"/>
            <a:ext cx="230504"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4</a:t>
            </a:r>
            <a:r>
              <a:rPr sz="1000" b="1">
                <a:solidFill>
                  <a:srgbClr val="595959"/>
                </a:solidFill>
                <a:latin typeface="Microsoft YaHei UI"/>
                <a:cs typeface="Microsoft YaHei UI"/>
              </a:rPr>
              <a:t>亿</a:t>
            </a:r>
            <a:endParaRPr sz="1000">
              <a:latin typeface="Microsoft YaHei UI"/>
              <a:cs typeface="Microsoft YaHei UI"/>
            </a:endParaRPr>
          </a:p>
        </p:txBody>
      </p:sp>
      <p:sp>
        <p:nvSpPr>
          <p:cNvPr id="66" name="object 66"/>
          <p:cNvSpPr/>
          <p:nvPr/>
        </p:nvSpPr>
        <p:spPr>
          <a:xfrm>
            <a:off x="2219350" y="4940650"/>
            <a:ext cx="331995" cy="395255"/>
          </a:xfrm>
          <a:custGeom>
            <a:rect l="l" t="t" r="r" b="b"/>
            <a:pathLst>
              <a:path w="331995" h="395255">
                <a:moveTo>
                  <a:pt x="274963" y="159447"/>
                </a:moveTo>
                <a:lnTo>
                  <a:pt x="217374" y="159447"/>
                </a:lnTo>
                <a:lnTo>
                  <a:pt x="218594" y="164986"/>
                </a:lnTo>
                <a:lnTo>
                  <a:pt x="222681" y="188611"/>
                </a:lnTo>
                <a:lnTo>
                  <a:pt x="225236" y="203012"/>
                </a:lnTo>
                <a:lnTo>
                  <a:pt x="228625" y="221057"/>
                </a:lnTo>
                <a:lnTo>
                  <a:pt x="228030" y="223442"/>
                </a:lnTo>
                <a:lnTo>
                  <a:pt x="201307" y="259118"/>
                </a:lnTo>
                <a:lnTo>
                  <a:pt x="187342" y="297799"/>
                </a:lnTo>
                <a:lnTo>
                  <a:pt x="175874" y="348844"/>
                </a:lnTo>
                <a:lnTo>
                  <a:pt x="173100" y="377118"/>
                </a:lnTo>
                <a:lnTo>
                  <a:pt x="178432" y="389555"/>
                </a:lnTo>
                <a:lnTo>
                  <a:pt x="190108" y="395255"/>
                </a:lnTo>
                <a:lnTo>
                  <a:pt x="190942" y="395255"/>
                </a:lnTo>
                <a:lnTo>
                  <a:pt x="197503" y="393995"/>
                </a:lnTo>
                <a:lnTo>
                  <a:pt x="205981" y="385596"/>
                </a:lnTo>
                <a:lnTo>
                  <a:pt x="210301" y="368482"/>
                </a:lnTo>
                <a:lnTo>
                  <a:pt x="211798" y="358008"/>
                </a:lnTo>
                <a:lnTo>
                  <a:pt x="214005" y="345954"/>
                </a:lnTo>
                <a:lnTo>
                  <a:pt x="224935" y="304975"/>
                </a:lnTo>
                <a:lnTo>
                  <a:pt x="242424" y="266570"/>
                </a:lnTo>
                <a:lnTo>
                  <a:pt x="249732" y="256517"/>
                </a:lnTo>
                <a:lnTo>
                  <a:pt x="290480" y="256517"/>
                </a:lnTo>
                <a:lnTo>
                  <a:pt x="289467" y="243033"/>
                </a:lnTo>
                <a:lnTo>
                  <a:pt x="289229" y="235816"/>
                </a:lnTo>
                <a:lnTo>
                  <a:pt x="281739" y="195980"/>
                </a:lnTo>
                <a:lnTo>
                  <a:pt x="274963" y="159447"/>
                </a:lnTo>
                <a:close/>
              </a:path>
              <a:path w="331995" h="395255">
                <a:moveTo>
                  <a:pt x="107446" y="274419"/>
                </a:moveTo>
                <a:lnTo>
                  <a:pt x="75092" y="274419"/>
                </a:lnTo>
                <a:lnTo>
                  <a:pt x="75206" y="297799"/>
                </a:lnTo>
                <a:lnTo>
                  <a:pt x="75746" y="372078"/>
                </a:lnTo>
                <a:lnTo>
                  <a:pt x="75849" y="381270"/>
                </a:lnTo>
                <a:lnTo>
                  <a:pt x="76164" y="387458"/>
                </a:lnTo>
                <a:lnTo>
                  <a:pt x="81284" y="394417"/>
                </a:lnTo>
                <a:lnTo>
                  <a:pt x="103727" y="394417"/>
                </a:lnTo>
                <a:lnTo>
                  <a:pt x="107443" y="387458"/>
                </a:lnTo>
                <a:lnTo>
                  <a:pt x="107446" y="274419"/>
                </a:lnTo>
                <a:close/>
              </a:path>
              <a:path w="331995" h="395255">
                <a:moveTo>
                  <a:pt x="138051" y="150876"/>
                </a:moveTo>
                <a:lnTo>
                  <a:pt x="36635" y="150876"/>
                </a:lnTo>
                <a:lnTo>
                  <a:pt x="36347" y="154902"/>
                </a:lnTo>
                <a:lnTo>
                  <a:pt x="36123" y="171075"/>
                </a:lnTo>
                <a:lnTo>
                  <a:pt x="35670" y="215515"/>
                </a:lnTo>
                <a:lnTo>
                  <a:pt x="34411" y="356908"/>
                </a:lnTo>
                <a:lnTo>
                  <a:pt x="34305" y="383877"/>
                </a:lnTo>
                <a:lnTo>
                  <a:pt x="34492" y="388295"/>
                </a:lnTo>
                <a:lnTo>
                  <a:pt x="38421" y="394354"/>
                </a:lnTo>
                <a:lnTo>
                  <a:pt x="63841" y="394354"/>
                </a:lnTo>
                <a:lnTo>
                  <a:pt x="67131" y="384604"/>
                </a:lnTo>
                <a:lnTo>
                  <a:pt x="67175" y="276095"/>
                </a:lnTo>
                <a:lnTo>
                  <a:pt x="75092" y="274419"/>
                </a:lnTo>
                <a:lnTo>
                  <a:pt x="107446" y="274419"/>
                </a:lnTo>
                <a:lnTo>
                  <a:pt x="107320" y="172487"/>
                </a:lnTo>
                <a:lnTo>
                  <a:pt x="107199" y="158416"/>
                </a:lnTo>
                <a:lnTo>
                  <a:pt x="107121" y="154355"/>
                </a:lnTo>
                <a:lnTo>
                  <a:pt x="106585" y="152165"/>
                </a:lnTo>
                <a:lnTo>
                  <a:pt x="107895" y="151970"/>
                </a:lnTo>
                <a:lnTo>
                  <a:pt x="138391" y="151970"/>
                </a:lnTo>
                <a:lnTo>
                  <a:pt x="138051" y="150876"/>
                </a:lnTo>
                <a:close/>
              </a:path>
              <a:path w="331995" h="395255">
                <a:moveTo>
                  <a:pt x="290480" y="256517"/>
                </a:moveTo>
                <a:lnTo>
                  <a:pt x="249732" y="256517"/>
                </a:lnTo>
                <a:lnTo>
                  <a:pt x="254159" y="257588"/>
                </a:lnTo>
                <a:lnTo>
                  <a:pt x="256846" y="272394"/>
                </a:lnTo>
                <a:lnTo>
                  <a:pt x="264940" y="310507"/>
                </a:lnTo>
                <a:lnTo>
                  <a:pt x="282080" y="354483"/>
                </a:lnTo>
                <a:lnTo>
                  <a:pt x="302305" y="387458"/>
                </a:lnTo>
                <a:lnTo>
                  <a:pt x="309827" y="393063"/>
                </a:lnTo>
                <a:lnTo>
                  <a:pt x="318816" y="393063"/>
                </a:lnTo>
                <a:lnTo>
                  <a:pt x="322865" y="391518"/>
                </a:lnTo>
                <a:lnTo>
                  <a:pt x="329723" y="383877"/>
                </a:lnTo>
                <a:lnTo>
                  <a:pt x="331995" y="372442"/>
                </a:lnTo>
                <a:lnTo>
                  <a:pt x="327167" y="360720"/>
                </a:lnTo>
                <a:lnTo>
                  <a:pt x="324506" y="356908"/>
                </a:lnTo>
                <a:lnTo>
                  <a:pt x="320431" y="350482"/>
                </a:lnTo>
                <a:lnTo>
                  <a:pt x="298836" y="301191"/>
                </a:lnTo>
                <a:lnTo>
                  <a:pt x="291055" y="264182"/>
                </a:lnTo>
                <a:lnTo>
                  <a:pt x="290480" y="256517"/>
                </a:lnTo>
                <a:close/>
              </a:path>
              <a:path w="331995" h="395255">
                <a:moveTo>
                  <a:pt x="155044" y="217513"/>
                </a:moveTo>
                <a:lnTo>
                  <a:pt x="139447" y="217513"/>
                </a:lnTo>
                <a:lnTo>
                  <a:pt x="141769" y="219189"/>
                </a:lnTo>
                <a:lnTo>
                  <a:pt x="143191" y="221960"/>
                </a:lnTo>
                <a:lnTo>
                  <a:pt x="143257" y="389068"/>
                </a:lnTo>
                <a:lnTo>
                  <a:pt x="145935" y="391969"/>
                </a:lnTo>
                <a:lnTo>
                  <a:pt x="152365" y="391969"/>
                </a:lnTo>
                <a:lnTo>
                  <a:pt x="155044" y="389068"/>
                </a:lnTo>
                <a:lnTo>
                  <a:pt x="155044" y="217513"/>
                </a:lnTo>
                <a:close/>
              </a:path>
              <a:path w="331995" h="395255">
                <a:moveTo>
                  <a:pt x="138391" y="151970"/>
                </a:moveTo>
                <a:lnTo>
                  <a:pt x="107895" y="151970"/>
                </a:lnTo>
                <a:lnTo>
                  <a:pt x="108490" y="153131"/>
                </a:lnTo>
                <a:lnTo>
                  <a:pt x="109609" y="155093"/>
                </a:lnTo>
                <a:lnTo>
                  <a:pt x="110574" y="156997"/>
                </a:lnTo>
                <a:lnTo>
                  <a:pt x="113272" y="162541"/>
                </a:lnTo>
                <a:lnTo>
                  <a:pt x="115098" y="168534"/>
                </a:lnTo>
                <a:lnTo>
                  <a:pt x="116489" y="174856"/>
                </a:lnTo>
                <a:lnTo>
                  <a:pt x="117479" y="178845"/>
                </a:lnTo>
                <a:lnTo>
                  <a:pt x="117896" y="183356"/>
                </a:lnTo>
                <a:lnTo>
                  <a:pt x="118432" y="187739"/>
                </a:lnTo>
                <a:lnTo>
                  <a:pt x="118789" y="191992"/>
                </a:lnTo>
                <a:lnTo>
                  <a:pt x="119027" y="196310"/>
                </a:lnTo>
                <a:lnTo>
                  <a:pt x="119146" y="210939"/>
                </a:lnTo>
                <a:lnTo>
                  <a:pt x="113312" y="215515"/>
                </a:lnTo>
                <a:lnTo>
                  <a:pt x="113550" y="226213"/>
                </a:lnTo>
                <a:lnTo>
                  <a:pt x="115336" y="228920"/>
                </a:lnTo>
                <a:lnTo>
                  <a:pt x="117122" y="231691"/>
                </a:lnTo>
                <a:lnTo>
                  <a:pt x="120694" y="232464"/>
                </a:lnTo>
                <a:lnTo>
                  <a:pt x="124504" y="229821"/>
                </a:lnTo>
                <a:lnTo>
                  <a:pt x="125397" y="228532"/>
                </a:lnTo>
                <a:lnTo>
                  <a:pt x="125754" y="227115"/>
                </a:lnTo>
                <a:lnTo>
                  <a:pt x="125992" y="226342"/>
                </a:lnTo>
                <a:lnTo>
                  <a:pt x="126111" y="223635"/>
                </a:lnTo>
                <a:lnTo>
                  <a:pt x="126290" y="222604"/>
                </a:lnTo>
                <a:lnTo>
                  <a:pt x="126707" y="221638"/>
                </a:lnTo>
                <a:lnTo>
                  <a:pt x="136515" y="221638"/>
                </a:lnTo>
                <a:lnTo>
                  <a:pt x="139447" y="217513"/>
                </a:lnTo>
                <a:lnTo>
                  <a:pt x="155044" y="217513"/>
                </a:lnTo>
                <a:lnTo>
                  <a:pt x="155044" y="216095"/>
                </a:lnTo>
                <a:lnTo>
                  <a:pt x="149805" y="208233"/>
                </a:lnTo>
                <a:lnTo>
                  <a:pt x="141590" y="204494"/>
                </a:lnTo>
                <a:lnTo>
                  <a:pt x="141709" y="202626"/>
                </a:lnTo>
                <a:lnTo>
                  <a:pt x="161418" y="202626"/>
                </a:lnTo>
                <a:lnTo>
                  <a:pt x="164416" y="201989"/>
                </a:lnTo>
                <a:lnTo>
                  <a:pt x="177663" y="195980"/>
                </a:lnTo>
                <a:lnTo>
                  <a:pt x="189155" y="188142"/>
                </a:lnTo>
                <a:lnTo>
                  <a:pt x="198962" y="179499"/>
                </a:lnTo>
                <a:lnTo>
                  <a:pt x="203477" y="174856"/>
                </a:lnTo>
                <a:lnTo>
                  <a:pt x="142776" y="174856"/>
                </a:lnTo>
                <a:lnTo>
                  <a:pt x="142148" y="168307"/>
                </a:lnTo>
                <a:lnTo>
                  <a:pt x="140183" y="157730"/>
                </a:lnTo>
                <a:lnTo>
                  <a:pt x="138391" y="151970"/>
                </a:lnTo>
                <a:close/>
              </a:path>
              <a:path w="331995" h="395255">
                <a:moveTo>
                  <a:pt x="136515" y="221638"/>
                </a:moveTo>
                <a:lnTo>
                  <a:pt x="126707" y="221638"/>
                </a:lnTo>
                <a:lnTo>
                  <a:pt x="131291" y="223377"/>
                </a:lnTo>
                <a:lnTo>
                  <a:pt x="136470" y="221701"/>
                </a:lnTo>
                <a:close/>
              </a:path>
              <a:path w="331995" h="395255">
                <a:moveTo>
                  <a:pt x="72800" y="96474"/>
                </a:moveTo>
                <a:lnTo>
                  <a:pt x="32570" y="108728"/>
                </a:lnTo>
                <a:lnTo>
                  <a:pt x="6489" y="149353"/>
                </a:lnTo>
                <a:lnTo>
                  <a:pt x="102" y="188142"/>
                </a:lnTo>
                <a:lnTo>
                  <a:pt x="0" y="196795"/>
                </a:lnTo>
                <a:lnTo>
                  <a:pt x="133" y="200628"/>
                </a:lnTo>
                <a:lnTo>
                  <a:pt x="380" y="204430"/>
                </a:lnTo>
                <a:lnTo>
                  <a:pt x="830" y="208233"/>
                </a:lnTo>
                <a:lnTo>
                  <a:pt x="1808" y="217835"/>
                </a:lnTo>
                <a:lnTo>
                  <a:pt x="7166" y="222732"/>
                </a:lnTo>
                <a:lnTo>
                  <a:pt x="19073" y="221960"/>
                </a:lnTo>
                <a:lnTo>
                  <a:pt x="23836" y="216417"/>
                </a:lnTo>
                <a:lnTo>
                  <a:pt x="23716" y="200628"/>
                </a:lnTo>
                <a:lnTo>
                  <a:pt x="23913" y="195980"/>
                </a:lnTo>
                <a:lnTo>
                  <a:pt x="24133" y="191992"/>
                </a:lnTo>
                <a:lnTo>
                  <a:pt x="24431" y="187739"/>
                </a:lnTo>
                <a:lnTo>
                  <a:pt x="24967" y="183356"/>
                </a:lnTo>
                <a:lnTo>
                  <a:pt x="25443" y="178845"/>
                </a:lnTo>
                <a:lnTo>
                  <a:pt x="26515" y="174527"/>
                </a:lnTo>
                <a:lnTo>
                  <a:pt x="27595" y="169410"/>
                </a:lnTo>
                <a:lnTo>
                  <a:pt x="31575" y="158416"/>
                </a:lnTo>
                <a:lnTo>
                  <a:pt x="35563" y="151134"/>
                </a:lnTo>
                <a:lnTo>
                  <a:pt x="36635" y="150876"/>
                </a:lnTo>
                <a:lnTo>
                  <a:pt x="138051" y="150876"/>
                </a:lnTo>
                <a:lnTo>
                  <a:pt x="136082" y="144546"/>
                </a:lnTo>
                <a:lnTo>
                  <a:pt x="102961" y="103568"/>
                </a:lnTo>
                <a:lnTo>
                  <a:pt x="84580" y="97379"/>
                </a:lnTo>
                <a:lnTo>
                  <a:pt x="72800" y="96474"/>
                </a:lnTo>
                <a:close/>
              </a:path>
              <a:path w="331995" h="395255">
                <a:moveTo>
                  <a:pt x="161418" y="202626"/>
                </a:moveTo>
                <a:lnTo>
                  <a:pt x="141709" y="202626"/>
                </a:lnTo>
                <a:lnTo>
                  <a:pt x="143614" y="203012"/>
                </a:lnTo>
                <a:lnTo>
                  <a:pt x="148674" y="205332"/>
                </a:lnTo>
                <a:lnTo>
                  <a:pt x="161418" y="202626"/>
                </a:lnTo>
                <a:close/>
              </a:path>
              <a:path w="331995" h="395255">
                <a:moveTo>
                  <a:pt x="244057" y="81545"/>
                </a:moveTo>
                <a:lnTo>
                  <a:pt x="205183" y="111602"/>
                </a:lnTo>
                <a:lnTo>
                  <a:pt x="197903" y="129253"/>
                </a:lnTo>
                <a:lnTo>
                  <a:pt x="187871" y="143600"/>
                </a:lnTo>
                <a:lnTo>
                  <a:pt x="154454" y="169435"/>
                </a:lnTo>
                <a:lnTo>
                  <a:pt x="142776" y="174856"/>
                </a:lnTo>
                <a:lnTo>
                  <a:pt x="203477" y="174856"/>
                </a:lnTo>
                <a:lnTo>
                  <a:pt x="207154" y="171075"/>
                </a:lnTo>
                <a:lnTo>
                  <a:pt x="213802" y="163893"/>
                </a:lnTo>
                <a:lnTo>
                  <a:pt x="215112" y="162541"/>
                </a:lnTo>
                <a:lnTo>
                  <a:pt x="217374" y="159447"/>
                </a:lnTo>
                <a:lnTo>
                  <a:pt x="274963" y="159447"/>
                </a:lnTo>
                <a:lnTo>
                  <a:pt x="264560" y="103361"/>
                </a:lnTo>
                <a:lnTo>
                  <a:pt x="263397" y="97288"/>
                </a:lnTo>
                <a:lnTo>
                  <a:pt x="255461" y="85525"/>
                </a:lnTo>
                <a:lnTo>
                  <a:pt x="244057" y="81545"/>
                </a:lnTo>
                <a:close/>
              </a:path>
              <a:path w="331995" h="395255">
                <a:moveTo>
                  <a:pt x="77921" y="7657"/>
                </a:moveTo>
                <a:lnTo>
                  <a:pt x="39221" y="29710"/>
                </a:lnTo>
                <a:lnTo>
                  <a:pt x="36556" y="40154"/>
                </a:lnTo>
                <a:lnTo>
                  <a:pt x="36646" y="53280"/>
                </a:lnTo>
                <a:lnTo>
                  <a:pt x="58658" y="87091"/>
                </a:lnTo>
                <a:lnTo>
                  <a:pt x="68008" y="90057"/>
                </a:lnTo>
                <a:lnTo>
                  <a:pt x="73350" y="90054"/>
                </a:lnTo>
                <a:lnTo>
                  <a:pt x="105721" y="69818"/>
                </a:lnTo>
                <a:lnTo>
                  <a:pt x="110090" y="49856"/>
                </a:lnTo>
                <a:lnTo>
                  <a:pt x="107818" y="37025"/>
                </a:lnTo>
                <a:lnTo>
                  <a:pt x="101865" y="21779"/>
                </a:lnTo>
                <a:lnTo>
                  <a:pt x="92129" y="12993"/>
                </a:lnTo>
                <a:lnTo>
                  <a:pt x="80216" y="8062"/>
                </a:lnTo>
                <a:lnTo>
                  <a:pt x="77921" y="7657"/>
                </a:lnTo>
                <a:close/>
              </a:path>
              <a:path w="331995" h="395255">
                <a:moveTo>
                  <a:pt x="207888" y="0"/>
                </a:moveTo>
                <a:lnTo>
                  <a:pt x="169148" y="21965"/>
                </a:lnTo>
                <a:lnTo>
                  <a:pt x="166479" y="32420"/>
                </a:lnTo>
                <a:lnTo>
                  <a:pt x="166569" y="45540"/>
                </a:lnTo>
                <a:lnTo>
                  <a:pt x="188565" y="79339"/>
                </a:lnTo>
                <a:lnTo>
                  <a:pt x="197970" y="82305"/>
                </a:lnTo>
                <a:lnTo>
                  <a:pt x="203185" y="82302"/>
                </a:lnTo>
                <a:lnTo>
                  <a:pt x="235579" y="62127"/>
                </a:lnTo>
                <a:lnTo>
                  <a:pt x="239981" y="42177"/>
                </a:lnTo>
                <a:lnTo>
                  <a:pt x="237732" y="29333"/>
                </a:lnTo>
                <a:lnTo>
                  <a:pt x="231809" y="14084"/>
                </a:lnTo>
                <a:lnTo>
                  <a:pt x="222082" y="5295"/>
                </a:lnTo>
                <a:lnTo>
                  <a:pt x="210172" y="401"/>
                </a:lnTo>
                <a:lnTo>
                  <a:pt x="207888"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2659979" y="4994275"/>
            <a:ext cx="833257" cy="290830"/>
          </a:xfrm>
          <a:custGeom>
            <a:rect l="l" t="t" r="r" b="b"/>
            <a:pathLst>
              <a:path w="833256" h="290829">
                <a:moveTo>
                  <a:pt x="784783" y="0"/>
                </a:moveTo>
                <a:lnTo>
                  <a:pt x="42645" y="346"/>
                </a:lnTo>
                <a:lnTo>
                  <a:pt x="8092" y="21648"/>
                </a:lnTo>
                <a:lnTo>
                  <a:pt x="0" y="48472"/>
                </a:lnTo>
                <a:lnTo>
                  <a:pt x="346" y="248185"/>
                </a:lnTo>
                <a:lnTo>
                  <a:pt x="21648" y="282737"/>
                </a:lnTo>
                <a:lnTo>
                  <a:pt x="48472" y="290830"/>
                </a:lnTo>
                <a:lnTo>
                  <a:pt x="790613" y="290483"/>
                </a:lnTo>
                <a:lnTo>
                  <a:pt x="825165" y="269181"/>
                </a:lnTo>
                <a:lnTo>
                  <a:pt x="833257" y="242356"/>
                </a:lnTo>
                <a:lnTo>
                  <a:pt x="832910" y="42644"/>
                </a:lnTo>
                <a:lnTo>
                  <a:pt x="811608" y="8092"/>
                </a:lnTo>
                <a:lnTo>
                  <a:pt x="784783"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p:nvPr/>
        </p:nvSpPr>
        <p:spPr>
          <a:xfrm>
            <a:off x="2707060" y="5014976"/>
            <a:ext cx="508000"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980"/>
              </a:lnSpc>
            </a:pPr>
            <a:r>
              <a:rPr sz="900" b="1" spc="-20">
                <a:solidFill>
                  <a:srgbClr val="FFFFFF"/>
                </a:solidFill>
                <a:latin typeface="Microsoft YaHei UI"/>
                <a:cs typeface="Microsoft YaHei UI"/>
              </a:rPr>
              <a:t>6</a:t>
            </a:r>
            <a:r>
              <a:rPr sz="900" b="1" spc="-15">
                <a:solidFill>
                  <a:srgbClr val="FFFFFF"/>
                </a:solidFill>
                <a:latin typeface="Microsoft YaHei UI"/>
                <a:cs typeface="Microsoft YaHei UI"/>
              </a:rPr>
              <a:t>5</a:t>
            </a:r>
            <a:r>
              <a:rPr sz="900" b="1">
                <a:solidFill>
                  <a:srgbClr val="FFFFFF"/>
                </a:solidFill>
                <a:latin typeface="Microsoft YaHei UI"/>
                <a:cs typeface="Microsoft YaHei UI"/>
              </a:rPr>
              <a:t>岁及以 上老人</a:t>
            </a:r>
            <a:endParaRPr sz="900">
              <a:latin typeface="Microsoft YaHei UI"/>
              <a:cs typeface="Microsoft YaHei UI"/>
            </a:endParaRPr>
          </a:p>
        </p:txBody>
      </p:sp>
      <p:sp>
        <p:nvSpPr>
          <p:cNvPr id="69" name="object 69"/>
          <p:cNvSpPr txBox="1"/>
          <p:nvPr/>
        </p:nvSpPr>
        <p:spPr>
          <a:xfrm>
            <a:off x="3547935" y="5063744"/>
            <a:ext cx="230504"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2</a:t>
            </a:r>
            <a:r>
              <a:rPr sz="1000" b="1">
                <a:solidFill>
                  <a:srgbClr val="595959"/>
                </a:solidFill>
                <a:latin typeface="Microsoft YaHei UI"/>
                <a:cs typeface="Microsoft YaHei UI"/>
              </a:rPr>
              <a:t>亿</a:t>
            </a:r>
            <a:endParaRPr sz="1000">
              <a:latin typeface="Microsoft YaHei UI"/>
              <a:cs typeface="Microsoft YaHei UI"/>
            </a:endParaRPr>
          </a:p>
        </p:txBody>
      </p:sp>
      <p:sp>
        <p:nvSpPr>
          <p:cNvPr id="70" name="object 70"/>
          <p:cNvSpPr/>
          <p:nvPr/>
        </p:nvSpPr>
        <p:spPr>
          <a:xfrm>
            <a:off x="2153346" y="5708649"/>
            <a:ext cx="464869" cy="325578"/>
          </a:xfrm>
          <a:custGeom>
            <a:rect l="l" t="t" r="r" b="b"/>
            <a:pathLst>
              <a:path w="464868" h="325578">
                <a:moveTo>
                  <a:pt x="444237" y="215242"/>
                </a:moveTo>
                <a:lnTo>
                  <a:pt x="410145" y="215242"/>
                </a:lnTo>
                <a:lnTo>
                  <a:pt x="404357" y="251156"/>
                </a:lnTo>
                <a:lnTo>
                  <a:pt x="395749" y="260476"/>
                </a:lnTo>
                <a:lnTo>
                  <a:pt x="390155" y="272471"/>
                </a:lnTo>
                <a:lnTo>
                  <a:pt x="388346" y="285403"/>
                </a:lnTo>
                <a:lnTo>
                  <a:pt x="388251" y="287108"/>
                </a:lnTo>
                <a:lnTo>
                  <a:pt x="390546" y="299315"/>
                </a:lnTo>
                <a:lnTo>
                  <a:pt x="396767" y="310294"/>
                </a:lnTo>
                <a:lnTo>
                  <a:pt x="406627" y="318842"/>
                </a:lnTo>
                <a:lnTo>
                  <a:pt x="419924" y="324192"/>
                </a:lnTo>
                <a:lnTo>
                  <a:pt x="436453" y="325578"/>
                </a:lnTo>
                <a:lnTo>
                  <a:pt x="447803" y="319696"/>
                </a:lnTo>
                <a:lnTo>
                  <a:pt x="456858" y="309826"/>
                </a:lnTo>
                <a:lnTo>
                  <a:pt x="457779" y="307773"/>
                </a:lnTo>
                <a:lnTo>
                  <a:pt x="419190" y="307773"/>
                </a:lnTo>
                <a:lnTo>
                  <a:pt x="408746" y="299190"/>
                </a:lnTo>
                <a:lnTo>
                  <a:pt x="404646" y="285403"/>
                </a:lnTo>
                <a:lnTo>
                  <a:pt x="404646" y="279457"/>
                </a:lnTo>
                <a:lnTo>
                  <a:pt x="406846" y="274700"/>
                </a:lnTo>
                <a:lnTo>
                  <a:pt x="410145" y="269944"/>
                </a:lnTo>
                <a:lnTo>
                  <a:pt x="462059" y="269944"/>
                </a:lnTo>
                <a:lnTo>
                  <a:pt x="461250" y="266923"/>
                </a:lnTo>
                <a:lnTo>
                  <a:pt x="454077" y="255968"/>
                </a:lnTo>
                <a:lnTo>
                  <a:pt x="444237" y="248539"/>
                </a:lnTo>
                <a:lnTo>
                  <a:pt x="444237" y="215242"/>
                </a:lnTo>
                <a:close/>
              </a:path>
              <a:path w="464868" h="325578">
                <a:moveTo>
                  <a:pt x="47228" y="0"/>
                </a:moveTo>
                <a:lnTo>
                  <a:pt x="28533" y="0"/>
                </a:lnTo>
                <a:lnTo>
                  <a:pt x="20835" y="8324"/>
                </a:lnTo>
                <a:lnTo>
                  <a:pt x="20835" y="17837"/>
                </a:lnTo>
                <a:lnTo>
                  <a:pt x="15901" y="251561"/>
                </a:lnTo>
                <a:lnTo>
                  <a:pt x="7544" y="260476"/>
                </a:lnTo>
                <a:lnTo>
                  <a:pt x="1992" y="272668"/>
                </a:lnTo>
                <a:lnTo>
                  <a:pt x="0" y="287680"/>
                </a:lnTo>
                <a:lnTo>
                  <a:pt x="2620" y="300039"/>
                </a:lnTo>
                <a:lnTo>
                  <a:pt x="9008" y="310720"/>
                </a:lnTo>
                <a:lnTo>
                  <a:pt x="19013" y="318978"/>
                </a:lnTo>
                <a:lnTo>
                  <a:pt x="32488" y="324065"/>
                </a:lnTo>
                <a:lnTo>
                  <a:pt x="49282" y="325236"/>
                </a:lnTo>
                <a:lnTo>
                  <a:pt x="60240" y="319087"/>
                </a:lnTo>
                <a:lnTo>
                  <a:pt x="68932" y="309005"/>
                </a:lnTo>
                <a:lnTo>
                  <a:pt x="69446" y="307773"/>
                </a:lnTo>
                <a:lnTo>
                  <a:pt x="30979" y="307773"/>
                </a:lnTo>
                <a:lnTo>
                  <a:pt x="20535" y="299190"/>
                </a:lnTo>
                <a:lnTo>
                  <a:pt x="16435" y="285403"/>
                </a:lnTo>
                <a:lnTo>
                  <a:pt x="16435" y="279457"/>
                </a:lnTo>
                <a:lnTo>
                  <a:pt x="18635" y="274700"/>
                </a:lnTo>
                <a:lnTo>
                  <a:pt x="20835" y="271133"/>
                </a:lnTo>
                <a:lnTo>
                  <a:pt x="54927" y="271133"/>
                </a:lnTo>
                <a:lnTo>
                  <a:pt x="54927" y="269944"/>
                </a:lnTo>
                <a:lnTo>
                  <a:pt x="73758" y="269944"/>
                </a:lnTo>
                <a:lnTo>
                  <a:pt x="72550" y="265950"/>
                </a:lnTo>
                <a:lnTo>
                  <a:pt x="65158" y="255206"/>
                </a:lnTo>
                <a:lnTo>
                  <a:pt x="54927" y="247349"/>
                </a:lnTo>
                <a:lnTo>
                  <a:pt x="54927" y="215242"/>
                </a:lnTo>
                <a:lnTo>
                  <a:pt x="444237" y="215242"/>
                </a:lnTo>
                <a:lnTo>
                  <a:pt x="444237" y="164107"/>
                </a:lnTo>
                <a:lnTo>
                  <a:pt x="54927" y="164107"/>
                </a:lnTo>
                <a:lnTo>
                  <a:pt x="54927" y="8324"/>
                </a:lnTo>
                <a:lnTo>
                  <a:pt x="47228" y="0"/>
                </a:lnTo>
                <a:close/>
              </a:path>
              <a:path w="464868" h="325578">
                <a:moveTo>
                  <a:pt x="73758" y="269944"/>
                </a:moveTo>
                <a:lnTo>
                  <a:pt x="54927" y="269944"/>
                </a:lnTo>
                <a:lnTo>
                  <a:pt x="58226" y="274700"/>
                </a:lnTo>
                <a:lnTo>
                  <a:pt x="60426" y="279457"/>
                </a:lnTo>
                <a:lnTo>
                  <a:pt x="60417" y="286065"/>
                </a:lnTo>
                <a:lnTo>
                  <a:pt x="56910" y="297681"/>
                </a:lnTo>
                <a:lnTo>
                  <a:pt x="47079" y="305602"/>
                </a:lnTo>
                <a:lnTo>
                  <a:pt x="30979" y="307773"/>
                </a:lnTo>
                <a:lnTo>
                  <a:pt x="69446" y="307773"/>
                </a:lnTo>
                <a:lnTo>
                  <a:pt x="74594" y="295451"/>
                </a:lnTo>
                <a:lnTo>
                  <a:pt x="76464" y="278890"/>
                </a:lnTo>
                <a:lnTo>
                  <a:pt x="73758" y="269944"/>
                </a:lnTo>
                <a:close/>
              </a:path>
              <a:path w="464868" h="325578">
                <a:moveTo>
                  <a:pt x="462377" y="271133"/>
                </a:moveTo>
                <a:lnTo>
                  <a:pt x="444237" y="271133"/>
                </a:lnTo>
                <a:lnTo>
                  <a:pt x="446437" y="274700"/>
                </a:lnTo>
                <a:lnTo>
                  <a:pt x="448636" y="279457"/>
                </a:lnTo>
                <a:lnTo>
                  <a:pt x="448628" y="286065"/>
                </a:lnTo>
                <a:lnTo>
                  <a:pt x="445120" y="297681"/>
                </a:lnTo>
                <a:lnTo>
                  <a:pt x="435290" y="305602"/>
                </a:lnTo>
                <a:lnTo>
                  <a:pt x="419190" y="307773"/>
                </a:lnTo>
                <a:lnTo>
                  <a:pt x="457779" y="307773"/>
                </a:lnTo>
                <a:lnTo>
                  <a:pt x="462815" y="296549"/>
                </a:lnTo>
                <a:lnTo>
                  <a:pt x="464869" y="280444"/>
                </a:lnTo>
                <a:lnTo>
                  <a:pt x="462377" y="271133"/>
                </a:lnTo>
                <a:close/>
              </a:path>
              <a:path w="464868" h="325578">
                <a:moveTo>
                  <a:pt x="54927" y="271133"/>
                </a:moveTo>
                <a:lnTo>
                  <a:pt x="20835" y="271133"/>
                </a:lnTo>
                <a:lnTo>
                  <a:pt x="20844" y="274148"/>
                </a:lnTo>
                <a:lnTo>
                  <a:pt x="26111" y="287241"/>
                </a:lnTo>
                <a:lnTo>
                  <a:pt x="38431" y="292538"/>
                </a:lnTo>
                <a:lnTo>
                  <a:pt x="47237" y="292528"/>
                </a:lnTo>
                <a:lnTo>
                  <a:pt x="54927" y="284214"/>
                </a:lnTo>
                <a:lnTo>
                  <a:pt x="54927" y="271133"/>
                </a:lnTo>
                <a:close/>
              </a:path>
              <a:path w="464868" h="325578">
                <a:moveTo>
                  <a:pt x="462059" y="269944"/>
                </a:moveTo>
                <a:lnTo>
                  <a:pt x="410145" y="269944"/>
                </a:lnTo>
                <a:lnTo>
                  <a:pt x="410146" y="273735"/>
                </a:lnTo>
                <a:lnTo>
                  <a:pt x="415232" y="287108"/>
                </a:lnTo>
                <a:lnTo>
                  <a:pt x="427229" y="292528"/>
                </a:lnTo>
                <a:lnTo>
                  <a:pt x="439338" y="286833"/>
                </a:lnTo>
                <a:lnTo>
                  <a:pt x="444155" y="273735"/>
                </a:lnTo>
                <a:lnTo>
                  <a:pt x="444237" y="271133"/>
                </a:lnTo>
                <a:lnTo>
                  <a:pt x="462377" y="271133"/>
                </a:lnTo>
                <a:lnTo>
                  <a:pt x="462059" y="269944"/>
                </a:lnTo>
                <a:close/>
              </a:path>
              <a:path w="464868" h="325578">
                <a:moveTo>
                  <a:pt x="436539" y="91566"/>
                </a:moveTo>
                <a:lnTo>
                  <a:pt x="417844" y="91566"/>
                </a:lnTo>
                <a:lnTo>
                  <a:pt x="410145" y="99891"/>
                </a:lnTo>
                <a:lnTo>
                  <a:pt x="410145" y="164107"/>
                </a:lnTo>
                <a:lnTo>
                  <a:pt x="444237" y="164107"/>
                </a:lnTo>
                <a:lnTo>
                  <a:pt x="444237" y="99891"/>
                </a:lnTo>
                <a:lnTo>
                  <a:pt x="436539" y="91566"/>
                </a:lnTo>
                <a:close/>
              </a:path>
              <a:path w="464868" h="325578">
                <a:moveTo>
                  <a:pt x="218733" y="84473"/>
                </a:moveTo>
                <a:lnTo>
                  <a:pt x="211032" y="84473"/>
                </a:lnTo>
                <a:lnTo>
                  <a:pt x="204431" y="86849"/>
                </a:lnTo>
                <a:lnTo>
                  <a:pt x="198931" y="92790"/>
                </a:lnTo>
                <a:lnTo>
                  <a:pt x="193431" y="97542"/>
                </a:lnTo>
                <a:lnTo>
                  <a:pt x="191230" y="104671"/>
                </a:lnTo>
                <a:lnTo>
                  <a:pt x="191230" y="146255"/>
                </a:lnTo>
                <a:lnTo>
                  <a:pt x="370547" y="146255"/>
                </a:lnTo>
                <a:lnTo>
                  <a:pt x="372747" y="143878"/>
                </a:lnTo>
                <a:lnTo>
                  <a:pt x="373847" y="141502"/>
                </a:lnTo>
                <a:lnTo>
                  <a:pt x="374947" y="137938"/>
                </a:lnTo>
                <a:lnTo>
                  <a:pt x="373847" y="135562"/>
                </a:lnTo>
                <a:lnTo>
                  <a:pt x="339042" y="112200"/>
                </a:lnTo>
                <a:lnTo>
                  <a:pt x="290457" y="94716"/>
                </a:lnTo>
                <a:lnTo>
                  <a:pt x="239051" y="86009"/>
                </a:lnTo>
                <a:lnTo>
                  <a:pt x="218733" y="84473"/>
                </a:lnTo>
                <a:close/>
              </a:path>
              <a:path w="464868" h="325578">
                <a:moveTo>
                  <a:pt x="89059" y="105829"/>
                </a:moveTo>
                <a:lnTo>
                  <a:pt x="85760" y="107020"/>
                </a:lnTo>
                <a:lnTo>
                  <a:pt x="81360" y="111781"/>
                </a:lnTo>
                <a:lnTo>
                  <a:pt x="80261" y="114162"/>
                </a:lnTo>
                <a:lnTo>
                  <a:pt x="80261" y="145111"/>
                </a:lnTo>
                <a:lnTo>
                  <a:pt x="166042" y="145111"/>
                </a:lnTo>
                <a:lnTo>
                  <a:pt x="166042" y="130827"/>
                </a:lnTo>
                <a:lnTo>
                  <a:pt x="159444" y="123685"/>
                </a:lnTo>
                <a:lnTo>
                  <a:pt x="151745" y="121304"/>
                </a:lnTo>
                <a:lnTo>
                  <a:pt x="92358" y="107020"/>
                </a:lnTo>
                <a:lnTo>
                  <a:pt x="89059" y="105829"/>
                </a:lnTo>
                <a:close/>
              </a:path>
              <a:path w="464868" h="325578">
                <a:moveTo>
                  <a:pt x="149485" y="34513"/>
                </a:moveTo>
                <a:lnTo>
                  <a:pt x="139022" y="36455"/>
                </a:lnTo>
                <a:lnTo>
                  <a:pt x="127928" y="43849"/>
                </a:lnTo>
                <a:lnTo>
                  <a:pt x="120390" y="55619"/>
                </a:lnTo>
                <a:lnTo>
                  <a:pt x="117614" y="70540"/>
                </a:lnTo>
                <a:lnTo>
                  <a:pt x="120448" y="83857"/>
                </a:lnTo>
                <a:lnTo>
                  <a:pt x="127945" y="94646"/>
                </a:lnTo>
                <a:lnTo>
                  <a:pt x="139620" y="101785"/>
                </a:lnTo>
                <a:lnTo>
                  <a:pt x="154988" y="104151"/>
                </a:lnTo>
                <a:lnTo>
                  <a:pt x="165376" y="99596"/>
                </a:lnTo>
                <a:lnTo>
                  <a:pt x="173531" y="90451"/>
                </a:lnTo>
                <a:lnTo>
                  <a:pt x="178618" y="76794"/>
                </a:lnTo>
                <a:lnTo>
                  <a:pt x="179798" y="58702"/>
                </a:lnTo>
                <a:lnTo>
                  <a:pt x="173233" y="46190"/>
                </a:lnTo>
                <a:lnTo>
                  <a:pt x="162707" y="37664"/>
                </a:lnTo>
                <a:lnTo>
                  <a:pt x="149485" y="34513"/>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2660076" y="5726430"/>
            <a:ext cx="606390" cy="290829"/>
          </a:xfrm>
          <a:custGeom>
            <a:rect l="l" t="t" r="r" b="b"/>
            <a:pathLst>
              <a:path w="606390" h="290829">
                <a:moveTo>
                  <a:pt x="557918" y="0"/>
                </a:moveTo>
                <a:lnTo>
                  <a:pt x="42644" y="346"/>
                </a:lnTo>
                <a:lnTo>
                  <a:pt x="8092" y="21648"/>
                </a:lnTo>
                <a:lnTo>
                  <a:pt x="0" y="48472"/>
                </a:lnTo>
                <a:lnTo>
                  <a:pt x="346" y="248185"/>
                </a:lnTo>
                <a:lnTo>
                  <a:pt x="21648" y="282737"/>
                </a:lnTo>
                <a:lnTo>
                  <a:pt x="48472" y="290829"/>
                </a:lnTo>
                <a:lnTo>
                  <a:pt x="563746" y="290483"/>
                </a:lnTo>
                <a:lnTo>
                  <a:pt x="598298" y="269181"/>
                </a:lnTo>
                <a:lnTo>
                  <a:pt x="606390" y="242357"/>
                </a:lnTo>
                <a:lnTo>
                  <a:pt x="606043" y="42645"/>
                </a:lnTo>
                <a:lnTo>
                  <a:pt x="584742" y="8092"/>
                </a:lnTo>
                <a:lnTo>
                  <a:pt x="557918"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txBox="1"/>
          <p:nvPr/>
        </p:nvSpPr>
        <p:spPr>
          <a:xfrm>
            <a:off x="2734693" y="5749545"/>
            <a:ext cx="4826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00" b="1">
                <a:solidFill>
                  <a:srgbClr val="FFFFFF"/>
                </a:solidFill>
                <a:latin typeface="Microsoft YaHei UI"/>
                <a:cs typeface="Microsoft YaHei UI"/>
              </a:rPr>
              <a:t>重疾癌症 患者</a:t>
            </a:r>
            <a:endParaRPr sz="900">
              <a:latin typeface="Microsoft YaHei UI"/>
              <a:cs typeface="Microsoft YaHei UI"/>
            </a:endParaRPr>
          </a:p>
        </p:txBody>
      </p:sp>
      <p:sp>
        <p:nvSpPr>
          <p:cNvPr id="73" name="object 73"/>
          <p:cNvSpPr txBox="1"/>
          <p:nvPr/>
        </p:nvSpPr>
        <p:spPr>
          <a:xfrm>
            <a:off x="3319406" y="5795264"/>
            <a:ext cx="38608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400</a:t>
            </a:r>
            <a:r>
              <a:rPr sz="1000" b="1">
                <a:solidFill>
                  <a:srgbClr val="595959"/>
                </a:solidFill>
                <a:latin typeface="Microsoft YaHei UI"/>
                <a:cs typeface="Microsoft YaHei UI"/>
              </a:rPr>
              <a:t>万</a:t>
            </a:r>
            <a:endParaRPr sz="1000">
              <a:latin typeface="Microsoft YaHei UI"/>
              <a:cs typeface="Microsoft YaHei UI"/>
            </a:endParaRPr>
          </a:p>
        </p:txBody>
      </p:sp>
      <p:sp>
        <p:nvSpPr>
          <p:cNvPr id="74" name="object 74"/>
          <p:cNvSpPr/>
          <p:nvPr/>
        </p:nvSpPr>
        <p:spPr>
          <a:xfrm>
            <a:off x="3882389" y="5080001"/>
            <a:ext cx="601980" cy="601979"/>
          </a:xfrm>
          <a:custGeom>
            <a:rect l="l" t="t" r="r" b="b"/>
            <a:pathLst>
              <a:path w="601980" h="601979">
                <a:moveTo>
                  <a:pt x="96955" y="79708"/>
                </a:moveTo>
                <a:lnTo>
                  <a:pt x="69733" y="108333"/>
                </a:lnTo>
                <a:lnTo>
                  <a:pt x="46680" y="139985"/>
                </a:lnTo>
                <a:lnTo>
                  <a:pt x="28003" y="174209"/>
                </a:lnTo>
                <a:lnTo>
                  <a:pt x="13908" y="210546"/>
                </a:lnTo>
                <a:lnTo>
                  <a:pt x="4602" y="248541"/>
                </a:lnTo>
                <a:lnTo>
                  <a:pt x="291" y="287737"/>
                </a:lnTo>
                <a:lnTo>
                  <a:pt x="0" y="300990"/>
                </a:lnTo>
                <a:lnTo>
                  <a:pt x="997" y="325675"/>
                </a:lnTo>
                <a:lnTo>
                  <a:pt x="8747" y="373321"/>
                </a:lnTo>
                <a:lnTo>
                  <a:pt x="23653" y="418148"/>
                </a:lnTo>
                <a:lnTo>
                  <a:pt x="45095" y="459538"/>
                </a:lnTo>
                <a:lnTo>
                  <a:pt x="72453" y="496870"/>
                </a:lnTo>
                <a:lnTo>
                  <a:pt x="105108" y="529525"/>
                </a:lnTo>
                <a:lnTo>
                  <a:pt x="142441" y="556884"/>
                </a:lnTo>
                <a:lnTo>
                  <a:pt x="183830" y="578326"/>
                </a:lnTo>
                <a:lnTo>
                  <a:pt x="228658" y="593232"/>
                </a:lnTo>
                <a:lnTo>
                  <a:pt x="276304" y="600981"/>
                </a:lnTo>
                <a:lnTo>
                  <a:pt x="300990" y="601979"/>
                </a:lnTo>
                <a:lnTo>
                  <a:pt x="325675" y="600981"/>
                </a:lnTo>
                <a:lnTo>
                  <a:pt x="373321" y="593232"/>
                </a:lnTo>
                <a:lnTo>
                  <a:pt x="418148" y="578326"/>
                </a:lnTo>
                <a:lnTo>
                  <a:pt x="459538" y="556884"/>
                </a:lnTo>
                <a:lnTo>
                  <a:pt x="496870" y="529525"/>
                </a:lnTo>
                <a:lnTo>
                  <a:pt x="499905" y="526714"/>
                </a:lnTo>
                <a:lnTo>
                  <a:pt x="304141" y="526714"/>
                </a:lnTo>
                <a:lnTo>
                  <a:pt x="286815" y="526286"/>
                </a:lnTo>
                <a:lnTo>
                  <a:pt x="235665" y="517106"/>
                </a:lnTo>
                <a:lnTo>
                  <a:pt x="187476" y="496187"/>
                </a:lnTo>
                <a:lnTo>
                  <a:pt x="144463" y="463668"/>
                </a:lnTo>
                <a:lnTo>
                  <a:pt x="109659" y="420855"/>
                </a:lnTo>
                <a:lnTo>
                  <a:pt x="86856" y="372632"/>
                </a:lnTo>
                <a:lnTo>
                  <a:pt x="76162" y="321467"/>
                </a:lnTo>
                <a:lnTo>
                  <a:pt x="75265" y="304141"/>
                </a:lnTo>
                <a:lnTo>
                  <a:pt x="75692" y="286815"/>
                </a:lnTo>
                <a:lnTo>
                  <a:pt x="84873" y="235665"/>
                </a:lnTo>
                <a:lnTo>
                  <a:pt x="105792" y="187476"/>
                </a:lnTo>
                <a:lnTo>
                  <a:pt x="138310" y="144463"/>
                </a:lnTo>
                <a:lnTo>
                  <a:pt x="151704" y="131658"/>
                </a:lnTo>
                <a:lnTo>
                  <a:pt x="96955" y="79708"/>
                </a:lnTo>
                <a:close/>
              </a:path>
              <a:path w="601980" h="601979">
                <a:moveTo>
                  <a:pt x="300990" y="0"/>
                </a:moveTo>
                <a:lnTo>
                  <a:pt x="309334" y="75401"/>
                </a:lnTo>
                <a:lnTo>
                  <a:pt x="322503" y="76273"/>
                </a:lnTo>
                <a:lnTo>
                  <a:pt x="335536" y="77904"/>
                </a:lnTo>
                <a:lnTo>
                  <a:pt x="373513" y="87213"/>
                </a:lnTo>
                <a:lnTo>
                  <a:pt x="409178" y="102860"/>
                </a:lnTo>
                <a:lnTo>
                  <a:pt x="441718" y="124479"/>
                </a:lnTo>
                <a:lnTo>
                  <a:pt x="470321" y="151704"/>
                </a:lnTo>
                <a:lnTo>
                  <a:pt x="501275" y="196734"/>
                </a:lnTo>
                <a:lnTo>
                  <a:pt x="520026" y="246184"/>
                </a:lnTo>
                <a:lnTo>
                  <a:pt x="526714" y="297838"/>
                </a:lnTo>
                <a:lnTo>
                  <a:pt x="526286" y="315164"/>
                </a:lnTo>
                <a:lnTo>
                  <a:pt x="517106" y="366314"/>
                </a:lnTo>
                <a:lnTo>
                  <a:pt x="496187" y="414503"/>
                </a:lnTo>
                <a:lnTo>
                  <a:pt x="463668" y="457516"/>
                </a:lnTo>
                <a:lnTo>
                  <a:pt x="420855" y="492320"/>
                </a:lnTo>
                <a:lnTo>
                  <a:pt x="372632" y="515123"/>
                </a:lnTo>
                <a:lnTo>
                  <a:pt x="321467" y="525816"/>
                </a:lnTo>
                <a:lnTo>
                  <a:pt x="304141" y="526714"/>
                </a:lnTo>
                <a:lnTo>
                  <a:pt x="499905" y="526714"/>
                </a:lnTo>
                <a:lnTo>
                  <a:pt x="529526" y="496870"/>
                </a:lnTo>
                <a:lnTo>
                  <a:pt x="556884" y="459538"/>
                </a:lnTo>
                <a:lnTo>
                  <a:pt x="578326" y="418148"/>
                </a:lnTo>
                <a:lnTo>
                  <a:pt x="593232" y="373321"/>
                </a:lnTo>
                <a:lnTo>
                  <a:pt x="600982" y="325675"/>
                </a:lnTo>
                <a:lnTo>
                  <a:pt x="601980" y="300990"/>
                </a:lnTo>
                <a:lnTo>
                  <a:pt x="600982" y="276304"/>
                </a:lnTo>
                <a:lnTo>
                  <a:pt x="593232" y="228658"/>
                </a:lnTo>
                <a:lnTo>
                  <a:pt x="578326" y="183830"/>
                </a:lnTo>
                <a:lnTo>
                  <a:pt x="556884" y="142441"/>
                </a:lnTo>
                <a:lnTo>
                  <a:pt x="529526" y="105108"/>
                </a:lnTo>
                <a:lnTo>
                  <a:pt x="496870" y="72453"/>
                </a:lnTo>
                <a:lnTo>
                  <a:pt x="459538" y="45095"/>
                </a:lnTo>
                <a:lnTo>
                  <a:pt x="418148" y="23653"/>
                </a:lnTo>
                <a:lnTo>
                  <a:pt x="373321" y="8747"/>
                </a:lnTo>
                <a:lnTo>
                  <a:pt x="325675" y="997"/>
                </a:lnTo>
                <a:lnTo>
                  <a:pt x="30099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3984331" y="5080163"/>
            <a:ext cx="199048" cy="126683"/>
          </a:xfrm>
          <a:custGeom>
            <a:rect l="l" t="t" r="r" b="b"/>
            <a:pathLst>
              <a:path w="199048" h="126683">
                <a:moveTo>
                  <a:pt x="189160" y="0"/>
                </a:moveTo>
                <a:lnTo>
                  <a:pt x="150301" y="3810"/>
                </a:lnTo>
                <a:lnTo>
                  <a:pt x="112500" y="12548"/>
                </a:lnTo>
                <a:lnTo>
                  <a:pt x="76212" y="26042"/>
                </a:lnTo>
                <a:lnTo>
                  <a:pt x="41896" y="44119"/>
                </a:lnTo>
                <a:lnTo>
                  <a:pt x="10010" y="66605"/>
                </a:lnTo>
                <a:lnTo>
                  <a:pt x="0" y="75050"/>
                </a:lnTo>
                <a:lnTo>
                  <a:pt x="55405" y="126683"/>
                </a:lnTo>
                <a:lnTo>
                  <a:pt x="65711" y="118671"/>
                </a:lnTo>
                <a:lnTo>
                  <a:pt x="76419" y="111296"/>
                </a:lnTo>
                <a:lnTo>
                  <a:pt x="110662" y="93107"/>
                </a:lnTo>
                <a:lnTo>
                  <a:pt x="147449" y="81060"/>
                </a:lnTo>
                <a:lnTo>
                  <a:pt x="185965" y="75464"/>
                </a:lnTo>
                <a:lnTo>
                  <a:pt x="199048" y="75085"/>
                </a:lnTo>
                <a:lnTo>
                  <a:pt x="18916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txBox="1"/>
          <p:nvPr/>
        </p:nvSpPr>
        <p:spPr>
          <a:xfrm>
            <a:off x="3976851" y="5304535"/>
            <a:ext cx="413384"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7F7F7F"/>
                </a:solidFill>
                <a:latin typeface="Microsoft YaHei UI"/>
                <a:cs typeface="Microsoft YaHei UI"/>
              </a:rPr>
              <a:t>88</a:t>
            </a:r>
            <a:r>
              <a:rPr sz="1000" b="1" spc="-5">
                <a:solidFill>
                  <a:srgbClr val="7F7F7F"/>
                </a:solidFill>
                <a:latin typeface="Microsoft YaHei UI"/>
                <a:cs typeface="Microsoft YaHei UI"/>
              </a:rPr>
              <a:t>.</a:t>
            </a:r>
            <a:r>
              <a:rPr sz="1000" b="1" spc="-15">
                <a:solidFill>
                  <a:srgbClr val="7F7F7F"/>
                </a:solidFill>
                <a:latin typeface="Microsoft YaHei UI"/>
                <a:cs typeface="Microsoft YaHei UI"/>
              </a:rPr>
              <a:t>5%</a:t>
            </a:r>
            <a:endParaRPr sz="1000">
              <a:latin typeface="Microsoft YaHei UI"/>
              <a:cs typeface="Microsoft YaHei UI"/>
            </a:endParaRPr>
          </a:p>
        </p:txBody>
      </p:sp>
      <p:sp>
        <p:nvSpPr>
          <p:cNvPr id="77" name="object 77"/>
          <p:cNvSpPr txBox="1"/>
          <p:nvPr/>
        </p:nvSpPr>
        <p:spPr>
          <a:xfrm>
            <a:off x="3827145" y="5719541"/>
            <a:ext cx="711200" cy="4152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7800"/>
              </a:lnSpc>
            </a:pPr>
            <a:r>
              <a:rPr sz="900">
                <a:solidFill>
                  <a:srgbClr val="595959"/>
                </a:solidFill>
                <a:latin typeface="Microsoft YaHei UI"/>
                <a:cs typeface="Microsoft YaHei UI"/>
              </a:rPr>
              <a:t>因慢性病导致 的死亡占总死 亡人数的比例</a:t>
            </a:r>
            <a:endParaRPr sz="900">
              <a:latin typeface="Microsoft YaHei UI"/>
              <a:cs typeface="Microsoft YaHei UI"/>
            </a:endParaRPr>
          </a:p>
        </p:txBody>
      </p:sp>
      <p:sp>
        <p:nvSpPr>
          <p:cNvPr id="78" name="object 78"/>
          <p:cNvSpPr/>
          <p:nvPr/>
        </p:nvSpPr>
        <p:spPr>
          <a:xfrm>
            <a:off x="4153002" y="4471670"/>
            <a:ext cx="76200" cy="589280"/>
          </a:xfrm>
          <a:custGeom>
            <a:rect l="l" t="t" r="r" b="b"/>
            <a:pathLst>
              <a:path w="76200" h="589279">
                <a:moveTo>
                  <a:pt x="33337" y="513079"/>
                </a:moveTo>
                <a:lnTo>
                  <a:pt x="0" y="513079"/>
                </a:lnTo>
                <a:lnTo>
                  <a:pt x="38100" y="589279"/>
                </a:lnTo>
                <a:lnTo>
                  <a:pt x="69850" y="525779"/>
                </a:lnTo>
                <a:lnTo>
                  <a:pt x="33337" y="525779"/>
                </a:lnTo>
                <a:lnTo>
                  <a:pt x="33337" y="513079"/>
                </a:lnTo>
                <a:close/>
              </a:path>
              <a:path w="76200" h="589279">
                <a:moveTo>
                  <a:pt x="42863" y="0"/>
                </a:moveTo>
                <a:lnTo>
                  <a:pt x="33338" y="0"/>
                </a:lnTo>
                <a:lnTo>
                  <a:pt x="33337" y="525779"/>
                </a:lnTo>
                <a:lnTo>
                  <a:pt x="42862" y="525779"/>
                </a:lnTo>
                <a:lnTo>
                  <a:pt x="42863" y="0"/>
                </a:lnTo>
                <a:close/>
              </a:path>
              <a:path w="76200" h="589279">
                <a:moveTo>
                  <a:pt x="76200" y="513079"/>
                </a:moveTo>
                <a:lnTo>
                  <a:pt x="42862" y="513079"/>
                </a:lnTo>
                <a:lnTo>
                  <a:pt x="42862" y="525779"/>
                </a:lnTo>
                <a:lnTo>
                  <a:pt x="69850" y="525779"/>
                </a:lnTo>
                <a:lnTo>
                  <a:pt x="76200" y="513079"/>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3902805" y="4474391"/>
            <a:ext cx="291547" cy="1"/>
          </a:xfrm>
          <a:custGeom>
            <a:rect l="l" t="t" r="r" b="b"/>
            <a:pathLst>
              <a:path w="291547" h="1">
                <a:moveTo>
                  <a:pt x="291547" y="0"/>
                </a:moveTo>
                <a:lnTo>
                  <a:pt x="0" y="1"/>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2068831" y="3163570"/>
            <a:ext cx="2634615" cy="3168650"/>
          </a:xfrm>
          <a:custGeom>
            <a:rect l="l" t="t" r="r" b="b"/>
            <a:pathLst>
              <a:path w="2634615" h="3168650">
                <a:moveTo>
                  <a:pt x="0" y="0"/>
                </a:moveTo>
                <a:lnTo>
                  <a:pt x="2634615" y="0"/>
                </a:lnTo>
                <a:lnTo>
                  <a:pt x="2634615" y="3168650"/>
                </a:lnTo>
                <a:lnTo>
                  <a:pt x="0" y="3168650"/>
                </a:lnTo>
                <a:lnTo>
                  <a:pt x="0" y="0"/>
                </a:lnTo>
                <a:close/>
              </a:path>
            </a:pathLst>
          </a:custGeom>
          <a:ln w="9525">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2153285" y="3070055"/>
            <a:ext cx="2348865" cy="269875"/>
          </a:xfrm>
          <a:custGeom>
            <a:rect l="l" t="t" r="r" b="b"/>
            <a:pathLst>
              <a:path w="2348865" h="269875">
                <a:moveTo>
                  <a:pt x="0" y="0"/>
                </a:moveTo>
                <a:lnTo>
                  <a:pt x="2348865" y="0"/>
                </a:lnTo>
                <a:lnTo>
                  <a:pt x="2348865" y="269875"/>
                </a:lnTo>
                <a:lnTo>
                  <a:pt x="0" y="269875"/>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txBox="1"/>
          <p:nvPr/>
        </p:nvSpPr>
        <p:spPr>
          <a:xfrm>
            <a:off x="2186305" y="3128264"/>
            <a:ext cx="22288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spc="185">
                <a:solidFill>
                  <a:srgbClr val="1EC8F3"/>
                </a:solidFill>
                <a:latin typeface="Arial"/>
                <a:cs typeface="Arial"/>
              </a:rPr>
              <a:t>n </a:t>
            </a:r>
            <a:r>
              <a:rPr sz="1000" spc="45">
                <a:solidFill>
                  <a:srgbClr val="1EC8F3"/>
                </a:solidFill>
                <a:latin typeface="Arial"/>
                <a:cs typeface="Arial"/>
              </a:rPr>
              <a:t> </a:t>
            </a:r>
            <a:r>
              <a:rPr sz="1000" b="1">
                <a:solidFill>
                  <a:srgbClr val="1EC8F3"/>
                </a:solidFill>
                <a:latin typeface="Microsoft YaHei UI"/>
                <a:cs typeface="Microsoft YaHei UI"/>
              </a:rPr>
              <a:t>中国数字化健康管理潜在需求者众多</a:t>
            </a:r>
            <a:endParaRPr sz="1000">
              <a:latin typeface="Microsoft YaHei UI"/>
              <a:cs typeface="Microsoft YaHei UI"/>
            </a:endParaRPr>
          </a:p>
        </p:txBody>
      </p:sp>
      <p:sp>
        <p:nvSpPr>
          <p:cNvPr id="83" name="object 83"/>
          <p:cNvSpPr/>
          <p:nvPr/>
        </p:nvSpPr>
        <p:spPr>
          <a:xfrm>
            <a:off x="4685664" y="3880484"/>
            <a:ext cx="292100" cy="1676400"/>
          </a:xfrm>
          <a:custGeom>
            <a:rect l="l" t="t" r="r" b="b"/>
            <a:pathLst>
              <a:path w="292100" h="1676400">
                <a:moveTo>
                  <a:pt x="0" y="0"/>
                </a:moveTo>
                <a:lnTo>
                  <a:pt x="0" y="1676400"/>
                </a:lnTo>
                <a:lnTo>
                  <a:pt x="292100" y="83820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txBox="1"/>
          <p:nvPr/>
        </p:nvSpPr>
        <p:spPr>
          <a:xfrm>
            <a:off x="4704079" y="4283964"/>
            <a:ext cx="139700" cy="8356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900" b="1">
                <a:solidFill>
                  <a:srgbClr val="595959"/>
                </a:solidFill>
                <a:latin typeface="Microsoft YaHei UI"/>
                <a:cs typeface="Microsoft YaHei UI"/>
              </a:rPr>
              <a:t>需 求 催 生 供 给</a:t>
            </a:r>
            <a:endParaRPr sz="900">
              <a:latin typeface="Microsoft YaHei UI"/>
              <a:cs typeface="Microsoft YaHei UI"/>
            </a:endParaRPr>
          </a:p>
        </p:txBody>
      </p:sp>
      <p:sp>
        <p:nvSpPr>
          <p:cNvPr id="85" name="object 85"/>
          <p:cNvSpPr/>
          <p:nvPr/>
        </p:nvSpPr>
        <p:spPr>
          <a:xfrm>
            <a:off x="5248909" y="3603669"/>
            <a:ext cx="647700" cy="273531"/>
          </a:xfrm>
          <a:custGeom>
            <a:rect l="l" t="t" r="r" b="b"/>
            <a:pathLst>
              <a:path w="647700" h="273531">
                <a:moveTo>
                  <a:pt x="0" y="0"/>
                </a:moveTo>
                <a:lnTo>
                  <a:pt x="647700" y="0"/>
                </a:lnTo>
                <a:lnTo>
                  <a:pt x="647700" y="273531"/>
                </a:lnTo>
                <a:lnTo>
                  <a:pt x="0" y="273531"/>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5248909" y="3603669"/>
            <a:ext cx="647700" cy="273531"/>
          </a:xfrm>
          <a:custGeom>
            <a:rect l="l" t="t" r="r" b="b"/>
            <a:pathLst>
              <a:path w="647700" h="273531">
                <a:moveTo>
                  <a:pt x="0" y="0"/>
                </a:moveTo>
                <a:lnTo>
                  <a:pt x="647700" y="0"/>
                </a:lnTo>
                <a:lnTo>
                  <a:pt x="647700" y="273531"/>
                </a:lnTo>
                <a:lnTo>
                  <a:pt x="0" y="273531"/>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txBox="1"/>
          <p:nvPr/>
        </p:nvSpPr>
        <p:spPr>
          <a:xfrm>
            <a:off x="5331459" y="3671316"/>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健康监测</a:t>
            </a:r>
            <a:endParaRPr sz="900">
              <a:latin typeface="Microsoft YaHei UI"/>
              <a:cs typeface="Microsoft YaHei UI"/>
            </a:endParaRPr>
          </a:p>
        </p:txBody>
      </p:sp>
      <p:sp>
        <p:nvSpPr>
          <p:cNvPr id="88" name="object 88"/>
          <p:cNvSpPr/>
          <p:nvPr/>
        </p:nvSpPr>
        <p:spPr>
          <a:xfrm>
            <a:off x="5894704" y="3702333"/>
            <a:ext cx="208280" cy="76200"/>
          </a:xfrm>
          <a:custGeom>
            <a:rect l="l" t="t" r="r" b="b"/>
            <a:pathLst>
              <a:path w="208278" h="76200">
                <a:moveTo>
                  <a:pt x="132080" y="0"/>
                </a:moveTo>
                <a:lnTo>
                  <a:pt x="132080" y="76200"/>
                </a:lnTo>
                <a:lnTo>
                  <a:pt x="198755" y="42862"/>
                </a:lnTo>
                <a:lnTo>
                  <a:pt x="144780" y="42862"/>
                </a:lnTo>
                <a:lnTo>
                  <a:pt x="144780" y="33337"/>
                </a:lnTo>
                <a:lnTo>
                  <a:pt x="198755" y="33337"/>
                </a:lnTo>
                <a:lnTo>
                  <a:pt x="132080" y="0"/>
                </a:lnTo>
                <a:close/>
              </a:path>
              <a:path w="208278" h="76200">
                <a:moveTo>
                  <a:pt x="132080" y="33337"/>
                </a:moveTo>
                <a:lnTo>
                  <a:pt x="0" y="33337"/>
                </a:lnTo>
                <a:lnTo>
                  <a:pt x="0" y="42862"/>
                </a:lnTo>
                <a:lnTo>
                  <a:pt x="132080" y="42862"/>
                </a:lnTo>
                <a:lnTo>
                  <a:pt x="132080" y="33337"/>
                </a:lnTo>
                <a:close/>
              </a:path>
              <a:path w="208278" h="76200">
                <a:moveTo>
                  <a:pt x="198755" y="33337"/>
                </a:moveTo>
                <a:lnTo>
                  <a:pt x="144780" y="33337"/>
                </a:lnTo>
                <a:lnTo>
                  <a:pt x="144780" y="42862"/>
                </a:lnTo>
                <a:lnTo>
                  <a:pt x="198755" y="42862"/>
                </a:lnTo>
                <a:lnTo>
                  <a:pt x="208280" y="38100"/>
                </a:lnTo>
                <a:lnTo>
                  <a:pt x="198755"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a:off x="6102984" y="3603669"/>
            <a:ext cx="647700" cy="273531"/>
          </a:xfrm>
          <a:custGeom>
            <a:rect l="l" t="t" r="r" b="b"/>
            <a:pathLst>
              <a:path w="647700" h="273531">
                <a:moveTo>
                  <a:pt x="0" y="0"/>
                </a:moveTo>
                <a:lnTo>
                  <a:pt x="647700" y="0"/>
                </a:lnTo>
                <a:lnTo>
                  <a:pt x="647700" y="273531"/>
                </a:lnTo>
                <a:lnTo>
                  <a:pt x="0" y="273531"/>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p:nvPr/>
        </p:nvSpPr>
        <p:spPr>
          <a:xfrm>
            <a:off x="6102984" y="3603669"/>
            <a:ext cx="647700" cy="273531"/>
          </a:xfrm>
          <a:custGeom>
            <a:rect l="l" t="t" r="r" b="b"/>
            <a:pathLst>
              <a:path w="647700" h="273531">
                <a:moveTo>
                  <a:pt x="0" y="0"/>
                </a:moveTo>
                <a:lnTo>
                  <a:pt x="647700" y="0"/>
                </a:lnTo>
                <a:lnTo>
                  <a:pt x="647700" y="273531"/>
                </a:lnTo>
                <a:lnTo>
                  <a:pt x="0" y="273531"/>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txBox="1"/>
          <p:nvPr/>
        </p:nvSpPr>
        <p:spPr>
          <a:xfrm>
            <a:off x="6185534" y="3671316"/>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健康评估</a:t>
            </a:r>
            <a:endParaRPr sz="900">
              <a:latin typeface="Microsoft YaHei UI"/>
              <a:cs typeface="Microsoft YaHei UI"/>
            </a:endParaRPr>
          </a:p>
        </p:txBody>
      </p:sp>
      <p:sp>
        <p:nvSpPr>
          <p:cNvPr id="92" name="object 92"/>
          <p:cNvSpPr/>
          <p:nvPr/>
        </p:nvSpPr>
        <p:spPr>
          <a:xfrm>
            <a:off x="6753226" y="3702333"/>
            <a:ext cx="208279" cy="76200"/>
          </a:xfrm>
          <a:custGeom>
            <a:rect l="l" t="t" r="r" b="b"/>
            <a:pathLst>
              <a:path w="208277" h="76200">
                <a:moveTo>
                  <a:pt x="132079" y="0"/>
                </a:moveTo>
                <a:lnTo>
                  <a:pt x="132079" y="76200"/>
                </a:lnTo>
                <a:lnTo>
                  <a:pt x="198754" y="42862"/>
                </a:lnTo>
                <a:lnTo>
                  <a:pt x="144779" y="42862"/>
                </a:lnTo>
                <a:lnTo>
                  <a:pt x="144779" y="33337"/>
                </a:lnTo>
                <a:lnTo>
                  <a:pt x="198754" y="33337"/>
                </a:lnTo>
                <a:lnTo>
                  <a:pt x="132079" y="0"/>
                </a:lnTo>
                <a:close/>
              </a:path>
              <a:path w="208277" h="76200">
                <a:moveTo>
                  <a:pt x="132079" y="33337"/>
                </a:moveTo>
                <a:lnTo>
                  <a:pt x="0" y="33337"/>
                </a:lnTo>
                <a:lnTo>
                  <a:pt x="0" y="42862"/>
                </a:lnTo>
                <a:lnTo>
                  <a:pt x="132079" y="42862"/>
                </a:lnTo>
                <a:lnTo>
                  <a:pt x="132079" y="33337"/>
                </a:lnTo>
                <a:close/>
              </a:path>
              <a:path w="208277" h="76200">
                <a:moveTo>
                  <a:pt x="198754" y="33337"/>
                </a:moveTo>
                <a:lnTo>
                  <a:pt x="144779" y="33337"/>
                </a:lnTo>
                <a:lnTo>
                  <a:pt x="144779" y="42862"/>
                </a:lnTo>
                <a:lnTo>
                  <a:pt x="198754" y="42862"/>
                </a:lnTo>
                <a:lnTo>
                  <a:pt x="208279" y="38100"/>
                </a:lnTo>
                <a:lnTo>
                  <a:pt x="198754"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7748905" y="3309413"/>
            <a:ext cx="296545" cy="76200"/>
          </a:xfrm>
          <a:custGeom>
            <a:rect l="l" t="t" r="r" b="b"/>
            <a:pathLst>
              <a:path w="296545" h="76200">
                <a:moveTo>
                  <a:pt x="220345" y="42862"/>
                </a:moveTo>
                <a:lnTo>
                  <a:pt x="220345" y="76200"/>
                </a:lnTo>
                <a:lnTo>
                  <a:pt x="287020" y="42862"/>
                </a:lnTo>
                <a:lnTo>
                  <a:pt x="220345" y="42862"/>
                </a:lnTo>
                <a:close/>
              </a:path>
              <a:path w="296545" h="76200">
                <a:moveTo>
                  <a:pt x="220345" y="33337"/>
                </a:moveTo>
                <a:lnTo>
                  <a:pt x="220345" y="42862"/>
                </a:lnTo>
                <a:lnTo>
                  <a:pt x="233045" y="42862"/>
                </a:lnTo>
                <a:lnTo>
                  <a:pt x="233045" y="33337"/>
                </a:lnTo>
                <a:lnTo>
                  <a:pt x="220345" y="33337"/>
                </a:lnTo>
                <a:close/>
              </a:path>
              <a:path w="296545" h="76200">
                <a:moveTo>
                  <a:pt x="220345" y="0"/>
                </a:moveTo>
                <a:lnTo>
                  <a:pt x="220345" y="33337"/>
                </a:lnTo>
                <a:lnTo>
                  <a:pt x="233045" y="33337"/>
                </a:lnTo>
                <a:lnTo>
                  <a:pt x="233045" y="42862"/>
                </a:lnTo>
                <a:lnTo>
                  <a:pt x="287022" y="42861"/>
                </a:lnTo>
                <a:lnTo>
                  <a:pt x="296545" y="38100"/>
                </a:lnTo>
                <a:lnTo>
                  <a:pt x="220345" y="0"/>
                </a:lnTo>
                <a:close/>
              </a:path>
              <a:path w="296545" h="76200">
                <a:moveTo>
                  <a:pt x="0" y="33336"/>
                </a:moveTo>
                <a:lnTo>
                  <a:pt x="0" y="42861"/>
                </a:lnTo>
                <a:lnTo>
                  <a:pt x="220345" y="42862"/>
                </a:lnTo>
                <a:lnTo>
                  <a:pt x="220345" y="33337"/>
                </a:lnTo>
                <a:lnTo>
                  <a:pt x="0" y="33336"/>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7748905" y="4098054"/>
            <a:ext cx="296545" cy="76200"/>
          </a:xfrm>
          <a:custGeom>
            <a:rect l="l" t="t" r="r" b="b"/>
            <a:pathLst>
              <a:path w="296545" h="76200">
                <a:moveTo>
                  <a:pt x="220345" y="0"/>
                </a:moveTo>
                <a:lnTo>
                  <a:pt x="220345" y="76199"/>
                </a:lnTo>
                <a:lnTo>
                  <a:pt x="287022" y="42862"/>
                </a:lnTo>
                <a:lnTo>
                  <a:pt x="233045" y="42862"/>
                </a:lnTo>
                <a:lnTo>
                  <a:pt x="233045" y="33337"/>
                </a:lnTo>
                <a:lnTo>
                  <a:pt x="287017" y="33337"/>
                </a:lnTo>
                <a:lnTo>
                  <a:pt x="220345" y="0"/>
                </a:lnTo>
                <a:close/>
              </a:path>
              <a:path w="296545" h="76200">
                <a:moveTo>
                  <a:pt x="220345" y="33337"/>
                </a:moveTo>
                <a:lnTo>
                  <a:pt x="0" y="33337"/>
                </a:lnTo>
                <a:lnTo>
                  <a:pt x="0" y="42862"/>
                </a:lnTo>
                <a:lnTo>
                  <a:pt x="220345" y="42862"/>
                </a:lnTo>
                <a:lnTo>
                  <a:pt x="220345" y="33337"/>
                </a:lnTo>
                <a:close/>
              </a:path>
              <a:path w="296545" h="76200">
                <a:moveTo>
                  <a:pt x="287017" y="33337"/>
                </a:moveTo>
                <a:lnTo>
                  <a:pt x="233045" y="33337"/>
                </a:lnTo>
                <a:lnTo>
                  <a:pt x="233045" y="42862"/>
                </a:lnTo>
                <a:lnTo>
                  <a:pt x="287022" y="42862"/>
                </a:lnTo>
                <a:lnTo>
                  <a:pt x="296545" y="38101"/>
                </a:lnTo>
                <a:lnTo>
                  <a:pt x="287017"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object 96"/>
          <p:cNvSpPr/>
          <p:nvPr/>
        </p:nvSpPr>
        <p:spPr>
          <a:xfrm>
            <a:off x="7748905" y="3706256"/>
            <a:ext cx="296545" cy="76200"/>
          </a:xfrm>
          <a:custGeom>
            <a:rect l="l" t="t" r="r" b="b"/>
            <a:pathLst>
              <a:path w="296545" h="76200">
                <a:moveTo>
                  <a:pt x="220345" y="0"/>
                </a:moveTo>
                <a:lnTo>
                  <a:pt x="220345" y="76200"/>
                </a:lnTo>
                <a:lnTo>
                  <a:pt x="287022" y="42862"/>
                </a:lnTo>
                <a:lnTo>
                  <a:pt x="233045" y="42862"/>
                </a:lnTo>
                <a:lnTo>
                  <a:pt x="233045" y="33337"/>
                </a:lnTo>
                <a:lnTo>
                  <a:pt x="287017" y="33337"/>
                </a:lnTo>
                <a:lnTo>
                  <a:pt x="220345" y="0"/>
                </a:lnTo>
                <a:close/>
              </a:path>
              <a:path w="296545" h="76200">
                <a:moveTo>
                  <a:pt x="220345" y="33337"/>
                </a:moveTo>
                <a:lnTo>
                  <a:pt x="0" y="33337"/>
                </a:lnTo>
                <a:lnTo>
                  <a:pt x="0" y="42862"/>
                </a:lnTo>
                <a:lnTo>
                  <a:pt x="220345" y="42862"/>
                </a:lnTo>
                <a:lnTo>
                  <a:pt x="220345" y="33337"/>
                </a:lnTo>
                <a:close/>
              </a:path>
              <a:path w="296545" h="76200">
                <a:moveTo>
                  <a:pt x="287017" y="33337"/>
                </a:moveTo>
                <a:lnTo>
                  <a:pt x="233045" y="33337"/>
                </a:lnTo>
                <a:lnTo>
                  <a:pt x="233045" y="42862"/>
                </a:lnTo>
                <a:lnTo>
                  <a:pt x="287022" y="42862"/>
                </a:lnTo>
                <a:lnTo>
                  <a:pt x="296545" y="38101"/>
                </a:lnTo>
                <a:lnTo>
                  <a:pt x="287017" y="33337"/>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object 100"/>
          <p:cNvSpPr/>
          <p:nvPr/>
        </p:nvSpPr>
        <p:spPr>
          <a:xfrm>
            <a:off x="6961633" y="6035040"/>
            <a:ext cx="167639" cy="192023"/>
          </a:xfrm>
          <a:prstGeom prst="rect">
            <a:avLst/>
          </a:prstGeom>
          <a:blipFill>
            <a:blip r:embed="rId1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101"/>
          <p:cNvSpPr/>
          <p:nvPr/>
        </p:nvSpPr>
        <p:spPr>
          <a:xfrm>
            <a:off x="1524000" y="1"/>
            <a:ext cx="2064468" cy="243417"/>
          </a:xfrm>
          <a:custGeom>
            <a:rect l="l" t="t" r="r" b="b"/>
            <a:pathLst>
              <a:path w="2064468" h="243417">
                <a:moveTo>
                  <a:pt x="1949296" y="0"/>
                </a:moveTo>
                <a:lnTo>
                  <a:pt x="0" y="0"/>
                </a:lnTo>
                <a:lnTo>
                  <a:pt x="0" y="243417"/>
                </a:lnTo>
                <a:lnTo>
                  <a:pt x="1936225" y="243417"/>
                </a:lnTo>
                <a:lnTo>
                  <a:pt x="2064468" y="115172"/>
                </a:lnTo>
                <a:lnTo>
                  <a:pt x="1949296"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object 102"/>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数字化健康管理</a:t>
            </a:r>
            <a:endParaRPr sz="1200">
              <a:latin typeface="Microsoft YaHei UI"/>
              <a:cs typeface="Microsoft YaHei UI"/>
            </a:endParaRPr>
          </a:p>
        </p:txBody>
      </p:sp>
      <p:sp>
        <p:nvSpPr>
          <p:cNvPr id="103" name="object 103"/>
          <p:cNvSpPr/>
          <p:nvPr/>
        </p:nvSpPr>
        <p:spPr>
          <a:xfrm>
            <a:off x="3498791" y="1"/>
            <a:ext cx="2064470" cy="243417"/>
          </a:xfrm>
          <a:custGeom>
            <a:rect l="l" t="t" r="r" b="b"/>
            <a:pathLst>
              <a:path w="2064470" h="243417">
                <a:moveTo>
                  <a:pt x="1949297" y="0"/>
                </a:moveTo>
                <a:lnTo>
                  <a:pt x="13070" y="0"/>
                </a:lnTo>
                <a:lnTo>
                  <a:pt x="128244" y="115172"/>
                </a:lnTo>
                <a:lnTo>
                  <a:pt x="0" y="243417"/>
                </a:lnTo>
                <a:lnTo>
                  <a:pt x="1936226" y="243417"/>
                </a:lnTo>
                <a:lnTo>
                  <a:pt x="2064470" y="115172"/>
                </a:lnTo>
                <a:lnTo>
                  <a:pt x="1949297"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object 104"/>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智慧病案与</a:t>
            </a:r>
            <a:r>
              <a:rPr sz="1200" spc="-5">
                <a:solidFill>
                  <a:srgbClr val="595959"/>
                </a:solidFill>
                <a:latin typeface="Verdana"/>
                <a:cs typeface="Verdana"/>
              </a:rPr>
              <a:t>D</a:t>
            </a:r>
            <a:r>
              <a:rPr sz="1200">
                <a:solidFill>
                  <a:srgbClr val="595959"/>
                </a:solidFill>
                <a:latin typeface="Verdana"/>
                <a:cs typeface="Verdana"/>
              </a:rPr>
              <a:t>R</a:t>
            </a:r>
            <a:r>
              <a:rPr sz="1200" spc="-5">
                <a:solidFill>
                  <a:srgbClr val="595959"/>
                </a:solidFill>
                <a:latin typeface="Verdana"/>
                <a:cs typeface="Verdana"/>
              </a:rPr>
              <a:t>G</a:t>
            </a:r>
            <a:r>
              <a:rPr sz="1200">
                <a:solidFill>
                  <a:srgbClr val="595959"/>
                </a:solidFill>
                <a:latin typeface="Verdana"/>
                <a:cs typeface="Verdana"/>
              </a:rPr>
              <a:t>s</a:t>
            </a:r>
            <a:endParaRPr sz="1200">
              <a:latin typeface="Verdana"/>
              <a:cs typeface="Verdana"/>
            </a:endParaRPr>
          </a:p>
        </p:txBody>
      </p:sp>
      <p:graphicFrame>
        <p:nvGraphicFramePr>
          <p:cNvPr id="34" name="object 34"/>
          <p:cNvGraphicFramePr>
            <a:graphicFrameLocks noGrp="1"/>
          </p:cNvGraphicFramePr>
          <p:nvPr/>
        </p:nvGraphicFramePr>
        <p:xfrm>
          <a:off x="6079808" y="5003801"/>
          <a:ext cx="3909371" cy="325919"/>
        </p:xfrm>
        <a:graphic>
          <a:graphicData uri="http://schemas.openxmlformats.org/drawingml/2006/table">
            <a:tbl>
              <a:tblPr firstRow="1" bandRow="1">
                <a:tableStyleId>{2D5ABB26-0587-4C30-8999-92F81FD0307C}</a:tableStyleId>
              </a:tblPr>
              <a:tblGrid>
                <a:gridCol w="594042">
                  <a:extLst>
                    <a:ext uri="{9D8B030D-6E8A-4147-A177-3AD203B41FA5}">
                      <a16:colId xmlns:a16="http://schemas.microsoft.com/office/drawing/2014/main" val="20000"/>
                    </a:ext>
                  </a:extLst>
                </a:gridCol>
                <a:gridCol w="68579">
                  <a:extLst>
                    <a:ext uri="{9D8B030D-6E8A-4147-A177-3AD203B41FA5}">
                      <a16:colId xmlns:a16="http://schemas.microsoft.com/office/drawing/2014/main" val="20001"/>
                    </a:ext>
                  </a:extLst>
                </a:gridCol>
                <a:gridCol w="594360">
                  <a:extLst>
                    <a:ext uri="{9D8B030D-6E8A-4147-A177-3AD203B41FA5}">
                      <a16:colId xmlns:a16="http://schemas.microsoft.com/office/drawing/2014/main" val="20002"/>
                    </a:ext>
                  </a:extLst>
                </a:gridCol>
                <a:gridCol w="68580">
                  <a:extLst>
                    <a:ext uri="{9D8B030D-6E8A-4147-A177-3AD203B41FA5}">
                      <a16:colId xmlns:a16="http://schemas.microsoft.com/office/drawing/2014/main" val="20003"/>
                    </a:ext>
                  </a:extLst>
                </a:gridCol>
                <a:gridCol w="594359">
                  <a:extLst>
                    <a:ext uri="{9D8B030D-6E8A-4147-A177-3AD203B41FA5}">
                      <a16:colId xmlns:a16="http://schemas.microsoft.com/office/drawing/2014/main" val="20004"/>
                    </a:ext>
                  </a:extLst>
                </a:gridCol>
                <a:gridCol w="68579">
                  <a:extLst>
                    <a:ext uri="{9D8B030D-6E8A-4147-A177-3AD203B41FA5}">
                      <a16:colId xmlns:a16="http://schemas.microsoft.com/office/drawing/2014/main" val="20005"/>
                    </a:ext>
                  </a:extLst>
                </a:gridCol>
                <a:gridCol w="594360">
                  <a:extLst>
                    <a:ext uri="{9D8B030D-6E8A-4147-A177-3AD203B41FA5}">
                      <a16:colId xmlns:a16="http://schemas.microsoft.com/office/drawing/2014/main" val="20006"/>
                    </a:ext>
                  </a:extLst>
                </a:gridCol>
                <a:gridCol w="68579">
                  <a:extLst>
                    <a:ext uri="{9D8B030D-6E8A-4147-A177-3AD203B41FA5}">
                      <a16:colId xmlns:a16="http://schemas.microsoft.com/office/drawing/2014/main" val="20007"/>
                    </a:ext>
                  </a:extLst>
                </a:gridCol>
                <a:gridCol w="594359">
                  <a:extLst>
                    <a:ext uri="{9D8B030D-6E8A-4147-A177-3AD203B41FA5}">
                      <a16:colId xmlns:a16="http://schemas.microsoft.com/office/drawing/2014/main" val="20008"/>
                    </a:ext>
                  </a:extLst>
                </a:gridCol>
                <a:gridCol w="69215">
                  <a:extLst>
                    <a:ext uri="{9D8B030D-6E8A-4147-A177-3AD203B41FA5}">
                      <a16:colId xmlns:a16="http://schemas.microsoft.com/office/drawing/2014/main" val="20009"/>
                    </a:ext>
                  </a:extLst>
                </a:gridCol>
                <a:gridCol w="594359">
                  <a:extLst>
                    <a:ext uri="{9D8B030D-6E8A-4147-A177-3AD203B41FA5}">
                      <a16:colId xmlns:a16="http://schemas.microsoft.com/office/drawing/2014/main" val="20010"/>
                    </a:ext>
                  </a:extLst>
                </a:gridCol>
              </a:tblGrid>
              <a:tr h="169223">
                <a:tc>
                  <a:txBody>
                    <a:bodyPr vert="horz" wrap="square"/>
                    <a:lstStyle/>
                    <a:p>
                      <a:pPr marL="25400">
                        <a:lnSpc>
                          <a:spcPct val="100000"/>
                        </a:lnSpc>
                      </a:pPr>
                      <a:r>
                        <a:rPr sz="900" b="1">
                          <a:solidFill>
                            <a:srgbClr val="FFFFFF"/>
                          </a:solidFill>
                          <a:latin typeface="Microsoft YaHei UI"/>
                          <a:cs typeface="Microsoft YaHei UI"/>
                        </a:rPr>
                        <a:t>保健预防</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25730">
                        <a:lnSpc>
                          <a:spcPct val="100000"/>
                        </a:lnSpc>
                      </a:pPr>
                      <a:r>
                        <a:rPr sz="900" b="1">
                          <a:solidFill>
                            <a:srgbClr val="FFFFFF"/>
                          </a:solidFill>
                          <a:latin typeface="Microsoft YaHei UI"/>
                          <a:cs typeface="Microsoft YaHei UI"/>
                        </a:rPr>
                        <a:t>生活方</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25730">
                        <a:lnSpc>
                          <a:spcPct val="100000"/>
                        </a:lnSpc>
                      </a:pPr>
                      <a:r>
                        <a:rPr sz="900" b="1">
                          <a:solidFill>
                            <a:srgbClr val="FFFFFF"/>
                          </a:solidFill>
                          <a:latin typeface="Microsoft YaHei UI"/>
                          <a:cs typeface="Microsoft YaHei UI"/>
                        </a:rPr>
                        <a:t>慢性疾</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25730">
                        <a:lnSpc>
                          <a:spcPct val="100000"/>
                        </a:lnSpc>
                      </a:pPr>
                      <a:r>
                        <a:rPr sz="900" b="1">
                          <a:solidFill>
                            <a:srgbClr val="FFFFFF"/>
                          </a:solidFill>
                          <a:latin typeface="Microsoft YaHei UI"/>
                          <a:cs typeface="Microsoft YaHei UI"/>
                        </a:rPr>
                        <a:t>就医需</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82880">
                        <a:lnSpc>
                          <a:spcPct val="100000"/>
                        </a:lnSpc>
                      </a:pPr>
                      <a:r>
                        <a:rPr sz="900" b="1">
                          <a:solidFill>
                            <a:srgbClr val="FFFFFF"/>
                          </a:solidFill>
                          <a:latin typeface="Microsoft YaHei UI"/>
                          <a:cs typeface="Microsoft YaHei UI"/>
                        </a:rPr>
                        <a:t>康复</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82880">
                        <a:lnSpc>
                          <a:spcPct val="100000"/>
                        </a:lnSpc>
                      </a:pPr>
                      <a:r>
                        <a:rPr sz="900" b="1">
                          <a:solidFill>
                            <a:srgbClr val="FFFFFF"/>
                          </a:solidFill>
                          <a:latin typeface="Microsoft YaHei UI"/>
                          <a:cs typeface="Microsoft YaHei UI"/>
                        </a:rPr>
                        <a:t>智慧</a:t>
                      </a:r>
                      <a:endParaRPr sz="900">
                        <a:latin typeface="Microsoft YaHei UI"/>
                        <a:cs typeface="Microsoft YaHei UI"/>
                      </a:endParaRPr>
                    </a:p>
                  </a:txBody>
                  <a:tcPr marL="0" marR="0" marT="0" marB="0">
                    <a:solidFill>
                      <a:srgbClr val="8BC53F"/>
                    </a:solidFill>
                  </a:tcPr>
                </a:tc>
                <a:extLst>
                  <a:ext uri="{0D108BD9-81ED-4DB2-BD59-A6C34878D82A}">
                    <a16:rowId xmlns:a16="http://schemas.microsoft.com/office/drawing/2014/main" val="10000"/>
                  </a:ext>
                </a:extLst>
              </a:tr>
              <a:tr h="156696">
                <a:tc>
                  <a:txBody>
                    <a:bodyPr vert="horz" wrap="square"/>
                    <a:lstStyle/>
                    <a:p>
                      <a:pPr marL="25400">
                        <a:lnSpc>
                          <a:spcPct val="100000"/>
                        </a:lnSpc>
                      </a:pPr>
                      <a:r>
                        <a:rPr sz="900" b="1">
                          <a:solidFill>
                            <a:srgbClr val="FFFFFF"/>
                          </a:solidFill>
                          <a:latin typeface="Microsoft YaHei UI"/>
                          <a:cs typeface="Microsoft YaHei UI"/>
                        </a:rPr>
                        <a:t>健康促进</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25730">
                        <a:lnSpc>
                          <a:spcPct val="100000"/>
                        </a:lnSpc>
                      </a:pPr>
                      <a:r>
                        <a:rPr sz="900" b="1">
                          <a:solidFill>
                            <a:srgbClr val="FFFFFF"/>
                          </a:solidFill>
                          <a:latin typeface="Microsoft YaHei UI"/>
                          <a:cs typeface="Microsoft YaHei UI"/>
                        </a:rPr>
                        <a:t>式管理</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25730">
                        <a:lnSpc>
                          <a:spcPct val="100000"/>
                        </a:lnSpc>
                      </a:pPr>
                      <a:r>
                        <a:rPr sz="900" b="1">
                          <a:solidFill>
                            <a:srgbClr val="FFFFFF"/>
                          </a:solidFill>
                          <a:latin typeface="Microsoft YaHei UI"/>
                          <a:cs typeface="Microsoft YaHei UI"/>
                        </a:rPr>
                        <a:t>病管理</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25730">
                        <a:lnSpc>
                          <a:spcPct val="100000"/>
                        </a:lnSpc>
                      </a:pPr>
                      <a:r>
                        <a:rPr sz="900" b="1">
                          <a:solidFill>
                            <a:srgbClr val="FFFFFF"/>
                          </a:solidFill>
                          <a:latin typeface="Microsoft YaHei UI"/>
                          <a:cs typeface="Microsoft YaHei UI"/>
                        </a:rPr>
                        <a:t>求管理</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82880">
                        <a:lnSpc>
                          <a:spcPct val="100000"/>
                        </a:lnSpc>
                      </a:pPr>
                      <a:r>
                        <a:rPr sz="900" b="1">
                          <a:solidFill>
                            <a:srgbClr val="FFFFFF"/>
                          </a:solidFill>
                          <a:latin typeface="Microsoft YaHei UI"/>
                          <a:cs typeface="Microsoft YaHei UI"/>
                        </a:rPr>
                        <a:t>复健</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tc>
                <a:tc>
                  <a:txBody>
                    <a:bodyPr vert="horz" wrap="square"/>
                    <a:lstStyle/>
                    <a:p>
                      <a:pPr marL="182880">
                        <a:lnSpc>
                          <a:spcPct val="100000"/>
                        </a:lnSpc>
                      </a:pPr>
                      <a:r>
                        <a:rPr sz="900" b="1">
                          <a:solidFill>
                            <a:srgbClr val="FFFFFF"/>
                          </a:solidFill>
                          <a:latin typeface="Microsoft YaHei UI"/>
                          <a:cs typeface="Microsoft YaHei UI"/>
                        </a:rPr>
                        <a:t>养老</a:t>
                      </a:r>
                      <a:endParaRPr sz="900">
                        <a:latin typeface="Microsoft YaHei UI"/>
                        <a:cs typeface="Microsoft YaHei UI"/>
                      </a:endParaRPr>
                    </a:p>
                  </a:txBody>
                  <a:tcPr marL="0" marR="0" marT="0" marB="0">
                    <a:solidFill>
                      <a:srgbClr val="8BC53F"/>
                    </a:solidFill>
                  </a:tcPr>
                </a:tc>
                <a:extLst>
                  <a:ext uri="{0D108BD9-81ED-4DB2-BD59-A6C34878D82A}">
                    <a16:rowId xmlns:a16="http://schemas.microsoft.com/office/drawing/2014/main" val="10001"/>
                  </a:ext>
                </a:extLst>
              </a:tr>
            </a:tbl>
          </a:graphicData>
        </a:graphic>
      </p:graphicFrame>
      <p:graphicFrame>
        <p:nvGraphicFramePr>
          <p:cNvPr id="47" name="object 47"/>
          <p:cNvGraphicFramePr>
            <a:graphicFrameLocks noGrp="1"/>
          </p:cNvGraphicFramePr>
          <p:nvPr/>
        </p:nvGraphicFramePr>
        <p:xfrm>
          <a:off x="4928553" y="5386207"/>
          <a:ext cx="5077457" cy="1031239"/>
        </p:xfrm>
        <a:graphic>
          <a:graphicData uri="http://schemas.openxmlformats.org/drawingml/2006/table">
            <a:tbl>
              <a:tblPr firstRow="1" bandRow="1">
                <a:tableStyleId>{2D5ABB26-0587-4C30-8999-92F81FD0307C}</a:tableStyleId>
              </a:tblPr>
              <a:tblGrid>
                <a:gridCol w="182880">
                  <a:extLst>
                    <a:ext uri="{9D8B030D-6E8A-4147-A177-3AD203B41FA5}">
                      <a16:colId xmlns:a16="http://schemas.microsoft.com/office/drawing/2014/main" val="20000"/>
                    </a:ext>
                  </a:extLst>
                </a:gridCol>
                <a:gridCol w="842644">
                  <a:extLst>
                    <a:ext uri="{9D8B030D-6E8A-4147-A177-3AD203B41FA5}">
                      <a16:colId xmlns:a16="http://schemas.microsoft.com/office/drawing/2014/main" val="20001"/>
                    </a:ext>
                  </a:extLst>
                </a:gridCol>
                <a:gridCol w="746760">
                  <a:extLst>
                    <a:ext uri="{9D8B030D-6E8A-4147-A177-3AD203B41FA5}">
                      <a16:colId xmlns:a16="http://schemas.microsoft.com/office/drawing/2014/main" val="20002"/>
                    </a:ext>
                  </a:extLst>
                </a:gridCol>
                <a:gridCol w="668020">
                  <a:extLst>
                    <a:ext uri="{9D8B030D-6E8A-4147-A177-3AD203B41FA5}">
                      <a16:colId xmlns:a16="http://schemas.microsoft.com/office/drawing/2014/main" val="20003"/>
                    </a:ext>
                  </a:extLst>
                </a:gridCol>
                <a:gridCol w="661034">
                  <a:extLst>
                    <a:ext uri="{9D8B030D-6E8A-4147-A177-3AD203B41FA5}">
                      <a16:colId xmlns:a16="http://schemas.microsoft.com/office/drawing/2014/main" val="20004"/>
                    </a:ext>
                  </a:extLst>
                </a:gridCol>
                <a:gridCol w="666750">
                  <a:extLst>
                    <a:ext uri="{9D8B030D-6E8A-4147-A177-3AD203B41FA5}">
                      <a16:colId xmlns:a16="http://schemas.microsoft.com/office/drawing/2014/main" val="20005"/>
                    </a:ext>
                  </a:extLst>
                </a:gridCol>
                <a:gridCol w="668020">
                  <a:extLst>
                    <a:ext uri="{9D8B030D-6E8A-4147-A177-3AD203B41FA5}">
                      <a16:colId xmlns:a16="http://schemas.microsoft.com/office/drawing/2014/main" val="20006"/>
                    </a:ext>
                  </a:extLst>
                </a:gridCol>
                <a:gridCol w="641349">
                  <a:extLst>
                    <a:ext uri="{9D8B030D-6E8A-4147-A177-3AD203B41FA5}">
                      <a16:colId xmlns:a16="http://schemas.microsoft.com/office/drawing/2014/main" val="20007"/>
                    </a:ext>
                  </a:extLst>
                </a:gridCol>
              </a:tblGrid>
              <a:tr h="297179">
                <a:tc rowSpan="3">
                  <a:txBody>
                    <a:bodyPr vert="horz" wrap="square"/>
                    <a:lstStyle/>
                    <a:p>
                      <a:pPr marL="34290" marR="34290" algn="just">
                        <a:lnSpc>
                          <a:spcPct val="98500"/>
                        </a:lnSpc>
                      </a:pPr>
                      <a:r>
                        <a:rPr sz="900" b="1">
                          <a:solidFill>
                            <a:srgbClr val="FFFFFF"/>
                          </a:solidFill>
                          <a:latin typeface="Microsoft YaHei UI"/>
                          <a:cs typeface="Microsoft YaHei UI"/>
                        </a:rPr>
                        <a:t>服 务 对 象</a:t>
                      </a:r>
                      <a:endParaRPr sz="900">
                        <a:latin typeface="Microsoft YaHei UI"/>
                        <a:cs typeface="Microsoft YaHei UI"/>
                      </a:endParaRPr>
                    </a:p>
                  </a:txBody>
                  <a:tcPr marL="0" marR="0" marT="0" marB="0">
                    <a:lnT w="9525">
                      <a:solidFill>
                        <a:srgbClr val="A6A6A6"/>
                      </a:solidFill>
                      <a:prstDash val="solid"/>
                    </a:lnT>
                    <a:lnB w="9525">
                      <a:solidFill>
                        <a:srgbClr val="A6A6A6"/>
                      </a:solidFill>
                      <a:prstDash val="solid"/>
                    </a:lnB>
                    <a:solidFill>
                      <a:srgbClr val="8BC53F"/>
                    </a:solidFill>
                  </a:tcPr>
                </a:tc>
                <a:tc>
                  <a:txBody>
                    <a:bodyPr vert="horz" wrap="square"/>
                    <a:lstStyle/>
                    <a:p>
                      <a:pPr marL="200660" marR="184150" indent="29845">
                        <a:lnSpc>
                          <a:spcPts val="980"/>
                        </a:lnSpc>
                      </a:pPr>
                      <a:r>
                        <a:rPr sz="900" b="1">
                          <a:solidFill>
                            <a:srgbClr val="FFFFFF"/>
                          </a:solidFill>
                          <a:latin typeface="Microsoft YaHei UI"/>
                          <a:cs typeface="Microsoft YaHei UI"/>
                        </a:rPr>
                        <a:t>健康</a:t>
                      </a:r>
                      <a:r>
                        <a:rPr sz="900" b="1" spc="-5">
                          <a:solidFill>
                            <a:srgbClr val="FFFFFF"/>
                          </a:solidFill>
                          <a:latin typeface="Microsoft YaHei UI"/>
                          <a:cs typeface="Microsoft YaHei UI"/>
                        </a:rPr>
                        <a:t>/</a:t>
                      </a:r>
                      <a:r>
                        <a:rPr sz="900" b="1" spc="0">
                          <a:solidFill>
                            <a:srgbClr val="FFFFFF"/>
                          </a:solidFill>
                          <a:latin typeface="Microsoft YaHei UI"/>
                          <a:cs typeface="Microsoft YaHei UI"/>
                        </a:rPr>
                        <a:t>亚 健康人群</a:t>
                      </a:r>
                      <a:endParaRPr sz="900">
                        <a:latin typeface="Microsoft YaHei UI"/>
                        <a:cs typeface="Microsoft YaHei UI"/>
                      </a:endParaRPr>
                    </a:p>
                  </a:txBody>
                  <a:tcPr marL="0" marR="0" marT="0" marB="0">
                    <a:lnT w="9525">
                      <a:solidFill>
                        <a:srgbClr val="A6A6A6"/>
                      </a:solidFill>
                      <a:prstDash val="solid"/>
                    </a:lnT>
                    <a:solidFill>
                      <a:srgbClr val="8BC53F"/>
                    </a:solidFill>
                  </a:tcPr>
                </a:tc>
                <a:tc>
                  <a:txBody>
                    <a:bodyPr vert="horz" wrap="square"/>
                    <a:lstStyle/>
                    <a:p>
                      <a:endParaRPr sz="900">
                        <a:latin typeface="Microsoft YaHei UI"/>
                        <a:cs typeface="Microsoft YaHei UI"/>
                      </a:endParaRPr>
                    </a:p>
                  </a:txBody>
                  <a:tcPr marL="0" marR="0" marT="0" marB="0">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T w="9525">
                      <a:solidFill>
                        <a:srgbClr val="A6A6A6"/>
                      </a:solidFill>
                      <a:prstDash val="solid"/>
                    </a:lnT>
                    <a:lnB w="9525">
                      <a:solidFill>
                        <a:srgbClr val="A6A6A6"/>
                      </a:solidFill>
                      <a:prstDash val="solid"/>
                    </a:lnB>
                  </a:tcPr>
                </a:tc>
                <a:extLst>
                  <a:ext uri="{0D108BD9-81ED-4DB2-BD59-A6C34878D82A}">
                    <a16:rowId xmlns:a16="http://schemas.microsoft.com/office/drawing/2014/main" val="10000"/>
                  </a:ext>
                </a:extLst>
              </a:tr>
              <a:tr h="294005">
                <a:tc vMerge="1">
                  <a:txBody>
                    <a:bodyPr vert="horz" wrap="square"/>
                    <a:lstStyle/>
                    <a:p>
                      <a:endParaRPr/>
                    </a:p>
                  </a:txBody>
                  <a:tcPr marL="0" marR="0" marT="0" marB="0">
                    <a:lnT w="9525">
                      <a:solidFill>
                        <a:srgbClr val="A6A6A6"/>
                      </a:solidFill>
                      <a:prstDash val="solid"/>
                    </a:lnT>
                    <a:lnB w="9525">
                      <a:solidFill>
                        <a:srgbClr val="A6A6A6"/>
                      </a:solidFill>
                      <a:prstDash val="solid"/>
                    </a:lnB>
                    <a:solidFill>
                      <a:srgbClr val="8BC53F"/>
                    </a:solidFill>
                  </a:tcPr>
                </a:tc>
                <a:tc>
                  <a:txBody>
                    <a:bodyPr vert="horz" wrap="square"/>
                    <a:lstStyle/>
                    <a:p>
                      <a:pPr marL="257810" marR="241300">
                        <a:lnSpc>
                          <a:spcPts val="980"/>
                        </a:lnSpc>
                      </a:pPr>
                      <a:r>
                        <a:rPr sz="900" b="1">
                          <a:solidFill>
                            <a:srgbClr val="FFFFFF"/>
                          </a:solidFill>
                          <a:latin typeface="Microsoft YaHei UI"/>
                          <a:cs typeface="Microsoft YaHei UI"/>
                        </a:rPr>
                        <a:t>慢性疾 病人群</a:t>
                      </a:r>
                      <a:endParaRPr sz="900">
                        <a:latin typeface="Microsoft YaHei UI"/>
                        <a:cs typeface="Microsoft YaHei UI"/>
                      </a:endParaRPr>
                    </a:p>
                  </a:txBody>
                  <a:tcPr marL="0" marR="0" marT="0" marB="0">
                    <a:solidFill>
                      <a:srgbClr val="8BC53F"/>
                    </a:solidFill>
                  </a:tcPr>
                </a:tc>
                <a:tc>
                  <a:txBody>
                    <a:bodyPr vert="horz" wrap="square"/>
                    <a:lstStyle/>
                    <a:p>
                      <a:endParaRPr sz="900">
                        <a:latin typeface="Microsoft YaHei UI"/>
                        <a:cs typeface="Microsoft YaHei UI"/>
                      </a:endParaRPr>
                    </a:p>
                  </a:txBody>
                  <a:tcPr marL="0" marR="0" marT="0" marB="0">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T w="9525">
                      <a:solidFill>
                        <a:srgbClr val="A6A6A6"/>
                      </a:solidFill>
                      <a:prstDash val="solid"/>
                    </a:lnT>
                    <a:lnB w="9525">
                      <a:solidFill>
                        <a:srgbClr val="A6A6A6"/>
                      </a:solidFill>
                      <a:prstDash val="solid"/>
                    </a:lnB>
                  </a:tcPr>
                </a:tc>
                <a:extLst>
                  <a:ext uri="{0D108BD9-81ED-4DB2-BD59-A6C34878D82A}">
                    <a16:rowId xmlns:a16="http://schemas.microsoft.com/office/drawing/2014/main" val="10001"/>
                  </a:ext>
                </a:extLst>
              </a:tr>
              <a:tr h="269239">
                <a:tc vMerge="1">
                  <a:txBody>
                    <a:bodyPr vert="horz" wrap="square"/>
                    <a:lstStyle/>
                    <a:p>
                      <a:endParaRPr/>
                    </a:p>
                  </a:txBody>
                  <a:tcPr marL="0" marR="0" marT="0" marB="0">
                    <a:lnT w="9525">
                      <a:solidFill>
                        <a:srgbClr val="A6A6A6"/>
                      </a:solidFill>
                      <a:prstDash val="solid"/>
                    </a:lnT>
                    <a:lnB w="9525">
                      <a:solidFill>
                        <a:srgbClr val="A6A6A6"/>
                      </a:solidFill>
                      <a:prstDash val="solid"/>
                    </a:lnB>
                    <a:solidFill>
                      <a:srgbClr val="8BC53F"/>
                    </a:solidFill>
                  </a:tcPr>
                </a:tc>
                <a:tc>
                  <a:txBody>
                    <a:bodyPr vert="horz" wrap="square"/>
                    <a:lstStyle/>
                    <a:p>
                      <a:pPr marL="145415">
                        <a:lnSpc>
                          <a:spcPct val="100000"/>
                        </a:lnSpc>
                      </a:pPr>
                      <a:r>
                        <a:rPr sz="900" b="1">
                          <a:solidFill>
                            <a:srgbClr val="FFFFFF"/>
                          </a:solidFill>
                          <a:latin typeface="Microsoft YaHei UI"/>
                          <a:cs typeface="Microsoft YaHei UI"/>
                        </a:rPr>
                        <a:t>康复期人群</a:t>
                      </a:r>
                      <a:endParaRPr sz="900">
                        <a:latin typeface="Microsoft YaHei UI"/>
                        <a:cs typeface="Microsoft YaHei UI"/>
                      </a:endParaRPr>
                    </a:p>
                  </a:txBody>
                  <a:tcPr marL="0" marR="0" marT="0" marB="0">
                    <a:lnB w="9525">
                      <a:solidFill>
                        <a:srgbClr val="A6A6A6"/>
                      </a:solidFill>
                      <a:prstDash val="solid"/>
                    </a:lnB>
                    <a:solidFill>
                      <a:srgbClr val="8BC53F"/>
                    </a:solidFill>
                  </a:tcPr>
                </a:tc>
                <a:tc>
                  <a:txBody>
                    <a:bodyPr vert="horz" wrap="square"/>
                    <a:lstStyle/>
                    <a:p>
                      <a:endParaRPr sz="900">
                        <a:latin typeface="Microsoft YaHei UI"/>
                        <a:cs typeface="Microsoft YaHei UI"/>
                      </a:endParaRPr>
                    </a:p>
                  </a:txBody>
                  <a:tcPr marL="0" marR="0" marT="0" marB="0">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R w="9525">
                      <a:solidFill>
                        <a:srgbClr val="A6A6A6"/>
                      </a:solidFill>
                      <a:prstDash val="solid"/>
                    </a:lnR>
                    <a:lnT w="9525">
                      <a:solidFill>
                        <a:srgbClr val="A6A6A6"/>
                      </a:solidFill>
                      <a:prstDash val="solid"/>
                    </a:lnT>
                    <a:lnB w="9525">
                      <a:solidFill>
                        <a:srgbClr val="A6A6A6"/>
                      </a:solidFill>
                      <a:prstDash val="solid"/>
                    </a:lnB>
                  </a:tcPr>
                </a:tc>
                <a:tc>
                  <a:txBody>
                    <a:bodyPr vert="horz" wrap="square"/>
                    <a:lstStyle/>
                    <a:p>
                      <a:endParaRPr sz="900">
                        <a:latin typeface="Microsoft YaHei UI"/>
                        <a:cs typeface="Microsoft YaHei UI"/>
                      </a:endParaRPr>
                    </a:p>
                  </a:txBody>
                  <a:tcPr marL="0" marR="0" marT="0" marB="0">
                    <a:lnL w="9525">
                      <a:solidFill>
                        <a:srgbClr val="A6A6A6"/>
                      </a:solidFill>
                      <a:prstDash val="solid"/>
                    </a:lnL>
                    <a:lnT w="9525">
                      <a:solidFill>
                        <a:srgbClr val="A6A6A6"/>
                      </a:solidFill>
                      <a:prstDash val="solid"/>
                    </a:lnT>
                    <a:lnB w="9525">
                      <a:solidFill>
                        <a:srgbClr val="A6A6A6"/>
                      </a:solidFill>
                      <a:prstDash val="solid"/>
                    </a:lnB>
                  </a:tcPr>
                </a:tc>
                <a:extLst>
                  <a:ext uri="{0D108BD9-81ED-4DB2-BD59-A6C34878D82A}">
                    <a16:rowId xmlns:a16="http://schemas.microsoft.com/office/drawing/2014/main" val="10002"/>
                  </a:ext>
                </a:extLst>
              </a:tr>
            </a:tbl>
          </a:graphicData>
        </a:graphic>
      </p:graphicFrame>
      <p:graphicFrame>
        <p:nvGraphicFramePr>
          <p:cNvPr id="93" name="object 93"/>
          <p:cNvGraphicFramePr>
            <a:graphicFrameLocks noGrp="1"/>
          </p:cNvGraphicFramePr>
          <p:nvPr/>
        </p:nvGraphicFramePr>
        <p:xfrm>
          <a:off x="6956743" y="3344148"/>
          <a:ext cx="785495" cy="798005"/>
        </p:xfrm>
        <a:graphic>
          <a:graphicData uri="http://schemas.openxmlformats.org/drawingml/2006/table">
            <a:tbl>
              <a:tblPr firstRow="1" bandRow="1">
                <a:tableStyleId>{2D5ABB26-0587-4C30-8999-92F81FD0307C}</a:tableStyleId>
              </a:tblPr>
              <a:tblGrid>
                <a:gridCol w="647700">
                  <a:extLst>
                    <a:ext uri="{9D8B030D-6E8A-4147-A177-3AD203B41FA5}">
                      <a16:colId xmlns:a16="http://schemas.microsoft.com/office/drawing/2014/main" val="20000"/>
                    </a:ext>
                  </a:extLst>
                </a:gridCol>
                <a:gridCol w="137795">
                  <a:extLst>
                    <a:ext uri="{9D8B030D-6E8A-4147-A177-3AD203B41FA5}">
                      <a16:colId xmlns:a16="http://schemas.microsoft.com/office/drawing/2014/main" val="20001"/>
                    </a:ext>
                  </a:extLst>
                </a:gridCol>
              </a:tblGrid>
              <a:tr h="259519">
                <a:tc gridSpan="2">
                  <a:txBody>
                    <a:bodyPr vert="horz" wrap="square"/>
                    <a:lstStyle/>
                    <a:p>
                      <a:endParaRPr sz="900">
                        <a:latin typeface="Microsoft YaHei UI"/>
                        <a:cs typeface="Microsoft YaHei UI"/>
                      </a:endParaRPr>
                    </a:p>
                  </a:txBody>
                  <a:tcPr marL="0" marR="0" marT="0" marB="0">
                    <a:lnR w="9525">
                      <a:solidFill>
                        <a:srgbClr val="8BC53F"/>
                      </a:solidFill>
                      <a:prstDash val="solid"/>
                    </a:lnR>
                    <a:lnB w="9525">
                      <a:solidFill>
                        <a:srgbClr val="8BC53F"/>
                      </a:solidFill>
                      <a:prstDash val="solid"/>
                    </a:lnB>
                  </a:tcPr>
                </a:tc>
                <a:tc hMerge="1">
                  <a:txBody>
                    <a:bodyPr vert="horz" wrap="square"/>
                    <a:lstStyle/>
                    <a:p>
                      <a:endParaRPr/>
                    </a:p>
                  </a:txBody>
                  <a:tcPr marL="0" marR="0" marT="0" marB="0"/>
                </a:tc>
                <a:extLst>
                  <a:ext uri="{0D108BD9-81ED-4DB2-BD59-A6C34878D82A}">
                    <a16:rowId xmlns:a16="http://schemas.microsoft.com/office/drawing/2014/main" val="10000"/>
                  </a:ext>
                </a:extLst>
              </a:tr>
              <a:tr h="141249">
                <a:tc rowSpan="2">
                  <a:txBody>
                    <a:bodyPr vert="horz" wrap="square"/>
                    <a:lstStyle/>
                    <a:p>
                      <a:pPr marL="90170">
                        <a:lnSpc>
                          <a:spcPct val="100000"/>
                        </a:lnSpc>
                      </a:pPr>
                      <a:r>
                        <a:rPr sz="900">
                          <a:solidFill>
                            <a:srgbClr val="595959"/>
                          </a:solidFill>
                          <a:latin typeface="Microsoft YaHei UI"/>
                          <a:cs typeface="Microsoft YaHei UI"/>
                        </a:rPr>
                        <a:t>健康干预</a:t>
                      </a:r>
                      <a:endParaRPr sz="900">
                        <a:latin typeface="Microsoft YaHei UI"/>
                        <a:cs typeface="Microsoft YaHei UI"/>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8BC53F"/>
                      </a:solidFill>
                      <a:prstDash val="solid"/>
                    </a:lnR>
                    <a:lnB w="9525">
                      <a:solidFill>
                        <a:srgbClr val="8BC53F"/>
                      </a:solidFill>
                      <a:prstDash val="solid"/>
                    </a:lnB>
                  </a:tcPr>
                </a:tc>
                <a:extLst>
                  <a:ext uri="{0D108BD9-81ED-4DB2-BD59-A6C34878D82A}">
                    <a16:rowId xmlns:a16="http://schemas.microsoft.com/office/drawing/2014/main" val="10001"/>
                  </a:ext>
                </a:extLst>
              </a:tr>
              <a:tr h="132281">
                <a:tc vMerge="1">
                  <a:txBody>
                    <a:bodyPr vert="horz" wrap="square"/>
                    <a:lstStyle/>
                    <a:p>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tcPr>
                </a:tc>
                <a:extLst>
                  <a:ext uri="{0D108BD9-81ED-4DB2-BD59-A6C34878D82A}">
                    <a16:rowId xmlns:a16="http://schemas.microsoft.com/office/drawing/2014/main" val="10002"/>
                  </a:ext>
                </a:extLst>
              </a:tr>
              <a:tr h="260077">
                <a:tc gridSpan="2">
                  <a:txBody>
                    <a:bodyPr vert="horz" wrap="square"/>
                    <a:lstStyle/>
                    <a:p>
                      <a:endParaRPr sz="900">
                        <a:latin typeface="Microsoft YaHei UI"/>
                        <a:cs typeface="Microsoft YaHei UI"/>
                      </a:endParaRPr>
                    </a:p>
                  </a:txBody>
                  <a:tcPr marL="0" marR="0" marT="0" marB="0">
                    <a:lnR w="9525">
                      <a:solidFill>
                        <a:srgbClr val="8BC53F"/>
                      </a:solidFill>
                      <a:prstDash val="solid"/>
                    </a:lnR>
                    <a:lnT w="9525">
                      <a:solidFill>
                        <a:srgbClr val="8BC53F"/>
                      </a:solidFill>
                      <a:prstDash val="solid"/>
                    </a:lnT>
                  </a:tcPr>
                </a:tc>
                <a:tc hMerge="1">
                  <a:txBody>
                    <a:bodyPr vert="horz" wrap="square"/>
                    <a:lstStyle/>
                    <a:p>
                      <a:endParaRPr/>
                    </a:p>
                  </a:txBody>
                  <a:tcPr marL="0" marR="0" marT="0" marB="0"/>
                </a:tc>
                <a:extLst>
                  <a:ext uri="{0D108BD9-81ED-4DB2-BD59-A6C34878D82A}">
                    <a16:rowId xmlns:a16="http://schemas.microsoft.com/office/drawing/2014/main" val="10003"/>
                  </a:ext>
                </a:extLst>
              </a:tr>
            </a:tbl>
          </a:graphicData>
        </a:graphic>
      </p:graphicFrame>
      <p:graphicFrame>
        <p:nvGraphicFramePr>
          <p:cNvPr id="97" name="object 97"/>
          <p:cNvGraphicFramePr>
            <a:graphicFrameLocks noGrp="1"/>
          </p:cNvGraphicFramePr>
          <p:nvPr/>
        </p:nvGraphicFramePr>
        <p:xfrm>
          <a:off x="8050213" y="3222239"/>
          <a:ext cx="1764029" cy="274320"/>
        </p:xfrm>
        <a:graphic>
          <a:graphicData uri="http://schemas.openxmlformats.org/drawingml/2006/table">
            <a:tbl>
              <a:tblPr firstRow="1" bandRow="1">
                <a:tableStyleId>{2D5ABB26-0587-4C30-8999-92F81FD0307C}</a:tableStyleId>
              </a:tblPr>
              <a:tblGrid>
                <a:gridCol w="802640">
                  <a:extLst>
                    <a:ext uri="{9D8B030D-6E8A-4147-A177-3AD203B41FA5}">
                      <a16:colId xmlns:a16="http://schemas.microsoft.com/office/drawing/2014/main" val="20000"/>
                    </a:ext>
                  </a:extLst>
                </a:gridCol>
                <a:gridCol w="158749">
                  <a:extLst>
                    <a:ext uri="{9D8B030D-6E8A-4147-A177-3AD203B41FA5}">
                      <a16:colId xmlns:a16="http://schemas.microsoft.com/office/drawing/2014/main" val="20001"/>
                    </a:ext>
                  </a:extLst>
                </a:gridCol>
                <a:gridCol w="802640">
                  <a:extLst>
                    <a:ext uri="{9D8B030D-6E8A-4147-A177-3AD203B41FA5}">
                      <a16:colId xmlns:a16="http://schemas.microsoft.com/office/drawing/2014/main" val="20002"/>
                    </a:ext>
                  </a:extLst>
                </a:gridCol>
              </a:tblGrid>
              <a:tr h="136484">
                <a:tc rowSpan="2">
                  <a:txBody>
                    <a:bodyPr vert="horz" wrap="square"/>
                    <a:lstStyle/>
                    <a:p>
                      <a:pPr marL="167640" marR="167640" indent="30480">
                        <a:lnSpc>
                          <a:spcPct val="102200"/>
                        </a:lnSpc>
                      </a:pPr>
                      <a:r>
                        <a:rPr sz="900">
                          <a:solidFill>
                            <a:srgbClr val="595959"/>
                          </a:solidFill>
                          <a:latin typeface="Microsoft YaHei UI"/>
                          <a:cs typeface="Microsoft YaHei UI"/>
                        </a:rPr>
                        <a:t>健康</a:t>
                      </a:r>
                      <a:r>
                        <a:rPr sz="900">
                          <a:solidFill>
                            <a:srgbClr val="595959"/>
                          </a:solidFill>
                          <a:latin typeface="Verdana"/>
                          <a:cs typeface="Verdana"/>
                        </a:rPr>
                        <a:t>/</a:t>
                      </a:r>
                      <a:r>
                        <a:rPr sz="900">
                          <a:solidFill>
                            <a:srgbClr val="595959"/>
                          </a:solidFill>
                          <a:latin typeface="Microsoft YaHei UI"/>
                          <a:cs typeface="Microsoft YaHei UI"/>
                        </a:rPr>
                        <a:t>亚 健康人群</a:t>
                      </a:r>
                      <a:endParaRPr sz="900">
                        <a:latin typeface="Microsoft YaHei UI"/>
                        <a:cs typeface="Microsoft YaHei UI"/>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D1E8B2"/>
                      </a:solidFill>
                      <a:prstDash val="solid"/>
                    </a:lnR>
                    <a:lnB w="9525">
                      <a:solidFill>
                        <a:srgbClr val="8BC53F"/>
                      </a:solidFill>
                      <a:prstDash val="solid"/>
                    </a:lnB>
                  </a:tcPr>
                </a:tc>
                <a:tc rowSpan="2">
                  <a:txBody>
                    <a:bodyPr vert="horz" wrap="square"/>
                    <a:lstStyle/>
                    <a:p>
                      <a:pPr marL="110489">
                        <a:lnSpc>
                          <a:spcPct val="100000"/>
                        </a:lnSpc>
                      </a:pPr>
                      <a:r>
                        <a:rPr sz="900">
                          <a:solidFill>
                            <a:srgbClr val="595959"/>
                          </a:solidFill>
                          <a:latin typeface="Microsoft YaHei UI"/>
                          <a:cs typeface="Microsoft YaHei UI"/>
                        </a:rPr>
                        <a:t>预防与促进</a:t>
                      </a:r>
                      <a:endParaRPr sz="900">
                        <a:latin typeface="Microsoft YaHei UI"/>
                        <a:cs typeface="Microsoft YaHei UI"/>
                      </a:endParaRPr>
                    </a:p>
                  </a:txBody>
                  <a:tcPr marL="0" marR="0" marT="0" marB="0">
                    <a:lnL w="9525">
                      <a:solidFill>
                        <a:srgbClr val="D1E8B2"/>
                      </a:solidFill>
                      <a:prstDash val="solid"/>
                    </a:lnL>
                    <a:lnR w="9525">
                      <a:solidFill>
                        <a:srgbClr val="D1E8B2"/>
                      </a:solidFill>
                      <a:prstDash val="solid"/>
                    </a:lnR>
                    <a:lnT w="9525">
                      <a:solidFill>
                        <a:srgbClr val="D1E8B2"/>
                      </a:solidFill>
                      <a:prstDash val="solid"/>
                    </a:lnT>
                    <a:lnB w="9525">
                      <a:solidFill>
                        <a:srgbClr val="D1E8B2"/>
                      </a:solidFill>
                      <a:prstDash val="solid"/>
                    </a:lnB>
                  </a:tcPr>
                </a:tc>
                <a:extLst>
                  <a:ext uri="{0D108BD9-81ED-4DB2-BD59-A6C34878D82A}">
                    <a16:rowId xmlns:a16="http://schemas.microsoft.com/office/drawing/2014/main" val="10000"/>
                  </a:ext>
                </a:extLst>
              </a:tr>
              <a:tr h="136765">
                <a:tc vMerge="1">
                  <a:txBody>
                    <a:bodyPr vert="horz" wrap="square"/>
                    <a:lstStyle/>
                    <a:p>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D1E8B2"/>
                      </a:solidFill>
                      <a:prstDash val="solid"/>
                    </a:lnR>
                    <a:lnT w="9525">
                      <a:solidFill>
                        <a:srgbClr val="8BC53F"/>
                      </a:solidFill>
                      <a:prstDash val="solid"/>
                    </a:lnT>
                  </a:tcPr>
                </a:tc>
                <a:tc vMerge="1">
                  <a:txBody>
                    <a:bodyPr vert="horz" wrap="square"/>
                    <a:lstStyle/>
                    <a:p>
                      <a:endParaRPr/>
                    </a:p>
                  </a:txBody>
                  <a:tcPr marL="0" marR="0" marT="0" marB="0">
                    <a:lnL w="9525">
                      <a:solidFill>
                        <a:srgbClr val="D1E8B2"/>
                      </a:solidFill>
                      <a:prstDash val="solid"/>
                    </a:lnL>
                    <a:lnR w="9525">
                      <a:solidFill>
                        <a:srgbClr val="D1E8B2"/>
                      </a:solidFill>
                      <a:prstDash val="solid"/>
                    </a:lnR>
                    <a:lnT w="9525">
                      <a:solidFill>
                        <a:srgbClr val="D1E8B2"/>
                      </a:solidFill>
                      <a:prstDash val="solid"/>
                    </a:lnT>
                    <a:lnB w="9525">
                      <a:solidFill>
                        <a:srgbClr val="D1E8B2"/>
                      </a:solidFill>
                      <a:prstDash val="solid"/>
                    </a:lnB>
                  </a:tcPr>
                </a:tc>
                <a:extLst>
                  <a:ext uri="{0D108BD9-81ED-4DB2-BD59-A6C34878D82A}">
                    <a16:rowId xmlns:a16="http://schemas.microsoft.com/office/drawing/2014/main" val="10001"/>
                  </a:ext>
                </a:extLst>
              </a:tr>
            </a:tbl>
          </a:graphicData>
        </a:graphic>
      </p:graphicFrame>
      <p:graphicFrame>
        <p:nvGraphicFramePr>
          <p:cNvPr id="98" name="object 98"/>
          <p:cNvGraphicFramePr>
            <a:graphicFrameLocks noGrp="1"/>
          </p:cNvGraphicFramePr>
          <p:nvPr/>
        </p:nvGraphicFramePr>
        <p:xfrm>
          <a:off x="8044498" y="3598905"/>
          <a:ext cx="1764029" cy="274320"/>
        </p:xfrm>
        <a:graphic>
          <a:graphicData uri="http://schemas.openxmlformats.org/drawingml/2006/table">
            <a:tbl>
              <a:tblPr firstRow="1" bandRow="1">
                <a:tableStyleId>{2D5ABB26-0587-4C30-8999-92F81FD0307C}</a:tableStyleId>
              </a:tblPr>
              <a:tblGrid>
                <a:gridCol w="802640">
                  <a:extLst>
                    <a:ext uri="{9D8B030D-6E8A-4147-A177-3AD203B41FA5}">
                      <a16:colId xmlns:a16="http://schemas.microsoft.com/office/drawing/2014/main" val="20000"/>
                    </a:ext>
                  </a:extLst>
                </a:gridCol>
                <a:gridCol w="158749">
                  <a:extLst>
                    <a:ext uri="{9D8B030D-6E8A-4147-A177-3AD203B41FA5}">
                      <a16:colId xmlns:a16="http://schemas.microsoft.com/office/drawing/2014/main" val="20001"/>
                    </a:ext>
                  </a:extLst>
                </a:gridCol>
                <a:gridCol w="802640">
                  <a:extLst>
                    <a:ext uri="{9D8B030D-6E8A-4147-A177-3AD203B41FA5}">
                      <a16:colId xmlns:a16="http://schemas.microsoft.com/office/drawing/2014/main" val="20002"/>
                    </a:ext>
                  </a:extLst>
                </a:gridCol>
              </a:tblGrid>
              <a:tr h="136485">
                <a:tc rowSpan="2">
                  <a:txBody>
                    <a:bodyPr vert="horz" wrap="square"/>
                    <a:lstStyle/>
                    <a:p>
                      <a:pPr marL="224790" marR="224790">
                        <a:lnSpc>
                          <a:spcPct val="102200"/>
                        </a:lnSpc>
                      </a:pPr>
                      <a:r>
                        <a:rPr sz="900">
                          <a:solidFill>
                            <a:srgbClr val="595959"/>
                          </a:solidFill>
                          <a:latin typeface="Microsoft YaHei UI"/>
                          <a:cs typeface="Microsoft YaHei UI"/>
                        </a:rPr>
                        <a:t>慢性疾 病人群</a:t>
                      </a:r>
                      <a:endParaRPr sz="900">
                        <a:latin typeface="Microsoft YaHei UI"/>
                        <a:cs typeface="Microsoft YaHei UI"/>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D1E8B2"/>
                      </a:solidFill>
                      <a:prstDash val="solid"/>
                    </a:lnR>
                    <a:lnB w="9525">
                      <a:solidFill>
                        <a:srgbClr val="8BC53F"/>
                      </a:solidFill>
                      <a:prstDash val="solid"/>
                    </a:lnB>
                  </a:tcPr>
                </a:tc>
                <a:tc rowSpan="2">
                  <a:txBody>
                    <a:bodyPr vert="horz" wrap="square"/>
                    <a:lstStyle/>
                    <a:p>
                      <a:pPr marL="110489">
                        <a:lnSpc>
                          <a:spcPct val="100000"/>
                        </a:lnSpc>
                      </a:pPr>
                      <a:r>
                        <a:rPr sz="900">
                          <a:solidFill>
                            <a:srgbClr val="595959"/>
                          </a:solidFill>
                          <a:latin typeface="Microsoft YaHei UI"/>
                          <a:cs typeface="Microsoft YaHei UI"/>
                        </a:rPr>
                        <a:t>监测与管理</a:t>
                      </a:r>
                      <a:endParaRPr sz="900">
                        <a:latin typeface="Microsoft YaHei UI"/>
                        <a:cs typeface="Microsoft YaHei UI"/>
                      </a:endParaRPr>
                    </a:p>
                  </a:txBody>
                  <a:tcPr marL="0" marR="0" marT="0" marB="0">
                    <a:lnL w="9525">
                      <a:solidFill>
                        <a:srgbClr val="D1E8B2"/>
                      </a:solidFill>
                      <a:prstDash val="solid"/>
                    </a:lnL>
                    <a:lnR w="9525">
                      <a:solidFill>
                        <a:srgbClr val="D1E8B2"/>
                      </a:solidFill>
                      <a:prstDash val="solid"/>
                    </a:lnR>
                    <a:lnT w="9525">
                      <a:solidFill>
                        <a:srgbClr val="D1E8B2"/>
                      </a:solidFill>
                      <a:prstDash val="solid"/>
                    </a:lnT>
                    <a:lnB w="9525">
                      <a:solidFill>
                        <a:srgbClr val="D1E8B2"/>
                      </a:solidFill>
                      <a:prstDash val="solid"/>
                    </a:lnB>
                  </a:tcPr>
                </a:tc>
                <a:extLst>
                  <a:ext uri="{0D108BD9-81ED-4DB2-BD59-A6C34878D82A}">
                    <a16:rowId xmlns:a16="http://schemas.microsoft.com/office/drawing/2014/main" val="10000"/>
                  </a:ext>
                </a:extLst>
              </a:tr>
              <a:tr h="136765">
                <a:tc vMerge="1">
                  <a:txBody>
                    <a:bodyPr vert="horz" wrap="square"/>
                    <a:lstStyle/>
                    <a:p>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D1E8B2"/>
                      </a:solidFill>
                      <a:prstDash val="solid"/>
                    </a:lnR>
                    <a:lnT w="9525">
                      <a:solidFill>
                        <a:srgbClr val="8BC53F"/>
                      </a:solidFill>
                      <a:prstDash val="solid"/>
                    </a:lnT>
                  </a:tcPr>
                </a:tc>
                <a:tc vMerge="1">
                  <a:txBody>
                    <a:bodyPr vert="horz" wrap="square"/>
                    <a:lstStyle/>
                    <a:p>
                      <a:endParaRPr/>
                    </a:p>
                  </a:txBody>
                  <a:tcPr marL="0" marR="0" marT="0" marB="0">
                    <a:lnL w="9525">
                      <a:solidFill>
                        <a:srgbClr val="D1E8B2"/>
                      </a:solidFill>
                      <a:prstDash val="solid"/>
                    </a:lnL>
                    <a:lnR w="9525">
                      <a:solidFill>
                        <a:srgbClr val="D1E8B2"/>
                      </a:solidFill>
                      <a:prstDash val="solid"/>
                    </a:lnR>
                    <a:lnT w="9525">
                      <a:solidFill>
                        <a:srgbClr val="D1E8B2"/>
                      </a:solidFill>
                      <a:prstDash val="solid"/>
                    </a:lnT>
                    <a:lnB w="9525">
                      <a:solidFill>
                        <a:srgbClr val="D1E8B2"/>
                      </a:solidFill>
                      <a:prstDash val="solid"/>
                    </a:lnB>
                  </a:tcPr>
                </a:tc>
                <a:extLst>
                  <a:ext uri="{0D108BD9-81ED-4DB2-BD59-A6C34878D82A}">
                    <a16:rowId xmlns:a16="http://schemas.microsoft.com/office/drawing/2014/main" val="10001"/>
                  </a:ext>
                </a:extLst>
              </a:tr>
            </a:tbl>
          </a:graphicData>
        </a:graphic>
      </p:graphicFrame>
      <p:graphicFrame>
        <p:nvGraphicFramePr>
          <p:cNvPr id="99" name="object 99"/>
          <p:cNvGraphicFramePr>
            <a:graphicFrameLocks noGrp="1"/>
          </p:cNvGraphicFramePr>
          <p:nvPr/>
        </p:nvGraphicFramePr>
        <p:xfrm>
          <a:off x="8038783" y="3994628"/>
          <a:ext cx="1764029" cy="274320"/>
        </p:xfrm>
        <a:graphic>
          <a:graphicData uri="http://schemas.openxmlformats.org/drawingml/2006/table">
            <a:tbl>
              <a:tblPr firstRow="1" bandRow="1">
                <a:tableStyleId>{2D5ABB26-0587-4C30-8999-92F81FD0307C}</a:tableStyleId>
              </a:tblPr>
              <a:tblGrid>
                <a:gridCol w="802640">
                  <a:extLst>
                    <a:ext uri="{9D8B030D-6E8A-4147-A177-3AD203B41FA5}">
                      <a16:colId xmlns:a16="http://schemas.microsoft.com/office/drawing/2014/main" val="20000"/>
                    </a:ext>
                  </a:extLst>
                </a:gridCol>
                <a:gridCol w="158749">
                  <a:extLst>
                    <a:ext uri="{9D8B030D-6E8A-4147-A177-3AD203B41FA5}">
                      <a16:colId xmlns:a16="http://schemas.microsoft.com/office/drawing/2014/main" val="20001"/>
                    </a:ext>
                  </a:extLst>
                </a:gridCol>
                <a:gridCol w="802640">
                  <a:extLst>
                    <a:ext uri="{9D8B030D-6E8A-4147-A177-3AD203B41FA5}">
                      <a16:colId xmlns:a16="http://schemas.microsoft.com/office/drawing/2014/main" val="20002"/>
                    </a:ext>
                  </a:extLst>
                </a:gridCol>
              </a:tblGrid>
              <a:tr h="136485">
                <a:tc rowSpan="2">
                  <a:txBody>
                    <a:bodyPr vert="horz" wrap="square"/>
                    <a:lstStyle/>
                    <a:p>
                      <a:pPr marL="110489">
                        <a:lnSpc>
                          <a:spcPct val="100000"/>
                        </a:lnSpc>
                      </a:pPr>
                      <a:r>
                        <a:rPr sz="900">
                          <a:solidFill>
                            <a:srgbClr val="595959"/>
                          </a:solidFill>
                          <a:latin typeface="Microsoft YaHei UI"/>
                          <a:cs typeface="Microsoft YaHei UI"/>
                        </a:rPr>
                        <a:t>康复期人群</a:t>
                      </a:r>
                      <a:endParaRPr sz="900">
                        <a:latin typeface="Microsoft YaHei UI"/>
                        <a:cs typeface="Microsoft YaHei UI"/>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D1E8B2"/>
                      </a:solidFill>
                      <a:prstDash val="solid"/>
                    </a:lnR>
                    <a:lnB w="9525">
                      <a:solidFill>
                        <a:srgbClr val="8BC53F"/>
                      </a:solidFill>
                      <a:prstDash val="solid"/>
                    </a:lnB>
                  </a:tcPr>
                </a:tc>
                <a:tc rowSpan="2">
                  <a:txBody>
                    <a:bodyPr vert="horz" wrap="square"/>
                    <a:lstStyle/>
                    <a:p>
                      <a:pPr marL="110489">
                        <a:lnSpc>
                          <a:spcPct val="100000"/>
                        </a:lnSpc>
                      </a:pPr>
                      <a:r>
                        <a:rPr sz="900">
                          <a:solidFill>
                            <a:srgbClr val="595959"/>
                          </a:solidFill>
                          <a:latin typeface="Microsoft YaHei UI"/>
                          <a:cs typeface="Microsoft YaHei UI"/>
                        </a:rPr>
                        <a:t>康复与护理</a:t>
                      </a:r>
                      <a:endParaRPr sz="900">
                        <a:latin typeface="Microsoft YaHei UI"/>
                        <a:cs typeface="Microsoft YaHei UI"/>
                      </a:endParaRPr>
                    </a:p>
                  </a:txBody>
                  <a:tcPr marL="0" marR="0" marT="0" marB="0">
                    <a:lnL w="9525">
                      <a:solidFill>
                        <a:srgbClr val="D1E8B2"/>
                      </a:solidFill>
                      <a:prstDash val="solid"/>
                    </a:lnL>
                    <a:lnR w="9525">
                      <a:solidFill>
                        <a:srgbClr val="D1E8B2"/>
                      </a:solidFill>
                      <a:prstDash val="solid"/>
                    </a:lnR>
                    <a:lnT w="9525">
                      <a:solidFill>
                        <a:srgbClr val="D1E8B2"/>
                      </a:solidFill>
                      <a:prstDash val="solid"/>
                    </a:lnT>
                    <a:lnB w="9525">
                      <a:solidFill>
                        <a:srgbClr val="D1E8B2"/>
                      </a:solidFill>
                      <a:prstDash val="solid"/>
                    </a:lnB>
                  </a:tcPr>
                </a:tc>
                <a:extLst>
                  <a:ext uri="{0D108BD9-81ED-4DB2-BD59-A6C34878D82A}">
                    <a16:rowId xmlns:a16="http://schemas.microsoft.com/office/drawing/2014/main" val="10000"/>
                  </a:ext>
                </a:extLst>
              </a:tr>
              <a:tr h="136765">
                <a:tc vMerge="1">
                  <a:txBody>
                    <a:bodyPr vert="horz" wrap="square"/>
                    <a:lstStyle/>
                    <a:p>
                      <a:endParaRPr/>
                    </a:p>
                  </a:txBody>
                  <a:tcPr marL="0" marR="0" marT="0" marB="0">
                    <a:lnL w="9525">
                      <a:solidFill>
                        <a:srgbClr val="8BC53F"/>
                      </a:solidFill>
                      <a:prstDash val="solid"/>
                    </a:lnL>
                    <a:lnR w="9525">
                      <a:solidFill>
                        <a:srgbClr val="8BC53F"/>
                      </a:solidFill>
                      <a:prstDash val="solid"/>
                    </a:lnR>
                    <a:lnT w="9525">
                      <a:solidFill>
                        <a:srgbClr val="8BC53F"/>
                      </a:solidFill>
                      <a:prstDash val="solid"/>
                    </a:lnT>
                    <a:lnB w="9525">
                      <a:solidFill>
                        <a:srgbClr val="8BC53F"/>
                      </a:solidFill>
                      <a:prstDash val="solid"/>
                    </a:lnB>
                    <a:solidFill>
                      <a:srgbClr val="E8F3D9"/>
                    </a:solidFill>
                  </a:tcPr>
                </a:tc>
                <a:tc>
                  <a:txBody>
                    <a:bodyPr vert="horz" wrap="square"/>
                    <a:lstStyle/>
                    <a:p>
                      <a:endParaRPr sz="900">
                        <a:latin typeface="Microsoft YaHei UI"/>
                        <a:cs typeface="Microsoft YaHei UI"/>
                      </a:endParaRPr>
                    </a:p>
                  </a:txBody>
                  <a:tcPr marL="0" marR="0" marT="0" marB="0">
                    <a:lnL w="9525">
                      <a:solidFill>
                        <a:srgbClr val="8BC53F"/>
                      </a:solidFill>
                      <a:prstDash val="solid"/>
                    </a:lnL>
                    <a:lnR w="9525">
                      <a:solidFill>
                        <a:srgbClr val="D1E8B2"/>
                      </a:solidFill>
                      <a:prstDash val="solid"/>
                    </a:lnR>
                    <a:lnT w="9525">
                      <a:solidFill>
                        <a:srgbClr val="8BC53F"/>
                      </a:solidFill>
                      <a:prstDash val="solid"/>
                    </a:lnT>
                  </a:tcPr>
                </a:tc>
                <a:tc vMerge="1">
                  <a:txBody>
                    <a:bodyPr vert="horz" wrap="square"/>
                    <a:lstStyle/>
                    <a:p>
                      <a:endParaRPr/>
                    </a:p>
                  </a:txBody>
                  <a:tcPr marL="0" marR="0" marT="0" marB="0">
                    <a:lnL w="9525">
                      <a:solidFill>
                        <a:srgbClr val="D1E8B2"/>
                      </a:solidFill>
                      <a:prstDash val="solid"/>
                    </a:lnL>
                    <a:lnR w="9525">
                      <a:solidFill>
                        <a:srgbClr val="D1E8B2"/>
                      </a:solidFill>
                      <a:prstDash val="solid"/>
                    </a:lnR>
                    <a:lnT w="9525">
                      <a:solidFill>
                        <a:srgbClr val="D1E8B2"/>
                      </a:solidFill>
                      <a:prstDash val="solid"/>
                    </a:lnT>
                    <a:lnB w="9525">
                      <a:solidFill>
                        <a:srgbClr val="D1E8B2"/>
                      </a:solidFill>
                      <a:prstDash val="solid"/>
                    </a:lnB>
                  </a:tcPr>
                </a:tc>
                <a:extLst>
                  <a:ext uri="{0D108BD9-81ED-4DB2-BD59-A6C34878D82A}">
                    <a16:rowId xmlns:a16="http://schemas.microsoft.com/office/drawing/2014/main" val="10001"/>
                  </a:ext>
                </a:extLst>
              </a:tr>
            </a:tbl>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056281"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sp>
        <p:nvSpPr>
          <p:cNvPr id="3" name="object 3"/>
          <p:cNvSpPr/>
          <p:nvPr/>
        </p:nvSpPr>
        <p:spPr>
          <a:xfrm>
            <a:off x="8586472" y="3594102"/>
            <a:ext cx="179705" cy="205105"/>
          </a:xfrm>
          <a:custGeom>
            <a:rect l="l" t="t" r="r" b="b"/>
            <a:pathLst>
              <a:path w="179705" h="205102">
                <a:moveTo>
                  <a:pt x="74866" y="153822"/>
                </a:moveTo>
                <a:lnTo>
                  <a:pt x="5740" y="153822"/>
                </a:lnTo>
                <a:lnTo>
                  <a:pt x="0" y="159575"/>
                </a:lnTo>
                <a:lnTo>
                  <a:pt x="0" y="199351"/>
                </a:lnTo>
                <a:lnTo>
                  <a:pt x="5765" y="205105"/>
                </a:lnTo>
                <a:lnTo>
                  <a:pt x="74866" y="205105"/>
                </a:lnTo>
                <a:lnTo>
                  <a:pt x="74866" y="192303"/>
                </a:lnTo>
                <a:lnTo>
                  <a:pt x="35661" y="192303"/>
                </a:lnTo>
                <a:lnTo>
                  <a:pt x="29946" y="186575"/>
                </a:lnTo>
                <a:lnTo>
                  <a:pt x="29921" y="172389"/>
                </a:lnTo>
                <a:lnTo>
                  <a:pt x="35674" y="166649"/>
                </a:lnTo>
                <a:lnTo>
                  <a:pt x="74866" y="166649"/>
                </a:lnTo>
                <a:lnTo>
                  <a:pt x="74866" y="153822"/>
                </a:lnTo>
                <a:close/>
              </a:path>
              <a:path w="179705" h="205102">
                <a:moveTo>
                  <a:pt x="147612" y="166674"/>
                </a:moveTo>
                <a:lnTo>
                  <a:pt x="121907" y="166674"/>
                </a:lnTo>
                <a:lnTo>
                  <a:pt x="121907" y="193001"/>
                </a:lnTo>
                <a:lnTo>
                  <a:pt x="127647" y="198729"/>
                </a:lnTo>
                <a:lnTo>
                  <a:pt x="141871" y="198729"/>
                </a:lnTo>
                <a:lnTo>
                  <a:pt x="147586" y="193001"/>
                </a:lnTo>
                <a:lnTo>
                  <a:pt x="147612" y="166674"/>
                </a:lnTo>
                <a:close/>
              </a:path>
              <a:path w="179705" h="205102">
                <a:moveTo>
                  <a:pt x="74866" y="166649"/>
                </a:moveTo>
                <a:lnTo>
                  <a:pt x="49860" y="166649"/>
                </a:lnTo>
                <a:lnTo>
                  <a:pt x="55600" y="172389"/>
                </a:lnTo>
                <a:lnTo>
                  <a:pt x="55600" y="186575"/>
                </a:lnTo>
                <a:lnTo>
                  <a:pt x="49834" y="192303"/>
                </a:lnTo>
                <a:lnTo>
                  <a:pt x="74866" y="192303"/>
                </a:lnTo>
                <a:lnTo>
                  <a:pt x="74866" y="166649"/>
                </a:lnTo>
                <a:close/>
              </a:path>
              <a:path w="179705" h="205102">
                <a:moveTo>
                  <a:pt x="173939" y="141020"/>
                </a:moveTo>
                <a:lnTo>
                  <a:pt x="95554" y="141020"/>
                </a:lnTo>
                <a:lnTo>
                  <a:pt x="89827" y="146761"/>
                </a:lnTo>
                <a:lnTo>
                  <a:pt x="89814" y="160934"/>
                </a:lnTo>
                <a:lnTo>
                  <a:pt x="95567" y="166674"/>
                </a:lnTo>
                <a:lnTo>
                  <a:pt x="173964" y="166674"/>
                </a:lnTo>
                <a:lnTo>
                  <a:pt x="179692" y="160934"/>
                </a:lnTo>
                <a:lnTo>
                  <a:pt x="179705" y="146761"/>
                </a:lnTo>
                <a:lnTo>
                  <a:pt x="173939" y="141020"/>
                </a:lnTo>
                <a:close/>
              </a:path>
              <a:path w="179705" h="205102">
                <a:moveTo>
                  <a:pt x="141871" y="108940"/>
                </a:moveTo>
                <a:lnTo>
                  <a:pt x="127647" y="108940"/>
                </a:lnTo>
                <a:lnTo>
                  <a:pt x="121945" y="114681"/>
                </a:lnTo>
                <a:lnTo>
                  <a:pt x="121907" y="141020"/>
                </a:lnTo>
                <a:lnTo>
                  <a:pt x="147612" y="141020"/>
                </a:lnTo>
                <a:lnTo>
                  <a:pt x="147612" y="114681"/>
                </a:lnTo>
                <a:lnTo>
                  <a:pt x="141871" y="108940"/>
                </a:lnTo>
                <a:close/>
              </a:path>
              <a:path w="179705" h="205102">
                <a:moveTo>
                  <a:pt x="173939" y="76873"/>
                </a:moveTo>
                <a:lnTo>
                  <a:pt x="5740" y="76873"/>
                </a:lnTo>
                <a:lnTo>
                  <a:pt x="25" y="82613"/>
                </a:lnTo>
                <a:lnTo>
                  <a:pt x="0" y="122466"/>
                </a:lnTo>
                <a:lnTo>
                  <a:pt x="5765" y="128206"/>
                </a:lnTo>
                <a:lnTo>
                  <a:pt x="74841" y="128206"/>
                </a:lnTo>
                <a:lnTo>
                  <a:pt x="74841" y="115366"/>
                </a:lnTo>
                <a:lnTo>
                  <a:pt x="35661" y="115366"/>
                </a:lnTo>
                <a:lnTo>
                  <a:pt x="29921" y="109626"/>
                </a:lnTo>
                <a:lnTo>
                  <a:pt x="29921" y="95453"/>
                </a:lnTo>
                <a:lnTo>
                  <a:pt x="35674" y="89712"/>
                </a:lnTo>
                <a:lnTo>
                  <a:pt x="179695" y="89712"/>
                </a:lnTo>
                <a:lnTo>
                  <a:pt x="179705" y="82613"/>
                </a:lnTo>
                <a:lnTo>
                  <a:pt x="173939" y="76873"/>
                </a:lnTo>
                <a:close/>
              </a:path>
              <a:path w="179705" h="205102">
                <a:moveTo>
                  <a:pt x="179695" y="89712"/>
                </a:moveTo>
                <a:lnTo>
                  <a:pt x="49860" y="89712"/>
                </a:lnTo>
                <a:lnTo>
                  <a:pt x="55600" y="95453"/>
                </a:lnTo>
                <a:lnTo>
                  <a:pt x="55600" y="109626"/>
                </a:lnTo>
                <a:lnTo>
                  <a:pt x="49834" y="115366"/>
                </a:lnTo>
                <a:lnTo>
                  <a:pt x="74841" y="115366"/>
                </a:lnTo>
                <a:lnTo>
                  <a:pt x="74841" y="108292"/>
                </a:lnTo>
                <a:lnTo>
                  <a:pt x="80606" y="102552"/>
                </a:lnTo>
                <a:lnTo>
                  <a:pt x="179679" y="102552"/>
                </a:lnTo>
                <a:lnTo>
                  <a:pt x="179695" y="89712"/>
                </a:lnTo>
                <a:close/>
              </a:path>
              <a:path w="179705" h="205102">
                <a:moveTo>
                  <a:pt x="173939" y="0"/>
                </a:moveTo>
                <a:lnTo>
                  <a:pt x="5740" y="0"/>
                </a:lnTo>
                <a:lnTo>
                  <a:pt x="0" y="5740"/>
                </a:lnTo>
                <a:lnTo>
                  <a:pt x="0" y="45542"/>
                </a:lnTo>
                <a:lnTo>
                  <a:pt x="5765" y="51282"/>
                </a:lnTo>
                <a:lnTo>
                  <a:pt x="173964" y="51282"/>
                </a:lnTo>
                <a:lnTo>
                  <a:pt x="179692" y="45542"/>
                </a:lnTo>
                <a:lnTo>
                  <a:pt x="179705" y="38468"/>
                </a:lnTo>
                <a:lnTo>
                  <a:pt x="35661" y="38468"/>
                </a:lnTo>
                <a:lnTo>
                  <a:pt x="29921" y="32727"/>
                </a:lnTo>
                <a:lnTo>
                  <a:pt x="29921" y="18529"/>
                </a:lnTo>
                <a:lnTo>
                  <a:pt x="35674" y="12801"/>
                </a:lnTo>
                <a:lnTo>
                  <a:pt x="179705" y="12801"/>
                </a:lnTo>
                <a:lnTo>
                  <a:pt x="179705" y="5740"/>
                </a:lnTo>
                <a:lnTo>
                  <a:pt x="173939" y="0"/>
                </a:lnTo>
                <a:close/>
              </a:path>
              <a:path w="179705" h="205102">
                <a:moveTo>
                  <a:pt x="179705" y="12801"/>
                </a:moveTo>
                <a:lnTo>
                  <a:pt x="49860" y="12801"/>
                </a:lnTo>
                <a:lnTo>
                  <a:pt x="55600" y="18529"/>
                </a:lnTo>
                <a:lnTo>
                  <a:pt x="55600" y="32727"/>
                </a:lnTo>
                <a:lnTo>
                  <a:pt x="49834" y="38468"/>
                </a:lnTo>
                <a:lnTo>
                  <a:pt x="179705" y="38468"/>
                </a:lnTo>
                <a:lnTo>
                  <a:pt x="179705" y="12801"/>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object 4"/>
          <p:cNvSpPr txBox="1"/>
          <p:nvPr/>
        </p:nvSpPr>
        <p:spPr>
          <a:xfrm>
            <a:off x="2050739" y="498856"/>
            <a:ext cx="8114665" cy="32962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630929" algn="just"/>
            <a:r>
              <a:rPr sz="3200">
                <a:solidFill>
                  <a:srgbClr val="8BC53F"/>
                </a:solidFill>
                <a:latin typeface="Microsoft YaHei UI"/>
                <a:cs typeface="Microsoft YaHei UI"/>
              </a:rPr>
              <a:t>数字化健康管理商业模式</a:t>
            </a:r>
            <a:endParaRPr sz="3200">
              <a:latin typeface="Microsoft YaHei UI"/>
              <a:cs typeface="Microsoft YaHei UI"/>
            </a:endParaRPr>
          </a:p>
          <a:p>
            <a:pPr>
              <a:lnSpc>
                <a:spcPts val="650"/>
              </a:lnSpc>
              <a:spcBef>
                <a:spcPts val="30"/>
              </a:spcBef>
            </a:pPr>
            <a:endParaRPr sz="650"/>
          </a:p>
          <a:p>
            <a:pPr marL="12700" marR="2005330" algn="just"/>
            <a:r>
              <a:rPr sz="2400">
                <a:solidFill>
                  <a:srgbClr val="595959"/>
                </a:solidFill>
                <a:latin typeface="Microsoft YaHei UI"/>
                <a:cs typeface="Microsoft YaHei UI"/>
              </a:rPr>
              <a:t>构建全流程闭环，企业端渗透率尚存增长空间</a:t>
            </a:r>
            <a:endParaRPr sz="2400">
              <a:latin typeface="Microsoft YaHei UI"/>
              <a:cs typeface="Microsoft YaHei UI"/>
            </a:endParaRPr>
          </a:p>
          <a:p>
            <a:pPr>
              <a:lnSpc>
                <a:spcPts val="1000"/>
              </a:lnSpc>
              <a:spcBef>
                <a:spcPts val="7"/>
              </a:spcBef>
            </a:pPr>
            <a:endParaRPr sz="1000"/>
          </a:p>
          <a:p>
            <a:pPr marL="12700" marR="12700" algn="just">
              <a:lnSpc>
                <a:spcPct val="120000"/>
              </a:lnSpc>
            </a:pPr>
            <a:r>
              <a:rPr sz="1200">
                <a:solidFill>
                  <a:srgbClr val="595959"/>
                </a:solidFill>
                <a:latin typeface="Microsoft YaHei UI"/>
                <a:cs typeface="Microsoft YaHei UI"/>
              </a:rPr>
              <a:t>我国的健康管理行业发展至今，全流程数字化健康管理服务模式已初具雏形。在服务对象方面，数字化健康管理主要面向 个人与企业，通过为客户创造价值而获得收益。</a:t>
            </a:r>
            <a:r>
              <a:rPr sz="1200" b="1" spc="-15">
                <a:solidFill>
                  <a:srgbClr val="595959"/>
                </a:solidFill>
                <a:latin typeface="Microsoft YaHei UI"/>
                <a:cs typeface="Microsoft YaHei UI"/>
              </a:rPr>
              <a:t>1</a:t>
            </a:r>
            <a:r>
              <a:rPr sz="1200" b="1" spc="-10">
                <a:solidFill>
                  <a:srgbClr val="595959"/>
                </a:solidFill>
                <a:latin typeface="Microsoft YaHei UI"/>
                <a:cs typeface="Microsoft YaHei UI"/>
              </a:rPr>
              <a:t>)</a:t>
            </a:r>
            <a:r>
              <a:rPr sz="1200" b="1">
                <a:solidFill>
                  <a:srgbClr val="595959"/>
                </a:solidFill>
                <a:latin typeface="Microsoft YaHei UI"/>
                <a:cs typeface="Microsoft YaHei UI"/>
              </a:rPr>
              <a:t>个人用户：</a:t>
            </a:r>
            <a:r>
              <a:rPr sz="1200">
                <a:solidFill>
                  <a:srgbClr val="595959"/>
                </a:solidFill>
                <a:latin typeface="Microsoft YaHei UI"/>
                <a:cs typeface="Microsoft YaHei UI"/>
              </a:rPr>
              <a:t>目前健康管理服务最多的用户群体，自体检、保险、医院诊 </a:t>
            </a:r>
            <a:r>
              <a:rPr sz="1200" spc="15">
                <a:solidFill>
                  <a:srgbClr val="595959"/>
                </a:solidFill>
                <a:latin typeface="Microsoft YaHei UI"/>
                <a:cs typeface="Microsoft YaHei UI"/>
              </a:rPr>
              <a:t>后等环节分流而来，需求多为营养方案</a:t>
            </a:r>
            <a:r>
              <a:rPr sz="1200" spc="10">
                <a:solidFill>
                  <a:srgbClr val="595959"/>
                </a:solidFill>
                <a:latin typeface="Microsoft YaHei UI"/>
                <a:cs typeface="Microsoft YaHei UI"/>
              </a:rPr>
              <a:t>、复诊方案、居家护理/养老、健康教育等。但同时需注意，目前的个人用户服务 </a:t>
            </a:r>
            <a:r>
              <a:rPr sz="1200">
                <a:solidFill>
                  <a:srgbClr val="595959"/>
                </a:solidFill>
                <a:latin typeface="Microsoft YaHei UI"/>
                <a:cs typeface="Microsoft YaHei UI"/>
              </a:rPr>
              <a:t>模式是简单的市场模式，健康管理企业更加追逐经济利益，在医保未介入的情况下，个人用户多是</a:t>
            </a:r>
            <a:r>
              <a:rPr sz="1200" spc="745">
                <a:solidFill>
                  <a:srgbClr val="595959"/>
                </a:solidFill>
                <a:latin typeface="Microsoft YaHei UI"/>
                <a:cs typeface="Microsoft YaHei UI"/>
              </a:rPr>
              <a:t>“重健康、轻成本”的 </a:t>
            </a:r>
            <a:r>
              <a:rPr sz="1200" spc="5">
                <a:solidFill>
                  <a:srgbClr val="595959"/>
                </a:solidFill>
                <a:latin typeface="Microsoft YaHei UI"/>
                <a:cs typeface="Microsoft YaHei UI"/>
              </a:rPr>
              <a:t>高净值客户，目前</a:t>
            </a:r>
            <a:r>
              <a:rPr sz="1200" spc="750">
                <a:solidFill>
                  <a:srgbClr val="595959"/>
                </a:solidFill>
                <a:latin typeface="Microsoft YaHei UI"/>
                <a:cs typeface="Microsoft YaHei UI"/>
              </a:rPr>
              <a:t>“</a:t>
            </a:r>
            <a:r>
              <a:rPr sz="1200" spc="5">
                <a:solidFill>
                  <a:srgbClr val="595959"/>
                </a:solidFill>
                <a:latin typeface="Microsoft YaHei UI"/>
                <a:cs typeface="Microsoft YaHei UI"/>
              </a:rPr>
              <a:t>保险</a:t>
            </a:r>
            <a:r>
              <a:rPr sz="1200" spc="-10">
                <a:solidFill>
                  <a:srgbClr val="595959"/>
                </a:solidFill>
                <a:latin typeface="Microsoft YaHei UI"/>
                <a:cs typeface="Microsoft YaHei UI"/>
              </a:rPr>
              <a:t>+</a:t>
            </a:r>
            <a:r>
              <a:rPr sz="1200" spc="5">
                <a:solidFill>
                  <a:srgbClr val="595959"/>
                </a:solidFill>
                <a:latin typeface="Microsoft YaHei UI"/>
                <a:cs typeface="Microsoft YaHei UI"/>
              </a:rPr>
              <a:t>健康管理</a:t>
            </a:r>
            <a:r>
              <a:rPr sz="1200" spc="750">
                <a:solidFill>
                  <a:srgbClr val="595959"/>
                </a:solidFill>
                <a:latin typeface="Microsoft YaHei UI"/>
                <a:cs typeface="Microsoft YaHei UI"/>
              </a:rPr>
              <a:t>”的模式</a:t>
            </a:r>
            <a:r>
              <a:rPr sz="1200" spc="5">
                <a:solidFill>
                  <a:srgbClr val="595959"/>
                </a:solidFill>
                <a:latin typeface="Microsoft YaHei UI"/>
                <a:cs typeface="Microsoft YaHei UI"/>
              </a:rPr>
              <a:t>正在逐渐探索，或为个人支付乏力这一痛点问题提供新的解决思路。</a:t>
            </a:r>
            <a:r>
              <a:rPr sz="1200" b="1" spc="-15">
                <a:solidFill>
                  <a:srgbClr val="595959"/>
                </a:solidFill>
                <a:latin typeface="Microsoft YaHei UI"/>
                <a:cs typeface="Microsoft YaHei UI"/>
              </a:rPr>
              <a:t>2</a:t>
            </a:r>
            <a:r>
              <a:rPr sz="1200" b="1" spc="-5">
                <a:solidFill>
                  <a:srgbClr val="595959"/>
                </a:solidFill>
                <a:latin typeface="Microsoft YaHei UI"/>
                <a:cs typeface="Microsoft YaHei UI"/>
              </a:rPr>
              <a:t>)</a:t>
            </a:r>
            <a:r>
              <a:rPr sz="1200" b="1" spc="5">
                <a:solidFill>
                  <a:srgbClr val="595959"/>
                </a:solidFill>
                <a:latin typeface="Microsoft YaHei UI"/>
                <a:cs typeface="Microsoft YaHei UI"/>
              </a:rPr>
              <a:t>企业 用户：</a:t>
            </a:r>
            <a:r>
              <a:rPr sz="1200" spc="5">
                <a:solidFill>
                  <a:srgbClr val="595959"/>
                </a:solidFill>
                <a:latin typeface="Microsoft YaHei UI"/>
                <a:cs typeface="Microsoft YaHei UI"/>
              </a:rPr>
              <a:t>数字化健康管理在企业端作为员工福利存在，主要服务形式为员工体检、企业医务室等。企业客户是最精准的</a:t>
            </a:r>
            <a:r>
              <a:rPr sz="1200" spc="-140">
                <a:solidFill>
                  <a:srgbClr val="595959"/>
                </a:solidFill>
                <a:latin typeface="Microsoft YaHei UI"/>
                <a:cs typeface="Microsoft YaHei UI"/>
              </a:rPr>
              <a:t>T</a:t>
            </a:r>
            <a:r>
              <a:rPr sz="1200" spc="-5">
                <a:solidFill>
                  <a:srgbClr val="595959"/>
                </a:solidFill>
                <a:latin typeface="Microsoft YaHei UI"/>
                <a:cs typeface="Microsoft YaHei UI"/>
              </a:rPr>
              <a:t>o</a:t>
            </a:r>
            <a:r>
              <a:rPr sz="1200">
                <a:solidFill>
                  <a:srgbClr val="595959"/>
                </a:solidFill>
                <a:latin typeface="Microsoft YaHei UI"/>
                <a:cs typeface="Microsoft YaHei UI"/>
              </a:rPr>
              <a:t>B </a:t>
            </a:r>
            <a:r>
              <a:rPr sz="1200" spc="5">
                <a:solidFill>
                  <a:srgbClr val="595959"/>
                </a:solidFill>
                <a:latin typeface="Microsoft YaHei UI"/>
                <a:cs typeface="Microsoft YaHei UI"/>
              </a:rPr>
              <a:t>转</a:t>
            </a:r>
            <a:r>
              <a:rPr sz="1200" spc="-140">
                <a:solidFill>
                  <a:srgbClr val="595959"/>
                </a:solidFill>
                <a:latin typeface="Microsoft YaHei UI"/>
                <a:cs typeface="Microsoft YaHei UI"/>
              </a:rPr>
              <a:t>T</a:t>
            </a:r>
            <a:r>
              <a:rPr sz="1200" spc="-5">
                <a:solidFill>
                  <a:srgbClr val="595959"/>
                </a:solidFill>
                <a:latin typeface="Microsoft YaHei UI"/>
                <a:cs typeface="Microsoft YaHei UI"/>
              </a:rPr>
              <a:t>o</a:t>
            </a:r>
            <a:r>
              <a:rPr sz="1200" spc="-10">
                <a:solidFill>
                  <a:srgbClr val="595959"/>
                </a:solidFill>
                <a:latin typeface="Microsoft YaHei UI"/>
                <a:cs typeface="Microsoft YaHei UI"/>
              </a:rPr>
              <a:t>C</a:t>
            </a:r>
            <a:r>
              <a:rPr sz="1200" spc="5">
                <a:solidFill>
                  <a:srgbClr val="595959"/>
                </a:solidFill>
                <a:latin typeface="Microsoft YaHei UI"/>
                <a:cs typeface="Microsoft YaHei UI"/>
              </a:rPr>
              <a:t>的筛选入口，健康管理公司能够根据自身服务精准辐射，减轻拓客成本，进一步解决个人付费难等问题，但目前数 </a:t>
            </a:r>
            <a:r>
              <a:rPr sz="1200">
                <a:solidFill>
                  <a:srgbClr val="595959"/>
                </a:solidFill>
                <a:latin typeface="Microsoft YaHei UI"/>
                <a:cs typeface="Microsoft YaHei UI"/>
              </a:rPr>
              <a:t>字化健康管理在企业端的渗透率依然较低，支付能力强的企业客户数量依然较少。</a:t>
            </a:r>
            <a:endParaRPr sz="1200">
              <a:latin typeface="Microsoft YaHei UI"/>
              <a:cs typeface="Microsoft YaHei UI"/>
            </a:endParaRPr>
          </a:p>
          <a:p>
            <a:pPr marL="47625" algn="ctr">
              <a:spcBef>
                <a:spcPts val="305"/>
              </a:spcBef>
            </a:pPr>
            <a:r>
              <a:rPr sz="1400" b="1">
                <a:solidFill>
                  <a:srgbClr val="404040"/>
                </a:solidFill>
                <a:latin typeface="Microsoft YaHei UI"/>
                <a:cs typeface="Microsoft YaHei UI"/>
              </a:rPr>
              <a:t>数字化健康管理商业模式</a:t>
            </a:r>
            <a:endParaRPr sz="1400">
              <a:latin typeface="Microsoft YaHei UI"/>
              <a:cs typeface="Microsoft YaHei UI"/>
            </a:endParaRPr>
          </a:p>
          <a:p>
            <a:pPr marL="2704465">
              <a:spcBef>
                <a:spcPts val="200"/>
              </a:spcBef>
              <a:tabLst>
                <a:tab pos="6821805"/>
              </a:tabLst>
            </a:pPr>
            <a:r>
              <a:rPr sz="1200" b="1">
                <a:solidFill>
                  <a:srgbClr val="595959"/>
                </a:solidFill>
                <a:latin typeface="Microsoft YaHei UI"/>
                <a:cs typeface="Microsoft YaHei UI"/>
              </a:rPr>
              <a:t>商业模式	服务价值</a:t>
            </a:r>
            <a:endParaRPr sz="1200">
              <a:latin typeface="Microsoft YaHei UI"/>
              <a:cs typeface="Microsoft YaHei UI"/>
            </a:endParaRPr>
          </a:p>
        </p:txBody>
      </p:sp>
      <p:sp>
        <p:nvSpPr>
          <p:cNvPr id="5" name="object 5"/>
          <p:cNvSpPr/>
          <p:nvPr/>
        </p:nvSpPr>
        <p:spPr>
          <a:xfrm>
            <a:off x="4558565" y="3639565"/>
            <a:ext cx="102336" cy="164719"/>
          </a:xfrm>
          <a:custGeom>
            <a:rect l="l" t="t" r="r" b="b"/>
            <a:pathLst>
              <a:path w="102336" h="164719">
                <a:moveTo>
                  <a:pt x="102336" y="0"/>
                </a:moveTo>
                <a:lnTo>
                  <a:pt x="0" y="42430"/>
                </a:lnTo>
                <a:lnTo>
                  <a:pt x="0" y="164719"/>
                </a:lnTo>
                <a:lnTo>
                  <a:pt x="24810" y="154736"/>
                </a:lnTo>
                <a:lnTo>
                  <a:pt x="6235" y="154736"/>
                </a:lnTo>
                <a:lnTo>
                  <a:pt x="6235" y="87350"/>
                </a:lnTo>
                <a:lnTo>
                  <a:pt x="18893" y="87350"/>
                </a:lnTo>
                <a:lnTo>
                  <a:pt x="6235" y="82359"/>
                </a:lnTo>
                <a:lnTo>
                  <a:pt x="6235" y="47421"/>
                </a:lnTo>
                <a:lnTo>
                  <a:pt x="94843" y="12484"/>
                </a:lnTo>
                <a:lnTo>
                  <a:pt x="102336" y="12484"/>
                </a:lnTo>
                <a:lnTo>
                  <a:pt x="102336" y="0"/>
                </a:lnTo>
                <a:close/>
              </a:path>
              <a:path w="102336" h="164719">
                <a:moveTo>
                  <a:pt x="18893" y="87350"/>
                </a:moveTo>
                <a:lnTo>
                  <a:pt x="6235" y="87350"/>
                </a:lnTo>
                <a:lnTo>
                  <a:pt x="91097" y="119799"/>
                </a:lnTo>
                <a:lnTo>
                  <a:pt x="6235" y="154736"/>
                </a:lnTo>
                <a:lnTo>
                  <a:pt x="24810" y="154736"/>
                </a:lnTo>
                <a:lnTo>
                  <a:pt x="102336" y="123545"/>
                </a:lnTo>
                <a:lnTo>
                  <a:pt x="102336" y="117297"/>
                </a:lnTo>
                <a:lnTo>
                  <a:pt x="94843" y="117297"/>
                </a:lnTo>
                <a:lnTo>
                  <a:pt x="18893" y="87350"/>
                </a:lnTo>
                <a:close/>
              </a:path>
              <a:path w="102336" h="164719">
                <a:moveTo>
                  <a:pt x="102336" y="12484"/>
                </a:moveTo>
                <a:lnTo>
                  <a:pt x="94843" y="12484"/>
                </a:lnTo>
                <a:lnTo>
                  <a:pt x="94843" y="117297"/>
                </a:lnTo>
                <a:lnTo>
                  <a:pt x="102336" y="117297"/>
                </a:lnTo>
                <a:lnTo>
                  <a:pt x="102336" y="12484"/>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4445000" y="3639573"/>
            <a:ext cx="101092" cy="164706"/>
          </a:xfrm>
          <a:custGeom>
            <a:rect l="l" t="t" r="r" b="b"/>
            <a:pathLst>
              <a:path w="101092" h="164706">
                <a:moveTo>
                  <a:pt x="0" y="0"/>
                </a:moveTo>
                <a:lnTo>
                  <a:pt x="0" y="123532"/>
                </a:lnTo>
                <a:lnTo>
                  <a:pt x="101092" y="164706"/>
                </a:lnTo>
                <a:lnTo>
                  <a:pt x="101092" y="42418"/>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4451238" y="3589655"/>
            <a:ext cx="207162" cy="82359"/>
          </a:xfrm>
          <a:custGeom>
            <a:rect l="l" t="t" r="r" b="b"/>
            <a:pathLst>
              <a:path w="207161" h="82359">
                <a:moveTo>
                  <a:pt x="102336" y="0"/>
                </a:moveTo>
                <a:lnTo>
                  <a:pt x="0" y="39928"/>
                </a:lnTo>
                <a:lnTo>
                  <a:pt x="99834" y="82359"/>
                </a:lnTo>
                <a:lnTo>
                  <a:pt x="121936" y="73621"/>
                </a:lnTo>
                <a:lnTo>
                  <a:pt x="97345" y="73621"/>
                </a:lnTo>
                <a:lnTo>
                  <a:pt x="18719" y="39928"/>
                </a:lnTo>
                <a:lnTo>
                  <a:pt x="97345" y="8737"/>
                </a:lnTo>
                <a:lnTo>
                  <a:pt x="102336" y="8737"/>
                </a:lnTo>
                <a:lnTo>
                  <a:pt x="102336" y="7493"/>
                </a:lnTo>
                <a:lnTo>
                  <a:pt x="122008" y="7493"/>
                </a:lnTo>
                <a:lnTo>
                  <a:pt x="102336" y="0"/>
                </a:lnTo>
                <a:close/>
              </a:path>
              <a:path w="207161" h="82359">
                <a:moveTo>
                  <a:pt x="102336" y="8737"/>
                </a:moveTo>
                <a:lnTo>
                  <a:pt x="97345" y="8737"/>
                </a:lnTo>
                <a:lnTo>
                  <a:pt x="97345" y="73621"/>
                </a:lnTo>
                <a:lnTo>
                  <a:pt x="102336" y="73621"/>
                </a:lnTo>
                <a:lnTo>
                  <a:pt x="102336" y="8737"/>
                </a:lnTo>
                <a:close/>
              </a:path>
              <a:path w="207161" h="82359">
                <a:moveTo>
                  <a:pt x="122008" y="7493"/>
                </a:moveTo>
                <a:lnTo>
                  <a:pt x="102336" y="7493"/>
                </a:lnTo>
                <a:lnTo>
                  <a:pt x="188442" y="39928"/>
                </a:lnTo>
                <a:lnTo>
                  <a:pt x="102336" y="73621"/>
                </a:lnTo>
                <a:lnTo>
                  <a:pt x="121936" y="73621"/>
                </a:lnTo>
                <a:lnTo>
                  <a:pt x="207162" y="39928"/>
                </a:lnTo>
                <a:lnTo>
                  <a:pt x="122008" y="7493"/>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110105" y="3848100"/>
            <a:ext cx="7952492" cy="0"/>
          </a:xfrm>
          <a:custGeom>
            <a:rect l="l" t="t" r="r" b="b"/>
            <a:pathLst>
              <a:path w="7952492">
                <a:moveTo>
                  <a:pt x="0" y="0"/>
                </a:moveTo>
                <a:lnTo>
                  <a:pt x="7952492" y="0"/>
                </a:lnTo>
              </a:path>
            </a:pathLst>
          </a:custGeom>
          <a:ln w="9520">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9882508" y="3803650"/>
            <a:ext cx="107996" cy="107998"/>
          </a:xfrm>
          <a:custGeom>
            <a:rect l="l" t="t" r="r" b="b"/>
            <a:pathLst>
              <a:path w="107996" h="107998">
                <a:moveTo>
                  <a:pt x="53800" y="0"/>
                </a:moveTo>
                <a:lnTo>
                  <a:pt x="15750" y="15882"/>
                </a:lnTo>
                <a:lnTo>
                  <a:pt x="44" y="53640"/>
                </a:lnTo>
                <a:lnTo>
                  <a:pt x="0" y="54605"/>
                </a:lnTo>
                <a:lnTo>
                  <a:pt x="2058" y="68817"/>
                </a:lnTo>
                <a:lnTo>
                  <a:pt x="27054" y="100721"/>
                </a:lnTo>
                <a:lnTo>
                  <a:pt x="54491" y="107998"/>
                </a:lnTo>
                <a:lnTo>
                  <a:pt x="68729" y="105963"/>
                </a:lnTo>
                <a:lnTo>
                  <a:pt x="100701" y="81013"/>
                </a:lnTo>
                <a:lnTo>
                  <a:pt x="107996" y="53640"/>
                </a:lnTo>
                <a:lnTo>
                  <a:pt x="105990" y="39370"/>
                </a:lnTo>
                <a:lnTo>
                  <a:pt x="81095" y="7316"/>
                </a:lnTo>
                <a:lnTo>
                  <a:pt x="5380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227583" y="3807460"/>
            <a:ext cx="107996" cy="107998"/>
          </a:xfrm>
          <a:custGeom>
            <a:rect l="l" t="t" r="r" b="b"/>
            <a:pathLst>
              <a:path w="107996" h="107998">
                <a:moveTo>
                  <a:pt x="53800" y="0"/>
                </a:moveTo>
                <a:lnTo>
                  <a:pt x="15750" y="15882"/>
                </a:lnTo>
                <a:lnTo>
                  <a:pt x="44" y="53640"/>
                </a:lnTo>
                <a:lnTo>
                  <a:pt x="0" y="54605"/>
                </a:lnTo>
                <a:lnTo>
                  <a:pt x="2058" y="68817"/>
                </a:lnTo>
                <a:lnTo>
                  <a:pt x="27054" y="100721"/>
                </a:lnTo>
                <a:lnTo>
                  <a:pt x="54491" y="107998"/>
                </a:lnTo>
                <a:lnTo>
                  <a:pt x="68729" y="105963"/>
                </a:lnTo>
                <a:lnTo>
                  <a:pt x="100701" y="81013"/>
                </a:lnTo>
                <a:lnTo>
                  <a:pt x="107996" y="53640"/>
                </a:lnTo>
                <a:lnTo>
                  <a:pt x="105990" y="39370"/>
                </a:lnTo>
                <a:lnTo>
                  <a:pt x="81095" y="7316"/>
                </a:lnTo>
                <a:lnTo>
                  <a:pt x="5380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8097518" y="3911650"/>
            <a:ext cx="24" cy="2499939"/>
          </a:xfrm>
          <a:custGeom>
            <a:rect l="l" t="t" r="r" b="b"/>
            <a:pathLst>
              <a:path w="24" h="2499939">
                <a:moveTo>
                  <a:pt x="24" y="0"/>
                </a:moveTo>
                <a:lnTo>
                  <a:pt x="0" y="2499939"/>
                </a:lnTo>
              </a:path>
            </a:pathLst>
          </a:custGeom>
          <a:ln w="952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8317866" y="5117465"/>
            <a:ext cx="1493393" cy="1269352"/>
          </a:xfrm>
          <a:custGeom>
            <a:rect l="l" t="t" r="r" b="b"/>
            <a:pathLst>
              <a:path w="1493393" h="1269352">
                <a:moveTo>
                  <a:pt x="0" y="0"/>
                </a:moveTo>
                <a:lnTo>
                  <a:pt x="1493393" y="0"/>
                </a:lnTo>
                <a:lnTo>
                  <a:pt x="1493393" y="1269352"/>
                </a:lnTo>
                <a:lnTo>
                  <a:pt x="0" y="1269352"/>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txBox="1"/>
          <p:nvPr/>
        </p:nvSpPr>
        <p:spPr>
          <a:xfrm>
            <a:off x="8734742" y="5164328"/>
            <a:ext cx="660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个人端价值</a:t>
            </a:r>
            <a:endParaRPr sz="1000">
              <a:latin typeface="Microsoft YaHei UI"/>
              <a:cs typeface="Microsoft YaHei UI"/>
            </a:endParaRPr>
          </a:p>
        </p:txBody>
      </p:sp>
      <p:sp>
        <p:nvSpPr>
          <p:cNvPr id="15" name="object 15"/>
          <p:cNvSpPr/>
          <p:nvPr/>
        </p:nvSpPr>
        <p:spPr>
          <a:xfrm>
            <a:off x="8317866" y="3917315"/>
            <a:ext cx="1493393" cy="1148870"/>
          </a:xfrm>
          <a:custGeom>
            <a:rect l="l" t="t" r="r" b="b"/>
            <a:pathLst>
              <a:path w="1493393" h="1148870">
                <a:moveTo>
                  <a:pt x="0" y="0"/>
                </a:moveTo>
                <a:lnTo>
                  <a:pt x="1493393" y="0"/>
                </a:lnTo>
                <a:lnTo>
                  <a:pt x="1493393" y="1148870"/>
                </a:lnTo>
                <a:lnTo>
                  <a:pt x="0" y="1148870"/>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8734742" y="3963416"/>
            <a:ext cx="660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企业端价值</a:t>
            </a:r>
            <a:endParaRPr sz="1000">
              <a:latin typeface="Microsoft YaHei UI"/>
              <a:cs typeface="Microsoft YaHei UI"/>
            </a:endParaRPr>
          </a:p>
        </p:txBody>
      </p:sp>
      <p:sp>
        <p:nvSpPr>
          <p:cNvPr id="17" name="object 17"/>
          <p:cNvSpPr/>
          <p:nvPr/>
        </p:nvSpPr>
        <p:spPr>
          <a:xfrm>
            <a:off x="8486140" y="4145879"/>
            <a:ext cx="1156334" cy="171424"/>
          </a:xfrm>
          <a:custGeom>
            <a:rect l="l" t="t" r="r" b="b"/>
            <a:pathLst>
              <a:path w="1156334" h="171424">
                <a:moveTo>
                  <a:pt x="0" y="0"/>
                </a:moveTo>
                <a:lnTo>
                  <a:pt x="1156335" y="0"/>
                </a:lnTo>
                <a:lnTo>
                  <a:pt x="1156335" y="171424"/>
                </a:lnTo>
                <a:lnTo>
                  <a:pt x="0" y="171424"/>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8486141" y="4145879"/>
            <a:ext cx="1155745" cy="171336"/>
          </a:xfrm>
          <a:custGeom>
            <a:rect l="l" t="t" r="r" b="b"/>
            <a:pathLst>
              <a:path w="1155745" h="171336">
                <a:moveTo>
                  <a:pt x="0" y="0"/>
                </a:moveTo>
                <a:lnTo>
                  <a:pt x="1155745" y="0"/>
                </a:lnTo>
                <a:lnTo>
                  <a:pt x="1155745" y="171336"/>
                </a:lnTo>
                <a:lnTo>
                  <a:pt x="0" y="171336"/>
                </a:lnTo>
                <a:lnTo>
                  <a:pt x="0" y="0"/>
                </a:lnTo>
                <a:close/>
              </a:path>
            </a:pathLst>
          </a:custGeom>
          <a:ln w="9520">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8823007" y="4162044"/>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员工福利</a:t>
            </a:r>
            <a:endParaRPr sz="900">
              <a:latin typeface="Microsoft YaHei UI"/>
              <a:cs typeface="Microsoft YaHei UI"/>
            </a:endParaRPr>
          </a:p>
        </p:txBody>
      </p:sp>
      <p:sp>
        <p:nvSpPr>
          <p:cNvPr id="20" name="object 20"/>
          <p:cNvSpPr/>
          <p:nvPr/>
        </p:nvSpPr>
        <p:spPr>
          <a:xfrm>
            <a:off x="8486140" y="4379036"/>
            <a:ext cx="1156334" cy="170916"/>
          </a:xfrm>
          <a:custGeom>
            <a:rect l="l" t="t" r="r" b="b"/>
            <a:pathLst>
              <a:path w="1156334" h="170916">
                <a:moveTo>
                  <a:pt x="0" y="0"/>
                </a:moveTo>
                <a:lnTo>
                  <a:pt x="1156335" y="0"/>
                </a:lnTo>
                <a:lnTo>
                  <a:pt x="1156335" y="170916"/>
                </a:lnTo>
                <a:lnTo>
                  <a:pt x="0" y="170916"/>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8486141" y="4379037"/>
            <a:ext cx="1155745" cy="170825"/>
          </a:xfrm>
          <a:custGeom>
            <a:rect l="l" t="t" r="r" b="b"/>
            <a:pathLst>
              <a:path w="1155745" h="170825">
                <a:moveTo>
                  <a:pt x="0" y="0"/>
                </a:moveTo>
                <a:lnTo>
                  <a:pt x="1155745" y="0"/>
                </a:lnTo>
                <a:lnTo>
                  <a:pt x="1155745" y="170825"/>
                </a:lnTo>
                <a:lnTo>
                  <a:pt x="0" y="170825"/>
                </a:lnTo>
                <a:lnTo>
                  <a:pt x="0" y="0"/>
                </a:lnTo>
                <a:close/>
              </a:path>
            </a:pathLst>
          </a:custGeom>
          <a:ln w="9520">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8823007" y="4396740"/>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健康干预</a:t>
            </a:r>
            <a:endParaRPr sz="900">
              <a:latin typeface="Microsoft YaHei UI"/>
              <a:cs typeface="Microsoft YaHei UI"/>
            </a:endParaRPr>
          </a:p>
        </p:txBody>
      </p:sp>
      <p:sp>
        <p:nvSpPr>
          <p:cNvPr id="23" name="object 23"/>
          <p:cNvSpPr/>
          <p:nvPr/>
        </p:nvSpPr>
        <p:spPr>
          <a:xfrm>
            <a:off x="8486140" y="4611173"/>
            <a:ext cx="1156334" cy="170916"/>
          </a:xfrm>
          <a:custGeom>
            <a:rect l="l" t="t" r="r" b="b"/>
            <a:pathLst>
              <a:path w="1156334" h="170916">
                <a:moveTo>
                  <a:pt x="0" y="0"/>
                </a:moveTo>
                <a:lnTo>
                  <a:pt x="1156335" y="0"/>
                </a:lnTo>
                <a:lnTo>
                  <a:pt x="1156335" y="170916"/>
                </a:lnTo>
                <a:lnTo>
                  <a:pt x="0" y="170916"/>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8486141" y="4611174"/>
            <a:ext cx="1155745" cy="170825"/>
          </a:xfrm>
          <a:custGeom>
            <a:rect l="l" t="t" r="r" b="b"/>
            <a:pathLst>
              <a:path w="1155745" h="170825">
                <a:moveTo>
                  <a:pt x="0" y="0"/>
                </a:moveTo>
                <a:lnTo>
                  <a:pt x="1155745" y="0"/>
                </a:lnTo>
                <a:lnTo>
                  <a:pt x="1155745" y="170825"/>
                </a:lnTo>
                <a:lnTo>
                  <a:pt x="0" y="170825"/>
                </a:lnTo>
                <a:lnTo>
                  <a:pt x="0" y="0"/>
                </a:lnTo>
                <a:close/>
              </a:path>
            </a:pathLst>
          </a:custGeom>
          <a:ln w="9520">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8765857" y="4628388"/>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数字化管理</a:t>
            </a:r>
            <a:endParaRPr sz="900">
              <a:latin typeface="Microsoft YaHei UI"/>
              <a:cs typeface="Microsoft YaHei UI"/>
            </a:endParaRPr>
          </a:p>
        </p:txBody>
      </p:sp>
      <p:sp>
        <p:nvSpPr>
          <p:cNvPr id="26" name="object 26"/>
          <p:cNvSpPr/>
          <p:nvPr/>
        </p:nvSpPr>
        <p:spPr>
          <a:xfrm>
            <a:off x="8486775" y="4843819"/>
            <a:ext cx="1156334" cy="170916"/>
          </a:xfrm>
          <a:custGeom>
            <a:rect l="l" t="t" r="r" b="b"/>
            <a:pathLst>
              <a:path w="1156334" h="170916">
                <a:moveTo>
                  <a:pt x="0" y="0"/>
                </a:moveTo>
                <a:lnTo>
                  <a:pt x="1156335" y="0"/>
                </a:lnTo>
                <a:lnTo>
                  <a:pt x="1156335" y="170916"/>
                </a:lnTo>
                <a:lnTo>
                  <a:pt x="0" y="170916"/>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8486776" y="4843820"/>
            <a:ext cx="1155745" cy="170825"/>
          </a:xfrm>
          <a:custGeom>
            <a:rect l="l" t="t" r="r" b="b"/>
            <a:pathLst>
              <a:path w="1155745" h="170825">
                <a:moveTo>
                  <a:pt x="0" y="0"/>
                </a:moveTo>
                <a:lnTo>
                  <a:pt x="1155745" y="0"/>
                </a:lnTo>
                <a:lnTo>
                  <a:pt x="1155745" y="170825"/>
                </a:lnTo>
                <a:lnTo>
                  <a:pt x="0" y="170825"/>
                </a:lnTo>
                <a:lnTo>
                  <a:pt x="0" y="0"/>
                </a:lnTo>
                <a:close/>
              </a:path>
            </a:pathLst>
          </a:custGeom>
          <a:ln w="9520">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9011761" y="4860035"/>
            <a:ext cx="10668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Microsoft YaHei UI"/>
                <a:cs typeface="Microsoft YaHei UI"/>
              </a:rPr>
              <a:t>...</a:t>
            </a:r>
            <a:endParaRPr sz="900">
              <a:latin typeface="Microsoft YaHei UI"/>
              <a:cs typeface="Microsoft YaHei UI"/>
            </a:endParaRPr>
          </a:p>
        </p:txBody>
      </p:sp>
      <p:sp>
        <p:nvSpPr>
          <p:cNvPr id="29" name="object 29"/>
          <p:cNvSpPr/>
          <p:nvPr/>
        </p:nvSpPr>
        <p:spPr>
          <a:xfrm>
            <a:off x="8043548" y="3803650"/>
            <a:ext cx="107996" cy="107998"/>
          </a:xfrm>
          <a:custGeom>
            <a:rect l="l" t="t" r="r" b="b"/>
            <a:pathLst>
              <a:path w="107996" h="107998">
                <a:moveTo>
                  <a:pt x="53800" y="0"/>
                </a:moveTo>
                <a:lnTo>
                  <a:pt x="15750" y="15882"/>
                </a:lnTo>
                <a:lnTo>
                  <a:pt x="44" y="53640"/>
                </a:lnTo>
                <a:lnTo>
                  <a:pt x="0" y="54605"/>
                </a:lnTo>
                <a:lnTo>
                  <a:pt x="2058" y="68817"/>
                </a:lnTo>
                <a:lnTo>
                  <a:pt x="27054" y="100721"/>
                </a:lnTo>
                <a:lnTo>
                  <a:pt x="54491" y="107998"/>
                </a:lnTo>
                <a:lnTo>
                  <a:pt x="68729" y="105963"/>
                </a:lnTo>
                <a:lnTo>
                  <a:pt x="100701" y="81013"/>
                </a:lnTo>
                <a:lnTo>
                  <a:pt x="107996" y="53640"/>
                </a:lnTo>
                <a:lnTo>
                  <a:pt x="105990" y="39370"/>
                </a:lnTo>
                <a:lnTo>
                  <a:pt x="81095" y="7316"/>
                </a:lnTo>
                <a:lnTo>
                  <a:pt x="5380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2521582" y="4013336"/>
            <a:ext cx="428625" cy="313285"/>
          </a:xfrm>
          <a:custGeom>
            <a:rect l="l" t="t" r="r" b="b"/>
            <a:pathLst>
              <a:path w="428625" h="313285">
                <a:moveTo>
                  <a:pt x="244411" y="168996"/>
                </a:moveTo>
                <a:lnTo>
                  <a:pt x="191033" y="168996"/>
                </a:lnTo>
                <a:lnTo>
                  <a:pt x="175556" y="170286"/>
                </a:lnTo>
                <a:lnTo>
                  <a:pt x="136196" y="187689"/>
                </a:lnTo>
                <a:lnTo>
                  <a:pt x="113304" y="220307"/>
                </a:lnTo>
                <a:lnTo>
                  <a:pt x="110375" y="295920"/>
                </a:lnTo>
                <a:lnTo>
                  <a:pt x="110375" y="296618"/>
                </a:lnTo>
                <a:lnTo>
                  <a:pt x="156946" y="307356"/>
                </a:lnTo>
                <a:lnTo>
                  <a:pt x="206118" y="312898"/>
                </a:lnTo>
                <a:lnTo>
                  <a:pt x="217151" y="313285"/>
                </a:lnTo>
                <a:lnTo>
                  <a:pt x="240031" y="312708"/>
                </a:lnTo>
                <a:lnTo>
                  <a:pt x="291422" y="306191"/>
                </a:lnTo>
                <a:lnTo>
                  <a:pt x="324281" y="295920"/>
                </a:lnTo>
                <a:lnTo>
                  <a:pt x="324688" y="295920"/>
                </a:lnTo>
                <a:lnTo>
                  <a:pt x="324688" y="239087"/>
                </a:lnTo>
                <a:lnTo>
                  <a:pt x="323196" y="225601"/>
                </a:lnTo>
                <a:lnTo>
                  <a:pt x="303103" y="191332"/>
                </a:lnTo>
                <a:lnTo>
                  <a:pt x="265580" y="171475"/>
                </a:lnTo>
                <a:lnTo>
                  <a:pt x="250532" y="169198"/>
                </a:lnTo>
                <a:lnTo>
                  <a:pt x="244411" y="168996"/>
                </a:lnTo>
                <a:close/>
              </a:path>
              <a:path w="428625" h="313285">
                <a:moveTo>
                  <a:pt x="348360" y="112849"/>
                </a:moveTo>
                <a:lnTo>
                  <a:pt x="295389" y="112849"/>
                </a:lnTo>
                <a:lnTo>
                  <a:pt x="293430" y="125701"/>
                </a:lnTo>
                <a:lnTo>
                  <a:pt x="288867" y="137768"/>
                </a:lnTo>
                <a:lnTo>
                  <a:pt x="281904" y="148754"/>
                </a:lnTo>
                <a:lnTo>
                  <a:pt x="272744" y="158364"/>
                </a:lnTo>
                <a:lnTo>
                  <a:pt x="286188" y="163354"/>
                </a:lnTo>
                <a:lnTo>
                  <a:pt x="319505" y="187609"/>
                </a:lnTo>
                <a:lnTo>
                  <a:pt x="337955" y="222328"/>
                </a:lnTo>
                <a:lnTo>
                  <a:pt x="339928" y="256525"/>
                </a:lnTo>
                <a:lnTo>
                  <a:pt x="361658" y="255221"/>
                </a:lnTo>
                <a:lnTo>
                  <a:pt x="408207" y="246773"/>
                </a:lnTo>
                <a:lnTo>
                  <a:pt x="428231" y="239430"/>
                </a:lnTo>
                <a:lnTo>
                  <a:pt x="428625" y="239430"/>
                </a:lnTo>
                <a:lnTo>
                  <a:pt x="428625" y="182598"/>
                </a:lnTo>
                <a:lnTo>
                  <a:pt x="427127" y="169191"/>
                </a:lnTo>
                <a:lnTo>
                  <a:pt x="406957" y="135053"/>
                </a:lnTo>
                <a:lnTo>
                  <a:pt x="369304" y="115273"/>
                </a:lnTo>
                <a:lnTo>
                  <a:pt x="354208" y="113034"/>
                </a:lnTo>
                <a:lnTo>
                  <a:pt x="348360" y="112849"/>
                </a:lnTo>
                <a:close/>
              </a:path>
              <a:path w="428625" h="313285">
                <a:moveTo>
                  <a:pt x="137655" y="112849"/>
                </a:moveTo>
                <a:lnTo>
                  <a:pt x="80670" y="112849"/>
                </a:lnTo>
                <a:lnTo>
                  <a:pt x="65159" y="114143"/>
                </a:lnTo>
                <a:lnTo>
                  <a:pt x="25736" y="131576"/>
                </a:lnTo>
                <a:lnTo>
                  <a:pt x="2871" y="164141"/>
                </a:lnTo>
                <a:lnTo>
                  <a:pt x="0" y="240129"/>
                </a:lnTo>
                <a:lnTo>
                  <a:pt x="4813" y="241526"/>
                </a:lnTo>
                <a:lnTo>
                  <a:pt x="45045" y="250542"/>
                </a:lnTo>
                <a:lnTo>
                  <a:pt x="92929" y="256057"/>
                </a:lnTo>
                <a:lnTo>
                  <a:pt x="95516" y="239087"/>
                </a:lnTo>
                <a:lnTo>
                  <a:pt x="96741" y="225780"/>
                </a:lnTo>
                <a:lnTo>
                  <a:pt x="100294" y="213111"/>
                </a:lnTo>
                <a:lnTo>
                  <a:pt x="123075" y="180732"/>
                </a:lnTo>
                <a:lnTo>
                  <a:pt x="160167" y="160554"/>
                </a:lnTo>
                <a:lnTo>
                  <a:pt x="163753" y="159573"/>
                </a:lnTo>
                <a:lnTo>
                  <a:pt x="154297" y="150224"/>
                </a:lnTo>
                <a:lnTo>
                  <a:pt x="147014" y="139491"/>
                </a:lnTo>
                <a:lnTo>
                  <a:pt x="142104" y="127583"/>
                </a:lnTo>
                <a:lnTo>
                  <a:pt x="139771" y="114708"/>
                </a:lnTo>
                <a:lnTo>
                  <a:pt x="137655" y="112849"/>
                </a:lnTo>
                <a:close/>
              </a:path>
              <a:path w="428625" h="313285">
                <a:moveTo>
                  <a:pt x="217891" y="56005"/>
                </a:moveTo>
                <a:lnTo>
                  <a:pt x="176332" y="69541"/>
                </a:lnTo>
                <a:lnTo>
                  <a:pt x="155198" y="102790"/>
                </a:lnTo>
                <a:lnTo>
                  <a:pt x="156609" y="118246"/>
                </a:lnTo>
                <a:lnTo>
                  <a:pt x="178059" y="152707"/>
                </a:lnTo>
                <a:lnTo>
                  <a:pt x="216972" y="165502"/>
                </a:lnTo>
                <a:lnTo>
                  <a:pt x="217545" y="165502"/>
                </a:lnTo>
                <a:lnTo>
                  <a:pt x="259047" y="152004"/>
                </a:lnTo>
                <a:lnTo>
                  <a:pt x="279905" y="118534"/>
                </a:lnTo>
                <a:lnTo>
                  <a:pt x="278489" y="103230"/>
                </a:lnTo>
                <a:lnTo>
                  <a:pt x="257080" y="68838"/>
                </a:lnTo>
                <a:lnTo>
                  <a:pt x="217891" y="56005"/>
                </a:lnTo>
                <a:close/>
              </a:path>
              <a:path w="428625" h="313285">
                <a:moveTo>
                  <a:pt x="115866" y="371"/>
                </a:moveTo>
                <a:lnTo>
                  <a:pt x="70067" y="11571"/>
                </a:lnTo>
                <a:lnTo>
                  <a:pt x="44166" y="52840"/>
                </a:lnTo>
                <a:lnTo>
                  <a:pt x="46016" y="66616"/>
                </a:lnTo>
                <a:lnTo>
                  <a:pt x="70198" y="98472"/>
                </a:lnTo>
                <a:lnTo>
                  <a:pt x="107162" y="109014"/>
                </a:lnTo>
                <a:lnTo>
                  <a:pt x="120444" y="107780"/>
                </a:lnTo>
                <a:lnTo>
                  <a:pt x="132623" y="104289"/>
                </a:lnTo>
                <a:lnTo>
                  <a:pt x="139678" y="91630"/>
                </a:lnTo>
                <a:lnTo>
                  <a:pt x="146942" y="80474"/>
                </a:lnTo>
                <a:lnTo>
                  <a:pt x="154680" y="70771"/>
                </a:lnTo>
                <a:lnTo>
                  <a:pt x="163157" y="62471"/>
                </a:lnTo>
                <a:lnTo>
                  <a:pt x="170167" y="56360"/>
                </a:lnTo>
                <a:lnTo>
                  <a:pt x="170068" y="53566"/>
                </a:lnTo>
                <a:lnTo>
                  <a:pt x="154552" y="18392"/>
                </a:lnTo>
                <a:lnTo>
                  <a:pt x="130570" y="3726"/>
                </a:lnTo>
                <a:lnTo>
                  <a:pt x="115866" y="371"/>
                </a:lnTo>
                <a:close/>
              </a:path>
              <a:path w="428625" h="313285">
                <a:moveTo>
                  <a:pt x="326053" y="0"/>
                </a:moveTo>
                <a:lnTo>
                  <a:pt x="282399" y="12416"/>
                </a:lnTo>
                <a:lnTo>
                  <a:pt x="260077" y="43585"/>
                </a:lnTo>
                <a:lnTo>
                  <a:pt x="258864" y="53566"/>
                </a:lnTo>
                <a:lnTo>
                  <a:pt x="270211" y="61113"/>
                </a:lnTo>
                <a:lnTo>
                  <a:pt x="279826" y="70296"/>
                </a:lnTo>
                <a:lnTo>
                  <a:pt x="287396" y="80898"/>
                </a:lnTo>
                <a:lnTo>
                  <a:pt x="292608" y="92699"/>
                </a:lnTo>
                <a:lnTo>
                  <a:pt x="304111" y="104421"/>
                </a:lnTo>
                <a:lnTo>
                  <a:pt x="314979" y="108586"/>
                </a:lnTo>
                <a:lnTo>
                  <a:pt x="331896" y="107299"/>
                </a:lnTo>
                <a:lnTo>
                  <a:pt x="346916" y="103292"/>
                </a:lnTo>
                <a:lnTo>
                  <a:pt x="359780" y="96898"/>
                </a:lnTo>
                <a:lnTo>
                  <a:pt x="370229" y="88450"/>
                </a:lnTo>
                <a:lnTo>
                  <a:pt x="378001" y="78279"/>
                </a:lnTo>
                <a:lnTo>
                  <a:pt x="382838" y="66718"/>
                </a:lnTo>
                <a:lnTo>
                  <a:pt x="381905" y="50353"/>
                </a:lnTo>
                <a:lnTo>
                  <a:pt x="362648" y="14341"/>
                </a:lnTo>
                <a:lnTo>
                  <a:pt x="339594" y="2210"/>
                </a:lnTo>
                <a:lnTo>
                  <a:pt x="326053"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2323465" y="4371848"/>
            <a:ext cx="825500" cy="30289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gn="ctr"/>
            <a:r>
              <a:rPr sz="1000" b="1">
                <a:solidFill>
                  <a:srgbClr val="595959"/>
                </a:solidFill>
                <a:latin typeface="Microsoft YaHei UI"/>
                <a:cs typeface="Microsoft YaHei UI"/>
              </a:rPr>
              <a:t>用户</a:t>
            </a:r>
            <a:endParaRPr sz="1000">
              <a:latin typeface="Microsoft YaHei UI"/>
              <a:cs typeface="Microsoft YaHei UI"/>
            </a:endParaRPr>
          </a:p>
          <a:p>
            <a:pPr algn="ctr"/>
            <a:r>
              <a:rPr sz="900">
                <a:solidFill>
                  <a:srgbClr val="595959"/>
                </a:solidFill>
                <a:latin typeface="Microsoft YaHei UI"/>
                <a:cs typeface="Microsoft YaHei UI"/>
              </a:rPr>
              <a:t>（个人、企业）</a:t>
            </a:r>
            <a:endParaRPr sz="900">
              <a:latin typeface="Microsoft YaHei UI"/>
              <a:cs typeface="Microsoft YaHei UI"/>
            </a:endParaRPr>
          </a:p>
        </p:txBody>
      </p:sp>
      <p:sp>
        <p:nvSpPr>
          <p:cNvPr id="32" name="object 32"/>
          <p:cNvSpPr/>
          <p:nvPr/>
        </p:nvSpPr>
        <p:spPr>
          <a:xfrm>
            <a:off x="7092064" y="3994157"/>
            <a:ext cx="511048" cy="391439"/>
          </a:xfrm>
          <a:custGeom>
            <a:rect l="l" t="t" r="r" b="b"/>
            <a:pathLst>
              <a:path w="511048" h="391439">
                <a:moveTo>
                  <a:pt x="506082" y="372097"/>
                </a:moveTo>
                <a:lnTo>
                  <a:pt x="4953" y="372097"/>
                </a:lnTo>
                <a:lnTo>
                  <a:pt x="0" y="376415"/>
                </a:lnTo>
                <a:lnTo>
                  <a:pt x="0" y="387121"/>
                </a:lnTo>
                <a:lnTo>
                  <a:pt x="4953" y="391439"/>
                </a:lnTo>
                <a:lnTo>
                  <a:pt x="506082" y="391439"/>
                </a:lnTo>
                <a:lnTo>
                  <a:pt x="511048" y="387121"/>
                </a:lnTo>
                <a:lnTo>
                  <a:pt x="511048" y="376415"/>
                </a:lnTo>
                <a:lnTo>
                  <a:pt x="506082" y="372097"/>
                </a:lnTo>
                <a:close/>
              </a:path>
              <a:path w="511048" h="391439">
                <a:moveTo>
                  <a:pt x="172770" y="294627"/>
                </a:moveTo>
                <a:lnTo>
                  <a:pt x="71615" y="294627"/>
                </a:lnTo>
                <a:lnTo>
                  <a:pt x="66662" y="298983"/>
                </a:lnTo>
                <a:lnTo>
                  <a:pt x="66662" y="309651"/>
                </a:lnTo>
                <a:lnTo>
                  <a:pt x="71615" y="314007"/>
                </a:lnTo>
                <a:lnTo>
                  <a:pt x="172770" y="314007"/>
                </a:lnTo>
                <a:lnTo>
                  <a:pt x="177736" y="309651"/>
                </a:lnTo>
                <a:lnTo>
                  <a:pt x="177736" y="298983"/>
                </a:lnTo>
                <a:lnTo>
                  <a:pt x="172770" y="294627"/>
                </a:lnTo>
                <a:close/>
              </a:path>
              <a:path w="511048" h="391439">
                <a:moveTo>
                  <a:pt x="111074" y="168795"/>
                </a:moveTo>
                <a:lnTo>
                  <a:pt x="88861" y="168795"/>
                </a:lnTo>
                <a:lnTo>
                  <a:pt x="88861" y="294627"/>
                </a:lnTo>
                <a:lnTo>
                  <a:pt x="111074" y="294627"/>
                </a:lnTo>
                <a:lnTo>
                  <a:pt x="111074" y="168795"/>
                </a:lnTo>
                <a:close/>
              </a:path>
              <a:path w="511048" h="391439">
                <a:moveTo>
                  <a:pt x="155524" y="168795"/>
                </a:moveTo>
                <a:lnTo>
                  <a:pt x="133324" y="168795"/>
                </a:lnTo>
                <a:lnTo>
                  <a:pt x="133324" y="294627"/>
                </a:lnTo>
                <a:lnTo>
                  <a:pt x="155524" y="294627"/>
                </a:lnTo>
                <a:lnTo>
                  <a:pt x="155524" y="168795"/>
                </a:lnTo>
                <a:close/>
              </a:path>
              <a:path w="511048" h="391439">
                <a:moveTo>
                  <a:pt x="172770" y="149415"/>
                </a:moveTo>
                <a:lnTo>
                  <a:pt x="71615" y="149415"/>
                </a:lnTo>
                <a:lnTo>
                  <a:pt x="66662" y="153771"/>
                </a:lnTo>
                <a:lnTo>
                  <a:pt x="66662" y="164439"/>
                </a:lnTo>
                <a:lnTo>
                  <a:pt x="71615" y="168795"/>
                </a:lnTo>
                <a:lnTo>
                  <a:pt x="172770" y="168795"/>
                </a:lnTo>
                <a:lnTo>
                  <a:pt x="177736" y="164439"/>
                </a:lnTo>
                <a:lnTo>
                  <a:pt x="177736" y="153771"/>
                </a:lnTo>
                <a:lnTo>
                  <a:pt x="172770" y="149415"/>
                </a:lnTo>
                <a:close/>
              </a:path>
              <a:path w="511048" h="391439">
                <a:moveTo>
                  <a:pt x="306095" y="294627"/>
                </a:moveTo>
                <a:lnTo>
                  <a:pt x="204939" y="294627"/>
                </a:lnTo>
                <a:lnTo>
                  <a:pt x="199986" y="298983"/>
                </a:lnTo>
                <a:lnTo>
                  <a:pt x="199986" y="309651"/>
                </a:lnTo>
                <a:lnTo>
                  <a:pt x="204939" y="314007"/>
                </a:lnTo>
                <a:lnTo>
                  <a:pt x="306095" y="314007"/>
                </a:lnTo>
                <a:lnTo>
                  <a:pt x="311061" y="309651"/>
                </a:lnTo>
                <a:lnTo>
                  <a:pt x="311061" y="298983"/>
                </a:lnTo>
                <a:lnTo>
                  <a:pt x="306095" y="294627"/>
                </a:lnTo>
                <a:close/>
              </a:path>
              <a:path w="511048" h="391439">
                <a:moveTo>
                  <a:pt x="244398" y="168795"/>
                </a:moveTo>
                <a:lnTo>
                  <a:pt x="222186" y="168795"/>
                </a:lnTo>
                <a:lnTo>
                  <a:pt x="222186" y="294627"/>
                </a:lnTo>
                <a:lnTo>
                  <a:pt x="244398" y="294627"/>
                </a:lnTo>
                <a:lnTo>
                  <a:pt x="244398" y="168795"/>
                </a:lnTo>
                <a:close/>
              </a:path>
              <a:path w="511048" h="391439">
                <a:moveTo>
                  <a:pt x="288848" y="168795"/>
                </a:moveTo>
                <a:lnTo>
                  <a:pt x="266649" y="168795"/>
                </a:lnTo>
                <a:lnTo>
                  <a:pt x="266649" y="294627"/>
                </a:lnTo>
                <a:lnTo>
                  <a:pt x="288848" y="294627"/>
                </a:lnTo>
                <a:lnTo>
                  <a:pt x="288848" y="168795"/>
                </a:lnTo>
                <a:close/>
              </a:path>
              <a:path w="511048" h="391439">
                <a:moveTo>
                  <a:pt x="306095" y="149415"/>
                </a:moveTo>
                <a:lnTo>
                  <a:pt x="204939" y="149415"/>
                </a:lnTo>
                <a:lnTo>
                  <a:pt x="199986" y="153771"/>
                </a:lnTo>
                <a:lnTo>
                  <a:pt x="199986" y="164439"/>
                </a:lnTo>
                <a:lnTo>
                  <a:pt x="204939" y="168795"/>
                </a:lnTo>
                <a:lnTo>
                  <a:pt x="306095" y="168795"/>
                </a:lnTo>
                <a:lnTo>
                  <a:pt x="311061" y="164439"/>
                </a:lnTo>
                <a:lnTo>
                  <a:pt x="311061" y="153771"/>
                </a:lnTo>
                <a:lnTo>
                  <a:pt x="306095" y="149415"/>
                </a:lnTo>
                <a:close/>
              </a:path>
              <a:path w="511048" h="391439">
                <a:moveTo>
                  <a:pt x="472757" y="333349"/>
                </a:moveTo>
                <a:lnTo>
                  <a:pt x="38290" y="333349"/>
                </a:lnTo>
                <a:lnTo>
                  <a:pt x="33324" y="337718"/>
                </a:lnTo>
                <a:lnTo>
                  <a:pt x="33324" y="348386"/>
                </a:lnTo>
                <a:lnTo>
                  <a:pt x="38290" y="352704"/>
                </a:lnTo>
                <a:lnTo>
                  <a:pt x="472757" y="352704"/>
                </a:lnTo>
                <a:lnTo>
                  <a:pt x="477710" y="348386"/>
                </a:lnTo>
                <a:lnTo>
                  <a:pt x="477710" y="337718"/>
                </a:lnTo>
                <a:lnTo>
                  <a:pt x="472757" y="333349"/>
                </a:lnTo>
                <a:close/>
              </a:path>
              <a:path w="511048" h="391439">
                <a:moveTo>
                  <a:pt x="439420" y="294627"/>
                </a:moveTo>
                <a:lnTo>
                  <a:pt x="338264" y="294627"/>
                </a:lnTo>
                <a:lnTo>
                  <a:pt x="333311" y="298983"/>
                </a:lnTo>
                <a:lnTo>
                  <a:pt x="333311" y="309651"/>
                </a:lnTo>
                <a:lnTo>
                  <a:pt x="338264" y="314007"/>
                </a:lnTo>
                <a:lnTo>
                  <a:pt x="439420" y="314007"/>
                </a:lnTo>
                <a:lnTo>
                  <a:pt x="444385" y="309651"/>
                </a:lnTo>
                <a:lnTo>
                  <a:pt x="444385" y="298983"/>
                </a:lnTo>
                <a:lnTo>
                  <a:pt x="439420" y="294627"/>
                </a:lnTo>
                <a:close/>
              </a:path>
              <a:path w="511048" h="391439">
                <a:moveTo>
                  <a:pt x="377723" y="168795"/>
                </a:moveTo>
                <a:lnTo>
                  <a:pt x="355511" y="168795"/>
                </a:lnTo>
                <a:lnTo>
                  <a:pt x="355511" y="294627"/>
                </a:lnTo>
                <a:lnTo>
                  <a:pt x="377723" y="294627"/>
                </a:lnTo>
                <a:lnTo>
                  <a:pt x="377723" y="168795"/>
                </a:lnTo>
                <a:close/>
              </a:path>
              <a:path w="511048" h="391439">
                <a:moveTo>
                  <a:pt x="422173" y="168795"/>
                </a:moveTo>
                <a:lnTo>
                  <a:pt x="399973" y="168795"/>
                </a:lnTo>
                <a:lnTo>
                  <a:pt x="399973" y="294627"/>
                </a:lnTo>
                <a:lnTo>
                  <a:pt x="422173" y="294627"/>
                </a:lnTo>
                <a:lnTo>
                  <a:pt x="422173" y="168795"/>
                </a:lnTo>
                <a:close/>
              </a:path>
              <a:path w="511048" h="391439">
                <a:moveTo>
                  <a:pt x="439420" y="149415"/>
                </a:moveTo>
                <a:lnTo>
                  <a:pt x="338264" y="149415"/>
                </a:lnTo>
                <a:lnTo>
                  <a:pt x="333311" y="153771"/>
                </a:lnTo>
                <a:lnTo>
                  <a:pt x="333311" y="164439"/>
                </a:lnTo>
                <a:lnTo>
                  <a:pt x="338264" y="168795"/>
                </a:lnTo>
                <a:lnTo>
                  <a:pt x="439420" y="168795"/>
                </a:lnTo>
                <a:lnTo>
                  <a:pt x="444385" y="164439"/>
                </a:lnTo>
                <a:lnTo>
                  <a:pt x="444385" y="153771"/>
                </a:lnTo>
                <a:lnTo>
                  <a:pt x="439420" y="149415"/>
                </a:lnTo>
                <a:close/>
              </a:path>
              <a:path w="511048" h="391439">
                <a:moveTo>
                  <a:pt x="255524" y="0"/>
                </a:moveTo>
                <a:lnTo>
                  <a:pt x="22199" y="110718"/>
                </a:lnTo>
                <a:lnTo>
                  <a:pt x="22199" y="130060"/>
                </a:lnTo>
                <a:lnTo>
                  <a:pt x="488835" y="130060"/>
                </a:lnTo>
                <a:lnTo>
                  <a:pt x="488835" y="110718"/>
                </a:lnTo>
                <a:lnTo>
                  <a:pt x="71031" y="110718"/>
                </a:lnTo>
                <a:lnTo>
                  <a:pt x="255524" y="27914"/>
                </a:lnTo>
                <a:lnTo>
                  <a:pt x="314347" y="27914"/>
                </a:lnTo>
                <a:lnTo>
                  <a:pt x="255524" y="0"/>
                </a:lnTo>
                <a:close/>
              </a:path>
              <a:path w="511048" h="391439">
                <a:moveTo>
                  <a:pt x="314347" y="27914"/>
                </a:moveTo>
                <a:lnTo>
                  <a:pt x="255524" y="27914"/>
                </a:lnTo>
                <a:lnTo>
                  <a:pt x="439305" y="110718"/>
                </a:lnTo>
                <a:lnTo>
                  <a:pt x="488835" y="110718"/>
                </a:lnTo>
                <a:lnTo>
                  <a:pt x="314347" y="27914"/>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7080884" y="4432807"/>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监管部门</a:t>
            </a:r>
            <a:endParaRPr sz="1000">
              <a:latin typeface="Microsoft YaHei UI"/>
              <a:cs typeface="Microsoft YaHei UI"/>
            </a:endParaRPr>
          </a:p>
        </p:txBody>
      </p:sp>
      <p:sp>
        <p:nvSpPr>
          <p:cNvPr id="34" name="object 34"/>
          <p:cNvSpPr/>
          <p:nvPr/>
        </p:nvSpPr>
        <p:spPr>
          <a:xfrm>
            <a:off x="7149465" y="5626097"/>
            <a:ext cx="395808" cy="339039"/>
          </a:xfrm>
          <a:custGeom>
            <a:rect l="l" t="t" r="r" b="b"/>
            <a:pathLst>
              <a:path w="395808" h="339039">
                <a:moveTo>
                  <a:pt x="395808" y="208216"/>
                </a:moveTo>
                <a:lnTo>
                  <a:pt x="0" y="208216"/>
                </a:lnTo>
                <a:lnTo>
                  <a:pt x="85" y="226169"/>
                </a:lnTo>
                <a:lnTo>
                  <a:pt x="22741" y="257611"/>
                </a:lnTo>
                <a:lnTo>
                  <a:pt x="150964" y="260451"/>
                </a:lnTo>
                <a:lnTo>
                  <a:pt x="150964" y="303949"/>
                </a:lnTo>
                <a:lnTo>
                  <a:pt x="84747" y="303949"/>
                </a:lnTo>
                <a:lnTo>
                  <a:pt x="71546" y="308968"/>
                </a:lnTo>
                <a:lnTo>
                  <a:pt x="65730" y="320960"/>
                </a:lnTo>
                <a:lnTo>
                  <a:pt x="71026" y="333458"/>
                </a:lnTo>
                <a:lnTo>
                  <a:pt x="83747" y="339014"/>
                </a:lnTo>
                <a:lnTo>
                  <a:pt x="311010" y="339039"/>
                </a:lnTo>
                <a:lnTo>
                  <a:pt x="324197" y="334021"/>
                </a:lnTo>
                <a:lnTo>
                  <a:pt x="330013" y="322009"/>
                </a:lnTo>
                <a:lnTo>
                  <a:pt x="324715" y="309519"/>
                </a:lnTo>
                <a:lnTo>
                  <a:pt x="311985" y="303972"/>
                </a:lnTo>
                <a:lnTo>
                  <a:pt x="244843" y="303949"/>
                </a:lnTo>
                <a:lnTo>
                  <a:pt x="244843" y="260451"/>
                </a:lnTo>
                <a:lnTo>
                  <a:pt x="358215" y="260449"/>
                </a:lnTo>
                <a:lnTo>
                  <a:pt x="392727" y="239488"/>
                </a:lnTo>
                <a:lnTo>
                  <a:pt x="395805" y="226169"/>
                </a:lnTo>
                <a:lnTo>
                  <a:pt x="395808" y="208216"/>
                </a:lnTo>
                <a:close/>
              </a:path>
              <a:path w="395808" h="339039">
                <a:moveTo>
                  <a:pt x="358546" y="0"/>
                </a:moveTo>
                <a:lnTo>
                  <a:pt x="37553" y="9"/>
                </a:lnTo>
                <a:lnTo>
                  <a:pt x="3080" y="20979"/>
                </a:lnTo>
                <a:lnTo>
                  <a:pt x="0" y="191058"/>
                </a:lnTo>
                <a:lnTo>
                  <a:pt x="395808" y="191058"/>
                </a:lnTo>
                <a:lnTo>
                  <a:pt x="395730" y="34282"/>
                </a:lnTo>
                <a:lnTo>
                  <a:pt x="373741" y="2973"/>
                </a:lnTo>
                <a:lnTo>
                  <a:pt x="358546"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txBox="1"/>
          <p:nvPr/>
        </p:nvSpPr>
        <p:spPr>
          <a:xfrm>
            <a:off x="6710203" y="6039104"/>
            <a:ext cx="1275080" cy="30289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44450" algn="ctr"/>
            <a:r>
              <a:rPr sz="1000" b="1">
                <a:solidFill>
                  <a:srgbClr val="595959"/>
                </a:solidFill>
                <a:latin typeface="Microsoft YaHei UI"/>
                <a:cs typeface="Microsoft YaHei UI"/>
              </a:rPr>
              <a:t>健康管理平台</a:t>
            </a:r>
            <a:endParaRPr sz="1000">
              <a:latin typeface="Microsoft YaHei UI"/>
              <a:cs typeface="Microsoft YaHei UI"/>
            </a:endParaRPr>
          </a:p>
          <a:p>
            <a:pPr algn="ctr">
              <a:spcBef>
                <a:spcPts val="5"/>
              </a:spcBef>
            </a:pPr>
            <a:r>
              <a:rPr sz="900">
                <a:solidFill>
                  <a:srgbClr val="595959"/>
                </a:solidFill>
                <a:latin typeface="Microsoft YaHei UI"/>
                <a:cs typeface="Microsoft YaHei UI"/>
              </a:rPr>
              <a:t>（网页、</a:t>
            </a:r>
            <a:r>
              <a:rPr sz="900" spc="-10">
                <a:solidFill>
                  <a:srgbClr val="595959"/>
                </a:solidFill>
                <a:latin typeface="Microsoft YaHei UI"/>
                <a:cs typeface="Microsoft YaHei UI"/>
              </a:rPr>
              <a:t>A</a:t>
            </a:r>
            <a:r>
              <a:rPr sz="900" spc="-15">
                <a:solidFill>
                  <a:srgbClr val="595959"/>
                </a:solidFill>
                <a:latin typeface="Microsoft YaHei UI"/>
                <a:cs typeface="Microsoft YaHei UI"/>
              </a:rPr>
              <a:t>PP</a:t>
            </a:r>
            <a:r>
              <a:rPr sz="900">
                <a:solidFill>
                  <a:srgbClr val="595959"/>
                </a:solidFill>
                <a:latin typeface="Microsoft YaHei UI"/>
                <a:cs typeface="Microsoft YaHei UI"/>
              </a:rPr>
              <a:t>、公众号）</a:t>
            </a:r>
            <a:endParaRPr sz="900">
              <a:latin typeface="Microsoft YaHei UI"/>
              <a:cs typeface="Microsoft YaHei UI"/>
            </a:endParaRPr>
          </a:p>
        </p:txBody>
      </p:sp>
      <p:sp>
        <p:nvSpPr>
          <p:cNvPr id="36" name="object 36"/>
          <p:cNvSpPr/>
          <p:nvPr/>
        </p:nvSpPr>
        <p:spPr>
          <a:xfrm>
            <a:off x="4320543" y="5639431"/>
            <a:ext cx="396239" cy="326478"/>
          </a:xfrm>
          <a:custGeom>
            <a:rect l="l" t="t" r="r" b="b"/>
            <a:pathLst>
              <a:path w="396239" h="326478">
                <a:moveTo>
                  <a:pt x="390169" y="305231"/>
                </a:moveTo>
                <a:lnTo>
                  <a:pt x="6146" y="305231"/>
                </a:lnTo>
                <a:lnTo>
                  <a:pt x="3047" y="307860"/>
                </a:lnTo>
                <a:lnTo>
                  <a:pt x="3047" y="313207"/>
                </a:lnTo>
                <a:lnTo>
                  <a:pt x="0" y="318490"/>
                </a:lnTo>
                <a:lnTo>
                  <a:pt x="3047" y="321195"/>
                </a:lnTo>
                <a:lnTo>
                  <a:pt x="6083" y="323824"/>
                </a:lnTo>
                <a:lnTo>
                  <a:pt x="9105" y="326478"/>
                </a:lnTo>
                <a:lnTo>
                  <a:pt x="390118" y="326478"/>
                </a:lnTo>
                <a:lnTo>
                  <a:pt x="393191" y="323824"/>
                </a:lnTo>
                <a:lnTo>
                  <a:pt x="393191" y="318490"/>
                </a:lnTo>
                <a:lnTo>
                  <a:pt x="396239" y="313207"/>
                </a:lnTo>
                <a:lnTo>
                  <a:pt x="390169" y="305231"/>
                </a:lnTo>
                <a:close/>
              </a:path>
              <a:path w="396239" h="326478">
                <a:moveTo>
                  <a:pt x="51815" y="0"/>
                </a:moveTo>
                <a:lnTo>
                  <a:pt x="42646" y="0"/>
                </a:lnTo>
                <a:lnTo>
                  <a:pt x="36550" y="2654"/>
                </a:lnTo>
                <a:lnTo>
                  <a:pt x="33527" y="7988"/>
                </a:lnTo>
                <a:lnTo>
                  <a:pt x="27444" y="13271"/>
                </a:lnTo>
                <a:lnTo>
                  <a:pt x="27444" y="305231"/>
                </a:lnTo>
                <a:lnTo>
                  <a:pt x="371843" y="305231"/>
                </a:lnTo>
                <a:lnTo>
                  <a:pt x="371843" y="302577"/>
                </a:lnTo>
                <a:lnTo>
                  <a:pt x="271284" y="302577"/>
                </a:lnTo>
                <a:lnTo>
                  <a:pt x="271284" y="246849"/>
                </a:lnTo>
                <a:lnTo>
                  <a:pt x="100609" y="246849"/>
                </a:lnTo>
                <a:lnTo>
                  <a:pt x="100609" y="225602"/>
                </a:lnTo>
                <a:lnTo>
                  <a:pt x="271284" y="225602"/>
                </a:lnTo>
                <a:lnTo>
                  <a:pt x="271284" y="191122"/>
                </a:lnTo>
                <a:lnTo>
                  <a:pt x="100609" y="191122"/>
                </a:lnTo>
                <a:lnTo>
                  <a:pt x="100609" y="169875"/>
                </a:lnTo>
                <a:lnTo>
                  <a:pt x="271284" y="169875"/>
                </a:lnTo>
                <a:lnTo>
                  <a:pt x="271284" y="132714"/>
                </a:lnTo>
                <a:lnTo>
                  <a:pt x="100609" y="132714"/>
                </a:lnTo>
                <a:lnTo>
                  <a:pt x="100609" y="111467"/>
                </a:lnTo>
                <a:lnTo>
                  <a:pt x="271284" y="111467"/>
                </a:lnTo>
                <a:lnTo>
                  <a:pt x="271284" y="76974"/>
                </a:lnTo>
                <a:lnTo>
                  <a:pt x="103657" y="76974"/>
                </a:lnTo>
                <a:lnTo>
                  <a:pt x="103657" y="74333"/>
                </a:lnTo>
                <a:lnTo>
                  <a:pt x="100609" y="66344"/>
                </a:lnTo>
                <a:lnTo>
                  <a:pt x="100609" y="55740"/>
                </a:lnTo>
                <a:lnTo>
                  <a:pt x="271284" y="55740"/>
                </a:lnTo>
                <a:lnTo>
                  <a:pt x="271284" y="18567"/>
                </a:lnTo>
                <a:lnTo>
                  <a:pt x="265866" y="7116"/>
                </a:lnTo>
                <a:lnTo>
                  <a:pt x="253096" y="674"/>
                </a:lnTo>
                <a:lnTo>
                  <a:pt x="51815" y="0"/>
                </a:lnTo>
                <a:close/>
              </a:path>
              <a:path w="396239" h="326478">
                <a:moveTo>
                  <a:pt x="365747" y="111518"/>
                </a:moveTo>
                <a:lnTo>
                  <a:pt x="298665" y="111518"/>
                </a:lnTo>
                <a:lnTo>
                  <a:pt x="298665" y="299923"/>
                </a:lnTo>
                <a:lnTo>
                  <a:pt x="295630" y="302577"/>
                </a:lnTo>
                <a:lnTo>
                  <a:pt x="371843" y="302577"/>
                </a:lnTo>
                <a:lnTo>
                  <a:pt x="371843" y="116789"/>
                </a:lnTo>
                <a:lnTo>
                  <a:pt x="365747" y="111518"/>
                </a:lnTo>
                <a:close/>
              </a:path>
              <a:path w="396239" h="326478">
                <a:moveTo>
                  <a:pt x="271284" y="225602"/>
                </a:moveTo>
                <a:lnTo>
                  <a:pt x="198119" y="225602"/>
                </a:lnTo>
                <a:lnTo>
                  <a:pt x="198119" y="246849"/>
                </a:lnTo>
                <a:lnTo>
                  <a:pt x="271284" y="246849"/>
                </a:lnTo>
                <a:lnTo>
                  <a:pt x="271284" y="225602"/>
                </a:lnTo>
                <a:close/>
              </a:path>
              <a:path w="396239" h="326478">
                <a:moveTo>
                  <a:pt x="271284" y="169875"/>
                </a:moveTo>
                <a:lnTo>
                  <a:pt x="198119" y="169875"/>
                </a:lnTo>
                <a:lnTo>
                  <a:pt x="198119" y="191122"/>
                </a:lnTo>
                <a:lnTo>
                  <a:pt x="271284" y="191122"/>
                </a:lnTo>
                <a:lnTo>
                  <a:pt x="271284" y="169875"/>
                </a:lnTo>
                <a:close/>
              </a:path>
              <a:path w="396239" h="326478">
                <a:moveTo>
                  <a:pt x="271284" y="111467"/>
                </a:moveTo>
                <a:lnTo>
                  <a:pt x="198119" y="111467"/>
                </a:lnTo>
                <a:lnTo>
                  <a:pt x="198119" y="132714"/>
                </a:lnTo>
                <a:lnTo>
                  <a:pt x="271284" y="132714"/>
                </a:lnTo>
                <a:lnTo>
                  <a:pt x="271284" y="111467"/>
                </a:lnTo>
                <a:close/>
              </a:path>
              <a:path w="396239" h="326478">
                <a:moveTo>
                  <a:pt x="271284" y="55740"/>
                </a:moveTo>
                <a:lnTo>
                  <a:pt x="198119" y="55740"/>
                </a:lnTo>
                <a:lnTo>
                  <a:pt x="198119" y="76974"/>
                </a:lnTo>
                <a:lnTo>
                  <a:pt x="271284" y="76974"/>
                </a:lnTo>
                <a:lnTo>
                  <a:pt x="271284" y="5574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txBox="1"/>
          <p:nvPr/>
        </p:nvSpPr>
        <p:spPr>
          <a:xfrm>
            <a:off x="4142104" y="6033008"/>
            <a:ext cx="660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机构与服务</a:t>
            </a:r>
            <a:endParaRPr sz="1000">
              <a:latin typeface="Microsoft YaHei UI"/>
              <a:cs typeface="Microsoft YaHei UI"/>
            </a:endParaRPr>
          </a:p>
        </p:txBody>
      </p:sp>
      <p:sp>
        <p:nvSpPr>
          <p:cNvPr id="38" name="object 38"/>
          <p:cNvSpPr txBox="1"/>
          <p:nvPr/>
        </p:nvSpPr>
        <p:spPr>
          <a:xfrm>
            <a:off x="3819842" y="6182867"/>
            <a:ext cx="1397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（医院、医生、营养师等）</a:t>
            </a:r>
            <a:endParaRPr sz="900">
              <a:latin typeface="Microsoft YaHei UI"/>
              <a:cs typeface="Microsoft YaHei UI"/>
            </a:endParaRPr>
          </a:p>
        </p:txBody>
      </p:sp>
      <p:sp>
        <p:nvSpPr>
          <p:cNvPr id="39" name="object 39"/>
          <p:cNvSpPr/>
          <p:nvPr/>
        </p:nvSpPr>
        <p:spPr>
          <a:xfrm>
            <a:off x="2504297" y="5648328"/>
            <a:ext cx="388123" cy="396278"/>
          </a:xfrm>
          <a:custGeom>
            <a:rect l="l" t="t" r="r" b="b"/>
            <a:pathLst>
              <a:path w="388123" h="396278">
                <a:moveTo>
                  <a:pt x="160018" y="295998"/>
                </a:moveTo>
                <a:lnTo>
                  <a:pt x="125842" y="327405"/>
                </a:lnTo>
                <a:lnTo>
                  <a:pt x="211542" y="396278"/>
                </a:lnTo>
                <a:lnTo>
                  <a:pt x="279526" y="333451"/>
                </a:lnTo>
                <a:lnTo>
                  <a:pt x="206805" y="333451"/>
                </a:lnTo>
                <a:lnTo>
                  <a:pt x="160018" y="295998"/>
                </a:lnTo>
                <a:close/>
              </a:path>
              <a:path w="388123" h="396278">
                <a:moveTo>
                  <a:pt x="296746" y="254622"/>
                </a:moveTo>
                <a:lnTo>
                  <a:pt x="206805" y="333451"/>
                </a:lnTo>
                <a:lnTo>
                  <a:pt x="279526" y="333451"/>
                </a:lnTo>
                <a:lnTo>
                  <a:pt x="330922" y="285953"/>
                </a:lnTo>
                <a:lnTo>
                  <a:pt x="296746" y="254622"/>
                </a:lnTo>
                <a:close/>
              </a:path>
              <a:path w="388123" h="396278">
                <a:moveTo>
                  <a:pt x="193838" y="0"/>
                </a:moveTo>
                <a:lnTo>
                  <a:pt x="147920" y="5223"/>
                </a:lnTo>
                <a:lnTo>
                  <a:pt x="105602" y="20160"/>
                </a:lnTo>
                <a:lnTo>
                  <a:pt x="68393" y="43707"/>
                </a:lnTo>
                <a:lnTo>
                  <a:pt x="37797" y="74762"/>
                </a:lnTo>
                <a:lnTo>
                  <a:pt x="15322" y="112224"/>
                </a:lnTo>
                <a:lnTo>
                  <a:pt x="2473" y="154989"/>
                </a:lnTo>
                <a:lnTo>
                  <a:pt x="0" y="185901"/>
                </a:lnTo>
                <a:lnTo>
                  <a:pt x="1657" y="198608"/>
                </a:lnTo>
                <a:lnTo>
                  <a:pt x="13144" y="235423"/>
                </a:lnTo>
                <a:lnTo>
                  <a:pt x="33400" y="269231"/>
                </a:lnTo>
                <a:lnTo>
                  <a:pt x="61136" y="298685"/>
                </a:lnTo>
                <a:lnTo>
                  <a:pt x="83145" y="315239"/>
                </a:lnTo>
                <a:lnTo>
                  <a:pt x="112748" y="284632"/>
                </a:lnTo>
                <a:lnTo>
                  <a:pt x="102081" y="277633"/>
                </a:lnTo>
                <a:lnTo>
                  <a:pt x="92179" y="269777"/>
                </a:lnTo>
                <a:lnTo>
                  <a:pt x="61352" y="229928"/>
                </a:lnTo>
                <a:lnTo>
                  <a:pt x="49018" y="191398"/>
                </a:lnTo>
                <a:lnTo>
                  <a:pt x="46795" y="162420"/>
                </a:lnTo>
                <a:lnTo>
                  <a:pt x="46811" y="161455"/>
                </a:lnTo>
                <a:lnTo>
                  <a:pt x="62298" y="113622"/>
                </a:lnTo>
                <a:lnTo>
                  <a:pt x="87171" y="81696"/>
                </a:lnTo>
                <a:lnTo>
                  <a:pt x="128758" y="54865"/>
                </a:lnTo>
                <a:lnTo>
                  <a:pt x="166870" y="43969"/>
                </a:lnTo>
                <a:lnTo>
                  <a:pt x="194905" y="41786"/>
                </a:lnTo>
                <a:lnTo>
                  <a:pt x="316581" y="41786"/>
                </a:lnTo>
                <a:lnTo>
                  <a:pt x="305918" y="34206"/>
                </a:lnTo>
                <a:lnTo>
                  <a:pt x="266851" y="13971"/>
                </a:lnTo>
                <a:lnTo>
                  <a:pt x="223843" y="2327"/>
                </a:lnTo>
                <a:lnTo>
                  <a:pt x="208931" y="587"/>
                </a:lnTo>
                <a:lnTo>
                  <a:pt x="193838" y="0"/>
                </a:lnTo>
                <a:close/>
              </a:path>
              <a:path w="388123" h="396278">
                <a:moveTo>
                  <a:pt x="210704" y="232511"/>
                </a:moveTo>
                <a:lnTo>
                  <a:pt x="180376" y="232511"/>
                </a:lnTo>
                <a:lnTo>
                  <a:pt x="180999" y="260476"/>
                </a:lnTo>
                <a:lnTo>
                  <a:pt x="211288" y="260476"/>
                </a:lnTo>
                <a:lnTo>
                  <a:pt x="210704" y="232511"/>
                </a:lnTo>
                <a:close/>
              </a:path>
              <a:path w="388123" h="396278">
                <a:moveTo>
                  <a:pt x="316581" y="41786"/>
                </a:moveTo>
                <a:lnTo>
                  <a:pt x="194905" y="41786"/>
                </a:lnTo>
                <a:lnTo>
                  <a:pt x="209538" y="42548"/>
                </a:lnTo>
                <a:lnTo>
                  <a:pt x="223828" y="44607"/>
                </a:lnTo>
                <a:lnTo>
                  <a:pt x="263811" y="58082"/>
                </a:lnTo>
                <a:lnTo>
                  <a:pt x="297705" y="81481"/>
                </a:lnTo>
                <a:lnTo>
                  <a:pt x="323256" y="113492"/>
                </a:lnTo>
                <a:lnTo>
                  <a:pt x="338209" y="152802"/>
                </a:lnTo>
                <a:lnTo>
                  <a:pt x="341176" y="182417"/>
                </a:lnTo>
                <a:lnTo>
                  <a:pt x="339510" y="195184"/>
                </a:lnTo>
                <a:lnTo>
                  <a:pt x="336446" y="207598"/>
                </a:lnTo>
                <a:lnTo>
                  <a:pt x="332053" y="219584"/>
                </a:lnTo>
                <a:lnTo>
                  <a:pt x="326401" y="231063"/>
                </a:lnTo>
                <a:lnTo>
                  <a:pt x="367704" y="247647"/>
                </a:lnTo>
                <a:lnTo>
                  <a:pt x="382788" y="212029"/>
                </a:lnTo>
                <a:lnTo>
                  <a:pt x="388123" y="174231"/>
                </a:lnTo>
                <a:lnTo>
                  <a:pt x="387446" y="160226"/>
                </a:lnTo>
                <a:lnTo>
                  <a:pt x="377655" y="119965"/>
                </a:lnTo>
                <a:lnTo>
                  <a:pt x="357568" y="83378"/>
                </a:lnTo>
                <a:lnTo>
                  <a:pt x="328919" y="51806"/>
                </a:lnTo>
                <a:lnTo>
                  <a:pt x="317653" y="42548"/>
                </a:lnTo>
                <a:lnTo>
                  <a:pt x="316581" y="41786"/>
                </a:lnTo>
                <a:close/>
              </a:path>
              <a:path w="388123" h="396278">
                <a:moveTo>
                  <a:pt x="209051" y="188683"/>
                </a:moveTo>
                <a:lnTo>
                  <a:pt x="178725" y="188683"/>
                </a:lnTo>
                <a:lnTo>
                  <a:pt x="178370" y="209181"/>
                </a:lnTo>
                <a:lnTo>
                  <a:pt x="133551" y="209181"/>
                </a:lnTo>
                <a:lnTo>
                  <a:pt x="127506" y="232663"/>
                </a:lnTo>
                <a:lnTo>
                  <a:pt x="256144" y="232511"/>
                </a:lnTo>
                <a:lnTo>
                  <a:pt x="256779" y="210083"/>
                </a:lnTo>
                <a:lnTo>
                  <a:pt x="208735" y="209105"/>
                </a:lnTo>
                <a:lnTo>
                  <a:pt x="209051" y="188683"/>
                </a:lnTo>
                <a:close/>
              </a:path>
              <a:path w="388123" h="396278">
                <a:moveTo>
                  <a:pt x="151750" y="93281"/>
                </a:moveTo>
                <a:lnTo>
                  <a:pt x="118108" y="93598"/>
                </a:lnTo>
                <a:lnTo>
                  <a:pt x="163561" y="161531"/>
                </a:lnTo>
                <a:lnTo>
                  <a:pt x="127506" y="162420"/>
                </a:lnTo>
                <a:lnTo>
                  <a:pt x="127506" y="189572"/>
                </a:lnTo>
                <a:lnTo>
                  <a:pt x="178725" y="188683"/>
                </a:lnTo>
                <a:lnTo>
                  <a:pt x="209051" y="188683"/>
                </a:lnTo>
                <a:lnTo>
                  <a:pt x="257084" y="188594"/>
                </a:lnTo>
                <a:lnTo>
                  <a:pt x="257084" y="162001"/>
                </a:lnTo>
                <a:lnTo>
                  <a:pt x="224217" y="161455"/>
                </a:lnTo>
                <a:lnTo>
                  <a:pt x="225231" y="159938"/>
                </a:lnTo>
                <a:lnTo>
                  <a:pt x="193222" y="159938"/>
                </a:lnTo>
                <a:lnTo>
                  <a:pt x="189114" y="153274"/>
                </a:lnTo>
                <a:lnTo>
                  <a:pt x="182526" y="144426"/>
                </a:lnTo>
                <a:lnTo>
                  <a:pt x="174477" y="133698"/>
                </a:lnTo>
                <a:lnTo>
                  <a:pt x="165986" y="121396"/>
                </a:lnTo>
                <a:lnTo>
                  <a:pt x="158071" y="107822"/>
                </a:lnTo>
                <a:lnTo>
                  <a:pt x="151750" y="93281"/>
                </a:lnTo>
                <a:close/>
              </a:path>
              <a:path w="388123" h="396278">
                <a:moveTo>
                  <a:pt x="257084" y="188594"/>
                </a:moveTo>
                <a:lnTo>
                  <a:pt x="209053" y="188594"/>
                </a:lnTo>
                <a:lnTo>
                  <a:pt x="257084" y="189141"/>
                </a:lnTo>
                <a:lnTo>
                  <a:pt x="257084" y="188594"/>
                </a:lnTo>
                <a:close/>
              </a:path>
              <a:path w="388123" h="396278">
                <a:moveTo>
                  <a:pt x="239330" y="93548"/>
                </a:moveTo>
                <a:lnTo>
                  <a:pt x="193222" y="159938"/>
                </a:lnTo>
                <a:lnTo>
                  <a:pt x="225231" y="159938"/>
                </a:lnTo>
                <a:lnTo>
                  <a:pt x="269606" y="93598"/>
                </a:lnTo>
                <a:lnTo>
                  <a:pt x="239330" y="93548"/>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2417444" y="6084823"/>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保险机构</a:t>
            </a:r>
            <a:endParaRPr sz="1000">
              <a:latin typeface="Microsoft YaHei UI"/>
              <a:cs typeface="Microsoft YaHei UI"/>
            </a:endParaRPr>
          </a:p>
        </p:txBody>
      </p:sp>
      <p:sp>
        <p:nvSpPr>
          <p:cNvPr id="41" name="object 41"/>
          <p:cNvSpPr/>
          <p:nvPr/>
        </p:nvSpPr>
        <p:spPr>
          <a:xfrm>
            <a:off x="4843924" y="4015743"/>
            <a:ext cx="396098" cy="319825"/>
          </a:xfrm>
          <a:custGeom>
            <a:rect l="l" t="t" r="r" b="b"/>
            <a:pathLst>
              <a:path w="396098" h="319825">
                <a:moveTo>
                  <a:pt x="11567" y="178638"/>
                </a:moveTo>
                <a:lnTo>
                  <a:pt x="4824" y="184721"/>
                </a:lnTo>
                <a:lnTo>
                  <a:pt x="4883" y="252713"/>
                </a:lnTo>
                <a:lnTo>
                  <a:pt x="5006" y="270054"/>
                </a:lnTo>
                <a:lnTo>
                  <a:pt x="5356" y="294890"/>
                </a:lnTo>
                <a:lnTo>
                  <a:pt x="5654" y="309753"/>
                </a:lnTo>
                <a:lnTo>
                  <a:pt x="13614" y="316994"/>
                </a:lnTo>
                <a:lnTo>
                  <a:pt x="32673" y="319825"/>
                </a:lnTo>
                <a:lnTo>
                  <a:pt x="112215" y="319811"/>
                </a:lnTo>
                <a:lnTo>
                  <a:pt x="109523" y="315734"/>
                </a:lnTo>
                <a:lnTo>
                  <a:pt x="106703" y="312064"/>
                </a:lnTo>
                <a:lnTo>
                  <a:pt x="101088" y="301236"/>
                </a:lnTo>
                <a:lnTo>
                  <a:pt x="97170" y="290112"/>
                </a:lnTo>
                <a:lnTo>
                  <a:pt x="94133" y="275539"/>
                </a:lnTo>
                <a:lnTo>
                  <a:pt x="94255" y="265988"/>
                </a:lnTo>
                <a:lnTo>
                  <a:pt x="112395" y="226791"/>
                </a:lnTo>
                <a:lnTo>
                  <a:pt x="156944" y="203314"/>
                </a:lnTo>
                <a:lnTo>
                  <a:pt x="158976" y="202806"/>
                </a:lnTo>
                <a:lnTo>
                  <a:pt x="159764" y="201866"/>
                </a:lnTo>
                <a:lnTo>
                  <a:pt x="160944" y="198871"/>
                </a:lnTo>
                <a:lnTo>
                  <a:pt x="166904" y="187925"/>
                </a:lnTo>
                <a:lnTo>
                  <a:pt x="176553" y="178739"/>
                </a:lnTo>
                <a:lnTo>
                  <a:pt x="11567" y="178638"/>
                </a:lnTo>
                <a:close/>
              </a:path>
              <a:path w="396098" h="319825">
                <a:moveTo>
                  <a:pt x="163980" y="226110"/>
                </a:moveTo>
                <a:lnTo>
                  <a:pt x="125022" y="237734"/>
                </a:lnTo>
                <a:lnTo>
                  <a:pt x="109846" y="269735"/>
                </a:lnTo>
                <a:lnTo>
                  <a:pt x="113214" y="285811"/>
                </a:lnTo>
                <a:lnTo>
                  <a:pt x="118431" y="298118"/>
                </a:lnTo>
                <a:lnTo>
                  <a:pt x="125644" y="307229"/>
                </a:lnTo>
                <a:lnTo>
                  <a:pt x="135054" y="313961"/>
                </a:lnTo>
                <a:lnTo>
                  <a:pt x="146353" y="319811"/>
                </a:lnTo>
                <a:lnTo>
                  <a:pt x="357236" y="319811"/>
                </a:lnTo>
                <a:lnTo>
                  <a:pt x="358354" y="319519"/>
                </a:lnTo>
                <a:lnTo>
                  <a:pt x="359509" y="319405"/>
                </a:lnTo>
                <a:lnTo>
                  <a:pt x="392231" y="294919"/>
                </a:lnTo>
                <a:lnTo>
                  <a:pt x="161656" y="294919"/>
                </a:lnTo>
                <a:lnTo>
                  <a:pt x="153338" y="292468"/>
                </a:lnTo>
                <a:lnTo>
                  <a:pt x="148004" y="288798"/>
                </a:lnTo>
                <a:lnTo>
                  <a:pt x="155458" y="280327"/>
                </a:lnTo>
                <a:lnTo>
                  <a:pt x="175321" y="280327"/>
                </a:lnTo>
                <a:lnTo>
                  <a:pt x="175321" y="278892"/>
                </a:lnTo>
                <a:lnTo>
                  <a:pt x="170140" y="277622"/>
                </a:lnTo>
                <a:lnTo>
                  <a:pt x="158227" y="273837"/>
                </a:lnTo>
                <a:lnTo>
                  <a:pt x="150750" y="270306"/>
                </a:lnTo>
                <a:lnTo>
                  <a:pt x="150696" y="254825"/>
                </a:lnTo>
                <a:lnTo>
                  <a:pt x="158976" y="249275"/>
                </a:lnTo>
                <a:lnTo>
                  <a:pt x="217152" y="249275"/>
                </a:lnTo>
                <a:lnTo>
                  <a:pt x="217409" y="249199"/>
                </a:lnTo>
                <a:lnTo>
                  <a:pt x="385306" y="249199"/>
                </a:lnTo>
                <a:lnTo>
                  <a:pt x="382032" y="245318"/>
                </a:lnTo>
                <a:lnTo>
                  <a:pt x="370700" y="238170"/>
                </a:lnTo>
                <a:lnTo>
                  <a:pt x="359344" y="234111"/>
                </a:lnTo>
                <a:lnTo>
                  <a:pt x="359141" y="233718"/>
                </a:lnTo>
                <a:lnTo>
                  <a:pt x="361008" y="227406"/>
                </a:lnTo>
                <a:lnTo>
                  <a:pt x="361028" y="226910"/>
                </a:lnTo>
                <a:lnTo>
                  <a:pt x="172718" y="226910"/>
                </a:lnTo>
                <a:lnTo>
                  <a:pt x="169568" y="226580"/>
                </a:lnTo>
                <a:lnTo>
                  <a:pt x="166838" y="226148"/>
                </a:lnTo>
                <a:lnTo>
                  <a:pt x="163980" y="226110"/>
                </a:lnTo>
                <a:close/>
              </a:path>
              <a:path w="396098" h="319825">
                <a:moveTo>
                  <a:pt x="175563" y="259359"/>
                </a:moveTo>
                <a:lnTo>
                  <a:pt x="168247" y="259359"/>
                </a:lnTo>
                <a:lnTo>
                  <a:pt x="166380" y="260438"/>
                </a:lnTo>
                <a:lnTo>
                  <a:pt x="166380" y="265049"/>
                </a:lnTo>
                <a:lnTo>
                  <a:pt x="171257" y="266103"/>
                </a:lnTo>
                <a:lnTo>
                  <a:pt x="176990" y="267770"/>
                </a:lnTo>
                <a:lnTo>
                  <a:pt x="183551" y="269735"/>
                </a:lnTo>
                <a:lnTo>
                  <a:pt x="191006" y="272948"/>
                </a:lnTo>
                <a:lnTo>
                  <a:pt x="191006" y="280797"/>
                </a:lnTo>
                <a:lnTo>
                  <a:pt x="185717" y="290528"/>
                </a:lnTo>
                <a:lnTo>
                  <a:pt x="170307" y="294891"/>
                </a:lnTo>
                <a:lnTo>
                  <a:pt x="168654" y="294919"/>
                </a:lnTo>
                <a:lnTo>
                  <a:pt x="206639" y="294919"/>
                </a:lnTo>
                <a:lnTo>
                  <a:pt x="200442" y="288899"/>
                </a:lnTo>
                <a:lnTo>
                  <a:pt x="200442" y="281660"/>
                </a:lnTo>
                <a:lnTo>
                  <a:pt x="204322" y="273155"/>
                </a:lnTo>
                <a:lnTo>
                  <a:pt x="216703" y="267716"/>
                </a:lnTo>
                <a:lnTo>
                  <a:pt x="226183" y="263931"/>
                </a:lnTo>
                <a:lnTo>
                  <a:pt x="208303" y="263931"/>
                </a:lnTo>
                <a:lnTo>
                  <a:pt x="207716" y="263042"/>
                </a:lnTo>
                <a:lnTo>
                  <a:pt x="183144" y="263042"/>
                </a:lnTo>
                <a:lnTo>
                  <a:pt x="179334" y="260870"/>
                </a:lnTo>
                <a:lnTo>
                  <a:pt x="175563" y="259359"/>
                </a:lnTo>
                <a:close/>
              </a:path>
              <a:path w="396098" h="319825">
                <a:moveTo>
                  <a:pt x="232878" y="289445"/>
                </a:moveTo>
                <a:lnTo>
                  <a:pt x="232509" y="289445"/>
                </a:lnTo>
                <a:lnTo>
                  <a:pt x="227963" y="292646"/>
                </a:lnTo>
                <a:lnTo>
                  <a:pt x="222908" y="294919"/>
                </a:lnTo>
                <a:lnTo>
                  <a:pt x="263916" y="294919"/>
                </a:lnTo>
                <a:lnTo>
                  <a:pt x="262803" y="293839"/>
                </a:lnTo>
                <a:lnTo>
                  <a:pt x="234122" y="293839"/>
                </a:lnTo>
                <a:lnTo>
                  <a:pt x="232878" y="289445"/>
                </a:lnTo>
                <a:close/>
              </a:path>
              <a:path w="396098" h="319825">
                <a:moveTo>
                  <a:pt x="290155" y="289445"/>
                </a:moveTo>
                <a:lnTo>
                  <a:pt x="289786" y="289445"/>
                </a:lnTo>
                <a:lnTo>
                  <a:pt x="285227" y="292646"/>
                </a:lnTo>
                <a:lnTo>
                  <a:pt x="280134" y="294919"/>
                </a:lnTo>
                <a:lnTo>
                  <a:pt x="323924" y="294919"/>
                </a:lnTo>
                <a:lnTo>
                  <a:pt x="320260" y="293839"/>
                </a:lnTo>
                <a:lnTo>
                  <a:pt x="291399" y="293839"/>
                </a:lnTo>
                <a:lnTo>
                  <a:pt x="290155" y="289445"/>
                </a:lnTo>
                <a:close/>
              </a:path>
              <a:path w="396098" h="319825">
                <a:moveTo>
                  <a:pt x="394116" y="265201"/>
                </a:moveTo>
                <a:lnTo>
                  <a:pt x="330299" y="265201"/>
                </a:lnTo>
                <a:lnTo>
                  <a:pt x="339258" y="267770"/>
                </a:lnTo>
                <a:lnTo>
                  <a:pt x="345819" y="269735"/>
                </a:lnTo>
                <a:lnTo>
                  <a:pt x="353261" y="272948"/>
                </a:lnTo>
                <a:lnTo>
                  <a:pt x="353261" y="280797"/>
                </a:lnTo>
                <a:lnTo>
                  <a:pt x="347970" y="290528"/>
                </a:lnTo>
                <a:lnTo>
                  <a:pt x="332592" y="294891"/>
                </a:lnTo>
                <a:lnTo>
                  <a:pt x="330922" y="294919"/>
                </a:lnTo>
                <a:lnTo>
                  <a:pt x="392231" y="294919"/>
                </a:lnTo>
                <a:lnTo>
                  <a:pt x="394307" y="290341"/>
                </a:lnTo>
                <a:lnTo>
                  <a:pt x="395107" y="286842"/>
                </a:lnTo>
                <a:lnTo>
                  <a:pt x="396069" y="283603"/>
                </a:lnTo>
                <a:lnTo>
                  <a:pt x="396098" y="271970"/>
                </a:lnTo>
                <a:lnTo>
                  <a:pt x="395806" y="270306"/>
                </a:lnTo>
                <a:lnTo>
                  <a:pt x="395184" y="268795"/>
                </a:lnTo>
                <a:lnTo>
                  <a:pt x="394853" y="267106"/>
                </a:lnTo>
                <a:lnTo>
                  <a:pt x="394116" y="265201"/>
                </a:lnTo>
                <a:close/>
              </a:path>
              <a:path w="396098" h="319825">
                <a:moveTo>
                  <a:pt x="274673" y="249199"/>
                </a:moveTo>
                <a:lnTo>
                  <a:pt x="226007" y="249199"/>
                </a:lnTo>
                <a:lnTo>
                  <a:pt x="239266" y="252713"/>
                </a:lnTo>
                <a:lnTo>
                  <a:pt x="247496" y="263549"/>
                </a:lnTo>
                <a:lnTo>
                  <a:pt x="248029" y="286626"/>
                </a:lnTo>
                <a:lnTo>
                  <a:pt x="248156" y="293839"/>
                </a:lnTo>
                <a:lnTo>
                  <a:pt x="262803" y="293839"/>
                </a:lnTo>
                <a:lnTo>
                  <a:pt x="257706" y="288899"/>
                </a:lnTo>
                <a:lnTo>
                  <a:pt x="257706" y="281660"/>
                </a:lnTo>
                <a:lnTo>
                  <a:pt x="261580" y="273155"/>
                </a:lnTo>
                <a:lnTo>
                  <a:pt x="273966" y="267716"/>
                </a:lnTo>
                <a:lnTo>
                  <a:pt x="283455" y="263931"/>
                </a:lnTo>
                <a:lnTo>
                  <a:pt x="265567" y="263931"/>
                </a:lnTo>
                <a:lnTo>
                  <a:pt x="259611" y="254965"/>
                </a:lnTo>
                <a:lnTo>
                  <a:pt x="266863" y="251510"/>
                </a:lnTo>
                <a:lnTo>
                  <a:pt x="274673" y="249199"/>
                </a:lnTo>
                <a:close/>
              </a:path>
              <a:path w="396098" h="319825">
                <a:moveTo>
                  <a:pt x="385306" y="249199"/>
                </a:moveTo>
                <a:lnTo>
                  <a:pt x="283284" y="249199"/>
                </a:lnTo>
                <a:lnTo>
                  <a:pt x="296522" y="252713"/>
                </a:lnTo>
                <a:lnTo>
                  <a:pt x="304770" y="263549"/>
                </a:lnTo>
                <a:lnTo>
                  <a:pt x="305265" y="284899"/>
                </a:lnTo>
                <a:lnTo>
                  <a:pt x="305382" y="293839"/>
                </a:lnTo>
                <a:lnTo>
                  <a:pt x="320260" y="293839"/>
                </a:lnTo>
                <a:lnTo>
                  <a:pt x="315605" y="292468"/>
                </a:lnTo>
                <a:lnTo>
                  <a:pt x="310271" y="288798"/>
                </a:lnTo>
                <a:lnTo>
                  <a:pt x="317714" y="280327"/>
                </a:lnTo>
                <a:lnTo>
                  <a:pt x="337576" y="280327"/>
                </a:lnTo>
                <a:lnTo>
                  <a:pt x="337576" y="278892"/>
                </a:lnTo>
                <a:lnTo>
                  <a:pt x="332408" y="277622"/>
                </a:lnTo>
                <a:lnTo>
                  <a:pt x="320533" y="273837"/>
                </a:lnTo>
                <a:lnTo>
                  <a:pt x="313018" y="270306"/>
                </a:lnTo>
                <a:lnTo>
                  <a:pt x="312964" y="254825"/>
                </a:lnTo>
                <a:lnTo>
                  <a:pt x="321232" y="249275"/>
                </a:lnTo>
                <a:lnTo>
                  <a:pt x="385371" y="249275"/>
                </a:lnTo>
                <a:close/>
              </a:path>
              <a:path w="396098" h="319825">
                <a:moveTo>
                  <a:pt x="238682" y="274129"/>
                </a:moveTo>
                <a:lnTo>
                  <a:pt x="224280" y="275539"/>
                </a:lnTo>
                <a:lnTo>
                  <a:pt x="219593" y="278460"/>
                </a:lnTo>
                <a:lnTo>
                  <a:pt x="219593" y="285115"/>
                </a:lnTo>
                <a:lnTo>
                  <a:pt x="222743" y="286626"/>
                </a:lnTo>
                <a:lnTo>
                  <a:pt x="232217" y="286626"/>
                </a:lnTo>
                <a:lnTo>
                  <a:pt x="235240" y="285051"/>
                </a:lnTo>
                <a:lnTo>
                  <a:pt x="238682" y="282486"/>
                </a:lnTo>
                <a:lnTo>
                  <a:pt x="238682" y="274129"/>
                </a:lnTo>
                <a:close/>
              </a:path>
              <a:path w="396098" h="319825">
                <a:moveTo>
                  <a:pt x="291183" y="274129"/>
                </a:moveTo>
                <a:lnTo>
                  <a:pt x="276794" y="275539"/>
                </a:lnTo>
                <a:lnTo>
                  <a:pt x="272108" y="278460"/>
                </a:lnTo>
                <a:lnTo>
                  <a:pt x="272108" y="285115"/>
                </a:lnTo>
                <a:lnTo>
                  <a:pt x="275258" y="286626"/>
                </a:lnTo>
                <a:lnTo>
                  <a:pt x="284694" y="286626"/>
                </a:lnTo>
                <a:lnTo>
                  <a:pt x="287754" y="285051"/>
                </a:lnTo>
                <a:lnTo>
                  <a:pt x="291183" y="282486"/>
                </a:lnTo>
                <a:lnTo>
                  <a:pt x="291183" y="274129"/>
                </a:lnTo>
                <a:close/>
              </a:path>
              <a:path w="396098" h="319825">
                <a:moveTo>
                  <a:pt x="175321" y="280327"/>
                </a:moveTo>
                <a:lnTo>
                  <a:pt x="155458" y="280327"/>
                </a:lnTo>
                <a:lnTo>
                  <a:pt x="160373" y="283387"/>
                </a:lnTo>
                <a:lnTo>
                  <a:pt x="164806" y="284899"/>
                </a:lnTo>
                <a:lnTo>
                  <a:pt x="173454" y="284899"/>
                </a:lnTo>
                <a:lnTo>
                  <a:pt x="175321" y="283603"/>
                </a:lnTo>
                <a:lnTo>
                  <a:pt x="175321" y="280327"/>
                </a:lnTo>
                <a:close/>
              </a:path>
              <a:path w="396098" h="319825">
                <a:moveTo>
                  <a:pt x="337576" y="280327"/>
                </a:moveTo>
                <a:lnTo>
                  <a:pt x="317714" y="280327"/>
                </a:lnTo>
                <a:lnTo>
                  <a:pt x="322641" y="283387"/>
                </a:lnTo>
                <a:lnTo>
                  <a:pt x="327074" y="284899"/>
                </a:lnTo>
                <a:lnTo>
                  <a:pt x="335722" y="284899"/>
                </a:lnTo>
                <a:lnTo>
                  <a:pt x="337576" y="283603"/>
                </a:lnTo>
                <a:lnTo>
                  <a:pt x="337576" y="280327"/>
                </a:lnTo>
                <a:close/>
              </a:path>
              <a:path w="396098" h="319825">
                <a:moveTo>
                  <a:pt x="337830" y="259359"/>
                </a:moveTo>
                <a:lnTo>
                  <a:pt x="330503" y="259359"/>
                </a:lnTo>
                <a:lnTo>
                  <a:pt x="328636" y="260438"/>
                </a:lnTo>
                <a:lnTo>
                  <a:pt x="328636" y="265988"/>
                </a:lnTo>
                <a:lnTo>
                  <a:pt x="330299" y="265201"/>
                </a:lnTo>
                <a:lnTo>
                  <a:pt x="394116" y="265201"/>
                </a:lnTo>
                <a:lnTo>
                  <a:pt x="393281" y="263042"/>
                </a:lnTo>
                <a:lnTo>
                  <a:pt x="345400" y="263042"/>
                </a:lnTo>
                <a:lnTo>
                  <a:pt x="341640" y="260870"/>
                </a:lnTo>
                <a:lnTo>
                  <a:pt x="337830" y="259359"/>
                </a:lnTo>
                <a:close/>
              </a:path>
              <a:path w="396098" h="319825">
                <a:moveTo>
                  <a:pt x="228293" y="260083"/>
                </a:moveTo>
                <a:lnTo>
                  <a:pt x="218362" y="260083"/>
                </a:lnTo>
                <a:lnTo>
                  <a:pt x="213802" y="261454"/>
                </a:lnTo>
                <a:lnTo>
                  <a:pt x="208303" y="263931"/>
                </a:lnTo>
                <a:lnTo>
                  <a:pt x="226183" y="263931"/>
                </a:lnTo>
                <a:lnTo>
                  <a:pt x="230604" y="262166"/>
                </a:lnTo>
                <a:lnTo>
                  <a:pt x="228293" y="260083"/>
                </a:lnTo>
                <a:close/>
              </a:path>
              <a:path w="396098" h="319825">
                <a:moveTo>
                  <a:pt x="285519" y="260083"/>
                </a:moveTo>
                <a:lnTo>
                  <a:pt x="275588" y="260083"/>
                </a:lnTo>
                <a:lnTo>
                  <a:pt x="271041" y="261454"/>
                </a:lnTo>
                <a:lnTo>
                  <a:pt x="265567" y="263931"/>
                </a:lnTo>
                <a:lnTo>
                  <a:pt x="283455" y="263931"/>
                </a:lnTo>
                <a:lnTo>
                  <a:pt x="287881" y="262166"/>
                </a:lnTo>
                <a:lnTo>
                  <a:pt x="285519" y="260083"/>
                </a:lnTo>
                <a:close/>
              </a:path>
              <a:path w="396098" h="319825">
                <a:moveTo>
                  <a:pt x="217152" y="249275"/>
                </a:moveTo>
                <a:lnTo>
                  <a:pt x="176680" y="249275"/>
                </a:lnTo>
                <a:lnTo>
                  <a:pt x="185951" y="252082"/>
                </a:lnTo>
                <a:lnTo>
                  <a:pt x="190611" y="254825"/>
                </a:lnTo>
                <a:lnTo>
                  <a:pt x="190582" y="254965"/>
                </a:lnTo>
                <a:lnTo>
                  <a:pt x="183144" y="263042"/>
                </a:lnTo>
                <a:lnTo>
                  <a:pt x="207716" y="263042"/>
                </a:lnTo>
                <a:lnTo>
                  <a:pt x="202385" y="254965"/>
                </a:lnTo>
                <a:lnTo>
                  <a:pt x="209624" y="251510"/>
                </a:lnTo>
                <a:lnTo>
                  <a:pt x="217152" y="249275"/>
                </a:lnTo>
                <a:close/>
              </a:path>
              <a:path w="396098" h="319825">
                <a:moveTo>
                  <a:pt x="385371" y="249275"/>
                </a:moveTo>
                <a:lnTo>
                  <a:pt x="342174" y="249275"/>
                </a:lnTo>
                <a:lnTo>
                  <a:pt x="348257" y="252082"/>
                </a:lnTo>
                <a:lnTo>
                  <a:pt x="352867" y="254825"/>
                </a:lnTo>
                <a:lnTo>
                  <a:pt x="352837" y="254965"/>
                </a:lnTo>
                <a:lnTo>
                  <a:pt x="345400" y="263042"/>
                </a:lnTo>
                <a:lnTo>
                  <a:pt x="393281" y="263042"/>
                </a:lnTo>
                <a:lnTo>
                  <a:pt x="390155" y="254965"/>
                </a:lnTo>
                <a:lnTo>
                  <a:pt x="385371" y="249275"/>
                </a:lnTo>
                <a:close/>
              </a:path>
              <a:path w="396098" h="319825">
                <a:moveTo>
                  <a:pt x="212731" y="191645"/>
                </a:moveTo>
                <a:lnTo>
                  <a:pt x="175689" y="209090"/>
                </a:lnTo>
                <a:lnTo>
                  <a:pt x="172718" y="226910"/>
                </a:lnTo>
                <a:lnTo>
                  <a:pt x="361028" y="226910"/>
                </a:lnTo>
                <a:lnTo>
                  <a:pt x="361211" y="222326"/>
                </a:lnTo>
                <a:lnTo>
                  <a:pt x="360132" y="217360"/>
                </a:lnTo>
                <a:lnTo>
                  <a:pt x="355394" y="205606"/>
                </a:lnTo>
                <a:lnTo>
                  <a:pt x="351603" y="201371"/>
                </a:lnTo>
                <a:lnTo>
                  <a:pt x="241857" y="201371"/>
                </a:lnTo>
                <a:lnTo>
                  <a:pt x="240917" y="200647"/>
                </a:lnTo>
                <a:lnTo>
                  <a:pt x="224830" y="193335"/>
                </a:lnTo>
                <a:lnTo>
                  <a:pt x="212731" y="191645"/>
                </a:lnTo>
                <a:close/>
              </a:path>
              <a:path w="396098" h="319825">
                <a:moveTo>
                  <a:pt x="298723" y="178679"/>
                </a:moveTo>
                <a:lnTo>
                  <a:pt x="260981" y="186550"/>
                </a:lnTo>
                <a:lnTo>
                  <a:pt x="241857" y="201371"/>
                </a:lnTo>
                <a:lnTo>
                  <a:pt x="351603" y="201371"/>
                </a:lnTo>
                <a:lnTo>
                  <a:pt x="310438" y="180193"/>
                </a:lnTo>
                <a:lnTo>
                  <a:pt x="298723" y="178679"/>
                </a:lnTo>
                <a:close/>
              </a:path>
              <a:path w="396098" h="319825">
                <a:moveTo>
                  <a:pt x="20584" y="0"/>
                </a:moveTo>
                <a:lnTo>
                  <a:pt x="17028" y="0"/>
                </a:lnTo>
                <a:lnTo>
                  <a:pt x="16755" y="292"/>
                </a:lnTo>
                <a:lnTo>
                  <a:pt x="16571" y="647"/>
                </a:lnTo>
                <a:lnTo>
                  <a:pt x="16279" y="647"/>
                </a:lnTo>
                <a:lnTo>
                  <a:pt x="5116" y="1727"/>
                </a:lnTo>
                <a:lnTo>
                  <a:pt x="150" y="9004"/>
                </a:lnTo>
                <a:lnTo>
                  <a:pt x="52" y="20777"/>
                </a:lnTo>
                <a:lnTo>
                  <a:pt x="0" y="39336"/>
                </a:lnTo>
                <a:lnTo>
                  <a:pt x="164" y="49689"/>
                </a:lnTo>
                <a:lnTo>
                  <a:pt x="14171" y="70561"/>
                </a:lnTo>
                <a:lnTo>
                  <a:pt x="276121" y="70497"/>
                </a:lnTo>
                <a:lnTo>
                  <a:pt x="288085" y="68948"/>
                </a:lnTo>
                <a:lnTo>
                  <a:pt x="295997" y="62572"/>
                </a:lnTo>
                <a:lnTo>
                  <a:pt x="295770" y="53908"/>
                </a:lnTo>
                <a:lnTo>
                  <a:pt x="44738" y="53908"/>
                </a:lnTo>
                <a:lnTo>
                  <a:pt x="31412" y="49689"/>
                </a:lnTo>
                <a:lnTo>
                  <a:pt x="24095" y="39336"/>
                </a:lnTo>
                <a:lnTo>
                  <a:pt x="23938" y="36732"/>
                </a:lnTo>
                <a:lnTo>
                  <a:pt x="24483" y="28930"/>
                </a:lnTo>
                <a:lnTo>
                  <a:pt x="32637" y="20891"/>
                </a:lnTo>
                <a:lnTo>
                  <a:pt x="42975" y="20777"/>
                </a:lnTo>
                <a:lnTo>
                  <a:pt x="294150" y="20777"/>
                </a:lnTo>
                <a:lnTo>
                  <a:pt x="292531" y="11175"/>
                </a:lnTo>
                <a:lnTo>
                  <a:pt x="244467" y="795"/>
                </a:lnTo>
                <a:lnTo>
                  <a:pt x="22870" y="685"/>
                </a:lnTo>
                <a:lnTo>
                  <a:pt x="21791" y="292"/>
                </a:lnTo>
                <a:lnTo>
                  <a:pt x="20584" y="0"/>
                </a:lnTo>
                <a:close/>
              </a:path>
              <a:path w="396098" h="319825">
                <a:moveTo>
                  <a:pt x="294150" y="20777"/>
                </a:moveTo>
                <a:lnTo>
                  <a:pt x="42975" y="20777"/>
                </a:lnTo>
                <a:lnTo>
                  <a:pt x="56206" y="25230"/>
                </a:lnTo>
                <a:lnTo>
                  <a:pt x="62018" y="36741"/>
                </a:lnTo>
                <a:lnTo>
                  <a:pt x="57511" y="48046"/>
                </a:lnTo>
                <a:lnTo>
                  <a:pt x="44738" y="53908"/>
                </a:lnTo>
                <a:lnTo>
                  <a:pt x="295770" y="53908"/>
                </a:lnTo>
                <a:lnTo>
                  <a:pt x="295676" y="48046"/>
                </a:lnTo>
                <a:lnTo>
                  <a:pt x="295562" y="29149"/>
                </a:lnTo>
                <a:lnTo>
                  <a:pt x="294150" y="20777"/>
                </a:lnTo>
                <a:close/>
              </a:path>
              <a:path w="396098" h="319825">
                <a:moveTo>
                  <a:pt x="284440" y="91427"/>
                </a:moveTo>
                <a:lnTo>
                  <a:pt x="22743" y="91427"/>
                </a:lnTo>
                <a:lnTo>
                  <a:pt x="19924" y="91643"/>
                </a:lnTo>
                <a:lnTo>
                  <a:pt x="6894" y="93078"/>
                </a:lnTo>
                <a:lnTo>
                  <a:pt x="150" y="99885"/>
                </a:lnTo>
                <a:lnTo>
                  <a:pt x="150" y="154901"/>
                </a:lnTo>
                <a:lnTo>
                  <a:pt x="10615" y="161950"/>
                </a:lnTo>
                <a:lnTo>
                  <a:pt x="18895" y="161988"/>
                </a:lnTo>
                <a:lnTo>
                  <a:pt x="279144" y="161886"/>
                </a:lnTo>
                <a:lnTo>
                  <a:pt x="281671" y="161518"/>
                </a:lnTo>
                <a:lnTo>
                  <a:pt x="283868" y="160769"/>
                </a:lnTo>
                <a:lnTo>
                  <a:pt x="289786" y="158889"/>
                </a:lnTo>
                <a:lnTo>
                  <a:pt x="296200" y="152806"/>
                </a:lnTo>
                <a:lnTo>
                  <a:pt x="295938" y="145321"/>
                </a:lnTo>
                <a:lnTo>
                  <a:pt x="44119" y="145321"/>
                </a:lnTo>
                <a:lnTo>
                  <a:pt x="30769" y="141029"/>
                </a:lnTo>
                <a:lnTo>
                  <a:pt x="24017" y="129921"/>
                </a:lnTo>
                <a:lnTo>
                  <a:pt x="29523" y="117702"/>
                </a:lnTo>
                <a:lnTo>
                  <a:pt x="42207" y="112171"/>
                </a:lnTo>
                <a:lnTo>
                  <a:pt x="43521" y="112141"/>
                </a:lnTo>
                <a:lnTo>
                  <a:pt x="295770" y="112141"/>
                </a:lnTo>
                <a:lnTo>
                  <a:pt x="295781" y="105651"/>
                </a:lnTo>
                <a:lnTo>
                  <a:pt x="295616" y="104571"/>
                </a:lnTo>
                <a:lnTo>
                  <a:pt x="295247" y="103568"/>
                </a:lnTo>
                <a:lnTo>
                  <a:pt x="292847" y="95923"/>
                </a:lnTo>
                <a:lnTo>
                  <a:pt x="284440" y="91427"/>
                </a:lnTo>
                <a:close/>
              </a:path>
              <a:path w="396098" h="319825">
                <a:moveTo>
                  <a:pt x="295770" y="112141"/>
                </a:moveTo>
                <a:lnTo>
                  <a:pt x="43521" y="112141"/>
                </a:lnTo>
                <a:lnTo>
                  <a:pt x="56300" y="116983"/>
                </a:lnTo>
                <a:lnTo>
                  <a:pt x="62125" y="128112"/>
                </a:lnTo>
                <a:lnTo>
                  <a:pt x="57004" y="140161"/>
                </a:lnTo>
                <a:lnTo>
                  <a:pt x="44119" y="145321"/>
                </a:lnTo>
                <a:lnTo>
                  <a:pt x="295938" y="145321"/>
                </a:lnTo>
                <a:lnTo>
                  <a:pt x="295853" y="140161"/>
                </a:lnTo>
                <a:lnTo>
                  <a:pt x="295770" y="112141"/>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txBox="1"/>
          <p:nvPr/>
        </p:nvSpPr>
        <p:spPr>
          <a:xfrm>
            <a:off x="4711700" y="4411471"/>
            <a:ext cx="660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云端服务器</a:t>
            </a:r>
            <a:endParaRPr sz="1000">
              <a:latin typeface="Microsoft YaHei UI"/>
              <a:cs typeface="Microsoft YaHei UI"/>
            </a:endParaRPr>
          </a:p>
        </p:txBody>
      </p:sp>
      <p:sp>
        <p:nvSpPr>
          <p:cNvPr id="43" name="object 43"/>
          <p:cNvSpPr/>
          <p:nvPr/>
        </p:nvSpPr>
        <p:spPr>
          <a:xfrm>
            <a:off x="5486835" y="4325538"/>
            <a:ext cx="1611833" cy="1139266"/>
          </a:xfrm>
          <a:custGeom>
            <a:rect l="l" t="t" r="r" b="b"/>
            <a:pathLst>
              <a:path w="1611833" h="1139266">
                <a:moveTo>
                  <a:pt x="5486" y="0"/>
                </a:moveTo>
                <a:lnTo>
                  <a:pt x="0" y="7785"/>
                </a:lnTo>
                <a:lnTo>
                  <a:pt x="23342" y="24256"/>
                </a:lnTo>
                <a:lnTo>
                  <a:pt x="28829" y="16471"/>
                </a:lnTo>
                <a:lnTo>
                  <a:pt x="5486" y="0"/>
                </a:lnTo>
                <a:close/>
              </a:path>
              <a:path w="1611833" h="1139266">
                <a:moveTo>
                  <a:pt x="36614" y="21970"/>
                </a:moveTo>
                <a:lnTo>
                  <a:pt x="31127" y="29743"/>
                </a:lnTo>
                <a:lnTo>
                  <a:pt x="54470" y="46227"/>
                </a:lnTo>
                <a:lnTo>
                  <a:pt x="59969" y="38442"/>
                </a:lnTo>
                <a:lnTo>
                  <a:pt x="36614" y="21970"/>
                </a:lnTo>
                <a:close/>
              </a:path>
              <a:path w="1611833" h="1139266">
                <a:moveTo>
                  <a:pt x="67741" y="43929"/>
                </a:moveTo>
                <a:lnTo>
                  <a:pt x="62255" y="51714"/>
                </a:lnTo>
                <a:lnTo>
                  <a:pt x="85610" y="68186"/>
                </a:lnTo>
                <a:lnTo>
                  <a:pt x="91097" y="60401"/>
                </a:lnTo>
                <a:lnTo>
                  <a:pt x="67741" y="43929"/>
                </a:lnTo>
                <a:close/>
              </a:path>
              <a:path w="1611833" h="1139266">
                <a:moveTo>
                  <a:pt x="98882" y="65900"/>
                </a:moveTo>
                <a:lnTo>
                  <a:pt x="93383" y="73685"/>
                </a:lnTo>
                <a:lnTo>
                  <a:pt x="116738" y="90157"/>
                </a:lnTo>
                <a:lnTo>
                  <a:pt x="122224" y="82372"/>
                </a:lnTo>
                <a:lnTo>
                  <a:pt x="98882" y="65900"/>
                </a:lnTo>
                <a:close/>
              </a:path>
              <a:path w="1611833" h="1139266">
                <a:moveTo>
                  <a:pt x="130009" y="87858"/>
                </a:moveTo>
                <a:lnTo>
                  <a:pt x="124523" y="95643"/>
                </a:lnTo>
                <a:lnTo>
                  <a:pt x="147866" y="112115"/>
                </a:lnTo>
                <a:lnTo>
                  <a:pt x="153352" y="104343"/>
                </a:lnTo>
                <a:lnTo>
                  <a:pt x="130009" y="87858"/>
                </a:lnTo>
                <a:close/>
              </a:path>
              <a:path w="1611833" h="1139266">
                <a:moveTo>
                  <a:pt x="161137" y="109829"/>
                </a:moveTo>
                <a:lnTo>
                  <a:pt x="155651" y="117614"/>
                </a:lnTo>
                <a:lnTo>
                  <a:pt x="178993" y="134086"/>
                </a:lnTo>
                <a:lnTo>
                  <a:pt x="184492" y="126301"/>
                </a:lnTo>
                <a:lnTo>
                  <a:pt x="161137" y="109829"/>
                </a:lnTo>
                <a:close/>
              </a:path>
              <a:path w="1611833" h="1139266">
                <a:moveTo>
                  <a:pt x="192265" y="131800"/>
                </a:moveTo>
                <a:lnTo>
                  <a:pt x="186778" y="139572"/>
                </a:lnTo>
                <a:lnTo>
                  <a:pt x="210121" y="156057"/>
                </a:lnTo>
                <a:lnTo>
                  <a:pt x="215620" y="148272"/>
                </a:lnTo>
                <a:lnTo>
                  <a:pt x="192265" y="131800"/>
                </a:lnTo>
                <a:close/>
              </a:path>
              <a:path w="1611833" h="1139266">
                <a:moveTo>
                  <a:pt x="223405" y="153758"/>
                </a:moveTo>
                <a:lnTo>
                  <a:pt x="217906" y="161543"/>
                </a:lnTo>
                <a:lnTo>
                  <a:pt x="241261" y="178015"/>
                </a:lnTo>
                <a:lnTo>
                  <a:pt x="246748" y="170230"/>
                </a:lnTo>
                <a:lnTo>
                  <a:pt x="223405" y="153758"/>
                </a:lnTo>
                <a:close/>
              </a:path>
              <a:path w="1611833" h="1139266">
                <a:moveTo>
                  <a:pt x="254533" y="175729"/>
                </a:moveTo>
                <a:lnTo>
                  <a:pt x="249034" y="183514"/>
                </a:lnTo>
                <a:lnTo>
                  <a:pt x="272389" y="199986"/>
                </a:lnTo>
                <a:lnTo>
                  <a:pt x="277876" y="192201"/>
                </a:lnTo>
                <a:lnTo>
                  <a:pt x="254533" y="175729"/>
                </a:lnTo>
                <a:close/>
              </a:path>
              <a:path w="1611833" h="1139266">
                <a:moveTo>
                  <a:pt x="285661" y="197688"/>
                </a:moveTo>
                <a:lnTo>
                  <a:pt x="280174" y="205473"/>
                </a:lnTo>
                <a:lnTo>
                  <a:pt x="303517" y="221945"/>
                </a:lnTo>
                <a:lnTo>
                  <a:pt x="309003" y="214172"/>
                </a:lnTo>
                <a:lnTo>
                  <a:pt x="285661" y="197688"/>
                </a:lnTo>
                <a:close/>
              </a:path>
              <a:path w="1611833" h="1139266">
                <a:moveTo>
                  <a:pt x="316788" y="219659"/>
                </a:moveTo>
                <a:lnTo>
                  <a:pt x="311302" y="227444"/>
                </a:lnTo>
                <a:lnTo>
                  <a:pt x="334645" y="243916"/>
                </a:lnTo>
                <a:lnTo>
                  <a:pt x="340144" y="236131"/>
                </a:lnTo>
                <a:lnTo>
                  <a:pt x="316788" y="219659"/>
                </a:lnTo>
                <a:close/>
              </a:path>
              <a:path w="1611833" h="1139266">
                <a:moveTo>
                  <a:pt x="347929" y="241617"/>
                </a:moveTo>
                <a:lnTo>
                  <a:pt x="342430" y="249402"/>
                </a:lnTo>
                <a:lnTo>
                  <a:pt x="365785" y="265887"/>
                </a:lnTo>
                <a:lnTo>
                  <a:pt x="371271" y="258102"/>
                </a:lnTo>
                <a:lnTo>
                  <a:pt x="347929" y="241617"/>
                </a:lnTo>
                <a:close/>
              </a:path>
              <a:path w="1611833" h="1139266">
                <a:moveTo>
                  <a:pt x="379056" y="263588"/>
                </a:moveTo>
                <a:lnTo>
                  <a:pt x="373557" y="271373"/>
                </a:lnTo>
                <a:lnTo>
                  <a:pt x="396913" y="287845"/>
                </a:lnTo>
                <a:lnTo>
                  <a:pt x="402399" y="280060"/>
                </a:lnTo>
                <a:lnTo>
                  <a:pt x="379056" y="263588"/>
                </a:lnTo>
                <a:close/>
              </a:path>
              <a:path w="1611833" h="1139266">
                <a:moveTo>
                  <a:pt x="410184" y="285559"/>
                </a:moveTo>
                <a:lnTo>
                  <a:pt x="404698" y="293344"/>
                </a:lnTo>
                <a:lnTo>
                  <a:pt x="428040" y="309816"/>
                </a:lnTo>
                <a:lnTo>
                  <a:pt x="433527" y="302031"/>
                </a:lnTo>
                <a:lnTo>
                  <a:pt x="410184" y="285559"/>
                </a:lnTo>
                <a:close/>
              </a:path>
              <a:path w="1611833" h="1139266">
                <a:moveTo>
                  <a:pt x="441312" y="307517"/>
                </a:moveTo>
                <a:lnTo>
                  <a:pt x="435825" y="315302"/>
                </a:lnTo>
                <a:lnTo>
                  <a:pt x="459168" y="331774"/>
                </a:lnTo>
                <a:lnTo>
                  <a:pt x="464667" y="324002"/>
                </a:lnTo>
                <a:lnTo>
                  <a:pt x="441312" y="307517"/>
                </a:lnTo>
                <a:close/>
              </a:path>
              <a:path w="1611833" h="1139266">
                <a:moveTo>
                  <a:pt x="472440" y="329488"/>
                </a:moveTo>
                <a:lnTo>
                  <a:pt x="466953" y="337273"/>
                </a:lnTo>
                <a:lnTo>
                  <a:pt x="490296" y="353745"/>
                </a:lnTo>
                <a:lnTo>
                  <a:pt x="495795" y="345960"/>
                </a:lnTo>
                <a:lnTo>
                  <a:pt x="472440" y="329488"/>
                </a:lnTo>
                <a:close/>
              </a:path>
              <a:path w="1611833" h="1139266">
                <a:moveTo>
                  <a:pt x="503580" y="351459"/>
                </a:moveTo>
                <a:lnTo>
                  <a:pt x="498081" y="359232"/>
                </a:lnTo>
                <a:lnTo>
                  <a:pt x="521436" y="375704"/>
                </a:lnTo>
                <a:lnTo>
                  <a:pt x="526923" y="367931"/>
                </a:lnTo>
                <a:lnTo>
                  <a:pt x="503580" y="351459"/>
                </a:lnTo>
                <a:close/>
              </a:path>
              <a:path w="1611833" h="1139266">
                <a:moveTo>
                  <a:pt x="534708" y="373418"/>
                </a:moveTo>
                <a:lnTo>
                  <a:pt x="529209" y="381203"/>
                </a:lnTo>
                <a:lnTo>
                  <a:pt x="552564" y="397675"/>
                </a:lnTo>
                <a:lnTo>
                  <a:pt x="558050" y="389889"/>
                </a:lnTo>
                <a:lnTo>
                  <a:pt x="534708" y="373418"/>
                </a:lnTo>
                <a:close/>
              </a:path>
              <a:path w="1611833" h="1139266">
                <a:moveTo>
                  <a:pt x="565835" y="395389"/>
                </a:moveTo>
                <a:lnTo>
                  <a:pt x="560349" y="403161"/>
                </a:lnTo>
                <a:lnTo>
                  <a:pt x="583692" y="419646"/>
                </a:lnTo>
                <a:lnTo>
                  <a:pt x="589191" y="411860"/>
                </a:lnTo>
                <a:lnTo>
                  <a:pt x="565835" y="395389"/>
                </a:lnTo>
                <a:close/>
              </a:path>
              <a:path w="1611833" h="1139266">
                <a:moveTo>
                  <a:pt x="596963" y="417347"/>
                </a:moveTo>
                <a:lnTo>
                  <a:pt x="591477" y="425132"/>
                </a:lnTo>
                <a:lnTo>
                  <a:pt x="614819" y="441604"/>
                </a:lnTo>
                <a:lnTo>
                  <a:pt x="620318" y="433831"/>
                </a:lnTo>
                <a:lnTo>
                  <a:pt x="596963" y="417347"/>
                </a:lnTo>
                <a:close/>
              </a:path>
              <a:path w="1611833" h="1139266">
                <a:moveTo>
                  <a:pt x="628103" y="439318"/>
                </a:moveTo>
                <a:lnTo>
                  <a:pt x="622604" y="447103"/>
                </a:lnTo>
                <a:lnTo>
                  <a:pt x="645960" y="463575"/>
                </a:lnTo>
                <a:lnTo>
                  <a:pt x="651446" y="455790"/>
                </a:lnTo>
                <a:lnTo>
                  <a:pt x="628103" y="439318"/>
                </a:lnTo>
                <a:close/>
              </a:path>
              <a:path w="1611833" h="1139266">
                <a:moveTo>
                  <a:pt x="659231" y="461289"/>
                </a:moveTo>
                <a:lnTo>
                  <a:pt x="653732" y="469061"/>
                </a:lnTo>
                <a:lnTo>
                  <a:pt x="677087" y="485546"/>
                </a:lnTo>
                <a:lnTo>
                  <a:pt x="682574" y="477761"/>
                </a:lnTo>
                <a:lnTo>
                  <a:pt x="659231" y="461289"/>
                </a:lnTo>
                <a:close/>
              </a:path>
              <a:path w="1611833" h="1139266">
                <a:moveTo>
                  <a:pt x="690359" y="483247"/>
                </a:moveTo>
                <a:lnTo>
                  <a:pt x="684872" y="491032"/>
                </a:lnTo>
                <a:lnTo>
                  <a:pt x="708215" y="507504"/>
                </a:lnTo>
                <a:lnTo>
                  <a:pt x="713701" y="499719"/>
                </a:lnTo>
                <a:lnTo>
                  <a:pt x="690359" y="483247"/>
                </a:lnTo>
                <a:close/>
              </a:path>
              <a:path w="1611833" h="1139266">
                <a:moveTo>
                  <a:pt x="721487" y="505218"/>
                </a:moveTo>
                <a:lnTo>
                  <a:pt x="716000" y="512991"/>
                </a:lnTo>
                <a:lnTo>
                  <a:pt x="739343" y="529475"/>
                </a:lnTo>
                <a:lnTo>
                  <a:pt x="744842" y="521690"/>
                </a:lnTo>
                <a:lnTo>
                  <a:pt x="721487" y="505218"/>
                </a:lnTo>
                <a:close/>
              </a:path>
              <a:path w="1611833" h="1139266">
                <a:moveTo>
                  <a:pt x="752614" y="527176"/>
                </a:moveTo>
                <a:lnTo>
                  <a:pt x="747128" y="534962"/>
                </a:lnTo>
                <a:lnTo>
                  <a:pt x="770470" y="551433"/>
                </a:lnTo>
                <a:lnTo>
                  <a:pt x="775970" y="543648"/>
                </a:lnTo>
                <a:lnTo>
                  <a:pt x="752614" y="527176"/>
                </a:lnTo>
                <a:close/>
              </a:path>
              <a:path w="1611833" h="1139266">
                <a:moveTo>
                  <a:pt x="783755" y="549147"/>
                </a:moveTo>
                <a:lnTo>
                  <a:pt x="778256" y="556933"/>
                </a:lnTo>
                <a:lnTo>
                  <a:pt x="801611" y="573404"/>
                </a:lnTo>
                <a:lnTo>
                  <a:pt x="807097" y="565619"/>
                </a:lnTo>
                <a:lnTo>
                  <a:pt x="783755" y="549147"/>
                </a:lnTo>
                <a:close/>
              </a:path>
              <a:path w="1611833" h="1139266">
                <a:moveTo>
                  <a:pt x="814882" y="571106"/>
                </a:moveTo>
                <a:lnTo>
                  <a:pt x="809383" y="578891"/>
                </a:lnTo>
                <a:lnTo>
                  <a:pt x="832739" y="595363"/>
                </a:lnTo>
                <a:lnTo>
                  <a:pt x="838225" y="587590"/>
                </a:lnTo>
                <a:lnTo>
                  <a:pt x="814882" y="571106"/>
                </a:lnTo>
                <a:close/>
              </a:path>
              <a:path w="1611833" h="1139266">
                <a:moveTo>
                  <a:pt x="846010" y="593077"/>
                </a:moveTo>
                <a:lnTo>
                  <a:pt x="840524" y="600862"/>
                </a:lnTo>
                <a:lnTo>
                  <a:pt x="863866" y="617334"/>
                </a:lnTo>
                <a:lnTo>
                  <a:pt x="869365" y="609549"/>
                </a:lnTo>
                <a:lnTo>
                  <a:pt x="846010" y="593077"/>
                </a:lnTo>
                <a:close/>
              </a:path>
              <a:path w="1611833" h="1139266">
                <a:moveTo>
                  <a:pt x="877138" y="615048"/>
                </a:moveTo>
                <a:lnTo>
                  <a:pt x="871651" y="622820"/>
                </a:lnTo>
                <a:lnTo>
                  <a:pt x="894994" y="639305"/>
                </a:lnTo>
                <a:lnTo>
                  <a:pt x="900493" y="631520"/>
                </a:lnTo>
                <a:lnTo>
                  <a:pt x="877138" y="615048"/>
                </a:lnTo>
                <a:close/>
              </a:path>
              <a:path w="1611833" h="1139266">
                <a:moveTo>
                  <a:pt x="908278" y="637006"/>
                </a:moveTo>
                <a:lnTo>
                  <a:pt x="902779" y="644791"/>
                </a:lnTo>
                <a:lnTo>
                  <a:pt x="926134" y="661263"/>
                </a:lnTo>
                <a:lnTo>
                  <a:pt x="931621" y="653478"/>
                </a:lnTo>
                <a:lnTo>
                  <a:pt x="908278" y="637006"/>
                </a:lnTo>
                <a:close/>
              </a:path>
              <a:path w="1611833" h="1139266">
                <a:moveTo>
                  <a:pt x="939406" y="658977"/>
                </a:moveTo>
                <a:lnTo>
                  <a:pt x="933907" y="666762"/>
                </a:lnTo>
                <a:lnTo>
                  <a:pt x="957262" y="683234"/>
                </a:lnTo>
                <a:lnTo>
                  <a:pt x="962748" y="675449"/>
                </a:lnTo>
                <a:lnTo>
                  <a:pt x="939406" y="658977"/>
                </a:lnTo>
                <a:close/>
              </a:path>
              <a:path w="1611833" h="1139266">
                <a:moveTo>
                  <a:pt x="970534" y="680935"/>
                </a:moveTo>
                <a:lnTo>
                  <a:pt x="965047" y="688720"/>
                </a:lnTo>
                <a:lnTo>
                  <a:pt x="988390" y="705192"/>
                </a:lnTo>
                <a:lnTo>
                  <a:pt x="993876" y="697420"/>
                </a:lnTo>
                <a:lnTo>
                  <a:pt x="970534" y="680935"/>
                </a:lnTo>
                <a:close/>
              </a:path>
              <a:path w="1611833" h="1139266">
                <a:moveTo>
                  <a:pt x="1001661" y="702906"/>
                </a:moveTo>
                <a:lnTo>
                  <a:pt x="996175" y="710691"/>
                </a:lnTo>
                <a:lnTo>
                  <a:pt x="1019517" y="727163"/>
                </a:lnTo>
                <a:lnTo>
                  <a:pt x="1025017" y="719378"/>
                </a:lnTo>
                <a:lnTo>
                  <a:pt x="1001661" y="702906"/>
                </a:lnTo>
                <a:close/>
              </a:path>
              <a:path w="1611833" h="1139266">
                <a:moveTo>
                  <a:pt x="1032789" y="724877"/>
                </a:moveTo>
                <a:lnTo>
                  <a:pt x="1027303" y="732650"/>
                </a:lnTo>
                <a:lnTo>
                  <a:pt x="1050645" y="749134"/>
                </a:lnTo>
                <a:lnTo>
                  <a:pt x="1056144" y="741349"/>
                </a:lnTo>
                <a:lnTo>
                  <a:pt x="1032789" y="724877"/>
                </a:lnTo>
                <a:close/>
              </a:path>
              <a:path w="1611833" h="1139266">
                <a:moveTo>
                  <a:pt x="1063929" y="746836"/>
                </a:moveTo>
                <a:lnTo>
                  <a:pt x="1058430" y="754621"/>
                </a:lnTo>
                <a:lnTo>
                  <a:pt x="1081786" y="771093"/>
                </a:lnTo>
                <a:lnTo>
                  <a:pt x="1087272" y="763308"/>
                </a:lnTo>
                <a:lnTo>
                  <a:pt x="1063929" y="746836"/>
                </a:lnTo>
                <a:close/>
              </a:path>
              <a:path w="1611833" h="1139266">
                <a:moveTo>
                  <a:pt x="1095057" y="768807"/>
                </a:moveTo>
                <a:lnTo>
                  <a:pt x="1089571" y="776579"/>
                </a:lnTo>
                <a:lnTo>
                  <a:pt x="1112913" y="793064"/>
                </a:lnTo>
                <a:lnTo>
                  <a:pt x="1118400" y="785279"/>
                </a:lnTo>
                <a:lnTo>
                  <a:pt x="1095057" y="768807"/>
                </a:lnTo>
                <a:close/>
              </a:path>
              <a:path w="1611833" h="1139266">
                <a:moveTo>
                  <a:pt x="1126185" y="790765"/>
                </a:moveTo>
                <a:lnTo>
                  <a:pt x="1120698" y="798550"/>
                </a:lnTo>
                <a:lnTo>
                  <a:pt x="1144041" y="815022"/>
                </a:lnTo>
                <a:lnTo>
                  <a:pt x="1149540" y="807250"/>
                </a:lnTo>
                <a:lnTo>
                  <a:pt x="1126185" y="790765"/>
                </a:lnTo>
                <a:close/>
              </a:path>
              <a:path w="1611833" h="1139266">
                <a:moveTo>
                  <a:pt x="1157312" y="812736"/>
                </a:moveTo>
                <a:lnTo>
                  <a:pt x="1151826" y="820521"/>
                </a:lnTo>
                <a:lnTo>
                  <a:pt x="1175169" y="836993"/>
                </a:lnTo>
                <a:lnTo>
                  <a:pt x="1180668" y="829208"/>
                </a:lnTo>
                <a:lnTo>
                  <a:pt x="1157312" y="812736"/>
                </a:lnTo>
                <a:close/>
              </a:path>
              <a:path w="1611833" h="1139266">
                <a:moveTo>
                  <a:pt x="1188453" y="834707"/>
                </a:moveTo>
                <a:lnTo>
                  <a:pt x="1182954" y="842479"/>
                </a:lnTo>
                <a:lnTo>
                  <a:pt x="1206309" y="858964"/>
                </a:lnTo>
                <a:lnTo>
                  <a:pt x="1211795" y="851179"/>
                </a:lnTo>
                <a:lnTo>
                  <a:pt x="1188453" y="834707"/>
                </a:lnTo>
                <a:close/>
              </a:path>
              <a:path w="1611833" h="1139266">
                <a:moveTo>
                  <a:pt x="1219581" y="856665"/>
                </a:moveTo>
                <a:lnTo>
                  <a:pt x="1214081" y="864450"/>
                </a:lnTo>
                <a:lnTo>
                  <a:pt x="1237437" y="880922"/>
                </a:lnTo>
                <a:lnTo>
                  <a:pt x="1242923" y="873137"/>
                </a:lnTo>
                <a:lnTo>
                  <a:pt x="1219581" y="856665"/>
                </a:lnTo>
                <a:close/>
              </a:path>
              <a:path w="1611833" h="1139266">
                <a:moveTo>
                  <a:pt x="1250708" y="878636"/>
                </a:moveTo>
                <a:lnTo>
                  <a:pt x="1245222" y="886421"/>
                </a:lnTo>
                <a:lnTo>
                  <a:pt x="1268564" y="902893"/>
                </a:lnTo>
                <a:lnTo>
                  <a:pt x="1274051" y="895108"/>
                </a:lnTo>
                <a:lnTo>
                  <a:pt x="1250708" y="878636"/>
                </a:lnTo>
                <a:close/>
              </a:path>
              <a:path w="1611833" h="1139266">
                <a:moveTo>
                  <a:pt x="1281836" y="900595"/>
                </a:moveTo>
                <a:lnTo>
                  <a:pt x="1276350" y="908380"/>
                </a:lnTo>
                <a:lnTo>
                  <a:pt x="1299692" y="924852"/>
                </a:lnTo>
                <a:lnTo>
                  <a:pt x="1305191" y="917079"/>
                </a:lnTo>
                <a:lnTo>
                  <a:pt x="1281836" y="900595"/>
                </a:lnTo>
                <a:close/>
              </a:path>
              <a:path w="1611833" h="1139266">
                <a:moveTo>
                  <a:pt x="1312964" y="922566"/>
                </a:moveTo>
                <a:lnTo>
                  <a:pt x="1307477" y="930351"/>
                </a:lnTo>
                <a:lnTo>
                  <a:pt x="1330820" y="946823"/>
                </a:lnTo>
                <a:lnTo>
                  <a:pt x="1336319" y="939037"/>
                </a:lnTo>
                <a:lnTo>
                  <a:pt x="1312964" y="922566"/>
                </a:lnTo>
                <a:close/>
              </a:path>
              <a:path w="1611833" h="1139266">
                <a:moveTo>
                  <a:pt x="1344104" y="944537"/>
                </a:moveTo>
                <a:lnTo>
                  <a:pt x="1338605" y="952309"/>
                </a:lnTo>
                <a:lnTo>
                  <a:pt x="1361960" y="968794"/>
                </a:lnTo>
                <a:lnTo>
                  <a:pt x="1367447" y="961008"/>
                </a:lnTo>
                <a:lnTo>
                  <a:pt x="1344104" y="944537"/>
                </a:lnTo>
                <a:close/>
              </a:path>
              <a:path w="1611833" h="1139266">
                <a:moveTo>
                  <a:pt x="1375232" y="966495"/>
                </a:moveTo>
                <a:lnTo>
                  <a:pt x="1369745" y="974280"/>
                </a:lnTo>
                <a:lnTo>
                  <a:pt x="1393088" y="990752"/>
                </a:lnTo>
                <a:lnTo>
                  <a:pt x="1398574" y="982967"/>
                </a:lnTo>
                <a:lnTo>
                  <a:pt x="1375232" y="966495"/>
                </a:lnTo>
                <a:close/>
              </a:path>
              <a:path w="1611833" h="1139266">
                <a:moveTo>
                  <a:pt x="1406359" y="988466"/>
                </a:moveTo>
                <a:lnTo>
                  <a:pt x="1400873" y="996251"/>
                </a:lnTo>
                <a:lnTo>
                  <a:pt x="1424216" y="1012723"/>
                </a:lnTo>
                <a:lnTo>
                  <a:pt x="1429715" y="1004938"/>
                </a:lnTo>
                <a:lnTo>
                  <a:pt x="1406359" y="988466"/>
                </a:lnTo>
                <a:close/>
              </a:path>
              <a:path w="1611833" h="1139266">
                <a:moveTo>
                  <a:pt x="1437487" y="1010424"/>
                </a:moveTo>
                <a:lnTo>
                  <a:pt x="1432001" y="1018209"/>
                </a:lnTo>
                <a:lnTo>
                  <a:pt x="1455343" y="1034681"/>
                </a:lnTo>
                <a:lnTo>
                  <a:pt x="1460842" y="1026909"/>
                </a:lnTo>
                <a:lnTo>
                  <a:pt x="1437487" y="1010424"/>
                </a:lnTo>
                <a:close/>
              </a:path>
              <a:path w="1611833" h="1139266">
                <a:moveTo>
                  <a:pt x="1468628" y="1032395"/>
                </a:moveTo>
                <a:lnTo>
                  <a:pt x="1463128" y="1040180"/>
                </a:lnTo>
                <a:lnTo>
                  <a:pt x="1486484" y="1056652"/>
                </a:lnTo>
                <a:lnTo>
                  <a:pt x="1491970" y="1048867"/>
                </a:lnTo>
                <a:lnTo>
                  <a:pt x="1468628" y="1032395"/>
                </a:lnTo>
                <a:close/>
              </a:path>
              <a:path w="1611833" h="1139266">
                <a:moveTo>
                  <a:pt x="1499755" y="1054366"/>
                </a:moveTo>
                <a:lnTo>
                  <a:pt x="1494256" y="1062139"/>
                </a:lnTo>
                <a:lnTo>
                  <a:pt x="1517611" y="1078623"/>
                </a:lnTo>
                <a:lnTo>
                  <a:pt x="1523098" y="1070838"/>
                </a:lnTo>
                <a:lnTo>
                  <a:pt x="1499755" y="1054366"/>
                </a:lnTo>
                <a:close/>
              </a:path>
              <a:path w="1611833" h="1139266">
                <a:moveTo>
                  <a:pt x="1546824" y="1099230"/>
                </a:moveTo>
                <a:lnTo>
                  <a:pt x="1527606" y="1126464"/>
                </a:lnTo>
                <a:lnTo>
                  <a:pt x="1611833" y="1139266"/>
                </a:lnTo>
                <a:lnTo>
                  <a:pt x="1594268" y="1106550"/>
                </a:lnTo>
                <a:lnTo>
                  <a:pt x="1557210" y="1106550"/>
                </a:lnTo>
                <a:lnTo>
                  <a:pt x="1556524" y="1106068"/>
                </a:lnTo>
                <a:lnTo>
                  <a:pt x="1560397" y="1100581"/>
                </a:lnTo>
                <a:lnTo>
                  <a:pt x="1548739" y="1100581"/>
                </a:lnTo>
                <a:lnTo>
                  <a:pt x="1546824" y="1099230"/>
                </a:lnTo>
                <a:close/>
              </a:path>
              <a:path w="1611833" h="1139266">
                <a:moveTo>
                  <a:pt x="1562011" y="1098295"/>
                </a:moveTo>
                <a:lnTo>
                  <a:pt x="1556524" y="1106068"/>
                </a:lnTo>
                <a:lnTo>
                  <a:pt x="1557210" y="1106550"/>
                </a:lnTo>
                <a:lnTo>
                  <a:pt x="1562696" y="1098778"/>
                </a:lnTo>
                <a:lnTo>
                  <a:pt x="1562011" y="1098295"/>
                </a:lnTo>
                <a:close/>
              </a:path>
              <a:path w="1611833" h="1139266">
                <a:moveTo>
                  <a:pt x="1589836" y="1098295"/>
                </a:moveTo>
                <a:lnTo>
                  <a:pt x="1562011" y="1098295"/>
                </a:lnTo>
                <a:lnTo>
                  <a:pt x="1562696" y="1098778"/>
                </a:lnTo>
                <a:lnTo>
                  <a:pt x="1557210" y="1106550"/>
                </a:lnTo>
                <a:lnTo>
                  <a:pt x="1594268" y="1106550"/>
                </a:lnTo>
                <a:lnTo>
                  <a:pt x="1589836" y="1098295"/>
                </a:lnTo>
                <a:close/>
              </a:path>
              <a:path w="1611833" h="1139266">
                <a:moveTo>
                  <a:pt x="1552315" y="1091448"/>
                </a:moveTo>
                <a:lnTo>
                  <a:pt x="1546824" y="1099230"/>
                </a:lnTo>
                <a:lnTo>
                  <a:pt x="1548739" y="1100581"/>
                </a:lnTo>
                <a:lnTo>
                  <a:pt x="1554226" y="1092796"/>
                </a:lnTo>
                <a:lnTo>
                  <a:pt x="1552315" y="1091448"/>
                </a:lnTo>
                <a:close/>
              </a:path>
              <a:path w="1611833" h="1139266">
                <a:moveTo>
                  <a:pt x="1571536" y="1064209"/>
                </a:moveTo>
                <a:lnTo>
                  <a:pt x="1552315" y="1091448"/>
                </a:lnTo>
                <a:lnTo>
                  <a:pt x="1554226" y="1092796"/>
                </a:lnTo>
                <a:lnTo>
                  <a:pt x="1548739" y="1100581"/>
                </a:lnTo>
                <a:lnTo>
                  <a:pt x="1560397" y="1100581"/>
                </a:lnTo>
                <a:lnTo>
                  <a:pt x="1562011" y="1098295"/>
                </a:lnTo>
                <a:lnTo>
                  <a:pt x="1589836" y="1098295"/>
                </a:lnTo>
                <a:lnTo>
                  <a:pt x="1571536" y="1064209"/>
                </a:lnTo>
                <a:close/>
              </a:path>
              <a:path w="1611833" h="1139266">
                <a:moveTo>
                  <a:pt x="1530883" y="1076324"/>
                </a:moveTo>
                <a:lnTo>
                  <a:pt x="1525397" y="1084110"/>
                </a:lnTo>
                <a:lnTo>
                  <a:pt x="1546824" y="1099230"/>
                </a:lnTo>
                <a:lnTo>
                  <a:pt x="1552315" y="1091448"/>
                </a:lnTo>
                <a:lnTo>
                  <a:pt x="1530883" y="1076324"/>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3260089" y="4251007"/>
            <a:ext cx="1334770" cy="42862"/>
          </a:xfrm>
          <a:custGeom>
            <a:rect l="l" t="t" r="r" b="b"/>
            <a:pathLst>
              <a:path w="1334770" h="42862">
                <a:moveTo>
                  <a:pt x="28575" y="0"/>
                </a:moveTo>
                <a:lnTo>
                  <a:pt x="0" y="0"/>
                </a:lnTo>
                <a:lnTo>
                  <a:pt x="0" y="9524"/>
                </a:lnTo>
                <a:lnTo>
                  <a:pt x="28575" y="9524"/>
                </a:lnTo>
                <a:lnTo>
                  <a:pt x="28575" y="0"/>
                </a:lnTo>
                <a:close/>
              </a:path>
              <a:path w="1334770" h="42862">
                <a:moveTo>
                  <a:pt x="66675" y="0"/>
                </a:moveTo>
                <a:lnTo>
                  <a:pt x="38100" y="0"/>
                </a:lnTo>
                <a:lnTo>
                  <a:pt x="38100" y="9524"/>
                </a:lnTo>
                <a:lnTo>
                  <a:pt x="66675" y="9524"/>
                </a:lnTo>
                <a:lnTo>
                  <a:pt x="66675" y="0"/>
                </a:lnTo>
                <a:close/>
              </a:path>
              <a:path w="1334770" h="42862">
                <a:moveTo>
                  <a:pt x="104775" y="0"/>
                </a:moveTo>
                <a:lnTo>
                  <a:pt x="76200" y="0"/>
                </a:lnTo>
                <a:lnTo>
                  <a:pt x="76200" y="9524"/>
                </a:lnTo>
                <a:lnTo>
                  <a:pt x="104775" y="9524"/>
                </a:lnTo>
                <a:lnTo>
                  <a:pt x="104775" y="0"/>
                </a:lnTo>
                <a:close/>
              </a:path>
              <a:path w="1334770" h="42862">
                <a:moveTo>
                  <a:pt x="142875" y="0"/>
                </a:moveTo>
                <a:lnTo>
                  <a:pt x="114300" y="0"/>
                </a:lnTo>
                <a:lnTo>
                  <a:pt x="114300" y="9524"/>
                </a:lnTo>
                <a:lnTo>
                  <a:pt x="142875" y="9524"/>
                </a:lnTo>
                <a:lnTo>
                  <a:pt x="142875" y="0"/>
                </a:lnTo>
                <a:close/>
              </a:path>
              <a:path w="1334770" h="42862">
                <a:moveTo>
                  <a:pt x="180975" y="0"/>
                </a:moveTo>
                <a:lnTo>
                  <a:pt x="152400" y="0"/>
                </a:lnTo>
                <a:lnTo>
                  <a:pt x="152400" y="9524"/>
                </a:lnTo>
                <a:lnTo>
                  <a:pt x="180975" y="9524"/>
                </a:lnTo>
                <a:lnTo>
                  <a:pt x="180975" y="0"/>
                </a:lnTo>
                <a:close/>
              </a:path>
              <a:path w="1334770" h="42862">
                <a:moveTo>
                  <a:pt x="219075" y="0"/>
                </a:moveTo>
                <a:lnTo>
                  <a:pt x="190500" y="0"/>
                </a:lnTo>
                <a:lnTo>
                  <a:pt x="190500" y="9524"/>
                </a:lnTo>
                <a:lnTo>
                  <a:pt x="219075" y="9524"/>
                </a:lnTo>
                <a:lnTo>
                  <a:pt x="219075" y="0"/>
                </a:lnTo>
                <a:close/>
              </a:path>
              <a:path w="1334770" h="42862">
                <a:moveTo>
                  <a:pt x="257175" y="0"/>
                </a:moveTo>
                <a:lnTo>
                  <a:pt x="228600" y="0"/>
                </a:lnTo>
                <a:lnTo>
                  <a:pt x="228600" y="9524"/>
                </a:lnTo>
                <a:lnTo>
                  <a:pt x="257175" y="9524"/>
                </a:lnTo>
                <a:lnTo>
                  <a:pt x="257175" y="0"/>
                </a:lnTo>
                <a:close/>
              </a:path>
              <a:path w="1334770" h="42862">
                <a:moveTo>
                  <a:pt x="295275" y="0"/>
                </a:moveTo>
                <a:lnTo>
                  <a:pt x="266700" y="0"/>
                </a:lnTo>
                <a:lnTo>
                  <a:pt x="266700" y="9524"/>
                </a:lnTo>
                <a:lnTo>
                  <a:pt x="295275" y="9524"/>
                </a:lnTo>
                <a:lnTo>
                  <a:pt x="295275" y="0"/>
                </a:lnTo>
                <a:close/>
              </a:path>
              <a:path w="1334770" h="42862">
                <a:moveTo>
                  <a:pt x="333375" y="0"/>
                </a:moveTo>
                <a:lnTo>
                  <a:pt x="304800" y="0"/>
                </a:lnTo>
                <a:lnTo>
                  <a:pt x="304800" y="9524"/>
                </a:lnTo>
                <a:lnTo>
                  <a:pt x="333375" y="9524"/>
                </a:lnTo>
                <a:lnTo>
                  <a:pt x="333375" y="0"/>
                </a:lnTo>
                <a:close/>
              </a:path>
              <a:path w="1334770" h="42862">
                <a:moveTo>
                  <a:pt x="371475" y="0"/>
                </a:moveTo>
                <a:lnTo>
                  <a:pt x="342900" y="0"/>
                </a:lnTo>
                <a:lnTo>
                  <a:pt x="342900" y="9524"/>
                </a:lnTo>
                <a:lnTo>
                  <a:pt x="371475" y="9524"/>
                </a:lnTo>
                <a:lnTo>
                  <a:pt x="371475" y="0"/>
                </a:lnTo>
                <a:close/>
              </a:path>
              <a:path w="1334770" h="42862">
                <a:moveTo>
                  <a:pt x="409575" y="0"/>
                </a:moveTo>
                <a:lnTo>
                  <a:pt x="381000" y="0"/>
                </a:lnTo>
                <a:lnTo>
                  <a:pt x="381000" y="9524"/>
                </a:lnTo>
                <a:lnTo>
                  <a:pt x="409575" y="9524"/>
                </a:lnTo>
                <a:lnTo>
                  <a:pt x="409575" y="0"/>
                </a:lnTo>
                <a:close/>
              </a:path>
              <a:path w="1334770" h="42862">
                <a:moveTo>
                  <a:pt x="447675" y="0"/>
                </a:moveTo>
                <a:lnTo>
                  <a:pt x="419100" y="0"/>
                </a:lnTo>
                <a:lnTo>
                  <a:pt x="419100" y="9524"/>
                </a:lnTo>
                <a:lnTo>
                  <a:pt x="447675" y="9524"/>
                </a:lnTo>
                <a:lnTo>
                  <a:pt x="447675" y="0"/>
                </a:lnTo>
                <a:close/>
              </a:path>
              <a:path w="1334770" h="42862">
                <a:moveTo>
                  <a:pt x="485775" y="0"/>
                </a:moveTo>
                <a:lnTo>
                  <a:pt x="457200" y="0"/>
                </a:lnTo>
                <a:lnTo>
                  <a:pt x="457200" y="9524"/>
                </a:lnTo>
                <a:lnTo>
                  <a:pt x="485775" y="9524"/>
                </a:lnTo>
                <a:lnTo>
                  <a:pt x="485775" y="0"/>
                </a:lnTo>
                <a:close/>
              </a:path>
              <a:path w="1334770" h="42862">
                <a:moveTo>
                  <a:pt x="523875" y="0"/>
                </a:moveTo>
                <a:lnTo>
                  <a:pt x="495300" y="0"/>
                </a:lnTo>
                <a:lnTo>
                  <a:pt x="495300" y="9524"/>
                </a:lnTo>
                <a:lnTo>
                  <a:pt x="523875" y="9524"/>
                </a:lnTo>
                <a:lnTo>
                  <a:pt x="523875" y="0"/>
                </a:lnTo>
                <a:close/>
              </a:path>
              <a:path w="1334770" h="42862">
                <a:moveTo>
                  <a:pt x="561975" y="0"/>
                </a:moveTo>
                <a:lnTo>
                  <a:pt x="533400" y="0"/>
                </a:lnTo>
                <a:lnTo>
                  <a:pt x="533400" y="9524"/>
                </a:lnTo>
                <a:lnTo>
                  <a:pt x="561975" y="9524"/>
                </a:lnTo>
                <a:lnTo>
                  <a:pt x="561975" y="0"/>
                </a:lnTo>
                <a:close/>
              </a:path>
              <a:path w="1334770" h="42862">
                <a:moveTo>
                  <a:pt x="600075" y="0"/>
                </a:moveTo>
                <a:lnTo>
                  <a:pt x="571500" y="0"/>
                </a:lnTo>
                <a:lnTo>
                  <a:pt x="571500" y="9524"/>
                </a:lnTo>
                <a:lnTo>
                  <a:pt x="600075" y="9524"/>
                </a:lnTo>
                <a:lnTo>
                  <a:pt x="600075" y="0"/>
                </a:lnTo>
                <a:close/>
              </a:path>
              <a:path w="1334770" h="42862">
                <a:moveTo>
                  <a:pt x="638175" y="0"/>
                </a:moveTo>
                <a:lnTo>
                  <a:pt x="609600" y="0"/>
                </a:lnTo>
                <a:lnTo>
                  <a:pt x="609600" y="9524"/>
                </a:lnTo>
                <a:lnTo>
                  <a:pt x="638175" y="9524"/>
                </a:lnTo>
                <a:lnTo>
                  <a:pt x="638175" y="0"/>
                </a:lnTo>
                <a:close/>
              </a:path>
              <a:path w="1334770" h="42862">
                <a:moveTo>
                  <a:pt x="676275" y="0"/>
                </a:moveTo>
                <a:lnTo>
                  <a:pt x="647700" y="0"/>
                </a:lnTo>
                <a:lnTo>
                  <a:pt x="647700" y="9524"/>
                </a:lnTo>
                <a:lnTo>
                  <a:pt x="676275" y="9524"/>
                </a:lnTo>
                <a:lnTo>
                  <a:pt x="676275" y="0"/>
                </a:lnTo>
                <a:close/>
              </a:path>
              <a:path w="1334770" h="42862">
                <a:moveTo>
                  <a:pt x="714375" y="0"/>
                </a:moveTo>
                <a:lnTo>
                  <a:pt x="685800" y="0"/>
                </a:lnTo>
                <a:lnTo>
                  <a:pt x="685800" y="9524"/>
                </a:lnTo>
                <a:lnTo>
                  <a:pt x="714375" y="9524"/>
                </a:lnTo>
                <a:lnTo>
                  <a:pt x="714375" y="0"/>
                </a:lnTo>
                <a:close/>
              </a:path>
              <a:path w="1334770" h="42862">
                <a:moveTo>
                  <a:pt x="752475" y="0"/>
                </a:moveTo>
                <a:lnTo>
                  <a:pt x="723900" y="0"/>
                </a:lnTo>
                <a:lnTo>
                  <a:pt x="723900" y="9524"/>
                </a:lnTo>
                <a:lnTo>
                  <a:pt x="752475" y="9524"/>
                </a:lnTo>
                <a:lnTo>
                  <a:pt x="752475" y="0"/>
                </a:lnTo>
                <a:close/>
              </a:path>
              <a:path w="1334770" h="42862">
                <a:moveTo>
                  <a:pt x="790575" y="0"/>
                </a:moveTo>
                <a:lnTo>
                  <a:pt x="762000" y="0"/>
                </a:lnTo>
                <a:lnTo>
                  <a:pt x="762000" y="9524"/>
                </a:lnTo>
                <a:lnTo>
                  <a:pt x="790575" y="9524"/>
                </a:lnTo>
                <a:lnTo>
                  <a:pt x="790575" y="0"/>
                </a:lnTo>
                <a:close/>
              </a:path>
              <a:path w="1334770" h="42862">
                <a:moveTo>
                  <a:pt x="828675" y="0"/>
                </a:moveTo>
                <a:lnTo>
                  <a:pt x="800100" y="0"/>
                </a:lnTo>
                <a:lnTo>
                  <a:pt x="800100" y="9524"/>
                </a:lnTo>
                <a:lnTo>
                  <a:pt x="828675" y="9524"/>
                </a:lnTo>
                <a:lnTo>
                  <a:pt x="828675" y="0"/>
                </a:lnTo>
                <a:close/>
              </a:path>
              <a:path w="1334770" h="42862">
                <a:moveTo>
                  <a:pt x="866775" y="0"/>
                </a:moveTo>
                <a:lnTo>
                  <a:pt x="838200" y="0"/>
                </a:lnTo>
                <a:lnTo>
                  <a:pt x="838200" y="9524"/>
                </a:lnTo>
                <a:lnTo>
                  <a:pt x="866775" y="9524"/>
                </a:lnTo>
                <a:lnTo>
                  <a:pt x="866775" y="0"/>
                </a:lnTo>
                <a:close/>
              </a:path>
              <a:path w="1334770" h="42862">
                <a:moveTo>
                  <a:pt x="904875" y="0"/>
                </a:moveTo>
                <a:lnTo>
                  <a:pt x="876300" y="0"/>
                </a:lnTo>
                <a:lnTo>
                  <a:pt x="876300" y="9524"/>
                </a:lnTo>
                <a:lnTo>
                  <a:pt x="904875" y="9524"/>
                </a:lnTo>
                <a:lnTo>
                  <a:pt x="904875" y="0"/>
                </a:lnTo>
                <a:close/>
              </a:path>
              <a:path w="1334770" h="42862">
                <a:moveTo>
                  <a:pt x="942975" y="0"/>
                </a:moveTo>
                <a:lnTo>
                  <a:pt x="914400" y="0"/>
                </a:lnTo>
                <a:lnTo>
                  <a:pt x="914400" y="9524"/>
                </a:lnTo>
                <a:lnTo>
                  <a:pt x="942975" y="9524"/>
                </a:lnTo>
                <a:lnTo>
                  <a:pt x="942975" y="0"/>
                </a:lnTo>
                <a:close/>
              </a:path>
              <a:path w="1334770" h="42862">
                <a:moveTo>
                  <a:pt x="981075" y="0"/>
                </a:moveTo>
                <a:lnTo>
                  <a:pt x="952500" y="0"/>
                </a:lnTo>
                <a:lnTo>
                  <a:pt x="952500" y="9524"/>
                </a:lnTo>
                <a:lnTo>
                  <a:pt x="981075" y="9524"/>
                </a:lnTo>
                <a:lnTo>
                  <a:pt x="981075" y="0"/>
                </a:lnTo>
                <a:close/>
              </a:path>
              <a:path w="1334770" h="42862">
                <a:moveTo>
                  <a:pt x="1019175" y="0"/>
                </a:moveTo>
                <a:lnTo>
                  <a:pt x="990600" y="0"/>
                </a:lnTo>
                <a:lnTo>
                  <a:pt x="990600" y="9524"/>
                </a:lnTo>
                <a:lnTo>
                  <a:pt x="1019175" y="9524"/>
                </a:lnTo>
                <a:lnTo>
                  <a:pt x="1019175" y="0"/>
                </a:lnTo>
                <a:close/>
              </a:path>
              <a:path w="1334770" h="42862">
                <a:moveTo>
                  <a:pt x="1057275" y="0"/>
                </a:moveTo>
                <a:lnTo>
                  <a:pt x="1028700" y="0"/>
                </a:lnTo>
                <a:lnTo>
                  <a:pt x="1028700" y="9524"/>
                </a:lnTo>
                <a:lnTo>
                  <a:pt x="1057275" y="9524"/>
                </a:lnTo>
                <a:lnTo>
                  <a:pt x="1057275" y="0"/>
                </a:lnTo>
                <a:close/>
              </a:path>
              <a:path w="1334770" h="42862">
                <a:moveTo>
                  <a:pt x="1095375" y="0"/>
                </a:moveTo>
                <a:lnTo>
                  <a:pt x="1066800" y="0"/>
                </a:lnTo>
                <a:lnTo>
                  <a:pt x="1066800" y="9524"/>
                </a:lnTo>
                <a:lnTo>
                  <a:pt x="1095375" y="9524"/>
                </a:lnTo>
                <a:lnTo>
                  <a:pt x="1095375" y="0"/>
                </a:lnTo>
                <a:close/>
              </a:path>
              <a:path w="1334770" h="42862">
                <a:moveTo>
                  <a:pt x="1133475" y="0"/>
                </a:moveTo>
                <a:lnTo>
                  <a:pt x="1104900" y="0"/>
                </a:lnTo>
                <a:lnTo>
                  <a:pt x="1104900" y="9524"/>
                </a:lnTo>
                <a:lnTo>
                  <a:pt x="1133475" y="9524"/>
                </a:lnTo>
                <a:lnTo>
                  <a:pt x="1133475" y="0"/>
                </a:lnTo>
                <a:close/>
              </a:path>
              <a:path w="1334770" h="42862">
                <a:moveTo>
                  <a:pt x="1171575" y="0"/>
                </a:moveTo>
                <a:lnTo>
                  <a:pt x="1143000" y="0"/>
                </a:lnTo>
                <a:lnTo>
                  <a:pt x="1143000" y="9524"/>
                </a:lnTo>
                <a:lnTo>
                  <a:pt x="1171575" y="9524"/>
                </a:lnTo>
                <a:lnTo>
                  <a:pt x="1171575" y="0"/>
                </a:lnTo>
                <a:close/>
              </a:path>
              <a:path w="1334770" h="42862">
                <a:moveTo>
                  <a:pt x="1209675" y="0"/>
                </a:moveTo>
                <a:lnTo>
                  <a:pt x="1181100" y="0"/>
                </a:lnTo>
                <a:lnTo>
                  <a:pt x="1181100" y="9524"/>
                </a:lnTo>
                <a:lnTo>
                  <a:pt x="1209675" y="9524"/>
                </a:lnTo>
                <a:lnTo>
                  <a:pt x="1209675" y="0"/>
                </a:lnTo>
                <a:close/>
              </a:path>
              <a:path w="1334770" h="42862">
                <a:moveTo>
                  <a:pt x="1247775" y="0"/>
                </a:moveTo>
                <a:lnTo>
                  <a:pt x="1219200" y="0"/>
                </a:lnTo>
                <a:lnTo>
                  <a:pt x="1219200" y="9524"/>
                </a:lnTo>
                <a:lnTo>
                  <a:pt x="1247775" y="9524"/>
                </a:lnTo>
                <a:lnTo>
                  <a:pt x="1247775" y="0"/>
                </a:lnTo>
                <a:close/>
              </a:path>
              <a:path w="1334770" h="42862">
                <a:moveTo>
                  <a:pt x="1258570" y="-33337"/>
                </a:moveTo>
                <a:lnTo>
                  <a:pt x="1258570" y="42862"/>
                </a:lnTo>
                <a:lnTo>
                  <a:pt x="1325245" y="9524"/>
                </a:lnTo>
                <a:lnTo>
                  <a:pt x="1271270" y="9524"/>
                </a:lnTo>
                <a:lnTo>
                  <a:pt x="1271270" y="0"/>
                </a:lnTo>
                <a:lnTo>
                  <a:pt x="1325245" y="0"/>
                </a:lnTo>
                <a:lnTo>
                  <a:pt x="1258570" y="-33337"/>
                </a:lnTo>
                <a:close/>
              </a:path>
              <a:path w="1334770" h="42862">
                <a:moveTo>
                  <a:pt x="1258570" y="0"/>
                </a:moveTo>
                <a:lnTo>
                  <a:pt x="1257300" y="0"/>
                </a:lnTo>
                <a:lnTo>
                  <a:pt x="1257300" y="9524"/>
                </a:lnTo>
                <a:lnTo>
                  <a:pt x="1258570" y="9524"/>
                </a:lnTo>
                <a:lnTo>
                  <a:pt x="1258570" y="0"/>
                </a:lnTo>
                <a:close/>
              </a:path>
              <a:path w="1334770" h="42862">
                <a:moveTo>
                  <a:pt x="1325245" y="0"/>
                </a:moveTo>
                <a:lnTo>
                  <a:pt x="1271270" y="0"/>
                </a:lnTo>
                <a:lnTo>
                  <a:pt x="1271270" y="9524"/>
                </a:lnTo>
                <a:lnTo>
                  <a:pt x="1325245" y="9524"/>
                </a:lnTo>
                <a:lnTo>
                  <a:pt x="1334770" y="4762"/>
                </a:lnTo>
                <a:lnTo>
                  <a:pt x="1325245"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txBox="1"/>
          <p:nvPr/>
        </p:nvSpPr>
        <p:spPr>
          <a:xfrm>
            <a:off x="3315652" y="3978656"/>
            <a:ext cx="11684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850" marR="12700" indent="-57150">
              <a:lnSpc>
                <a:spcPts val="1010"/>
              </a:lnSpc>
            </a:pPr>
            <a:r>
              <a:rPr sz="900">
                <a:solidFill>
                  <a:srgbClr val="595959"/>
                </a:solidFill>
                <a:latin typeface="Microsoft YaHei UI"/>
                <a:cs typeface="Microsoft YaHei UI"/>
              </a:rPr>
              <a:t>通过可穿戴设备、体检 等收集用户健康信息</a:t>
            </a:r>
            <a:endParaRPr sz="900">
              <a:latin typeface="Microsoft YaHei UI"/>
              <a:cs typeface="Microsoft YaHei UI"/>
            </a:endParaRPr>
          </a:p>
        </p:txBody>
      </p:sp>
      <p:sp>
        <p:nvSpPr>
          <p:cNvPr id="46" name="object 46"/>
          <p:cNvSpPr txBox="1"/>
          <p:nvPr/>
        </p:nvSpPr>
        <p:spPr>
          <a:xfrm rot="2340000">
            <a:off x="5816218" y="4787333"/>
            <a:ext cx="1264759" cy="1371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080"/>
              </a:lnSpc>
            </a:pPr>
            <a:r>
              <a:rPr sz="900">
                <a:solidFill>
                  <a:srgbClr val="595959"/>
                </a:solidFill>
                <a:latin typeface="Microsoft YaHei UI"/>
                <a:cs typeface="Microsoft YaHei UI"/>
              </a:rPr>
              <a:t>对用户数据进行分析处理</a:t>
            </a:r>
            <a:endParaRPr sz="900">
              <a:latin typeface="Microsoft YaHei UI"/>
              <a:cs typeface="Microsoft YaHei UI"/>
            </a:endParaRPr>
          </a:p>
        </p:txBody>
      </p:sp>
      <p:sp>
        <p:nvSpPr>
          <p:cNvPr id="47" name="object 47"/>
          <p:cNvSpPr/>
          <p:nvPr/>
        </p:nvSpPr>
        <p:spPr>
          <a:xfrm>
            <a:off x="3300737" y="4542189"/>
            <a:ext cx="3666515" cy="1061186"/>
          </a:xfrm>
          <a:custGeom>
            <a:rect l="l" t="t" r="r" b="b"/>
            <a:pathLst>
              <a:path w="3666515" h="1061186">
                <a:moveTo>
                  <a:pt x="3639019" y="1044219"/>
                </a:moveTo>
                <a:lnTo>
                  <a:pt x="3636429" y="1053376"/>
                </a:lnTo>
                <a:lnTo>
                  <a:pt x="3663911" y="1061186"/>
                </a:lnTo>
                <a:lnTo>
                  <a:pt x="3666515" y="1052029"/>
                </a:lnTo>
                <a:lnTo>
                  <a:pt x="3639019" y="1044219"/>
                </a:lnTo>
                <a:close/>
              </a:path>
              <a:path w="3666515" h="1061186">
                <a:moveTo>
                  <a:pt x="3602380" y="1033805"/>
                </a:moveTo>
                <a:lnTo>
                  <a:pt x="3599776" y="1042974"/>
                </a:lnTo>
                <a:lnTo>
                  <a:pt x="3627259" y="1050785"/>
                </a:lnTo>
                <a:lnTo>
                  <a:pt x="3629863" y="1041615"/>
                </a:lnTo>
                <a:lnTo>
                  <a:pt x="3602380" y="1033805"/>
                </a:lnTo>
                <a:close/>
              </a:path>
              <a:path w="3666515" h="1061186">
                <a:moveTo>
                  <a:pt x="3565728" y="1023404"/>
                </a:moveTo>
                <a:lnTo>
                  <a:pt x="3563124" y="1032560"/>
                </a:lnTo>
                <a:lnTo>
                  <a:pt x="3590607" y="1040371"/>
                </a:lnTo>
                <a:lnTo>
                  <a:pt x="3593211" y="1031214"/>
                </a:lnTo>
                <a:lnTo>
                  <a:pt x="3565728" y="1023404"/>
                </a:lnTo>
                <a:close/>
              </a:path>
              <a:path w="3666515" h="1061186">
                <a:moveTo>
                  <a:pt x="3529076" y="1012990"/>
                </a:moveTo>
                <a:lnTo>
                  <a:pt x="3526472" y="1022159"/>
                </a:lnTo>
                <a:lnTo>
                  <a:pt x="3553955" y="1029970"/>
                </a:lnTo>
                <a:lnTo>
                  <a:pt x="3556558" y="1020800"/>
                </a:lnTo>
                <a:lnTo>
                  <a:pt x="3529076" y="1012990"/>
                </a:lnTo>
                <a:close/>
              </a:path>
              <a:path w="3666515" h="1061186">
                <a:moveTo>
                  <a:pt x="3492423" y="1002588"/>
                </a:moveTo>
                <a:lnTo>
                  <a:pt x="3489820" y="1011745"/>
                </a:lnTo>
                <a:lnTo>
                  <a:pt x="3517303" y="1019556"/>
                </a:lnTo>
                <a:lnTo>
                  <a:pt x="3519906" y="1010399"/>
                </a:lnTo>
                <a:lnTo>
                  <a:pt x="3492423" y="1002588"/>
                </a:lnTo>
                <a:close/>
              </a:path>
              <a:path w="3666515" h="1061186">
                <a:moveTo>
                  <a:pt x="3455771" y="992187"/>
                </a:moveTo>
                <a:lnTo>
                  <a:pt x="3453168" y="1001344"/>
                </a:lnTo>
                <a:lnTo>
                  <a:pt x="3480650" y="1009154"/>
                </a:lnTo>
                <a:lnTo>
                  <a:pt x="3483254" y="999985"/>
                </a:lnTo>
                <a:lnTo>
                  <a:pt x="3455771" y="992187"/>
                </a:lnTo>
                <a:close/>
              </a:path>
              <a:path w="3666515" h="1061186">
                <a:moveTo>
                  <a:pt x="3419119" y="981773"/>
                </a:moveTo>
                <a:lnTo>
                  <a:pt x="3416515" y="990942"/>
                </a:lnTo>
                <a:lnTo>
                  <a:pt x="3444011" y="998740"/>
                </a:lnTo>
                <a:lnTo>
                  <a:pt x="3446602" y="989584"/>
                </a:lnTo>
                <a:lnTo>
                  <a:pt x="3419119" y="981773"/>
                </a:lnTo>
                <a:close/>
              </a:path>
              <a:path w="3666515" h="1061186">
                <a:moveTo>
                  <a:pt x="3382467" y="971372"/>
                </a:moveTo>
                <a:lnTo>
                  <a:pt x="3379863" y="980528"/>
                </a:lnTo>
                <a:lnTo>
                  <a:pt x="3407359" y="988339"/>
                </a:lnTo>
                <a:lnTo>
                  <a:pt x="3409962" y="979170"/>
                </a:lnTo>
                <a:lnTo>
                  <a:pt x="3382467" y="971372"/>
                </a:lnTo>
                <a:close/>
              </a:path>
              <a:path w="3666515" h="1061186">
                <a:moveTo>
                  <a:pt x="3345815" y="960958"/>
                </a:moveTo>
                <a:lnTo>
                  <a:pt x="3343211" y="970127"/>
                </a:lnTo>
                <a:lnTo>
                  <a:pt x="3370707" y="977925"/>
                </a:lnTo>
                <a:lnTo>
                  <a:pt x="3373310" y="968768"/>
                </a:lnTo>
                <a:lnTo>
                  <a:pt x="3345815" y="960958"/>
                </a:lnTo>
                <a:close/>
              </a:path>
              <a:path w="3666515" h="1061186">
                <a:moveTo>
                  <a:pt x="3309162" y="950556"/>
                </a:moveTo>
                <a:lnTo>
                  <a:pt x="3306559" y="959713"/>
                </a:lnTo>
                <a:lnTo>
                  <a:pt x="3334054" y="967524"/>
                </a:lnTo>
                <a:lnTo>
                  <a:pt x="3336658" y="958354"/>
                </a:lnTo>
                <a:lnTo>
                  <a:pt x="3309162" y="950556"/>
                </a:lnTo>
                <a:close/>
              </a:path>
              <a:path w="3666515" h="1061186">
                <a:moveTo>
                  <a:pt x="3272510" y="940142"/>
                </a:moveTo>
                <a:lnTo>
                  <a:pt x="3269919" y="949312"/>
                </a:lnTo>
                <a:lnTo>
                  <a:pt x="3297402" y="957110"/>
                </a:lnTo>
                <a:lnTo>
                  <a:pt x="3300006" y="947953"/>
                </a:lnTo>
                <a:lnTo>
                  <a:pt x="3272510" y="940142"/>
                </a:lnTo>
                <a:close/>
              </a:path>
              <a:path w="3666515" h="1061186">
                <a:moveTo>
                  <a:pt x="3235871" y="929741"/>
                </a:moveTo>
                <a:lnTo>
                  <a:pt x="3233267" y="938898"/>
                </a:lnTo>
                <a:lnTo>
                  <a:pt x="3260750" y="946708"/>
                </a:lnTo>
                <a:lnTo>
                  <a:pt x="3263353" y="937539"/>
                </a:lnTo>
                <a:lnTo>
                  <a:pt x="3235871" y="929741"/>
                </a:lnTo>
                <a:close/>
              </a:path>
              <a:path w="3666515" h="1061186">
                <a:moveTo>
                  <a:pt x="3199218" y="919327"/>
                </a:moveTo>
                <a:lnTo>
                  <a:pt x="3196615" y="928497"/>
                </a:lnTo>
                <a:lnTo>
                  <a:pt x="3224098" y="936294"/>
                </a:lnTo>
                <a:lnTo>
                  <a:pt x="3226701" y="927138"/>
                </a:lnTo>
                <a:lnTo>
                  <a:pt x="3199218" y="919327"/>
                </a:lnTo>
                <a:close/>
              </a:path>
              <a:path w="3666515" h="1061186">
                <a:moveTo>
                  <a:pt x="3162566" y="908926"/>
                </a:moveTo>
                <a:lnTo>
                  <a:pt x="3159963" y="918083"/>
                </a:lnTo>
                <a:lnTo>
                  <a:pt x="3187446" y="925893"/>
                </a:lnTo>
                <a:lnTo>
                  <a:pt x="3190049" y="916724"/>
                </a:lnTo>
                <a:lnTo>
                  <a:pt x="3162566" y="908926"/>
                </a:lnTo>
                <a:close/>
              </a:path>
              <a:path w="3666515" h="1061186">
                <a:moveTo>
                  <a:pt x="3125914" y="898512"/>
                </a:moveTo>
                <a:lnTo>
                  <a:pt x="3123311" y="907681"/>
                </a:lnTo>
                <a:lnTo>
                  <a:pt x="3150793" y="915479"/>
                </a:lnTo>
                <a:lnTo>
                  <a:pt x="3153397" y="906322"/>
                </a:lnTo>
                <a:lnTo>
                  <a:pt x="3125914" y="898512"/>
                </a:lnTo>
                <a:close/>
              </a:path>
              <a:path w="3666515" h="1061186">
                <a:moveTo>
                  <a:pt x="3089262" y="888111"/>
                </a:moveTo>
                <a:lnTo>
                  <a:pt x="3086658" y="897267"/>
                </a:lnTo>
                <a:lnTo>
                  <a:pt x="3114141" y="905078"/>
                </a:lnTo>
                <a:lnTo>
                  <a:pt x="3116745" y="895908"/>
                </a:lnTo>
                <a:lnTo>
                  <a:pt x="3089262" y="888111"/>
                </a:lnTo>
                <a:close/>
              </a:path>
              <a:path w="3666515" h="1061186">
                <a:moveTo>
                  <a:pt x="3052610" y="877697"/>
                </a:moveTo>
                <a:lnTo>
                  <a:pt x="3050006" y="886866"/>
                </a:lnTo>
                <a:lnTo>
                  <a:pt x="3077502" y="894664"/>
                </a:lnTo>
                <a:lnTo>
                  <a:pt x="3080092" y="885507"/>
                </a:lnTo>
                <a:lnTo>
                  <a:pt x="3052610" y="877697"/>
                </a:lnTo>
                <a:close/>
              </a:path>
              <a:path w="3666515" h="1061186">
                <a:moveTo>
                  <a:pt x="3015957" y="867295"/>
                </a:moveTo>
                <a:lnTo>
                  <a:pt x="3013354" y="876452"/>
                </a:lnTo>
                <a:lnTo>
                  <a:pt x="3040849" y="884262"/>
                </a:lnTo>
                <a:lnTo>
                  <a:pt x="3043453" y="875093"/>
                </a:lnTo>
                <a:lnTo>
                  <a:pt x="3015957" y="867295"/>
                </a:lnTo>
                <a:close/>
              </a:path>
              <a:path w="3666515" h="1061186">
                <a:moveTo>
                  <a:pt x="2979305" y="856881"/>
                </a:moveTo>
                <a:lnTo>
                  <a:pt x="2976702" y="866051"/>
                </a:lnTo>
                <a:lnTo>
                  <a:pt x="3004197" y="873848"/>
                </a:lnTo>
                <a:lnTo>
                  <a:pt x="3006801" y="864692"/>
                </a:lnTo>
                <a:lnTo>
                  <a:pt x="2979305" y="856881"/>
                </a:lnTo>
                <a:close/>
              </a:path>
              <a:path w="3666515" h="1061186">
                <a:moveTo>
                  <a:pt x="2942653" y="846480"/>
                </a:moveTo>
                <a:lnTo>
                  <a:pt x="2940050" y="855637"/>
                </a:lnTo>
                <a:lnTo>
                  <a:pt x="2967545" y="863447"/>
                </a:lnTo>
                <a:lnTo>
                  <a:pt x="2970149" y="854290"/>
                </a:lnTo>
                <a:lnTo>
                  <a:pt x="2942653" y="846480"/>
                </a:lnTo>
                <a:close/>
              </a:path>
              <a:path w="3666515" h="1061186">
                <a:moveTo>
                  <a:pt x="2906001" y="836066"/>
                </a:moveTo>
                <a:lnTo>
                  <a:pt x="2903410" y="845235"/>
                </a:lnTo>
                <a:lnTo>
                  <a:pt x="2930893" y="853046"/>
                </a:lnTo>
                <a:lnTo>
                  <a:pt x="2933496" y="843876"/>
                </a:lnTo>
                <a:lnTo>
                  <a:pt x="2906001" y="836066"/>
                </a:lnTo>
                <a:close/>
              </a:path>
              <a:path w="3666515" h="1061186">
                <a:moveTo>
                  <a:pt x="2869349" y="825665"/>
                </a:moveTo>
                <a:lnTo>
                  <a:pt x="2866758" y="834821"/>
                </a:lnTo>
                <a:lnTo>
                  <a:pt x="2894241" y="842632"/>
                </a:lnTo>
                <a:lnTo>
                  <a:pt x="2896844" y="833475"/>
                </a:lnTo>
                <a:lnTo>
                  <a:pt x="2869349" y="825665"/>
                </a:lnTo>
                <a:close/>
              </a:path>
              <a:path w="3666515" h="1061186">
                <a:moveTo>
                  <a:pt x="2832709" y="815251"/>
                </a:moveTo>
                <a:lnTo>
                  <a:pt x="2830106" y="824420"/>
                </a:lnTo>
                <a:lnTo>
                  <a:pt x="2857588" y="832231"/>
                </a:lnTo>
                <a:lnTo>
                  <a:pt x="2860192" y="823061"/>
                </a:lnTo>
                <a:lnTo>
                  <a:pt x="2832709" y="815251"/>
                </a:lnTo>
                <a:close/>
              </a:path>
              <a:path w="3666515" h="1061186">
                <a:moveTo>
                  <a:pt x="2796057" y="804849"/>
                </a:moveTo>
                <a:lnTo>
                  <a:pt x="2793453" y="814006"/>
                </a:lnTo>
                <a:lnTo>
                  <a:pt x="2820936" y="821817"/>
                </a:lnTo>
                <a:lnTo>
                  <a:pt x="2823540" y="812660"/>
                </a:lnTo>
                <a:lnTo>
                  <a:pt x="2796057" y="804849"/>
                </a:lnTo>
                <a:close/>
              </a:path>
              <a:path w="3666515" h="1061186">
                <a:moveTo>
                  <a:pt x="2759405" y="794448"/>
                </a:moveTo>
                <a:lnTo>
                  <a:pt x="2756801" y="803605"/>
                </a:lnTo>
                <a:lnTo>
                  <a:pt x="2784284" y="811415"/>
                </a:lnTo>
                <a:lnTo>
                  <a:pt x="2786888" y="802246"/>
                </a:lnTo>
                <a:lnTo>
                  <a:pt x="2759405" y="794448"/>
                </a:lnTo>
                <a:close/>
              </a:path>
              <a:path w="3666515" h="1061186">
                <a:moveTo>
                  <a:pt x="2722753" y="784034"/>
                </a:moveTo>
                <a:lnTo>
                  <a:pt x="2720149" y="793203"/>
                </a:lnTo>
                <a:lnTo>
                  <a:pt x="2747632" y="801001"/>
                </a:lnTo>
                <a:lnTo>
                  <a:pt x="2750235" y="791845"/>
                </a:lnTo>
                <a:lnTo>
                  <a:pt x="2722753" y="784034"/>
                </a:lnTo>
                <a:close/>
              </a:path>
              <a:path w="3666515" h="1061186">
                <a:moveTo>
                  <a:pt x="2686100" y="773633"/>
                </a:moveTo>
                <a:lnTo>
                  <a:pt x="2683497" y="782789"/>
                </a:lnTo>
                <a:lnTo>
                  <a:pt x="2710992" y="790600"/>
                </a:lnTo>
                <a:lnTo>
                  <a:pt x="2713583" y="781431"/>
                </a:lnTo>
                <a:lnTo>
                  <a:pt x="2686100" y="773633"/>
                </a:lnTo>
                <a:close/>
              </a:path>
              <a:path w="3666515" h="1061186">
                <a:moveTo>
                  <a:pt x="2649448" y="763219"/>
                </a:moveTo>
                <a:lnTo>
                  <a:pt x="2646845" y="772388"/>
                </a:lnTo>
                <a:lnTo>
                  <a:pt x="2674340" y="780186"/>
                </a:lnTo>
                <a:lnTo>
                  <a:pt x="2676931" y="771029"/>
                </a:lnTo>
                <a:lnTo>
                  <a:pt x="2649448" y="763219"/>
                </a:lnTo>
                <a:close/>
              </a:path>
              <a:path w="3666515" h="1061186">
                <a:moveTo>
                  <a:pt x="2612796" y="752817"/>
                </a:moveTo>
                <a:lnTo>
                  <a:pt x="2610192" y="761974"/>
                </a:lnTo>
                <a:lnTo>
                  <a:pt x="2637688" y="769785"/>
                </a:lnTo>
                <a:lnTo>
                  <a:pt x="2640291" y="760615"/>
                </a:lnTo>
                <a:lnTo>
                  <a:pt x="2612796" y="752817"/>
                </a:lnTo>
                <a:close/>
              </a:path>
              <a:path w="3666515" h="1061186">
                <a:moveTo>
                  <a:pt x="2576144" y="742403"/>
                </a:moveTo>
                <a:lnTo>
                  <a:pt x="2573540" y="751573"/>
                </a:lnTo>
                <a:lnTo>
                  <a:pt x="2601036" y="759371"/>
                </a:lnTo>
                <a:lnTo>
                  <a:pt x="2603639" y="750214"/>
                </a:lnTo>
                <a:lnTo>
                  <a:pt x="2576144" y="742403"/>
                </a:lnTo>
                <a:close/>
              </a:path>
              <a:path w="3666515" h="1061186">
                <a:moveTo>
                  <a:pt x="2539492" y="732002"/>
                </a:moveTo>
                <a:lnTo>
                  <a:pt x="2536888" y="741159"/>
                </a:lnTo>
                <a:lnTo>
                  <a:pt x="2564384" y="748969"/>
                </a:lnTo>
                <a:lnTo>
                  <a:pt x="2566987" y="739800"/>
                </a:lnTo>
                <a:lnTo>
                  <a:pt x="2539492" y="732002"/>
                </a:lnTo>
                <a:close/>
              </a:path>
              <a:path w="3666515" h="1061186">
                <a:moveTo>
                  <a:pt x="2502839" y="721588"/>
                </a:moveTo>
                <a:lnTo>
                  <a:pt x="2500236" y="730758"/>
                </a:lnTo>
                <a:lnTo>
                  <a:pt x="2527731" y="738555"/>
                </a:lnTo>
                <a:lnTo>
                  <a:pt x="2530335" y="729399"/>
                </a:lnTo>
                <a:lnTo>
                  <a:pt x="2502839" y="721588"/>
                </a:lnTo>
                <a:close/>
              </a:path>
              <a:path w="3666515" h="1061186">
                <a:moveTo>
                  <a:pt x="2466187" y="711187"/>
                </a:moveTo>
                <a:lnTo>
                  <a:pt x="2463596" y="720344"/>
                </a:lnTo>
                <a:lnTo>
                  <a:pt x="2491079" y="728154"/>
                </a:lnTo>
                <a:lnTo>
                  <a:pt x="2493683" y="718985"/>
                </a:lnTo>
                <a:lnTo>
                  <a:pt x="2466187" y="711187"/>
                </a:lnTo>
                <a:close/>
              </a:path>
              <a:path w="3666515" h="1061186">
                <a:moveTo>
                  <a:pt x="2429548" y="700773"/>
                </a:moveTo>
                <a:lnTo>
                  <a:pt x="2426944" y="709942"/>
                </a:lnTo>
                <a:lnTo>
                  <a:pt x="2454427" y="717740"/>
                </a:lnTo>
                <a:lnTo>
                  <a:pt x="2457030" y="708583"/>
                </a:lnTo>
                <a:lnTo>
                  <a:pt x="2429548" y="700773"/>
                </a:lnTo>
                <a:close/>
              </a:path>
              <a:path w="3666515" h="1061186">
                <a:moveTo>
                  <a:pt x="2392895" y="690372"/>
                </a:moveTo>
                <a:lnTo>
                  <a:pt x="2390292" y="699528"/>
                </a:lnTo>
                <a:lnTo>
                  <a:pt x="2417775" y="707339"/>
                </a:lnTo>
                <a:lnTo>
                  <a:pt x="2420378" y="698169"/>
                </a:lnTo>
                <a:lnTo>
                  <a:pt x="2392895" y="690372"/>
                </a:lnTo>
                <a:close/>
              </a:path>
              <a:path w="3666515" h="1061186">
                <a:moveTo>
                  <a:pt x="2356243" y="679958"/>
                </a:moveTo>
                <a:lnTo>
                  <a:pt x="2353640" y="689127"/>
                </a:lnTo>
                <a:lnTo>
                  <a:pt x="2381123" y="696925"/>
                </a:lnTo>
                <a:lnTo>
                  <a:pt x="2383726" y="687768"/>
                </a:lnTo>
                <a:lnTo>
                  <a:pt x="2356243" y="679958"/>
                </a:lnTo>
                <a:close/>
              </a:path>
              <a:path w="3666515" h="1061186">
                <a:moveTo>
                  <a:pt x="2319591" y="669556"/>
                </a:moveTo>
                <a:lnTo>
                  <a:pt x="2316988" y="678713"/>
                </a:lnTo>
                <a:lnTo>
                  <a:pt x="2344470" y="686523"/>
                </a:lnTo>
                <a:lnTo>
                  <a:pt x="2347074" y="677354"/>
                </a:lnTo>
                <a:lnTo>
                  <a:pt x="2319591" y="669556"/>
                </a:lnTo>
                <a:close/>
              </a:path>
              <a:path w="3666515" h="1061186">
                <a:moveTo>
                  <a:pt x="2282939" y="659142"/>
                </a:moveTo>
                <a:lnTo>
                  <a:pt x="2280335" y="668312"/>
                </a:lnTo>
                <a:lnTo>
                  <a:pt x="2307818" y="676109"/>
                </a:lnTo>
                <a:lnTo>
                  <a:pt x="2310422" y="666953"/>
                </a:lnTo>
                <a:lnTo>
                  <a:pt x="2282939" y="659142"/>
                </a:lnTo>
                <a:close/>
              </a:path>
              <a:path w="3666515" h="1061186">
                <a:moveTo>
                  <a:pt x="2246287" y="648741"/>
                </a:moveTo>
                <a:lnTo>
                  <a:pt x="2243683" y="657898"/>
                </a:lnTo>
                <a:lnTo>
                  <a:pt x="2271179" y="665708"/>
                </a:lnTo>
                <a:lnTo>
                  <a:pt x="2273769" y="656539"/>
                </a:lnTo>
                <a:lnTo>
                  <a:pt x="2246287" y="648741"/>
                </a:lnTo>
                <a:close/>
              </a:path>
              <a:path w="3666515" h="1061186">
                <a:moveTo>
                  <a:pt x="2209634" y="638327"/>
                </a:moveTo>
                <a:lnTo>
                  <a:pt x="2207031" y="647496"/>
                </a:lnTo>
                <a:lnTo>
                  <a:pt x="2234526" y="655294"/>
                </a:lnTo>
                <a:lnTo>
                  <a:pt x="2237130" y="646137"/>
                </a:lnTo>
                <a:lnTo>
                  <a:pt x="2209634" y="638327"/>
                </a:lnTo>
                <a:close/>
              </a:path>
              <a:path w="3666515" h="1061186">
                <a:moveTo>
                  <a:pt x="2172982" y="627926"/>
                </a:moveTo>
                <a:lnTo>
                  <a:pt x="2170379" y="637082"/>
                </a:lnTo>
                <a:lnTo>
                  <a:pt x="2197874" y="644893"/>
                </a:lnTo>
                <a:lnTo>
                  <a:pt x="2200478" y="635736"/>
                </a:lnTo>
                <a:lnTo>
                  <a:pt x="2172982" y="627926"/>
                </a:lnTo>
                <a:close/>
              </a:path>
              <a:path w="3666515" h="1061186">
                <a:moveTo>
                  <a:pt x="2136330" y="617512"/>
                </a:moveTo>
                <a:lnTo>
                  <a:pt x="2133739" y="626681"/>
                </a:lnTo>
                <a:lnTo>
                  <a:pt x="2161222" y="634492"/>
                </a:lnTo>
                <a:lnTo>
                  <a:pt x="2163826" y="625322"/>
                </a:lnTo>
                <a:lnTo>
                  <a:pt x="2136330" y="617512"/>
                </a:lnTo>
                <a:close/>
              </a:path>
              <a:path w="3666515" h="1061186">
                <a:moveTo>
                  <a:pt x="2099678" y="607110"/>
                </a:moveTo>
                <a:lnTo>
                  <a:pt x="2097087" y="616267"/>
                </a:lnTo>
                <a:lnTo>
                  <a:pt x="2124570" y="624078"/>
                </a:lnTo>
                <a:lnTo>
                  <a:pt x="2127173" y="614921"/>
                </a:lnTo>
                <a:lnTo>
                  <a:pt x="2099678" y="607110"/>
                </a:lnTo>
                <a:close/>
              </a:path>
              <a:path w="3666515" h="1061186">
                <a:moveTo>
                  <a:pt x="2063038" y="596709"/>
                </a:moveTo>
                <a:lnTo>
                  <a:pt x="2060435" y="605866"/>
                </a:lnTo>
                <a:lnTo>
                  <a:pt x="2087918" y="613676"/>
                </a:lnTo>
                <a:lnTo>
                  <a:pt x="2090521" y="604507"/>
                </a:lnTo>
                <a:lnTo>
                  <a:pt x="2063038" y="596709"/>
                </a:lnTo>
                <a:close/>
              </a:path>
              <a:path w="3666515" h="1061186">
                <a:moveTo>
                  <a:pt x="2026386" y="586295"/>
                </a:moveTo>
                <a:lnTo>
                  <a:pt x="2023783" y="595464"/>
                </a:lnTo>
                <a:lnTo>
                  <a:pt x="2051265" y="603262"/>
                </a:lnTo>
                <a:lnTo>
                  <a:pt x="2053869" y="594106"/>
                </a:lnTo>
                <a:lnTo>
                  <a:pt x="2026386" y="586295"/>
                </a:lnTo>
                <a:close/>
              </a:path>
              <a:path w="3666515" h="1061186">
                <a:moveTo>
                  <a:pt x="1989734" y="575894"/>
                </a:moveTo>
                <a:lnTo>
                  <a:pt x="1987130" y="585050"/>
                </a:lnTo>
                <a:lnTo>
                  <a:pt x="2014613" y="592861"/>
                </a:lnTo>
                <a:lnTo>
                  <a:pt x="2017217" y="583692"/>
                </a:lnTo>
                <a:lnTo>
                  <a:pt x="1989734" y="575894"/>
                </a:lnTo>
                <a:close/>
              </a:path>
              <a:path w="3666515" h="1061186">
                <a:moveTo>
                  <a:pt x="1953082" y="565480"/>
                </a:moveTo>
                <a:lnTo>
                  <a:pt x="1950478" y="574649"/>
                </a:lnTo>
                <a:lnTo>
                  <a:pt x="1977961" y="582447"/>
                </a:lnTo>
                <a:lnTo>
                  <a:pt x="1980565" y="573290"/>
                </a:lnTo>
                <a:lnTo>
                  <a:pt x="1953082" y="565480"/>
                </a:lnTo>
                <a:close/>
              </a:path>
              <a:path w="3666515" h="1061186">
                <a:moveTo>
                  <a:pt x="1916430" y="555078"/>
                </a:moveTo>
                <a:lnTo>
                  <a:pt x="1913826" y="564235"/>
                </a:lnTo>
                <a:lnTo>
                  <a:pt x="1941322" y="572046"/>
                </a:lnTo>
                <a:lnTo>
                  <a:pt x="1943912" y="562876"/>
                </a:lnTo>
                <a:lnTo>
                  <a:pt x="1916430" y="555078"/>
                </a:lnTo>
                <a:close/>
              </a:path>
              <a:path w="3666515" h="1061186">
                <a:moveTo>
                  <a:pt x="1879777" y="544664"/>
                </a:moveTo>
                <a:lnTo>
                  <a:pt x="1877174" y="553834"/>
                </a:lnTo>
                <a:lnTo>
                  <a:pt x="1904669" y="561632"/>
                </a:lnTo>
                <a:lnTo>
                  <a:pt x="1907260" y="552475"/>
                </a:lnTo>
                <a:lnTo>
                  <a:pt x="1879777" y="544664"/>
                </a:lnTo>
                <a:close/>
              </a:path>
              <a:path w="3666515" h="1061186">
                <a:moveTo>
                  <a:pt x="1843125" y="534263"/>
                </a:moveTo>
                <a:lnTo>
                  <a:pt x="1840522" y="543420"/>
                </a:lnTo>
                <a:lnTo>
                  <a:pt x="1868017" y="551230"/>
                </a:lnTo>
                <a:lnTo>
                  <a:pt x="1870621" y="542061"/>
                </a:lnTo>
                <a:lnTo>
                  <a:pt x="1843125" y="534263"/>
                </a:lnTo>
                <a:close/>
              </a:path>
              <a:path w="3666515" h="1061186">
                <a:moveTo>
                  <a:pt x="1806473" y="523849"/>
                </a:moveTo>
                <a:lnTo>
                  <a:pt x="1803869" y="533019"/>
                </a:lnTo>
                <a:lnTo>
                  <a:pt x="1831365" y="540816"/>
                </a:lnTo>
                <a:lnTo>
                  <a:pt x="1833968" y="531660"/>
                </a:lnTo>
                <a:lnTo>
                  <a:pt x="1806473" y="523849"/>
                </a:lnTo>
                <a:close/>
              </a:path>
              <a:path w="3666515" h="1061186">
                <a:moveTo>
                  <a:pt x="1769821" y="513448"/>
                </a:moveTo>
                <a:lnTo>
                  <a:pt x="1767217" y="522605"/>
                </a:lnTo>
                <a:lnTo>
                  <a:pt x="1794713" y="530415"/>
                </a:lnTo>
                <a:lnTo>
                  <a:pt x="1797316" y="521246"/>
                </a:lnTo>
                <a:lnTo>
                  <a:pt x="1769821" y="513448"/>
                </a:lnTo>
                <a:close/>
              </a:path>
              <a:path w="3666515" h="1061186">
                <a:moveTo>
                  <a:pt x="1733169" y="503034"/>
                </a:moveTo>
                <a:lnTo>
                  <a:pt x="1730565" y="512203"/>
                </a:lnTo>
                <a:lnTo>
                  <a:pt x="1758061" y="520001"/>
                </a:lnTo>
                <a:lnTo>
                  <a:pt x="1760664" y="510844"/>
                </a:lnTo>
                <a:lnTo>
                  <a:pt x="1733169" y="503034"/>
                </a:lnTo>
                <a:close/>
              </a:path>
              <a:path w="3666515" h="1061186">
                <a:moveTo>
                  <a:pt x="1696516" y="492633"/>
                </a:moveTo>
                <a:lnTo>
                  <a:pt x="1693926" y="501789"/>
                </a:lnTo>
                <a:lnTo>
                  <a:pt x="1721408" y="509600"/>
                </a:lnTo>
                <a:lnTo>
                  <a:pt x="1724012" y="500430"/>
                </a:lnTo>
                <a:lnTo>
                  <a:pt x="1696516" y="492633"/>
                </a:lnTo>
                <a:close/>
              </a:path>
              <a:path w="3666515" h="1061186">
                <a:moveTo>
                  <a:pt x="1659877" y="482219"/>
                </a:moveTo>
                <a:lnTo>
                  <a:pt x="1657273" y="491388"/>
                </a:lnTo>
                <a:lnTo>
                  <a:pt x="1684756" y="499186"/>
                </a:lnTo>
                <a:lnTo>
                  <a:pt x="1687360" y="490029"/>
                </a:lnTo>
                <a:lnTo>
                  <a:pt x="1659877" y="482219"/>
                </a:lnTo>
                <a:close/>
              </a:path>
              <a:path w="3666515" h="1061186">
                <a:moveTo>
                  <a:pt x="1623225" y="471817"/>
                </a:moveTo>
                <a:lnTo>
                  <a:pt x="1620621" y="480974"/>
                </a:lnTo>
                <a:lnTo>
                  <a:pt x="1648104" y="488784"/>
                </a:lnTo>
                <a:lnTo>
                  <a:pt x="1650707" y="479615"/>
                </a:lnTo>
                <a:lnTo>
                  <a:pt x="1623225" y="471817"/>
                </a:lnTo>
                <a:close/>
              </a:path>
              <a:path w="3666515" h="1061186">
                <a:moveTo>
                  <a:pt x="1586572" y="461403"/>
                </a:moveTo>
                <a:lnTo>
                  <a:pt x="1583969" y="470573"/>
                </a:lnTo>
                <a:lnTo>
                  <a:pt x="1611452" y="478370"/>
                </a:lnTo>
                <a:lnTo>
                  <a:pt x="1614055" y="469214"/>
                </a:lnTo>
                <a:lnTo>
                  <a:pt x="1586572" y="461403"/>
                </a:lnTo>
                <a:close/>
              </a:path>
              <a:path w="3666515" h="1061186">
                <a:moveTo>
                  <a:pt x="1549920" y="451002"/>
                </a:moveTo>
                <a:lnTo>
                  <a:pt x="1547317" y="460159"/>
                </a:lnTo>
                <a:lnTo>
                  <a:pt x="1574800" y="467969"/>
                </a:lnTo>
                <a:lnTo>
                  <a:pt x="1577403" y="458800"/>
                </a:lnTo>
                <a:lnTo>
                  <a:pt x="1549920" y="451002"/>
                </a:lnTo>
                <a:close/>
              </a:path>
              <a:path w="3666515" h="1061186">
                <a:moveTo>
                  <a:pt x="1513268" y="440588"/>
                </a:moveTo>
                <a:lnTo>
                  <a:pt x="1510665" y="449757"/>
                </a:lnTo>
                <a:lnTo>
                  <a:pt x="1538160" y="457555"/>
                </a:lnTo>
                <a:lnTo>
                  <a:pt x="1540751" y="448398"/>
                </a:lnTo>
                <a:lnTo>
                  <a:pt x="1513268" y="440588"/>
                </a:lnTo>
                <a:close/>
              </a:path>
              <a:path w="3666515" h="1061186">
                <a:moveTo>
                  <a:pt x="1476616" y="430187"/>
                </a:moveTo>
                <a:lnTo>
                  <a:pt x="1474012" y="439343"/>
                </a:lnTo>
                <a:lnTo>
                  <a:pt x="1501508" y="447154"/>
                </a:lnTo>
                <a:lnTo>
                  <a:pt x="1504111" y="437997"/>
                </a:lnTo>
                <a:lnTo>
                  <a:pt x="1476616" y="430187"/>
                </a:lnTo>
                <a:close/>
              </a:path>
              <a:path w="3666515" h="1061186">
                <a:moveTo>
                  <a:pt x="1439964" y="419773"/>
                </a:moveTo>
                <a:lnTo>
                  <a:pt x="1437360" y="428942"/>
                </a:lnTo>
                <a:lnTo>
                  <a:pt x="1464856" y="436753"/>
                </a:lnTo>
                <a:lnTo>
                  <a:pt x="1467459" y="427583"/>
                </a:lnTo>
                <a:lnTo>
                  <a:pt x="1439964" y="419773"/>
                </a:lnTo>
                <a:close/>
              </a:path>
              <a:path w="3666515" h="1061186">
                <a:moveTo>
                  <a:pt x="1403311" y="409371"/>
                </a:moveTo>
                <a:lnTo>
                  <a:pt x="1400708" y="418528"/>
                </a:lnTo>
                <a:lnTo>
                  <a:pt x="1428203" y="426339"/>
                </a:lnTo>
                <a:lnTo>
                  <a:pt x="1430807" y="417182"/>
                </a:lnTo>
                <a:lnTo>
                  <a:pt x="1403311" y="409371"/>
                </a:lnTo>
                <a:close/>
              </a:path>
              <a:path w="3666515" h="1061186">
                <a:moveTo>
                  <a:pt x="1366659" y="398970"/>
                </a:moveTo>
                <a:lnTo>
                  <a:pt x="1364056" y="408127"/>
                </a:lnTo>
                <a:lnTo>
                  <a:pt x="1391551" y="415937"/>
                </a:lnTo>
                <a:lnTo>
                  <a:pt x="1394155" y="406768"/>
                </a:lnTo>
                <a:lnTo>
                  <a:pt x="1366659" y="398970"/>
                </a:lnTo>
                <a:close/>
              </a:path>
              <a:path w="3666515" h="1061186">
                <a:moveTo>
                  <a:pt x="1330007" y="388556"/>
                </a:moveTo>
                <a:lnTo>
                  <a:pt x="1327416" y="397725"/>
                </a:lnTo>
                <a:lnTo>
                  <a:pt x="1354899" y="405523"/>
                </a:lnTo>
                <a:lnTo>
                  <a:pt x="1357503" y="396367"/>
                </a:lnTo>
                <a:lnTo>
                  <a:pt x="1330007" y="388556"/>
                </a:lnTo>
                <a:close/>
              </a:path>
              <a:path w="3666515" h="1061186">
                <a:moveTo>
                  <a:pt x="1293368" y="378155"/>
                </a:moveTo>
                <a:lnTo>
                  <a:pt x="1290764" y="387311"/>
                </a:lnTo>
                <a:lnTo>
                  <a:pt x="1318247" y="395122"/>
                </a:lnTo>
                <a:lnTo>
                  <a:pt x="1320850" y="385953"/>
                </a:lnTo>
                <a:lnTo>
                  <a:pt x="1293368" y="378155"/>
                </a:lnTo>
                <a:close/>
              </a:path>
              <a:path w="3666515" h="1061186">
                <a:moveTo>
                  <a:pt x="1256715" y="367741"/>
                </a:moveTo>
                <a:lnTo>
                  <a:pt x="1254112" y="376910"/>
                </a:lnTo>
                <a:lnTo>
                  <a:pt x="1281595" y="384708"/>
                </a:lnTo>
                <a:lnTo>
                  <a:pt x="1284198" y="375551"/>
                </a:lnTo>
                <a:lnTo>
                  <a:pt x="1256715" y="367741"/>
                </a:lnTo>
                <a:close/>
              </a:path>
              <a:path w="3666515" h="1061186">
                <a:moveTo>
                  <a:pt x="1220063" y="357339"/>
                </a:moveTo>
                <a:lnTo>
                  <a:pt x="1217460" y="366496"/>
                </a:lnTo>
                <a:lnTo>
                  <a:pt x="1244942" y="374307"/>
                </a:lnTo>
                <a:lnTo>
                  <a:pt x="1247546" y="365137"/>
                </a:lnTo>
                <a:lnTo>
                  <a:pt x="1220063" y="357339"/>
                </a:lnTo>
                <a:close/>
              </a:path>
              <a:path w="3666515" h="1061186">
                <a:moveTo>
                  <a:pt x="1183411" y="346925"/>
                </a:moveTo>
                <a:lnTo>
                  <a:pt x="1180807" y="356095"/>
                </a:lnTo>
                <a:lnTo>
                  <a:pt x="1208290" y="363893"/>
                </a:lnTo>
                <a:lnTo>
                  <a:pt x="1210894" y="354736"/>
                </a:lnTo>
                <a:lnTo>
                  <a:pt x="1183411" y="346925"/>
                </a:lnTo>
                <a:close/>
              </a:path>
              <a:path w="3666515" h="1061186">
                <a:moveTo>
                  <a:pt x="1146759" y="336524"/>
                </a:moveTo>
                <a:lnTo>
                  <a:pt x="1144155" y="345681"/>
                </a:lnTo>
                <a:lnTo>
                  <a:pt x="1171638" y="353491"/>
                </a:lnTo>
                <a:lnTo>
                  <a:pt x="1174242" y="344322"/>
                </a:lnTo>
                <a:lnTo>
                  <a:pt x="1146759" y="336524"/>
                </a:lnTo>
                <a:close/>
              </a:path>
              <a:path w="3666515" h="1061186">
                <a:moveTo>
                  <a:pt x="1110107" y="326110"/>
                </a:moveTo>
                <a:lnTo>
                  <a:pt x="1107503" y="335280"/>
                </a:lnTo>
                <a:lnTo>
                  <a:pt x="1134999" y="343077"/>
                </a:lnTo>
                <a:lnTo>
                  <a:pt x="1137589" y="333921"/>
                </a:lnTo>
                <a:lnTo>
                  <a:pt x="1110107" y="326110"/>
                </a:lnTo>
                <a:close/>
              </a:path>
              <a:path w="3666515" h="1061186">
                <a:moveTo>
                  <a:pt x="1073454" y="315709"/>
                </a:moveTo>
                <a:lnTo>
                  <a:pt x="1070851" y="324866"/>
                </a:lnTo>
                <a:lnTo>
                  <a:pt x="1098346" y="332676"/>
                </a:lnTo>
                <a:lnTo>
                  <a:pt x="1100950" y="323507"/>
                </a:lnTo>
                <a:lnTo>
                  <a:pt x="1073454" y="315709"/>
                </a:lnTo>
                <a:close/>
              </a:path>
              <a:path w="3666515" h="1061186">
                <a:moveTo>
                  <a:pt x="1036802" y="305295"/>
                </a:moveTo>
                <a:lnTo>
                  <a:pt x="1034199" y="314464"/>
                </a:lnTo>
                <a:lnTo>
                  <a:pt x="1061694" y="322262"/>
                </a:lnTo>
                <a:lnTo>
                  <a:pt x="1064298" y="313105"/>
                </a:lnTo>
                <a:lnTo>
                  <a:pt x="1036802" y="305295"/>
                </a:lnTo>
                <a:close/>
              </a:path>
              <a:path w="3666515" h="1061186">
                <a:moveTo>
                  <a:pt x="1000150" y="294894"/>
                </a:moveTo>
                <a:lnTo>
                  <a:pt x="997546" y="304050"/>
                </a:lnTo>
                <a:lnTo>
                  <a:pt x="1025042" y="311861"/>
                </a:lnTo>
                <a:lnTo>
                  <a:pt x="1027645" y="302691"/>
                </a:lnTo>
                <a:lnTo>
                  <a:pt x="1000150" y="294894"/>
                </a:lnTo>
                <a:close/>
              </a:path>
              <a:path w="3666515" h="1061186">
                <a:moveTo>
                  <a:pt x="963498" y="284480"/>
                </a:moveTo>
                <a:lnTo>
                  <a:pt x="960907" y="293649"/>
                </a:lnTo>
                <a:lnTo>
                  <a:pt x="988390" y="301447"/>
                </a:lnTo>
                <a:lnTo>
                  <a:pt x="990993" y="292290"/>
                </a:lnTo>
                <a:lnTo>
                  <a:pt x="963498" y="284480"/>
                </a:lnTo>
                <a:close/>
              </a:path>
              <a:path w="3666515" h="1061186">
                <a:moveTo>
                  <a:pt x="926858" y="274078"/>
                </a:moveTo>
                <a:lnTo>
                  <a:pt x="924255" y="283235"/>
                </a:lnTo>
                <a:lnTo>
                  <a:pt x="951738" y="291045"/>
                </a:lnTo>
                <a:lnTo>
                  <a:pt x="954341" y="281876"/>
                </a:lnTo>
                <a:lnTo>
                  <a:pt x="926858" y="274078"/>
                </a:lnTo>
                <a:close/>
              </a:path>
              <a:path w="3666515" h="1061186">
                <a:moveTo>
                  <a:pt x="890206" y="263664"/>
                </a:moveTo>
                <a:lnTo>
                  <a:pt x="887603" y="272834"/>
                </a:lnTo>
                <a:lnTo>
                  <a:pt x="915085" y="280631"/>
                </a:lnTo>
                <a:lnTo>
                  <a:pt x="917689" y="271475"/>
                </a:lnTo>
                <a:lnTo>
                  <a:pt x="890206" y="263664"/>
                </a:lnTo>
                <a:close/>
              </a:path>
              <a:path w="3666515" h="1061186">
                <a:moveTo>
                  <a:pt x="853554" y="253263"/>
                </a:moveTo>
                <a:lnTo>
                  <a:pt x="850950" y="262420"/>
                </a:lnTo>
                <a:lnTo>
                  <a:pt x="878433" y="270230"/>
                </a:lnTo>
                <a:lnTo>
                  <a:pt x="881037" y="261061"/>
                </a:lnTo>
                <a:lnTo>
                  <a:pt x="853554" y="253263"/>
                </a:lnTo>
                <a:close/>
              </a:path>
              <a:path w="3666515" h="1061186">
                <a:moveTo>
                  <a:pt x="816902" y="242849"/>
                </a:moveTo>
                <a:lnTo>
                  <a:pt x="814298" y="252018"/>
                </a:lnTo>
                <a:lnTo>
                  <a:pt x="841781" y="259829"/>
                </a:lnTo>
                <a:lnTo>
                  <a:pt x="844384" y="250659"/>
                </a:lnTo>
                <a:lnTo>
                  <a:pt x="816902" y="242849"/>
                </a:lnTo>
                <a:close/>
              </a:path>
              <a:path w="3666515" h="1061186">
                <a:moveTo>
                  <a:pt x="780249" y="232448"/>
                </a:moveTo>
                <a:lnTo>
                  <a:pt x="777646" y="241604"/>
                </a:lnTo>
                <a:lnTo>
                  <a:pt x="805129" y="249415"/>
                </a:lnTo>
                <a:lnTo>
                  <a:pt x="807732" y="240258"/>
                </a:lnTo>
                <a:lnTo>
                  <a:pt x="780249" y="232448"/>
                </a:lnTo>
                <a:close/>
              </a:path>
              <a:path w="3666515" h="1061186">
                <a:moveTo>
                  <a:pt x="743597" y="222034"/>
                </a:moveTo>
                <a:lnTo>
                  <a:pt x="740994" y="231203"/>
                </a:lnTo>
                <a:lnTo>
                  <a:pt x="768489" y="239014"/>
                </a:lnTo>
                <a:lnTo>
                  <a:pt x="771080" y="229844"/>
                </a:lnTo>
                <a:lnTo>
                  <a:pt x="743597" y="222034"/>
                </a:lnTo>
                <a:close/>
              </a:path>
              <a:path w="3666515" h="1061186">
                <a:moveTo>
                  <a:pt x="706945" y="211632"/>
                </a:moveTo>
                <a:lnTo>
                  <a:pt x="704342" y="220789"/>
                </a:lnTo>
                <a:lnTo>
                  <a:pt x="731837" y="228600"/>
                </a:lnTo>
                <a:lnTo>
                  <a:pt x="734428" y="219443"/>
                </a:lnTo>
                <a:lnTo>
                  <a:pt x="706945" y="211632"/>
                </a:lnTo>
                <a:close/>
              </a:path>
              <a:path w="3666515" h="1061186">
                <a:moveTo>
                  <a:pt x="670293" y="201231"/>
                </a:moveTo>
                <a:lnTo>
                  <a:pt x="667689" y="210388"/>
                </a:lnTo>
                <a:lnTo>
                  <a:pt x="695185" y="218198"/>
                </a:lnTo>
                <a:lnTo>
                  <a:pt x="697788" y="209029"/>
                </a:lnTo>
                <a:lnTo>
                  <a:pt x="670293" y="201231"/>
                </a:lnTo>
                <a:close/>
              </a:path>
              <a:path w="3666515" h="1061186">
                <a:moveTo>
                  <a:pt x="633641" y="190817"/>
                </a:moveTo>
                <a:lnTo>
                  <a:pt x="631037" y="199986"/>
                </a:lnTo>
                <a:lnTo>
                  <a:pt x="658533" y="207784"/>
                </a:lnTo>
                <a:lnTo>
                  <a:pt x="661136" y="198628"/>
                </a:lnTo>
                <a:lnTo>
                  <a:pt x="633641" y="190817"/>
                </a:lnTo>
                <a:close/>
              </a:path>
              <a:path w="3666515" h="1061186">
                <a:moveTo>
                  <a:pt x="596988" y="180416"/>
                </a:moveTo>
                <a:lnTo>
                  <a:pt x="594385" y="189572"/>
                </a:lnTo>
                <a:lnTo>
                  <a:pt x="621880" y="197383"/>
                </a:lnTo>
                <a:lnTo>
                  <a:pt x="624484" y="188214"/>
                </a:lnTo>
                <a:lnTo>
                  <a:pt x="596988" y="180416"/>
                </a:lnTo>
                <a:close/>
              </a:path>
              <a:path w="3666515" h="1061186">
                <a:moveTo>
                  <a:pt x="560336" y="170002"/>
                </a:moveTo>
                <a:lnTo>
                  <a:pt x="557745" y="179171"/>
                </a:lnTo>
                <a:lnTo>
                  <a:pt x="585228" y="186969"/>
                </a:lnTo>
                <a:lnTo>
                  <a:pt x="587832" y="177812"/>
                </a:lnTo>
                <a:lnTo>
                  <a:pt x="560336" y="170002"/>
                </a:lnTo>
                <a:close/>
              </a:path>
              <a:path w="3666515" h="1061186">
                <a:moveTo>
                  <a:pt x="523697" y="159600"/>
                </a:moveTo>
                <a:lnTo>
                  <a:pt x="521093" y="168757"/>
                </a:lnTo>
                <a:lnTo>
                  <a:pt x="548576" y="176568"/>
                </a:lnTo>
                <a:lnTo>
                  <a:pt x="551180" y="167398"/>
                </a:lnTo>
                <a:lnTo>
                  <a:pt x="523697" y="159600"/>
                </a:lnTo>
                <a:close/>
              </a:path>
              <a:path w="3666515" h="1061186">
                <a:moveTo>
                  <a:pt x="487045" y="149186"/>
                </a:moveTo>
                <a:lnTo>
                  <a:pt x="484441" y="158356"/>
                </a:lnTo>
                <a:lnTo>
                  <a:pt x="511924" y="166154"/>
                </a:lnTo>
                <a:lnTo>
                  <a:pt x="514527" y="156997"/>
                </a:lnTo>
                <a:lnTo>
                  <a:pt x="487045" y="149186"/>
                </a:lnTo>
                <a:close/>
              </a:path>
              <a:path w="3666515" h="1061186">
                <a:moveTo>
                  <a:pt x="450392" y="138785"/>
                </a:moveTo>
                <a:lnTo>
                  <a:pt x="447789" y="147942"/>
                </a:lnTo>
                <a:lnTo>
                  <a:pt x="475272" y="155752"/>
                </a:lnTo>
                <a:lnTo>
                  <a:pt x="477875" y="146583"/>
                </a:lnTo>
                <a:lnTo>
                  <a:pt x="450392" y="138785"/>
                </a:lnTo>
                <a:close/>
              </a:path>
              <a:path w="3666515" h="1061186">
                <a:moveTo>
                  <a:pt x="413740" y="128371"/>
                </a:moveTo>
                <a:lnTo>
                  <a:pt x="411137" y="137541"/>
                </a:lnTo>
                <a:lnTo>
                  <a:pt x="438619" y="145338"/>
                </a:lnTo>
                <a:lnTo>
                  <a:pt x="441223" y="136182"/>
                </a:lnTo>
                <a:lnTo>
                  <a:pt x="413740" y="128371"/>
                </a:lnTo>
                <a:close/>
              </a:path>
              <a:path w="3666515" h="1061186">
                <a:moveTo>
                  <a:pt x="377088" y="117970"/>
                </a:moveTo>
                <a:lnTo>
                  <a:pt x="374484" y="127127"/>
                </a:lnTo>
                <a:lnTo>
                  <a:pt x="401967" y="134937"/>
                </a:lnTo>
                <a:lnTo>
                  <a:pt x="404571" y="125768"/>
                </a:lnTo>
                <a:lnTo>
                  <a:pt x="377088" y="117970"/>
                </a:lnTo>
                <a:close/>
              </a:path>
              <a:path w="3666515" h="1061186">
                <a:moveTo>
                  <a:pt x="340436" y="107556"/>
                </a:moveTo>
                <a:lnTo>
                  <a:pt x="337832" y="116725"/>
                </a:lnTo>
                <a:lnTo>
                  <a:pt x="365315" y="124523"/>
                </a:lnTo>
                <a:lnTo>
                  <a:pt x="367919" y="115366"/>
                </a:lnTo>
                <a:lnTo>
                  <a:pt x="340436" y="107556"/>
                </a:lnTo>
                <a:close/>
              </a:path>
              <a:path w="3666515" h="1061186">
                <a:moveTo>
                  <a:pt x="303784" y="97155"/>
                </a:moveTo>
                <a:lnTo>
                  <a:pt x="301180" y="106311"/>
                </a:lnTo>
                <a:lnTo>
                  <a:pt x="328675" y="114122"/>
                </a:lnTo>
                <a:lnTo>
                  <a:pt x="331266" y="104952"/>
                </a:lnTo>
                <a:lnTo>
                  <a:pt x="303784" y="97155"/>
                </a:lnTo>
                <a:close/>
              </a:path>
              <a:path w="3666515" h="1061186">
                <a:moveTo>
                  <a:pt x="267131" y="86741"/>
                </a:moveTo>
                <a:lnTo>
                  <a:pt x="264528" y="95910"/>
                </a:lnTo>
                <a:lnTo>
                  <a:pt x="292023" y="103708"/>
                </a:lnTo>
                <a:lnTo>
                  <a:pt x="294627" y="94551"/>
                </a:lnTo>
                <a:lnTo>
                  <a:pt x="267131" y="86741"/>
                </a:lnTo>
                <a:close/>
              </a:path>
              <a:path w="3666515" h="1061186">
                <a:moveTo>
                  <a:pt x="230479" y="76339"/>
                </a:moveTo>
                <a:lnTo>
                  <a:pt x="227876" y="85496"/>
                </a:lnTo>
                <a:lnTo>
                  <a:pt x="255371" y="93306"/>
                </a:lnTo>
                <a:lnTo>
                  <a:pt x="257975" y="84137"/>
                </a:lnTo>
                <a:lnTo>
                  <a:pt x="230479" y="76339"/>
                </a:lnTo>
                <a:close/>
              </a:path>
              <a:path w="3666515" h="1061186">
                <a:moveTo>
                  <a:pt x="193827" y="65925"/>
                </a:moveTo>
                <a:lnTo>
                  <a:pt x="191223" y="75095"/>
                </a:lnTo>
                <a:lnTo>
                  <a:pt x="218719" y="82892"/>
                </a:lnTo>
                <a:lnTo>
                  <a:pt x="221322" y="73736"/>
                </a:lnTo>
                <a:lnTo>
                  <a:pt x="193827" y="65925"/>
                </a:lnTo>
                <a:close/>
              </a:path>
              <a:path w="3666515" h="1061186">
                <a:moveTo>
                  <a:pt x="157175" y="55524"/>
                </a:moveTo>
                <a:lnTo>
                  <a:pt x="154571" y="64681"/>
                </a:lnTo>
                <a:lnTo>
                  <a:pt x="182067" y="72491"/>
                </a:lnTo>
                <a:lnTo>
                  <a:pt x="184670" y="63334"/>
                </a:lnTo>
                <a:lnTo>
                  <a:pt x="157175" y="55524"/>
                </a:lnTo>
                <a:close/>
              </a:path>
              <a:path w="3666515" h="1061186">
                <a:moveTo>
                  <a:pt x="120523" y="45110"/>
                </a:moveTo>
                <a:lnTo>
                  <a:pt x="117932" y="54279"/>
                </a:lnTo>
                <a:lnTo>
                  <a:pt x="145414" y="62090"/>
                </a:lnTo>
                <a:lnTo>
                  <a:pt x="148018" y="52920"/>
                </a:lnTo>
                <a:lnTo>
                  <a:pt x="120523" y="45110"/>
                </a:lnTo>
                <a:close/>
              </a:path>
              <a:path w="3666515" h="1061186">
                <a:moveTo>
                  <a:pt x="83705" y="0"/>
                </a:moveTo>
                <a:lnTo>
                  <a:pt x="0" y="15836"/>
                </a:lnTo>
                <a:lnTo>
                  <a:pt x="62890" y="73304"/>
                </a:lnTo>
                <a:lnTo>
                  <a:pt x="71994" y="41242"/>
                </a:lnTo>
                <a:lnTo>
                  <a:pt x="59791" y="37769"/>
                </a:lnTo>
                <a:lnTo>
                  <a:pt x="62382" y="28600"/>
                </a:lnTo>
                <a:lnTo>
                  <a:pt x="75584" y="28600"/>
                </a:lnTo>
                <a:lnTo>
                  <a:pt x="83705" y="0"/>
                </a:lnTo>
                <a:close/>
              </a:path>
              <a:path w="3666515" h="1061186">
                <a:moveTo>
                  <a:pt x="83883" y="34709"/>
                </a:moveTo>
                <a:lnTo>
                  <a:pt x="81280" y="43865"/>
                </a:lnTo>
                <a:lnTo>
                  <a:pt x="108762" y="51676"/>
                </a:lnTo>
                <a:lnTo>
                  <a:pt x="111366" y="42519"/>
                </a:lnTo>
                <a:lnTo>
                  <a:pt x="83883" y="34709"/>
                </a:lnTo>
                <a:close/>
              </a:path>
              <a:path w="3666515" h="1061186">
                <a:moveTo>
                  <a:pt x="74598" y="32072"/>
                </a:moveTo>
                <a:lnTo>
                  <a:pt x="71994" y="41242"/>
                </a:lnTo>
                <a:lnTo>
                  <a:pt x="74714" y="32105"/>
                </a:lnTo>
                <a:close/>
              </a:path>
              <a:path w="3666515" h="1061186">
                <a:moveTo>
                  <a:pt x="62382" y="28600"/>
                </a:moveTo>
                <a:lnTo>
                  <a:pt x="59791" y="37769"/>
                </a:lnTo>
                <a:lnTo>
                  <a:pt x="71994" y="41242"/>
                </a:lnTo>
                <a:lnTo>
                  <a:pt x="74598" y="32072"/>
                </a:lnTo>
                <a:lnTo>
                  <a:pt x="62382" y="28600"/>
                </a:lnTo>
                <a:close/>
              </a:path>
              <a:path w="3666515" h="1061186">
                <a:moveTo>
                  <a:pt x="75584" y="28600"/>
                </a:moveTo>
                <a:lnTo>
                  <a:pt x="62382" y="28600"/>
                </a:lnTo>
                <a:lnTo>
                  <a:pt x="74598" y="32072"/>
                </a:lnTo>
                <a:lnTo>
                  <a:pt x="75584" y="2860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2720340" y="4693284"/>
            <a:ext cx="1394193" cy="1076286"/>
          </a:xfrm>
          <a:custGeom>
            <a:rect l="l" t="t" r="r" b="b"/>
            <a:pathLst>
              <a:path w="1394193" h="1076286">
                <a:moveTo>
                  <a:pt x="1371561" y="1051293"/>
                </a:moveTo>
                <a:lnTo>
                  <a:pt x="1365745" y="1058837"/>
                </a:lnTo>
                <a:lnTo>
                  <a:pt x="1388376" y="1076286"/>
                </a:lnTo>
                <a:lnTo>
                  <a:pt x="1394193" y="1068743"/>
                </a:lnTo>
                <a:lnTo>
                  <a:pt x="1371561" y="1051293"/>
                </a:lnTo>
                <a:close/>
              </a:path>
              <a:path w="1394193" h="1076286">
                <a:moveTo>
                  <a:pt x="1341386" y="1028039"/>
                </a:moveTo>
                <a:lnTo>
                  <a:pt x="1335570" y="1035583"/>
                </a:lnTo>
                <a:lnTo>
                  <a:pt x="1358201" y="1053020"/>
                </a:lnTo>
                <a:lnTo>
                  <a:pt x="1364018" y="1045476"/>
                </a:lnTo>
                <a:lnTo>
                  <a:pt x="1341386" y="1028039"/>
                </a:lnTo>
                <a:close/>
              </a:path>
              <a:path w="1394193" h="1076286">
                <a:moveTo>
                  <a:pt x="1311211" y="1004773"/>
                </a:moveTo>
                <a:lnTo>
                  <a:pt x="1305394" y="1012316"/>
                </a:lnTo>
                <a:lnTo>
                  <a:pt x="1328026" y="1029766"/>
                </a:lnTo>
                <a:lnTo>
                  <a:pt x="1333842" y="1022222"/>
                </a:lnTo>
                <a:lnTo>
                  <a:pt x="1311211" y="1004773"/>
                </a:lnTo>
                <a:close/>
              </a:path>
              <a:path w="1394193" h="1076286">
                <a:moveTo>
                  <a:pt x="1281036" y="981519"/>
                </a:moveTo>
                <a:lnTo>
                  <a:pt x="1275219" y="989063"/>
                </a:lnTo>
                <a:lnTo>
                  <a:pt x="1297851" y="1006500"/>
                </a:lnTo>
                <a:lnTo>
                  <a:pt x="1303667" y="998956"/>
                </a:lnTo>
                <a:lnTo>
                  <a:pt x="1281036" y="981519"/>
                </a:lnTo>
                <a:close/>
              </a:path>
              <a:path w="1394193" h="1076286">
                <a:moveTo>
                  <a:pt x="1250861" y="958253"/>
                </a:moveTo>
                <a:lnTo>
                  <a:pt x="1245044" y="965796"/>
                </a:lnTo>
                <a:lnTo>
                  <a:pt x="1267675" y="983246"/>
                </a:lnTo>
                <a:lnTo>
                  <a:pt x="1273492" y="975702"/>
                </a:lnTo>
                <a:lnTo>
                  <a:pt x="1250861" y="958253"/>
                </a:lnTo>
                <a:close/>
              </a:path>
              <a:path w="1394193" h="1076286">
                <a:moveTo>
                  <a:pt x="1220685" y="934986"/>
                </a:moveTo>
                <a:lnTo>
                  <a:pt x="1214869" y="942530"/>
                </a:lnTo>
                <a:lnTo>
                  <a:pt x="1237500" y="959980"/>
                </a:lnTo>
                <a:lnTo>
                  <a:pt x="1243317" y="952436"/>
                </a:lnTo>
                <a:lnTo>
                  <a:pt x="1220685" y="934986"/>
                </a:lnTo>
                <a:close/>
              </a:path>
              <a:path w="1394193" h="1076286">
                <a:moveTo>
                  <a:pt x="1190510" y="911732"/>
                </a:moveTo>
                <a:lnTo>
                  <a:pt x="1184694" y="919276"/>
                </a:lnTo>
                <a:lnTo>
                  <a:pt x="1207325" y="936713"/>
                </a:lnTo>
                <a:lnTo>
                  <a:pt x="1213142" y="929170"/>
                </a:lnTo>
                <a:lnTo>
                  <a:pt x="1190510" y="911732"/>
                </a:lnTo>
                <a:close/>
              </a:path>
              <a:path w="1394193" h="1076286">
                <a:moveTo>
                  <a:pt x="1160335" y="888466"/>
                </a:moveTo>
                <a:lnTo>
                  <a:pt x="1154518" y="896010"/>
                </a:lnTo>
                <a:lnTo>
                  <a:pt x="1177150" y="913460"/>
                </a:lnTo>
                <a:lnTo>
                  <a:pt x="1182966" y="905916"/>
                </a:lnTo>
                <a:lnTo>
                  <a:pt x="1160335" y="888466"/>
                </a:lnTo>
                <a:close/>
              </a:path>
              <a:path w="1394193" h="1076286">
                <a:moveTo>
                  <a:pt x="1130160" y="865212"/>
                </a:moveTo>
                <a:lnTo>
                  <a:pt x="1124343" y="872756"/>
                </a:lnTo>
                <a:lnTo>
                  <a:pt x="1146975" y="890193"/>
                </a:lnTo>
                <a:lnTo>
                  <a:pt x="1152791" y="882649"/>
                </a:lnTo>
                <a:lnTo>
                  <a:pt x="1130160" y="865212"/>
                </a:lnTo>
                <a:close/>
              </a:path>
              <a:path w="1394193" h="1076286">
                <a:moveTo>
                  <a:pt x="1099985" y="841946"/>
                </a:moveTo>
                <a:lnTo>
                  <a:pt x="1094168" y="849490"/>
                </a:lnTo>
                <a:lnTo>
                  <a:pt x="1116799" y="866940"/>
                </a:lnTo>
                <a:lnTo>
                  <a:pt x="1122616" y="859396"/>
                </a:lnTo>
                <a:lnTo>
                  <a:pt x="1099985" y="841946"/>
                </a:lnTo>
                <a:close/>
              </a:path>
              <a:path w="1394193" h="1076286">
                <a:moveTo>
                  <a:pt x="1069809" y="818680"/>
                </a:moveTo>
                <a:lnTo>
                  <a:pt x="1063993" y="826223"/>
                </a:lnTo>
                <a:lnTo>
                  <a:pt x="1086624" y="843673"/>
                </a:lnTo>
                <a:lnTo>
                  <a:pt x="1092441" y="836129"/>
                </a:lnTo>
                <a:lnTo>
                  <a:pt x="1069809" y="818680"/>
                </a:lnTo>
                <a:close/>
              </a:path>
              <a:path w="1394193" h="1076286">
                <a:moveTo>
                  <a:pt x="1039634" y="795426"/>
                </a:moveTo>
                <a:lnTo>
                  <a:pt x="1033818" y="802970"/>
                </a:lnTo>
                <a:lnTo>
                  <a:pt x="1056449" y="820407"/>
                </a:lnTo>
                <a:lnTo>
                  <a:pt x="1062266" y="812863"/>
                </a:lnTo>
                <a:lnTo>
                  <a:pt x="1039634" y="795426"/>
                </a:lnTo>
                <a:close/>
              </a:path>
              <a:path w="1394193" h="1076286">
                <a:moveTo>
                  <a:pt x="1009459" y="772159"/>
                </a:moveTo>
                <a:lnTo>
                  <a:pt x="1003642" y="779703"/>
                </a:lnTo>
                <a:lnTo>
                  <a:pt x="1026274" y="797153"/>
                </a:lnTo>
                <a:lnTo>
                  <a:pt x="1032090" y="789609"/>
                </a:lnTo>
                <a:lnTo>
                  <a:pt x="1009459" y="772159"/>
                </a:lnTo>
                <a:close/>
              </a:path>
              <a:path w="1394193" h="1076286">
                <a:moveTo>
                  <a:pt x="979284" y="748906"/>
                </a:moveTo>
                <a:lnTo>
                  <a:pt x="973467" y="756450"/>
                </a:lnTo>
                <a:lnTo>
                  <a:pt x="996099" y="773887"/>
                </a:lnTo>
                <a:lnTo>
                  <a:pt x="1001915" y="766343"/>
                </a:lnTo>
                <a:lnTo>
                  <a:pt x="979284" y="748906"/>
                </a:lnTo>
                <a:close/>
              </a:path>
              <a:path w="1394193" h="1076286">
                <a:moveTo>
                  <a:pt x="949109" y="725639"/>
                </a:moveTo>
                <a:lnTo>
                  <a:pt x="943292" y="733183"/>
                </a:lnTo>
                <a:lnTo>
                  <a:pt x="965923" y="750633"/>
                </a:lnTo>
                <a:lnTo>
                  <a:pt x="971740" y="743089"/>
                </a:lnTo>
                <a:lnTo>
                  <a:pt x="949109" y="725639"/>
                </a:lnTo>
                <a:close/>
              </a:path>
              <a:path w="1394193" h="1076286">
                <a:moveTo>
                  <a:pt x="918933" y="702373"/>
                </a:moveTo>
                <a:lnTo>
                  <a:pt x="913117" y="709917"/>
                </a:lnTo>
                <a:lnTo>
                  <a:pt x="935748" y="727367"/>
                </a:lnTo>
                <a:lnTo>
                  <a:pt x="941565" y="719823"/>
                </a:lnTo>
                <a:lnTo>
                  <a:pt x="918933" y="702373"/>
                </a:lnTo>
                <a:close/>
              </a:path>
              <a:path w="1394193" h="1076286">
                <a:moveTo>
                  <a:pt x="888758" y="679119"/>
                </a:moveTo>
                <a:lnTo>
                  <a:pt x="882942" y="686663"/>
                </a:lnTo>
                <a:lnTo>
                  <a:pt x="905573" y="704113"/>
                </a:lnTo>
                <a:lnTo>
                  <a:pt x="911390" y="696569"/>
                </a:lnTo>
                <a:lnTo>
                  <a:pt x="888758" y="679119"/>
                </a:lnTo>
                <a:close/>
              </a:path>
              <a:path w="1394193" h="1076286">
                <a:moveTo>
                  <a:pt x="858583" y="655853"/>
                </a:moveTo>
                <a:lnTo>
                  <a:pt x="852779" y="663397"/>
                </a:lnTo>
                <a:lnTo>
                  <a:pt x="875411" y="680846"/>
                </a:lnTo>
                <a:lnTo>
                  <a:pt x="881214" y="673303"/>
                </a:lnTo>
                <a:lnTo>
                  <a:pt x="858583" y="655853"/>
                </a:lnTo>
                <a:close/>
              </a:path>
              <a:path w="1394193" h="1076286">
                <a:moveTo>
                  <a:pt x="828408" y="632599"/>
                </a:moveTo>
                <a:lnTo>
                  <a:pt x="822604" y="640143"/>
                </a:lnTo>
                <a:lnTo>
                  <a:pt x="845223" y="657580"/>
                </a:lnTo>
                <a:lnTo>
                  <a:pt x="851039" y="650036"/>
                </a:lnTo>
                <a:lnTo>
                  <a:pt x="828408" y="632599"/>
                </a:lnTo>
                <a:close/>
              </a:path>
              <a:path w="1394193" h="1076286">
                <a:moveTo>
                  <a:pt x="798233" y="609333"/>
                </a:moveTo>
                <a:lnTo>
                  <a:pt x="792429" y="616877"/>
                </a:lnTo>
                <a:lnTo>
                  <a:pt x="815060" y="634326"/>
                </a:lnTo>
                <a:lnTo>
                  <a:pt x="820864" y="626783"/>
                </a:lnTo>
                <a:lnTo>
                  <a:pt x="798233" y="609333"/>
                </a:lnTo>
                <a:close/>
              </a:path>
              <a:path w="1394193" h="1076286">
                <a:moveTo>
                  <a:pt x="768057" y="586066"/>
                </a:moveTo>
                <a:lnTo>
                  <a:pt x="762254" y="593610"/>
                </a:lnTo>
                <a:lnTo>
                  <a:pt x="784872" y="611060"/>
                </a:lnTo>
                <a:lnTo>
                  <a:pt x="790689" y="603516"/>
                </a:lnTo>
                <a:lnTo>
                  <a:pt x="768057" y="586066"/>
                </a:lnTo>
                <a:close/>
              </a:path>
              <a:path w="1394193" h="1076286">
                <a:moveTo>
                  <a:pt x="737895" y="562813"/>
                </a:moveTo>
                <a:lnTo>
                  <a:pt x="732078" y="570356"/>
                </a:lnTo>
                <a:lnTo>
                  <a:pt x="754710" y="587806"/>
                </a:lnTo>
                <a:lnTo>
                  <a:pt x="760514" y="580262"/>
                </a:lnTo>
                <a:lnTo>
                  <a:pt x="737895" y="562813"/>
                </a:lnTo>
                <a:close/>
              </a:path>
              <a:path w="1394193" h="1076286">
                <a:moveTo>
                  <a:pt x="707720" y="539546"/>
                </a:moveTo>
                <a:lnTo>
                  <a:pt x="701903" y="547090"/>
                </a:lnTo>
                <a:lnTo>
                  <a:pt x="724535" y="564540"/>
                </a:lnTo>
                <a:lnTo>
                  <a:pt x="730351" y="556996"/>
                </a:lnTo>
                <a:lnTo>
                  <a:pt x="707720" y="539546"/>
                </a:lnTo>
                <a:close/>
              </a:path>
              <a:path w="1394193" h="1076286">
                <a:moveTo>
                  <a:pt x="677545" y="516293"/>
                </a:moveTo>
                <a:lnTo>
                  <a:pt x="671728" y="523836"/>
                </a:lnTo>
                <a:lnTo>
                  <a:pt x="694359" y="541273"/>
                </a:lnTo>
                <a:lnTo>
                  <a:pt x="700176" y="533730"/>
                </a:lnTo>
                <a:lnTo>
                  <a:pt x="677545" y="516293"/>
                </a:lnTo>
                <a:close/>
              </a:path>
              <a:path w="1394193" h="1076286">
                <a:moveTo>
                  <a:pt x="647357" y="493026"/>
                </a:moveTo>
                <a:lnTo>
                  <a:pt x="641553" y="500570"/>
                </a:lnTo>
                <a:lnTo>
                  <a:pt x="664184" y="518020"/>
                </a:lnTo>
                <a:lnTo>
                  <a:pt x="670001" y="510476"/>
                </a:lnTo>
                <a:lnTo>
                  <a:pt x="647357" y="493026"/>
                </a:lnTo>
                <a:close/>
              </a:path>
              <a:path w="1394193" h="1076286">
                <a:moveTo>
                  <a:pt x="617194" y="469760"/>
                </a:moveTo>
                <a:lnTo>
                  <a:pt x="611378" y="477304"/>
                </a:lnTo>
                <a:lnTo>
                  <a:pt x="634009" y="494753"/>
                </a:lnTo>
                <a:lnTo>
                  <a:pt x="639826" y="487210"/>
                </a:lnTo>
                <a:lnTo>
                  <a:pt x="617194" y="469760"/>
                </a:lnTo>
                <a:close/>
              </a:path>
              <a:path w="1394193" h="1076286">
                <a:moveTo>
                  <a:pt x="587019" y="446506"/>
                </a:moveTo>
                <a:lnTo>
                  <a:pt x="581202" y="454050"/>
                </a:lnTo>
                <a:lnTo>
                  <a:pt x="603834" y="471500"/>
                </a:lnTo>
                <a:lnTo>
                  <a:pt x="609650" y="463956"/>
                </a:lnTo>
                <a:lnTo>
                  <a:pt x="587019" y="446506"/>
                </a:lnTo>
                <a:close/>
              </a:path>
              <a:path w="1394193" h="1076286">
                <a:moveTo>
                  <a:pt x="556844" y="423240"/>
                </a:moveTo>
                <a:lnTo>
                  <a:pt x="551027" y="430783"/>
                </a:lnTo>
                <a:lnTo>
                  <a:pt x="573659" y="448233"/>
                </a:lnTo>
                <a:lnTo>
                  <a:pt x="579475" y="440689"/>
                </a:lnTo>
                <a:lnTo>
                  <a:pt x="556844" y="423240"/>
                </a:lnTo>
                <a:close/>
              </a:path>
              <a:path w="1394193" h="1076286">
                <a:moveTo>
                  <a:pt x="526669" y="399986"/>
                </a:moveTo>
                <a:lnTo>
                  <a:pt x="520852" y="407530"/>
                </a:lnTo>
                <a:lnTo>
                  <a:pt x="543483" y="424967"/>
                </a:lnTo>
                <a:lnTo>
                  <a:pt x="549300" y="417423"/>
                </a:lnTo>
                <a:lnTo>
                  <a:pt x="526669" y="399986"/>
                </a:lnTo>
                <a:close/>
              </a:path>
              <a:path w="1394193" h="1076286">
                <a:moveTo>
                  <a:pt x="496493" y="376720"/>
                </a:moveTo>
                <a:lnTo>
                  <a:pt x="490677" y="384263"/>
                </a:lnTo>
                <a:lnTo>
                  <a:pt x="513308" y="401713"/>
                </a:lnTo>
                <a:lnTo>
                  <a:pt x="519125" y="394169"/>
                </a:lnTo>
                <a:lnTo>
                  <a:pt x="496493" y="376720"/>
                </a:lnTo>
                <a:close/>
              </a:path>
              <a:path w="1394193" h="1076286">
                <a:moveTo>
                  <a:pt x="466318" y="353466"/>
                </a:moveTo>
                <a:lnTo>
                  <a:pt x="460501" y="361010"/>
                </a:lnTo>
                <a:lnTo>
                  <a:pt x="483133" y="378447"/>
                </a:lnTo>
                <a:lnTo>
                  <a:pt x="488950" y="370903"/>
                </a:lnTo>
                <a:lnTo>
                  <a:pt x="466318" y="353466"/>
                </a:lnTo>
                <a:close/>
              </a:path>
              <a:path w="1394193" h="1076286">
                <a:moveTo>
                  <a:pt x="436143" y="330199"/>
                </a:moveTo>
                <a:lnTo>
                  <a:pt x="430326" y="337743"/>
                </a:lnTo>
                <a:lnTo>
                  <a:pt x="452958" y="355193"/>
                </a:lnTo>
                <a:lnTo>
                  <a:pt x="458774" y="347649"/>
                </a:lnTo>
                <a:lnTo>
                  <a:pt x="436143" y="330199"/>
                </a:lnTo>
                <a:close/>
              </a:path>
              <a:path w="1394193" h="1076286">
                <a:moveTo>
                  <a:pt x="405968" y="306933"/>
                </a:moveTo>
                <a:lnTo>
                  <a:pt x="400151" y="314477"/>
                </a:lnTo>
                <a:lnTo>
                  <a:pt x="422782" y="331927"/>
                </a:lnTo>
                <a:lnTo>
                  <a:pt x="428599" y="324383"/>
                </a:lnTo>
                <a:lnTo>
                  <a:pt x="405968" y="306933"/>
                </a:lnTo>
                <a:close/>
              </a:path>
              <a:path w="1394193" h="1076286">
                <a:moveTo>
                  <a:pt x="375793" y="283679"/>
                </a:moveTo>
                <a:lnTo>
                  <a:pt x="369976" y="291223"/>
                </a:lnTo>
                <a:lnTo>
                  <a:pt x="392607" y="308660"/>
                </a:lnTo>
                <a:lnTo>
                  <a:pt x="398424" y="301116"/>
                </a:lnTo>
                <a:lnTo>
                  <a:pt x="375793" y="283679"/>
                </a:lnTo>
                <a:close/>
              </a:path>
              <a:path w="1394193" h="1076286">
                <a:moveTo>
                  <a:pt x="345617" y="260413"/>
                </a:moveTo>
                <a:lnTo>
                  <a:pt x="339801" y="267957"/>
                </a:lnTo>
                <a:lnTo>
                  <a:pt x="362432" y="285407"/>
                </a:lnTo>
                <a:lnTo>
                  <a:pt x="368249" y="277863"/>
                </a:lnTo>
                <a:lnTo>
                  <a:pt x="345617" y="260413"/>
                </a:lnTo>
                <a:close/>
              </a:path>
              <a:path w="1394193" h="1076286">
                <a:moveTo>
                  <a:pt x="315442" y="237159"/>
                </a:moveTo>
                <a:lnTo>
                  <a:pt x="309625" y="244703"/>
                </a:lnTo>
                <a:lnTo>
                  <a:pt x="332257" y="262140"/>
                </a:lnTo>
                <a:lnTo>
                  <a:pt x="338074" y="254596"/>
                </a:lnTo>
                <a:lnTo>
                  <a:pt x="315442" y="237159"/>
                </a:lnTo>
                <a:close/>
              </a:path>
              <a:path w="1394193" h="1076286">
                <a:moveTo>
                  <a:pt x="285267" y="213893"/>
                </a:moveTo>
                <a:lnTo>
                  <a:pt x="279450" y="221437"/>
                </a:lnTo>
                <a:lnTo>
                  <a:pt x="302082" y="238886"/>
                </a:lnTo>
                <a:lnTo>
                  <a:pt x="307898" y="231343"/>
                </a:lnTo>
                <a:lnTo>
                  <a:pt x="285267" y="213893"/>
                </a:lnTo>
                <a:close/>
              </a:path>
              <a:path w="1394193" h="1076286">
                <a:moveTo>
                  <a:pt x="255092" y="190626"/>
                </a:moveTo>
                <a:lnTo>
                  <a:pt x="249275" y="198170"/>
                </a:lnTo>
                <a:lnTo>
                  <a:pt x="271906" y="215620"/>
                </a:lnTo>
                <a:lnTo>
                  <a:pt x="277723" y="208076"/>
                </a:lnTo>
                <a:lnTo>
                  <a:pt x="255092" y="190626"/>
                </a:lnTo>
                <a:close/>
              </a:path>
              <a:path w="1394193" h="1076286">
                <a:moveTo>
                  <a:pt x="224916" y="167373"/>
                </a:moveTo>
                <a:lnTo>
                  <a:pt x="219100" y="174917"/>
                </a:lnTo>
                <a:lnTo>
                  <a:pt x="241731" y="192354"/>
                </a:lnTo>
                <a:lnTo>
                  <a:pt x="247548" y="184810"/>
                </a:lnTo>
                <a:lnTo>
                  <a:pt x="224916" y="167373"/>
                </a:lnTo>
                <a:close/>
              </a:path>
              <a:path w="1394193" h="1076286">
                <a:moveTo>
                  <a:pt x="194741" y="144106"/>
                </a:moveTo>
                <a:lnTo>
                  <a:pt x="188925" y="151650"/>
                </a:lnTo>
                <a:lnTo>
                  <a:pt x="211556" y="169100"/>
                </a:lnTo>
                <a:lnTo>
                  <a:pt x="217373" y="161556"/>
                </a:lnTo>
                <a:lnTo>
                  <a:pt x="194741" y="144106"/>
                </a:lnTo>
                <a:close/>
              </a:path>
              <a:path w="1394193" h="1076286">
                <a:moveTo>
                  <a:pt x="164566" y="120853"/>
                </a:moveTo>
                <a:lnTo>
                  <a:pt x="158750" y="128396"/>
                </a:lnTo>
                <a:lnTo>
                  <a:pt x="181381" y="145834"/>
                </a:lnTo>
                <a:lnTo>
                  <a:pt x="187197" y="138290"/>
                </a:lnTo>
                <a:lnTo>
                  <a:pt x="164566" y="120853"/>
                </a:lnTo>
                <a:close/>
              </a:path>
              <a:path w="1394193" h="1076286">
                <a:moveTo>
                  <a:pt x="134391" y="97586"/>
                </a:moveTo>
                <a:lnTo>
                  <a:pt x="128574" y="105130"/>
                </a:lnTo>
                <a:lnTo>
                  <a:pt x="151206" y="122580"/>
                </a:lnTo>
                <a:lnTo>
                  <a:pt x="157022" y="115036"/>
                </a:lnTo>
                <a:lnTo>
                  <a:pt x="134391" y="97586"/>
                </a:lnTo>
                <a:close/>
              </a:path>
              <a:path w="1394193" h="1076286">
                <a:moveTo>
                  <a:pt x="104216" y="74320"/>
                </a:moveTo>
                <a:lnTo>
                  <a:pt x="98399" y="81864"/>
                </a:lnTo>
                <a:lnTo>
                  <a:pt x="121031" y="99313"/>
                </a:lnTo>
                <a:lnTo>
                  <a:pt x="126847" y="91770"/>
                </a:lnTo>
                <a:lnTo>
                  <a:pt x="104216" y="74320"/>
                </a:lnTo>
                <a:close/>
              </a:path>
              <a:path w="1394193" h="1076286">
                <a:moveTo>
                  <a:pt x="0" y="0"/>
                </a:moveTo>
                <a:lnTo>
                  <a:pt x="37084" y="76695"/>
                </a:lnTo>
                <a:lnTo>
                  <a:pt x="57439" y="50295"/>
                </a:lnTo>
                <a:lnTo>
                  <a:pt x="47383" y="42544"/>
                </a:lnTo>
                <a:lnTo>
                  <a:pt x="53200" y="35001"/>
                </a:lnTo>
                <a:lnTo>
                  <a:pt x="69231" y="35001"/>
                </a:lnTo>
                <a:lnTo>
                  <a:pt x="83616" y="16344"/>
                </a:lnTo>
                <a:lnTo>
                  <a:pt x="0" y="0"/>
                </a:lnTo>
                <a:close/>
              </a:path>
              <a:path w="1394193" h="1076286">
                <a:moveTo>
                  <a:pt x="74040" y="51066"/>
                </a:moveTo>
                <a:lnTo>
                  <a:pt x="68224" y="58610"/>
                </a:lnTo>
                <a:lnTo>
                  <a:pt x="90855" y="76047"/>
                </a:lnTo>
                <a:lnTo>
                  <a:pt x="96672" y="68503"/>
                </a:lnTo>
                <a:lnTo>
                  <a:pt x="74040" y="51066"/>
                </a:lnTo>
                <a:close/>
              </a:path>
              <a:path w="1394193" h="1076286">
                <a:moveTo>
                  <a:pt x="63255" y="42751"/>
                </a:moveTo>
                <a:lnTo>
                  <a:pt x="57439" y="50295"/>
                </a:lnTo>
                <a:lnTo>
                  <a:pt x="60680" y="52793"/>
                </a:lnTo>
                <a:lnTo>
                  <a:pt x="66497" y="45250"/>
                </a:lnTo>
                <a:lnTo>
                  <a:pt x="63255" y="42751"/>
                </a:lnTo>
                <a:close/>
              </a:path>
              <a:path w="1394193" h="1076286">
                <a:moveTo>
                  <a:pt x="53200" y="35001"/>
                </a:moveTo>
                <a:lnTo>
                  <a:pt x="47383" y="42544"/>
                </a:lnTo>
                <a:lnTo>
                  <a:pt x="57439" y="50295"/>
                </a:lnTo>
                <a:lnTo>
                  <a:pt x="63255" y="42751"/>
                </a:lnTo>
                <a:lnTo>
                  <a:pt x="53200" y="35001"/>
                </a:lnTo>
                <a:close/>
              </a:path>
              <a:path w="1394193" h="1076286">
                <a:moveTo>
                  <a:pt x="69231" y="35001"/>
                </a:moveTo>
                <a:lnTo>
                  <a:pt x="53200" y="35001"/>
                </a:lnTo>
                <a:lnTo>
                  <a:pt x="63255" y="42751"/>
                </a:lnTo>
                <a:lnTo>
                  <a:pt x="69231" y="35001"/>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4966338" y="5855018"/>
            <a:ext cx="1885962" cy="50787"/>
          </a:xfrm>
          <a:custGeom>
            <a:rect l="l" t="t" r="r" b="b"/>
            <a:pathLst>
              <a:path w="1885960" h="50787">
                <a:moveTo>
                  <a:pt x="1885924" y="0"/>
                </a:moveTo>
                <a:lnTo>
                  <a:pt x="1857349" y="127"/>
                </a:lnTo>
                <a:lnTo>
                  <a:pt x="1857387" y="9652"/>
                </a:lnTo>
                <a:lnTo>
                  <a:pt x="1885962" y="9525"/>
                </a:lnTo>
                <a:lnTo>
                  <a:pt x="1885924" y="0"/>
                </a:lnTo>
                <a:close/>
              </a:path>
              <a:path w="1885960" h="50787">
                <a:moveTo>
                  <a:pt x="1847824" y="165"/>
                </a:moveTo>
                <a:lnTo>
                  <a:pt x="1819249" y="292"/>
                </a:lnTo>
                <a:lnTo>
                  <a:pt x="1819287" y="9817"/>
                </a:lnTo>
                <a:lnTo>
                  <a:pt x="1847862" y="9690"/>
                </a:lnTo>
                <a:lnTo>
                  <a:pt x="1847824" y="165"/>
                </a:lnTo>
                <a:close/>
              </a:path>
              <a:path w="1885960" h="50787">
                <a:moveTo>
                  <a:pt x="1809724" y="330"/>
                </a:moveTo>
                <a:lnTo>
                  <a:pt x="1781149" y="457"/>
                </a:lnTo>
                <a:lnTo>
                  <a:pt x="1781187" y="9982"/>
                </a:lnTo>
                <a:lnTo>
                  <a:pt x="1809762" y="9855"/>
                </a:lnTo>
                <a:lnTo>
                  <a:pt x="1809724" y="330"/>
                </a:lnTo>
                <a:close/>
              </a:path>
              <a:path w="1885960" h="50787">
                <a:moveTo>
                  <a:pt x="1771624" y="495"/>
                </a:moveTo>
                <a:lnTo>
                  <a:pt x="1743049" y="622"/>
                </a:lnTo>
                <a:lnTo>
                  <a:pt x="1743087" y="10147"/>
                </a:lnTo>
                <a:lnTo>
                  <a:pt x="1771662" y="10020"/>
                </a:lnTo>
                <a:lnTo>
                  <a:pt x="1771624" y="495"/>
                </a:lnTo>
                <a:close/>
              </a:path>
              <a:path w="1885960" h="50787">
                <a:moveTo>
                  <a:pt x="1733524" y="673"/>
                </a:moveTo>
                <a:lnTo>
                  <a:pt x="1704949" y="787"/>
                </a:lnTo>
                <a:lnTo>
                  <a:pt x="1704987" y="10312"/>
                </a:lnTo>
                <a:lnTo>
                  <a:pt x="1733562" y="10198"/>
                </a:lnTo>
                <a:lnTo>
                  <a:pt x="1733524" y="673"/>
                </a:lnTo>
                <a:close/>
              </a:path>
              <a:path w="1885960" h="50787">
                <a:moveTo>
                  <a:pt x="1695424" y="838"/>
                </a:moveTo>
                <a:lnTo>
                  <a:pt x="1666849" y="965"/>
                </a:lnTo>
                <a:lnTo>
                  <a:pt x="1666887" y="10490"/>
                </a:lnTo>
                <a:lnTo>
                  <a:pt x="1695462" y="10363"/>
                </a:lnTo>
                <a:lnTo>
                  <a:pt x="1695424" y="838"/>
                </a:lnTo>
                <a:close/>
              </a:path>
              <a:path w="1885960" h="50787">
                <a:moveTo>
                  <a:pt x="1657324" y="1003"/>
                </a:moveTo>
                <a:lnTo>
                  <a:pt x="1628749" y="1130"/>
                </a:lnTo>
                <a:lnTo>
                  <a:pt x="1628787" y="10655"/>
                </a:lnTo>
                <a:lnTo>
                  <a:pt x="1657362" y="10528"/>
                </a:lnTo>
                <a:lnTo>
                  <a:pt x="1657324" y="1003"/>
                </a:lnTo>
                <a:close/>
              </a:path>
              <a:path w="1885960" h="50787">
                <a:moveTo>
                  <a:pt x="1619224" y="1168"/>
                </a:moveTo>
                <a:lnTo>
                  <a:pt x="1590649" y="1295"/>
                </a:lnTo>
                <a:lnTo>
                  <a:pt x="1590700" y="10820"/>
                </a:lnTo>
                <a:lnTo>
                  <a:pt x="1619262" y="10693"/>
                </a:lnTo>
                <a:lnTo>
                  <a:pt x="1619224" y="1168"/>
                </a:lnTo>
                <a:close/>
              </a:path>
              <a:path w="1885960" h="50787">
                <a:moveTo>
                  <a:pt x="1581124" y="1333"/>
                </a:moveTo>
                <a:lnTo>
                  <a:pt x="1552549" y="1460"/>
                </a:lnTo>
                <a:lnTo>
                  <a:pt x="1552600" y="10985"/>
                </a:lnTo>
                <a:lnTo>
                  <a:pt x="1581175" y="10858"/>
                </a:lnTo>
                <a:lnTo>
                  <a:pt x="1581124" y="1333"/>
                </a:lnTo>
                <a:close/>
              </a:path>
              <a:path w="1885960" h="50787">
                <a:moveTo>
                  <a:pt x="1543024" y="1498"/>
                </a:moveTo>
                <a:lnTo>
                  <a:pt x="1514449" y="1625"/>
                </a:lnTo>
                <a:lnTo>
                  <a:pt x="1514500" y="11150"/>
                </a:lnTo>
                <a:lnTo>
                  <a:pt x="1543075" y="11023"/>
                </a:lnTo>
                <a:lnTo>
                  <a:pt x="1543024" y="1498"/>
                </a:lnTo>
                <a:close/>
              </a:path>
              <a:path w="1885960" h="50787">
                <a:moveTo>
                  <a:pt x="1504924" y="1663"/>
                </a:moveTo>
                <a:lnTo>
                  <a:pt x="1476349" y="1790"/>
                </a:lnTo>
                <a:lnTo>
                  <a:pt x="1476400" y="11315"/>
                </a:lnTo>
                <a:lnTo>
                  <a:pt x="1504975" y="11188"/>
                </a:lnTo>
                <a:lnTo>
                  <a:pt x="1504924" y="1663"/>
                </a:lnTo>
                <a:close/>
              </a:path>
              <a:path w="1885960" h="50787">
                <a:moveTo>
                  <a:pt x="1466824" y="1828"/>
                </a:moveTo>
                <a:lnTo>
                  <a:pt x="1438249" y="1955"/>
                </a:lnTo>
                <a:lnTo>
                  <a:pt x="1438300" y="11480"/>
                </a:lnTo>
                <a:lnTo>
                  <a:pt x="1466875" y="11353"/>
                </a:lnTo>
                <a:lnTo>
                  <a:pt x="1466824" y="1828"/>
                </a:lnTo>
                <a:close/>
              </a:path>
              <a:path w="1885960" h="50787">
                <a:moveTo>
                  <a:pt x="1428724" y="2006"/>
                </a:moveTo>
                <a:lnTo>
                  <a:pt x="1400149" y="2120"/>
                </a:lnTo>
                <a:lnTo>
                  <a:pt x="1400200" y="11645"/>
                </a:lnTo>
                <a:lnTo>
                  <a:pt x="1428775" y="11531"/>
                </a:lnTo>
                <a:lnTo>
                  <a:pt x="1428724" y="2006"/>
                </a:lnTo>
                <a:close/>
              </a:path>
              <a:path w="1885960" h="50787">
                <a:moveTo>
                  <a:pt x="1390624" y="2171"/>
                </a:moveTo>
                <a:lnTo>
                  <a:pt x="1362049" y="2298"/>
                </a:lnTo>
                <a:lnTo>
                  <a:pt x="1362100" y="11823"/>
                </a:lnTo>
                <a:lnTo>
                  <a:pt x="1390675" y="11696"/>
                </a:lnTo>
                <a:lnTo>
                  <a:pt x="1390624" y="2171"/>
                </a:lnTo>
                <a:close/>
              </a:path>
              <a:path w="1885960" h="50787">
                <a:moveTo>
                  <a:pt x="1352524" y="2336"/>
                </a:moveTo>
                <a:lnTo>
                  <a:pt x="1323949" y="2463"/>
                </a:lnTo>
                <a:lnTo>
                  <a:pt x="1324000" y="11988"/>
                </a:lnTo>
                <a:lnTo>
                  <a:pt x="1352575" y="11861"/>
                </a:lnTo>
                <a:lnTo>
                  <a:pt x="1352524" y="2336"/>
                </a:lnTo>
                <a:close/>
              </a:path>
              <a:path w="1885960" h="50787">
                <a:moveTo>
                  <a:pt x="1314424" y="2501"/>
                </a:moveTo>
                <a:lnTo>
                  <a:pt x="1285849" y="2628"/>
                </a:lnTo>
                <a:lnTo>
                  <a:pt x="1285900" y="12153"/>
                </a:lnTo>
                <a:lnTo>
                  <a:pt x="1314475" y="12026"/>
                </a:lnTo>
                <a:lnTo>
                  <a:pt x="1314424" y="2501"/>
                </a:lnTo>
                <a:close/>
              </a:path>
              <a:path w="1885960" h="50787">
                <a:moveTo>
                  <a:pt x="1276324" y="2667"/>
                </a:moveTo>
                <a:lnTo>
                  <a:pt x="1247749" y="2794"/>
                </a:lnTo>
                <a:lnTo>
                  <a:pt x="1247800" y="12319"/>
                </a:lnTo>
                <a:lnTo>
                  <a:pt x="1276375" y="12192"/>
                </a:lnTo>
                <a:lnTo>
                  <a:pt x="1276324" y="2667"/>
                </a:lnTo>
                <a:close/>
              </a:path>
              <a:path w="1885960" h="50787">
                <a:moveTo>
                  <a:pt x="1238224" y="2832"/>
                </a:moveTo>
                <a:lnTo>
                  <a:pt x="1209662" y="2959"/>
                </a:lnTo>
                <a:lnTo>
                  <a:pt x="1209700" y="12484"/>
                </a:lnTo>
                <a:lnTo>
                  <a:pt x="1238275" y="12357"/>
                </a:lnTo>
                <a:lnTo>
                  <a:pt x="1238224" y="2832"/>
                </a:lnTo>
                <a:close/>
              </a:path>
              <a:path w="1885960" h="50787">
                <a:moveTo>
                  <a:pt x="1200137" y="2997"/>
                </a:moveTo>
                <a:lnTo>
                  <a:pt x="1171562" y="3124"/>
                </a:lnTo>
                <a:lnTo>
                  <a:pt x="1171600" y="12649"/>
                </a:lnTo>
                <a:lnTo>
                  <a:pt x="1200175" y="12522"/>
                </a:lnTo>
                <a:lnTo>
                  <a:pt x="1200137" y="2997"/>
                </a:lnTo>
                <a:close/>
              </a:path>
              <a:path w="1885960" h="50787">
                <a:moveTo>
                  <a:pt x="1162037" y="3175"/>
                </a:moveTo>
                <a:lnTo>
                  <a:pt x="1133462" y="3289"/>
                </a:lnTo>
                <a:lnTo>
                  <a:pt x="1133500" y="12814"/>
                </a:lnTo>
                <a:lnTo>
                  <a:pt x="1162075" y="12687"/>
                </a:lnTo>
                <a:lnTo>
                  <a:pt x="1162037" y="3175"/>
                </a:lnTo>
                <a:close/>
              </a:path>
              <a:path w="1885960" h="50787">
                <a:moveTo>
                  <a:pt x="1123937" y="3340"/>
                </a:moveTo>
                <a:lnTo>
                  <a:pt x="1095362" y="3454"/>
                </a:lnTo>
                <a:lnTo>
                  <a:pt x="1095400" y="12979"/>
                </a:lnTo>
                <a:lnTo>
                  <a:pt x="1123975" y="12865"/>
                </a:lnTo>
                <a:lnTo>
                  <a:pt x="1123937" y="3340"/>
                </a:lnTo>
                <a:close/>
              </a:path>
              <a:path w="1885960" h="50787">
                <a:moveTo>
                  <a:pt x="1085837" y="3505"/>
                </a:moveTo>
                <a:lnTo>
                  <a:pt x="1057262" y="3632"/>
                </a:lnTo>
                <a:lnTo>
                  <a:pt x="1057300" y="13157"/>
                </a:lnTo>
                <a:lnTo>
                  <a:pt x="1085875" y="13030"/>
                </a:lnTo>
                <a:lnTo>
                  <a:pt x="1085837" y="3505"/>
                </a:lnTo>
                <a:close/>
              </a:path>
              <a:path w="1885960" h="50787">
                <a:moveTo>
                  <a:pt x="1047737" y="3670"/>
                </a:moveTo>
                <a:lnTo>
                  <a:pt x="1019162" y="3797"/>
                </a:lnTo>
                <a:lnTo>
                  <a:pt x="1019200" y="13322"/>
                </a:lnTo>
                <a:lnTo>
                  <a:pt x="1047775" y="13195"/>
                </a:lnTo>
                <a:lnTo>
                  <a:pt x="1047737" y="3670"/>
                </a:lnTo>
                <a:close/>
              </a:path>
              <a:path w="1885960" h="50787">
                <a:moveTo>
                  <a:pt x="1009637" y="3835"/>
                </a:moveTo>
                <a:lnTo>
                  <a:pt x="981062" y="3962"/>
                </a:lnTo>
                <a:lnTo>
                  <a:pt x="981100" y="13487"/>
                </a:lnTo>
                <a:lnTo>
                  <a:pt x="1009675" y="13360"/>
                </a:lnTo>
                <a:lnTo>
                  <a:pt x="1009637" y="3835"/>
                </a:lnTo>
                <a:close/>
              </a:path>
              <a:path w="1885960" h="50787">
                <a:moveTo>
                  <a:pt x="971537" y="4000"/>
                </a:moveTo>
                <a:lnTo>
                  <a:pt x="942962" y="4127"/>
                </a:lnTo>
                <a:lnTo>
                  <a:pt x="943000" y="13652"/>
                </a:lnTo>
                <a:lnTo>
                  <a:pt x="971575" y="13525"/>
                </a:lnTo>
                <a:lnTo>
                  <a:pt x="971537" y="4000"/>
                </a:lnTo>
                <a:close/>
              </a:path>
              <a:path w="1885960" h="50787">
                <a:moveTo>
                  <a:pt x="933437" y="4165"/>
                </a:moveTo>
                <a:lnTo>
                  <a:pt x="904862" y="4292"/>
                </a:lnTo>
                <a:lnTo>
                  <a:pt x="904900" y="13817"/>
                </a:lnTo>
                <a:lnTo>
                  <a:pt x="933475" y="13690"/>
                </a:lnTo>
                <a:lnTo>
                  <a:pt x="933437" y="4165"/>
                </a:lnTo>
                <a:close/>
              </a:path>
              <a:path w="1885960" h="50787">
                <a:moveTo>
                  <a:pt x="895337" y="4330"/>
                </a:moveTo>
                <a:lnTo>
                  <a:pt x="866762" y="4457"/>
                </a:lnTo>
                <a:lnTo>
                  <a:pt x="866800" y="13982"/>
                </a:lnTo>
                <a:lnTo>
                  <a:pt x="895375" y="13855"/>
                </a:lnTo>
                <a:lnTo>
                  <a:pt x="895337" y="4330"/>
                </a:lnTo>
                <a:close/>
              </a:path>
              <a:path w="1885960" h="50787">
                <a:moveTo>
                  <a:pt x="857237" y="4508"/>
                </a:moveTo>
                <a:lnTo>
                  <a:pt x="828662" y="4622"/>
                </a:lnTo>
                <a:lnTo>
                  <a:pt x="828700" y="14147"/>
                </a:lnTo>
                <a:lnTo>
                  <a:pt x="857275" y="14033"/>
                </a:lnTo>
                <a:lnTo>
                  <a:pt x="857237" y="4508"/>
                </a:lnTo>
                <a:close/>
              </a:path>
              <a:path w="1885960" h="50787">
                <a:moveTo>
                  <a:pt x="819137" y="4673"/>
                </a:moveTo>
                <a:lnTo>
                  <a:pt x="790562" y="4800"/>
                </a:lnTo>
                <a:lnTo>
                  <a:pt x="790600" y="14325"/>
                </a:lnTo>
                <a:lnTo>
                  <a:pt x="819175" y="14198"/>
                </a:lnTo>
                <a:lnTo>
                  <a:pt x="819137" y="4673"/>
                </a:lnTo>
                <a:close/>
              </a:path>
              <a:path w="1885960" h="50787">
                <a:moveTo>
                  <a:pt x="781037" y="4838"/>
                </a:moveTo>
                <a:lnTo>
                  <a:pt x="752462" y="4965"/>
                </a:lnTo>
                <a:lnTo>
                  <a:pt x="752500" y="14490"/>
                </a:lnTo>
                <a:lnTo>
                  <a:pt x="781075" y="14363"/>
                </a:lnTo>
                <a:lnTo>
                  <a:pt x="781037" y="4838"/>
                </a:lnTo>
                <a:close/>
              </a:path>
              <a:path w="1885960" h="50787">
                <a:moveTo>
                  <a:pt x="742937" y="5003"/>
                </a:moveTo>
                <a:lnTo>
                  <a:pt x="714362" y="5130"/>
                </a:lnTo>
                <a:lnTo>
                  <a:pt x="714400" y="14655"/>
                </a:lnTo>
                <a:lnTo>
                  <a:pt x="742975" y="14528"/>
                </a:lnTo>
                <a:lnTo>
                  <a:pt x="742937" y="5003"/>
                </a:lnTo>
                <a:close/>
              </a:path>
              <a:path w="1885960" h="50787">
                <a:moveTo>
                  <a:pt x="704837" y="5168"/>
                </a:moveTo>
                <a:lnTo>
                  <a:pt x="676262" y="5295"/>
                </a:lnTo>
                <a:lnTo>
                  <a:pt x="676300" y="14820"/>
                </a:lnTo>
                <a:lnTo>
                  <a:pt x="704875" y="14693"/>
                </a:lnTo>
                <a:lnTo>
                  <a:pt x="704837" y="5168"/>
                </a:lnTo>
                <a:close/>
              </a:path>
              <a:path w="1885960" h="50787">
                <a:moveTo>
                  <a:pt x="666737" y="5334"/>
                </a:moveTo>
                <a:lnTo>
                  <a:pt x="638162" y="5461"/>
                </a:lnTo>
                <a:lnTo>
                  <a:pt x="638200" y="14986"/>
                </a:lnTo>
                <a:lnTo>
                  <a:pt x="666775" y="14859"/>
                </a:lnTo>
                <a:lnTo>
                  <a:pt x="666737" y="5334"/>
                </a:lnTo>
                <a:close/>
              </a:path>
              <a:path w="1885960" h="50787">
                <a:moveTo>
                  <a:pt x="628637" y="5499"/>
                </a:moveTo>
                <a:lnTo>
                  <a:pt x="600062" y="5626"/>
                </a:lnTo>
                <a:lnTo>
                  <a:pt x="600100" y="15151"/>
                </a:lnTo>
                <a:lnTo>
                  <a:pt x="628675" y="15024"/>
                </a:lnTo>
                <a:lnTo>
                  <a:pt x="628637" y="5499"/>
                </a:lnTo>
                <a:close/>
              </a:path>
              <a:path w="1885960" h="50787">
                <a:moveTo>
                  <a:pt x="590537" y="5664"/>
                </a:moveTo>
                <a:lnTo>
                  <a:pt x="561962" y="5791"/>
                </a:lnTo>
                <a:lnTo>
                  <a:pt x="562000" y="15316"/>
                </a:lnTo>
                <a:lnTo>
                  <a:pt x="590575" y="15189"/>
                </a:lnTo>
                <a:lnTo>
                  <a:pt x="590537" y="5664"/>
                </a:lnTo>
                <a:close/>
              </a:path>
              <a:path w="1885960" h="50787">
                <a:moveTo>
                  <a:pt x="552437" y="5842"/>
                </a:moveTo>
                <a:lnTo>
                  <a:pt x="523862" y="5956"/>
                </a:lnTo>
                <a:lnTo>
                  <a:pt x="523900" y="15481"/>
                </a:lnTo>
                <a:lnTo>
                  <a:pt x="552475" y="15367"/>
                </a:lnTo>
                <a:lnTo>
                  <a:pt x="552437" y="5842"/>
                </a:lnTo>
                <a:close/>
              </a:path>
              <a:path w="1885960" h="50787">
                <a:moveTo>
                  <a:pt x="514337" y="6007"/>
                </a:moveTo>
                <a:lnTo>
                  <a:pt x="485762" y="6134"/>
                </a:lnTo>
                <a:lnTo>
                  <a:pt x="485800" y="15659"/>
                </a:lnTo>
                <a:lnTo>
                  <a:pt x="514375" y="15532"/>
                </a:lnTo>
                <a:lnTo>
                  <a:pt x="514337" y="6007"/>
                </a:lnTo>
                <a:close/>
              </a:path>
              <a:path w="1885960" h="50787">
                <a:moveTo>
                  <a:pt x="476237" y="6172"/>
                </a:moveTo>
                <a:lnTo>
                  <a:pt x="447662" y="6299"/>
                </a:lnTo>
                <a:lnTo>
                  <a:pt x="447700" y="15824"/>
                </a:lnTo>
                <a:lnTo>
                  <a:pt x="476275" y="15697"/>
                </a:lnTo>
                <a:lnTo>
                  <a:pt x="476237" y="6172"/>
                </a:lnTo>
                <a:close/>
              </a:path>
              <a:path w="1885960" h="50787">
                <a:moveTo>
                  <a:pt x="438137" y="6337"/>
                </a:moveTo>
                <a:lnTo>
                  <a:pt x="409562" y="6464"/>
                </a:lnTo>
                <a:lnTo>
                  <a:pt x="409600" y="15989"/>
                </a:lnTo>
                <a:lnTo>
                  <a:pt x="438175" y="15862"/>
                </a:lnTo>
                <a:lnTo>
                  <a:pt x="438137" y="6337"/>
                </a:lnTo>
                <a:close/>
              </a:path>
              <a:path w="1885960" h="50787">
                <a:moveTo>
                  <a:pt x="400037" y="6502"/>
                </a:moveTo>
                <a:lnTo>
                  <a:pt x="371462" y="6629"/>
                </a:lnTo>
                <a:lnTo>
                  <a:pt x="371500" y="16154"/>
                </a:lnTo>
                <a:lnTo>
                  <a:pt x="400075" y="16027"/>
                </a:lnTo>
                <a:lnTo>
                  <a:pt x="400037" y="6502"/>
                </a:lnTo>
                <a:close/>
              </a:path>
              <a:path w="1885960" h="50787">
                <a:moveTo>
                  <a:pt x="361937" y="6667"/>
                </a:moveTo>
                <a:lnTo>
                  <a:pt x="333362" y="6794"/>
                </a:lnTo>
                <a:lnTo>
                  <a:pt x="333400" y="16319"/>
                </a:lnTo>
                <a:lnTo>
                  <a:pt x="361975" y="16192"/>
                </a:lnTo>
                <a:lnTo>
                  <a:pt x="361937" y="6667"/>
                </a:lnTo>
                <a:close/>
              </a:path>
              <a:path w="1885960" h="50787">
                <a:moveTo>
                  <a:pt x="323837" y="6832"/>
                </a:moveTo>
                <a:lnTo>
                  <a:pt x="295262" y="6959"/>
                </a:lnTo>
                <a:lnTo>
                  <a:pt x="295300" y="16484"/>
                </a:lnTo>
                <a:lnTo>
                  <a:pt x="323875" y="16357"/>
                </a:lnTo>
                <a:lnTo>
                  <a:pt x="323837" y="6832"/>
                </a:lnTo>
                <a:close/>
              </a:path>
              <a:path w="1885960" h="50787">
                <a:moveTo>
                  <a:pt x="285737" y="7010"/>
                </a:moveTo>
                <a:lnTo>
                  <a:pt x="257162" y="7124"/>
                </a:lnTo>
                <a:lnTo>
                  <a:pt x="257213" y="16649"/>
                </a:lnTo>
                <a:lnTo>
                  <a:pt x="285775" y="16535"/>
                </a:lnTo>
                <a:lnTo>
                  <a:pt x="285737" y="7010"/>
                </a:lnTo>
                <a:close/>
              </a:path>
              <a:path w="1885960" h="50787">
                <a:moveTo>
                  <a:pt x="247637" y="7175"/>
                </a:moveTo>
                <a:lnTo>
                  <a:pt x="219062" y="7289"/>
                </a:lnTo>
                <a:lnTo>
                  <a:pt x="219113" y="16814"/>
                </a:lnTo>
                <a:lnTo>
                  <a:pt x="247688" y="16700"/>
                </a:lnTo>
                <a:lnTo>
                  <a:pt x="247637" y="7175"/>
                </a:lnTo>
                <a:close/>
              </a:path>
              <a:path w="1885960" h="50787">
                <a:moveTo>
                  <a:pt x="209537" y="7340"/>
                </a:moveTo>
                <a:lnTo>
                  <a:pt x="180962" y="7467"/>
                </a:lnTo>
                <a:lnTo>
                  <a:pt x="181013" y="16992"/>
                </a:lnTo>
                <a:lnTo>
                  <a:pt x="209588" y="16865"/>
                </a:lnTo>
                <a:lnTo>
                  <a:pt x="209537" y="7340"/>
                </a:lnTo>
                <a:close/>
              </a:path>
              <a:path w="1885960" h="50787">
                <a:moveTo>
                  <a:pt x="171437" y="7505"/>
                </a:moveTo>
                <a:lnTo>
                  <a:pt x="142862" y="7632"/>
                </a:lnTo>
                <a:lnTo>
                  <a:pt x="142913" y="17157"/>
                </a:lnTo>
                <a:lnTo>
                  <a:pt x="171488" y="17030"/>
                </a:lnTo>
                <a:lnTo>
                  <a:pt x="171437" y="7505"/>
                </a:lnTo>
                <a:close/>
              </a:path>
              <a:path w="1885960" h="50787">
                <a:moveTo>
                  <a:pt x="133337" y="7670"/>
                </a:moveTo>
                <a:lnTo>
                  <a:pt x="104762" y="7797"/>
                </a:lnTo>
                <a:lnTo>
                  <a:pt x="104813" y="17322"/>
                </a:lnTo>
                <a:lnTo>
                  <a:pt x="133388" y="17195"/>
                </a:lnTo>
                <a:lnTo>
                  <a:pt x="133337" y="7670"/>
                </a:lnTo>
                <a:close/>
              </a:path>
              <a:path w="1885960" h="50787">
                <a:moveTo>
                  <a:pt x="76022" y="-25412"/>
                </a:moveTo>
                <a:lnTo>
                  <a:pt x="0" y="13017"/>
                </a:lnTo>
                <a:lnTo>
                  <a:pt x="76365" y="50787"/>
                </a:lnTo>
                <a:lnTo>
                  <a:pt x="76215" y="17487"/>
                </a:lnTo>
                <a:lnTo>
                  <a:pt x="66713" y="17487"/>
                </a:lnTo>
                <a:lnTo>
                  <a:pt x="66662" y="7962"/>
                </a:lnTo>
                <a:lnTo>
                  <a:pt x="76172" y="7920"/>
                </a:lnTo>
                <a:lnTo>
                  <a:pt x="76022" y="-25412"/>
                </a:lnTo>
                <a:close/>
              </a:path>
              <a:path w="1885960" h="50787">
                <a:moveTo>
                  <a:pt x="76172" y="7920"/>
                </a:moveTo>
                <a:lnTo>
                  <a:pt x="66662" y="7962"/>
                </a:lnTo>
                <a:lnTo>
                  <a:pt x="66713" y="17487"/>
                </a:lnTo>
                <a:lnTo>
                  <a:pt x="76215" y="17445"/>
                </a:lnTo>
                <a:lnTo>
                  <a:pt x="76172" y="7920"/>
                </a:lnTo>
                <a:close/>
              </a:path>
              <a:path w="1885960" h="50787">
                <a:moveTo>
                  <a:pt x="76215" y="17445"/>
                </a:moveTo>
                <a:lnTo>
                  <a:pt x="66713" y="17487"/>
                </a:lnTo>
                <a:lnTo>
                  <a:pt x="76215" y="17487"/>
                </a:lnTo>
                <a:close/>
              </a:path>
              <a:path w="1885960" h="50787">
                <a:moveTo>
                  <a:pt x="95237" y="7835"/>
                </a:moveTo>
                <a:lnTo>
                  <a:pt x="76172" y="7920"/>
                </a:lnTo>
                <a:lnTo>
                  <a:pt x="76215" y="17445"/>
                </a:lnTo>
                <a:lnTo>
                  <a:pt x="95288" y="17360"/>
                </a:lnTo>
                <a:lnTo>
                  <a:pt x="95237" y="7835"/>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7310121" y="4647565"/>
            <a:ext cx="74295" cy="834390"/>
          </a:xfrm>
          <a:custGeom>
            <a:rect l="l" t="t" r="r" b="b"/>
            <a:pathLst>
              <a:path w="74295" h="834389">
                <a:moveTo>
                  <a:pt x="42862" y="0"/>
                </a:moveTo>
                <a:lnTo>
                  <a:pt x="33337" y="0"/>
                </a:lnTo>
                <a:lnTo>
                  <a:pt x="33337" y="28575"/>
                </a:lnTo>
                <a:lnTo>
                  <a:pt x="42862" y="28575"/>
                </a:lnTo>
                <a:lnTo>
                  <a:pt x="42862" y="0"/>
                </a:lnTo>
                <a:close/>
              </a:path>
              <a:path w="74295" h="834389">
                <a:moveTo>
                  <a:pt x="42862" y="38100"/>
                </a:moveTo>
                <a:lnTo>
                  <a:pt x="33337" y="38100"/>
                </a:lnTo>
                <a:lnTo>
                  <a:pt x="33337" y="66675"/>
                </a:lnTo>
                <a:lnTo>
                  <a:pt x="42862" y="66675"/>
                </a:lnTo>
                <a:lnTo>
                  <a:pt x="42862" y="38100"/>
                </a:lnTo>
                <a:close/>
              </a:path>
              <a:path w="74295" h="834389">
                <a:moveTo>
                  <a:pt x="42862" y="76200"/>
                </a:moveTo>
                <a:lnTo>
                  <a:pt x="33337" y="76200"/>
                </a:lnTo>
                <a:lnTo>
                  <a:pt x="33337" y="104775"/>
                </a:lnTo>
                <a:lnTo>
                  <a:pt x="42862" y="104775"/>
                </a:lnTo>
                <a:lnTo>
                  <a:pt x="42862" y="76200"/>
                </a:lnTo>
                <a:close/>
              </a:path>
              <a:path w="74295" h="834389">
                <a:moveTo>
                  <a:pt x="42862" y="114300"/>
                </a:moveTo>
                <a:lnTo>
                  <a:pt x="33337" y="114300"/>
                </a:lnTo>
                <a:lnTo>
                  <a:pt x="33337" y="142875"/>
                </a:lnTo>
                <a:lnTo>
                  <a:pt x="42862" y="142875"/>
                </a:lnTo>
                <a:lnTo>
                  <a:pt x="42862" y="114300"/>
                </a:lnTo>
                <a:close/>
              </a:path>
              <a:path w="74295" h="834389">
                <a:moveTo>
                  <a:pt x="42862" y="152400"/>
                </a:moveTo>
                <a:lnTo>
                  <a:pt x="33337" y="152400"/>
                </a:lnTo>
                <a:lnTo>
                  <a:pt x="33337" y="180975"/>
                </a:lnTo>
                <a:lnTo>
                  <a:pt x="42862" y="180975"/>
                </a:lnTo>
                <a:lnTo>
                  <a:pt x="42862" y="152400"/>
                </a:lnTo>
                <a:close/>
              </a:path>
              <a:path w="74295" h="834389">
                <a:moveTo>
                  <a:pt x="42862" y="190500"/>
                </a:moveTo>
                <a:lnTo>
                  <a:pt x="33337" y="190500"/>
                </a:lnTo>
                <a:lnTo>
                  <a:pt x="33337" y="219075"/>
                </a:lnTo>
                <a:lnTo>
                  <a:pt x="42862" y="219075"/>
                </a:lnTo>
                <a:lnTo>
                  <a:pt x="42862" y="190500"/>
                </a:lnTo>
                <a:close/>
              </a:path>
              <a:path w="74295" h="834389">
                <a:moveTo>
                  <a:pt x="42862" y="228600"/>
                </a:moveTo>
                <a:lnTo>
                  <a:pt x="33337" y="228600"/>
                </a:lnTo>
                <a:lnTo>
                  <a:pt x="33337" y="257175"/>
                </a:lnTo>
                <a:lnTo>
                  <a:pt x="42862" y="257175"/>
                </a:lnTo>
                <a:lnTo>
                  <a:pt x="42862" y="228600"/>
                </a:lnTo>
                <a:close/>
              </a:path>
              <a:path w="74295" h="834389">
                <a:moveTo>
                  <a:pt x="42862" y="266700"/>
                </a:moveTo>
                <a:lnTo>
                  <a:pt x="33337" y="266700"/>
                </a:lnTo>
                <a:lnTo>
                  <a:pt x="33337" y="295275"/>
                </a:lnTo>
                <a:lnTo>
                  <a:pt x="42862" y="295275"/>
                </a:lnTo>
                <a:lnTo>
                  <a:pt x="42862" y="266700"/>
                </a:lnTo>
                <a:close/>
              </a:path>
              <a:path w="74295" h="834389">
                <a:moveTo>
                  <a:pt x="42862" y="304800"/>
                </a:moveTo>
                <a:lnTo>
                  <a:pt x="33337" y="304800"/>
                </a:lnTo>
                <a:lnTo>
                  <a:pt x="33337" y="333375"/>
                </a:lnTo>
                <a:lnTo>
                  <a:pt x="42862" y="333375"/>
                </a:lnTo>
                <a:lnTo>
                  <a:pt x="42862" y="304800"/>
                </a:lnTo>
                <a:close/>
              </a:path>
              <a:path w="74295" h="834389">
                <a:moveTo>
                  <a:pt x="42862" y="342900"/>
                </a:moveTo>
                <a:lnTo>
                  <a:pt x="33337" y="342900"/>
                </a:lnTo>
                <a:lnTo>
                  <a:pt x="33337" y="371475"/>
                </a:lnTo>
                <a:lnTo>
                  <a:pt x="42862" y="371475"/>
                </a:lnTo>
                <a:lnTo>
                  <a:pt x="42862" y="342900"/>
                </a:lnTo>
                <a:close/>
              </a:path>
              <a:path w="74295" h="834389">
                <a:moveTo>
                  <a:pt x="42862" y="381000"/>
                </a:moveTo>
                <a:lnTo>
                  <a:pt x="33337" y="381000"/>
                </a:lnTo>
                <a:lnTo>
                  <a:pt x="33337" y="409575"/>
                </a:lnTo>
                <a:lnTo>
                  <a:pt x="42862" y="409575"/>
                </a:lnTo>
                <a:lnTo>
                  <a:pt x="42862" y="381000"/>
                </a:lnTo>
                <a:close/>
              </a:path>
              <a:path w="74295" h="834389">
                <a:moveTo>
                  <a:pt x="42862" y="419100"/>
                </a:moveTo>
                <a:lnTo>
                  <a:pt x="33337" y="419100"/>
                </a:lnTo>
                <a:lnTo>
                  <a:pt x="33337" y="447675"/>
                </a:lnTo>
                <a:lnTo>
                  <a:pt x="42862" y="447675"/>
                </a:lnTo>
                <a:lnTo>
                  <a:pt x="42862" y="419100"/>
                </a:lnTo>
                <a:close/>
              </a:path>
              <a:path w="74295" h="834389">
                <a:moveTo>
                  <a:pt x="42862" y="457200"/>
                </a:moveTo>
                <a:lnTo>
                  <a:pt x="33337" y="457200"/>
                </a:lnTo>
                <a:lnTo>
                  <a:pt x="33337" y="485775"/>
                </a:lnTo>
                <a:lnTo>
                  <a:pt x="42862" y="485775"/>
                </a:lnTo>
                <a:lnTo>
                  <a:pt x="42862" y="457200"/>
                </a:lnTo>
                <a:close/>
              </a:path>
              <a:path w="74295" h="834389">
                <a:moveTo>
                  <a:pt x="42862" y="495300"/>
                </a:moveTo>
                <a:lnTo>
                  <a:pt x="33337" y="495300"/>
                </a:lnTo>
                <a:lnTo>
                  <a:pt x="33337" y="523875"/>
                </a:lnTo>
                <a:lnTo>
                  <a:pt x="42862" y="523875"/>
                </a:lnTo>
                <a:lnTo>
                  <a:pt x="42862" y="495300"/>
                </a:lnTo>
                <a:close/>
              </a:path>
              <a:path w="74295" h="834389">
                <a:moveTo>
                  <a:pt x="42862" y="533400"/>
                </a:moveTo>
                <a:lnTo>
                  <a:pt x="33337" y="533400"/>
                </a:lnTo>
                <a:lnTo>
                  <a:pt x="33337" y="561975"/>
                </a:lnTo>
                <a:lnTo>
                  <a:pt x="42862" y="561975"/>
                </a:lnTo>
                <a:lnTo>
                  <a:pt x="42862" y="533400"/>
                </a:lnTo>
                <a:close/>
              </a:path>
              <a:path w="74295" h="834389">
                <a:moveTo>
                  <a:pt x="42862" y="571500"/>
                </a:moveTo>
                <a:lnTo>
                  <a:pt x="33337" y="571500"/>
                </a:lnTo>
                <a:lnTo>
                  <a:pt x="33337" y="600075"/>
                </a:lnTo>
                <a:lnTo>
                  <a:pt x="42862" y="600075"/>
                </a:lnTo>
                <a:lnTo>
                  <a:pt x="42862" y="571500"/>
                </a:lnTo>
                <a:close/>
              </a:path>
              <a:path w="74295" h="834389">
                <a:moveTo>
                  <a:pt x="42862" y="609600"/>
                </a:moveTo>
                <a:lnTo>
                  <a:pt x="33337" y="609600"/>
                </a:lnTo>
                <a:lnTo>
                  <a:pt x="33337" y="638175"/>
                </a:lnTo>
                <a:lnTo>
                  <a:pt x="42862" y="638175"/>
                </a:lnTo>
                <a:lnTo>
                  <a:pt x="42862" y="609600"/>
                </a:lnTo>
                <a:close/>
              </a:path>
              <a:path w="74295" h="834389">
                <a:moveTo>
                  <a:pt x="42862" y="647700"/>
                </a:moveTo>
                <a:lnTo>
                  <a:pt x="33337" y="647700"/>
                </a:lnTo>
                <a:lnTo>
                  <a:pt x="33337" y="676275"/>
                </a:lnTo>
                <a:lnTo>
                  <a:pt x="42862" y="676275"/>
                </a:lnTo>
                <a:lnTo>
                  <a:pt x="42862" y="647700"/>
                </a:lnTo>
                <a:close/>
              </a:path>
              <a:path w="74295" h="834389">
                <a:moveTo>
                  <a:pt x="42862" y="685800"/>
                </a:moveTo>
                <a:lnTo>
                  <a:pt x="33337" y="685800"/>
                </a:lnTo>
                <a:lnTo>
                  <a:pt x="33337" y="714375"/>
                </a:lnTo>
                <a:lnTo>
                  <a:pt x="42862" y="714375"/>
                </a:lnTo>
                <a:lnTo>
                  <a:pt x="42862" y="685800"/>
                </a:lnTo>
                <a:close/>
              </a:path>
              <a:path w="74295" h="834389">
                <a:moveTo>
                  <a:pt x="42862" y="723900"/>
                </a:moveTo>
                <a:lnTo>
                  <a:pt x="33337" y="723900"/>
                </a:lnTo>
                <a:lnTo>
                  <a:pt x="33337" y="752475"/>
                </a:lnTo>
                <a:lnTo>
                  <a:pt x="42862" y="752475"/>
                </a:lnTo>
                <a:lnTo>
                  <a:pt x="42862" y="723900"/>
                </a:lnTo>
                <a:close/>
              </a:path>
              <a:path w="74295" h="834389">
                <a:moveTo>
                  <a:pt x="76200" y="758190"/>
                </a:moveTo>
                <a:lnTo>
                  <a:pt x="0" y="758190"/>
                </a:lnTo>
                <a:lnTo>
                  <a:pt x="38100" y="834390"/>
                </a:lnTo>
                <a:lnTo>
                  <a:pt x="69850" y="770890"/>
                </a:lnTo>
                <a:lnTo>
                  <a:pt x="33337" y="770890"/>
                </a:lnTo>
                <a:lnTo>
                  <a:pt x="33337" y="762000"/>
                </a:lnTo>
                <a:lnTo>
                  <a:pt x="74295" y="762000"/>
                </a:lnTo>
                <a:lnTo>
                  <a:pt x="76200" y="758190"/>
                </a:lnTo>
                <a:close/>
              </a:path>
              <a:path w="74295" h="834389">
                <a:moveTo>
                  <a:pt x="42862" y="762000"/>
                </a:moveTo>
                <a:lnTo>
                  <a:pt x="33337" y="762000"/>
                </a:lnTo>
                <a:lnTo>
                  <a:pt x="33337" y="770890"/>
                </a:lnTo>
                <a:lnTo>
                  <a:pt x="42862" y="770890"/>
                </a:lnTo>
                <a:lnTo>
                  <a:pt x="42862" y="762000"/>
                </a:lnTo>
                <a:close/>
              </a:path>
              <a:path w="74295" h="834389">
                <a:moveTo>
                  <a:pt x="74295" y="762000"/>
                </a:moveTo>
                <a:lnTo>
                  <a:pt x="42862" y="762000"/>
                </a:lnTo>
                <a:lnTo>
                  <a:pt x="42862" y="770890"/>
                </a:lnTo>
                <a:lnTo>
                  <a:pt x="69850" y="770890"/>
                </a:lnTo>
                <a:lnTo>
                  <a:pt x="74295" y="76200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2641600" y="4777105"/>
            <a:ext cx="76200" cy="812165"/>
          </a:xfrm>
          <a:custGeom>
            <a:rect l="l" t="t" r="r" b="b"/>
            <a:pathLst>
              <a:path w="76200" h="812165">
                <a:moveTo>
                  <a:pt x="42862" y="783590"/>
                </a:moveTo>
                <a:lnTo>
                  <a:pt x="33337" y="783590"/>
                </a:lnTo>
                <a:lnTo>
                  <a:pt x="33337" y="812165"/>
                </a:lnTo>
                <a:lnTo>
                  <a:pt x="42862" y="812165"/>
                </a:lnTo>
                <a:lnTo>
                  <a:pt x="42862" y="783590"/>
                </a:lnTo>
                <a:close/>
              </a:path>
              <a:path w="76200" h="812165">
                <a:moveTo>
                  <a:pt x="42862" y="745490"/>
                </a:moveTo>
                <a:lnTo>
                  <a:pt x="33337" y="745490"/>
                </a:lnTo>
                <a:lnTo>
                  <a:pt x="33337" y="774065"/>
                </a:lnTo>
                <a:lnTo>
                  <a:pt x="42862" y="774065"/>
                </a:lnTo>
                <a:lnTo>
                  <a:pt x="42862" y="745490"/>
                </a:lnTo>
                <a:close/>
              </a:path>
              <a:path w="76200" h="812165">
                <a:moveTo>
                  <a:pt x="42862" y="707390"/>
                </a:moveTo>
                <a:lnTo>
                  <a:pt x="33337" y="707390"/>
                </a:lnTo>
                <a:lnTo>
                  <a:pt x="33337" y="735965"/>
                </a:lnTo>
                <a:lnTo>
                  <a:pt x="42862" y="735965"/>
                </a:lnTo>
                <a:lnTo>
                  <a:pt x="42862" y="707390"/>
                </a:lnTo>
                <a:close/>
              </a:path>
              <a:path w="76200" h="812165">
                <a:moveTo>
                  <a:pt x="42862" y="669290"/>
                </a:moveTo>
                <a:lnTo>
                  <a:pt x="33337" y="669290"/>
                </a:lnTo>
                <a:lnTo>
                  <a:pt x="33337" y="697865"/>
                </a:lnTo>
                <a:lnTo>
                  <a:pt x="42862" y="697865"/>
                </a:lnTo>
                <a:lnTo>
                  <a:pt x="42862" y="669290"/>
                </a:lnTo>
                <a:close/>
              </a:path>
              <a:path w="76200" h="812165">
                <a:moveTo>
                  <a:pt x="42862" y="631190"/>
                </a:moveTo>
                <a:lnTo>
                  <a:pt x="33337" y="631190"/>
                </a:lnTo>
                <a:lnTo>
                  <a:pt x="33337" y="659765"/>
                </a:lnTo>
                <a:lnTo>
                  <a:pt x="42862" y="659765"/>
                </a:lnTo>
                <a:lnTo>
                  <a:pt x="42862" y="631190"/>
                </a:lnTo>
                <a:close/>
              </a:path>
              <a:path w="76200" h="812165">
                <a:moveTo>
                  <a:pt x="42862" y="593090"/>
                </a:moveTo>
                <a:lnTo>
                  <a:pt x="33337" y="593090"/>
                </a:lnTo>
                <a:lnTo>
                  <a:pt x="33337" y="621665"/>
                </a:lnTo>
                <a:lnTo>
                  <a:pt x="42862" y="621665"/>
                </a:lnTo>
                <a:lnTo>
                  <a:pt x="42862" y="593090"/>
                </a:lnTo>
                <a:close/>
              </a:path>
              <a:path w="76200" h="812165">
                <a:moveTo>
                  <a:pt x="42862" y="554990"/>
                </a:moveTo>
                <a:lnTo>
                  <a:pt x="33337" y="554990"/>
                </a:lnTo>
                <a:lnTo>
                  <a:pt x="33337" y="583565"/>
                </a:lnTo>
                <a:lnTo>
                  <a:pt x="42862" y="583565"/>
                </a:lnTo>
                <a:lnTo>
                  <a:pt x="42862" y="554990"/>
                </a:lnTo>
                <a:close/>
              </a:path>
              <a:path w="76200" h="812165">
                <a:moveTo>
                  <a:pt x="42862" y="516890"/>
                </a:moveTo>
                <a:lnTo>
                  <a:pt x="33337" y="516890"/>
                </a:lnTo>
                <a:lnTo>
                  <a:pt x="33337" y="545465"/>
                </a:lnTo>
                <a:lnTo>
                  <a:pt x="42862" y="545465"/>
                </a:lnTo>
                <a:lnTo>
                  <a:pt x="42862" y="516890"/>
                </a:lnTo>
                <a:close/>
              </a:path>
              <a:path w="76200" h="812165">
                <a:moveTo>
                  <a:pt x="42862" y="478790"/>
                </a:moveTo>
                <a:lnTo>
                  <a:pt x="33337" y="478790"/>
                </a:lnTo>
                <a:lnTo>
                  <a:pt x="33337" y="507365"/>
                </a:lnTo>
                <a:lnTo>
                  <a:pt x="42862" y="507365"/>
                </a:lnTo>
                <a:lnTo>
                  <a:pt x="42862" y="478790"/>
                </a:lnTo>
                <a:close/>
              </a:path>
              <a:path w="76200" h="812165">
                <a:moveTo>
                  <a:pt x="42862" y="440690"/>
                </a:moveTo>
                <a:lnTo>
                  <a:pt x="33337" y="440690"/>
                </a:lnTo>
                <a:lnTo>
                  <a:pt x="33337" y="469265"/>
                </a:lnTo>
                <a:lnTo>
                  <a:pt x="42862" y="469265"/>
                </a:lnTo>
                <a:lnTo>
                  <a:pt x="42862" y="440690"/>
                </a:lnTo>
                <a:close/>
              </a:path>
              <a:path w="76200" h="812165">
                <a:moveTo>
                  <a:pt x="42862" y="402590"/>
                </a:moveTo>
                <a:lnTo>
                  <a:pt x="33337" y="402590"/>
                </a:lnTo>
                <a:lnTo>
                  <a:pt x="33337" y="431165"/>
                </a:lnTo>
                <a:lnTo>
                  <a:pt x="42862" y="431165"/>
                </a:lnTo>
                <a:lnTo>
                  <a:pt x="42862" y="402590"/>
                </a:lnTo>
                <a:close/>
              </a:path>
              <a:path w="76200" h="812165">
                <a:moveTo>
                  <a:pt x="42862" y="364490"/>
                </a:moveTo>
                <a:lnTo>
                  <a:pt x="33337" y="364490"/>
                </a:lnTo>
                <a:lnTo>
                  <a:pt x="33337" y="393065"/>
                </a:lnTo>
                <a:lnTo>
                  <a:pt x="42862" y="393065"/>
                </a:lnTo>
                <a:lnTo>
                  <a:pt x="42862" y="364490"/>
                </a:lnTo>
                <a:close/>
              </a:path>
              <a:path w="76200" h="812165">
                <a:moveTo>
                  <a:pt x="42862" y="326390"/>
                </a:moveTo>
                <a:lnTo>
                  <a:pt x="33337" y="326390"/>
                </a:lnTo>
                <a:lnTo>
                  <a:pt x="33337" y="354965"/>
                </a:lnTo>
                <a:lnTo>
                  <a:pt x="42862" y="354965"/>
                </a:lnTo>
                <a:lnTo>
                  <a:pt x="42862" y="326390"/>
                </a:lnTo>
                <a:close/>
              </a:path>
              <a:path w="76200" h="812165">
                <a:moveTo>
                  <a:pt x="42862" y="288290"/>
                </a:moveTo>
                <a:lnTo>
                  <a:pt x="33337" y="288290"/>
                </a:lnTo>
                <a:lnTo>
                  <a:pt x="33337" y="316865"/>
                </a:lnTo>
                <a:lnTo>
                  <a:pt x="42862" y="316865"/>
                </a:lnTo>
                <a:lnTo>
                  <a:pt x="42862" y="288290"/>
                </a:lnTo>
                <a:close/>
              </a:path>
              <a:path w="76200" h="812165">
                <a:moveTo>
                  <a:pt x="42862" y="250190"/>
                </a:moveTo>
                <a:lnTo>
                  <a:pt x="33337" y="250190"/>
                </a:lnTo>
                <a:lnTo>
                  <a:pt x="33337" y="278765"/>
                </a:lnTo>
                <a:lnTo>
                  <a:pt x="42862" y="278765"/>
                </a:lnTo>
                <a:lnTo>
                  <a:pt x="42862" y="250190"/>
                </a:lnTo>
                <a:close/>
              </a:path>
              <a:path w="76200" h="812165">
                <a:moveTo>
                  <a:pt x="42862" y="212090"/>
                </a:moveTo>
                <a:lnTo>
                  <a:pt x="33337" y="212090"/>
                </a:lnTo>
                <a:lnTo>
                  <a:pt x="33337" y="240665"/>
                </a:lnTo>
                <a:lnTo>
                  <a:pt x="42862" y="240665"/>
                </a:lnTo>
                <a:lnTo>
                  <a:pt x="42862" y="212090"/>
                </a:lnTo>
                <a:close/>
              </a:path>
              <a:path w="76200" h="812165">
                <a:moveTo>
                  <a:pt x="42862" y="173990"/>
                </a:moveTo>
                <a:lnTo>
                  <a:pt x="33337" y="173990"/>
                </a:lnTo>
                <a:lnTo>
                  <a:pt x="33337" y="202565"/>
                </a:lnTo>
                <a:lnTo>
                  <a:pt x="42862" y="202565"/>
                </a:lnTo>
                <a:lnTo>
                  <a:pt x="42862" y="173990"/>
                </a:lnTo>
                <a:close/>
              </a:path>
              <a:path w="76200" h="812165">
                <a:moveTo>
                  <a:pt x="42862" y="135890"/>
                </a:moveTo>
                <a:lnTo>
                  <a:pt x="33337" y="135890"/>
                </a:lnTo>
                <a:lnTo>
                  <a:pt x="33337" y="164465"/>
                </a:lnTo>
                <a:lnTo>
                  <a:pt x="42862" y="164465"/>
                </a:lnTo>
                <a:lnTo>
                  <a:pt x="42862" y="135890"/>
                </a:lnTo>
                <a:close/>
              </a:path>
              <a:path w="76200" h="812165">
                <a:moveTo>
                  <a:pt x="42862" y="97790"/>
                </a:moveTo>
                <a:lnTo>
                  <a:pt x="33337" y="97790"/>
                </a:lnTo>
                <a:lnTo>
                  <a:pt x="33337" y="126365"/>
                </a:lnTo>
                <a:lnTo>
                  <a:pt x="42862" y="126365"/>
                </a:lnTo>
                <a:lnTo>
                  <a:pt x="42862" y="97790"/>
                </a:lnTo>
                <a:close/>
              </a:path>
              <a:path w="76200" h="812165">
                <a:moveTo>
                  <a:pt x="42862" y="63500"/>
                </a:moveTo>
                <a:lnTo>
                  <a:pt x="33337" y="63500"/>
                </a:lnTo>
                <a:lnTo>
                  <a:pt x="33337" y="88265"/>
                </a:lnTo>
                <a:lnTo>
                  <a:pt x="42862" y="88265"/>
                </a:lnTo>
                <a:lnTo>
                  <a:pt x="42862" y="63500"/>
                </a:lnTo>
                <a:close/>
              </a:path>
              <a:path w="76200" h="812165">
                <a:moveTo>
                  <a:pt x="38100" y="0"/>
                </a:moveTo>
                <a:lnTo>
                  <a:pt x="0" y="76200"/>
                </a:lnTo>
                <a:lnTo>
                  <a:pt x="33337" y="76200"/>
                </a:lnTo>
                <a:lnTo>
                  <a:pt x="33337" y="63500"/>
                </a:lnTo>
                <a:lnTo>
                  <a:pt x="69850" y="63500"/>
                </a:lnTo>
                <a:lnTo>
                  <a:pt x="38100" y="0"/>
                </a:lnTo>
                <a:close/>
              </a:path>
              <a:path w="76200" h="812165">
                <a:moveTo>
                  <a:pt x="69850" y="63500"/>
                </a:moveTo>
                <a:lnTo>
                  <a:pt x="42862" y="63500"/>
                </a:lnTo>
                <a:lnTo>
                  <a:pt x="42862" y="76200"/>
                </a:lnTo>
                <a:lnTo>
                  <a:pt x="76200" y="76200"/>
                </a:lnTo>
                <a:lnTo>
                  <a:pt x="69850" y="6350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4507864" y="4948587"/>
            <a:ext cx="1250950" cy="442569"/>
          </a:xfrm>
          <a:custGeom>
            <a:rect l="l" t="t" r="r" b="b"/>
            <a:pathLst>
              <a:path w="1250950" h="442569">
                <a:moveTo>
                  <a:pt x="0" y="0"/>
                </a:moveTo>
                <a:lnTo>
                  <a:pt x="1250950" y="0"/>
                </a:lnTo>
                <a:lnTo>
                  <a:pt x="1250950" y="442569"/>
                </a:lnTo>
                <a:lnTo>
                  <a:pt x="0" y="442569"/>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4549026" y="4977339"/>
            <a:ext cx="1169035" cy="4108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6700"/>
              </a:lnSpc>
            </a:pPr>
            <a:r>
              <a:rPr sz="900">
                <a:solidFill>
                  <a:srgbClr val="595959"/>
                </a:solidFill>
                <a:latin typeface="Microsoft YaHei UI"/>
                <a:cs typeface="Microsoft YaHei UI"/>
              </a:rPr>
              <a:t>生成个人健康报告，用 户通过网页/</a:t>
            </a:r>
            <a:r>
              <a:rPr sz="900" spc="-10">
                <a:solidFill>
                  <a:srgbClr val="595959"/>
                </a:solidFill>
                <a:latin typeface="Microsoft YaHei UI"/>
                <a:cs typeface="Microsoft YaHei UI"/>
              </a:rPr>
              <a:t>A</a:t>
            </a:r>
            <a:r>
              <a:rPr sz="900" spc="-15">
                <a:solidFill>
                  <a:srgbClr val="595959"/>
                </a:solidFill>
                <a:latin typeface="Microsoft YaHei UI"/>
                <a:cs typeface="Microsoft YaHei UI"/>
              </a:rPr>
              <a:t>PP</a:t>
            </a:r>
            <a:r>
              <a:rPr sz="900">
                <a:solidFill>
                  <a:srgbClr val="595959"/>
                </a:solidFill>
                <a:latin typeface="Microsoft YaHei UI"/>
                <a:cs typeface="Microsoft YaHei UI"/>
              </a:rPr>
              <a:t>/公众 号查询，提供健康讲座</a:t>
            </a:r>
            <a:endParaRPr sz="900">
              <a:latin typeface="Microsoft YaHei UI"/>
              <a:cs typeface="Microsoft YaHei UI"/>
            </a:endParaRPr>
          </a:p>
        </p:txBody>
      </p:sp>
      <p:sp>
        <p:nvSpPr>
          <p:cNvPr id="54" name="object 54"/>
          <p:cNvSpPr txBox="1"/>
          <p:nvPr/>
        </p:nvSpPr>
        <p:spPr>
          <a:xfrm>
            <a:off x="4720475" y="5378234"/>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等健康促进服务</a:t>
            </a:r>
            <a:endParaRPr sz="900">
              <a:latin typeface="Microsoft YaHei UI"/>
              <a:cs typeface="Microsoft YaHei UI"/>
            </a:endParaRPr>
          </a:p>
        </p:txBody>
      </p:sp>
      <p:sp>
        <p:nvSpPr>
          <p:cNvPr id="55" name="object 55"/>
          <p:cNvSpPr/>
          <p:nvPr/>
        </p:nvSpPr>
        <p:spPr>
          <a:xfrm>
            <a:off x="4740911" y="4738371"/>
            <a:ext cx="784225" cy="183667"/>
          </a:xfrm>
          <a:custGeom>
            <a:rect l="l" t="t" r="r" b="b"/>
            <a:pathLst>
              <a:path w="784225" h="183667">
                <a:moveTo>
                  <a:pt x="0" y="0"/>
                </a:moveTo>
                <a:lnTo>
                  <a:pt x="784225" y="0"/>
                </a:lnTo>
                <a:lnTo>
                  <a:pt x="784225" y="183667"/>
                </a:lnTo>
                <a:lnTo>
                  <a:pt x="0" y="183667"/>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txBox="1"/>
          <p:nvPr/>
        </p:nvSpPr>
        <p:spPr>
          <a:xfrm>
            <a:off x="4993321" y="4752847"/>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健康</a:t>
            </a:r>
            <a:endParaRPr sz="1000">
              <a:latin typeface="Microsoft YaHei UI"/>
              <a:cs typeface="Microsoft YaHei UI"/>
            </a:endParaRPr>
          </a:p>
        </p:txBody>
      </p:sp>
      <p:sp>
        <p:nvSpPr>
          <p:cNvPr id="57" name="object 57"/>
          <p:cNvSpPr txBox="1"/>
          <p:nvPr/>
        </p:nvSpPr>
        <p:spPr>
          <a:xfrm>
            <a:off x="5377178" y="6167121"/>
            <a:ext cx="11684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0" marR="12700" indent="-114300">
              <a:lnSpc>
                <a:spcPts val="1010"/>
              </a:lnSpc>
            </a:pPr>
            <a:r>
              <a:rPr sz="900">
                <a:solidFill>
                  <a:srgbClr val="595959"/>
                </a:solidFill>
                <a:latin typeface="Microsoft YaHei UI"/>
                <a:cs typeface="Microsoft YaHei UI"/>
              </a:rPr>
              <a:t>生成个人健康报告，匹 配相关机构与服务</a:t>
            </a:r>
            <a:endParaRPr sz="900">
              <a:latin typeface="Microsoft YaHei UI"/>
              <a:cs typeface="Microsoft YaHei UI"/>
            </a:endParaRPr>
          </a:p>
        </p:txBody>
      </p:sp>
      <p:sp>
        <p:nvSpPr>
          <p:cNvPr id="58" name="object 58"/>
          <p:cNvSpPr/>
          <p:nvPr/>
        </p:nvSpPr>
        <p:spPr>
          <a:xfrm>
            <a:off x="5568951" y="5923280"/>
            <a:ext cx="784225" cy="183413"/>
          </a:xfrm>
          <a:custGeom>
            <a:rect l="l" t="t" r="r" b="b"/>
            <a:pathLst>
              <a:path w="784225" h="183413">
                <a:moveTo>
                  <a:pt x="0" y="0"/>
                </a:moveTo>
                <a:lnTo>
                  <a:pt x="784225" y="0"/>
                </a:lnTo>
                <a:lnTo>
                  <a:pt x="784225" y="183413"/>
                </a:lnTo>
                <a:lnTo>
                  <a:pt x="0" y="183413"/>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5694361" y="5938520"/>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健康异常</a:t>
            </a:r>
            <a:endParaRPr sz="1000">
              <a:latin typeface="Microsoft YaHei UI"/>
              <a:cs typeface="Microsoft YaHei UI"/>
            </a:endParaRPr>
          </a:p>
        </p:txBody>
      </p:sp>
      <p:sp>
        <p:nvSpPr>
          <p:cNvPr id="60" name="object 60"/>
          <p:cNvSpPr/>
          <p:nvPr/>
        </p:nvSpPr>
        <p:spPr>
          <a:xfrm>
            <a:off x="2950845" y="5120275"/>
            <a:ext cx="1163955" cy="431533"/>
          </a:xfrm>
          <a:custGeom>
            <a:rect l="l" t="t" r="r" b="b"/>
            <a:pathLst>
              <a:path w="1163955" h="431533">
                <a:moveTo>
                  <a:pt x="0" y="0"/>
                </a:moveTo>
                <a:lnTo>
                  <a:pt x="1163955" y="0"/>
                </a:lnTo>
                <a:lnTo>
                  <a:pt x="1163955" y="431533"/>
                </a:lnTo>
                <a:lnTo>
                  <a:pt x="0" y="431533"/>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txBox="1"/>
          <p:nvPr/>
        </p:nvSpPr>
        <p:spPr>
          <a:xfrm>
            <a:off x="2965291" y="5143500"/>
            <a:ext cx="11684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经用户授权，由医院、</a:t>
            </a:r>
            <a:endParaRPr sz="900">
              <a:latin typeface="Microsoft YaHei UI"/>
              <a:cs typeface="Microsoft YaHei UI"/>
            </a:endParaRPr>
          </a:p>
        </p:txBody>
      </p:sp>
      <p:sp>
        <p:nvSpPr>
          <p:cNvPr id="62" name="object 62"/>
          <p:cNvSpPr txBox="1"/>
          <p:nvPr/>
        </p:nvSpPr>
        <p:spPr>
          <a:xfrm>
            <a:off x="2953404" y="5271516"/>
            <a:ext cx="1054100" cy="2870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r>
              <a:rPr sz="900">
                <a:solidFill>
                  <a:srgbClr val="595959"/>
                </a:solidFill>
                <a:latin typeface="Microsoft YaHei UI"/>
                <a:cs typeface="Microsoft YaHei UI"/>
              </a:rPr>
              <a:t>医生、营养师等提供 就医指导、健康咨询</a:t>
            </a:r>
            <a:endParaRPr sz="900">
              <a:latin typeface="Microsoft YaHei UI"/>
              <a:cs typeface="Microsoft YaHei UI"/>
            </a:endParaRPr>
          </a:p>
        </p:txBody>
      </p:sp>
      <p:sp>
        <p:nvSpPr>
          <p:cNvPr id="63" name="object 63"/>
          <p:cNvSpPr txBox="1"/>
          <p:nvPr/>
        </p:nvSpPr>
        <p:spPr>
          <a:xfrm>
            <a:off x="3182004" y="5548922"/>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等专业服务</a:t>
            </a:r>
            <a:endParaRPr sz="900">
              <a:latin typeface="Microsoft YaHei UI"/>
              <a:cs typeface="Microsoft YaHei UI"/>
            </a:endParaRPr>
          </a:p>
        </p:txBody>
      </p:sp>
      <p:sp>
        <p:nvSpPr>
          <p:cNvPr id="64" name="object 64"/>
          <p:cNvSpPr/>
          <p:nvPr/>
        </p:nvSpPr>
        <p:spPr>
          <a:xfrm>
            <a:off x="3130551" y="4924425"/>
            <a:ext cx="788035" cy="183680"/>
          </a:xfrm>
          <a:custGeom>
            <a:rect l="l" t="t" r="r" b="b"/>
            <a:pathLst>
              <a:path w="788035" h="183680">
                <a:moveTo>
                  <a:pt x="0" y="0"/>
                </a:moveTo>
                <a:lnTo>
                  <a:pt x="788035" y="0"/>
                </a:lnTo>
                <a:lnTo>
                  <a:pt x="788035" y="183680"/>
                </a:lnTo>
                <a:lnTo>
                  <a:pt x="0" y="183680"/>
                </a:lnTo>
                <a:lnTo>
                  <a:pt x="0"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txBox="1"/>
          <p:nvPr/>
        </p:nvSpPr>
        <p:spPr>
          <a:xfrm>
            <a:off x="3257867" y="4938776"/>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健康异常</a:t>
            </a:r>
            <a:endParaRPr sz="1000">
              <a:latin typeface="Microsoft YaHei UI"/>
              <a:cs typeface="Microsoft YaHei UI"/>
            </a:endParaRPr>
          </a:p>
        </p:txBody>
      </p:sp>
      <p:sp>
        <p:nvSpPr>
          <p:cNvPr id="66" name="object 66"/>
          <p:cNvSpPr txBox="1"/>
          <p:nvPr/>
        </p:nvSpPr>
        <p:spPr>
          <a:xfrm>
            <a:off x="7422832" y="4809699"/>
            <a:ext cx="368300" cy="4108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6700"/>
              </a:lnSpc>
            </a:pPr>
            <a:r>
              <a:rPr sz="900">
                <a:solidFill>
                  <a:srgbClr val="595959"/>
                </a:solidFill>
                <a:latin typeface="Microsoft YaHei UI"/>
                <a:cs typeface="Microsoft YaHei UI"/>
              </a:rPr>
              <a:t>对平台 运作进 行监管</a:t>
            </a:r>
            <a:endParaRPr sz="900">
              <a:latin typeface="Microsoft YaHei UI"/>
              <a:cs typeface="Microsoft YaHei UI"/>
            </a:endParaRPr>
          </a:p>
        </p:txBody>
      </p:sp>
      <p:sp>
        <p:nvSpPr>
          <p:cNvPr id="67" name="object 67"/>
          <p:cNvSpPr txBox="1"/>
          <p:nvPr/>
        </p:nvSpPr>
        <p:spPr>
          <a:xfrm>
            <a:off x="2262530" y="4959592"/>
            <a:ext cx="368300" cy="5530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8500"/>
              </a:lnSpc>
            </a:pPr>
            <a:r>
              <a:rPr sz="900">
                <a:solidFill>
                  <a:srgbClr val="595959"/>
                </a:solidFill>
                <a:latin typeface="Microsoft YaHei UI"/>
                <a:cs typeface="Microsoft YaHei UI"/>
              </a:rPr>
              <a:t>为用户 提供多 样化支 付途径</a:t>
            </a:r>
            <a:endParaRPr sz="900">
              <a:latin typeface="Microsoft YaHei UI"/>
              <a:cs typeface="Microsoft YaHei UI"/>
            </a:endParaRPr>
          </a:p>
        </p:txBody>
      </p:sp>
      <p:sp>
        <p:nvSpPr>
          <p:cNvPr id="68" name="object 68"/>
          <p:cNvSpPr/>
          <p:nvPr/>
        </p:nvSpPr>
        <p:spPr>
          <a:xfrm>
            <a:off x="5502275" y="4251007"/>
            <a:ext cx="1441450" cy="42862"/>
          </a:xfrm>
          <a:custGeom>
            <a:rect l="l" t="t" r="r" b="b"/>
            <a:pathLst>
              <a:path w="1441450" h="42862">
                <a:moveTo>
                  <a:pt x="1441450" y="0"/>
                </a:moveTo>
                <a:lnTo>
                  <a:pt x="1412875" y="0"/>
                </a:lnTo>
                <a:lnTo>
                  <a:pt x="1412875" y="9524"/>
                </a:lnTo>
                <a:lnTo>
                  <a:pt x="1441450" y="9524"/>
                </a:lnTo>
                <a:lnTo>
                  <a:pt x="1441450" y="0"/>
                </a:lnTo>
                <a:close/>
              </a:path>
              <a:path w="1441450" h="42862">
                <a:moveTo>
                  <a:pt x="1403350" y="0"/>
                </a:moveTo>
                <a:lnTo>
                  <a:pt x="1374775" y="0"/>
                </a:lnTo>
                <a:lnTo>
                  <a:pt x="1374775" y="9524"/>
                </a:lnTo>
                <a:lnTo>
                  <a:pt x="1403350" y="9524"/>
                </a:lnTo>
                <a:lnTo>
                  <a:pt x="1403350" y="0"/>
                </a:lnTo>
                <a:close/>
              </a:path>
              <a:path w="1441450" h="42862">
                <a:moveTo>
                  <a:pt x="1365250" y="0"/>
                </a:moveTo>
                <a:lnTo>
                  <a:pt x="1336675" y="0"/>
                </a:lnTo>
                <a:lnTo>
                  <a:pt x="1336675" y="9524"/>
                </a:lnTo>
                <a:lnTo>
                  <a:pt x="1365250" y="9524"/>
                </a:lnTo>
                <a:lnTo>
                  <a:pt x="1365250" y="0"/>
                </a:lnTo>
                <a:close/>
              </a:path>
              <a:path w="1441450" h="42862">
                <a:moveTo>
                  <a:pt x="1327150" y="0"/>
                </a:moveTo>
                <a:lnTo>
                  <a:pt x="1298575" y="0"/>
                </a:lnTo>
                <a:lnTo>
                  <a:pt x="1298575" y="9524"/>
                </a:lnTo>
                <a:lnTo>
                  <a:pt x="1327150" y="9524"/>
                </a:lnTo>
                <a:lnTo>
                  <a:pt x="1327150" y="0"/>
                </a:lnTo>
                <a:close/>
              </a:path>
              <a:path w="1441450" h="42862">
                <a:moveTo>
                  <a:pt x="1289050" y="0"/>
                </a:moveTo>
                <a:lnTo>
                  <a:pt x="1260475" y="0"/>
                </a:lnTo>
                <a:lnTo>
                  <a:pt x="1260475" y="9524"/>
                </a:lnTo>
                <a:lnTo>
                  <a:pt x="1289050" y="9524"/>
                </a:lnTo>
                <a:lnTo>
                  <a:pt x="1289050" y="0"/>
                </a:lnTo>
                <a:close/>
              </a:path>
              <a:path w="1441450" h="42862">
                <a:moveTo>
                  <a:pt x="1250950" y="0"/>
                </a:moveTo>
                <a:lnTo>
                  <a:pt x="1222375" y="0"/>
                </a:lnTo>
                <a:lnTo>
                  <a:pt x="1222375" y="9524"/>
                </a:lnTo>
                <a:lnTo>
                  <a:pt x="1250950" y="9524"/>
                </a:lnTo>
                <a:lnTo>
                  <a:pt x="1250950" y="0"/>
                </a:lnTo>
                <a:close/>
              </a:path>
              <a:path w="1441450" h="42862">
                <a:moveTo>
                  <a:pt x="1212850" y="0"/>
                </a:moveTo>
                <a:lnTo>
                  <a:pt x="1184275" y="0"/>
                </a:lnTo>
                <a:lnTo>
                  <a:pt x="1184275" y="9524"/>
                </a:lnTo>
                <a:lnTo>
                  <a:pt x="1212850" y="9524"/>
                </a:lnTo>
                <a:lnTo>
                  <a:pt x="1212850" y="0"/>
                </a:lnTo>
                <a:close/>
              </a:path>
              <a:path w="1441450" h="42862">
                <a:moveTo>
                  <a:pt x="1174750" y="0"/>
                </a:moveTo>
                <a:lnTo>
                  <a:pt x="1146175" y="0"/>
                </a:lnTo>
                <a:lnTo>
                  <a:pt x="1146175" y="9524"/>
                </a:lnTo>
                <a:lnTo>
                  <a:pt x="1174750" y="9524"/>
                </a:lnTo>
                <a:lnTo>
                  <a:pt x="1174750" y="0"/>
                </a:lnTo>
                <a:close/>
              </a:path>
              <a:path w="1441450" h="42862">
                <a:moveTo>
                  <a:pt x="1136650" y="0"/>
                </a:moveTo>
                <a:lnTo>
                  <a:pt x="1108075" y="0"/>
                </a:lnTo>
                <a:lnTo>
                  <a:pt x="1108075" y="9524"/>
                </a:lnTo>
                <a:lnTo>
                  <a:pt x="1136650" y="9524"/>
                </a:lnTo>
                <a:lnTo>
                  <a:pt x="1136650" y="0"/>
                </a:lnTo>
                <a:close/>
              </a:path>
              <a:path w="1441450" h="42862">
                <a:moveTo>
                  <a:pt x="1098550" y="0"/>
                </a:moveTo>
                <a:lnTo>
                  <a:pt x="1069975" y="0"/>
                </a:lnTo>
                <a:lnTo>
                  <a:pt x="1069975" y="9524"/>
                </a:lnTo>
                <a:lnTo>
                  <a:pt x="1098550" y="9524"/>
                </a:lnTo>
                <a:lnTo>
                  <a:pt x="1098550" y="0"/>
                </a:lnTo>
                <a:close/>
              </a:path>
              <a:path w="1441450" h="42862">
                <a:moveTo>
                  <a:pt x="1060450" y="0"/>
                </a:moveTo>
                <a:lnTo>
                  <a:pt x="1031875" y="0"/>
                </a:lnTo>
                <a:lnTo>
                  <a:pt x="1031875" y="9524"/>
                </a:lnTo>
                <a:lnTo>
                  <a:pt x="1060450" y="9524"/>
                </a:lnTo>
                <a:lnTo>
                  <a:pt x="1060450" y="0"/>
                </a:lnTo>
                <a:close/>
              </a:path>
              <a:path w="1441450" h="42862">
                <a:moveTo>
                  <a:pt x="1022350" y="0"/>
                </a:moveTo>
                <a:lnTo>
                  <a:pt x="993775" y="0"/>
                </a:lnTo>
                <a:lnTo>
                  <a:pt x="993775" y="9524"/>
                </a:lnTo>
                <a:lnTo>
                  <a:pt x="1022350" y="9524"/>
                </a:lnTo>
                <a:lnTo>
                  <a:pt x="1022350" y="0"/>
                </a:lnTo>
                <a:close/>
              </a:path>
              <a:path w="1441450" h="42862">
                <a:moveTo>
                  <a:pt x="984250" y="0"/>
                </a:moveTo>
                <a:lnTo>
                  <a:pt x="955675" y="0"/>
                </a:lnTo>
                <a:lnTo>
                  <a:pt x="955675" y="9524"/>
                </a:lnTo>
                <a:lnTo>
                  <a:pt x="984250" y="9524"/>
                </a:lnTo>
                <a:lnTo>
                  <a:pt x="984250" y="0"/>
                </a:lnTo>
                <a:close/>
              </a:path>
              <a:path w="1441450" h="42862">
                <a:moveTo>
                  <a:pt x="946150" y="0"/>
                </a:moveTo>
                <a:lnTo>
                  <a:pt x="917575" y="0"/>
                </a:lnTo>
                <a:lnTo>
                  <a:pt x="917575" y="9524"/>
                </a:lnTo>
                <a:lnTo>
                  <a:pt x="946150" y="9524"/>
                </a:lnTo>
                <a:lnTo>
                  <a:pt x="946150" y="0"/>
                </a:lnTo>
                <a:close/>
              </a:path>
              <a:path w="1441450" h="42862">
                <a:moveTo>
                  <a:pt x="908050" y="0"/>
                </a:moveTo>
                <a:lnTo>
                  <a:pt x="879475" y="0"/>
                </a:lnTo>
                <a:lnTo>
                  <a:pt x="879475" y="9524"/>
                </a:lnTo>
                <a:lnTo>
                  <a:pt x="908050" y="9524"/>
                </a:lnTo>
                <a:lnTo>
                  <a:pt x="908050" y="0"/>
                </a:lnTo>
                <a:close/>
              </a:path>
              <a:path w="1441450" h="42862">
                <a:moveTo>
                  <a:pt x="869950" y="0"/>
                </a:moveTo>
                <a:lnTo>
                  <a:pt x="841375" y="0"/>
                </a:lnTo>
                <a:lnTo>
                  <a:pt x="841375" y="9524"/>
                </a:lnTo>
                <a:lnTo>
                  <a:pt x="869950" y="9524"/>
                </a:lnTo>
                <a:lnTo>
                  <a:pt x="869950" y="0"/>
                </a:lnTo>
                <a:close/>
              </a:path>
              <a:path w="1441450" h="42862">
                <a:moveTo>
                  <a:pt x="831850" y="0"/>
                </a:moveTo>
                <a:lnTo>
                  <a:pt x="803275" y="0"/>
                </a:lnTo>
                <a:lnTo>
                  <a:pt x="803275" y="9524"/>
                </a:lnTo>
                <a:lnTo>
                  <a:pt x="831850" y="9524"/>
                </a:lnTo>
                <a:lnTo>
                  <a:pt x="831850" y="0"/>
                </a:lnTo>
                <a:close/>
              </a:path>
              <a:path w="1441450" h="42862">
                <a:moveTo>
                  <a:pt x="793750" y="0"/>
                </a:moveTo>
                <a:lnTo>
                  <a:pt x="765175" y="0"/>
                </a:lnTo>
                <a:lnTo>
                  <a:pt x="765175" y="9524"/>
                </a:lnTo>
                <a:lnTo>
                  <a:pt x="793750" y="9524"/>
                </a:lnTo>
                <a:lnTo>
                  <a:pt x="793750" y="0"/>
                </a:lnTo>
                <a:close/>
              </a:path>
              <a:path w="1441450" h="42862">
                <a:moveTo>
                  <a:pt x="755650" y="0"/>
                </a:moveTo>
                <a:lnTo>
                  <a:pt x="727075" y="0"/>
                </a:lnTo>
                <a:lnTo>
                  <a:pt x="727075" y="9524"/>
                </a:lnTo>
                <a:lnTo>
                  <a:pt x="755650" y="9524"/>
                </a:lnTo>
                <a:lnTo>
                  <a:pt x="755650" y="0"/>
                </a:lnTo>
                <a:close/>
              </a:path>
              <a:path w="1441450" h="42862">
                <a:moveTo>
                  <a:pt x="717550" y="0"/>
                </a:moveTo>
                <a:lnTo>
                  <a:pt x="688975" y="0"/>
                </a:lnTo>
                <a:lnTo>
                  <a:pt x="688975" y="9524"/>
                </a:lnTo>
                <a:lnTo>
                  <a:pt x="717550" y="9524"/>
                </a:lnTo>
                <a:lnTo>
                  <a:pt x="717550" y="0"/>
                </a:lnTo>
                <a:close/>
              </a:path>
              <a:path w="1441450" h="42862">
                <a:moveTo>
                  <a:pt x="679450" y="0"/>
                </a:moveTo>
                <a:lnTo>
                  <a:pt x="650875" y="0"/>
                </a:lnTo>
                <a:lnTo>
                  <a:pt x="650875" y="9524"/>
                </a:lnTo>
                <a:lnTo>
                  <a:pt x="679450" y="9524"/>
                </a:lnTo>
                <a:lnTo>
                  <a:pt x="679450" y="0"/>
                </a:lnTo>
                <a:close/>
              </a:path>
              <a:path w="1441450" h="42862">
                <a:moveTo>
                  <a:pt x="641350" y="0"/>
                </a:moveTo>
                <a:lnTo>
                  <a:pt x="612775" y="0"/>
                </a:lnTo>
                <a:lnTo>
                  <a:pt x="612775" y="9524"/>
                </a:lnTo>
                <a:lnTo>
                  <a:pt x="641350" y="9524"/>
                </a:lnTo>
                <a:lnTo>
                  <a:pt x="641350" y="0"/>
                </a:lnTo>
                <a:close/>
              </a:path>
              <a:path w="1441450" h="42862">
                <a:moveTo>
                  <a:pt x="603250" y="0"/>
                </a:moveTo>
                <a:lnTo>
                  <a:pt x="574675" y="0"/>
                </a:lnTo>
                <a:lnTo>
                  <a:pt x="574675" y="9524"/>
                </a:lnTo>
                <a:lnTo>
                  <a:pt x="603250" y="9524"/>
                </a:lnTo>
                <a:lnTo>
                  <a:pt x="603250" y="0"/>
                </a:lnTo>
                <a:close/>
              </a:path>
              <a:path w="1441450" h="42862">
                <a:moveTo>
                  <a:pt x="565150" y="0"/>
                </a:moveTo>
                <a:lnTo>
                  <a:pt x="536575" y="0"/>
                </a:lnTo>
                <a:lnTo>
                  <a:pt x="536575" y="9524"/>
                </a:lnTo>
                <a:lnTo>
                  <a:pt x="565150" y="9524"/>
                </a:lnTo>
                <a:lnTo>
                  <a:pt x="565150" y="0"/>
                </a:lnTo>
                <a:close/>
              </a:path>
              <a:path w="1441450" h="42862">
                <a:moveTo>
                  <a:pt x="527050" y="0"/>
                </a:moveTo>
                <a:lnTo>
                  <a:pt x="498475" y="0"/>
                </a:lnTo>
                <a:lnTo>
                  <a:pt x="498475" y="9524"/>
                </a:lnTo>
                <a:lnTo>
                  <a:pt x="527050" y="9524"/>
                </a:lnTo>
                <a:lnTo>
                  <a:pt x="527050" y="0"/>
                </a:lnTo>
                <a:close/>
              </a:path>
              <a:path w="1441450" h="42862">
                <a:moveTo>
                  <a:pt x="488950" y="0"/>
                </a:moveTo>
                <a:lnTo>
                  <a:pt x="460375" y="0"/>
                </a:lnTo>
                <a:lnTo>
                  <a:pt x="460375" y="9524"/>
                </a:lnTo>
                <a:lnTo>
                  <a:pt x="488950" y="9524"/>
                </a:lnTo>
                <a:lnTo>
                  <a:pt x="488950" y="0"/>
                </a:lnTo>
                <a:close/>
              </a:path>
              <a:path w="1441450" h="42862">
                <a:moveTo>
                  <a:pt x="450850" y="0"/>
                </a:moveTo>
                <a:lnTo>
                  <a:pt x="422275" y="0"/>
                </a:lnTo>
                <a:lnTo>
                  <a:pt x="422275" y="9524"/>
                </a:lnTo>
                <a:lnTo>
                  <a:pt x="450850" y="9524"/>
                </a:lnTo>
                <a:lnTo>
                  <a:pt x="450850" y="0"/>
                </a:lnTo>
                <a:close/>
              </a:path>
              <a:path w="1441450" h="42862">
                <a:moveTo>
                  <a:pt x="412750" y="0"/>
                </a:moveTo>
                <a:lnTo>
                  <a:pt x="384175" y="0"/>
                </a:lnTo>
                <a:lnTo>
                  <a:pt x="384175" y="9524"/>
                </a:lnTo>
                <a:lnTo>
                  <a:pt x="412750" y="9524"/>
                </a:lnTo>
                <a:lnTo>
                  <a:pt x="412750" y="0"/>
                </a:lnTo>
                <a:close/>
              </a:path>
              <a:path w="1441450" h="42862">
                <a:moveTo>
                  <a:pt x="374650" y="0"/>
                </a:moveTo>
                <a:lnTo>
                  <a:pt x="346075" y="0"/>
                </a:lnTo>
                <a:lnTo>
                  <a:pt x="346075" y="9524"/>
                </a:lnTo>
                <a:lnTo>
                  <a:pt x="374650" y="9524"/>
                </a:lnTo>
                <a:lnTo>
                  <a:pt x="374650" y="0"/>
                </a:lnTo>
                <a:close/>
              </a:path>
              <a:path w="1441450" h="42862">
                <a:moveTo>
                  <a:pt x="336550" y="0"/>
                </a:moveTo>
                <a:lnTo>
                  <a:pt x="307975" y="0"/>
                </a:lnTo>
                <a:lnTo>
                  <a:pt x="307975" y="9524"/>
                </a:lnTo>
                <a:lnTo>
                  <a:pt x="336550" y="9524"/>
                </a:lnTo>
                <a:lnTo>
                  <a:pt x="336550" y="0"/>
                </a:lnTo>
                <a:close/>
              </a:path>
              <a:path w="1441450" h="42862">
                <a:moveTo>
                  <a:pt x="298450" y="0"/>
                </a:moveTo>
                <a:lnTo>
                  <a:pt x="269875" y="0"/>
                </a:lnTo>
                <a:lnTo>
                  <a:pt x="269875" y="9524"/>
                </a:lnTo>
                <a:lnTo>
                  <a:pt x="298450" y="9524"/>
                </a:lnTo>
                <a:lnTo>
                  <a:pt x="298450" y="0"/>
                </a:lnTo>
                <a:close/>
              </a:path>
              <a:path w="1441450" h="42862">
                <a:moveTo>
                  <a:pt x="260350" y="0"/>
                </a:moveTo>
                <a:lnTo>
                  <a:pt x="231775" y="0"/>
                </a:lnTo>
                <a:lnTo>
                  <a:pt x="231775" y="9524"/>
                </a:lnTo>
                <a:lnTo>
                  <a:pt x="260350" y="9524"/>
                </a:lnTo>
                <a:lnTo>
                  <a:pt x="260350" y="0"/>
                </a:lnTo>
                <a:close/>
              </a:path>
              <a:path w="1441450" h="42862">
                <a:moveTo>
                  <a:pt x="222250" y="0"/>
                </a:moveTo>
                <a:lnTo>
                  <a:pt x="193675" y="0"/>
                </a:lnTo>
                <a:lnTo>
                  <a:pt x="193675" y="9524"/>
                </a:lnTo>
                <a:lnTo>
                  <a:pt x="222250" y="9524"/>
                </a:lnTo>
                <a:lnTo>
                  <a:pt x="222250" y="0"/>
                </a:lnTo>
                <a:close/>
              </a:path>
              <a:path w="1441450" h="42862">
                <a:moveTo>
                  <a:pt x="184150" y="0"/>
                </a:moveTo>
                <a:lnTo>
                  <a:pt x="155575" y="0"/>
                </a:lnTo>
                <a:lnTo>
                  <a:pt x="155575" y="9524"/>
                </a:lnTo>
                <a:lnTo>
                  <a:pt x="184150" y="9524"/>
                </a:lnTo>
                <a:lnTo>
                  <a:pt x="184150" y="0"/>
                </a:lnTo>
                <a:close/>
              </a:path>
              <a:path w="1441450" h="42862">
                <a:moveTo>
                  <a:pt x="146050" y="0"/>
                </a:moveTo>
                <a:lnTo>
                  <a:pt x="117475" y="0"/>
                </a:lnTo>
                <a:lnTo>
                  <a:pt x="117475" y="9524"/>
                </a:lnTo>
                <a:lnTo>
                  <a:pt x="146050" y="9524"/>
                </a:lnTo>
                <a:lnTo>
                  <a:pt x="146050" y="0"/>
                </a:lnTo>
                <a:close/>
              </a:path>
              <a:path w="1441450" h="42862">
                <a:moveTo>
                  <a:pt x="107950" y="0"/>
                </a:moveTo>
                <a:lnTo>
                  <a:pt x="79375" y="0"/>
                </a:lnTo>
                <a:lnTo>
                  <a:pt x="79375" y="9524"/>
                </a:lnTo>
                <a:lnTo>
                  <a:pt x="107950" y="9524"/>
                </a:lnTo>
                <a:lnTo>
                  <a:pt x="107950" y="0"/>
                </a:lnTo>
                <a:close/>
              </a:path>
              <a:path w="1441450" h="42862">
                <a:moveTo>
                  <a:pt x="76200" y="-33337"/>
                </a:moveTo>
                <a:lnTo>
                  <a:pt x="0" y="4762"/>
                </a:lnTo>
                <a:lnTo>
                  <a:pt x="76200" y="42862"/>
                </a:lnTo>
                <a:lnTo>
                  <a:pt x="76200" y="9524"/>
                </a:lnTo>
                <a:lnTo>
                  <a:pt x="63500" y="9524"/>
                </a:lnTo>
                <a:lnTo>
                  <a:pt x="63500" y="0"/>
                </a:lnTo>
                <a:lnTo>
                  <a:pt x="76200" y="0"/>
                </a:lnTo>
                <a:lnTo>
                  <a:pt x="76200" y="-33337"/>
                </a:lnTo>
                <a:close/>
              </a:path>
              <a:path w="1441450" h="42862">
                <a:moveTo>
                  <a:pt x="69850" y="0"/>
                </a:moveTo>
                <a:lnTo>
                  <a:pt x="63500" y="0"/>
                </a:lnTo>
                <a:lnTo>
                  <a:pt x="63500" y="9524"/>
                </a:lnTo>
                <a:lnTo>
                  <a:pt x="69850" y="9524"/>
                </a:lnTo>
                <a:lnTo>
                  <a:pt x="69850" y="0"/>
                </a:lnTo>
                <a:close/>
              </a:path>
              <a:path w="1441450" h="42862">
                <a:moveTo>
                  <a:pt x="76200" y="0"/>
                </a:moveTo>
                <a:lnTo>
                  <a:pt x="69850" y="0"/>
                </a:lnTo>
                <a:lnTo>
                  <a:pt x="69850" y="9524"/>
                </a:lnTo>
                <a:lnTo>
                  <a:pt x="76200" y="9524"/>
                </a:lnTo>
                <a:lnTo>
                  <a:pt x="7620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txBox="1"/>
          <p:nvPr/>
        </p:nvSpPr>
        <p:spPr>
          <a:xfrm>
            <a:off x="5882956" y="3966971"/>
            <a:ext cx="82550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900">
                <a:solidFill>
                  <a:srgbClr val="595959"/>
                </a:solidFill>
                <a:latin typeface="Microsoft YaHei UI"/>
                <a:cs typeface="Microsoft YaHei UI"/>
              </a:rPr>
              <a:t>对用户数据隐私</a:t>
            </a:r>
            <a:endParaRPr sz="900">
              <a:latin typeface="Microsoft YaHei UI"/>
              <a:cs typeface="Microsoft YaHei UI"/>
            </a:endParaRPr>
          </a:p>
          <a:p>
            <a:pPr algn="ctr">
              <a:lnSpc>
                <a:spcPts val="1010"/>
              </a:lnSpc>
            </a:pPr>
            <a:r>
              <a:rPr sz="900">
                <a:solidFill>
                  <a:srgbClr val="595959"/>
                </a:solidFill>
                <a:latin typeface="Microsoft YaHei UI"/>
                <a:cs typeface="Microsoft YaHei UI"/>
              </a:rPr>
              <a:t>性进行监管</a:t>
            </a:r>
            <a:endParaRPr sz="900">
              <a:latin typeface="Microsoft YaHei UI"/>
              <a:cs typeface="Microsoft YaHei UI"/>
            </a:endParaRPr>
          </a:p>
        </p:txBody>
      </p:sp>
      <p:sp>
        <p:nvSpPr>
          <p:cNvPr id="70" name="object 70"/>
          <p:cNvSpPr/>
          <p:nvPr/>
        </p:nvSpPr>
        <p:spPr>
          <a:xfrm>
            <a:off x="2973705" y="5858827"/>
            <a:ext cx="1257934" cy="42862"/>
          </a:xfrm>
          <a:custGeom>
            <a:rect l="l" t="t" r="r" b="b"/>
            <a:pathLst>
              <a:path w="1257934" h="42862">
                <a:moveTo>
                  <a:pt x="28575" y="0"/>
                </a:moveTo>
                <a:lnTo>
                  <a:pt x="0" y="0"/>
                </a:lnTo>
                <a:lnTo>
                  <a:pt x="0" y="9525"/>
                </a:lnTo>
                <a:lnTo>
                  <a:pt x="28575" y="9525"/>
                </a:lnTo>
                <a:lnTo>
                  <a:pt x="28575" y="0"/>
                </a:lnTo>
                <a:close/>
              </a:path>
              <a:path w="1257934" h="42862">
                <a:moveTo>
                  <a:pt x="66675" y="0"/>
                </a:moveTo>
                <a:lnTo>
                  <a:pt x="38100" y="0"/>
                </a:lnTo>
                <a:lnTo>
                  <a:pt x="38100" y="9525"/>
                </a:lnTo>
                <a:lnTo>
                  <a:pt x="66675" y="9525"/>
                </a:lnTo>
                <a:lnTo>
                  <a:pt x="66675" y="0"/>
                </a:lnTo>
                <a:close/>
              </a:path>
              <a:path w="1257934" h="42862">
                <a:moveTo>
                  <a:pt x="104775" y="0"/>
                </a:moveTo>
                <a:lnTo>
                  <a:pt x="76200" y="0"/>
                </a:lnTo>
                <a:lnTo>
                  <a:pt x="76200" y="9525"/>
                </a:lnTo>
                <a:lnTo>
                  <a:pt x="104775" y="9525"/>
                </a:lnTo>
                <a:lnTo>
                  <a:pt x="104775" y="0"/>
                </a:lnTo>
                <a:close/>
              </a:path>
              <a:path w="1257934" h="42862">
                <a:moveTo>
                  <a:pt x="142875" y="0"/>
                </a:moveTo>
                <a:lnTo>
                  <a:pt x="114300" y="0"/>
                </a:lnTo>
                <a:lnTo>
                  <a:pt x="114300" y="9525"/>
                </a:lnTo>
                <a:lnTo>
                  <a:pt x="142875" y="9525"/>
                </a:lnTo>
                <a:lnTo>
                  <a:pt x="142875" y="0"/>
                </a:lnTo>
                <a:close/>
              </a:path>
              <a:path w="1257934" h="42862">
                <a:moveTo>
                  <a:pt x="180975" y="0"/>
                </a:moveTo>
                <a:lnTo>
                  <a:pt x="152400" y="0"/>
                </a:lnTo>
                <a:lnTo>
                  <a:pt x="152400" y="9525"/>
                </a:lnTo>
                <a:lnTo>
                  <a:pt x="180975" y="9525"/>
                </a:lnTo>
                <a:lnTo>
                  <a:pt x="180975" y="0"/>
                </a:lnTo>
                <a:close/>
              </a:path>
              <a:path w="1257934" h="42862">
                <a:moveTo>
                  <a:pt x="219075" y="0"/>
                </a:moveTo>
                <a:lnTo>
                  <a:pt x="190500" y="0"/>
                </a:lnTo>
                <a:lnTo>
                  <a:pt x="190500" y="9525"/>
                </a:lnTo>
                <a:lnTo>
                  <a:pt x="219075" y="9525"/>
                </a:lnTo>
                <a:lnTo>
                  <a:pt x="219075" y="0"/>
                </a:lnTo>
                <a:close/>
              </a:path>
              <a:path w="1257934" h="42862">
                <a:moveTo>
                  <a:pt x="257175" y="0"/>
                </a:moveTo>
                <a:lnTo>
                  <a:pt x="228600" y="0"/>
                </a:lnTo>
                <a:lnTo>
                  <a:pt x="228600" y="9525"/>
                </a:lnTo>
                <a:lnTo>
                  <a:pt x="257175" y="9525"/>
                </a:lnTo>
                <a:lnTo>
                  <a:pt x="257175" y="0"/>
                </a:lnTo>
                <a:close/>
              </a:path>
              <a:path w="1257934" h="42862">
                <a:moveTo>
                  <a:pt x="295275" y="0"/>
                </a:moveTo>
                <a:lnTo>
                  <a:pt x="266700" y="0"/>
                </a:lnTo>
                <a:lnTo>
                  <a:pt x="266700" y="9525"/>
                </a:lnTo>
                <a:lnTo>
                  <a:pt x="295275" y="9525"/>
                </a:lnTo>
                <a:lnTo>
                  <a:pt x="295275" y="0"/>
                </a:lnTo>
                <a:close/>
              </a:path>
              <a:path w="1257934" h="42862">
                <a:moveTo>
                  <a:pt x="333375" y="0"/>
                </a:moveTo>
                <a:lnTo>
                  <a:pt x="304800" y="0"/>
                </a:lnTo>
                <a:lnTo>
                  <a:pt x="304800" y="9525"/>
                </a:lnTo>
                <a:lnTo>
                  <a:pt x="333375" y="9525"/>
                </a:lnTo>
                <a:lnTo>
                  <a:pt x="333375" y="0"/>
                </a:lnTo>
                <a:close/>
              </a:path>
              <a:path w="1257934" h="42862">
                <a:moveTo>
                  <a:pt x="371475" y="0"/>
                </a:moveTo>
                <a:lnTo>
                  <a:pt x="342900" y="0"/>
                </a:lnTo>
                <a:lnTo>
                  <a:pt x="342900" y="9525"/>
                </a:lnTo>
                <a:lnTo>
                  <a:pt x="371475" y="9525"/>
                </a:lnTo>
                <a:lnTo>
                  <a:pt x="371475" y="0"/>
                </a:lnTo>
                <a:close/>
              </a:path>
              <a:path w="1257934" h="42862">
                <a:moveTo>
                  <a:pt x="409575" y="0"/>
                </a:moveTo>
                <a:lnTo>
                  <a:pt x="381000" y="0"/>
                </a:lnTo>
                <a:lnTo>
                  <a:pt x="381000" y="9525"/>
                </a:lnTo>
                <a:lnTo>
                  <a:pt x="409575" y="9525"/>
                </a:lnTo>
                <a:lnTo>
                  <a:pt x="409575" y="0"/>
                </a:lnTo>
                <a:close/>
              </a:path>
              <a:path w="1257934" h="42862">
                <a:moveTo>
                  <a:pt x="447675" y="0"/>
                </a:moveTo>
                <a:lnTo>
                  <a:pt x="419100" y="0"/>
                </a:lnTo>
                <a:lnTo>
                  <a:pt x="419100" y="9525"/>
                </a:lnTo>
                <a:lnTo>
                  <a:pt x="447675" y="9525"/>
                </a:lnTo>
                <a:lnTo>
                  <a:pt x="447675" y="0"/>
                </a:lnTo>
                <a:close/>
              </a:path>
              <a:path w="1257934" h="42862">
                <a:moveTo>
                  <a:pt x="485775" y="0"/>
                </a:moveTo>
                <a:lnTo>
                  <a:pt x="457200" y="0"/>
                </a:lnTo>
                <a:lnTo>
                  <a:pt x="457200" y="9525"/>
                </a:lnTo>
                <a:lnTo>
                  <a:pt x="485775" y="9525"/>
                </a:lnTo>
                <a:lnTo>
                  <a:pt x="485775" y="0"/>
                </a:lnTo>
                <a:close/>
              </a:path>
              <a:path w="1257934" h="42862">
                <a:moveTo>
                  <a:pt x="523875" y="0"/>
                </a:moveTo>
                <a:lnTo>
                  <a:pt x="495300" y="0"/>
                </a:lnTo>
                <a:lnTo>
                  <a:pt x="495300" y="9525"/>
                </a:lnTo>
                <a:lnTo>
                  <a:pt x="523875" y="9525"/>
                </a:lnTo>
                <a:lnTo>
                  <a:pt x="523875" y="0"/>
                </a:lnTo>
                <a:close/>
              </a:path>
              <a:path w="1257934" h="42862">
                <a:moveTo>
                  <a:pt x="561975" y="0"/>
                </a:moveTo>
                <a:lnTo>
                  <a:pt x="533400" y="0"/>
                </a:lnTo>
                <a:lnTo>
                  <a:pt x="533400" y="9525"/>
                </a:lnTo>
                <a:lnTo>
                  <a:pt x="561975" y="9525"/>
                </a:lnTo>
                <a:lnTo>
                  <a:pt x="561975" y="0"/>
                </a:lnTo>
                <a:close/>
              </a:path>
              <a:path w="1257934" h="42862">
                <a:moveTo>
                  <a:pt x="600075" y="0"/>
                </a:moveTo>
                <a:lnTo>
                  <a:pt x="571500" y="0"/>
                </a:lnTo>
                <a:lnTo>
                  <a:pt x="571500" y="9525"/>
                </a:lnTo>
                <a:lnTo>
                  <a:pt x="600075" y="9525"/>
                </a:lnTo>
                <a:lnTo>
                  <a:pt x="600075" y="0"/>
                </a:lnTo>
                <a:close/>
              </a:path>
              <a:path w="1257934" h="42862">
                <a:moveTo>
                  <a:pt x="638175" y="0"/>
                </a:moveTo>
                <a:lnTo>
                  <a:pt x="609600" y="0"/>
                </a:lnTo>
                <a:lnTo>
                  <a:pt x="609600" y="9525"/>
                </a:lnTo>
                <a:lnTo>
                  <a:pt x="638175" y="9525"/>
                </a:lnTo>
                <a:lnTo>
                  <a:pt x="638175" y="0"/>
                </a:lnTo>
                <a:close/>
              </a:path>
              <a:path w="1257934" h="42862">
                <a:moveTo>
                  <a:pt x="676275" y="0"/>
                </a:moveTo>
                <a:lnTo>
                  <a:pt x="647700" y="0"/>
                </a:lnTo>
                <a:lnTo>
                  <a:pt x="647700" y="9525"/>
                </a:lnTo>
                <a:lnTo>
                  <a:pt x="676275" y="9525"/>
                </a:lnTo>
                <a:lnTo>
                  <a:pt x="676275" y="0"/>
                </a:lnTo>
                <a:close/>
              </a:path>
              <a:path w="1257934" h="42862">
                <a:moveTo>
                  <a:pt x="714375" y="0"/>
                </a:moveTo>
                <a:lnTo>
                  <a:pt x="685800" y="0"/>
                </a:lnTo>
                <a:lnTo>
                  <a:pt x="685800" y="9525"/>
                </a:lnTo>
                <a:lnTo>
                  <a:pt x="714375" y="9525"/>
                </a:lnTo>
                <a:lnTo>
                  <a:pt x="714375" y="0"/>
                </a:lnTo>
                <a:close/>
              </a:path>
              <a:path w="1257934" h="42862">
                <a:moveTo>
                  <a:pt x="752475" y="0"/>
                </a:moveTo>
                <a:lnTo>
                  <a:pt x="723900" y="0"/>
                </a:lnTo>
                <a:lnTo>
                  <a:pt x="723900" y="9525"/>
                </a:lnTo>
                <a:lnTo>
                  <a:pt x="752475" y="9525"/>
                </a:lnTo>
                <a:lnTo>
                  <a:pt x="752475" y="0"/>
                </a:lnTo>
                <a:close/>
              </a:path>
              <a:path w="1257934" h="42862">
                <a:moveTo>
                  <a:pt x="790575" y="0"/>
                </a:moveTo>
                <a:lnTo>
                  <a:pt x="762000" y="0"/>
                </a:lnTo>
                <a:lnTo>
                  <a:pt x="762000" y="9525"/>
                </a:lnTo>
                <a:lnTo>
                  <a:pt x="790575" y="9525"/>
                </a:lnTo>
                <a:lnTo>
                  <a:pt x="790575" y="0"/>
                </a:lnTo>
                <a:close/>
              </a:path>
              <a:path w="1257934" h="42862">
                <a:moveTo>
                  <a:pt x="828675" y="0"/>
                </a:moveTo>
                <a:lnTo>
                  <a:pt x="800100" y="0"/>
                </a:lnTo>
                <a:lnTo>
                  <a:pt x="800100" y="9525"/>
                </a:lnTo>
                <a:lnTo>
                  <a:pt x="828675" y="9525"/>
                </a:lnTo>
                <a:lnTo>
                  <a:pt x="828675" y="0"/>
                </a:lnTo>
                <a:close/>
              </a:path>
              <a:path w="1257934" h="42862">
                <a:moveTo>
                  <a:pt x="866775" y="0"/>
                </a:moveTo>
                <a:lnTo>
                  <a:pt x="838200" y="0"/>
                </a:lnTo>
                <a:lnTo>
                  <a:pt x="838200" y="9525"/>
                </a:lnTo>
                <a:lnTo>
                  <a:pt x="866775" y="9525"/>
                </a:lnTo>
                <a:lnTo>
                  <a:pt x="866775" y="0"/>
                </a:lnTo>
                <a:close/>
              </a:path>
              <a:path w="1257934" h="42862">
                <a:moveTo>
                  <a:pt x="904875" y="0"/>
                </a:moveTo>
                <a:lnTo>
                  <a:pt x="876300" y="0"/>
                </a:lnTo>
                <a:lnTo>
                  <a:pt x="876300" y="9525"/>
                </a:lnTo>
                <a:lnTo>
                  <a:pt x="904875" y="9525"/>
                </a:lnTo>
                <a:lnTo>
                  <a:pt x="904875" y="0"/>
                </a:lnTo>
                <a:close/>
              </a:path>
              <a:path w="1257934" h="42862">
                <a:moveTo>
                  <a:pt x="942975" y="0"/>
                </a:moveTo>
                <a:lnTo>
                  <a:pt x="914400" y="0"/>
                </a:lnTo>
                <a:lnTo>
                  <a:pt x="914400" y="9525"/>
                </a:lnTo>
                <a:lnTo>
                  <a:pt x="942975" y="9525"/>
                </a:lnTo>
                <a:lnTo>
                  <a:pt x="942975" y="0"/>
                </a:lnTo>
                <a:close/>
              </a:path>
              <a:path w="1257934" h="42862">
                <a:moveTo>
                  <a:pt x="981075" y="0"/>
                </a:moveTo>
                <a:lnTo>
                  <a:pt x="952500" y="0"/>
                </a:lnTo>
                <a:lnTo>
                  <a:pt x="952500" y="9525"/>
                </a:lnTo>
                <a:lnTo>
                  <a:pt x="981075" y="9525"/>
                </a:lnTo>
                <a:lnTo>
                  <a:pt x="981075" y="0"/>
                </a:lnTo>
                <a:close/>
              </a:path>
              <a:path w="1257934" h="42862">
                <a:moveTo>
                  <a:pt x="1019175" y="0"/>
                </a:moveTo>
                <a:lnTo>
                  <a:pt x="990600" y="0"/>
                </a:lnTo>
                <a:lnTo>
                  <a:pt x="990600" y="9525"/>
                </a:lnTo>
                <a:lnTo>
                  <a:pt x="1019175" y="9525"/>
                </a:lnTo>
                <a:lnTo>
                  <a:pt x="1019175" y="0"/>
                </a:lnTo>
                <a:close/>
              </a:path>
              <a:path w="1257934" h="42862">
                <a:moveTo>
                  <a:pt x="1057275" y="0"/>
                </a:moveTo>
                <a:lnTo>
                  <a:pt x="1028700" y="0"/>
                </a:lnTo>
                <a:lnTo>
                  <a:pt x="1028700" y="9525"/>
                </a:lnTo>
                <a:lnTo>
                  <a:pt x="1057275" y="9525"/>
                </a:lnTo>
                <a:lnTo>
                  <a:pt x="1057275" y="0"/>
                </a:lnTo>
                <a:close/>
              </a:path>
              <a:path w="1257934" h="42862">
                <a:moveTo>
                  <a:pt x="1095375" y="0"/>
                </a:moveTo>
                <a:lnTo>
                  <a:pt x="1066800" y="0"/>
                </a:lnTo>
                <a:lnTo>
                  <a:pt x="1066800" y="9525"/>
                </a:lnTo>
                <a:lnTo>
                  <a:pt x="1095375" y="9525"/>
                </a:lnTo>
                <a:lnTo>
                  <a:pt x="1095375" y="0"/>
                </a:lnTo>
                <a:close/>
              </a:path>
              <a:path w="1257934" h="42862">
                <a:moveTo>
                  <a:pt x="1133475" y="0"/>
                </a:moveTo>
                <a:lnTo>
                  <a:pt x="1104900" y="0"/>
                </a:lnTo>
                <a:lnTo>
                  <a:pt x="1104900" y="9525"/>
                </a:lnTo>
                <a:lnTo>
                  <a:pt x="1133475" y="9525"/>
                </a:lnTo>
                <a:lnTo>
                  <a:pt x="1133475" y="0"/>
                </a:lnTo>
                <a:close/>
              </a:path>
              <a:path w="1257934" h="42862">
                <a:moveTo>
                  <a:pt x="1171575" y="0"/>
                </a:moveTo>
                <a:lnTo>
                  <a:pt x="1143000" y="0"/>
                </a:lnTo>
                <a:lnTo>
                  <a:pt x="1143000" y="9525"/>
                </a:lnTo>
                <a:lnTo>
                  <a:pt x="1171575" y="9525"/>
                </a:lnTo>
                <a:lnTo>
                  <a:pt x="1171575" y="0"/>
                </a:lnTo>
                <a:close/>
              </a:path>
              <a:path w="1257934" h="42862">
                <a:moveTo>
                  <a:pt x="1181735" y="-33337"/>
                </a:moveTo>
                <a:lnTo>
                  <a:pt x="1181735" y="42862"/>
                </a:lnTo>
                <a:lnTo>
                  <a:pt x="1248410" y="9525"/>
                </a:lnTo>
                <a:lnTo>
                  <a:pt x="1194435" y="9525"/>
                </a:lnTo>
                <a:lnTo>
                  <a:pt x="1194435" y="0"/>
                </a:lnTo>
                <a:lnTo>
                  <a:pt x="1248410" y="0"/>
                </a:lnTo>
                <a:lnTo>
                  <a:pt x="1181735" y="-33337"/>
                </a:lnTo>
                <a:close/>
              </a:path>
              <a:path w="1257934" h="42862">
                <a:moveTo>
                  <a:pt x="1181735" y="0"/>
                </a:moveTo>
                <a:lnTo>
                  <a:pt x="1181100" y="0"/>
                </a:lnTo>
                <a:lnTo>
                  <a:pt x="1181100" y="9525"/>
                </a:lnTo>
                <a:lnTo>
                  <a:pt x="1181735" y="9525"/>
                </a:lnTo>
                <a:lnTo>
                  <a:pt x="1181735" y="0"/>
                </a:lnTo>
                <a:close/>
              </a:path>
              <a:path w="1257934" h="42862">
                <a:moveTo>
                  <a:pt x="1248410" y="0"/>
                </a:moveTo>
                <a:lnTo>
                  <a:pt x="1194435" y="0"/>
                </a:lnTo>
                <a:lnTo>
                  <a:pt x="1194435" y="9525"/>
                </a:lnTo>
                <a:lnTo>
                  <a:pt x="1248410" y="9525"/>
                </a:lnTo>
                <a:lnTo>
                  <a:pt x="1257935" y="4762"/>
                </a:lnTo>
                <a:lnTo>
                  <a:pt x="124841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txBox="1"/>
          <p:nvPr/>
        </p:nvSpPr>
        <p:spPr>
          <a:xfrm>
            <a:off x="3167062" y="5901945"/>
            <a:ext cx="7112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00">
                <a:solidFill>
                  <a:srgbClr val="595959"/>
                </a:solidFill>
                <a:latin typeface="Microsoft YaHei UI"/>
                <a:cs typeface="Microsoft YaHei UI"/>
              </a:rPr>
              <a:t>与机构端合作 丰富支付方式</a:t>
            </a:r>
            <a:endParaRPr sz="900">
              <a:latin typeface="Microsoft YaHei UI"/>
              <a:cs typeface="Microsoft YaHei UI"/>
            </a:endParaRPr>
          </a:p>
        </p:txBody>
      </p:sp>
      <p:sp>
        <p:nvSpPr>
          <p:cNvPr id="72" name="object 72"/>
          <p:cNvSpPr/>
          <p:nvPr/>
        </p:nvSpPr>
        <p:spPr>
          <a:xfrm>
            <a:off x="1524000" y="0"/>
            <a:ext cx="2064472" cy="243418"/>
          </a:xfrm>
          <a:custGeom>
            <a:rect l="l" t="t" r="r" b="b"/>
            <a:pathLst>
              <a:path w="2064472" h="243418">
                <a:moveTo>
                  <a:pt x="0" y="0"/>
                </a:moveTo>
                <a:lnTo>
                  <a:pt x="0" y="243418"/>
                </a:lnTo>
                <a:lnTo>
                  <a:pt x="1936228" y="243418"/>
                </a:lnTo>
                <a:lnTo>
                  <a:pt x="2064472" y="115174"/>
                </a:lnTo>
                <a:lnTo>
                  <a:pt x="1949298" y="0"/>
                </a:lnTo>
                <a:lnTo>
                  <a:pt x="0" y="0"/>
                </a:lnTo>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数字化健康管理</a:t>
            </a:r>
            <a:endParaRPr sz="1200">
              <a:latin typeface="Microsoft YaHei UI"/>
              <a:cs typeface="Microsoft YaHei UI"/>
            </a:endParaRPr>
          </a:p>
        </p:txBody>
      </p:sp>
      <p:sp>
        <p:nvSpPr>
          <p:cNvPr id="74" name="object 74"/>
          <p:cNvSpPr/>
          <p:nvPr/>
        </p:nvSpPr>
        <p:spPr>
          <a:xfrm>
            <a:off x="3498792" y="0"/>
            <a:ext cx="2064473" cy="243418"/>
          </a:xfrm>
          <a:custGeom>
            <a:rect l="l" t="t" r="r" b="b"/>
            <a:pathLst>
              <a:path w="2064473" h="243418">
                <a:moveTo>
                  <a:pt x="13070" y="0"/>
                </a:moveTo>
                <a:lnTo>
                  <a:pt x="128244" y="115174"/>
                </a:lnTo>
                <a:lnTo>
                  <a:pt x="0" y="243418"/>
                </a:lnTo>
                <a:lnTo>
                  <a:pt x="1936229" y="243418"/>
                </a:lnTo>
                <a:lnTo>
                  <a:pt x="2064473" y="115174"/>
                </a:lnTo>
                <a:lnTo>
                  <a:pt x="1949300" y="0"/>
                </a:lnTo>
                <a:lnTo>
                  <a:pt x="13070" y="0"/>
                </a:lnTo>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智慧病案与</a:t>
            </a:r>
            <a:r>
              <a:rPr sz="1200" spc="-5">
                <a:solidFill>
                  <a:srgbClr val="595959"/>
                </a:solidFill>
                <a:latin typeface="Verdana"/>
                <a:cs typeface="Verdana"/>
              </a:rPr>
              <a:t>D</a:t>
            </a:r>
            <a:r>
              <a:rPr sz="1200">
                <a:solidFill>
                  <a:srgbClr val="595959"/>
                </a:solidFill>
                <a:latin typeface="Verdana"/>
                <a:cs typeface="Verdana"/>
              </a:rPr>
              <a:t>R</a:t>
            </a:r>
            <a:r>
              <a:rPr sz="1200" spc="-5">
                <a:solidFill>
                  <a:srgbClr val="595959"/>
                </a:solidFill>
                <a:latin typeface="Verdana"/>
                <a:cs typeface="Verdana"/>
              </a:rPr>
              <a:t>G</a:t>
            </a:r>
            <a:r>
              <a:rPr sz="1200">
                <a:solidFill>
                  <a:srgbClr val="595959"/>
                </a:solidFill>
                <a:latin typeface="Verdana"/>
                <a:cs typeface="Verdana"/>
              </a:rPr>
              <a:t>s</a:t>
            </a:r>
            <a:endParaRPr sz="1200">
              <a:latin typeface="Verdana"/>
              <a:cs typeface="Verdana"/>
            </a:endParaRPr>
          </a:p>
        </p:txBody>
      </p:sp>
      <p:graphicFrame>
        <p:nvGraphicFramePr>
          <p:cNvPr id="13" name="object 13"/>
          <p:cNvGraphicFramePr>
            <a:graphicFrameLocks noGrp="1"/>
          </p:cNvGraphicFramePr>
          <p:nvPr/>
        </p:nvGraphicFramePr>
        <p:xfrm>
          <a:off x="8482015" y="5321096"/>
          <a:ext cx="1155745" cy="1373910"/>
        </p:xfrm>
        <a:graphic>
          <a:graphicData uri="http://schemas.openxmlformats.org/drawingml/2006/table">
            <a:tbl>
              <a:tblPr firstRow="1" bandRow="1">
                <a:tableStyleId>{2D5ABB26-0587-4C30-8999-92F81FD0307C}</a:tableStyleId>
              </a:tblPr>
              <a:tblGrid>
                <a:gridCol w="1155745">
                  <a:extLst>
                    <a:ext uri="{9D8B030D-6E8A-4147-A177-3AD203B41FA5}">
                      <a16:colId xmlns:a16="http://schemas.microsoft.com/office/drawing/2014/main" val="20000"/>
                    </a:ext>
                  </a:extLst>
                </a:gridCol>
              </a:tblGrid>
              <a:tr h="165054">
                <a:tc>
                  <a:txBody>
                    <a:bodyPr vert="horz" wrap="square"/>
                    <a:lstStyle/>
                    <a:p>
                      <a:pPr marL="344805">
                        <a:lnSpc>
                          <a:spcPct val="100000"/>
                        </a:lnSpc>
                      </a:pPr>
                      <a:r>
                        <a:rPr sz="900">
                          <a:solidFill>
                            <a:srgbClr val="595959"/>
                          </a:solidFill>
                          <a:latin typeface="Microsoft YaHei UI"/>
                          <a:cs typeface="Microsoft YaHei UI"/>
                        </a:rPr>
                        <a:t>健康洞察</a:t>
                      </a:r>
                      <a:endParaRPr sz="900">
                        <a:latin typeface="Microsoft YaHei UI"/>
                        <a:cs typeface="Microsoft YaHei UI"/>
                      </a:endParaRPr>
                    </a:p>
                  </a:txBody>
                  <a:tcPr marL="0" marR="0" marT="0" marB="0">
                    <a:lnL w="9520">
                      <a:solidFill>
                        <a:srgbClr val="A5E9FA"/>
                      </a:solidFill>
                      <a:prstDash val="solid"/>
                    </a:lnL>
                    <a:lnR w="9520">
                      <a:solidFill>
                        <a:srgbClr val="A5E9FA"/>
                      </a:solidFill>
                      <a:prstDash val="solid"/>
                    </a:lnR>
                    <a:lnT w="9520">
                      <a:solidFill>
                        <a:srgbClr val="A5E9FA"/>
                      </a:solidFill>
                      <a:prstDash val="solid"/>
                    </a:lnT>
                    <a:lnB w="9520">
                      <a:solidFill>
                        <a:srgbClr val="A5E9FA"/>
                      </a:solidFill>
                      <a:prstDash val="solid"/>
                    </a:lnB>
                    <a:solidFill>
                      <a:srgbClr val="D2F4FD"/>
                    </a:solidFill>
                  </a:tcPr>
                </a:tc>
                <a:extLst>
                  <a:ext uri="{0D108BD9-81ED-4DB2-BD59-A6C34878D82A}">
                    <a16:rowId xmlns:a16="http://schemas.microsoft.com/office/drawing/2014/main" val="10000"/>
                  </a:ext>
                </a:extLst>
              </a:tr>
              <a:tr h="42351">
                <a:tc>
                  <a:txBody>
                    <a:bodyPr vert="horz" wrap="square"/>
                    <a:lstStyle/>
                    <a:p>
                      <a:endParaRPr sz="900">
                        <a:latin typeface="Microsoft YaHei UI"/>
                        <a:cs typeface="Microsoft YaHei UI"/>
                      </a:endParaRPr>
                    </a:p>
                  </a:txBody>
                  <a:tcPr marL="0" marR="0" marT="0" marB="0">
                    <a:lnT w="9520">
                      <a:solidFill>
                        <a:srgbClr val="A5E9FA"/>
                      </a:solidFill>
                      <a:prstDash val="solid"/>
                    </a:lnT>
                    <a:lnB w="9520">
                      <a:solidFill>
                        <a:srgbClr val="A5E9FA"/>
                      </a:solidFill>
                      <a:prstDash val="solid"/>
                    </a:lnB>
                  </a:tcPr>
                </a:tc>
                <a:extLst>
                  <a:ext uri="{0D108BD9-81ED-4DB2-BD59-A6C34878D82A}">
                    <a16:rowId xmlns:a16="http://schemas.microsoft.com/office/drawing/2014/main" val="10001"/>
                  </a:ext>
                </a:extLst>
              </a:tr>
              <a:tr h="165054">
                <a:tc>
                  <a:txBody>
                    <a:bodyPr vert="horz" wrap="square"/>
                    <a:lstStyle/>
                    <a:p>
                      <a:pPr marL="344805">
                        <a:lnSpc>
                          <a:spcPct val="100000"/>
                        </a:lnSpc>
                      </a:pPr>
                      <a:r>
                        <a:rPr sz="900">
                          <a:solidFill>
                            <a:srgbClr val="595959"/>
                          </a:solidFill>
                          <a:latin typeface="Microsoft YaHei UI"/>
                          <a:cs typeface="Microsoft YaHei UI"/>
                        </a:rPr>
                        <a:t>疾病预防</a:t>
                      </a:r>
                      <a:endParaRPr sz="900">
                        <a:latin typeface="Microsoft YaHei UI"/>
                        <a:cs typeface="Microsoft YaHei UI"/>
                      </a:endParaRPr>
                    </a:p>
                  </a:txBody>
                  <a:tcPr marL="0" marR="0" marT="0" marB="0">
                    <a:lnL w="9520">
                      <a:solidFill>
                        <a:srgbClr val="A5E9FA"/>
                      </a:solidFill>
                      <a:prstDash val="solid"/>
                    </a:lnL>
                    <a:lnR w="9520">
                      <a:solidFill>
                        <a:srgbClr val="A5E9FA"/>
                      </a:solidFill>
                      <a:prstDash val="solid"/>
                    </a:lnR>
                    <a:lnT w="9520">
                      <a:solidFill>
                        <a:srgbClr val="A5E9FA"/>
                      </a:solidFill>
                      <a:prstDash val="solid"/>
                    </a:lnT>
                    <a:lnB w="9520">
                      <a:solidFill>
                        <a:srgbClr val="A5E9FA"/>
                      </a:solidFill>
                      <a:prstDash val="solid"/>
                    </a:lnB>
                    <a:solidFill>
                      <a:srgbClr val="D2F4FD"/>
                    </a:solidFill>
                  </a:tcPr>
                </a:tc>
                <a:extLst>
                  <a:ext uri="{0D108BD9-81ED-4DB2-BD59-A6C34878D82A}">
                    <a16:rowId xmlns:a16="http://schemas.microsoft.com/office/drawing/2014/main" val="10002"/>
                  </a:ext>
                </a:extLst>
              </a:tr>
              <a:tr h="42352">
                <a:tc>
                  <a:txBody>
                    <a:bodyPr vert="horz" wrap="square"/>
                    <a:lstStyle/>
                    <a:p>
                      <a:endParaRPr sz="900">
                        <a:latin typeface="Microsoft YaHei UI"/>
                        <a:cs typeface="Microsoft YaHei UI"/>
                      </a:endParaRPr>
                    </a:p>
                  </a:txBody>
                  <a:tcPr marL="0" marR="0" marT="0" marB="0">
                    <a:lnT w="9520">
                      <a:solidFill>
                        <a:srgbClr val="A5E9FA"/>
                      </a:solidFill>
                      <a:prstDash val="solid"/>
                    </a:lnT>
                    <a:lnB w="9520">
                      <a:solidFill>
                        <a:srgbClr val="A5E9FA"/>
                      </a:solidFill>
                      <a:prstDash val="solid"/>
                    </a:lnB>
                  </a:tcPr>
                </a:tc>
                <a:extLst>
                  <a:ext uri="{0D108BD9-81ED-4DB2-BD59-A6C34878D82A}">
                    <a16:rowId xmlns:a16="http://schemas.microsoft.com/office/drawing/2014/main" val="10003"/>
                  </a:ext>
                </a:extLst>
              </a:tr>
              <a:tr h="165054">
                <a:tc>
                  <a:txBody>
                    <a:bodyPr vert="horz" wrap="square"/>
                    <a:lstStyle/>
                    <a:p>
                      <a:pPr marL="344805">
                        <a:lnSpc>
                          <a:spcPct val="100000"/>
                        </a:lnSpc>
                      </a:pPr>
                      <a:r>
                        <a:rPr sz="900">
                          <a:solidFill>
                            <a:srgbClr val="595959"/>
                          </a:solidFill>
                          <a:latin typeface="Microsoft YaHei UI"/>
                          <a:cs typeface="Microsoft YaHei UI"/>
                        </a:rPr>
                        <a:t>康复复健</a:t>
                      </a:r>
                      <a:endParaRPr sz="900">
                        <a:latin typeface="Microsoft YaHei UI"/>
                        <a:cs typeface="Microsoft YaHei UI"/>
                      </a:endParaRPr>
                    </a:p>
                  </a:txBody>
                  <a:tcPr marL="0" marR="0" marT="0" marB="0">
                    <a:lnL w="9520">
                      <a:solidFill>
                        <a:srgbClr val="A5E9FA"/>
                      </a:solidFill>
                      <a:prstDash val="solid"/>
                    </a:lnL>
                    <a:lnR w="9520">
                      <a:solidFill>
                        <a:srgbClr val="A5E9FA"/>
                      </a:solidFill>
                      <a:prstDash val="solid"/>
                    </a:lnR>
                    <a:lnT w="9520">
                      <a:solidFill>
                        <a:srgbClr val="A5E9FA"/>
                      </a:solidFill>
                      <a:prstDash val="solid"/>
                    </a:lnT>
                    <a:lnB w="9520">
                      <a:solidFill>
                        <a:srgbClr val="A5E9FA"/>
                      </a:solidFill>
                      <a:prstDash val="solid"/>
                    </a:lnB>
                    <a:solidFill>
                      <a:srgbClr val="D2F4FD"/>
                    </a:solidFill>
                  </a:tcPr>
                </a:tc>
                <a:extLst>
                  <a:ext uri="{0D108BD9-81ED-4DB2-BD59-A6C34878D82A}">
                    <a16:rowId xmlns:a16="http://schemas.microsoft.com/office/drawing/2014/main" val="10004"/>
                  </a:ext>
                </a:extLst>
              </a:tr>
              <a:tr h="42352">
                <a:tc>
                  <a:txBody>
                    <a:bodyPr vert="horz" wrap="square"/>
                    <a:lstStyle/>
                    <a:p>
                      <a:endParaRPr sz="900">
                        <a:latin typeface="Microsoft YaHei UI"/>
                        <a:cs typeface="Microsoft YaHei UI"/>
                      </a:endParaRPr>
                    </a:p>
                  </a:txBody>
                  <a:tcPr marL="0" marR="0" marT="0" marB="0">
                    <a:lnT w="9520">
                      <a:solidFill>
                        <a:srgbClr val="A5E9FA"/>
                      </a:solidFill>
                      <a:prstDash val="solid"/>
                    </a:lnT>
                    <a:lnB w="9520">
                      <a:solidFill>
                        <a:srgbClr val="A5E9FA"/>
                      </a:solidFill>
                      <a:prstDash val="solid"/>
                    </a:lnB>
                  </a:tcPr>
                </a:tc>
                <a:extLst>
                  <a:ext uri="{0D108BD9-81ED-4DB2-BD59-A6C34878D82A}">
                    <a16:rowId xmlns:a16="http://schemas.microsoft.com/office/drawing/2014/main" val="10005"/>
                  </a:ext>
                </a:extLst>
              </a:tr>
              <a:tr h="165054">
                <a:tc>
                  <a:txBody>
                    <a:bodyPr vert="horz" wrap="square"/>
                    <a:lstStyle/>
                    <a:p>
                      <a:pPr marL="344805">
                        <a:lnSpc>
                          <a:spcPct val="100000"/>
                        </a:lnSpc>
                      </a:pPr>
                      <a:r>
                        <a:rPr sz="900">
                          <a:solidFill>
                            <a:srgbClr val="595959"/>
                          </a:solidFill>
                          <a:latin typeface="Microsoft YaHei UI"/>
                          <a:cs typeface="Microsoft YaHei UI"/>
                        </a:rPr>
                        <a:t>智慧养老</a:t>
                      </a:r>
                      <a:endParaRPr sz="900">
                        <a:latin typeface="Microsoft YaHei UI"/>
                        <a:cs typeface="Microsoft YaHei UI"/>
                      </a:endParaRPr>
                    </a:p>
                  </a:txBody>
                  <a:tcPr marL="0" marR="0" marT="0" marB="0">
                    <a:lnL w="9520">
                      <a:solidFill>
                        <a:srgbClr val="A5E9FA"/>
                      </a:solidFill>
                      <a:prstDash val="solid"/>
                    </a:lnL>
                    <a:lnR w="9520">
                      <a:solidFill>
                        <a:srgbClr val="A5E9FA"/>
                      </a:solidFill>
                      <a:prstDash val="solid"/>
                    </a:lnR>
                    <a:lnT w="9520">
                      <a:solidFill>
                        <a:srgbClr val="A5E9FA"/>
                      </a:solidFill>
                      <a:prstDash val="solid"/>
                    </a:lnT>
                    <a:lnB w="9520">
                      <a:solidFill>
                        <a:srgbClr val="A5E9FA"/>
                      </a:solidFill>
                      <a:prstDash val="solid"/>
                    </a:lnB>
                    <a:solidFill>
                      <a:srgbClr val="D2F4FD"/>
                    </a:solidFill>
                  </a:tcPr>
                </a:tc>
                <a:extLst>
                  <a:ext uri="{0D108BD9-81ED-4DB2-BD59-A6C34878D82A}">
                    <a16:rowId xmlns:a16="http://schemas.microsoft.com/office/drawing/2014/main" val="10006"/>
                  </a:ext>
                </a:extLst>
              </a:tr>
              <a:tr h="42353">
                <a:tc>
                  <a:txBody>
                    <a:bodyPr vert="horz" wrap="square"/>
                    <a:lstStyle/>
                    <a:p>
                      <a:endParaRPr sz="900">
                        <a:latin typeface="Microsoft YaHei UI"/>
                        <a:cs typeface="Microsoft YaHei UI"/>
                      </a:endParaRPr>
                    </a:p>
                  </a:txBody>
                  <a:tcPr marL="0" marR="0" marT="0" marB="0">
                    <a:lnT w="9520">
                      <a:solidFill>
                        <a:srgbClr val="A5E9FA"/>
                      </a:solidFill>
                      <a:prstDash val="solid"/>
                    </a:lnT>
                    <a:lnB w="9520">
                      <a:solidFill>
                        <a:srgbClr val="A5E9FA"/>
                      </a:solidFill>
                      <a:prstDash val="solid"/>
                    </a:lnB>
                  </a:tcPr>
                </a:tc>
                <a:extLst>
                  <a:ext uri="{0D108BD9-81ED-4DB2-BD59-A6C34878D82A}">
                    <a16:rowId xmlns:a16="http://schemas.microsoft.com/office/drawing/2014/main" val="10007"/>
                  </a:ext>
                </a:extLst>
              </a:tr>
              <a:tr h="165054">
                <a:tc>
                  <a:txBody>
                    <a:bodyPr vert="horz" wrap="square"/>
                    <a:lstStyle/>
                    <a:p>
                      <a:pPr marL="0" algn="ctr">
                        <a:lnSpc>
                          <a:spcPct val="100000"/>
                        </a:lnSpc>
                      </a:pPr>
                      <a:r>
                        <a:rPr sz="900" spc="-5">
                          <a:solidFill>
                            <a:srgbClr val="595959"/>
                          </a:solidFill>
                          <a:latin typeface="Microsoft YaHei UI"/>
                          <a:cs typeface="Microsoft YaHei UI"/>
                        </a:rPr>
                        <a:t>...</a:t>
                      </a:r>
                      <a:endParaRPr sz="900">
                        <a:latin typeface="Microsoft YaHei UI"/>
                        <a:cs typeface="Microsoft YaHei UI"/>
                      </a:endParaRPr>
                    </a:p>
                  </a:txBody>
                  <a:tcPr marL="0" marR="0" marT="0" marB="0">
                    <a:lnL w="9520">
                      <a:solidFill>
                        <a:srgbClr val="A5E9FA"/>
                      </a:solidFill>
                      <a:prstDash val="solid"/>
                    </a:lnL>
                    <a:lnR w="9520">
                      <a:solidFill>
                        <a:srgbClr val="A5E9FA"/>
                      </a:solidFill>
                      <a:prstDash val="solid"/>
                    </a:lnR>
                    <a:lnT w="9520">
                      <a:solidFill>
                        <a:srgbClr val="A5E9FA"/>
                      </a:solidFill>
                      <a:prstDash val="solid"/>
                    </a:lnT>
                    <a:lnB w="9520">
                      <a:solidFill>
                        <a:srgbClr val="A5E9FA"/>
                      </a:solidFill>
                      <a:prstDash val="solid"/>
                    </a:lnB>
                    <a:solidFill>
                      <a:srgbClr val="D2F4FD"/>
                    </a:solidFill>
                  </a:tcPr>
                </a:tc>
                <a:extLst>
                  <a:ext uri="{0D108BD9-81ED-4DB2-BD59-A6C34878D82A}">
                    <a16:rowId xmlns:a16="http://schemas.microsoft.com/office/drawing/2014/main" val="10008"/>
                  </a:ext>
                </a:extLst>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078356" y="5675629"/>
            <a:ext cx="798195" cy="709929"/>
          </a:xfrm>
          <a:custGeom>
            <a:rect l="l" t="t" r="r" b="b"/>
            <a:pathLst>
              <a:path w="798194" h="709929">
                <a:moveTo>
                  <a:pt x="679869" y="0"/>
                </a:moveTo>
                <a:lnTo>
                  <a:pt x="115710" y="28"/>
                </a:lnTo>
                <a:lnTo>
                  <a:pt x="73790" y="8665"/>
                </a:lnTo>
                <a:lnTo>
                  <a:pt x="38765" y="30736"/>
                </a:lnTo>
                <a:lnTo>
                  <a:pt x="13509" y="63364"/>
                </a:lnTo>
                <a:lnTo>
                  <a:pt x="897" y="103677"/>
                </a:lnTo>
                <a:lnTo>
                  <a:pt x="0" y="118325"/>
                </a:lnTo>
                <a:lnTo>
                  <a:pt x="28" y="594219"/>
                </a:lnTo>
                <a:lnTo>
                  <a:pt x="8665" y="636139"/>
                </a:lnTo>
                <a:lnTo>
                  <a:pt x="30736" y="671164"/>
                </a:lnTo>
                <a:lnTo>
                  <a:pt x="63364" y="696420"/>
                </a:lnTo>
                <a:lnTo>
                  <a:pt x="103677" y="709032"/>
                </a:lnTo>
                <a:lnTo>
                  <a:pt x="118325" y="709929"/>
                </a:lnTo>
                <a:lnTo>
                  <a:pt x="682484" y="709901"/>
                </a:lnTo>
                <a:lnTo>
                  <a:pt x="724404" y="701264"/>
                </a:lnTo>
                <a:lnTo>
                  <a:pt x="759429" y="679193"/>
                </a:lnTo>
                <a:lnTo>
                  <a:pt x="784685" y="646565"/>
                </a:lnTo>
                <a:lnTo>
                  <a:pt x="797297" y="606252"/>
                </a:lnTo>
                <a:lnTo>
                  <a:pt x="798195" y="591604"/>
                </a:lnTo>
                <a:lnTo>
                  <a:pt x="798166" y="115710"/>
                </a:lnTo>
                <a:lnTo>
                  <a:pt x="789529" y="73790"/>
                </a:lnTo>
                <a:lnTo>
                  <a:pt x="767458" y="38765"/>
                </a:lnTo>
                <a:lnTo>
                  <a:pt x="734830" y="13509"/>
                </a:lnTo>
                <a:lnTo>
                  <a:pt x="694517" y="897"/>
                </a:lnTo>
                <a:lnTo>
                  <a:pt x="679869"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p:nvPr/>
        </p:nvSpPr>
        <p:spPr>
          <a:xfrm>
            <a:off x="2147316" y="5801359"/>
            <a:ext cx="66040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57480"/>
            <a:r>
              <a:rPr sz="1000" b="1">
                <a:solidFill>
                  <a:srgbClr val="FFFFFF"/>
                </a:solidFill>
                <a:latin typeface="Microsoft YaHei UI"/>
                <a:cs typeface="Microsoft YaHei UI"/>
              </a:rPr>
              <a:t>其他</a:t>
            </a:r>
            <a:endParaRPr sz="1000">
              <a:latin typeface="Microsoft YaHei UI"/>
              <a:cs typeface="Microsoft YaHei UI"/>
            </a:endParaRPr>
          </a:p>
          <a:p>
            <a:pPr marL="12700" marR="12700" indent="17780"/>
            <a:r>
              <a:rPr sz="1000" b="1">
                <a:solidFill>
                  <a:srgbClr val="FFFFFF"/>
                </a:solidFill>
                <a:latin typeface="Microsoft YaHei UI"/>
                <a:cs typeface="Microsoft YaHei UI"/>
              </a:rPr>
              <a:t>（第三方 服务模式）</a:t>
            </a:r>
            <a:endParaRPr sz="1000">
              <a:latin typeface="Microsoft YaHei UI"/>
              <a:cs typeface="Microsoft YaHei UI"/>
            </a:endParaRPr>
          </a:p>
        </p:txBody>
      </p:sp>
      <p:sp>
        <p:nvSpPr>
          <p:cNvPr id="4" name="object 4"/>
          <p:cNvSpPr/>
          <p:nvPr/>
        </p:nvSpPr>
        <p:spPr>
          <a:xfrm>
            <a:off x="2078356" y="4994277"/>
            <a:ext cx="798195" cy="548639"/>
          </a:xfrm>
          <a:custGeom>
            <a:rect l="l" t="t" r="r" b="b"/>
            <a:pathLst>
              <a:path w="798194" h="548639">
                <a:moveTo>
                  <a:pt x="706755" y="0"/>
                </a:moveTo>
                <a:lnTo>
                  <a:pt x="88736" y="39"/>
                </a:lnTo>
                <a:lnTo>
                  <a:pt x="47852" y="11037"/>
                </a:lnTo>
                <a:lnTo>
                  <a:pt x="17052" y="38250"/>
                </a:lnTo>
                <a:lnTo>
                  <a:pt x="1155" y="76865"/>
                </a:lnTo>
                <a:lnTo>
                  <a:pt x="0" y="91440"/>
                </a:lnTo>
                <a:lnTo>
                  <a:pt x="39" y="459903"/>
                </a:lnTo>
                <a:lnTo>
                  <a:pt x="11039" y="500787"/>
                </a:lnTo>
                <a:lnTo>
                  <a:pt x="38255" y="531587"/>
                </a:lnTo>
                <a:lnTo>
                  <a:pt x="76868" y="547484"/>
                </a:lnTo>
                <a:lnTo>
                  <a:pt x="91440" y="548640"/>
                </a:lnTo>
                <a:lnTo>
                  <a:pt x="709458" y="548600"/>
                </a:lnTo>
                <a:lnTo>
                  <a:pt x="750342" y="537600"/>
                </a:lnTo>
                <a:lnTo>
                  <a:pt x="781142" y="510384"/>
                </a:lnTo>
                <a:lnTo>
                  <a:pt x="797039" y="471771"/>
                </a:lnTo>
                <a:lnTo>
                  <a:pt x="798195" y="457200"/>
                </a:lnTo>
                <a:lnTo>
                  <a:pt x="798155" y="88736"/>
                </a:lnTo>
                <a:lnTo>
                  <a:pt x="787155" y="47846"/>
                </a:lnTo>
                <a:lnTo>
                  <a:pt x="759939" y="17049"/>
                </a:lnTo>
                <a:lnTo>
                  <a:pt x="721326" y="1154"/>
                </a:lnTo>
                <a:lnTo>
                  <a:pt x="706755"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txBox="1"/>
          <p:nvPr/>
        </p:nvSpPr>
        <p:spPr>
          <a:xfrm>
            <a:off x="2210752" y="5115559"/>
            <a:ext cx="533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127000"/>
            <a:r>
              <a:rPr sz="1000" b="1">
                <a:solidFill>
                  <a:srgbClr val="FFFFFF"/>
                </a:solidFill>
                <a:latin typeface="Microsoft YaHei UI"/>
                <a:cs typeface="Microsoft YaHei UI"/>
              </a:rPr>
              <a:t>养老 服务模式</a:t>
            </a:r>
            <a:endParaRPr sz="1000">
              <a:latin typeface="Microsoft YaHei UI"/>
              <a:cs typeface="Microsoft YaHei UI"/>
            </a:endParaRPr>
          </a:p>
        </p:txBody>
      </p:sp>
      <p:sp>
        <p:nvSpPr>
          <p:cNvPr id="6" name="object 6"/>
          <p:cNvSpPr/>
          <p:nvPr/>
        </p:nvSpPr>
        <p:spPr>
          <a:xfrm>
            <a:off x="2078356" y="4312922"/>
            <a:ext cx="798195" cy="548639"/>
          </a:xfrm>
          <a:custGeom>
            <a:rect l="l" t="t" r="r" b="b"/>
            <a:pathLst>
              <a:path w="798194" h="548639">
                <a:moveTo>
                  <a:pt x="706755" y="0"/>
                </a:moveTo>
                <a:lnTo>
                  <a:pt x="88736" y="39"/>
                </a:lnTo>
                <a:lnTo>
                  <a:pt x="47852" y="11037"/>
                </a:lnTo>
                <a:lnTo>
                  <a:pt x="17052" y="38250"/>
                </a:lnTo>
                <a:lnTo>
                  <a:pt x="1155" y="76865"/>
                </a:lnTo>
                <a:lnTo>
                  <a:pt x="0" y="91439"/>
                </a:lnTo>
                <a:lnTo>
                  <a:pt x="39" y="459903"/>
                </a:lnTo>
                <a:lnTo>
                  <a:pt x="11039" y="500787"/>
                </a:lnTo>
                <a:lnTo>
                  <a:pt x="38255" y="531587"/>
                </a:lnTo>
                <a:lnTo>
                  <a:pt x="76868" y="547484"/>
                </a:lnTo>
                <a:lnTo>
                  <a:pt x="91440" y="548639"/>
                </a:lnTo>
                <a:lnTo>
                  <a:pt x="709458" y="548600"/>
                </a:lnTo>
                <a:lnTo>
                  <a:pt x="750342" y="537600"/>
                </a:lnTo>
                <a:lnTo>
                  <a:pt x="781142" y="510384"/>
                </a:lnTo>
                <a:lnTo>
                  <a:pt x="797039" y="471771"/>
                </a:lnTo>
                <a:lnTo>
                  <a:pt x="798195" y="457199"/>
                </a:lnTo>
                <a:lnTo>
                  <a:pt x="798155" y="88736"/>
                </a:lnTo>
                <a:lnTo>
                  <a:pt x="787155" y="47846"/>
                </a:lnTo>
                <a:lnTo>
                  <a:pt x="759939" y="17049"/>
                </a:lnTo>
                <a:lnTo>
                  <a:pt x="721326" y="1154"/>
                </a:lnTo>
                <a:lnTo>
                  <a:pt x="706755"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2210752" y="4435855"/>
            <a:ext cx="533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127000"/>
            <a:r>
              <a:rPr sz="1000" b="1">
                <a:solidFill>
                  <a:srgbClr val="FFFFFF"/>
                </a:solidFill>
                <a:latin typeface="Microsoft YaHei UI"/>
                <a:cs typeface="Microsoft YaHei UI"/>
              </a:rPr>
              <a:t>保险 服务模式</a:t>
            </a:r>
            <a:endParaRPr sz="1000">
              <a:latin typeface="Microsoft YaHei UI"/>
              <a:cs typeface="Microsoft YaHei UI"/>
            </a:endParaRPr>
          </a:p>
        </p:txBody>
      </p:sp>
      <p:sp>
        <p:nvSpPr>
          <p:cNvPr id="8" name="object 8"/>
          <p:cNvSpPr/>
          <p:nvPr/>
        </p:nvSpPr>
        <p:spPr>
          <a:xfrm>
            <a:off x="2078356" y="3630932"/>
            <a:ext cx="798195" cy="548639"/>
          </a:xfrm>
          <a:custGeom>
            <a:rect l="l" t="t" r="r" b="b"/>
            <a:pathLst>
              <a:path w="798194" h="548639">
                <a:moveTo>
                  <a:pt x="706755" y="0"/>
                </a:moveTo>
                <a:lnTo>
                  <a:pt x="88736" y="39"/>
                </a:lnTo>
                <a:lnTo>
                  <a:pt x="47852" y="11037"/>
                </a:lnTo>
                <a:lnTo>
                  <a:pt x="17052" y="38250"/>
                </a:lnTo>
                <a:lnTo>
                  <a:pt x="1155" y="76865"/>
                </a:lnTo>
                <a:lnTo>
                  <a:pt x="0" y="91439"/>
                </a:lnTo>
                <a:lnTo>
                  <a:pt x="39" y="459903"/>
                </a:lnTo>
                <a:lnTo>
                  <a:pt x="11039" y="500787"/>
                </a:lnTo>
                <a:lnTo>
                  <a:pt x="38255" y="531587"/>
                </a:lnTo>
                <a:lnTo>
                  <a:pt x="76868" y="547484"/>
                </a:lnTo>
                <a:lnTo>
                  <a:pt x="91440" y="548639"/>
                </a:lnTo>
                <a:lnTo>
                  <a:pt x="709458" y="548600"/>
                </a:lnTo>
                <a:lnTo>
                  <a:pt x="750342" y="537600"/>
                </a:lnTo>
                <a:lnTo>
                  <a:pt x="781142" y="510384"/>
                </a:lnTo>
                <a:lnTo>
                  <a:pt x="797039" y="471771"/>
                </a:lnTo>
                <a:lnTo>
                  <a:pt x="798195" y="457199"/>
                </a:lnTo>
                <a:lnTo>
                  <a:pt x="798155" y="88736"/>
                </a:lnTo>
                <a:lnTo>
                  <a:pt x="787155" y="47846"/>
                </a:lnTo>
                <a:lnTo>
                  <a:pt x="759939" y="17049"/>
                </a:lnTo>
                <a:lnTo>
                  <a:pt x="721326" y="1154"/>
                </a:lnTo>
                <a:lnTo>
                  <a:pt x="706755"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2210752" y="3753104"/>
            <a:ext cx="533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127000"/>
            <a:r>
              <a:rPr sz="1000" b="1">
                <a:solidFill>
                  <a:srgbClr val="FFFFFF"/>
                </a:solidFill>
                <a:latin typeface="Microsoft YaHei UI"/>
                <a:cs typeface="Microsoft YaHei UI"/>
              </a:rPr>
              <a:t>体检 服务模式</a:t>
            </a:r>
            <a:endParaRPr sz="1000">
              <a:latin typeface="Microsoft YaHei UI"/>
              <a:cs typeface="Microsoft YaHei UI"/>
            </a:endParaRPr>
          </a:p>
        </p:txBody>
      </p:sp>
      <p:sp>
        <p:nvSpPr>
          <p:cNvPr id="10" name="object 10"/>
          <p:cNvSpPr/>
          <p:nvPr/>
        </p:nvSpPr>
        <p:spPr>
          <a:xfrm>
            <a:off x="2078356" y="2949577"/>
            <a:ext cx="798195" cy="548639"/>
          </a:xfrm>
          <a:custGeom>
            <a:rect l="l" t="t" r="r" b="b"/>
            <a:pathLst>
              <a:path w="798194" h="548639">
                <a:moveTo>
                  <a:pt x="706755" y="0"/>
                </a:moveTo>
                <a:lnTo>
                  <a:pt x="88736" y="39"/>
                </a:lnTo>
                <a:lnTo>
                  <a:pt x="47852" y="11037"/>
                </a:lnTo>
                <a:lnTo>
                  <a:pt x="17052" y="38250"/>
                </a:lnTo>
                <a:lnTo>
                  <a:pt x="1155" y="76865"/>
                </a:lnTo>
                <a:lnTo>
                  <a:pt x="0" y="91439"/>
                </a:lnTo>
                <a:lnTo>
                  <a:pt x="39" y="459903"/>
                </a:lnTo>
                <a:lnTo>
                  <a:pt x="11039" y="500787"/>
                </a:lnTo>
                <a:lnTo>
                  <a:pt x="38255" y="531587"/>
                </a:lnTo>
                <a:lnTo>
                  <a:pt x="76868" y="547484"/>
                </a:lnTo>
                <a:lnTo>
                  <a:pt x="91440" y="548639"/>
                </a:lnTo>
                <a:lnTo>
                  <a:pt x="709458" y="548600"/>
                </a:lnTo>
                <a:lnTo>
                  <a:pt x="750342" y="537600"/>
                </a:lnTo>
                <a:lnTo>
                  <a:pt x="781142" y="510384"/>
                </a:lnTo>
                <a:lnTo>
                  <a:pt x="797039" y="471771"/>
                </a:lnTo>
                <a:lnTo>
                  <a:pt x="798195" y="457199"/>
                </a:lnTo>
                <a:lnTo>
                  <a:pt x="798155" y="88736"/>
                </a:lnTo>
                <a:lnTo>
                  <a:pt x="787155" y="47846"/>
                </a:lnTo>
                <a:lnTo>
                  <a:pt x="759939" y="17049"/>
                </a:lnTo>
                <a:lnTo>
                  <a:pt x="721326" y="1154"/>
                </a:lnTo>
                <a:lnTo>
                  <a:pt x="706755"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2078355" y="4245609"/>
            <a:ext cx="6548588" cy="0"/>
          </a:xfrm>
          <a:custGeom>
            <a:rect l="l" t="t" r="r" b="b"/>
            <a:pathLst>
              <a:path w="6548588">
                <a:moveTo>
                  <a:pt x="0" y="0"/>
                </a:moveTo>
                <a:lnTo>
                  <a:pt x="6548588" y="0"/>
                </a:lnTo>
              </a:path>
            </a:pathLst>
          </a:custGeom>
          <a:ln w="952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078355" y="4914265"/>
            <a:ext cx="6548588" cy="0"/>
          </a:xfrm>
          <a:custGeom>
            <a:rect l="l" t="t" r="r" b="b"/>
            <a:pathLst>
              <a:path w="6548588">
                <a:moveTo>
                  <a:pt x="0" y="0"/>
                </a:moveTo>
                <a:lnTo>
                  <a:pt x="6548588" y="0"/>
                </a:lnTo>
              </a:path>
            </a:pathLst>
          </a:custGeom>
          <a:ln w="952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2050436" y="498856"/>
            <a:ext cx="8113395" cy="23882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629025" algn="just"/>
            <a:r>
              <a:rPr sz="3200">
                <a:solidFill>
                  <a:srgbClr val="8BC53F"/>
                </a:solidFill>
                <a:latin typeface="Microsoft YaHei UI"/>
                <a:cs typeface="Microsoft YaHei UI"/>
              </a:rPr>
              <a:t>数字化健康管理行业环境</a:t>
            </a:r>
            <a:endParaRPr sz="3200">
              <a:latin typeface="Microsoft YaHei UI"/>
              <a:cs typeface="Microsoft YaHei UI"/>
            </a:endParaRPr>
          </a:p>
          <a:p>
            <a:pPr>
              <a:lnSpc>
                <a:spcPts val="650"/>
              </a:lnSpc>
              <a:spcBef>
                <a:spcPts val="30"/>
              </a:spcBef>
            </a:pPr>
            <a:endParaRPr sz="650"/>
          </a:p>
          <a:p>
            <a:pPr marL="12700" marR="1393825" algn="just"/>
            <a:r>
              <a:rPr sz="2400">
                <a:solidFill>
                  <a:srgbClr val="595959"/>
                </a:solidFill>
                <a:latin typeface="Microsoft YaHei UI"/>
                <a:cs typeface="Microsoft YaHei UI"/>
              </a:rPr>
              <a:t>服务主体与模式多元化，技术与生态或成发展难点</a:t>
            </a:r>
            <a:endParaRPr sz="2400">
              <a:latin typeface="Microsoft YaHei UI"/>
              <a:cs typeface="Microsoft YaHei UI"/>
            </a:endParaRPr>
          </a:p>
          <a:p>
            <a:pPr>
              <a:lnSpc>
                <a:spcPts val="950"/>
              </a:lnSpc>
              <a:spcBef>
                <a:spcPts val="49"/>
              </a:spcBef>
            </a:pPr>
            <a:endParaRPr sz="950"/>
          </a:p>
          <a:p>
            <a:pPr marL="12700" marR="12700" algn="just">
              <a:lnSpc>
                <a:spcPct val="120600"/>
              </a:lnSpc>
            </a:pPr>
            <a:r>
              <a:rPr sz="1200">
                <a:solidFill>
                  <a:srgbClr val="595959"/>
                </a:solidFill>
                <a:latin typeface="Microsoft YaHei UI"/>
                <a:cs typeface="Microsoft YaHei UI"/>
              </a:rPr>
              <a:t>数字化健康管理可以作为有效手段，配合各种类型企业的服务模式对用户进行全周期的健康管理。目前国内数字化健康管 </a:t>
            </a:r>
            <a:r>
              <a:rPr sz="1200" spc="10">
                <a:solidFill>
                  <a:srgbClr val="595959"/>
                </a:solidFill>
                <a:latin typeface="Microsoft YaHei UI"/>
                <a:cs typeface="Microsoft YaHei UI"/>
              </a:rPr>
              <a:t>理行业具有以下特征</a:t>
            </a:r>
            <a:r>
              <a:rPr sz="1200">
                <a:solidFill>
                  <a:srgbClr val="595959"/>
                </a:solidFill>
                <a:latin typeface="Microsoft YaHei UI"/>
                <a:cs typeface="Microsoft YaHei UI"/>
              </a:rPr>
              <a:t>： </a:t>
            </a:r>
            <a:r>
              <a:rPr sz="1200" spc="-85">
                <a:solidFill>
                  <a:srgbClr val="595959"/>
                </a:solidFill>
                <a:latin typeface="Microsoft YaHei UI"/>
                <a:cs typeface="Microsoft YaHei UI"/>
              </a:rPr>
              <a:t> </a:t>
            </a:r>
            <a:r>
              <a:rPr sz="1200" b="1" spc="-15">
                <a:solidFill>
                  <a:srgbClr val="595959"/>
                </a:solidFill>
                <a:latin typeface="Microsoft YaHei UI"/>
                <a:cs typeface="Microsoft YaHei UI"/>
              </a:rPr>
              <a:t>1</a:t>
            </a:r>
            <a:r>
              <a:rPr sz="1200" b="1">
                <a:solidFill>
                  <a:srgbClr val="595959"/>
                </a:solidFill>
                <a:latin typeface="Microsoft YaHei UI"/>
                <a:cs typeface="Microsoft YaHei UI"/>
              </a:rPr>
              <a:t>)</a:t>
            </a:r>
            <a:r>
              <a:rPr sz="1200" b="1" spc="10">
                <a:solidFill>
                  <a:srgbClr val="595959"/>
                </a:solidFill>
                <a:latin typeface="Microsoft YaHei UI"/>
                <a:cs typeface="Microsoft YaHei UI"/>
              </a:rPr>
              <a:t>服务模式多样。</a:t>
            </a:r>
            <a:r>
              <a:rPr sz="1200" spc="10">
                <a:solidFill>
                  <a:srgbClr val="595959"/>
                </a:solidFill>
                <a:latin typeface="Microsoft YaHei UI"/>
                <a:cs typeface="Microsoft YaHei UI"/>
              </a:rPr>
              <a:t>具有医院、体检、保险等多种服务模式，以健康体检为基础，以促进健康、</a:t>
            </a:r>
            <a:r>
              <a:rPr sz="1200">
                <a:solidFill>
                  <a:srgbClr val="595959"/>
                </a:solidFill>
                <a:latin typeface="Microsoft YaHei UI"/>
                <a:cs typeface="Microsoft YaHei UI"/>
              </a:rPr>
              <a:t>维 </a:t>
            </a:r>
            <a:r>
              <a:rPr sz="1200" spc="10">
                <a:solidFill>
                  <a:srgbClr val="595959"/>
                </a:solidFill>
                <a:latin typeface="Microsoft YaHei UI"/>
                <a:cs typeface="Microsoft YaHei UI"/>
              </a:rPr>
              <a:t>护健康、传递健康、方便快捷、健康生活为核心，覆盖全生命周期人群的健康管理</a:t>
            </a:r>
            <a:r>
              <a:rPr sz="1200">
                <a:solidFill>
                  <a:srgbClr val="595959"/>
                </a:solidFill>
                <a:latin typeface="Microsoft YaHei UI"/>
                <a:cs typeface="Microsoft YaHei UI"/>
              </a:rPr>
              <a:t>； </a:t>
            </a:r>
            <a:r>
              <a:rPr sz="1200" spc="-85">
                <a:solidFill>
                  <a:srgbClr val="595959"/>
                </a:solidFill>
                <a:latin typeface="Microsoft YaHei UI"/>
                <a:cs typeface="Microsoft YaHei UI"/>
              </a:rPr>
              <a:t> </a:t>
            </a:r>
            <a:r>
              <a:rPr sz="1200" b="1" spc="-15">
                <a:solidFill>
                  <a:srgbClr val="595959"/>
                </a:solidFill>
                <a:latin typeface="Microsoft YaHei UI"/>
                <a:cs typeface="Microsoft YaHei UI"/>
              </a:rPr>
              <a:t>2</a:t>
            </a:r>
            <a:r>
              <a:rPr sz="1200" b="1">
                <a:solidFill>
                  <a:srgbClr val="595959"/>
                </a:solidFill>
                <a:latin typeface="Microsoft YaHei UI"/>
                <a:cs typeface="Microsoft YaHei UI"/>
              </a:rPr>
              <a:t>)</a:t>
            </a:r>
            <a:r>
              <a:rPr sz="1200" b="1" spc="10">
                <a:solidFill>
                  <a:srgbClr val="595959"/>
                </a:solidFill>
                <a:latin typeface="Microsoft YaHei UI"/>
                <a:cs typeface="Microsoft YaHei UI"/>
              </a:rPr>
              <a:t>科技利用能力有待提升。</a:t>
            </a:r>
            <a:r>
              <a:rPr sz="1200" spc="10">
                <a:solidFill>
                  <a:srgbClr val="595959"/>
                </a:solidFill>
                <a:latin typeface="Microsoft YaHei UI"/>
                <a:cs typeface="Microsoft YaHei UI"/>
              </a:rPr>
              <a:t>数据</a:t>
            </a:r>
            <a:r>
              <a:rPr sz="1200">
                <a:solidFill>
                  <a:srgbClr val="595959"/>
                </a:solidFill>
                <a:latin typeface="Microsoft YaHei UI"/>
                <a:cs typeface="Microsoft YaHei UI"/>
              </a:rPr>
              <a:t>的 利用与挖掘程度低，产业生态融合能力较弱。</a:t>
            </a:r>
            <a:endParaRPr sz="1200">
              <a:latin typeface="Microsoft YaHei UI"/>
              <a:cs typeface="Microsoft YaHei UI"/>
            </a:endParaRPr>
          </a:p>
          <a:p>
            <a:pPr marL="48895" algn="ctr">
              <a:spcBef>
                <a:spcPts val="229"/>
              </a:spcBef>
            </a:pPr>
            <a:r>
              <a:rPr sz="1400" b="1">
                <a:solidFill>
                  <a:srgbClr val="404040"/>
                </a:solidFill>
                <a:latin typeface="Microsoft YaHei UI"/>
                <a:cs typeface="Microsoft YaHei UI"/>
              </a:rPr>
              <a:t>数字化健康管理行业发展现状</a:t>
            </a:r>
            <a:endParaRPr sz="1400">
              <a:latin typeface="Microsoft YaHei UI"/>
              <a:cs typeface="Microsoft YaHei UI"/>
            </a:endParaRPr>
          </a:p>
          <a:p>
            <a:pPr marL="27305" marR="424180" algn="just">
              <a:spcBef>
                <a:spcPts val="5"/>
              </a:spcBef>
              <a:tabLst>
                <a:tab pos="1083310"/>
                <a:tab pos="2697480"/>
                <a:tab pos="5048885"/>
                <a:tab pos="6576059"/>
                <a:tab pos="7078345"/>
              </a:tabLst>
            </a:pPr>
            <a:r>
              <a:rPr sz="1200" u="dashHeavy">
                <a:solidFill>
                  <a:srgbClr val="7F7F7F"/>
                </a:solidFill>
                <a:latin typeface="Times New Roman"/>
                <a:cs typeface="Times New Roman"/>
              </a:rPr>
              <a:t> 	</a:t>
            </a:r>
            <a:r>
              <a:rPr sz="1200" b="1" u="dashHeavy">
                <a:solidFill>
                  <a:srgbClr val="7F7F7F"/>
                </a:solidFill>
                <a:latin typeface="Microsoft YaHei UI"/>
                <a:cs typeface="Microsoft YaHei UI"/>
              </a:rPr>
              <a:t>参与主体</a:t>
            </a:r>
            <a:r>
              <a:rPr sz="1200" u="dashHeavy">
                <a:solidFill>
                  <a:srgbClr val="7F7F7F"/>
                </a:solidFill>
                <a:latin typeface="Times New Roman"/>
                <a:cs typeface="Times New Roman"/>
              </a:rPr>
              <a:t> 	</a:t>
            </a:r>
            <a:r>
              <a:rPr sz="1200" b="1" u="dashHeavy">
                <a:solidFill>
                  <a:srgbClr val="7F7F7F"/>
                </a:solidFill>
                <a:latin typeface="Microsoft YaHei UI"/>
                <a:cs typeface="Microsoft YaHei UI"/>
              </a:rPr>
              <a:t>功能设置</a:t>
            </a:r>
            <a:r>
              <a:rPr sz="1200" u="dashHeavy">
                <a:solidFill>
                  <a:srgbClr val="7F7F7F"/>
                </a:solidFill>
                <a:latin typeface="Times New Roman"/>
                <a:cs typeface="Times New Roman"/>
              </a:rPr>
              <a:t> 	</a:t>
            </a:r>
            <a:r>
              <a:rPr sz="1200" b="1" u="dashHeavy">
                <a:solidFill>
                  <a:srgbClr val="7F7F7F"/>
                </a:solidFill>
                <a:latin typeface="Microsoft YaHei UI"/>
                <a:cs typeface="Microsoft YaHei UI"/>
              </a:rPr>
              <a:t>发展现状</a:t>
            </a:r>
            <a:r>
              <a:rPr sz="1200" u="dashHeavy">
                <a:solidFill>
                  <a:srgbClr val="7F7F7F"/>
                </a:solidFill>
                <a:latin typeface="Times New Roman"/>
                <a:cs typeface="Times New Roman"/>
              </a:rPr>
              <a:t> 	</a:t>
            </a:r>
            <a:r>
              <a:rPr sz="1200">
                <a:solidFill>
                  <a:srgbClr val="7F7F7F"/>
                </a:solidFill>
                <a:latin typeface="Times New Roman"/>
                <a:cs typeface="Times New Roman"/>
              </a:rPr>
              <a:t>	</a:t>
            </a:r>
            <a:r>
              <a:rPr sz="1200" b="1">
                <a:solidFill>
                  <a:srgbClr val="F38286"/>
                </a:solidFill>
                <a:latin typeface="Microsoft YaHei UI"/>
                <a:cs typeface="Microsoft YaHei UI"/>
              </a:rPr>
              <a:t>行业痛点</a:t>
            </a:r>
            <a:endParaRPr sz="1200">
              <a:latin typeface="Microsoft YaHei UI"/>
              <a:cs typeface="Microsoft YaHei UI"/>
            </a:endParaRPr>
          </a:p>
        </p:txBody>
      </p:sp>
      <p:sp>
        <p:nvSpPr>
          <p:cNvPr id="14" name="object 14"/>
          <p:cNvSpPr txBox="1"/>
          <p:nvPr/>
        </p:nvSpPr>
        <p:spPr>
          <a:xfrm>
            <a:off x="3049269" y="2972815"/>
            <a:ext cx="787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r>
              <a:rPr sz="1000">
                <a:solidFill>
                  <a:srgbClr val="595959"/>
                </a:solidFill>
                <a:latin typeface="Microsoft YaHei UI"/>
                <a:cs typeface="Microsoft YaHei UI"/>
              </a:rPr>
              <a:t>公立医院开设 的体检中心或</a:t>
            </a:r>
            <a:endParaRPr sz="1000">
              <a:latin typeface="Microsoft YaHei UI"/>
              <a:cs typeface="Microsoft YaHei UI"/>
            </a:endParaRPr>
          </a:p>
        </p:txBody>
      </p:sp>
      <p:sp>
        <p:nvSpPr>
          <p:cNvPr id="15" name="object 15"/>
          <p:cNvSpPr txBox="1"/>
          <p:nvPr/>
        </p:nvSpPr>
        <p:spPr>
          <a:xfrm>
            <a:off x="3049269" y="3277615"/>
            <a:ext cx="40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体检科</a:t>
            </a:r>
            <a:endParaRPr sz="1000">
              <a:latin typeface="Microsoft YaHei UI"/>
              <a:cs typeface="Microsoft YaHei UI"/>
            </a:endParaRPr>
          </a:p>
        </p:txBody>
      </p:sp>
      <p:sp>
        <p:nvSpPr>
          <p:cNvPr id="16" name="object 16"/>
          <p:cNvSpPr txBox="1"/>
          <p:nvPr/>
        </p:nvSpPr>
        <p:spPr>
          <a:xfrm>
            <a:off x="2210752" y="3070352"/>
            <a:ext cx="533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127000"/>
            <a:r>
              <a:rPr sz="1000" b="1">
                <a:solidFill>
                  <a:srgbClr val="FFFFFF"/>
                </a:solidFill>
                <a:latin typeface="Microsoft YaHei UI"/>
                <a:cs typeface="Microsoft YaHei UI"/>
              </a:rPr>
              <a:t>医院 服务模式</a:t>
            </a:r>
            <a:endParaRPr sz="1000">
              <a:latin typeface="Microsoft YaHei UI"/>
              <a:cs typeface="Microsoft YaHei UI"/>
            </a:endParaRPr>
          </a:p>
        </p:txBody>
      </p:sp>
      <p:sp>
        <p:nvSpPr>
          <p:cNvPr id="17" name="object 17"/>
          <p:cNvSpPr/>
          <p:nvPr/>
        </p:nvSpPr>
        <p:spPr>
          <a:xfrm>
            <a:off x="4218304" y="2968625"/>
            <a:ext cx="408940" cy="210794"/>
          </a:xfrm>
          <a:custGeom>
            <a:rect l="l" t="t" r="r" b="b"/>
            <a:pathLst>
              <a:path w="408940" h="210794">
                <a:moveTo>
                  <a:pt x="0" y="0"/>
                </a:moveTo>
                <a:lnTo>
                  <a:pt x="408940" y="0"/>
                </a:lnTo>
                <a:lnTo>
                  <a:pt x="408940" y="210794"/>
                </a:lnTo>
                <a:lnTo>
                  <a:pt x="0" y="210794"/>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4218305" y="2968625"/>
            <a:ext cx="408731" cy="210686"/>
          </a:xfrm>
          <a:custGeom>
            <a:rect l="l" t="t" r="r" b="b"/>
            <a:pathLst>
              <a:path w="408731" h="210686">
                <a:moveTo>
                  <a:pt x="0" y="0"/>
                </a:moveTo>
                <a:lnTo>
                  <a:pt x="408731" y="0"/>
                </a:lnTo>
                <a:lnTo>
                  <a:pt x="408731" y="210686"/>
                </a:lnTo>
                <a:lnTo>
                  <a:pt x="0" y="210686"/>
                </a:lnTo>
                <a:lnTo>
                  <a:pt x="0" y="0"/>
                </a:lnTo>
                <a:close/>
              </a:path>
            </a:pathLst>
          </a:custGeom>
          <a:ln w="952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4654296" y="3029712"/>
            <a:ext cx="112775" cy="91439"/>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4795521" y="2968625"/>
            <a:ext cx="1095375" cy="210794"/>
          </a:xfrm>
          <a:custGeom>
            <a:rect l="l" t="t" r="r" b="b"/>
            <a:pathLst>
              <a:path w="1095375" h="210794">
                <a:moveTo>
                  <a:pt x="0" y="0"/>
                </a:moveTo>
                <a:lnTo>
                  <a:pt x="1095375" y="0"/>
                </a:lnTo>
                <a:lnTo>
                  <a:pt x="1095375" y="210794"/>
                </a:lnTo>
                <a:lnTo>
                  <a:pt x="0" y="210794"/>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795520" y="2968625"/>
            <a:ext cx="1094816" cy="210686"/>
          </a:xfrm>
          <a:custGeom>
            <a:rect l="l" t="t" r="r" b="b"/>
            <a:pathLst>
              <a:path w="1094816" h="210686">
                <a:moveTo>
                  <a:pt x="0" y="0"/>
                </a:moveTo>
                <a:lnTo>
                  <a:pt x="1094816" y="0"/>
                </a:lnTo>
                <a:lnTo>
                  <a:pt x="1094816" y="210686"/>
                </a:lnTo>
                <a:lnTo>
                  <a:pt x="0" y="210686"/>
                </a:lnTo>
                <a:lnTo>
                  <a:pt x="0" y="0"/>
                </a:lnTo>
                <a:close/>
              </a:path>
            </a:pathLst>
          </a:custGeom>
          <a:ln w="952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4283075" y="2997200"/>
            <a:ext cx="14541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678815"/>
              </a:tabLst>
            </a:pPr>
            <a:r>
              <a:rPr sz="1000" b="1">
                <a:solidFill>
                  <a:srgbClr val="595959"/>
                </a:solidFill>
                <a:latin typeface="Microsoft YaHei UI"/>
                <a:cs typeface="Microsoft YaHei UI"/>
              </a:rPr>
              <a:t>体检	检后就医服务</a:t>
            </a:r>
            <a:endParaRPr sz="1000">
              <a:latin typeface="Microsoft YaHei UI"/>
              <a:cs typeface="Microsoft YaHei UI"/>
            </a:endParaRPr>
          </a:p>
        </p:txBody>
      </p:sp>
      <p:sp>
        <p:nvSpPr>
          <p:cNvPr id="23" name="object 23"/>
          <p:cNvSpPr/>
          <p:nvPr/>
        </p:nvSpPr>
        <p:spPr>
          <a:xfrm>
            <a:off x="4015739" y="3271452"/>
            <a:ext cx="762000" cy="213423"/>
          </a:xfrm>
          <a:custGeom>
            <a:rect l="l" t="t" r="r" b="b"/>
            <a:pathLst>
              <a:path w="762000" h="213423">
                <a:moveTo>
                  <a:pt x="0" y="0"/>
                </a:moveTo>
                <a:lnTo>
                  <a:pt x="762000" y="0"/>
                </a:lnTo>
                <a:lnTo>
                  <a:pt x="762000" y="213423"/>
                </a:lnTo>
                <a:lnTo>
                  <a:pt x="0" y="213423"/>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4829176" y="3270931"/>
            <a:ext cx="652779" cy="213423"/>
          </a:xfrm>
          <a:custGeom>
            <a:rect l="l" t="t" r="r" b="b"/>
            <a:pathLst>
              <a:path w="652779" h="213423">
                <a:moveTo>
                  <a:pt x="0" y="0"/>
                </a:moveTo>
                <a:lnTo>
                  <a:pt x="652780" y="0"/>
                </a:lnTo>
                <a:lnTo>
                  <a:pt x="652780" y="213423"/>
                </a:lnTo>
                <a:lnTo>
                  <a:pt x="0" y="213423"/>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5533391" y="3271452"/>
            <a:ext cx="614045" cy="213423"/>
          </a:xfrm>
          <a:custGeom>
            <a:rect l="l" t="t" r="r" b="b"/>
            <a:pathLst>
              <a:path w="614045" h="213423">
                <a:moveTo>
                  <a:pt x="0" y="0"/>
                </a:moveTo>
                <a:lnTo>
                  <a:pt x="614045" y="0"/>
                </a:lnTo>
                <a:lnTo>
                  <a:pt x="614045" y="213423"/>
                </a:lnTo>
                <a:lnTo>
                  <a:pt x="0" y="213423"/>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txBox="1"/>
          <p:nvPr/>
        </p:nvSpPr>
        <p:spPr>
          <a:xfrm>
            <a:off x="4155440" y="3308603"/>
            <a:ext cx="1812289"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770890"/>
                <a:tab pos="1570355"/>
              </a:tabLst>
            </a:pPr>
            <a:r>
              <a:rPr sz="900">
                <a:solidFill>
                  <a:srgbClr val="595959"/>
                </a:solidFill>
                <a:latin typeface="Microsoft YaHei UI"/>
                <a:cs typeface="Microsoft YaHei UI"/>
              </a:rPr>
              <a:t>专家特诊	手术协调	住院</a:t>
            </a:r>
            <a:endParaRPr sz="900">
              <a:latin typeface="Microsoft YaHei UI"/>
              <a:cs typeface="Microsoft YaHei UI"/>
            </a:endParaRPr>
          </a:p>
        </p:txBody>
      </p:sp>
      <p:sp>
        <p:nvSpPr>
          <p:cNvPr id="27" name="object 27"/>
          <p:cNvSpPr/>
          <p:nvPr/>
        </p:nvSpPr>
        <p:spPr>
          <a:xfrm>
            <a:off x="5250816" y="3186991"/>
            <a:ext cx="182245" cy="83311"/>
          </a:xfrm>
          <a:custGeom>
            <a:rect l="l" t="t" r="r" b="b"/>
            <a:pathLst>
              <a:path w="182245" h="83311">
                <a:moveTo>
                  <a:pt x="182245" y="41655"/>
                </a:moveTo>
                <a:lnTo>
                  <a:pt x="0" y="41655"/>
                </a:lnTo>
                <a:lnTo>
                  <a:pt x="91122" y="83311"/>
                </a:lnTo>
                <a:lnTo>
                  <a:pt x="182245" y="41655"/>
                </a:lnTo>
                <a:close/>
              </a:path>
              <a:path w="182245" h="83311">
                <a:moveTo>
                  <a:pt x="136677" y="0"/>
                </a:moveTo>
                <a:lnTo>
                  <a:pt x="45554" y="0"/>
                </a:lnTo>
                <a:lnTo>
                  <a:pt x="45554" y="41655"/>
                </a:lnTo>
                <a:lnTo>
                  <a:pt x="136677" y="41655"/>
                </a:lnTo>
                <a:lnTo>
                  <a:pt x="136677"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6287770" y="2911855"/>
            <a:ext cx="222885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r>
              <a:rPr sz="1000">
                <a:solidFill>
                  <a:srgbClr val="B2D234"/>
                </a:solidFill>
                <a:latin typeface="Arial"/>
                <a:cs typeface="Arial"/>
              </a:rPr>
              <a:t>•   </a:t>
            </a:r>
            <a:r>
              <a:rPr sz="1000" spc="-114">
                <a:solidFill>
                  <a:srgbClr val="B2D234"/>
                </a:solidFill>
                <a:latin typeface="Arial"/>
                <a:cs typeface="Arial"/>
              </a:rPr>
              <a:t> </a:t>
            </a:r>
            <a:r>
              <a:rPr sz="1000" b="1">
                <a:solidFill>
                  <a:srgbClr val="B2D234"/>
                </a:solidFill>
                <a:latin typeface="Microsoft YaHei UI"/>
                <a:cs typeface="Microsoft YaHei UI"/>
              </a:rPr>
              <a:t>服务能力：</a:t>
            </a:r>
            <a:r>
              <a:rPr sz="1000">
                <a:solidFill>
                  <a:srgbClr val="595959"/>
                </a:solidFill>
                <a:latin typeface="Microsoft YaHei UI"/>
                <a:cs typeface="Microsoft YaHei UI"/>
              </a:rPr>
              <a:t>通过检测设备，进行专业 化体检，医院医生资源较为丰富；</a:t>
            </a:r>
            <a:endParaRPr sz="1000">
              <a:latin typeface="Microsoft YaHei UI"/>
              <a:cs typeface="Microsoft YaHei UI"/>
            </a:endParaRPr>
          </a:p>
          <a:p>
            <a:pPr marL="12700"/>
            <a:r>
              <a:rPr sz="1000">
                <a:solidFill>
                  <a:srgbClr val="B2D234"/>
                </a:solidFill>
                <a:latin typeface="Arial"/>
                <a:cs typeface="Arial"/>
              </a:rPr>
              <a:t>•   </a:t>
            </a:r>
            <a:r>
              <a:rPr sz="1000" spc="-114">
                <a:solidFill>
                  <a:srgbClr val="B2D234"/>
                </a:solidFill>
                <a:latin typeface="Arial"/>
                <a:cs typeface="Arial"/>
              </a:rPr>
              <a:t> </a:t>
            </a:r>
            <a:r>
              <a:rPr sz="1000" b="1">
                <a:solidFill>
                  <a:srgbClr val="B2D234"/>
                </a:solidFill>
                <a:latin typeface="Microsoft YaHei UI"/>
                <a:cs typeface="Microsoft YaHei UI"/>
              </a:rPr>
              <a:t>发展情况：</a:t>
            </a:r>
            <a:r>
              <a:rPr sz="1000">
                <a:solidFill>
                  <a:srgbClr val="595959"/>
                </a:solidFill>
                <a:latin typeface="Microsoft YaHei UI"/>
                <a:cs typeface="Microsoft YaHei UI"/>
              </a:rPr>
              <a:t>人群需求大，利润高，成</a:t>
            </a:r>
            <a:endParaRPr sz="1000">
              <a:latin typeface="Microsoft YaHei UI"/>
              <a:cs typeface="Microsoft YaHei UI"/>
            </a:endParaRPr>
          </a:p>
        </p:txBody>
      </p:sp>
      <p:sp>
        <p:nvSpPr>
          <p:cNvPr id="29" name="object 29"/>
          <p:cNvSpPr txBox="1"/>
          <p:nvPr/>
        </p:nvSpPr>
        <p:spPr>
          <a:xfrm>
            <a:off x="2065656" y="3369055"/>
            <a:ext cx="657415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4405630"/>
                <a:tab pos="6560820"/>
              </a:tabLst>
            </a:pPr>
            <a:r>
              <a:rPr sz="1000" u="dashHeavy">
                <a:solidFill>
                  <a:srgbClr val="595959"/>
                </a:solidFill>
                <a:latin typeface="Times New Roman"/>
                <a:cs typeface="Times New Roman"/>
              </a:rPr>
              <a:t> 	</a:t>
            </a:r>
            <a:r>
              <a:rPr sz="1000" u="dashHeavy">
                <a:solidFill>
                  <a:srgbClr val="595959"/>
                </a:solidFill>
                <a:latin typeface="Microsoft YaHei UI"/>
                <a:cs typeface="Microsoft YaHei UI"/>
              </a:rPr>
              <a:t>为医院一大创收途径。</a:t>
            </a:r>
            <a:r>
              <a:rPr sz="1000" u="dashHeavy">
                <a:solidFill>
                  <a:srgbClr val="595959"/>
                </a:solidFill>
                <a:latin typeface="Times New Roman"/>
                <a:cs typeface="Times New Roman"/>
              </a:rPr>
              <a:t> 	</a:t>
            </a:r>
            <a:endParaRPr sz="1000">
              <a:latin typeface="Times New Roman"/>
              <a:cs typeface="Times New Roman"/>
            </a:endParaRPr>
          </a:p>
        </p:txBody>
      </p:sp>
      <p:sp>
        <p:nvSpPr>
          <p:cNvPr id="30" name="object 30"/>
          <p:cNvSpPr txBox="1"/>
          <p:nvPr/>
        </p:nvSpPr>
        <p:spPr>
          <a:xfrm>
            <a:off x="3049269" y="3655567"/>
            <a:ext cx="78740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1000">
                <a:solidFill>
                  <a:srgbClr val="595959"/>
                </a:solidFill>
                <a:latin typeface="Microsoft YaHei UI"/>
                <a:cs typeface="Microsoft YaHei UI"/>
              </a:rPr>
              <a:t>民营企业创办 的体检中心或 疗养院</a:t>
            </a:r>
            <a:endParaRPr sz="1000">
              <a:latin typeface="Microsoft YaHei UI"/>
              <a:cs typeface="Microsoft YaHei UI"/>
            </a:endParaRPr>
          </a:p>
        </p:txBody>
      </p:sp>
      <p:sp>
        <p:nvSpPr>
          <p:cNvPr id="31" name="object 31"/>
          <p:cNvSpPr/>
          <p:nvPr/>
        </p:nvSpPr>
        <p:spPr>
          <a:xfrm>
            <a:off x="4218304" y="3658234"/>
            <a:ext cx="408940" cy="210794"/>
          </a:xfrm>
          <a:custGeom>
            <a:rect l="l" t="t" r="r" b="b"/>
            <a:pathLst>
              <a:path w="408940" h="210794">
                <a:moveTo>
                  <a:pt x="0" y="0"/>
                </a:moveTo>
                <a:lnTo>
                  <a:pt x="408940" y="0"/>
                </a:lnTo>
                <a:lnTo>
                  <a:pt x="408940" y="210794"/>
                </a:lnTo>
                <a:lnTo>
                  <a:pt x="0" y="21079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4218305" y="3658234"/>
            <a:ext cx="408731" cy="210684"/>
          </a:xfrm>
          <a:custGeom>
            <a:rect l="l" t="t" r="r" b="b"/>
            <a:pathLst>
              <a:path w="408731" h="210682">
                <a:moveTo>
                  <a:pt x="0" y="0"/>
                </a:moveTo>
                <a:lnTo>
                  <a:pt x="408731" y="0"/>
                </a:lnTo>
                <a:lnTo>
                  <a:pt x="408731" y="210684"/>
                </a:lnTo>
                <a:lnTo>
                  <a:pt x="0" y="210684"/>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4283075" y="3686047"/>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体检</a:t>
            </a:r>
            <a:endParaRPr sz="1000">
              <a:latin typeface="Microsoft YaHei UI"/>
              <a:cs typeface="Microsoft YaHei UI"/>
            </a:endParaRPr>
          </a:p>
        </p:txBody>
      </p:sp>
      <p:sp>
        <p:nvSpPr>
          <p:cNvPr id="34" name="object 34"/>
          <p:cNvSpPr/>
          <p:nvPr/>
        </p:nvSpPr>
        <p:spPr>
          <a:xfrm>
            <a:off x="4654296" y="3727704"/>
            <a:ext cx="112775" cy="91439"/>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4794885" y="3658234"/>
            <a:ext cx="1094739" cy="210794"/>
          </a:xfrm>
          <a:custGeom>
            <a:rect l="l" t="t" r="r" b="b"/>
            <a:pathLst>
              <a:path w="1094739" h="210794">
                <a:moveTo>
                  <a:pt x="0" y="0"/>
                </a:moveTo>
                <a:lnTo>
                  <a:pt x="1094740" y="0"/>
                </a:lnTo>
                <a:lnTo>
                  <a:pt x="1094740" y="210794"/>
                </a:lnTo>
                <a:lnTo>
                  <a:pt x="0" y="21079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4794885" y="3658234"/>
            <a:ext cx="1094181" cy="210684"/>
          </a:xfrm>
          <a:custGeom>
            <a:rect l="l" t="t" r="r" b="b"/>
            <a:pathLst>
              <a:path w="1094181" h="210682">
                <a:moveTo>
                  <a:pt x="0" y="0"/>
                </a:moveTo>
                <a:lnTo>
                  <a:pt x="1094181" y="0"/>
                </a:lnTo>
                <a:lnTo>
                  <a:pt x="1094181" y="210684"/>
                </a:lnTo>
                <a:lnTo>
                  <a:pt x="0" y="210684"/>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3960496" y="3961061"/>
            <a:ext cx="855535" cy="213423"/>
          </a:xfrm>
          <a:custGeom>
            <a:rect l="l" t="t" r="r" b="b"/>
            <a:pathLst>
              <a:path w="855535" h="213423">
                <a:moveTo>
                  <a:pt x="0" y="0"/>
                </a:moveTo>
                <a:lnTo>
                  <a:pt x="855535" y="0"/>
                </a:lnTo>
                <a:lnTo>
                  <a:pt x="855535" y="213423"/>
                </a:lnTo>
                <a:lnTo>
                  <a:pt x="0" y="21342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4864088" y="3960540"/>
            <a:ext cx="609904" cy="213423"/>
          </a:xfrm>
          <a:custGeom>
            <a:rect l="l" t="t" r="r" b="b"/>
            <a:pathLst>
              <a:path w="609904" h="213423">
                <a:moveTo>
                  <a:pt x="0" y="0"/>
                </a:moveTo>
                <a:lnTo>
                  <a:pt x="609904" y="0"/>
                </a:lnTo>
                <a:lnTo>
                  <a:pt x="609904" y="213423"/>
                </a:lnTo>
                <a:lnTo>
                  <a:pt x="0" y="21342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5522056" y="3961061"/>
            <a:ext cx="624738" cy="213423"/>
          </a:xfrm>
          <a:custGeom>
            <a:rect l="l" t="t" r="r" b="b"/>
            <a:pathLst>
              <a:path w="624738" h="213423">
                <a:moveTo>
                  <a:pt x="0" y="0"/>
                </a:moveTo>
                <a:lnTo>
                  <a:pt x="624738" y="0"/>
                </a:lnTo>
                <a:lnTo>
                  <a:pt x="624738" y="213423"/>
                </a:lnTo>
                <a:lnTo>
                  <a:pt x="0" y="213423"/>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4885054" y="3686047"/>
            <a:ext cx="1191260" cy="46418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检后咨询与讲座</a:t>
            </a:r>
            <a:endParaRPr sz="1000">
              <a:latin typeface="Microsoft YaHei UI"/>
              <a:cs typeface="Microsoft YaHei UI"/>
            </a:endParaRPr>
          </a:p>
          <a:p>
            <a:pPr>
              <a:lnSpc>
                <a:spcPts val="1200"/>
              </a:lnSpc>
              <a:spcBef>
                <a:spcPts val="75"/>
              </a:spcBef>
            </a:pPr>
            <a:endParaRPr sz="1200"/>
          </a:p>
          <a:p>
            <a:pPr marL="55244">
              <a:tabLst>
                <a:tab pos="720090"/>
              </a:tabLst>
            </a:pPr>
            <a:r>
              <a:rPr sz="900">
                <a:solidFill>
                  <a:srgbClr val="595959"/>
                </a:solidFill>
                <a:latin typeface="Microsoft YaHei UI"/>
                <a:cs typeface="Microsoft YaHei UI"/>
              </a:rPr>
              <a:t>健康管理	健康讲座</a:t>
            </a:r>
            <a:endParaRPr sz="900">
              <a:latin typeface="Microsoft YaHei UI"/>
              <a:cs typeface="Microsoft YaHei UI"/>
            </a:endParaRPr>
          </a:p>
        </p:txBody>
      </p:sp>
      <p:sp>
        <p:nvSpPr>
          <p:cNvPr id="41" name="object 41"/>
          <p:cNvSpPr txBox="1"/>
          <p:nvPr/>
        </p:nvSpPr>
        <p:spPr>
          <a:xfrm>
            <a:off x="4032662" y="4000500"/>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健康风险评估</a:t>
            </a:r>
            <a:endParaRPr sz="900">
              <a:latin typeface="Microsoft YaHei UI"/>
              <a:cs typeface="Microsoft YaHei UI"/>
            </a:endParaRPr>
          </a:p>
        </p:txBody>
      </p:sp>
      <p:sp>
        <p:nvSpPr>
          <p:cNvPr id="42" name="object 42"/>
          <p:cNvSpPr/>
          <p:nvPr/>
        </p:nvSpPr>
        <p:spPr>
          <a:xfrm>
            <a:off x="5158105" y="3876597"/>
            <a:ext cx="182245" cy="83312"/>
          </a:xfrm>
          <a:custGeom>
            <a:rect l="l" t="t" r="r" b="b"/>
            <a:pathLst>
              <a:path w="182245" h="83312">
                <a:moveTo>
                  <a:pt x="182245" y="41656"/>
                </a:moveTo>
                <a:lnTo>
                  <a:pt x="0" y="41656"/>
                </a:lnTo>
                <a:lnTo>
                  <a:pt x="91122" y="83312"/>
                </a:lnTo>
                <a:lnTo>
                  <a:pt x="182245" y="41656"/>
                </a:lnTo>
                <a:close/>
              </a:path>
              <a:path w="182245" h="83312">
                <a:moveTo>
                  <a:pt x="136690" y="0"/>
                </a:moveTo>
                <a:lnTo>
                  <a:pt x="45554" y="0"/>
                </a:lnTo>
                <a:lnTo>
                  <a:pt x="45554" y="41656"/>
                </a:lnTo>
                <a:lnTo>
                  <a:pt x="136690" y="41656"/>
                </a:lnTo>
                <a:lnTo>
                  <a:pt x="13669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6287770" y="3600704"/>
            <a:ext cx="2355850" cy="622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39700" indent="-171450"/>
            <a:r>
              <a:rPr sz="1000">
                <a:solidFill>
                  <a:srgbClr val="8BC53F"/>
                </a:solidFill>
                <a:latin typeface="Arial"/>
                <a:cs typeface="Arial"/>
              </a:rPr>
              <a:t>•   </a:t>
            </a:r>
            <a:r>
              <a:rPr sz="1000" spc="-114">
                <a:solidFill>
                  <a:srgbClr val="8BC53F"/>
                </a:solidFill>
                <a:latin typeface="Arial"/>
                <a:cs typeface="Arial"/>
              </a:rPr>
              <a:t> </a:t>
            </a:r>
            <a:r>
              <a:rPr sz="1000" b="1">
                <a:solidFill>
                  <a:srgbClr val="8BC53F"/>
                </a:solidFill>
                <a:latin typeface="Microsoft YaHei UI"/>
                <a:cs typeface="Microsoft YaHei UI"/>
              </a:rPr>
              <a:t>服务能力：</a:t>
            </a:r>
            <a:r>
              <a:rPr sz="1000">
                <a:solidFill>
                  <a:srgbClr val="595959"/>
                </a:solidFill>
                <a:latin typeface="Microsoft YaHei UI"/>
                <a:cs typeface="Microsoft YaHei UI"/>
              </a:rPr>
              <a:t>提供全流程全方位的体检 服务，更好地维护体检客户忠诚度；</a:t>
            </a:r>
            <a:endParaRPr sz="1000">
              <a:latin typeface="Microsoft YaHei UI"/>
              <a:cs typeface="Microsoft YaHei UI"/>
            </a:endParaRPr>
          </a:p>
          <a:p>
            <a:pPr marL="184150" marR="12700" indent="-171450"/>
            <a:r>
              <a:rPr sz="1000">
                <a:solidFill>
                  <a:srgbClr val="8BC53F"/>
                </a:solidFill>
                <a:latin typeface="Arial"/>
                <a:cs typeface="Arial"/>
              </a:rPr>
              <a:t>•   </a:t>
            </a:r>
            <a:r>
              <a:rPr sz="1000" spc="-114">
                <a:solidFill>
                  <a:srgbClr val="8BC53F"/>
                </a:solidFill>
                <a:latin typeface="Arial"/>
                <a:cs typeface="Arial"/>
              </a:rPr>
              <a:t> </a:t>
            </a:r>
            <a:r>
              <a:rPr sz="1000" b="1">
                <a:solidFill>
                  <a:srgbClr val="8BC53F"/>
                </a:solidFill>
                <a:latin typeface="Microsoft YaHei UI"/>
                <a:cs typeface="Microsoft YaHei UI"/>
              </a:rPr>
              <a:t>发展情况：</a:t>
            </a:r>
            <a:r>
              <a:rPr sz="1000">
                <a:solidFill>
                  <a:srgbClr val="595959"/>
                </a:solidFill>
                <a:latin typeface="Microsoft YaHei UI"/>
                <a:cs typeface="Microsoft YaHei UI"/>
              </a:rPr>
              <a:t>经营模式最成熟最易复制， 现金流回收快，利于连锁加盟发展。</a:t>
            </a:r>
            <a:endParaRPr sz="1000">
              <a:latin typeface="Microsoft YaHei UI"/>
              <a:cs typeface="Microsoft YaHei UI"/>
            </a:endParaRPr>
          </a:p>
        </p:txBody>
      </p:sp>
      <p:sp>
        <p:nvSpPr>
          <p:cNvPr id="44" name="object 44"/>
          <p:cNvSpPr txBox="1"/>
          <p:nvPr/>
        </p:nvSpPr>
        <p:spPr>
          <a:xfrm>
            <a:off x="3049269" y="4335271"/>
            <a:ext cx="78740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1000">
                <a:solidFill>
                  <a:srgbClr val="595959"/>
                </a:solidFill>
                <a:latin typeface="Microsoft YaHei UI"/>
                <a:cs typeface="Microsoft YaHei UI"/>
              </a:rPr>
              <a:t>商业健康险企 业将健康管理 服务纳入保单</a:t>
            </a:r>
            <a:endParaRPr sz="1000">
              <a:latin typeface="Microsoft YaHei UI"/>
              <a:cs typeface="Microsoft YaHei UI"/>
            </a:endParaRPr>
          </a:p>
        </p:txBody>
      </p:sp>
      <p:sp>
        <p:nvSpPr>
          <p:cNvPr id="45" name="object 45"/>
          <p:cNvSpPr/>
          <p:nvPr/>
        </p:nvSpPr>
        <p:spPr>
          <a:xfrm>
            <a:off x="4218304" y="4332604"/>
            <a:ext cx="408940" cy="210794"/>
          </a:xfrm>
          <a:custGeom>
            <a:rect l="l" t="t" r="r" b="b"/>
            <a:pathLst>
              <a:path w="408940" h="210794">
                <a:moveTo>
                  <a:pt x="0" y="0"/>
                </a:moveTo>
                <a:lnTo>
                  <a:pt x="408940" y="0"/>
                </a:lnTo>
                <a:lnTo>
                  <a:pt x="408940" y="210794"/>
                </a:lnTo>
                <a:lnTo>
                  <a:pt x="0" y="210794"/>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4218305" y="4332604"/>
            <a:ext cx="408731" cy="210684"/>
          </a:xfrm>
          <a:custGeom>
            <a:rect l="l" t="t" r="r" b="b"/>
            <a:pathLst>
              <a:path w="408731" h="210682">
                <a:moveTo>
                  <a:pt x="0" y="0"/>
                </a:moveTo>
                <a:lnTo>
                  <a:pt x="408731" y="0"/>
                </a:lnTo>
                <a:lnTo>
                  <a:pt x="408731" y="210684"/>
                </a:lnTo>
                <a:lnTo>
                  <a:pt x="0" y="210684"/>
                </a:lnTo>
                <a:lnTo>
                  <a:pt x="0" y="0"/>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txBox="1"/>
          <p:nvPr/>
        </p:nvSpPr>
        <p:spPr>
          <a:xfrm>
            <a:off x="4283075" y="4362704"/>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保险</a:t>
            </a:r>
            <a:endParaRPr sz="1000">
              <a:latin typeface="Microsoft YaHei UI"/>
              <a:cs typeface="Microsoft YaHei UI"/>
            </a:endParaRPr>
          </a:p>
        </p:txBody>
      </p:sp>
      <p:sp>
        <p:nvSpPr>
          <p:cNvPr id="48" name="object 48"/>
          <p:cNvSpPr/>
          <p:nvPr/>
        </p:nvSpPr>
        <p:spPr>
          <a:xfrm>
            <a:off x="4654296" y="4401312"/>
            <a:ext cx="112775" cy="91439"/>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4794885" y="4332604"/>
            <a:ext cx="1094739" cy="210794"/>
          </a:xfrm>
          <a:custGeom>
            <a:rect l="l" t="t" r="r" b="b"/>
            <a:pathLst>
              <a:path w="1094739" h="210794">
                <a:moveTo>
                  <a:pt x="0" y="0"/>
                </a:moveTo>
                <a:lnTo>
                  <a:pt x="1094740" y="0"/>
                </a:lnTo>
                <a:lnTo>
                  <a:pt x="1094740" y="210794"/>
                </a:lnTo>
                <a:lnTo>
                  <a:pt x="0" y="210794"/>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4794885" y="4332604"/>
            <a:ext cx="1094181" cy="210684"/>
          </a:xfrm>
          <a:custGeom>
            <a:rect l="l" t="t" r="r" b="b"/>
            <a:pathLst>
              <a:path w="1094181" h="210682">
                <a:moveTo>
                  <a:pt x="0" y="0"/>
                </a:moveTo>
                <a:lnTo>
                  <a:pt x="1094181" y="0"/>
                </a:lnTo>
                <a:lnTo>
                  <a:pt x="1094181" y="210684"/>
                </a:lnTo>
                <a:lnTo>
                  <a:pt x="0" y="210684"/>
                </a:lnTo>
                <a:lnTo>
                  <a:pt x="0" y="0"/>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3960496" y="4635431"/>
            <a:ext cx="855535" cy="213423"/>
          </a:xfrm>
          <a:custGeom>
            <a:rect l="l" t="t" r="r" b="b"/>
            <a:pathLst>
              <a:path w="855535" h="213423">
                <a:moveTo>
                  <a:pt x="0" y="0"/>
                </a:moveTo>
                <a:lnTo>
                  <a:pt x="855535" y="0"/>
                </a:lnTo>
                <a:lnTo>
                  <a:pt x="855535" y="213423"/>
                </a:lnTo>
                <a:lnTo>
                  <a:pt x="0" y="213423"/>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4864088" y="4634909"/>
            <a:ext cx="609904" cy="213423"/>
          </a:xfrm>
          <a:custGeom>
            <a:rect l="l" t="t" r="r" b="b"/>
            <a:pathLst>
              <a:path w="609904" h="213423">
                <a:moveTo>
                  <a:pt x="0" y="0"/>
                </a:moveTo>
                <a:lnTo>
                  <a:pt x="609904" y="0"/>
                </a:lnTo>
                <a:lnTo>
                  <a:pt x="609904" y="213423"/>
                </a:lnTo>
                <a:lnTo>
                  <a:pt x="0" y="213423"/>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5522056" y="4635431"/>
            <a:ext cx="624738" cy="213423"/>
          </a:xfrm>
          <a:custGeom>
            <a:rect l="l" t="t" r="r" b="b"/>
            <a:pathLst>
              <a:path w="624738" h="213423">
                <a:moveTo>
                  <a:pt x="0" y="0"/>
                </a:moveTo>
                <a:lnTo>
                  <a:pt x="624738" y="0"/>
                </a:lnTo>
                <a:lnTo>
                  <a:pt x="624738" y="213423"/>
                </a:lnTo>
                <a:lnTo>
                  <a:pt x="0" y="213423"/>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5158105" y="4550967"/>
            <a:ext cx="182245" cy="83312"/>
          </a:xfrm>
          <a:custGeom>
            <a:rect l="l" t="t" r="r" b="b"/>
            <a:pathLst>
              <a:path w="182245" h="83312">
                <a:moveTo>
                  <a:pt x="182245" y="41656"/>
                </a:moveTo>
                <a:lnTo>
                  <a:pt x="0" y="41656"/>
                </a:lnTo>
                <a:lnTo>
                  <a:pt x="91122" y="83312"/>
                </a:lnTo>
                <a:lnTo>
                  <a:pt x="182245" y="41656"/>
                </a:lnTo>
                <a:close/>
              </a:path>
              <a:path w="182245" h="83312">
                <a:moveTo>
                  <a:pt x="136690" y="0"/>
                </a:moveTo>
                <a:lnTo>
                  <a:pt x="45554" y="0"/>
                </a:lnTo>
                <a:lnTo>
                  <a:pt x="45554" y="41656"/>
                </a:lnTo>
                <a:lnTo>
                  <a:pt x="136690" y="41656"/>
                </a:lnTo>
                <a:lnTo>
                  <a:pt x="13669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4218304" y="4998084"/>
            <a:ext cx="408940" cy="210794"/>
          </a:xfrm>
          <a:custGeom>
            <a:rect l="l" t="t" r="r" b="b"/>
            <a:pathLst>
              <a:path w="408940" h="210794">
                <a:moveTo>
                  <a:pt x="0" y="0"/>
                </a:moveTo>
                <a:lnTo>
                  <a:pt x="408940" y="0"/>
                </a:lnTo>
                <a:lnTo>
                  <a:pt x="408940" y="210794"/>
                </a:lnTo>
                <a:lnTo>
                  <a:pt x="0" y="210794"/>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4218305" y="4998084"/>
            <a:ext cx="408731" cy="210684"/>
          </a:xfrm>
          <a:custGeom>
            <a:rect l="l" t="t" r="r" b="b"/>
            <a:pathLst>
              <a:path w="408731" h="210682">
                <a:moveTo>
                  <a:pt x="0" y="0"/>
                </a:moveTo>
                <a:lnTo>
                  <a:pt x="408731" y="0"/>
                </a:lnTo>
                <a:lnTo>
                  <a:pt x="408731" y="210684"/>
                </a:lnTo>
                <a:lnTo>
                  <a:pt x="0" y="210684"/>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4654296" y="5065777"/>
            <a:ext cx="112775" cy="91439"/>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4794885" y="4998084"/>
            <a:ext cx="1094739" cy="210794"/>
          </a:xfrm>
          <a:custGeom>
            <a:rect l="l" t="t" r="r" b="b"/>
            <a:pathLst>
              <a:path w="1094739" h="210794">
                <a:moveTo>
                  <a:pt x="0" y="0"/>
                </a:moveTo>
                <a:lnTo>
                  <a:pt x="1094740" y="0"/>
                </a:lnTo>
                <a:lnTo>
                  <a:pt x="1094740" y="210794"/>
                </a:lnTo>
                <a:lnTo>
                  <a:pt x="0" y="210794"/>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4794885" y="4998084"/>
            <a:ext cx="1094181" cy="210684"/>
          </a:xfrm>
          <a:custGeom>
            <a:rect l="l" t="t" r="r" b="b"/>
            <a:pathLst>
              <a:path w="1094181" h="210682">
                <a:moveTo>
                  <a:pt x="0" y="0"/>
                </a:moveTo>
                <a:lnTo>
                  <a:pt x="1094181" y="0"/>
                </a:lnTo>
                <a:lnTo>
                  <a:pt x="1094181" y="210684"/>
                </a:lnTo>
                <a:lnTo>
                  <a:pt x="0" y="210684"/>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txBox="1"/>
          <p:nvPr/>
        </p:nvSpPr>
        <p:spPr>
          <a:xfrm>
            <a:off x="4927744" y="4362704"/>
            <a:ext cx="1148080" cy="82994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020"/>
            <a:r>
              <a:rPr sz="1000" b="1">
                <a:solidFill>
                  <a:srgbClr val="595959"/>
                </a:solidFill>
                <a:latin typeface="Microsoft YaHei UI"/>
                <a:cs typeface="Microsoft YaHei UI"/>
              </a:rPr>
              <a:t>用户健康管理</a:t>
            </a:r>
            <a:endParaRPr sz="1000">
              <a:latin typeface="Microsoft YaHei UI"/>
              <a:cs typeface="Microsoft YaHei UI"/>
            </a:endParaRPr>
          </a:p>
          <a:p>
            <a:pPr>
              <a:lnSpc>
                <a:spcPts val="1200"/>
              </a:lnSpc>
              <a:spcBef>
                <a:spcPts val="51"/>
              </a:spcBef>
            </a:pPr>
            <a:endParaRPr sz="1200"/>
          </a:p>
          <a:p>
            <a:pPr marL="12700">
              <a:tabLst>
                <a:tab pos="677545"/>
              </a:tabLst>
            </a:pPr>
            <a:r>
              <a:rPr sz="900">
                <a:solidFill>
                  <a:srgbClr val="595959"/>
                </a:solidFill>
                <a:latin typeface="Microsoft YaHei UI"/>
                <a:cs typeface="Microsoft YaHei UI"/>
              </a:rPr>
              <a:t>疾病预警	健康监测</a:t>
            </a:r>
            <a:endParaRPr sz="900">
              <a:latin typeface="Microsoft YaHei UI"/>
              <a:cs typeface="Microsoft YaHei UI"/>
            </a:endParaRPr>
          </a:p>
          <a:p>
            <a:pPr>
              <a:lnSpc>
                <a:spcPts val="700"/>
              </a:lnSpc>
            </a:pPr>
            <a:endParaRPr sz="700"/>
          </a:p>
          <a:p>
            <a:pPr>
              <a:lnSpc>
                <a:spcPts val="1000"/>
              </a:lnSpc>
            </a:pPr>
            <a:endParaRPr sz="1000"/>
          </a:p>
          <a:p>
            <a:pPr marL="33020"/>
            <a:r>
              <a:rPr sz="1000" b="1">
                <a:solidFill>
                  <a:srgbClr val="595959"/>
                </a:solidFill>
                <a:latin typeface="Microsoft YaHei UI"/>
                <a:cs typeface="Microsoft YaHei UI"/>
              </a:rPr>
              <a:t>用户健康管理</a:t>
            </a:r>
            <a:endParaRPr sz="1000">
              <a:latin typeface="Microsoft YaHei UI"/>
              <a:cs typeface="Microsoft YaHei UI"/>
            </a:endParaRPr>
          </a:p>
        </p:txBody>
      </p:sp>
      <p:sp>
        <p:nvSpPr>
          <p:cNvPr id="61" name="object 61"/>
          <p:cNvSpPr txBox="1"/>
          <p:nvPr/>
        </p:nvSpPr>
        <p:spPr>
          <a:xfrm>
            <a:off x="4032662" y="4674107"/>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健康风险评估</a:t>
            </a:r>
            <a:endParaRPr sz="900">
              <a:latin typeface="Microsoft YaHei UI"/>
              <a:cs typeface="Microsoft YaHei UI"/>
            </a:endParaRPr>
          </a:p>
        </p:txBody>
      </p:sp>
      <p:sp>
        <p:nvSpPr>
          <p:cNvPr id="62" name="object 62"/>
          <p:cNvSpPr txBox="1"/>
          <p:nvPr/>
        </p:nvSpPr>
        <p:spPr>
          <a:xfrm>
            <a:off x="3049269" y="5021071"/>
            <a:ext cx="787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r>
              <a:rPr sz="1000">
                <a:solidFill>
                  <a:srgbClr val="595959"/>
                </a:solidFill>
                <a:latin typeface="Microsoft YaHei UI"/>
                <a:cs typeface="Microsoft YaHei UI"/>
              </a:rPr>
              <a:t>公立、民营的 智慧养老相关</a:t>
            </a:r>
            <a:endParaRPr sz="1000">
              <a:latin typeface="Microsoft YaHei UI"/>
              <a:cs typeface="Microsoft YaHei UI"/>
            </a:endParaRPr>
          </a:p>
        </p:txBody>
      </p:sp>
      <p:sp>
        <p:nvSpPr>
          <p:cNvPr id="63" name="object 63"/>
          <p:cNvSpPr txBox="1"/>
          <p:nvPr/>
        </p:nvSpPr>
        <p:spPr>
          <a:xfrm>
            <a:off x="3049269" y="5325871"/>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企业</a:t>
            </a:r>
            <a:endParaRPr sz="1000">
              <a:latin typeface="Microsoft YaHei UI"/>
              <a:cs typeface="Microsoft YaHei UI"/>
            </a:endParaRPr>
          </a:p>
        </p:txBody>
      </p:sp>
      <p:sp>
        <p:nvSpPr>
          <p:cNvPr id="64" name="object 64"/>
          <p:cNvSpPr txBox="1"/>
          <p:nvPr/>
        </p:nvSpPr>
        <p:spPr>
          <a:xfrm>
            <a:off x="4283075" y="5027167"/>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养老</a:t>
            </a:r>
            <a:endParaRPr sz="1000">
              <a:latin typeface="Microsoft YaHei UI"/>
              <a:cs typeface="Microsoft YaHei UI"/>
            </a:endParaRPr>
          </a:p>
        </p:txBody>
      </p:sp>
      <p:sp>
        <p:nvSpPr>
          <p:cNvPr id="65" name="object 65"/>
          <p:cNvSpPr/>
          <p:nvPr/>
        </p:nvSpPr>
        <p:spPr>
          <a:xfrm>
            <a:off x="3960496" y="5300911"/>
            <a:ext cx="855535" cy="213423"/>
          </a:xfrm>
          <a:custGeom>
            <a:rect l="l" t="t" r="r" b="b"/>
            <a:pathLst>
              <a:path w="855535" h="213423">
                <a:moveTo>
                  <a:pt x="0" y="0"/>
                </a:moveTo>
                <a:lnTo>
                  <a:pt x="855535" y="0"/>
                </a:lnTo>
                <a:lnTo>
                  <a:pt x="855535" y="213423"/>
                </a:lnTo>
                <a:lnTo>
                  <a:pt x="0" y="213423"/>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4864088" y="5300390"/>
            <a:ext cx="609904" cy="213423"/>
          </a:xfrm>
          <a:custGeom>
            <a:rect l="l" t="t" r="r" b="b"/>
            <a:pathLst>
              <a:path w="609904" h="213423">
                <a:moveTo>
                  <a:pt x="0" y="0"/>
                </a:moveTo>
                <a:lnTo>
                  <a:pt x="609904" y="0"/>
                </a:lnTo>
                <a:lnTo>
                  <a:pt x="609904" y="213423"/>
                </a:lnTo>
                <a:lnTo>
                  <a:pt x="0" y="213423"/>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5522056" y="5300911"/>
            <a:ext cx="624738" cy="213423"/>
          </a:xfrm>
          <a:custGeom>
            <a:rect l="l" t="t" r="r" b="b"/>
            <a:pathLst>
              <a:path w="624738" h="213423">
                <a:moveTo>
                  <a:pt x="0" y="0"/>
                </a:moveTo>
                <a:lnTo>
                  <a:pt x="624738" y="0"/>
                </a:lnTo>
                <a:lnTo>
                  <a:pt x="624738" y="213423"/>
                </a:lnTo>
                <a:lnTo>
                  <a:pt x="0" y="213423"/>
                </a:lnTo>
                <a:lnTo>
                  <a:pt x="0"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p:nvPr/>
        </p:nvSpPr>
        <p:spPr>
          <a:xfrm>
            <a:off x="4032662" y="5338571"/>
            <a:ext cx="204343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907415"/>
                <a:tab pos="1572895"/>
              </a:tabLst>
            </a:pPr>
            <a:r>
              <a:rPr sz="900">
                <a:solidFill>
                  <a:srgbClr val="595959"/>
                </a:solidFill>
                <a:latin typeface="Microsoft YaHei UI"/>
                <a:cs typeface="Microsoft YaHei UI"/>
              </a:rPr>
              <a:t>疾病就诊服务	慢病监测	药事服务</a:t>
            </a:r>
            <a:endParaRPr sz="900">
              <a:latin typeface="Microsoft YaHei UI"/>
              <a:cs typeface="Microsoft YaHei UI"/>
            </a:endParaRPr>
          </a:p>
        </p:txBody>
      </p:sp>
      <p:sp>
        <p:nvSpPr>
          <p:cNvPr id="69" name="object 69"/>
          <p:cNvSpPr/>
          <p:nvPr/>
        </p:nvSpPr>
        <p:spPr>
          <a:xfrm>
            <a:off x="5158105" y="5216447"/>
            <a:ext cx="182245" cy="83312"/>
          </a:xfrm>
          <a:custGeom>
            <a:rect l="l" t="t" r="r" b="b"/>
            <a:pathLst>
              <a:path w="182245" h="83312">
                <a:moveTo>
                  <a:pt x="182245" y="41656"/>
                </a:moveTo>
                <a:lnTo>
                  <a:pt x="0" y="41656"/>
                </a:lnTo>
                <a:lnTo>
                  <a:pt x="91122" y="83312"/>
                </a:lnTo>
                <a:lnTo>
                  <a:pt x="182245" y="41656"/>
                </a:lnTo>
                <a:close/>
              </a:path>
              <a:path w="182245" h="83312">
                <a:moveTo>
                  <a:pt x="136690" y="0"/>
                </a:moveTo>
                <a:lnTo>
                  <a:pt x="45554" y="0"/>
                </a:lnTo>
                <a:lnTo>
                  <a:pt x="45554" y="41656"/>
                </a:lnTo>
                <a:lnTo>
                  <a:pt x="136690" y="41656"/>
                </a:lnTo>
                <a:lnTo>
                  <a:pt x="13669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txBox="1"/>
          <p:nvPr/>
        </p:nvSpPr>
        <p:spPr>
          <a:xfrm>
            <a:off x="8842320" y="3094735"/>
            <a:ext cx="1122045" cy="2870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5244">
              <a:lnSpc>
                <a:spcPts val="1180"/>
              </a:lnSpc>
            </a:pPr>
            <a:r>
              <a:rPr sz="1000" b="1">
                <a:solidFill>
                  <a:srgbClr val="595959"/>
                </a:solidFill>
                <a:latin typeface="Microsoft YaHei UI"/>
                <a:cs typeface="Microsoft YaHei UI"/>
              </a:rPr>
              <a:t>数据技术</a:t>
            </a:r>
            <a:endParaRPr sz="1000">
              <a:latin typeface="Microsoft YaHei UI"/>
              <a:cs typeface="Microsoft YaHei UI"/>
            </a:endParaRPr>
          </a:p>
          <a:p>
            <a:pPr marL="12700">
              <a:lnSpc>
                <a:spcPts val="980"/>
              </a:lnSpc>
              <a:tabLst>
                <a:tab pos="1108710"/>
              </a:tabLst>
            </a:pPr>
            <a:r>
              <a:rPr sz="1000" u="sng">
                <a:solidFill>
                  <a:srgbClr val="595959"/>
                </a:solidFill>
                <a:latin typeface="Times New Roman"/>
                <a:cs typeface="Times New Roman"/>
              </a:rPr>
              <a:t> 	</a:t>
            </a:r>
            <a:endParaRPr sz="1000">
              <a:latin typeface="Times New Roman"/>
              <a:cs typeface="Times New Roman"/>
            </a:endParaRPr>
          </a:p>
        </p:txBody>
      </p:sp>
      <p:sp>
        <p:nvSpPr>
          <p:cNvPr id="71" name="object 71"/>
          <p:cNvSpPr txBox="1"/>
          <p:nvPr/>
        </p:nvSpPr>
        <p:spPr>
          <a:xfrm>
            <a:off x="3020694" y="5780023"/>
            <a:ext cx="78740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1000">
                <a:solidFill>
                  <a:srgbClr val="595959"/>
                </a:solidFill>
                <a:latin typeface="Microsoft YaHei UI"/>
                <a:cs typeface="Microsoft YaHei UI"/>
              </a:rPr>
              <a:t>公立、民营的 健康管理服务 企业</a:t>
            </a:r>
            <a:endParaRPr sz="1000">
              <a:latin typeface="Microsoft YaHei UI"/>
              <a:cs typeface="Microsoft YaHei UI"/>
            </a:endParaRPr>
          </a:p>
        </p:txBody>
      </p:sp>
      <p:sp>
        <p:nvSpPr>
          <p:cNvPr id="72" name="object 72"/>
          <p:cNvSpPr txBox="1"/>
          <p:nvPr/>
        </p:nvSpPr>
        <p:spPr>
          <a:xfrm>
            <a:off x="6287770" y="4283455"/>
            <a:ext cx="2228850" cy="622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r>
              <a:rPr sz="1000">
                <a:solidFill>
                  <a:srgbClr val="65AF45"/>
                </a:solidFill>
                <a:latin typeface="Arial"/>
                <a:cs typeface="Arial"/>
              </a:rPr>
              <a:t>•   </a:t>
            </a:r>
            <a:r>
              <a:rPr sz="1000" spc="-114">
                <a:solidFill>
                  <a:srgbClr val="65AF45"/>
                </a:solidFill>
                <a:latin typeface="Arial"/>
                <a:cs typeface="Arial"/>
              </a:rPr>
              <a:t> </a:t>
            </a:r>
            <a:r>
              <a:rPr sz="1000" b="1">
                <a:solidFill>
                  <a:srgbClr val="65AF45"/>
                </a:solidFill>
                <a:latin typeface="Microsoft YaHei UI"/>
                <a:cs typeface="Microsoft YaHei UI"/>
              </a:rPr>
              <a:t>服务能力：</a:t>
            </a:r>
            <a:r>
              <a:rPr sz="1000">
                <a:solidFill>
                  <a:srgbClr val="595959"/>
                </a:solidFill>
                <a:latin typeface="Microsoft YaHei UI"/>
                <a:cs typeface="Microsoft YaHei UI"/>
              </a:rPr>
              <a:t>在用户购买保险后为其提 供附加的数字化健康管理服务；</a:t>
            </a:r>
            <a:endParaRPr sz="1000">
              <a:latin typeface="Microsoft YaHei UI"/>
              <a:cs typeface="Microsoft YaHei UI"/>
            </a:endParaRPr>
          </a:p>
          <a:p>
            <a:pPr marL="184150" marR="12700" indent="-171450"/>
            <a:r>
              <a:rPr sz="1000">
                <a:solidFill>
                  <a:srgbClr val="65AF45"/>
                </a:solidFill>
                <a:latin typeface="Arial"/>
                <a:cs typeface="Arial"/>
              </a:rPr>
              <a:t>•   </a:t>
            </a:r>
            <a:r>
              <a:rPr sz="1000" spc="-114">
                <a:solidFill>
                  <a:srgbClr val="65AF45"/>
                </a:solidFill>
                <a:latin typeface="Arial"/>
                <a:cs typeface="Arial"/>
              </a:rPr>
              <a:t> </a:t>
            </a:r>
            <a:r>
              <a:rPr sz="1000" b="1">
                <a:solidFill>
                  <a:srgbClr val="65AF45"/>
                </a:solidFill>
                <a:latin typeface="Microsoft YaHei UI"/>
                <a:cs typeface="Microsoft YaHei UI"/>
              </a:rPr>
              <a:t>发展情况</a:t>
            </a:r>
            <a:r>
              <a:rPr sz="1000" b="1">
                <a:solidFill>
                  <a:srgbClr val="8BC53F"/>
                </a:solidFill>
                <a:latin typeface="Microsoft YaHei UI"/>
                <a:cs typeface="Microsoft YaHei UI"/>
              </a:rPr>
              <a:t>：</a:t>
            </a:r>
            <a:r>
              <a:rPr sz="1000">
                <a:solidFill>
                  <a:srgbClr val="595959"/>
                </a:solidFill>
                <a:latin typeface="Microsoft YaHei UI"/>
                <a:cs typeface="Microsoft YaHei UI"/>
              </a:rPr>
              <a:t>以此对保单用户进行风险 控制，辅助保险主业降低理赔风险。</a:t>
            </a:r>
            <a:endParaRPr sz="1000">
              <a:latin typeface="Microsoft YaHei UI"/>
              <a:cs typeface="Microsoft YaHei UI"/>
            </a:endParaRPr>
          </a:p>
        </p:txBody>
      </p:sp>
      <p:sp>
        <p:nvSpPr>
          <p:cNvPr id="73" name="object 73"/>
          <p:cNvSpPr txBox="1"/>
          <p:nvPr/>
        </p:nvSpPr>
        <p:spPr>
          <a:xfrm>
            <a:off x="6287770" y="4969255"/>
            <a:ext cx="222885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r>
              <a:rPr sz="1000">
                <a:solidFill>
                  <a:srgbClr val="1EC8F3"/>
                </a:solidFill>
                <a:latin typeface="Arial"/>
                <a:cs typeface="Arial"/>
              </a:rPr>
              <a:t>•   </a:t>
            </a:r>
            <a:r>
              <a:rPr sz="1000" spc="-114">
                <a:solidFill>
                  <a:srgbClr val="1EC8F3"/>
                </a:solidFill>
                <a:latin typeface="Arial"/>
                <a:cs typeface="Arial"/>
              </a:rPr>
              <a:t> </a:t>
            </a:r>
            <a:r>
              <a:rPr sz="1000" b="1">
                <a:solidFill>
                  <a:srgbClr val="1EC8F3"/>
                </a:solidFill>
                <a:latin typeface="Microsoft YaHei UI"/>
                <a:cs typeface="Microsoft YaHei UI"/>
              </a:rPr>
              <a:t>服务能力：</a:t>
            </a:r>
            <a:r>
              <a:rPr sz="1000">
                <a:solidFill>
                  <a:srgbClr val="595959"/>
                </a:solidFill>
                <a:latin typeface="Microsoft YaHei UI"/>
                <a:cs typeface="Microsoft YaHei UI"/>
              </a:rPr>
              <a:t>为老年群体提供居家、社 区或机构养老的健康管理服务；</a:t>
            </a:r>
            <a:endParaRPr sz="1000">
              <a:latin typeface="Microsoft YaHei UI"/>
              <a:cs typeface="Microsoft YaHei UI"/>
            </a:endParaRPr>
          </a:p>
          <a:p>
            <a:pPr marL="12700"/>
            <a:r>
              <a:rPr sz="1000">
                <a:solidFill>
                  <a:srgbClr val="1EC8F3"/>
                </a:solidFill>
                <a:latin typeface="Arial"/>
                <a:cs typeface="Arial"/>
              </a:rPr>
              <a:t>•   </a:t>
            </a:r>
            <a:r>
              <a:rPr sz="1000" spc="-114">
                <a:solidFill>
                  <a:srgbClr val="1EC8F3"/>
                </a:solidFill>
                <a:latin typeface="Arial"/>
                <a:cs typeface="Arial"/>
              </a:rPr>
              <a:t> </a:t>
            </a:r>
            <a:r>
              <a:rPr sz="1000" b="1">
                <a:solidFill>
                  <a:srgbClr val="1EC8F3"/>
                </a:solidFill>
                <a:latin typeface="Microsoft YaHei UI"/>
                <a:cs typeface="Microsoft YaHei UI"/>
              </a:rPr>
              <a:t>发展情况：</a:t>
            </a:r>
            <a:r>
              <a:rPr sz="1000">
                <a:solidFill>
                  <a:srgbClr val="595959"/>
                </a:solidFill>
                <a:latin typeface="Microsoft YaHei UI"/>
                <a:cs typeface="Microsoft YaHei UI"/>
              </a:rPr>
              <a:t>以就医绿通、药事服务等</a:t>
            </a:r>
            <a:endParaRPr sz="1000">
              <a:latin typeface="Microsoft YaHei UI"/>
              <a:cs typeface="Microsoft YaHei UI"/>
            </a:endParaRPr>
          </a:p>
        </p:txBody>
      </p:sp>
      <p:sp>
        <p:nvSpPr>
          <p:cNvPr id="74" name="object 74"/>
          <p:cNvSpPr txBox="1"/>
          <p:nvPr/>
        </p:nvSpPr>
        <p:spPr>
          <a:xfrm>
            <a:off x="2065656" y="5426455"/>
            <a:ext cx="657415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4405630"/>
                <a:tab pos="6560820"/>
              </a:tabLst>
            </a:pPr>
            <a:r>
              <a:rPr sz="1000" u="dashHeavy">
                <a:solidFill>
                  <a:srgbClr val="595959"/>
                </a:solidFill>
                <a:latin typeface="Times New Roman"/>
                <a:cs typeface="Times New Roman"/>
              </a:rPr>
              <a:t> 	</a:t>
            </a:r>
            <a:r>
              <a:rPr sz="1000" u="dashHeavy">
                <a:solidFill>
                  <a:srgbClr val="595959"/>
                </a:solidFill>
                <a:latin typeface="Microsoft YaHei UI"/>
                <a:cs typeface="Microsoft YaHei UI"/>
              </a:rPr>
              <a:t>提升养老服务能力与竞争力。</a:t>
            </a:r>
            <a:r>
              <a:rPr sz="1000" u="dashHeavy">
                <a:solidFill>
                  <a:srgbClr val="595959"/>
                </a:solidFill>
                <a:latin typeface="Times New Roman"/>
                <a:cs typeface="Times New Roman"/>
              </a:rPr>
              <a:t> 	</a:t>
            </a:r>
            <a:endParaRPr sz="1000">
              <a:latin typeface="Times New Roman"/>
              <a:cs typeface="Times New Roman"/>
            </a:endParaRPr>
          </a:p>
        </p:txBody>
      </p:sp>
      <p:sp>
        <p:nvSpPr>
          <p:cNvPr id="75" name="object 75"/>
          <p:cNvSpPr/>
          <p:nvPr/>
        </p:nvSpPr>
        <p:spPr>
          <a:xfrm>
            <a:off x="8855020" y="3298257"/>
            <a:ext cx="612677" cy="0"/>
          </a:xfrm>
          <a:custGeom>
            <a:rect l="l" t="t" r="r" b="b"/>
            <a:pathLst>
              <a:path w="612677">
                <a:moveTo>
                  <a:pt x="0" y="0"/>
                </a:moveTo>
                <a:lnTo>
                  <a:pt x="612677" y="0"/>
                </a:lnTo>
              </a:path>
            </a:pathLst>
          </a:custGeom>
          <a:ln w="9520">
            <a:solidFill>
              <a:srgbClr val="F3828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8855019" y="5040670"/>
            <a:ext cx="1096522" cy="0"/>
          </a:xfrm>
          <a:custGeom>
            <a:rect l="l" t="t" r="r" b="b"/>
            <a:pathLst>
              <a:path w="1096522">
                <a:moveTo>
                  <a:pt x="0" y="0"/>
                </a:moveTo>
                <a:lnTo>
                  <a:pt x="1096522" y="0"/>
                </a:lnTo>
              </a:path>
            </a:pathLst>
          </a:custGeom>
          <a:ln w="9520">
            <a:solidFill>
              <a:srgbClr val="F3828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8855020" y="4987160"/>
            <a:ext cx="612677" cy="0"/>
          </a:xfrm>
          <a:custGeom>
            <a:rect l="l" t="t" r="r" b="b"/>
            <a:pathLst>
              <a:path w="612677">
                <a:moveTo>
                  <a:pt x="0" y="0"/>
                </a:moveTo>
                <a:lnTo>
                  <a:pt x="612677" y="0"/>
                </a:lnTo>
              </a:path>
            </a:pathLst>
          </a:custGeom>
          <a:ln w="9520">
            <a:solidFill>
              <a:srgbClr val="F3828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8720455" y="2889886"/>
            <a:ext cx="1425482" cy="3543397"/>
          </a:xfrm>
          <a:custGeom>
            <a:rect l="l" t="t" r="r" b="b"/>
            <a:pathLst>
              <a:path w="1425482" h="3543396">
                <a:moveTo>
                  <a:pt x="0" y="0"/>
                </a:moveTo>
                <a:lnTo>
                  <a:pt x="1425482" y="0"/>
                </a:lnTo>
                <a:lnTo>
                  <a:pt x="1425482" y="3543397"/>
                </a:lnTo>
                <a:lnTo>
                  <a:pt x="0" y="3543397"/>
                </a:lnTo>
                <a:lnTo>
                  <a:pt x="0" y="0"/>
                </a:lnTo>
                <a:close/>
              </a:path>
            </a:pathLst>
          </a:custGeom>
          <a:ln w="952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txBox="1"/>
          <p:nvPr/>
        </p:nvSpPr>
        <p:spPr>
          <a:xfrm>
            <a:off x="3985260" y="5658103"/>
            <a:ext cx="2372360" cy="1638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314575"/>
              </a:tabLst>
            </a:pPr>
            <a:r>
              <a:rPr sz="1350" spc="15" baseline="6172">
                <a:solidFill>
                  <a:srgbClr val="595959"/>
                </a:solidFill>
                <a:latin typeface="Arial"/>
                <a:cs typeface="Arial"/>
              </a:rPr>
              <a:t>Ø  </a:t>
            </a:r>
            <a:r>
              <a:rPr sz="1350" spc="-179" baseline="6172">
                <a:solidFill>
                  <a:srgbClr val="595959"/>
                </a:solidFill>
                <a:latin typeface="Arial"/>
                <a:cs typeface="Arial"/>
              </a:rPr>
              <a:t> </a:t>
            </a:r>
            <a:r>
              <a:rPr sz="1350" b="1" baseline="6172">
                <a:solidFill>
                  <a:srgbClr val="595959"/>
                </a:solidFill>
                <a:latin typeface="Microsoft YaHei UI"/>
                <a:cs typeface="Microsoft YaHei UI"/>
              </a:rPr>
              <a:t>以自身专业特点开展健康管理服务	</a:t>
            </a:r>
            <a:r>
              <a:rPr sz="1000">
                <a:solidFill>
                  <a:srgbClr val="FFCF00"/>
                </a:solidFill>
                <a:latin typeface="Arial"/>
                <a:cs typeface="Arial"/>
              </a:rPr>
              <a:t>•</a:t>
            </a:r>
            <a:endParaRPr sz="1000">
              <a:latin typeface="Arial"/>
              <a:cs typeface="Arial"/>
            </a:endParaRPr>
          </a:p>
        </p:txBody>
      </p:sp>
      <p:sp>
        <p:nvSpPr>
          <p:cNvPr id="80" name="object 80"/>
          <p:cNvSpPr txBox="1"/>
          <p:nvPr/>
        </p:nvSpPr>
        <p:spPr>
          <a:xfrm>
            <a:off x="6287770" y="5658103"/>
            <a:ext cx="2228850" cy="7747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a:r>
              <a:rPr sz="1000" b="1">
                <a:solidFill>
                  <a:srgbClr val="FFCF00"/>
                </a:solidFill>
                <a:latin typeface="Microsoft YaHei UI"/>
                <a:cs typeface="Microsoft YaHei UI"/>
              </a:rPr>
              <a:t>服务能力：</a:t>
            </a:r>
            <a:r>
              <a:rPr sz="1000">
                <a:solidFill>
                  <a:srgbClr val="595959"/>
                </a:solidFill>
                <a:latin typeface="Microsoft YaHei UI"/>
                <a:cs typeface="Microsoft YaHei UI"/>
              </a:rPr>
              <a:t>以健康咨询、就医导航等 开展健康管理单项或多项服务；</a:t>
            </a:r>
            <a:endParaRPr sz="1000">
              <a:latin typeface="Microsoft YaHei UI"/>
              <a:cs typeface="Microsoft YaHei UI"/>
            </a:endParaRPr>
          </a:p>
          <a:p>
            <a:pPr marL="184150" marR="12700" indent="-171450" algn="just"/>
            <a:r>
              <a:rPr sz="1000">
                <a:solidFill>
                  <a:srgbClr val="FFCF00"/>
                </a:solidFill>
                <a:latin typeface="Arial"/>
                <a:cs typeface="Arial"/>
              </a:rPr>
              <a:t>•   </a:t>
            </a:r>
            <a:r>
              <a:rPr sz="1000" spc="-114">
                <a:solidFill>
                  <a:srgbClr val="FFCF00"/>
                </a:solidFill>
                <a:latin typeface="Arial"/>
                <a:cs typeface="Arial"/>
              </a:rPr>
              <a:t> </a:t>
            </a:r>
            <a:r>
              <a:rPr sz="1000" b="1">
                <a:solidFill>
                  <a:srgbClr val="FFCF00"/>
                </a:solidFill>
                <a:latin typeface="Microsoft YaHei UI"/>
                <a:cs typeface="Microsoft YaHei UI"/>
              </a:rPr>
              <a:t>发展情况：</a:t>
            </a:r>
            <a:r>
              <a:rPr sz="1000">
                <a:solidFill>
                  <a:srgbClr val="595959"/>
                </a:solidFill>
                <a:latin typeface="Microsoft YaHei UI"/>
                <a:cs typeface="Microsoft YaHei UI"/>
              </a:rPr>
              <a:t>通过整合可利用资源，锚 定服务体系中的空白点进行发力，补 足行业短板，实现单项发展。</a:t>
            </a:r>
            <a:endParaRPr sz="1000">
              <a:latin typeface="Microsoft YaHei UI"/>
              <a:cs typeface="Microsoft YaHei UI"/>
            </a:endParaRPr>
          </a:p>
        </p:txBody>
      </p:sp>
      <p:sp>
        <p:nvSpPr>
          <p:cNvPr id="81" name="object 81"/>
          <p:cNvSpPr txBox="1"/>
          <p:nvPr/>
        </p:nvSpPr>
        <p:spPr>
          <a:xfrm>
            <a:off x="8849084" y="3398774"/>
            <a:ext cx="1085850" cy="11080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r">
              <a:lnSpc>
                <a:spcPct val="118500"/>
              </a:lnSpc>
            </a:pP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数据处理与分析 技术仍未成熟；  </a:t>
            </a: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数据整合专业化 程度低，数据价 值未被充分挖掘</a:t>
            </a:r>
            <a:endParaRPr sz="1000">
              <a:latin typeface="Microsoft YaHei UI"/>
              <a:cs typeface="Microsoft YaHei UI"/>
            </a:endParaRPr>
          </a:p>
          <a:p>
            <a:pPr marL="184150">
              <a:spcBef>
                <a:spcPts val="310"/>
              </a:spcBef>
            </a:pPr>
            <a:r>
              <a:rPr sz="1000">
                <a:solidFill>
                  <a:srgbClr val="595959"/>
                </a:solidFill>
                <a:latin typeface="Microsoft YaHei UI"/>
                <a:cs typeface="Microsoft YaHei UI"/>
              </a:rPr>
              <a:t>和呈现。</a:t>
            </a:r>
            <a:endParaRPr sz="1000">
              <a:latin typeface="Microsoft YaHei UI"/>
              <a:cs typeface="Microsoft YaHei UI"/>
            </a:endParaRPr>
          </a:p>
        </p:txBody>
      </p:sp>
      <p:sp>
        <p:nvSpPr>
          <p:cNvPr id="82" name="object 82"/>
          <p:cNvSpPr txBox="1"/>
          <p:nvPr/>
        </p:nvSpPr>
        <p:spPr>
          <a:xfrm>
            <a:off x="8884919" y="4762500"/>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产业生态</a:t>
            </a:r>
            <a:endParaRPr sz="900">
              <a:latin typeface="Microsoft YaHei UI"/>
              <a:cs typeface="Microsoft YaHei UI"/>
            </a:endParaRPr>
          </a:p>
        </p:txBody>
      </p:sp>
      <p:sp>
        <p:nvSpPr>
          <p:cNvPr id="83" name="object 83"/>
          <p:cNvSpPr txBox="1"/>
          <p:nvPr/>
        </p:nvSpPr>
        <p:spPr>
          <a:xfrm>
            <a:off x="8848725" y="5110530"/>
            <a:ext cx="1212850" cy="11087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nSpc>
                <a:spcPct val="119300"/>
              </a:lnSpc>
            </a:pP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健康管理仅作为 体检</a:t>
            </a:r>
            <a:r>
              <a:rPr sz="1000" spc="-5">
                <a:solidFill>
                  <a:srgbClr val="595959"/>
                </a:solidFill>
                <a:latin typeface="Microsoft YaHei UI"/>
                <a:cs typeface="Microsoft YaHei UI"/>
              </a:rPr>
              <a:t>/</a:t>
            </a:r>
            <a:r>
              <a:rPr sz="1000">
                <a:solidFill>
                  <a:srgbClr val="595959"/>
                </a:solidFill>
                <a:latin typeface="Microsoft YaHei UI"/>
                <a:cs typeface="Microsoft YaHei UI"/>
              </a:rPr>
              <a:t>保险等行业 的附加增值服务， 缺乏全链性</a:t>
            </a:r>
            <a:r>
              <a:rPr sz="1000" spc="-5">
                <a:solidFill>
                  <a:srgbClr val="595959"/>
                </a:solidFill>
                <a:latin typeface="Microsoft YaHei UI"/>
                <a:cs typeface="Microsoft YaHei UI"/>
              </a:rPr>
              <a:t>;</a:t>
            </a:r>
            <a:endParaRPr sz="1000">
              <a:latin typeface="Microsoft YaHei UI"/>
              <a:cs typeface="Microsoft YaHei UI"/>
            </a:endParaRPr>
          </a:p>
          <a:p>
            <a:pPr marL="184150" marR="139700" indent="-171450">
              <a:lnSpc>
                <a:spcPts val="1490"/>
              </a:lnSpc>
              <a:spcBef>
                <a:spcPts val="20"/>
              </a:spcBef>
            </a:pP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健康管理与各个 产业融合度低。</a:t>
            </a:r>
            <a:endParaRPr sz="1000">
              <a:latin typeface="Microsoft YaHei UI"/>
              <a:cs typeface="Microsoft YaHei UI"/>
            </a:endParaRPr>
          </a:p>
        </p:txBody>
      </p:sp>
      <p:sp>
        <p:nvSpPr>
          <p:cNvPr id="84" name="object 84"/>
          <p:cNvSpPr/>
          <p:nvPr/>
        </p:nvSpPr>
        <p:spPr>
          <a:xfrm>
            <a:off x="3960496" y="5844540"/>
            <a:ext cx="1044575" cy="210820"/>
          </a:xfrm>
          <a:custGeom>
            <a:rect l="l" t="t" r="r" b="b"/>
            <a:pathLst>
              <a:path w="1044575" h="210820">
                <a:moveTo>
                  <a:pt x="0" y="0"/>
                </a:moveTo>
                <a:lnTo>
                  <a:pt x="1044575" y="0"/>
                </a:lnTo>
                <a:lnTo>
                  <a:pt x="1044575" y="210820"/>
                </a:lnTo>
                <a:lnTo>
                  <a:pt x="0" y="210820"/>
                </a:lnTo>
                <a:lnTo>
                  <a:pt x="0"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5102860" y="5844540"/>
            <a:ext cx="1044575" cy="210820"/>
          </a:xfrm>
          <a:custGeom>
            <a:rect l="l" t="t" r="r" b="b"/>
            <a:pathLst>
              <a:path w="1044575" h="210820">
                <a:moveTo>
                  <a:pt x="0" y="0"/>
                </a:moveTo>
                <a:lnTo>
                  <a:pt x="1044575" y="0"/>
                </a:lnTo>
                <a:lnTo>
                  <a:pt x="1044575" y="210820"/>
                </a:lnTo>
                <a:lnTo>
                  <a:pt x="0" y="210820"/>
                </a:lnTo>
                <a:lnTo>
                  <a:pt x="0"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3960496" y="6111875"/>
            <a:ext cx="1044575" cy="210820"/>
          </a:xfrm>
          <a:custGeom>
            <a:rect l="l" t="t" r="r" b="b"/>
            <a:pathLst>
              <a:path w="1044575" h="210820">
                <a:moveTo>
                  <a:pt x="0" y="0"/>
                </a:moveTo>
                <a:lnTo>
                  <a:pt x="1044575" y="0"/>
                </a:lnTo>
                <a:lnTo>
                  <a:pt x="1044575" y="210820"/>
                </a:lnTo>
                <a:lnTo>
                  <a:pt x="0" y="210820"/>
                </a:lnTo>
                <a:lnTo>
                  <a:pt x="0"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5102860" y="6111875"/>
            <a:ext cx="1044575" cy="210820"/>
          </a:xfrm>
          <a:custGeom>
            <a:rect l="l" t="t" r="r" b="b"/>
            <a:pathLst>
              <a:path w="1044575" h="210820">
                <a:moveTo>
                  <a:pt x="0" y="0"/>
                </a:moveTo>
                <a:lnTo>
                  <a:pt x="1044575" y="0"/>
                </a:lnTo>
                <a:lnTo>
                  <a:pt x="1044575" y="210820"/>
                </a:lnTo>
                <a:lnTo>
                  <a:pt x="0" y="210820"/>
                </a:lnTo>
                <a:lnTo>
                  <a:pt x="0" y="0"/>
                </a:lnTo>
                <a:close/>
              </a:path>
            </a:pathLst>
          </a:custGeom>
          <a:solidFill>
            <a:srgbClr val="FFF5CC"/>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txBox="1"/>
          <p:nvPr/>
        </p:nvSpPr>
        <p:spPr>
          <a:xfrm>
            <a:off x="4070032" y="5781041"/>
            <a:ext cx="1910714" cy="518159"/>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850" marR="12700" indent="-57150">
              <a:lnSpc>
                <a:spcPts val="2110"/>
              </a:lnSpc>
              <a:tabLst>
                <a:tab pos="1211580"/>
                <a:tab pos="1514475"/>
              </a:tabLst>
            </a:pPr>
            <a:r>
              <a:rPr sz="900">
                <a:solidFill>
                  <a:srgbClr val="595959"/>
                </a:solidFill>
                <a:latin typeface="Microsoft YaHei UI"/>
                <a:cs typeface="Microsoft YaHei UI"/>
              </a:rPr>
              <a:t>互联网平台服务	健康产品服务 健康干预服务		</a:t>
            </a:r>
            <a:r>
              <a:rPr sz="900" spc="-10">
                <a:solidFill>
                  <a:srgbClr val="595959"/>
                </a:solidFill>
                <a:latin typeface="Microsoft YaHei UI"/>
                <a:cs typeface="Microsoft YaHei UI"/>
              </a:rPr>
              <a:t>...</a:t>
            </a:r>
            <a:endParaRPr sz="900">
              <a:latin typeface="Microsoft YaHei UI"/>
              <a:cs typeface="Microsoft YaHei UI"/>
            </a:endParaRPr>
          </a:p>
        </p:txBody>
      </p:sp>
      <p:sp>
        <p:nvSpPr>
          <p:cNvPr id="89" name="object 89"/>
          <p:cNvSpPr/>
          <p:nvPr/>
        </p:nvSpPr>
        <p:spPr>
          <a:xfrm>
            <a:off x="1524000" y="0"/>
            <a:ext cx="2064472" cy="243418"/>
          </a:xfrm>
          <a:custGeom>
            <a:rect l="l" t="t" r="r" b="b"/>
            <a:pathLst>
              <a:path w="2064472" h="243418">
                <a:moveTo>
                  <a:pt x="0" y="0"/>
                </a:moveTo>
                <a:lnTo>
                  <a:pt x="0" y="243418"/>
                </a:lnTo>
                <a:lnTo>
                  <a:pt x="1936228" y="243418"/>
                </a:lnTo>
                <a:lnTo>
                  <a:pt x="2064472" y="115174"/>
                </a:lnTo>
                <a:lnTo>
                  <a:pt x="1949298" y="0"/>
                </a:lnTo>
                <a:lnTo>
                  <a:pt x="0" y="0"/>
                </a:lnTo>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数字化健康管理</a:t>
            </a:r>
            <a:endParaRPr sz="1200">
              <a:latin typeface="Microsoft YaHei UI"/>
              <a:cs typeface="Microsoft YaHei UI"/>
            </a:endParaRPr>
          </a:p>
        </p:txBody>
      </p:sp>
      <p:sp>
        <p:nvSpPr>
          <p:cNvPr id="91" name="object 91"/>
          <p:cNvSpPr/>
          <p:nvPr/>
        </p:nvSpPr>
        <p:spPr>
          <a:xfrm>
            <a:off x="3498792" y="0"/>
            <a:ext cx="2064473" cy="243418"/>
          </a:xfrm>
          <a:custGeom>
            <a:rect l="l" t="t" r="r" b="b"/>
            <a:pathLst>
              <a:path w="2064473" h="243418">
                <a:moveTo>
                  <a:pt x="13070" y="0"/>
                </a:moveTo>
                <a:lnTo>
                  <a:pt x="128244" y="115174"/>
                </a:lnTo>
                <a:lnTo>
                  <a:pt x="0" y="243418"/>
                </a:lnTo>
                <a:lnTo>
                  <a:pt x="1936229" y="243418"/>
                </a:lnTo>
                <a:lnTo>
                  <a:pt x="2064473" y="115174"/>
                </a:lnTo>
                <a:lnTo>
                  <a:pt x="1949300" y="0"/>
                </a:lnTo>
                <a:lnTo>
                  <a:pt x="13070" y="0"/>
                </a:lnTo>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智慧病案与</a:t>
            </a:r>
            <a:r>
              <a:rPr sz="1200" spc="-5">
                <a:solidFill>
                  <a:srgbClr val="595959"/>
                </a:solidFill>
                <a:latin typeface="Verdana"/>
                <a:cs typeface="Verdana"/>
              </a:rPr>
              <a:t>D</a:t>
            </a:r>
            <a:r>
              <a:rPr sz="1200">
                <a:solidFill>
                  <a:srgbClr val="595959"/>
                </a:solidFill>
                <a:latin typeface="Verdana"/>
                <a:cs typeface="Verdana"/>
              </a:rPr>
              <a:t>R</a:t>
            </a:r>
            <a:r>
              <a:rPr sz="1200" spc="-5">
                <a:solidFill>
                  <a:srgbClr val="595959"/>
                </a:solidFill>
                <a:latin typeface="Verdana"/>
                <a:cs typeface="Verdana"/>
              </a:rPr>
              <a:t>G</a:t>
            </a:r>
            <a:r>
              <a:rPr sz="1200">
                <a:solidFill>
                  <a:srgbClr val="595959"/>
                </a:solidFill>
                <a:latin typeface="Verdana"/>
                <a:cs typeface="Verdana"/>
              </a:rPr>
              <a:t>s</a:t>
            </a:r>
            <a:endParaRPr sz="1200">
              <a:latin typeface="Verdana"/>
              <a:cs typeface="Verdana"/>
            </a:endParaRPr>
          </a:p>
        </p:txBody>
      </p:sp>
      <p:sp>
        <p:nvSpPr>
          <p:cNvPr id="93" name="object 93"/>
          <p:cNvSpPr txBox="1"/>
          <p:nvPr/>
        </p:nvSpPr>
        <p:spPr>
          <a:xfrm>
            <a:off x="2056281"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sp>
        <p:nvSpPr>
          <p:cNvPr id="94" name="object 94"/>
          <p:cNvSpPr txBox="1"/>
          <p:nvPr/>
        </p:nvSpPr>
        <p:spPr>
          <a:xfrm>
            <a:off x="10408112" y="6627876"/>
            <a:ext cx="15938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5">
                <a:solidFill>
                  <a:srgbClr val="7F7F7F"/>
                </a:solidFill>
                <a:latin typeface="Microsoft YaHei UI"/>
                <a:cs typeface="Microsoft YaHei UI"/>
              </a:rPr>
              <a:t>22</a:t>
            </a:r>
            <a:endParaRPr sz="900">
              <a:latin typeface="Microsoft YaHei UI"/>
              <a:cs typeface="Microsoft YaHei UI"/>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0739" y="498856"/>
            <a:ext cx="8112759" cy="21748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629660" algn="just"/>
            <a:r>
              <a:rPr sz="3200">
                <a:solidFill>
                  <a:srgbClr val="8BC53F"/>
                </a:solidFill>
                <a:latin typeface="Microsoft YaHei UI"/>
                <a:cs typeface="Microsoft YaHei UI"/>
              </a:rPr>
              <a:t>数字化健康管理发展方向</a:t>
            </a:r>
            <a:endParaRPr sz="650"/>
          </a:p>
          <a:p>
            <a:pPr marL="12700" marR="480059" algn="just"/>
            <a:r>
              <a:rPr sz="2400">
                <a:solidFill>
                  <a:srgbClr val="595959"/>
                </a:solidFill>
                <a:latin typeface="Microsoft YaHei UI"/>
                <a:cs typeface="Microsoft YaHei UI"/>
              </a:rPr>
              <a:t>科技进步助推健康管理厚积薄发，加速产业生态融合创新</a:t>
            </a:r>
            <a:endParaRPr sz="2400">
              <a:latin typeface="Microsoft YaHei UI"/>
              <a:cs typeface="Microsoft YaHei UI"/>
            </a:endParaRPr>
          </a:p>
          <a:p>
            <a:pPr>
              <a:lnSpc>
                <a:spcPts val="1000"/>
              </a:lnSpc>
              <a:spcBef>
                <a:spcPts val="13"/>
              </a:spcBef>
            </a:pPr>
            <a:endParaRPr sz="1000"/>
          </a:p>
          <a:p>
            <a:pPr marL="12700" marR="12700" algn="just">
              <a:lnSpc>
                <a:spcPct val="119600"/>
              </a:lnSpc>
            </a:pPr>
            <a:r>
              <a:rPr sz="1200">
                <a:solidFill>
                  <a:srgbClr val="595959"/>
                </a:solidFill>
                <a:latin typeface="Microsoft YaHei UI"/>
                <a:cs typeface="Microsoft YaHei UI"/>
              </a:rPr>
              <a:t>随着科技的不断发展，健康管理的数字化程度将进一步提高，且有望融入民众的日常生活之中，而非单一的医疗行</a:t>
            </a:r>
            <a:r>
              <a:rPr sz="1200" spc="-5">
                <a:solidFill>
                  <a:srgbClr val="595959"/>
                </a:solidFill>
                <a:latin typeface="Microsoft YaHei UI"/>
                <a:cs typeface="Microsoft YaHei UI"/>
              </a:rPr>
              <a:t>为</a:t>
            </a:r>
            <a:r>
              <a:rPr sz="1200">
                <a:solidFill>
                  <a:srgbClr val="595959"/>
                </a:solidFill>
                <a:latin typeface="Microsoft YaHei UI"/>
                <a:cs typeface="Microsoft YaHei UI"/>
              </a:rPr>
              <a:t>，这 样的演变将为数字化健康管理市场带来新的发展机遇与挑战。行业的竞争将归结为科技创新的竞争，具备强大技术能力且 能够深入理解民众对于健康管理便捷化需求的厂商将更有机会占领高地，同时随着预防医学、信息技术和管理科学等的快 速发展，数字化健康管理将不只局限于医院、体检等场景中，其与保险、养老等产业的融合进程将进一步加快。以需求为 导向，以科技为支撑，数字化健康管理行业将走向产业生态大融合的发展路径。</a:t>
            </a:r>
            <a:endParaRPr sz="1200">
              <a:latin typeface="Microsoft YaHei UI"/>
              <a:cs typeface="Microsoft YaHei UI"/>
            </a:endParaRPr>
          </a:p>
        </p:txBody>
      </p:sp>
      <p:sp>
        <p:nvSpPr>
          <p:cNvPr id="5" name="object 5"/>
          <p:cNvSpPr txBox="1"/>
          <p:nvPr/>
        </p:nvSpPr>
        <p:spPr>
          <a:xfrm>
            <a:off x="5319076" y="2705608"/>
            <a:ext cx="1625600"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Microsoft YaHei UI"/>
                <a:cs typeface="Microsoft YaHei UI"/>
              </a:rPr>
              <a:t>数字化健康发展方向</a:t>
            </a:r>
            <a:endParaRPr sz="1400">
              <a:latin typeface="Microsoft YaHei UI"/>
              <a:cs typeface="Microsoft YaHei UI"/>
            </a:endParaRPr>
          </a:p>
        </p:txBody>
      </p:sp>
      <p:sp>
        <p:nvSpPr>
          <p:cNvPr id="6" name="object 6"/>
          <p:cNvSpPr/>
          <p:nvPr/>
        </p:nvSpPr>
        <p:spPr>
          <a:xfrm>
            <a:off x="5432466" y="3387183"/>
            <a:ext cx="1487497" cy="1501478"/>
          </a:xfrm>
          <a:custGeom>
            <a:rect l="l" t="t" r="r" b="b"/>
            <a:pathLst>
              <a:path w="1487497" h="1501478">
                <a:moveTo>
                  <a:pt x="0" y="750739"/>
                </a:moveTo>
                <a:lnTo>
                  <a:pt x="2465" y="689166"/>
                </a:lnTo>
                <a:lnTo>
                  <a:pt x="9734" y="628965"/>
                </a:lnTo>
                <a:lnTo>
                  <a:pt x="21615" y="570327"/>
                </a:lnTo>
                <a:lnTo>
                  <a:pt x="37916" y="513447"/>
                </a:lnTo>
                <a:lnTo>
                  <a:pt x="58447" y="458517"/>
                </a:lnTo>
                <a:lnTo>
                  <a:pt x="83015" y="405731"/>
                </a:lnTo>
                <a:lnTo>
                  <a:pt x="111430" y="355281"/>
                </a:lnTo>
                <a:lnTo>
                  <a:pt x="143500" y="307362"/>
                </a:lnTo>
                <a:lnTo>
                  <a:pt x="179033" y="262166"/>
                </a:lnTo>
                <a:lnTo>
                  <a:pt x="217838" y="219886"/>
                </a:lnTo>
                <a:lnTo>
                  <a:pt x="259724" y="180716"/>
                </a:lnTo>
                <a:lnTo>
                  <a:pt x="304500" y="144849"/>
                </a:lnTo>
                <a:lnTo>
                  <a:pt x="351973" y="112477"/>
                </a:lnTo>
                <a:lnTo>
                  <a:pt x="401953" y="83796"/>
                </a:lnTo>
                <a:lnTo>
                  <a:pt x="454248" y="58996"/>
                </a:lnTo>
                <a:lnTo>
                  <a:pt x="508666" y="38273"/>
                </a:lnTo>
                <a:lnTo>
                  <a:pt x="565017" y="21818"/>
                </a:lnTo>
                <a:lnTo>
                  <a:pt x="623108" y="9825"/>
                </a:lnTo>
                <a:lnTo>
                  <a:pt x="682749" y="2488"/>
                </a:lnTo>
                <a:lnTo>
                  <a:pt x="743748" y="0"/>
                </a:lnTo>
                <a:lnTo>
                  <a:pt x="804747" y="2488"/>
                </a:lnTo>
                <a:lnTo>
                  <a:pt x="864388" y="9825"/>
                </a:lnTo>
                <a:lnTo>
                  <a:pt x="922479" y="21818"/>
                </a:lnTo>
                <a:lnTo>
                  <a:pt x="978830" y="38273"/>
                </a:lnTo>
                <a:lnTo>
                  <a:pt x="1033248" y="58996"/>
                </a:lnTo>
                <a:lnTo>
                  <a:pt x="1085543" y="83796"/>
                </a:lnTo>
                <a:lnTo>
                  <a:pt x="1135523" y="112477"/>
                </a:lnTo>
                <a:lnTo>
                  <a:pt x="1182996" y="144849"/>
                </a:lnTo>
                <a:lnTo>
                  <a:pt x="1227771" y="180716"/>
                </a:lnTo>
                <a:lnTo>
                  <a:pt x="1269657" y="219886"/>
                </a:lnTo>
                <a:lnTo>
                  <a:pt x="1308463" y="262166"/>
                </a:lnTo>
                <a:lnTo>
                  <a:pt x="1343996" y="307362"/>
                </a:lnTo>
                <a:lnTo>
                  <a:pt x="1376066" y="355281"/>
                </a:lnTo>
                <a:lnTo>
                  <a:pt x="1404481" y="405731"/>
                </a:lnTo>
                <a:lnTo>
                  <a:pt x="1429049" y="458517"/>
                </a:lnTo>
                <a:lnTo>
                  <a:pt x="1449580" y="513447"/>
                </a:lnTo>
                <a:lnTo>
                  <a:pt x="1465881" y="570327"/>
                </a:lnTo>
                <a:lnTo>
                  <a:pt x="1477762" y="628965"/>
                </a:lnTo>
                <a:lnTo>
                  <a:pt x="1485031" y="689166"/>
                </a:lnTo>
                <a:lnTo>
                  <a:pt x="1487497" y="750739"/>
                </a:lnTo>
                <a:lnTo>
                  <a:pt x="1485031" y="812311"/>
                </a:lnTo>
                <a:lnTo>
                  <a:pt x="1477762" y="872512"/>
                </a:lnTo>
                <a:lnTo>
                  <a:pt x="1465881" y="931150"/>
                </a:lnTo>
                <a:lnTo>
                  <a:pt x="1449580" y="988030"/>
                </a:lnTo>
                <a:lnTo>
                  <a:pt x="1429049" y="1042960"/>
                </a:lnTo>
                <a:lnTo>
                  <a:pt x="1404481" y="1095746"/>
                </a:lnTo>
                <a:lnTo>
                  <a:pt x="1376066" y="1146196"/>
                </a:lnTo>
                <a:lnTo>
                  <a:pt x="1343996" y="1194115"/>
                </a:lnTo>
                <a:lnTo>
                  <a:pt x="1308463" y="1239312"/>
                </a:lnTo>
                <a:lnTo>
                  <a:pt x="1269657" y="1281591"/>
                </a:lnTo>
                <a:lnTo>
                  <a:pt x="1227771" y="1320761"/>
                </a:lnTo>
                <a:lnTo>
                  <a:pt x="1182996" y="1356629"/>
                </a:lnTo>
                <a:lnTo>
                  <a:pt x="1135523" y="1389000"/>
                </a:lnTo>
                <a:lnTo>
                  <a:pt x="1085543" y="1417681"/>
                </a:lnTo>
                <a:lnTo>
                  <a:pt x="1033248" y="1442481"/>
                </a:lnTo>
                <a:lnTo>
                  <a:pt x="978830" y="1463204"/>
                </a:lnTo>
                <a:lnTo>
                  <a:pt x="922479" y="1479659"/>
                </a:lnTo>
                <a:lnTo>
                  <a:pt x="864388" y="1491652"/>
                </a:lnTo>
                <a:lnTo>
                  <a:pt x="804747" y="1498989"/>
                </a:lnTo>
                <a:lnTo>
                  <a:pt x="743748" y="1501478"/>
                </a:lnTo>
                <a:lnTo>
                  <a:pt x="682749" y="1498989"/>
                </a:lnTo>
                <a:lnTo>
                  <a:pt x="623108" y="1491652"/>
                </a:lnTo>
                <a:lnTo>
                  <a:pt x="565017" y="1479659"/>
                </a:lnTo>
                <a:lnTo>
                  <a:pt x="508666" y="1463204"/>
                </a:lnTo>
                <a:lnTo>
                  <a:pt x="454248" y="1442481"/>
                </a:lnTo>
                <a:lnTo>
                  <a:pt x="401953" y="1417681"/>
                </a:lnTo>
                <a:lnTo>
                  <a:pt x="351973" y="1389000"/>
                </a:lnTo>
                <a:lnTo>
                  <a:pt x="304500" y="1356629"/>
                </a:lnTo>
                <a:lnTo>
                  <a:pt x="259724" y="1320761"/>
                </a:lnTo>
                <a:lnTo>
                  <a:pt x="217838" y="1281591"/>
                </a:lnTo>
                <a:lnTo>
                  <a:pt x="179033" y="1239312"/>
                </a:lnTo>
                <a:lnTo>
                  <a:pt x="143500" y="1194115"/>
                </a:lnTo>
                <a:lnTo>
                  <a:pt x="111430" y="1146196"/>
                </a:lnTo>
                <a:lnTo>
                  <a:pt x="83015" y="1095746"/>
                </a:lnTo>
                <a:lnTo>
                  <a:pt x="58447" y="1042960"/>
                </a:lnTo>
                <a:lnTo>
                  <a:pt x="37916" y="988030"/>
                </a:lnTo>
                <a:lnTo>
                  <a:pt x="21615" y="931150"/>
                </a:lnTo>
                <a:lnTo>
                  <a:pt x="9734" y="872512"/>
                </a:lnTo>
                <a:lnTo>
                  <a:pt x="2465" y="812311"/>
                </a:lnTo>
                <a:lnTo>
                  <a:pt x="0" y="750739"/>
                </a:lnTo>
                <a:close/>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5858713" y="4324097"/>
            <a:ext cx="635000" cy="3613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76200">
              <a:lnSpc>
                <a:spcPts val="1390"/>
              </a:lnSpc>
            </a:pPr>
            <a:r>
              <a:rPr sz="1200" b="1">
                <a:solidFill>
                  <a:srgbClr val="595959"/>
                </a:solidFill>
                <a:latin typeface="Microsoft YaHei UI"/>
                <a:cs typeface="Microsoft YaHei UI"/>
              </a:rPr>
              <a:t>数字化 健康管理</a:t>
            </a:r>
            <a:endParaRPr sz="1200">
              <a:latin typeface="Microsoft YaHei UI"/>
              <a:cs typeface="Microsoft YaHei UI"/>
            </a:endParaRPr>
          </a:p>
        </p:txBody>
      </p:sp>
      <p:sp>
        <p:nvSpPr>
          <p:cNvPr id="8" name="object 8"/>
          <p:cNvSpPr/>
          <p:nvPr/>
        </p:nvSpPr>
        <p:spPr>
          <a:xfrm>
            <a:off x="5579903" y="3468005"/>
            <a:ext cx="1192620" cy="756773"/>
          </a:xfrm>
          <a:prstGeom prst="rect">
            <a:avLst/>
          </a:prstGeom>
          <a:blipFill>
            <a:blip r:embed="rId2"/>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5790830" y="3434475"/>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5437714" y="3827032"/>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5453454" y="4419017"/>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2" y="81995"/>
                </a:lnTo>
                <a:lnTo>
                  <a:pt x="74534" y="74268"/>
                </a:lnTo>
                <a:lnTo>
                  <a:pt x="82039" y="63208"/>
                </a:lnTo>
                <a:lnTo>
                  <a:pt x="86658" y="48965"/>
                </a:lnTo>
                <a:lnTo>
                  <a:pt x="87841" y="31688"/>
                </a:lnTo>
                <a:lnTo>
                  <a:pt x="83092" y="20770"/>
                </a:lnTo>
                <a:lnTo>
                  <a:pt x="74973" y="11629"/>
                </a:lnTo>
                <a:lnTo>
                  <a:pt x="63530" y="4777"/>
                </a:lnTo>
                <a:lnTo>
                  <a:pt x="48810" y="730"/>
                </a:lnTo>
                <a:lnTo>
                  <a:pt x="3085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5785583" y="4754370"/>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6473977" y="4754370"/>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6809779" y="4419017"/>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6830767" y="3827032"/>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6473977" y="3434475"/>
            <a:ext cx="87841" cy="86239"/>
          </a:xfrm>
          <a:custGeom>
            <a:rect l="l" t="t" r="r" b="b"/>
            <a:pathLst>
              <a:path w="87841" h="86239">
                <a:moveTo>
                  <a:pt x="30857" y="0"/>
                </a:moveTo>
                <a:lnTo>
                  <a:pt x="18481" y="6287"/>
                </a:lnTo>
                <a:lnTo>
                  <a:pt x="8713" y="15958"/>
                </a:lnTo>
                <a:lnTo>
                  <a:pt x="2303" y="28262"/>
                </a:lnTo>
                <a:lnTo>
                  <a:pt x="0" y="42451"/>
                </a:lnTo>
                <a:lnTo>
                  <a:pt x="490" y="49045"/>
                </a:lnTo>
                <a:lnTo>
                  <a:pt x="36354" y="84722"/>
                </a:lnTo>
                <a:lnTo>
                  <a:pt x="53062" y="86239"/>
                </a:lnTo>
                <a:lnTo>
                  <a:pt x="64691" y="81995"/>
                </a:lnTo>
                <a:lnTo>
                  <a:pt x="74533" y="74268"/>
                </a:lnTo>
                <a:lnTo>
                  <a:pt x="82039" y="63208"/>
                </a:lnTo>
                <a:lnTo>
                  <a:pt x="86658" y="48964"/>
                </a:lnTo>
                <a:lnTo>
                  <a:pt x="87841" y="31688"/>
                </a:lnTo>
                <a:lnTo>
                  <a:pt x="83091" y="20770"/>
                </a:lnTo>
                <a:lnTo>
                  <a:pt x="74972" y="11628"/>
                </a:lnTo>
                <a:lnTo>
                  <a:pt x="63529" y="4777"/>
                </a:lnTo>
                <a:lnTo>
                  <a:pt x="48809" y="730"/>
                </a:lnTo>
                <a:lnTo>
                  <a:pt x="30857"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6561477" y="3280664"/>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体检</a:t>
            </a:r>
            <a:endParaRPr sz="1000">
              <a:latin typeface="Microsoft YaHei UI"/>
              <a:cs typeface="Microsoft YaHei UI"/>
            </a:endParaRPr>
          </a:p>
        </p:txBody>
      </p:sp>
      <p:sp>
        <p:nvSpPr>
          <p:cNvPr id="18" name="object 18"/>
          <p:cNvSpPr txBox="1"/>
          <p:nvPr/>
        </p:nvSpPr>
        <p:spPr>
          <a:xfrm>
            <a:off x="6991724" y="3792728"/>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保险</a:t>
            </a:r>
            <a:endParaRPr sz="1000">
              <a:latin typeface="Microsoft YaHei UI"/>
              <a:cs typeface="Microsoft YaHei UI"/>
            </a:endParaRPr>
          </a:p>
        </p:txBody>
      </p:sp>
      <p:sp>
        <p:nvSpPr>
          <p:cNvPr id="19" name="object 19"/>
          <p:cNvSpPr txBox="1"/>
          <p:nvPr/>
        </p:nvSpPr>
        <p:spPr>
          <a:xfrm>
            <a:off x="6991724" y="4374895"/>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医院</a:t>
            </a:r>
            <a:endParaRPr sz="1000">
              <a:latin typeface="Microsoft YaHei UI"/>
              <a:cs typeface="Microsoft YaHei UI"/>
            </a:endParaRPr>
          </a:p>
        </p:txBody>
      </p:sp>
      <p:sp>
        <p:nvSpPr>
          <p:cNvPr id="20" name="object 20"/>
          <p:cNvSpPr txBox="1"/>
          <p:nvPr/>
        </p:nvSpPr>
        <p:spPr>
          <a:xfrm>
            <a:off x="6650675" y="4798567"/>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养老</a:t>
            </a:r>
            <a:endParaRPr sz="1000">
              <a:latin typeface="Microsoft YaHei UI"/>
              <a:cs typeface="Microsoft YaHei UI"/>
            </a:endParaRPr>
          </a:p>
        </p:txBody>
      </p:sp>
      <p:sp>
        <p:nvSpPr>
          <p:cNvPr id="21" name="object 21"/>
          <p:cNvSpPr txBox="1"/>
          <p:nvPr/>
        </p:nvSpPr>
        <p:spPr>
          <a:xfrm>
            <a:off x="5371614" y="3280664"/>
            <a:ext cx="40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云计算</a:t>
            </a:r>
            <a:endParaRPr sz="1000">
              <a:latin typeface="Microsoft YaHei UI"/>
              <a:cs typeface="Microsoft YaHei UI"/>
            </a:endParaRPr>
          </a:p>
        </p:txBody>
      </p:sp>
      <p:sp>
        <p:nvSpPr>
          <p:cNvPr id="22" name="object 22"/>
          <p:cNvSpPr txBox="1"/>
          <p:nvPr/>
        </p:nvSpPr>
        <p:spPr>
          <a:xfrm>
            <a:off x="4901438" y="3792728"/>
            <a:ext cx="40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物联网</a:t>
            </a:r>
            <a:endParaRPr sz="1000">
              <a:latin typeface="Microsoft YaHei UI"/>
              <a:cs typeface="Microsoft YaHei UI"/>
            </a:endParaRPr>
          </a:p>
        </p:txBody>
      </p:sp>
      <p:sp>
        <p:nvSpPr>
          <p:cNvPr id="23" name="object 23"/>
          <p:cNvSpPr txBox="1"/>
          <p:nvPr/>
        </p:nvSpPr>
        <p:spPr>
          <a:xfrm>
            <a:off x="4941369" y="4374895"/>
            <a:ext cx="40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大数据</a:t>
            </a:r>
            <a:endParaRPr sz="1000">
              <a:latin typeface="Microsoft YaHei UI"/>
              <a:cs typeface="Microsoft YaHei UI"/>
            </a:endParaRPr>
          </a:p>
        </p:txBody>
      </p:sp>
      <p:sp>
        <p:nvSpPr>
          <p:cNvPr id="24" name="object 24"/>
          <p:cNvSpPr txBox="1"/>
          <p:nvPr/>
        </p:nvSpPr>
        <p:spPr>
          <a:xfrm>
            <a:off x="5154864" y="4798567"/>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人工智能</a:t>
            </a:r>
            <a:endParaRPr sz="1000">
              <a:latin typeface="Microsoft YaHei UI"/>
              <a:cs typeface="Microsoft YaHei UI"/>
            </a:endParaRPr>
          </a:p>
        </p:txBody>
      </p:sp>
      <p:sp>
        <p:nvSpPr>
          <p:cNvPr id="25" name="object 25"/>
          <p:cNvSpPr/>
          <p:nvPr/>
        </p:nvSpPr>
        <p:spPr>
          <a:xfrm>
            <a:off x="6403667" y="4137660"/>
            <a:ext cx="1117590" cy="1249045"/>
          </a:xfrm>
          <a:custGeom>
            <a:rect l="l" t="t" r="r" b="b"/>
            <a:pathLst>
              <a:path w="1117590" h="1249045">
                <a:moveTo>
                  <a:pt x="0" y="1249045"/>
                </a:moveTo>
                <a:lnTo>
                  <a:pt x="91659" y="1244904"/>
                </a:lnTo>
                <a:lnTo>
                  <a:pt x="181278" y="1232697"/>
                </a:lnTo>
                <a:lnTo>
                  <a:pt x="268569" y="1212744"/>
                </a:lnTo>
                <a:lnTo>
                  <a:pt x="353244" y="1185367"/>
                </a:lnTo>
                <a:lnTo>
                  <a:pt x="435016" y="1150888"/>
                </a:lnTo>
                <a:lnTo>
                  <a:pt x="513596" y="1109628"/>
                </a:lnTo>
                <a:lnTo>
                  <a:pt x="588698" y="1061909"/>
                </a:lnTo>
                <a:lnTo>
                  <a:pt x="660034" y="1008051"/>
                </a:lnTo>
                <a:lnTo>
                  <a:pt x="727315" y="948377"/>
                </a:lnTo>
                <a:lnTo>
                  <a:pt x="790255" y="883208"/>
                </a:lnTo>
                <a:lnTo>
                  <a:pt x="848566" y="812865"/>
                </a:lnTo>
                <a:lnTo>
                  <a:pt x="901959" y="737669"/>
                </a:lnTo>
                <a:lnTo>
                  <a:pt x="950149" y="657943"/>
                </a:lnTo>
                <a:lnTo>
                  <a:pt x="992846" y="574008"/>
                </a:lnTo>
                <a:lnTo>
                  <a:pt x="1029764" y="486184"/>
                </a:lnTo>
                <a:lnTo>
                  <a:pt x="1060614" y="394794"/>
                </a:lnTo>
                <a:lnTo>
                  <a:pt x="1085109" y="300159"/>
                </a:lnTo>
                <a:lnTo>
                  <a:pt x="1102962" y="202601"/>
                </a:lnTo>
                <a:lnTo>
                  <a:pt x="1113885" y="102441"/>
                </a:lnTo>
                <a:lnTo>
                  <a:pt x="1117590" y="0"/>
                </a:lnTo>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4803362" y="4137660"/>
            <a:ext cx="1117590" cy="1249045"/>
          </a:xfrm>
          <a:custGeom>
            <a:rect l="l" t="t" r="r" b="b"/>
            <a:pathLst>
              <a:path w="1117590" h="1249045">
                <a:moveTo>
                  <a:pt x="1117590" y="1249045"/>
                </a:moveTo>
                <a:lnTo>
                  <a:pt x="1025930" y="1244904"/>
                </a:lnTo>
                <a:lnTo>
                  <a:pt x="936311" y="1232697"/>
                </a:lnTo>
                <a:lnTo>
                  <a:pt x="849020" y="1212744"/>
                </a:lnTo>
                <a:lnTo>
                  <a:pt x="764345" y="1185367"/>
                </a:lnTo>
                <a:lnTo>
                  <a:pt x="682573" y="1150888"/>
                </a:lnTo>
                <a:lnTo>
                  <a:pt x="603993" y="1109628"/>
                </a:lnTo>
                <a:lnTo>
                  <a:pt x="528891" y="1061909"/>
                </a:lnTo>
                <a:lnTo>
                  <a:pt x="457555" y="1008051"/>
                </a:lnTo>
                <a:lnTo>
                  <a:pt x="390274" y="948377"/>
                </a:lnTo>
                <a:lnTo>
                  <a:pt x="327334" y="883208"/>
                </a:lnTo>
                <a:lnTo>
                  <a:pt x="269023" y="812865"/>
                </a:lnTo>
                <a:lnTo>
                  <a:pt x="215630" y="737669"/>
                </a:lnTo>
                <a:lnTo>
                  <a:pt x="167440" y="657943"/>
                </a:lnTo>
                <a:lnTo>
                  <a:pt x="124743" y="574008"/>
                </a:lnTo>
                <a:lnTo>
                  <a:pt x="87825" y="486184"/>
                </a:lnTo>
                <a:lnTo>
                  <a:pt x="56975" y="394794"/>
                </a:lnTo>
                <a:lnTo>
                  <a:pt x="32480" y="300159"/>
                </a:lnTo>
                <a:lnTo>
                  <a:pt x="14627" y="202601"/>
                </a:lnTo>
                <a:lnTo>
                  <a:pt x="3704" y="102441"/>
                </a:lnTo>
                <a:lnTo>
                  <a:pt x="0" y="0"/>
                </a:lnTo>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2150744" y="4964429"/>
            <a:ext cx="2592070" cy="1403350"/>
          </a:xfrm>
          <a:custGeom>
            <a:rect l="l" t="t" r="r" b="b"/>
            <a:pathLst>
              <a:path w="2592070" h="1403350">
                <a:moveTo>
                  <a:pt x="0" y="0"/>
                </a:moveTo>
                <a:lnTo>
                  <a:pt x="2592070" y="0"/>
                </a:lnTo>
                <a:lnTo>
                  <a:pt x="2592070" y="1403350"/>
                </a:lnTo>
                <a:lnTo>
                  <a:pt x="0" y="1403350"/>
                </a:lnTo>
                <a:lnTo>
                  <a:pt x="0" y="0"/>
                </a:lnTo>
                <a:close/>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2294601" y="5859144"/>
            <a:ext cx="1259041" cy="208914"/>
          </a:xfrm>
          <a:custGeom>
            <a:rect l="l" t="t" r="r" b="b"/>
            <a:pathLst>
              <a:path w="1259041" h="208914">
                <a:moveTo>
                  <a:pt x="0" y="0"/>
                </a:moveTo>
                <a:lnTo>
                  <a:pt x="1259041" y="0"/>
                </a:lnTo>
                <a:lnTo>
                  <a:pt x="1259041" y="208914"/>
                </a:lnTo>
                <a:lnTo>
                  <a:pt x="0" y="20891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2294600" y="5859145"/>
            <a:ext cx="1259042" cy="208915"/>
          </a:xfrm>
          <a:custGeom>
            <a:rect l="l" t="t" r="r" b="b"/>
            <a:pathLst>
              <a:path w="1259042" h="208915">
                <a:moveTo>
                  <a:pt x="0" y="0"/>
                </a:moveTo>
                <a:lnTo>
                  <a:pt x="1259042" y="0"/>
                </a:lnTo>
                <a:lnTo>
                  <a:pt x="1259042" y="208915"/>
                </a:lnTo>
                <a:lnTo>
                  <a:pt x="0" y="208915"/>
                </a:lnTo>
                <a:lnTo>
                  <a:pt x="0" y="0"/>
                </a:lnTo>
                <a:close/>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txBox="1"/>
          <p:nvPr/>
        </p:nvSpPr>
        <p:spPr>
          <a:xfrm>
            <a:off x="2454221" y="5905500"/>
            <a:ext cx="9398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医疗健康数据整合</a:t>
            </a:r>
            <a:endParaRPr sz="900">
              <a:latin typeface="Microsoft YaHei UI"/>
              <a:cs typeface="Microsoft YaHei UI"/>
            </a:endParaRPr>
          </a:p>
        </p:txBody>
      </p:sp>
      <p:sp>
        <p:nvSpPr>
          <p:cNvPr id="31" name="object 31"/>
          <p:cNvSpPr/>
          <p:nvPr/>
        </p:nvSpPr>
        <p:spPr>
          <a:xfrm>
            <a:off x="2292350" y="5448300"/>
            <a:ext cx="956662" cy="198120"/>
          </a:xfrm>
          <a:custGeom>
            <a:rect l="l" t="t" r="r" b="b"/>
            <a:pathLst>
              <a:path w="956662" h="198120">
                <a:moveTo>
                  <a:pt x="0" y="33020"/>
                </a:moveTo>
                <a:lnTo>
                  <a:pt x="3052" y="19135"/>
                </a:lnTo>
                <a:lnTo>
                  <a:pt x="11297" y="8150"/>
                </a:lnTo>
                <a:lnTo>
                  <a:pt x="23368" y="1432"/>
                </a:lnTo>
                <a:lnTo>
                  <a:pt x="923641" y="0"/>
                </a:lnTo>
                <a:lnTo>
                  <a:pt x="937526" y="3052"/>
                </a:lnTo>
                <a:lnTo>
                  <a:pt x="948511" y="11297"/>
                </a:lnTo>
                <a:lnTo>
                  <a:pt x="955229" y="23369"/>
                </a:lnTo>
                <a:lnTo>
                  <a:pt x="956662" y="165099"/>
                </a:lnTo>
                <a:lnTo>
                  <a:pt x="953609" y="178984"/>
                </a:lnTo>
                <a:lnTo>
                  <a:pt x="945364" y="189969"/>
                </a:lnTo>
                <a:lnTo>
                  <a:pt x="933293" y="196687"/>
                </a:lnTo>
                <a:lnTo>
                  <a:pt x="33020" y="198120"/>
                </a:lnTo>
                <a:lnTo>
                  <a:pt x="19135" y="195067"/>
                </a:lnTo>
                <a:lnTo>
                  <a:pt x="8150" y="186822"/>
                </a:lnTo>
                <a:lnTo>
                  <a:pt x="1432" y="174750"/>
                </a:lnTo>
                <a:lnTo>
                  <a:pt x="0" y="3302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3643682" y="5448300"/>
            <a:ext cx="956662" cy="198120"/>
          </a:xfrm>
          <a:custGeom>
            <a:rect l="l" t="t" r="r" b="b"/>
            <a:pathLst>
              <a:path w="956662" h="198120">
                <a:moveTo>
                  <a:pt x="0" y="33020"/>
                </a:moveTo>
                <a:lnTo>
                  <a:pt x="3052" y="19135"/>
                </a:lnTo>
                <a:lnTo>
                  <a:pt x="11297" y="8150"/>
                </a:lnTo>
                <a:lnTo>
                  <a:pt x="23368" y="1432"/>
                </a:lnTo>
                <a:lnTo>
                  <a:pt x="923641" y="0"/>
                </a:lnTo>
                <a:lnTo>
                  <a:pt x="937526" y="3052"/>
                </a:lnTo>
                <a:lnTo>
                  <a:pt x="948511" y="11297"/>
                </a:lnTo>
                <a:lnTo>
                  <a:pt x="955229" y="23369"/>
                </a:lnTo>
                <a:lnTo>
                  <a:pt x="956662" y="165099"/>
                </a:lnTo>
                <a:lnTo>
                  <a:pt x="953609" y="178984"/>
                </a:lnTo>
                <a:lnTo>
                  <a:pt x="945364" y="189969"/>
                </a:lnTo>
                <a:lnTo>
                  <a:pt x="933293" y="196687"/>
                </a:lnTo>
                <a:lnTo>
                  <a:pt x="33020" y="198120"/>
                </a:lnTo>
                <a:lnTo>
                  <a:pt x="19135" y="195067"/>
                </a:lnTo>
                <a:lnTo>
                  <a:pt x="8150" y="186822"/>
                </a:lnTo>
                <a:lnTo>
                  <a:pt x="1432" y="174750"/>
                </a:lnTo>
                <a:lnTo>
                  <a:pt x="0" y="3302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3337560" y="5455919"/>
            <a:ext cx="219456" cy="182880"/>
          </a:xfrm>
          <a:prstGeom prst="rect">
            <a:avLst/>
          </a:prstGeom>
          <a:blipFill>
            <a:blip r:embed="rId3"/>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3645932" y="5859144"/>
            <a:ext cx="955912" cy="208914"/>
          </a:xfrm>
          <a:custGeom>
            <a:rect l="l" t="t" r="r" b="b"/>
            <a:pathLst>
              <a:path w="955912" h="208914">
                <a:moveTo>
                  <a:pt x="0" y="0"/>
                </a:moveTo>
                <a:lnTo>
                  <a:pt x="955912" y="0"/>
                </a:lnTo>
                <a:lnTo>
                  <a:pt x="955912" y="208914"/>
                </a:lnTo>
                <a:lnTo>
                  <a:pt x="0" y="20891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3645932" y="5859145"/>
            <a:ext cx="955912" cy="208915"/>
          </a:xfrm>
          <a:custGeom>
            <a:rect l="l" t="t" r="r" b="b"/>
            <a:pathLst>
              <a:path w="955912" h="208915">
                <a:moveTo>
                  <a:pt x="0" y="0"/>
                </a:moveTo>
                <a:lnTo>
                  <a:pt x="955912" y="0"/>
                </a:lnTo>
                <a:lnTo>
                  <a:pt x="955912" y="208915"/>
                </a:lnTo>
                <a:lnTo>
                  <a:pt x="0" y="208915"/>
                </a:lnTo>
                <a:lnTo>
                  <a:pt x="0" y="0"/>
                </a:lnTo>
                <a:close/>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2294601" y="6102985"/>
            <a:ext cx="1259041" cy="208915"/>
          </a:xfrm>
          <a:custGeom>
            <a:rect l="l" t="t" r="r" b="b"/>
            <a:pathLst>
              <a:path w="1259041" h="208914">
                <a:moveTo>
                  <a:pt x="0" y="0"/>
                </a:moveTo>
                <a:lnTo>
                  <a:pt x="1259041" y="0"/>
                </a:lnTo>
                <a:lnTo>
                  <a:pt x="1259041" y="208914"/>
                </a:lnTo>
                <a:lnTo>
                  <a:pt x="0" y="20891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2294600" y="6102985"/>
            <a:ext cx="1259042" cy="208915"/>
          </a:xfrm>
          <a:custGeom>
            <a:rect l="l" t="t" r="r" b="b"/>
            <a:pathLst>
              <a:path w="1259042" h="208915">
                <a:moveTo>
                  <a:pt x="0" y="0"/>
                </a:moveTo>
                <a:lnTo>
                  <a:pt x="1259042" y="0"/>
                </a:lnTo>
                <a:lnTo>
                  <a:pt x="1259042" y="208915"/>
                </a:lnTo>
                <a:lnTo>
                  <a:pt x="0" y="208915"/>
                </a:lnTo>
                <a:lnTo>
                  <a:pt x="0" y="0"/>
                </a:lnTo>
                <a:close/>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3645932" y="6102985"/>
            <a:ext cx="955912" cy="208915"/>
          </a:xfrm>
          <a:custGeom>
            <a:rect l="l" t="t" r="r" b="b"/>
            <a:pathLst>
              <a:path w="955912" h="208914">
                <a:moveTo>
                  <a:pt x="0" y="0"/>
                </a:moveTo>
                <a:lnTo>
                  <a:pt x="955912" y="0"/>
                </a:lnTo>
                <a:lnTo>
                  <a:pt x="955912" y="208914"/>
                </a:lnTo>
                <a:lnTo>
                  <a:pt x="0" y="208914"/>
                </a:lnTo>
                <a:lnTo>
                  <a:pt x="0"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3645932" y="6102985"/>
            <a:ext cx="955912" cy="208915"/>
          </a:xfrm>
          <a:custGeom>
            <a:rect l="l" t="t" r="r" b="b"/>
            <a:pathLst>
              <a:path w="955912" h="208915">
                <a:moveTo>
                  <a:pt x="0" y="0"/>
                </a:moveTo>
                <a:lnTo>
                  <a:pt x="955912" y="0"/>
                </a:lnTo>
                <a:lnTo>
                  <a:pt x="955912" y="208915"/>
                </a:lnTo>
                <a:lnTo>
                  <a:pt x="0" y="208915"/>
                </a:lnTo>
                <a:lnTo>
                  <a:pt x="0" y="0"/>
                </a:lnTo>
                <a:close/>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2618232" y="5663184"/>
            <a:ext cx="304800" cy="173735"/>
          </a:xfrm>
          <a:prstGeom prst="rect">
            <a:avLst/>
          </a:prstGeom>
          <a:blipFill>
            <a:blip r:embed="rId4"/>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2554225" y="5715001"/>
            <a:ext cx="432815" cy="121919"/>
          </a:xfrm>
          <a:prstGeom prst="rect">
            <a:avLst/>
          </a:prstGeom>
          <a:blipFill>
            <a:blip r:embed="rId5"/>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3971545" y="5663184"/>
            <a:ext cx="301751" cy="173735"/>
          </a:xfrm>
          <a:prstGeom prst="rect">
            <a:avLst/>
          </a:prstGeom>
          <a:blipFill>
            <a:blip r:embed="rId6"/>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3904488" y="5715001"/>
            <a:ext cx="435864" cy="121919"/>
          </a:xfrm>
          <a:prstGeom prst="rect">
            <a:avLst/>
          </a:prstGeom>
          <a:blipFill>
            <a:blip r:embed="rId7"/>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2261869" y="5002783"/>
            <a:ext cx="2355850" cy="6261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nSpc>
                <a:spcPct val="115999"/>
              </a:lnSpc>
            </a:pPr>
            <a:r>
              <a:rPr sz="1000" spc="185">
                <a:solidFill>
                  <a:srgbClr val="8BC53F"/>
                </a:solidFill>
                <a:latin typeface="Arial"/>
                <a:cs typeface="Arial"/>
              </a:rPr>
              <a:t>n </a:t>
            </a:r>
            <a:r>
              <a:rPr sz="1000" spc="45">
                <a:solidFill>
                  <a:srgbClr val="8BC53F"/>
                </a:solidFill>
                <a:latin typeface="Arial"/>
                <a:cs typeface="Arial"/>
              </a:rPr>
              <a:t> </a:t>
            </a:r>
            <a:r>
              <a:rPr sz="1000" b="1">
                <a:solidFill>
                  <a:srgbClr val="8BC53F"/>
                </a:solidFill>
                <a:latin typeface="Microsoft YaHei UI"/>
                <a:cs typeface="Microsoft YaHei UI"/>
              </a:rPr>
              <a:t>发展：</a:t>
            </a:r>
            <a:r>
              <a:rPr sz="1000" b="1">
                <a:solidFill>
                  <a:srgbClr val="595959"/>
                </a:solidFill>
                <a:latin typeface="Microsoft YaHei UI"/>
                <a:cs typeface="Microsoft YaHei UI"/>
              </a:rPr>
              <a:t>科技的演进与竞争将驱动数字化 健康管理创新发展。</a:t>
            </a:r>
            <a:endParaRPr sz="1000">
              <a:latin typeface="Microsoft YaHei UI"/>
              <a:cs typeface="Microsoft YaHei UI"/>
            </a:endParaRPr>
          </a:p>
          <a:p>
            <a:pPr>
              <a:lnSpc>
                <a:spcPts val="950"/>
              </a:lnSpc>
              <a:spcBef>
                <a:spcPts val="13"/>
              </a:spcBef>
            </a:pPr>
            <a:endParaRPr sz="950"/>
          </a:p>
          <a:p>
            <a:pPr marL="222885">
              <a:tabLst>
                <a:tab pos="1574165"/>
              </a:tabLst>
            </a:pPr>
            <a:r>
              <a:rPr sz="900">
                <a:solidFill>
                  <a:srgbClr val="595959"/>
                </a:solidFill>
                <a:latin typeface="Microsoft YaHei UI"/>
                <a:cs typeface="Microsoft YaHei UI"/>
              </a:rPr>
              <a:t>数字化理念	数字化技术</a:t>
            </a:r>
            <a:endParaRPr sz="900">
              <a:latin typeface="Microsoft YaHei UI"/>
              <a:cs typeface="Microsoft YaHei UI"/>
            </a:endParaRPr>
          </a:p>
        </p:txBody>
      </p:sp>
      <p:sp>
        <p:nvSpPr>
          <p:cNvPr id="45" name="object 45"/>
          <p:cNvSpPr txBox="1"/>
          <p:nvPr/>
        </p:nvSpPr>
        <p:spPr>
          <a:xfrm>
            <a:off x="3882588" y="5905500"/>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精准医疗</a:t>
            </a:r>
            <a:endParaRPr sz="900">
              <a:latin typeface="Microsoft YaHei UI"/>
              <a:cs typeface="Microsoft YaHei UI"/>
            </a:endParaRPr>
          </a:p>
        </p:txBody>
      </p:sp>
      <p:sp>
        <p:nvSpPr>
          <p:cNvPr id="46" name="object 46"/>
          <p:cNvSpPr txBox="1"/>
          <p:nvPr/>
        </p:nvSpPr>
        <p:spPr>
          <a:xfrm>
            <a:off x="2511371" y="6149340"/>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个性化健康管理</a:t>
            </a:r>
            <a:endParaRPr sz="900">
              <a:latin typeface="Microsoft YaHei UI"/>
              <a:cs typeface="Microsoft YaHei UI"/>
            </a:endParaRPr>
          </a:p>
        </p:txBody>
      </p:sp>
      <p:sp>
        <p:nvSpPr>
          <p:cNvPr id="47" name="object 47"/>
          <p:cNvSpPr txBox="1"/>
          <p:nvPr/>
        </p:nvSpPr>
        <p:spPr>
          <a:xfrm>
            <a:off x="4070706" y="6149340"/>
            <a:ext cx="10668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Microsoft YaHei UI"/>
                <a:cs typeface="Microsoft YaHei UI"/>
              </a:rPr>
              <a:t>...</a:t>
            </a:r>
            <a:endParaRPr sz="900">
              <a:latin typeface="Microsoft YaHei UI"/>
              <a:cs typeface="Microsoft YaHei UI"/>
            </a:endParaRPr>
          </a:p>
        </p:txBody>
      </p:sp>
      <p:sp>
        <p:nvSpPr>
          <p:cNvPr id="48" name="object 48"/>
          <p:cNvSpPr/>
          <p:nvPr/>
        </p:nvSpPr>
        <p:spPr>
          <a:xfrm>
            <a:off x="2150744" y="3231515"/>
            <a:ext cx="2592070" cy="1696085"/>
          </a:xfrm>
          <a:custGeom>
            <a:rect l="l" t="t" r="r" b="b"/>
            <a:pathLst>
              <a:path w="2592070" h="1696085">
                <a:moveTo>
                  <a:pt x="0" y="0"/>
                </a:moveTo>
                <a:lnTo>
                  <a:pt x="2592070" y="0"/>
                </a:lnTo>
                <a:lnTo>
                  <a:pt x="2592070" y="1696085"/>
                </a:lnTo>
                <a:lnTo>
                  <a:pt x="0" y="1696085"/>
                </a:lnTo>
                <a:lnTo>
                  <a:pt x="0" y="0"/>
                </a:lnTo>
                <a:close/>
              </a:path>
            </a:pathLst>
          </a:custGeom>
          <a:ln w="9525">
            <a:solidFill>
              <a:srgbClr val="D1E8B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2261869" y="3297935"/>
            <a:ext cx="2355850" cy="1546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49630"/>
            <a:r>
              <a:rPr sz="1200" b="1">
                <a:solidFill>
                  <a:srgbClr val="8BC53F"/>
                </a:solidFill>
                <a:latin typeface="Microsoft YaHei UI"/>
                <a:cs typeface="Microsoft YaHei UI"/>
              </a:rPr>
              <a:t>科技创新演进</a:t>
            </a:r>
            <a:endParaRPr sz="1200">
              <a:latin typeface="Microsoft YaHei UI"/>
              <a:cs typeface="Microsoft YaHei UI"/>
            </a:endParaRPr>
          </a:p>
          <a:p>
            <a:pPr>
              <a:lnSpc>
                <a:spcPts val="800"/>
              </a:lnSpc>
              <a:spcBef>
                <a:spcPts val="48"/>
              </a:spcBef>
            </a:pPr>
            <a:endParaRPr sz="800"/>
          </a:p>
          <a:p>
            <a:pPr marL="12700"/>
            <a:r>
              <a:rPr sz="1000" spc="185">
                <a:solidFill>
                  <a:srgbClr val="8BC53F"/>
                </a:solidFill>
                <a:latin typeface="Arial"/>
                <a:cs typeface="Arial"/>
              </a:rPr>
              <a:t>n </a:t>
            </a:r>
            <a:r>
              <a:rPr sz="1000" spc="45">
                <a:solidFill>
                  <a:srgbClr val="8BC53F"/>
                </a:solidFill>
                <a:latin typeface="Arial"/>
                <a:cs typeface="Arial"/>
              </a:rPr>
              <a:t> </a:t>
            </a:r>
            <a:r>
              <a:rPr sz="1000" b="1">
                <a:solidFill>
                  <a:srgbClr val="8BC53F"/>
                </a:solidFill>
                <a:latin typeface="Microsoft YaHei UI"/>
                <a:cs typeface="Microsoft YaHei UI"/>
              </a:rPr>
              <a:t>传统：</a:t>
            </a:r>
            <a:r>
              <a:rPr sz="1000">
                <a:solidFill>
                  <a:srgbClr val="595959"/>
                </a:solidFill>
                <a:latin typeface="Microsoft YaHei UI"/>
                <a:cs typeface="Microsoft YaHei UI"/>
              </a:rPr>
              <a:t>多为线下管理，通常是线下体检</a:t>
            </a:r>
            <a:endParaRPr sz="1000">
              <a:latin typeface="Microsoft YaHei UI"/>
              <a:cs typeface="Microsoft YaHei UI"/>
            </a:endParaRPr>
          </a:p>
          <a:p>
            <a:pPr marL="184150">
              <a:spcBef>
                <a:spcPts val="190"/>
              </a:spcBef>
            </a:pPr>
            <a:r>
              <a:rPr sz="1000">
                <a:solidFill>
                  <a:srgbClr val="595959"/>
                </a:solidFill>
                <a:latin typeface="Microsoft YaHei UI"/>
                <a:cs typeface="Microsoft YaHei UI"/>
              </a:rPr>
              <a:t>的附加增值服务。</a:t>
            </a:r>
            <a:endParaRPr sz="1000">
              <a:latin typeface="Microsoft YaHei UI"/>
              <a:cs typeface="Microsoft YaHei UI"/>
            </a:endParaRPr>
          </a:p>
          <a:p>
            <a:pPr marL="184150" marR="12700" indent="-171450">
              <a:lnSpc>
                <a:spcPct val="119000"/>
              </a:lnSpc>
              <a:spcBef>
                <a:spcPts val="60"/>
              </a:spcBef>
            </a:pPr>
            <a:r>
              <a:rPr sz="1000" spc="185">
                <a:solidFill>
                  <a:srgbClr val="8BC53F"/>
                </a:solidFill>
                <a:latin typeface="Arial"/>
                <a:cs typeface="Arial"/>
              </a:rPr>
              <a:t>n </a:t>
            </a:r>
            <a:r>
              <a:rPr sz="1000" spc="45">
                <a:solidFill>
                  <a:srgbClr val="8BC53F"/>
                </a:solidFill>
                <a:latin typeface="Arial"/>
                <a:cs typeface="Arial"/>
              </a:rPr>
              <a:t> </a:t>
            </a:r>
            <a:r>
              <a:rPr sz="1000" b="1">
                <a:solidFill>
                  <a:srgbClr val="8BC53F"/>
                </a:solidFill>
                <a:latin typeface="Microsoft YaHei UI"/>
                <a:cs typeface="Microsoft YaHei UI"/>
              </a:rPr>
              <a:t>现状：</a:t>
            </a:r>
            <a:r>
              <a:rPr sz="1000">
                <a:solidFill>
                  <a:srgbClr val="595959"/>
                </a:solidFill>
                <a:latin typeface="Microsoft YaHei UI"/>
                <a:cs typeface="Microsoft YaHei UI"/>
              </a:rPr>
              <a:t>随着可穿戴设备、人工智能等的 不断发展，以及数据分析能力的不断加 持，各类平台</a:t>
            </a:r>
            <a:r>
              <a:rPr sz="1000" spc="-15">
                <a:solidFill>
                  <a:srgbClr val="595959"/>
                </a:solidFill>
                <a:latin typeface="Microsoft YaHei UI"/>
                <a:cs typeface="Microsoft YaHei UI"/>
              </a:rPr>
              <a:t>/A</a:t>
            </a:r>
            <a:r>
              <a:rPr sz="1000" spc="-10">
                <a:solidFill>
                  <a:srgbClr val="595959"/>
                </a:solidFill>
                <a:latin typeface="Microsoft YaHei UI"/>
                <a:cs typeface="Microsoft YaHei UI"/>
              </a:rPr>
              <a:t>PP能够整合并分析健 康数据，提供</a:t>
            </a:r>
            <a:r>
              <a:rPr sz="1000" b="1" spc="-10">
                <a:solidFill>
                  <a:srgbClr val="595959"/>
                </a:solidFill>
                <a:latin typeface="Microsoft YaHei UI"/>
                <a:cs typeface="Microsoft YaHei UI"/>
              </a:rPr>
              <a:t>定制化的管理方案</a:t>
            </a:r>
            <a:r>
              <a:rPr sz="1000" spc="-10">
                <a:solidFill>
                  <a:srgbClr val="595959"/>
                </a:solidFill>
                <a:latin typeface="Microsoft YaHei UI"/>
                <a:cs typeface="Microsoft YaHei UI"/>
              </a:rPr>
              <a:t>，实现 </a:t>
            </a:r>
            <a:r>
              <a:rPr sz="1000" b="1" spc="-10">
                <a:solidFill>
                  <a:srgbClr val="595959"/>
                </a:solidFill>
                <a:latin typeface="Microsoft YaHei UI"/>
                <a:cs typeface="Microsoft YaHei UI"/>
              </a:rPr>
              <a:t>线上数字化</a:t>
            </a:r>
            <a:r>
              <a:rPr sz="1000" spc="-10">
                <a:solidFill>
                  <a:srgbClr val="595959"/>
                </a:solidFill>
                <a:latin typeface="Microsoft YaHei UI"/>
                <a:cs typeface="Microsoft YaHei UI"/>
              </a:rPr>
              <a:t>的健康管理服务。</a:t>
            </a:r>
            <a:endParaRPr sz="1000">
              <a:latin typeface="Microsoft YaHei UI"/>
              <a:cs typeface="Microsoft YaHei UI"/>
            </a:endParaRPr>
          </a:p>
        </p:txBody>
      </p:sp>
      <p:sp>
        <p:nvSpPr>
          <p:cNvPr id="50" name="object 50"/>
          <p:cNvSpPr/>
          <p:nvPr/>
        </p:nvSpPr>
        <p:spPr>
          <a:xfrm>
            <a:off x="2771185" y="3308508"/>
            <a:ext cx="147340" cy="120035"/>
          </a:xfrm>
          <a:custGeom>
            <a:rect l="l" t="t" r="r" b="b"/>
            <a:pathLst>
              <a:path w="147340" h="120035">
                <a:moveTo>
                  <a:pt x="121126" y="15664"/>
                </a:moveTo>
                <a:lnTo>
                  <a:pt x="66444" y="15664"/>
                </a:lnTo>
                <a:lnTo>
                  <a:pt x="83850" y="17008"/>
                </a:lnTo>
                <a:lnTo>
                  <a:pt x="98973" y="21158"/>
                </a:lnTo>
                <a:lnTo>
                  <a:pt x="111490" y="27759"/>
                </a:lnTo>
                <a:lnTo>
                  <a:pt x="121079" y="36457"/>
                </a:lnTo>
                <a:lnTo>
                  <a:pt x="127418" y="46897"/>
                </a:lnTo>
                <a:lnTo>
                  <a:pt x="130184" y="58725"/>
                </a:lnTo>
                <a:lnTo>
                  <a:pt x="128371" y="73176"/>
                </a:lnTo>
                <a:lnTo>
                  <a:pt x="123112" y="85386"/>
                </a:lnTo>
                <a:lnTo>
                  <a:pt x="114887" y="95198"/>
                </a:lnTo>
                <a:lnTo>
                  <a:pt x="104180" y="102452"/>
                </a:lnTo>
                <a:lnTo>
                  <a:pt x="102862" y="103092"/>
                </a:lnTo>
                <a:lnTo>
                  <a:pt x="102862" y="120035"/>
                </a:lnTo>
                <a:lnTo>
                  <a:pt x="135948" y="96318"/>
                </a:lnTo>
                <a:lnTo>
                  <a:pt x="147340" y="72657"/>
                </a:lnTo>
                <a:lnTo>
                  <a:pt x="146267" y="57141"/>
                </a:lnTo>
                <a:lnTo>
                  <a:pt x="142379" y="43244"/>
                </a:lnTo>
                <a:lnTo>
                  <a:pt x="135996" y="31075"/>
                </a:lnTo>
                <a:lnTo>
                  <a:pt x="127439" y="20746"/>
                </a:lnTo>
                <a:lnTo>
                  <a:pt x="121126" y="15664"/>
                </a:lnTo>
                <a:close/>
              </a:path>
              <a:path w="147340" h="120035">
                <a:moveTo>
                  <a:pt x="77872" y="0"/>
                </a:moveTo>
                <a:lnTo>
                  <a:pt x="32820" y="10718"/>
                </a:lnTo>
                <a:lnTo>
                  <a:pt x="4375" y="38374"/>
                </a:lnTo>
                <a:lnTo>
                  <a:pt x="0" y="50129"/>
                </a:lnTo>
                <a:lnTo>
                  <a:pt x="698" y="66131"/>
                </a:lnTo>
                <a:lnTo>
                  <a:pt x="16706" y="102452"/>
                </a:lnTo>
                <a:lnTo>
                  <a:pt x="36764" y="117004"/>
                </a:lnTo>
                <a:lnTo>
                  <a:pt x="44367" y="103092"/>
                </a:lnTo>
                <a:lnTo>
                  <a:pt x="32944" y="95122"/>
                </a:lnTo>
                <a:lnTo>
                  <a:pt x="24205" y="85351"/>
                </a:lnTo>
                <a:lnTo>
                  <a:pt x="18696" y="73776"/>
                </a:lnTo>
                <a:lnTo>
                  <a:pt x="19747" y="57362"/>
                </a:lnTo>
                <a:lnTo>
                  <a:pt x="24195" y="43592"/>
                </a:lnTo>
                <a:lnTo>
                  <a:pt x="31565" y="32503"/>
                </a:lnTo>
                <a:lnTo>
                  <a:pt x="41380" y="24129"/>
                </a:lnTo>
                <a:lnTo>
                  <a:pt x="53165" y="18504"/>
                </a:lnTo>
                <a:lnTo>
                  <a:pt x="66444" y="15664"/>
                </a:lnTo>
                <a:lnTo>
                  <a:pt x="121126" y="15664"/>
                </a:lnTo>
                <a:lnTo>
                  <a:pt x="117027" y="12363"/>
                </a:lnTo>
                <a:lnTo>
                  <a:pt x="105082" y="6039"/>
                </a:lnTo>
                <a:lnTo>
                  <a:pt x="91924" y="1881"/>
                </a:lnTo>
                <a:lnTo>
                  <a:pt x="77872"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2736855" y="3280410"/>
            <a:ext cx="215778" cy="178459"/>
          </a:xfrm>
          <a:custGeom>
            <a:rect l="l" t="t" r="r" b="b"/>
            <a:pathLst>
              <a:path w="215778" h="178459">
                <a:moveTo>
                  <a:pt x="162224" y="12449"/>
                </a:moveTo>
                <a:lnTo>
                  <a:pt x="105114" y="12449"/>
                </a:lnTo>
                <a:lnTo>
                  <a:pt x="121370" y="13494"/>
                </a:lnTo>
                <a:lnTo>
                  <a:pt x="136671" y="16543"/>
                </a:lnTo>
                <a:lnTo>
                  <a:pt x="174882" y="36095"/>
                </a:lnTo>
                <a:lnTo>
                  <a:pt x="197436" y="67852"/>
                </a:lnTo>
                <a:lnTo>
                  <a:pt x="200560" y="80394"/>
                </a:lnTo>
                <a:lnTo>
                  <a:pt x="199658" y="95802"/>
                </a:lnTo>
                <a:lnTo>
                  <a:pt x="184660" y="133779"/>
                </a:lnTo>
                <a:lnTo>
                  <a:pt x="155189" y="158802"/>
                </a:lnTo>
                <a:lnTo>
                  <a:pt x="143029" y="164135"/>
                </a:lnTo>
                <a:lnTo>
                  <a:pt x="137219" y="178459"/>
                </a:lnTo>
                <a:lnTo>
                  <a:pt x="176733" y="161203"/>
                </a:lnTo>
                <a:lnTo>
                  <a:pt x="204261" y="132273"/>
                </a:lnTo>
                <a:lnTo>
                  <a:pt x="215778" y="94464"/>
                </a:lnTo>
                <a:lnTo>
                  <a:pt x="214702" y="80394"/>
                </a:lnTo>
                <a:lnTo>
                  <a:pt x="199527" y="43356"/>
                </a:lnTo>
                <a:lnTo>
                  <a:pt x="169400" y="16070"/>
                </a:lnTo>
                <a:lnTo>
                  <a:pt x="162224" y="12449"/>
                </a:lnTo>
                <a:close/>
              </a:path>
              <a:path w="215778" h="178459">
                <a:moveTo>
                  <a:pt x="107944" y="0"/>
                </a:moveTo>
                <a:lnTo>
                  <a:pt x="62358" y="8276"/>
                </a:lnTo>
                <a:lnTo>
                  <a:pt x="26573" y="30632"/>
                </a:lnTo>
                <a:lnTo>
                  <a:pt x="4746" y="63358"/>
                </a:lnTo>
                <a:lnTo>
                  <a:pt x="0" y="89105"/>
                </a:lnTo>
                <a:lnTo>
                  <a:pt x="1098" y="102537"/>
                </a:lnTo>
                <a:lnTo>
                  <a:pt x="16420" y="138632"/>
                </a:lnTo>
                <a:lnTo>
                  <a:pt x="46703" y="165713"/>
                </a:lnTo>
                <a:lnTo>
                  <a:pt x="73249" y="177039"/>
                </a:lnTo>
                <a:lnTo>
                  <a:pt x="78670" y="166044"/>
                </a:lnTo>
                <a:lnTo>
                  <a:pt x="65131" y="160995"/>
                </a:lnTo>
                <a:lnTo>
                  <a:pt x="52718" y="154278"/>
                </a:lnTo>
                <a:lnTo>
                  <a:pt x="24514" y="125670"/>
                </a:lnTo>
                <a:lnTo>
                  <a:pt x="15531" y="101105"/>
                </a:lnTo>
                <a:lnTo>
                  <a:pt x="16476" y="85645"/>
                </a:lnTo>
                <a:lnTo>
                  <a:pt x="32300" y="47123"/>
                </a:lnTo>
                <a:lnTo>
                  <a:pt x="63573" y="22023"/>
                </a:lnTo>
                <a:lnTo>
                  <a:pt x="105114" y="12449"/>
                </a:lnTo>
                <a:lnTo>
                  <a:pt x="162224" y="12449"/>
                </a:lnTo>
                <a:lnTo>
                  <a:pt x="156714" y="9668"/>
                </a:lnTo>
                <a:lnTo>
                  <a:pt x="142948" y="4796"/>
                </a:lnTo>
                <a:lnTo>
                  <a:pt x="128246" y="1565"/>
                </a:lnTo>
                <a:lnTo>
                  <a:pt x="112754" y="85"/>
                </a:lnTo>
                <a:lnTo>
                  <a:pt x="107944"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2815065" y="3353051"/>
            <a:ext cx="64801" cy="148972"/>
          </a:xfrm>
          <a:custGeom>
            <a:rect l="l" t="t" r="r" b="b"/>
            <a:pathLst>
              <a:path w="64801" h="148972">
                <a:moveTo>
                  <a:pt x="34403" y="0"/>
                </a:moveTo>
                <a:lnTo>
                  <a:pt x="17950" y="3021"/>
                </a:lnTo>
                <a:lnTo>
                  <a:pt x="9279" y="11664"/>
                </a:lnTo>
                <a:lnTo>
                  <a:pt x="7963" y="24557"/>
                </a:lnTo>
                <a:lnTo>
                  <a:pt x="11629" y="29222"/>
                </a:lnTo>
                <a:lnTo>
                  <a:pt x="17129" y="32333"/>
                </a:lnTo>
                <a:lnTo>
                  <a:pt x="17129" y="125090"/>
                </a:lnTo>
                <a:lnTo>
                  <a:pt x="10095" y="141725"/>
                </a:lnTo>
                <a:lnTo>
                  <a:pt x="0" y="148496"/>
                </a:lnTo>
                <a:lnTo>
                  <a:pt x="64801" y="148972"/>
                </a:lnTo>
                <a:lnTo>
                  <a:pt x="56730" y="145616"/>
                </a:lnTo>
                <a:lnTo>
                  <a:pt x="44670" y="134689"/>
                </a:lnTo>
                <a:lnTo>
                  <a:pt x="42799" y="127200"/>
                </a:lnTo>
                <a:lnTo>
                  <a:pt x="42799" y="33617"/>
                </a:lnTo>
                <a:lnTo>
                  <a:pt x="48300" y="29222"/>
                </a:lnTo>
                <a:lnTo>
                  <a:pt x="51967" y="24557"/>
                </a:lnTo>
                <a:lnTo>
                  <a:pt x="51967" y="18335"/>
                </a:lnTo>
                <a:lnTo>
                  <a:pt x="47107" y="6165"/>
                </a:lnTo>
                <a:lnTo>
                  <a:pt x="34403"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8082935" y="3240422"/>
            <a:ext cx="252074" cy="216501"/>
          </a:xfrm>
          <a:custGeom>
            <a:rect l="l" t="t" r="r" b="b"/>
            <a:pathLst>
              <a:path w="252072" h="216501">
                <a:moveTo>
                  <a:pt x="12538" y="0"/>
                </a:moveTo>
                <a:lnTo>
                  <a:pt x="3124" y="0"/>
                </a:lnTo>
                <a:lnTo>
                  <a:pt x="0" y="3223"/>
                </a:lnTo>
                <a:lnTo>
                  <a:pt x="0" y="213278"/>
                </a:lnTo>
                <a:lnTo>
                  <a:pt x="3761" y="216501"/>
                </a:lnTo>
                <a:lnTo>
                  <a:pt x="248312" y="216501"/>
                </a:lnTo>
                <a:lnTo>
                  <a:pt x="252074" y="213278"/>
                </a:lnTo>
                <a:lnTo>
                  <a:pt x="252074" y="208981"/>
                </a:lnTo>
                <a:lnTo>
                  <a:pt x="251437" y="205757"/>
                </a:lnTo>
                <a:lnTo>
                  <a:pt x="248312" y="202535"/>
                </a:lnTo>
                <a:lnTo>
                  <a:pt x="16300" y="202535"/>
                </a:lnTo>
                <a:lnTo>
                  <a:pt x="16300" y="2677"/>
                </a:lnTo>
                <a:lnTo>
                  <a:pt x="12538"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8119357" y="3301659"/>
            <a:ext cx="214069" cy="99163"/>
          </a:xfrm>
          <a:custGeom>
            <a:rect l="l" t="t" r="r" b="b"/>
            <a:pathLst>
              <a:path w="214069" h="99163">
                <a:moveTo>
                  <a:pt x="26272" y="60707"/>
                </a:moveTo>
                <a:lnTo>
                  <a:pt x="23148" y="60707"/>
                </a:lnTo>
                <a:lnTo>
                  <a:pt x="8887" y="64620"/>
                </a:lnTo>
                <a:lnTo>
                  <a:pt x="0" y="74584"/>
                </a:lnTo>
                <a:lnTo>
                  <a:pt x="2555" y="90009"/>
                </a:lnTo>
                <a:lnTo>
                  <a:pt x="11236" y="99163"/>
                </a:lnTo>
                <a:lnTo>
                  <a:pt x="29740" y="98869"/>
                </a:lnTo>
                <a:lnTo>
                  <a:pt x="41564" y="93813"/>
                </a:lnTo>
                <a:lnTo>
                  <a:pt x="47082" y="85387"/>
                </a:lnTo>
                <a:lnTo>
                  <a:pt x="47609" y="77895"/>
                </a:lnTo>
                <a:lnTo>
                  <a:pt x="45101" y="72524"/>
                </a:lnTo>
                <a:lnTo>
                  <a:pt x="57004" y="62326"/>
                </a:lnTo>
                <a:lnTo>
                  <a:pt x="33179" y="62326"/>
                </a:lnTo>
                <a:lnTo>
                  <a:pt x="30034" y="61252"/>
                </a:lnTo>
                <a:lnTo>
                  <a:pt x="26272" y="60707"/>
                </a:lnTo>
                <a:close/>
              </a:path>
              <a:path w="214069" h="99163">
                <a:moveTo>
                  <a:pt x="110494" y="53732"/>
                </a:moveTo>
                <a:lnTo>
                  <a:pt x="87097" y="53732"/>
                </a:lnTo>
                <a:lnTo>
                  <a:pt x="104035" y="67698"/>
                </a:lnTo>
                <a:lnTo>
                  <a:pt x="102163" y="70375"/>
                </a:lnTo>
                <a:lnTo>
                  <a:pt x="101708" y="73069"/>
                </a:lnTo>
                <a:lnTo>
                  <a:pt x="101617" y="77055"/>
                </a:lnTo>
                <a:lnTo>
                  <a:pt x="106132" y="88850"/>
                </a:lnTo>
                <a:lnTo>
                  <a:pt x="118037" y="96178"/>
                </a:lnTo>
                <a:lnTo>
                  <a:pt x="135558" y="94178"/>
                </a:lnTo>
                <a:lnTo>
                  <a:pt x="146166" y="87219"/>
                </a:lnTo>
                <a:lnTo>
                  <a:pt x="149811" y="77055"/>
                </a:lnTo>
                <a:lnTo>
                  <a:pt x="149812" y="73069"/>
                </a:lnTo>
                <a:lnTo>
                  <a:pt x="149175" y="70375"/>
                </a:lnTo>
                <a:lnTo>
                  <a:pt x="147921" y="67698"/>
                </a:lnTo>
                <a:lnTo>
                  <a:pt x="159214" y="58028"/>
                </a:lnTo>
                <a:lnTo>
                  <a:pt x="115321" y="58028"/>
                </a:lnTo>
                <a:lnTo>
                  <a:pt x="110494" y="53732"/>
                </a:lnTo>
                <a:close/>
              </a:path>
              <a:path w="214069" h="99163">
                <a:moveTo>
                  <a:pt x="85083" y="15186"/>
                </a:moveTo>
                <a:lnTo>
                  <a:pt x="67706" y="17099"/>
                </a:lnTo>
                <a:lnTo>
                  <a:pt x="56803" y="23957"/>
                </a:lnTo>
                <a:lnTo>
                  <a:pt x="52657" y="33883"/>
                </a:lnTo>
                <a:lnTo>
                  <a:pt x="52624" y="38145"/>
                </a:lnTo>
                <a:lnTo>
                  <a:pt x="55133" y="43517"/>
                </a:lnTo>
                <a:lnTo>
                  <a:pt x="33179" y="62326"/>
                </a:lnTo>
                <a:lnTo>
                  <a:pt x="57004" y="62326"/>
                </a:lnTo>
                <a:lnTo>
                  <a:pt x="67035" y="53732"/>
                </a:lnTo>
                <a:lnTo>
                  <a:pt x="110494" y="53732"/>
                </a:lnTo>
                <a:lnTo>
                  <a:pt x="99019" y="43517"/>
                </a:lnTo>
                <a:lnTo>
                  <a:pt x="100910" y="40840"/>
                </a:lnTo>
                <a:lnTo>
                  <a:pt x="101426" y="38145"/>
                </a:lnTo>
                <a:lnTo>
                  <a:pt x="101527" y="34923"/>
                </a:lnTo>
                <a:lnTo>
                  <a:pt x="96840" y="22819"/>
                </a:lnTo>
                <a:lnTo>
                  <a:pt x="85083" y="15186"/>
                </a:lnTo>
                <a:close/>
              </a:path>
              <a:path w="214069" h="99163">
                <a:moveTo>
                  <a:pt x="129113" y="55881"/>
                </a:moveTo>
                <a:lnTo>
                  <a:pt x="122844" y="55881"/>
                </a:lnTo>
                <a:lnTo>
                  <a:pt x="118465" y="56409"/>
                </a:lnTo>
                <a:lnTo>
                  <a:pt x="115321" y="58028"/>
                </a:lnTo>
                <a:lnTo>
                  <a:pt x="136019" y="58028"/>
                </a:lnTo>
                <a:lnTo>
                  <a:pt x="132874" y="56409"/>
                </a:lnTo>
                <a:lnTo>
                  <a:pt x="129113" y="55881"/>
                </a:lnTo>
                <a:close/>
              </a:path>
              <a:path w="214069" h="99163">
                <a:moveTo>
                  <a:pt x="190574" y="0"/>
                </a:moveTo>
                <a:lnTo>
                  <a:pt x="176489" y="3978"/>
                </a:lnTo>
                <a:lnTo>
                  <a:pt x="167957" y="14255"/>
                </a:lnTo>
                <a:lnTo>
                  <a:pt x="166750" y="24179"/>
                </a:lnTo>
                <a:lnTo>
                  <a:pt x="167368" y="26856"/>
                </a:lnTo>
                <a:lnTo>
                  <a:pt x="168621" y="29551"/>
                </a:lnTo>
                <a:lnTo>
                  <a:pt x="136019" y="58028"/>
                </a:lnTo>
                <a:lnTo>
                  <a:pt x="159214" y="58028"/>
                </a:lnTo>
                <a:lnTo>
                  <a:pt x="180543" y="39766"/>
                </a:lnTo>
                <a:lnTo>
                  <a:pt x="198499" y="39766"/>
                </a:lnTo>
                <a:lnTo>
                  <a:pt x="205003" y="38002"/>
                </a:lnTo>
                <a:lnTo>
                  <a:pt x="214069" y="28166"/>
                </a:lnTo>
                <a:lnTo>
                  <a:pt x="211849" y="12629"/>
                </a:lnTo>
                <a:lnTo>
                  <a:pt x="203533" y="3296"/>
                </a:lnTo>
                <a:lnTo>
                  <a:pt x="191302" y="8"/>
                </a:lnTo>
                <a:lnTo>
                  <a:pt x="190574" y="0"/>
                </a:lnTo>
                <a:close/>
              </a:path>
              <a:path w="214069" h="99163">
                <a:moveTo>
                  <a:pt x="87097" y="53732"/>
                </a:moveTo>
                <a:lnTo>
                  <a:pt x="67035" y="53732"/>
                </a:lnTo>
                <a:lnTo>
                  <a:pt x="70180" y="54806"/>
                </a:lnTo>
                <a:lnTo>
                  <a:pt x="73941" y="55881"/>
                </a:lnTo>
                <a:lnTo>
                  <a:pt x="80210" y="55881"/>
                </a:lnTo>
                <a:lnTo>
                  <a:pt x="83972" y="54806"/>
                </a:lnTo>
                <a:lnTo>
                  <a:pt x="87097" y="53732"/>
                </a:lnTo>
                <a:close/>
              </a:path>
              <a:path w="214069" h="99163">
                <a:moveTo>
                  <a:pt x="198499" y="39766"/>
                </a:moveTo>
                <a:lnTo>
                  <a:pt x="180543" y="39766"/>
                </a:lnTo>
                <a:lnTo>
                  <a:pt x="183668" y="40840"/>
                </a:lnTo>
                <a:lnTo>
                  <a:pt x="187430" y="41915"/>
                </a:lnTo>
                <a:lnTo>
                  <a:pt x="190574" y="41915"/>
                </a:lnTo>
                <a:lnTo>
                  <a:pt x="198499" y="39766"/>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5934710" y="5227321"/>
            <a:ext cx="432435" cy="471169"/>
          </a:xfrm>
          <a:custGeom>
            <a:rect l="l" t="t" r="r" b="b"/>
            <a:pathLst>
              <a:path w="432434" h="471169">
                <a:moveTo>
                  <a:pt x="432435" y="254952"/>
                </a:moveTo>
                <a:lnTo>
                  <a:pt x="0" y="254952"/>
                </a:lnTo>
                <a:lnTo>
                  <a:pt x="216217" y="471169"/>
                </a:lnTo>
                <a:lnTo>
                  <a:pt x="432435" y="254952"/>
                </a:lnTo>
                <a:close/>
              </a:path>
              <a:path w="432434" h="471169">
                <a:moveTo>
                  <a:pt x="324326" y="0"/>
                </a:moveTo>
                <a:lnTo>
                  <a:pt x="108108" y="0"/>
                </a:lnTo>
                <a:lnTo>
                  <a:pt x="108108" y="254952"/>
                </a:lnTo>
                <a:lnTo>
                  <a:pt x="324326" y="254952"/>
                </a:lnTo>
                <a:lnTo>
                  <a:pt x="324326"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5007610" y="5708016"/>
            <a:ext cx="2249169" cy="534669"/>
          </a:xfrm>
          <a:custGeom>
            <a:rect l="l" t="t" r="r" b="b"/>
            <a:pathLst>
              <a:path w="2249169" h="534670">
                <a:moveTo>
                  <a:pt x="0" y="0"/>
                </a:moveTo>
                <a:lnTo>
                  <a:pt x="2249169" y="0"/>
                </a:lnTo>
                <a:lnTo>
                  <a:pt x="2249169" y="534670"/>
                </a:lnTo>
                <a:lnTo>
                  <a:pt x="0" y="534670"/>
                </a:lnTo>
                <a:lnTo>
                  <a:pt x="0" y="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5007609" y="5708015"/>
            <a:ext cx="2249170" cy="534670"/>
          </a:xfrm>
          <a:custGeom>
            <a:rect l="l" t="t" r="r" b="b"/>
            <a:pathLst>
              <a:path w="2249170" h="534670">
                <a:moveTo>
                  <a:pt x="0" y="0"/>
                </a:moveTo>
                <a:lnTo>
                  <a:pt x="2249170" y="0"/>
                </a:lnTo>
                <a:lnTo>
                  <a:pt x="2249170" y="534670"/>
                </a:lnTo>
                <a:lnTo>
                  <a:pt x="0" y="534670"/>
                </a:lnTo>
                <a:lnTo>
                  <a:pt x="0" y="0"/>
                </a:lnTo>
                <a:close/>
              </a:path>
            </a:pathLst>
          </a:custGeom>
          <a:ln w="9525">
            <a:solidFill>
              <a:srgbClr val="F2F2F2"/>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5182077" y="5791201"/>
            <a:ext cx="1900555" cy="3752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8BC53F"/>
                </a:solidFill>
                <a:latin typeface="Microsoft YaHei UI"/>
                <a:cs typeface="Microsoft YaHei UI"/>
              </a:rPr>
              <a:t>乘借科技东风 实现数据整合</a:t>
            </a:r>
            <a:endParaRPr sz="1200">
              <a:latin typeface="Microsoft YaHei UI"/>
              <a:cs typeface="Microsoft YaHei UI"/>
            </a:endParaRPr>
          </a:p>
          <a:p>
            <a:pPr marL="12700">
              <a:lnSpc>
                <a:spcPts val="1415"/>
              </a:lnSpc>
            </a:pPr>
            <a:r>
              <a:rPr sz="1200" b="1">
                <a:solidFill>
                  <a:srgbClr val="1EC8F3"/>
                </a:solidFill>
                <a:latin typeface="Microsoft YaHei UI"/>
                <a:cs typeface="Microsoft YaHei UI"/>
              </a:rPr>
              <a:t>完善周期管理 创新产业生态</a:t>
            </a:r>
            <a:endParaRPr sz="1200">
              <a:latin typeface="Microsoft YaHei UI"/>
              <a:cs typeface="Microsoft YaHei UI"/>
            </a:endParaRPr>
          </a:p>
        </p:txBody>
      </p:sp>
      <p:sp>
        <p:nvSpPr>
          <p:cNvPr id="59" name="object 59"/>
          <p:cNvSpPr/>
          <p:nvPr/>
        </p:nvSpPr>
        <p:spPr>
          <a:xfrm>
            <a:off x="7044691" y="5756250"/>
            <a:ext cx="161925" cy="1"/>
          </a:xfrm>
          <a:custGeom>
            <a:rect l="l" t="t" r="r" b="b"/>
            <a:pathLst>
              <a:path w="161925" h="1">
                <a:moveTo>
                  <a:pt x="0" y="0"/>
                </a:moveTo>
                <a:lnTo>
                  <a:pt x="161925" y="1"/>
                </a:lnTo>
              </a:path>
            </a:pathLst>
          </a:custGeom>
          <a:ln w="1270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7206614" y="5749926"/>
            <a:ext cx="1" cy="161925"/>
          </a:xfrm>
          <a:custGeom>
            <a:rect l="l" t="t" r="r" b="b"/>
            <a:pathLst>
              <a:path w="1" h="161925">
                <a:moveTo>
                  <a:pt x="1" y="0"/>
                </a:moveTo>
                <a:lnTo>
                  <a:pt x="0" y="161925"/>
                </a:lnTo>
              </a:path>
            </a:pathLst>
          </a:custGeom>
          <a:ln w="1270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5069205" y="6188100"/>
            <a:ext cx="161925" cy="1"/>
          </a:xfrm>
          <a:custGeom>
            <a:rect l="l" t="t" r="r" b="b"/>
            <a:pathLst>
              <a:path w="161925" h="1">
                <a:moveTo>
                  <a:pt x="161925" y="1"/>
                </a:moveTo>
                <a:lnTo>
                  <a:pt x="0" y="0"/>
                </a:lnTo>
              </a:path>
            </a:pathLst>
          </a:custGeom>
          <a:ln w="1270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5069205" y="6032501"/>
            <a:ext cx="1" cy="161925"/>
          </a:xfrm>
          <a:custGeom>
            <a:rect l="l" t="t" r="r" b="b"/>
            <a:pathLst>
              <a:path w="1" h="161925">
                <a:moveTo>
                  <a:pt x="0" y="161925"/>
                </a:moveTo>
                <a:lnTo>
                  <a:pt x="1" y="0"/>
                </a:lnTo>
              </a:path>
            </a:pathLst>
          </a:custGeom>
          <a:ln w="1270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7994493" y="5687484"/>
            <a:ext cx="443765" cy="384229"/>
          </a:xfrm>
          <a:custGeom>
            <a:rect l="l" t="t" r="r" b="b"/>
            <a:pathLst>
              <a:path w="443764" h="384229">
                <a:moveTo>
                  <a:pt x="221882" y="0"/>
                </a:moveTo>
                <a:lnTo>
                  <a:pt x="0" y="384229"/>
                </a:lnTo>
                <a:lnTo>
                  <a:pt x="443765" y="384229"/>
                </a:lnTo>
                <a:lnTo>
                  <a:pt x="221882"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7832991" y="6062944"/>
            <a:ext cx="850841" cy="160636"/>
          </a:xfrm>
          <a:custGeom>
            <a:rect l="l" t="t" r="r" b="b"/>
            <a:pathLst>
              <a:path w="850841" h="160636">
                <a:moveTo>
                  <a:pt x="56635" y="62088"/>
                </a:moveTo>
                <a:lnTo>
                  <a:pt x="50" y="152602"/>
                </a:lnTo>
                <a:lnTo>
                  <a:pt x="0" y="154450"/>
                </a:lnTo>
                <a:lnTo>
                  <a:pt x="1672" y="157477"/>
                </a:lnTo>
                <a:lnTo>
                  <a:pt x="3263" y="158418"/>
                </a:lnTo>
                <a:lnTo>
                  <a:pt x="850817" y="160636"/>
                </a:lnTo>
                <a:lnTo>
                  <a:pt x="850828" y="156185"/>
                </a:lnTo>
                <a:lnTo>
                  <a:pt x="9043" y="156185"/>
                </a:lnTo>
                <a:lnTo>
                  <a:pt x="5017" y="148898"/>
                </a:lnTo>
                <a:lnTo>
                  <a:pt x="13599" y="148898"/>
                </a:lnTo>
                <a:lnTo>
                  <a:pt x="64711" y="67137"/>
                </a:lnTo>
                <a:lnTo>
                  <a:pt x="56635" y="62088"/>
                </a:lnTo>
                <a:close/>
              </a:path>
              <a:path w="850841" h="160636">
                <a:moveTo>
                  <a:pt x="5017" y="148898"/>
                </a:moveTo>
                <a:lnTo>
                  <a:pt x="9043" y="156185"/>
                </a:lnTo>
                <a:lnTo>
                  <a:pt x="13585" y="148920"/>
                </a:lnTo>
                <a:lnTo>
                  <a:pt x="5017" y="148898"/>
                </a:lnTo>
                <a:close/>
              </a:path>
              <a:path w="850841" h="160636">
                <a:moveTo>
                  <a:pt x="13585" y="148920"/>
                </a:moveTo>
                <a:lnTo>
                  <a:pt x="9043" y="156185"/>
                </a:lnTo>
                <a:lnTo>
                  <a:pt x="850828" y="156185"/>
                </a:lnTo>
                <a:lnTo>
                  <a:pt x="850841" y="151111"/>
                </a:lnTo>
                <a:lnTo>
                  <a:pt x="13585" y="148920"/>
                </a:lnTo>
                <a:close/>
              </a:path>
              <a:path w="850841" h="160636">
                <a:moveTo>
                  <a:pt x="13599" y="148898"/>
                </a:moveTo>
                <a:lnTo>
                  <a:pt x="5017" y="148898"/>
                </a:lnTo>
                <a:lnTo>
                  <a:pt x="13585" y="148920"/>
                </a:lnTo>
                <a:close/>
              </a:path>
              <a:path w="850841" h="160636">
                <a:moveTo>
                  <a:pt x="96173" y="51319"/>
                </a:moveTo>
                <a:lnTo>
                  <a:pt x="63367" y="51319"/>
                </a:lnTo>
                <a:lnTo>
                  <a:pt x="71443" y="56368"/>
                </a:lnTo>
                <a:lnTo>
                  <a:pt x="64711" y="67137"/>
                </a:lnTo>
                <a:lnTo>
                  <a:pt x="92980" y="84809"/>
                </a:lnTo>
                <a:lnTo>
                  <a:pt x="96173" y="51319"/>
                </a:lnTo>
                <a:close/>
              </a:path>
              <a:path w="850841" h="160636">
                <a:moveTo>
                  <a:pt x="63367" y="51319"/>
                </a:moveTo>
                <a:lnTo>
                  <a:pt x="56635" y="62088"/>
                </a:lnTo>
                <a:lnTo>
                  <a:pt x="64711" y="67137"/>
                </a:lnTo>
                <a:lnTo>
                  <a:pt x="71443" y="56368"/>
                </a:lnTo>
                <a:lnTo>
                  <a:pt x="63367" y="51319"/>
                </a:lnTo>
                <a:close/>
              </a:path>
              <a:path w="850841" h="160636">
                <a:moveTo>
                  <a:pt x="101066" y="0"/>
                </a:moveTo>
                <a:lnTo>
                  <a:pt x="28366" y="44416"/>
                </a:lnTo>
                <a:lnTo>
                  <a:pt x="56635" y="62088"/>
                </a:lnTo>
                <a:lnTo>
                  <a:pt x="63367" y="51319"/>
                </a:lnTo>
                <a:lnTo>
                  <a:pt x="96173" y="51319"/>
                </a:lnTo>
                <a:lnTo>
                  <a:pt x="10106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8214876" y="5411746"/>
            <a:ext cx="427273" cy="769813"/>
          </a:xfrm>
          <a:custGeom>
            <a:rect l="l" t="t" r="r" b="b"/>
            <a:pathLst>
              <a:path w="427273" h="769813">
                <a:moveTo>
                  <a:pt x="290539" y="693613"/>
                </a:moveTo>
                <a:lnTo>
                  <a:pt x="214240" y="731514"/>
                </a:lnTo>
                <a:lnTo>
                  <a:pt x="290339" y="769813"/>
                </a:lnTo>
                <a:lnTo>
                  <a:pt x="290427" y="736475"/>
                </a:lnTo>
                <a:lnTo>
                  <a:pt x="277727" y="736442"/>
                </a:lnTo>
                <a:lnTo>
                  <a:pt x="277751" y="726917"/>
                </a:lnTo>
                <a:lnTo>
                  <a:pt x="290452" y="726917"/>
                </a:lnTo>
                <a:lnTo>
                  <a:pt x="290539" y="693613"/>
                </a:lnTo>
                <a:close/>
              </a:path>
              <a:path w="427273" h="769813">
                <a:moveTo>
                  <a:pt x="290451" y="726950"/>
                </a:moveTo>
                <a:lnTo>
                  <a:pt x="290427" y="736475"/>
                </a:lnTo>
                <a:lnTo>
                  <a:pt x="424832" y="736826"/>
                </a:lnTo>
                <a:lnTo>
                  <a:pt x="426407" y="735922"/>
                </a:lnTo>
                <a:lnTo>
                  <a:pt x="427273" y="734430"/>
                </a:lnTo>
                <a:lnTo>
                  <a:pt x="419013" y="734430"/>
                </a:lnTo>
                <a:lnTo>
                  <a:pt x="414904" y="727275"/>
                </a:lnTo>
                <a:lnTo>
                  <a:pt x="290451" y="726950"/>
                </a:lnTo>
                <a:close/>
              </a:path>
              <a:path w="427273" h="769813">
                <a:moveTo>
                  <a:pt x="277751" y="726917"/>
                </a:moveTo>
                <a:lnTo>
                  <a:pt x="277727" y="736442"/>
                </a:lnTo>
                <a:lnTo>
                  <a:pt x="290427" y="736475"/>
                </a:lnTo>
                <a:lnTo>
                  <a:pt x="290451" y="726950"/>
                </a:lnTo>
                <a:lnTo>
                  <a:pt x="277751" y="726917"/>
                </a:lnTo>
                <a:close/>
              </a:path>
              <a:path w="427273" h="769813">
                <a:moveTo>
                  <a:pt x="414904" y="727275"/>
                </a:moveTo>
                <a:lnTo>
                  <a:pt x="419013" y="734430"/>
                </a:lnTo>
                <a:lnTo>
                  <a:pt x="423156" y="727296"/>
                </a:lnTo>
                <a:lnTo>
                  <a:pt x="414904" y="727275"/>
                </a:lnTo>
                <a:close/>
              </a:path>
              <a:path w="427273" h="769813">
                <a:moveTo>
                  <a:pt x="8260" y="0"/>
                </a:moveTo>
                <a:lnTo>
                  <a:pt x="0" y="4743"/>
                </a:lnTo>
                <a:lnTo>
                  <a:pt x="414904" y="727275"/>
                </a:lnTo>
                <a:lnTo>
                  <a:pt x="423156" y="727296"/>
                </a:lnTo>
                <a:lnTo>
                  <a:pt x="419013" y="734430"/>
                </a:lnTo>
                <a:lnTo>
                  <a:pt x="427273" y="734430"/>
                </a:lnTo>
                <a:lnTo>
                  <a:pt x="428117" y="732978"/>
                </a:lnTo>
                <a:lnTo>
                  <a:pt x="428120" y="731163"/>
                </a:lnTo>
                <a:lnTo>
                  <a:pt x="8260" y="0"/>
                </a:lnTo>
                <a:close/>
              </a:path>
              <a:path w="427273" h="769813">
                <a:moveTo>
                  <a:pt x="290452" y="726917"/>
                </a:moveTo>
                <a:lnTo>
                  <a:pt x="277751" y="726917"/>
                </a:lnTo>
                <a:lnTo>
                  <a:pt x="290451" y="72695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7754943" y="5480438"/>
            <a:ext cx="519607" cy="733947"/>
          </a:xfrm>
          <a:custGeom>
            <a:rect l="l" t="t" r="r" b="b"/>
            <a:pathLst>
              <a:path w="519607" h="733947">
                <a:moveTo>
                  <a:pt x="423062" y="0"/>
                </a:moveTo>
                <a:lnTo>
                  <a:pt x="421443" y="910"/>
                </a:lnTo>
                <a:lnTo>
                  <a:pt x="0" y="729177"/>
                </a:lnTo>
                <a:lnTo>
                  <a:pt x="8244" y="733947"/>
                </a:lnTo>
                <a:lnTo>
                  <a:pt x="424481" y="14675"/>
                </a:lnTo>
                <a:lnTo>
                  <a:pt x="420474" y="7004"/>
                </a:lnTo>
                <a:lnTo>
                  <a:pt x="431220" y="7004"/>
                </a:lnTo>
                <a:lnTo>
                  <a:pt x="428111" y="1054"/>
                </a:lnTo>
                <a:lnTo>
                  <a:pt x="426534" y="74"/>
                </a:lnTo>
                <a:lnTo>
                  <a:pt x="423062" y="0"/>
                </a:lnTo>
                <a:close/>
              </a:path>
              <a:path w="519607" h="733947">
                <a:moveTo>
                  <a:pt x="480104" y="121154"/>
                </a:moveTo>
                <a:lnTo>
                  <a:pt x="450555" y="136590"/>
                </a:lnTo>
                <a:lnTo>
                  <a:pt x="519607" y="186489"/>
                </a:lnTo>
                <a:lnTo>
                  <a:pt x="518647" y="132411"/>
                </a:lnTo>
                <a:lnTo>
                  <a:pt x="485984" y="132411"/>
                </a:lnTo>
                <a:lnTo>
                  <a:pt x="480104" y="121154"/>
                </a:lnTo>
                <a:close/>
              </a:path>
              <a:path w="519607" h="733947">
                <a:moveTo>
                  <a:pt x="488547" y="116744"/>
                </a:moveTo>
                <a:lnTo>
                  <a:pt x="480104" y="121154"/>
                </a:lnTo>
                <a:lnTo>
                  <a:pt x="485984" y="132411"/>
                </a:lnTo>
                <a:lnTo>
                  <a:pt x="494427" y="128001"/>
                </a:lnTo>
                <a:lnTo>
                  <a:pt x="488547" y="116744"/>
                </a:lnTo>
                <a:close/>
              </a:path>
              <a:path w="519607" h="733947">
                <a:moveTo>
                  <a:pt x="518095" y="101309"/>
                </a:moveTo>
                <a:lnTo>
                  <a:pt x="488547" y="116744"/>
                </a:lnTo>
                <a:lnTo>
                  <a:pt x="494427" y="128001"/>
                </a:lnTo>
                <a:lnTo>
                  <a:pt x="485984" y="132411"/>
                </a:lnTo>
                <a:lnTo>
                  <a:pt x="518647" y="132411"/>
                </a:lnTo>
                <a:lnTo>
                  <a:pt x="518095" y="101309"/>
                </a:lnTo>
                <a:close/>
              </a:path>
              <a:path w="519607" h="733947">
                <a:moveTo>
                  <a:pt x="431220" y="7004"/>
                </a:moveTo>
                <a:lnTo>
                  <a:pt x="420474" y="7004"/>
                </a:lnTo>
                <a:lnTo>
                  <a:pt x="428816" y="7184"/>
                </a:lnTo>
                <a:lnTo>
                  <a:pt x="424481" y="14675"/>
                </a:lnTo>
                <a:lnTo>
                  <a:pt x="480104" y="121154"/>
                </a:lnTo>
                <a:lnTo>
                  <a:pt x="488547" y="116744"/>
                </a:lnTo>
                <a:lnTo>
                  <a:pt x="431220" y="7004"/>
                </a:lnTo>
                <a:close/>
              </a:path>
              <a:path w="519607" h="733947">
                <a:moveTo>
                  <a:pt x="420474" y="7004"/>
                </a:moveTo>
                <a:lnTo>
                  <a:pt x="424481" y="14675"/>
                </a:lnTo>
                <a:lnTo>
                  <a:pt x="428816" y="7184"/>
                </a:lnTo>
                <a:lnTo>
                  <a:pt x="420474" y="7004"/>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txBox="1"/>
          <p:nvPr/>
        </p:nvSpPr>
        <p:spPr>
          <a:xfrm rot="3600000">
            <a:off x="8355887" y="5679903"/>
            <a:ext cx="268662" cy="1143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sz="900">
                <a:solidFill>
                  <a:srgbClr val="595959"/>
                </a:solidFill>
                <a:latin typeface="Microsoft YaHei UI"/>
                <a:cs typeface="Microsoft YaHei UI"/>
              </a:rPr>
              <a:t>保险</a:t>
            </a:r>
            <a:endParaRPr sz="900">
              <a:latin typeface="Microsoft YaHei UI"/>
              <a:cs typeface="Microsoft YaHei UI"/>
            </a:endParaRPr>
          </a:p>
        </p:txBody>
      </p:sp>
      <p:sp>
        <p:nvSpPr>
          <p:cNvPr id="68" name="object 68"/>
          <p:cNvSpPr txBox="1"/>
          <p:nvPr/>
        </p:nvSpPr>
        <p:spPr>
          <a:xfrm rot="18060000">
            <a:off x="7772106" y="5738790"/>
            <a:ext cx="268226" cy="1371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080"/>
              </a:lnSpc>
            </a:pPr>
            <a:r>
              <a:rPr sz="900">
                <a:solidFill>
                  <a:srgbClr val="595959"/>
                </a:solidFill>
                <a:latin typeface="Microsoft YaHei UI"/>
                <a:cs typeface="Microsoft YaHei UI"/>
              </a:rPr>
              <a:t>养老</a:t>
            </a:r>
            <a:endParaRPr sz="900">
              <a:latin typeface="Microsoft YaHei UI"/>
              <a:cs typeface="Microsoft YaHei UI"/>
            </a:endParaRPr>
          </a:p>
        </p:txBody>
      </p:sp>
      <p:sp>
        <p:nvSpPr>
          <p:cNvPr id="69" name="object 69"/>
          <p:cNvSpPr/>
          <p:nvPr/>
        </p:nvSpPr>
        <p:spPr>
          <a:xfrm>
            <a:off x="8749665" y="5634355"/>
            <a:ext cx="177800" cy="338455"/>
          </a:xfrm>
          <a:custGeom>
            <a:rect l="l" t="t" r="r" b="b"/>
            <a:pathLst>
              <a:path w="177800" h="338454">
                <a:moveTo>
                  <a:pt x="88900" y="0"/>
                </a:moveTo>
                <a:lnTo>
                  <a:pt x="88900" y="84613"/>
                </a:lnTo>
                <a:lnTo>
                  <a:pt x="0" y="84613"/>
                </a:lnTo>
                <a:lnTo>
                  <a:pt x="0" y="253841"/>
                </a:lnTo>
                <a:lnTo>
                  <a:pt x="88900" y="253841"/>
                </a:lnTo>
                <a:lnTo>
                  <a:pt x="88900" y="338454"/>
                </a:lnTo>
                <a:lnTo>
                  <a:pt x="177800" y="169227"/>
                </a:lnTo>
                <a:lnTo>
                  <a:pt x="8890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2150744" y="2886852"/>
            <a:ext cx="301708" cy="288185"/>
          </a:xfrm>
          <a:custGeom>
            <a:rect l="l" t="t" r="r" b="b"/>
            <a:pathLst>
              <a:path w="301708" h="288185">
                <a:moveTo>
                  <a:pt x="144371" y="0"/>
                </a:moveTo>
                <a:lnTo>
                  <a:pt x="101218" y="7900"/>
                </a:lnTo>
                <a:lnTo>
                  <a:pt x="63390" y="26621"/>
                </a:lnTo>
                <a:lnTo>
                  <a:pt x="32775" y="54359"/>
                </a:lnTo>
                <a:lnTo>
                  <a:pt x="11261" y="89313"/>
                </a:lnTo>
                <a:lnTo>
                  <a:pt x="738" y="129680"/>
                </a:lnTo>
                <a:lnTo>
                  <a:pt x="0" y="144027"/>
                </a:lnTo>
                <a:lnTo>
                  <a:pt x="222" y="151919"/>
                </a:lnTo>
                <a:lnTo>
                  <a:pt x="8846" y="192699"/>
                </a:lnTo>
                <a:lnTo>
                  <a:pt x="28691" y="228415"/>
                </a:lnTo>
                <a:lnTo>
                  <a:pt x="57971" y="257297"/>
                </a:lnTo>
                <a:lnTo>
                  <a:pt x="94899" y="277579"/>
                </a:lnTo>
                <a:lnTo>
                  <a:pt x="137688" y="287491"/>
                </a:lnTo>
                <a:lnTo>
                  <a:pt x="152945" y="288185"/>
                </a:lnTo>
                <a:lnTo>
                  <a:pt x="167346" y="287369"/>
                </a:lnTo>
                <a:lnTo>
                  <a:pt x="207937" y="277483"/>
                </a:lnTo>
                <a:lnTo>
                  <a:pt x="243401" y="257297"/>
                </a:lnTo>
                <a:lnTo>
                  <a:pt x="271739" y="228289"/>
                </a:lnTo>
                <a:lnTo>
                  <a:pt x="291572" y="191411"/>
                </a:lnTo>
                <a:lnTo>
                  <a:pt x="301109" y="147967"/>
                </a:lnTo>
                <a:lnTo>
                  <a:pt x="301708" y="132236"/>
                </a:lnTo>
                <a:lnTo>
                  <a:pt x="299844" y="118537"/>
                </a:lnTo>
                <a:lnTo>
                  <a:pt x="286515" y="80292"/>
                </a:lnTo>
                <a:lnTo>
                  <a:pt x="262773" y="47632"/>
                </a:lnTo>
                <a:lnTo>
                  <a:pt x="230147" y="22242"/>
                </a:lnTo>
                <a:lnTo>
                  <a:pt x="190170" y="5803"/>
                </a:lnTo>
                <a:lnTo>
                  <a:pt x="144371"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2167127" y="2892552"/>
            <a:ext cx="277368" cy="277367"/>
          </a:xfrm>
          <a:prstGeom prst="rect">
            <a:avLst/>
          </a:prstGeom>
          <a:blipFill>
            <a:blip r:embed="rId8"/>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2382395" y="3133766"/>
            <a:ext cx="2360421" cy="1"/>
          </a:xfrm>
          <a:custGeom>
            <a:rect l="l" t="t" r="r" b="b"/>
            <a:pathLst>
              <a:path w="2360421" h="1">
                <a:moveTo>
                  <a:pt x="0" y="0"/>
                </a:moveTo>
                <a:lnTo>
                  <a:pt x="2360421" y="1"/>
                </a:lnTo>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txBox="1"/>
          <p:nvPr/>
        </p:nvSpPr>
        <p:spPr>
          <a:xfrm>
            <a:off x="3134272" y="2901696"/>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科技生态</a:t>
            </a:r>
            <a:endParaRPr sz="1200">
              <a:latin typeface="Microsoft YaHei UI"/>
              <a:cs typeface="Microsoft YaHei UI"/>
            </a:endParaRPr>
          </a:p>
        </p:txBody>
      </p:sp>
      <p:sp>
        <p:nvSpPr>
          <p:cNvPr id="75" name="object 75"/>
          <p:cNvSpPr/>
          <p:nvPr/>
        </p:nvSpPr>
        <p:spPr>
          <a:xfrm>
            <a:off x="4492627" y="3079781"/>
            <a:ext cx="107946" cy="107966"/>
          </a:xfrm>
          <a:custGeom>
            <a:rect l="l" t="t" r="r" b="b"/>
            <a:pathLst>
              <a:path w="107946" h="107966">
                <a:moveTo>
                  <a:pt x="53810" y="0"/>
                </a:moveTo>
                <a:lnTo>
                  <a:pt x="15753" y="15864"/>
                </a:lnTo>
                <a:lnTo>
                  <a:pt x="37" y="53687"/>
                </a:lnTo>
                <a:lnTo>
                  <a:pt x="0" y="54482"/>
                </a:lnTo>
                <a:lnTo>
                  <a:pt x="2034" y="68716"/>
                </a:lnTo>
                <a:lnTo>
                  <a:pt x="26986" y="100675"/>
                </a:lnTo>
                <a:lnTo>
                  <a:pt x="54379" y="107966"/>
                </a:lnTo>
                <a:lnTo>
                  <a:pt x="68633" y="105950"/>
                </a:lnTo>
                <a:lnTo>
                  <a:pt x="100642" y="81032"/>
                </a:lnTo>
                <a:lnTo>
                  <a:pt x="107946" y="53687"/>
                </a:lnTo>
                <a:lnTo>
                  <a:pt x="105955" y="39405"/>
                </a:lnTo>
                <a:lnTo>
                  <a:pt x="81087" y="7323"/>
                </a:lnTo>
                <a:lnTo>
                  <a:pt x="5381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7521575" y="2841132"/>
            <a:ext cx="301708" cy="288185"/>
          </a:xfrm>
          <a:custGeom>
            <a:rect l="l" t="t" r="r" b="b"/>
            <a:pathLst>
              <a:path w="301708" h="288185">
                <a:moveTo>
                  <a:pt x="144371" y="0"/>
                </a:moveTo>
                <a:lnTo>
                  <a:pt x="101218" y="7901"/>
                </a:lnTo>
                <a:lnTo>
                  <a:pt x="63390" y="26621"/>
                </a:lnTo>
                <a:lnTo>
                  <a:pt x="32775" y="54360"/>
                </a:lnTo>
                <a:lnTo>
                  <a:pt x="11261" y="89313"/>
                </a:lnTo>
                <a:lnTo>
                  <a:pt x="738" y="129680"/>
                </a:lnTo>
                <a:lnTo>
                  <a:pt x="0" y="144027"/>
                </a:lnTo>
                <a:lnTo>
                  <a:pt x="222" y="151919"/>
                </a:lnTo>
                <a:lnTo>
                  <a:pt x="8846" y="192699"/>
                </a:lnTo>
                <a:lnTo>
                  <a:pt x="28691" y="228415"/>
                </a:lnTo>
                <a:lnTo>
                  <a:pt x="57971" y="257297"/>
                </a:lnTo>
                <a:lnTo>
                  <a:pt x="94899" y="277579"/>
                </a:lnTo>
                <a:lnTo>
                  <a:pt x="137688" y="287491"/>
                </a:lnTo>
                <a:lnTo>
                  <a:pt x="152945" y="288185"/>
                </a:lnTo>
                <a:lnTo>
                  <a:pt x="167346" y="287369"/>
                </a:lnTo>
                <a:lnTo>
                  <a:pt x="207937" y="277483"/>
                </a:lnTo>
                <a:lnTo>
                  <a:pt x="243401" y="257297"/>
                </a:lnTo>
                <a:lnTo>
                  <a:pt x="271739" y="228289"/>
                </a:lnTo>
                <a:lnTo>
                  <a:pt x="291572" y="191411"/>
                </a:lnTo>
                <a:lnTo>
                  <a:pt x="301109" y="147967"/>
                </a:lnTo>
                <a:lnTo>
                  <a:pt x="301708" y="132236"/>
                </a:lnTo>
                <a:lnTo>
                  <a:pt x="299844" y="118537"/>
                </a:lnTo>
                <a:lnTo>
                  <a:pt x="286515" y="80292"/>
                </a:lnTo>
                <a:lnTo>
                  <a:pt x="262773" y="47632"/>
                </a:lnTo>
                <a:lnTo>
                  <a:pt x="230147" y="22242"/>
                </a:lnTo>
                <a:lnTo>
                  <a:pt x="190170" y="5803"/>
                </a:lnTo>
                <a:lnTo>
                  <a:pt x="144371"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7537704" y="2846833"/>
            <a:ext cx="277367" cy="277367"/>
          </a:xfrm>
          <a:prstGeom prst="rect">
            <a:avLst/>
          </a:prstGeom>
          <a:blipFill>
            <a:blip r:embed="rId9"/>
            <a:stretch>
              <a:fillRect/>
            </a:stretch>
          </a:blip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7753225" y="3088046"/>
            <a:ext cx="2360421" cy="1"/>
          </a:xfrm>
          <a:custGeom>
            <a:rect l="l" t="t" r="r" b="b"/>
            <a:pathLst>
              <a:path w="2360421" h="1">
                <a:moveTo>
                  <a:pt x="0" y="0"/>
                </a:moveTo>
                <a:lnTo>
                  <a:pt x="2360421" y="1"/>
                </a:lnTo>
              </a:path>
            </a:pathLst>
          </a:custGeom>
          <a:ln w="9525">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txBox="1"/>
          <p:nvPr/>
        </p:nvSpPr>
        <p:spPr>
          <a:xfrm>
            <a:off x="8505102" y="2855976"/>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产业生态</a:t>
            </a:r>
            <a:endParaRPr sz="1200">
              <a:latin typeface="Microsoft YaHei UI"/>
              <a:cs typeface="Microsoft YaHei UI"/>
            </a:endParaRPr>
          </a:p>
        </p:txBody>
      </p:sp>
      <p:sp>
        <p:nvSpPr>
          <p:cNvPr id="80" name="object 80"/>
          <p:cNvSpPr/>
          <p:nvPr/>
        </p:nvSpPr>
        <p:spPr>
          <a:xfrm>
            <a:off x="9896477" y="3034061"/>
            <a:ext cx="107946" cy="107966"/>
          </a:xfrm>
          <a:custGeom>
            <a:rect l="l" t="t" r="r" b="b"/>
            <a:pathLst>
              <a:path w="107946" h="107966">
                <a:moveTo>
                  <a:pt x="53810" y="0"/>
                </a:moveTo>
                <a:lnTo>
                  <a:pt x="15753" y="15864"/>
                </a:lnTo>
                <a:lnTo>
                  <a:pt x="37" y="53687"/>
                </a:lnTo>
                <a:lnTo>
                  <a:pt x="0" y="54482"/>
                </a:lnTo>
                <a:lnTo>
                  <a:pt x="2034" y="68716"/>
                </a:lnTo>
                <a:lnTo>
                  <a:pt x="26986" y="100675"/>
                </a:lnTo>
                <a:lnTo>
                  <a:pt x="54379" y="107966"/>
                </a:lnTo>
                <a:lnTo>
                  <a:pt x="68633" y="105950"/>
                </a:lnTo>
                <a:lnTo>
                  <a:pt x="100642" y="81032"/>
                </a:lnTo>
                <a:lnTo>
                  <a:pt x="107946" y="53687"/>
                </a:lnTo>
                <a:lnTo>
                  <a:pt x="105955" y="39405"/>
                </a:lnTo>
                <a:lnTo>
                  <a:pt x="81087" y="7323"/>
                </a:lnTo>
                <a:lnTo>
                  <a:pt x="5381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1524000" y="1"/>
            <a:ext cx="2064468" cy="243417"/>
          </a:xfrm>
          <a:custGeom>
            <a:rect l="l" t="t" r="r" b="b"/>
            <a:pathLst>
              <a:path w="2064468" h="243417">
                <a:moveTo>
                  <a:pt x="1949296" y="0"/>
                </a:moveTo>
                <a:lnTo>
                  <a:pt x="0" y="0"/>
                </a:lnTo>
                <a:lnTo>
                  <a:pt x="0" y="243417"/>
                </a:lnTo>
                <a:lnTo>
                  <a:pt x="1936225" y="243417"/>
                </a:lnTo>
                <a:lnTo>
                  <a:pt x="2064468" y="115172"/>
                </a:lnTo>
                <a:lnTo>
                  <a:pt x="1949296"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数字化健康管理</a:t>
            </a:r>
            <a:endParaRPr sz="1200">
              <a:latin typeface="Microsoft YaHei UI"/>
              <a:cs typeface="Microsoft YaHei UI"/>
            </a:endParaRPr>
          </a:p>
        </p:txBody>
      </p:sp>
      <p:sp>
        <p:nvSpPr>
          <p:cNvPr id="83" name="object 83"/>
          <p:cNvSpPr/>
          <p:nvPr/>
        </p:nvSpPr>
        <p:spPr>
          <a:xfrm>
            <a:off x="3498791" y="1"/>
            <a:ext cx="2064470" cy="243417"/>
          </a:xfrm>
          <a:custGeom>
            <a:rect l="l" t="t" r="r" b="b"/>
            <a:pathLst>
              <a:path w="2064470" h="243417">
                <a:moveTo>
                  <a:pt x="1949297" y="0"/>
                </a:moveTo>
                <a:lnTo>
                  <a:pt x="13070" y="0"/>
                </a:lnTo>
                <a:lnTo>
                  <a:pt x="128244" y="115172"/>
                </a:lnTo>
                <a:lnTo>
                  <a:pt x="0" y="243417"/>
                </a:lnTo>
                <a:lnTo>
                  <a:pt x="1936226" y="243417"/>
                </a:lnTo>
                <a:lnTo>
                  <a:pt x="2064470" y="115172"/>
                </a:lnTo>
                <a:lnTo>
                  <a:pt x="1949297"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智慧病案与</a:t>
            </a:r>
            <a:r>
              <a:rPr sz="1200" spc="-5">
                <a:solidFill>
                  <a:srgbClr val="595959"/>
                </a:solidFill>
                <a:latin typeface="Verdana"/>
                <a:cs typeface="Verdana"/>
              </a:rPr>
              <a:t>D</a:t>
            </a:r>
            <a:r>
              <a:rPr sz="1200">
                <a:solidFill>
                  <a:srgbClr val="595959"/>
                </a:solidFill>
                <a:latin typeface="Verdana"/>
                <a:cs typeface="Verdana"/>
              </a:rPr>
              <a:t>R</a:t>
            </a:r>
            <a:r>
              <a:rPr sz="1200" spc="-5">
                <a:solidFill>
                  <a:srgbClr val="595959"/>
                </a:solidFill>
                <a:latin typeface="Verdana"/>
                <a:cs typeface="Verdana"/>
              </a:rPr>
              <a:t>G</a:t>
            </a:r>
            <a:r>
              <a:rPr sz="1200">
                <a:solidFill>
                  <a:srgbClr val="595959"/>
                </a:solidFill>
                <a:latin typeface="Verdana"/>
                <a:cs typeface="Verdana"/>
              </a:rPr>
              <a:t>s</a:t>
            </a:r>
            <a:endParaRPr sz="1200">
              <a:latin typeface="Verdana"/>
              <a:cs typeface="Verdana"/>
            </a:endParaRPr>
          </a:p>
        </p:txBody>
      </p:sp>
      <p:sp>
        <p:nvSpPr>
          <p:cNvPr id="85" name="object 85"/>
          <p:cNvSpPr txBox="1"/>
          <p:nvPr/>
        </p:nvSpPr>
        <p:spPr>
          <a:xfrm>
            <a:off x="2056280"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graphicFrame>
        <p:nvGraphicFramePr>
          <p:cNvPr id="70" name="object 70"/>
          <p:cNvGraphicFramePr>
            <a:graphicFrameLocks noGrp="1"/>
          </p:cNvGraphicFramePr>
          <p:nvPr/>
        </p:nvGraphicFramePr>
        <p:xfrm>
          <a:off x="7554913" y="3179128"/>
          <a:ext cx="2559050" cy="3302000"/>
        </p:xfrm>
        <a:graphic>
          <a:graphicData uri="http://schemas.openxmlformats.org/drawingml/2006/table">
            <a:tbl>
              <a:tblPr firstRow="1" bandRow="1">
                <a:tableStyleId>{2D5ABB26-0587-4C30-8999-92F81FD0307C}</a:tableStyleId>
              </a:tblPr>
              <a:tblGrid>
                <a:gridCol w="2559050">
                  <a:extLst>
                    <a:ext uri="{9D8B030D-6E8A-4147-A177-3AD203B41FA5}">
                      <a16:colId xmlns:a16="http://schemas.microsoft.com/office/drawing/2014/main" val="20000"/>
                    </a:ext>
                  </a:extLst>
                </a:gridCol>
              </a:tblGrid>
              <a:tr h="1743710">
                <a:tc>
                  <a:txBody>
                    <a:bodyPr vert="horz" wrap="square"/>
                    <a:lstStyle/>
                    <a:p>
                      <a:pPr marL="906780">
                        <a:lnSpc>
                          <a:spcPct val="100000"/>
                        </a:lnSpc>
                      </a:pPr>
                      <a:r>
                        <a:rPr sz="1200" b="1">
                          <a:solidFill>
                            <a:srgbClr val="1EC8F3"/>
                          </a:solidFill>
                          <a:latin typeface="Microsoft YaHei UI"/>
                          <a:cs typeface="Microsoft YaHei UI"/>
                        </a:rPr>
                        <a:t>产业生态融合</a:t>
                      </a:r>
                      <a:endParaRPr sz="1200">
                        <a:latin typeface="Microsoft YaHei UI"/>
                        <a:cs typeface="Microsoft YaHei UI"/>
                      </a:endParaRPr>
                    </a:p>
                    <a:p>
                      <a:pPr>
                        <a:lnSpc>
                          <a:spcPts val="550"/>
                        </a:lnSpc>
                        <a:spcBef>
                          <a:spcPts val="34"/>
                        </a:spcBef>
                      </a:pPr>
                      <a:endParaRPr sz="550"/>
                    </a:p>
                    <a:p>
                      <a:pPr marL="318135" marR="198755" indent="-171450" algn="just">
                        <a:lnSpc>
                          <a:spcPct val="115999"/>
                        </a:lnSpc>
                      </a:pPr>
                      <a:r>
                        <a:rPr sz="1000">
                          <a:solidFill>
                            <a:srgbClr val="1EC8F3"/>
                          </a:solidFill>
                          <a:latin typeface="Arial"/>
                          <a:cs typeface="Arial"/>
                        </a:rPr>
                        <a:t>n </a:t>
                      </a:r>
                      <a:r>
                        <a:rPr sz="1000" spc="45">
                          <a:solidFill>
                            <a:srgbClr val="1EC8F3"/>
                          </a:solidFill>
                          <a:latin typeface="Arial"/>
                          <a:cs typeface="Arial"/>
                        </a:rPr>
                        <a:t> </a:t>
                      </a:r>
                      <a:r>
                        <a:rPr sz="1000" b="1" spc="0">
                          <a:solidFill>
                            <a:srgbClr val="1EC8F3"/>
                          </a:solidFill>
                          <a:latin typeface="Microsoft YaHei UI"/>
                          <a:cs typeface="Microsoft YaHei UI"/>
                        </a:rPr>
                        <a:t>传统：</a:t>
                      </a:r>
                      <a:r>
                        <a:rPr sz="1000" spc="0">
                          <a:solidFill>
                            <a:srgbClr val="595959"/>
                          </a:solidFill>
                          <a:latin typeface="Microsoft YaHei UI"/>
                          <a:cs typeface="Microsoft YaHei UI"/>
                        </a:rPr>
                        <a:t>健康管理多依附于体检动作的 发生，产业相对单一。</a:t>
                      </a:r>
                      <a:endParaRPr sz="1000">
                        <a:latin typeface="Microsoft YaHei UI"/>
                        <a:cs typeface="Microsoft YaHei UI"/>
                      </a:endParaRPr>
                    </a:p>
                    <a:p>
                      <a:pPr marL="318135" marR="198755" indent="-171450" algn="just">
                        <a:lnSpc>
                          <a:spcPct val="118500"/>
                        </a:lnSpc>
                        <a:spcBef>
                          <a:spcPts val="90"/>
                        </a:spcBef>
                      </a:pPr>
                      <a:r>
                        <a:rPr sz="1000">
                          <a:solidFill>
                            <a:srgbClr val="1EC8F3"/>
                          </a:solidFill>
                          <a:latin typeface="Arial"/>
                          <a:cs typeface="Arial"/>
                        </a:rPr>
                        <a:t>n </a:t>
                      </a:r>
                      <a:r>
                        <a:rPr sz="1000" spc="45">
                          <a:solidFill>
                            <a:srgbClr val="1EC8F3"/>
                          </a:solidFill>
                          <a:latin typeface="Arial"/>
                          <a:cs typeface="Arial"/>
                        </a:rPr>
                        <a:t> </a:t>
                      </a:r>
                      <a:r>
                        <a:rPr sz="1000" b="1" spc="0">
                          <a:solidFill>
                            <a:srgbClr val="1EC8F3"/>
                          </a:solidFill>
                          <a:latin typeface="Microsoft YaHei UI"/>
                          <a:cs typeface="Microsoft YaHei UI"/>
                        </a:rPr>
                        <a:t>现状：</a:t>
                      </a:r>
                      <a:r>
                        <a:rPr sz="1000" spc="0">
                          <a:solidFill>
                            <a:srgbClr val="595959"/>
                          </a:solidFill>
                          <a:latin typeface="Microsoft YaHei UI"/>
                          <a:cs typeface="Microsoft YaHei UI"/>
                        </a:rPr>
                        <a:t>目前保险行业，尤其商业健康 保险已经开始</a:t>
                      </a:r>
                      <a:r>
                        <a:rPr sz="1000" b="1" spc="0">
                          <a:solidFill>
                            <a:srgbClr val="595959"/>
                          </a:solidFill>
                          <a:latin typeface="Microsoft YaHei UI"/>
                          <a:cs typeface="Microsoft YaHei UI"/>
                        </a:rPr>
                        <a:t>利用数字化健康管理服 务</a:t>
                      </a:r>
                      <a:r>
                        <a:rPr sz="1000" spc="0">
                          <a:solidFill>
                            <a:srgbClr val="595959"/>
                          </a:solidFill>
                          <a:latin typeface="Microsoft YaHei UI"/>
                          <a:cs typeface="Microsoft YaHei UI"/>
                        </a:rPr>
                        <a:t>进行相应的</a:t>
                      </a:r>
                      <a:r>
                        <a:rPr sz="1000" b="1" spc="0">
                          <a:solidFill>
                            <a:srgbClr val="595959"/>
                          </a:solidFill>
                          <a:latin typeface="Microsoft YaHei UI"/>
                          <a:cs typeface="Microsoft YaHei UI"/>
                        </a:rPr>
                        <a:t>保单用户风控管理；</a:t>
                      </a:r>
                      <a:r>
                        <a:rPr sz="1000" spc="0">
                          <a:solidFill>
                            <a:srgbClr val="595959"/>
                          </a:solidFill>
                          <a:latin typeface="Microsoft YaHei UI"/>
                          <a:cs typeface="Microsoft YaHei UI"/>
                        </a:rPr>
                        <a:t>各 行业逐渐开始向健康管理行业摸索迈 进。</a:t>
                      </a:r>
                      <a:endParaRPr sz="1000">
                        <a:latin typeface="Microsoft YaHei UI"/>
                        <a:cs typeface="Microsoft YaHei UI"/>
                      </a:endParaRPr>
                    </a:p>
                  </a:txBody>
                  <a:tcPr marL="0" marR="0" marT="0" marB="0">
                    <a:lnL w="9525">
                      <a:solidFill>
                        <a:srgbClr val="A5E9FA"/>
                      </a:solidFill>
                      <a:prstDash val="solid"/>
                    </a:lnL>
                    <a:lnR w="9525">
                      <a:solidFill>
                        <a:srgbClr val="A5E9FA"/>
                      </a:solidFill>
                      <a:prstDash val="solid"/>
                    </a:lnR>
                    <a:lnT w="9525">
                      <a:solidFill>
                        <a:srgbClr val="A5E9FA"/>
                      </a:solidFill>
                      <a:prstDash val="solid"/>
                    </a:lnT>
                    <a:lnB w="9525">
                      <a:solidFill>
                        <a:srgbClr val="A5E9FA"/>
                      </a:solidFill>
                      <a:prstDash val="solid"/>
                    </a:lnB>
                  </a:tcPr>
                </a:tc>
                <a:extLst>
                  <a:ext uri="{0D108BD9-81ED-4DB2-BD59-A6C34878D82A}">
                    <a16:rowId xmlns:a16="http://schemas.microsoft.com/office/drawing/2014/main" val="10000"/>
                  </a:ext>
                </a:extLst>
              </a:tr>
              <a:tr h="40639">
                <a:tc>
                  <a:txBody>
                    <a:bodyPr vert="horz" wrap="square"/>
                    <a:lstStyle/>
                    <a:p>
                      <a:endParaRPr sz="1000">
                        <a:latin typeface="Microsoft YaHei UI"/>
                        <a:cs typeface="Microsoft YaHei UI"/>
                      </a:endParaRPr>
                    </a:p>
                  </a:txBody>
                  <a:tcPr marL="0" marR="0" marT="0" marB="0">
                    <a:lnT w="9525">
                      <a:solidFill>
                        <a:srgbClr val="A5E9FA"/>
                      </a:solidFill>
                      <a:prstDash val="solid"/>
                    </a:lnT>
                    <a:lnB w="9525">
                      <a:solidFill>
                        <a:srgbClr val="A5E9FA"/>
                      </a:solidFill>
                      <a:prstDash val="solid"/>
                    </a:lnB>
                  </a:tcPr>
                </a:tc>
                <a:extLst>
                  <a:ext uri="{0D108BD9-81ED-4DB2-BD59-A6C34878D82A}">
                    <a16:rowId xmlns:a16="http://schemas.microsoft.com/office/drawing/2014/main" val="10001"/>
                  </a:ext>
                </a:extLst>
              </a:tr>
              <a:tr h="1405890">
                <a:tc>
                  <a:txBody>
                    <a:bodyPr vert="horz" wrap="square"/>
                    <a:lstStyle/>
                    <a:p>
                      <a:pPr marL="318135" marR="198755" indent="-171450">
                        <a:lnSpc>
                          <a:spcPct val="115999"/>
                        </a:lnSpc>
                      </a:pPr>
                      <a:r>
                        <a:rPr sz="1000">
                          <a:solidFill>
                            <a:srgbClr val="1EC8F3"/>
                          </a:solidFill>
                          <a:latin typeface="Arial"/>
                          <a:cs typeface="Arial"/>
                        </a:rPr>
                        <a:t>n </a:t>
                      </a:r>
                      <a:r>
                        <a:rPr sz="1000" spc="45">
                          <a:solidFill>
                            <a:srgbClr val="1EC8F3"/>
                          </a:solidFill>
                          <a:latin typeface="Arial"/>
                          <a:cs typeface="Arial"/>
                        </a:rPr>
                        <a:t> </a:t>
                      </a:r>
                      <a:r>
                        <a:rPr sz="1000" b="1" spc="0">
                          <a:solidFill>
                            <a:srgbClr val="1EC8F3"/>
                          </a:solidFill>
                          <a:latin typeface="Microsoft YaHei UI"/>
                          <a:cs typeface="Microsoft YaHei UI"/>
                        </a:rPr>
                        <a:t>发展：</a:t>
                      </a:r>
                      <a:r>
                        <a:rPr sz="1000" b="1" spc="0">
                          <a:solidFill>
                            <a:srgbClr val="595959"/>
                          </a:solidFill>
                          <a:latin typeface="Microsoft YaHei UI"/>
                          <a:cs typeface="Microsoft YaHei UI"/>
                        </a:rPr>
                        <a:t>健康管理与保险、养老等产业 的融合进程进一步加快。</a:t>
                      </a:r>
                      <a:endParaRPr sz="1000">
                        <a:latin typeface="Microsoft YaHei UI"/>
                        <a:cs typeface="Microsoft YaHei UI"/>
                      </a:endParaRPr>
                    </a:p>
                    <a:p>
                      <a:pPr>
                        <a:lnSpc>
                          <a:spcPts val="700"/>
                        </a:lnSpc>
                        <a:spcBef>
                          <a:spcPts val="44"/>
                        </a:spcBef>
                      </a:pPr>
                      <a:endParaRPr sz="700"/>
                    </a:p>
                    <a:p>
                      <a:pPr marL="1454150" marR="205740">
                        <a:lnSpc>
                          <a:spcPct val="100000"/>
                        </a:lnSpc>
                      </a:pPr>
                      <a:r>
                        <a:rPr sz="1000">
                          <a:solidFill>
                            <a:srgbClr val="595959"/>
                          </a:solidFill>
                          <a:latin typeface="Microsoft YaHei UI"/>
                          <a:cs typeface="Microsoft YaHei UI"/>
                        </a:rPr>
                        <a:t>数字化健康管理 加快与保险、养</a:t>
                      </a:r>
                      <a:endParaRPr sz="1000">
                        <a:latin typeface="Microsoft YaHei UI"/>
                        <a:cs typeface="Microsoft YaHei UI"/>
                      </a:endParaRPr>
                    </a:p>
                    <a:p>
                      <a:pPr marL="563245">
                        <a:lnSpc>
                          <a:spcPct val="100000"/>
                        </a:lnSpc>
                        <a:tabLst>
                          <a:tab pos="1454150"/>
                        </a:tabLst>
                      </a:pPr>
                      <a:r>
                        <a:rPr sz="1050" b="1" baseline="-23809">
                          <a:solidFill>
                            <a:srgbClr val="FFFFFF"/>
                          </a:solidFill>
                          <a:latin typeface="Microsoft YaHei UI"/>
                          <a:cs typeface="Microsoft YaHei UI"/>
                        </a:rPr>
                        <a:t>健康	</a:t>
                      </a:r>
                      <a:r>
                        <a:rPr sz="1000">
                          <a:solidFill>
                            <a:srgbClr val="595959"/>
                          </a:solidFill>
                          <a:latin typeface="Microsoft YaHei UI"/>
                          <a:cs typeface="Microsoft YaHei UI"/>
                        </a:rPr>
                        <a:t>老等产业的竞争</a:t>
                      </a:r>
                      <a:endParaRPr sz="1000">
                        <a:latin typeface="Microsoft YaHei UI"/>
                        <a:cs typeface="Microsoft YaHei UI"/>
                      </a:endParaRPr>
                    </a:p>
                    <a:p>
                      <a:pPr marL="1454150" marR="205740" indent="-890905">
                        <a:lnSpc>
                          <a:spcPct val="100000"/>
                        </a:lnSpc>
                        <a:tabLst>
                          <a:tab pos="1454150"/>
                        </a:tabLst>
                      </a:pPr>
                      <a:r>
                        <a:rPr sz="1050" b="1" baseline="7936">
                          <a:solidFill>
                            <a:srgbClr val="FFFFFF"/>
                          </a:solidFill>
                          <a:latin typeface="Microsoft YaHei UI"/>
                          <a:cs typeface="Microsoft YaHei UI"/>
                        </a:rPr>
                        <a:t>管理	</a:t>
                      </a:r>
                      <a:r>
                        <a:rPr sz="1000">
                          <a:solidFill>
                            <a:srgbClr val="595959"/>
                          </a:solidFill>
                          <a:latin typeface="Microsoft YaHei UI"/>
                          <a:cs typeface="Microsoft YaHei UI"/>
                        </a:rPr>
                        <a:t>与合作，</a:t>
                      </a:r>
                      <a:r>
                        <a:rPr sz="1000" b="1">
                          <a:solidFill>
                            <a:srgbClr val="1EC8F3"/>
                          </a:solidFill>
                          <a:latin typeface="Microsoft YaHei UI"/>
                          <a:cs typeface="Microsoft YaHei UI"/>
                        </a:rPr>
                        <a:t>形成良 性竞合关系</a:t>
                      </a:r>
                      <a:r>
                        <a:rPr sz="1000">
                          <a:solidFill>
                            <a:srgbClr val="595959"/>
                          </a:solidFill>
                          <a:latin typeface="Microsoft YaHei UI"/>
                          <a:cs typeface="Microsoft YaHei UI"/>
                        </a:rPr>
                        <a:t>。</a:t>
                      </a:r>
                      <a:endParaRPr sz="1000">
                        <a:latin typeface="Microsoft YaHei UI"/>
                        <a:cs typeface="Microsoft YaHei UI"/>
                      </a:endParaRPr>
                    </a:p>
                    <a:p>
                      <a:pPr marL="655955">
                        <a:lnSpc>
                          <a:spcPct val="100000"/>
                        </a:lnSpc>
                        <a:spcBef>
                          <a:spcPts val="170"/>
                        </a:spcBef>
                      </a:pPr>
                      <a:r>
                        <a:rPr sz="900" spc="-5">
                          <a:solidFill>
                            <a:srgbClr val="595959"/>
                          </a:solidFill>
                          <a:latin typeface="Microsoft YaHei UI"/>
                          <a:cs typeface="Microsoft YaHei UI"/>
                        </a:rPr>
                        <a:t>...</a:t>
                      </a:r>
                      <a:endParaRPr sz="900">
                        <a:latin typeface="Microsoft YaHei UI"/>
                        <a:cs typeface="Microsoft YaHei UI"/>
                      </a:endParaRPr>
                    </a:p>
                  </a:txBody>
                  <a:tcPr marL="0" marR="0" marT="0" marB="0">
                    <a:lnL w="9525">
                      <a:solidFill>
                        <a:srgbClr val="A5E9FA"/>
                      </a:solidFill>
                      <a:prstDash val="solid"/>
                    </a:lnL>
                    <a:lnR w="9525">
                      <a:solidFill>
                        <a:srgbClr val="A5E9FA"/>
                      </a:solidFill>
                      <a:prstDash val="solid"/>
                    </a:lnR>
                    <a:lnT w="9525">
                      <a:solidFill>
                        <a:srgbClr val="A5E9FA"/>
                      </a:solidFill>
                      <a:prstDash val="solid"/>
                    </a:lnT>
                    <a:lnB w="9525">
                      <a:solidFill>
                        <a:srgbClr val="A5E9FA"/>
                      </a:solidFill>
                      <a:prstDash val="solid"/>
                    </a:lnB>
                  </a:tcPr>
                </a:tc>
                <a:extLst>
                  <a:ext uri="{0D108BD9-81ED-4DB2-BD59-A6C34878D82A}">
                    <a16:rowId xmlns:a16="http://schemas.microsoft.com/office/drawing/2014/main" val="10002"/>
                  </a:ext>
                </a:extLst>
              </a:tr>
            </a:tbl>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3800476" y="3383280"/>
            <a:ext cx="6308681" cy="2946801"/>
          </a:xfrm>
          <a:custGeom>
            <a:rect l="l" t="t" r="r" b="b"/>
            <a:pathLst>
              <a:path w="6308681" h="2946801">
                <a:moveTo>
                  <a:pt x="0" y="0"/>
                </a:moveTo>
                <a:lnTo>
                  <a:pt x="6308681" y="0"/>
                </a:lnTo>
                <a:lnTo>
                  <a:pt x="6308681" y="2946801"/>
                </a:lnTo>
                <a:lnTo>
                  <a:pt x="0" y="2946801"/>
                </a:lnTo>
                <a:lnTo>
                  <a:pt x="0" y="0"/>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object 3"/>
          <p:cNvSpPr txBox="1"/>
          <p:nvPr/>
        </p:nvSpPr>
        <p:spPr>
          <a:xfrm>
            <a:off x="2050739" y="498856"/>
            <a:ext cx="8113395" cy="21748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629660" algn="just"/>
            <a:r>
              <a:rPr sz="3200">
                <a:solidFill>
                  <a:srgbClr val="8BC53F"/>
                </a:solidFill>
                <a:latin typeface="Microsoft YaHei UI"/>
                <a:cs typeface="Microsoft YaHei UI"/>
              </a:rPr>
              <a:t>智慧病案概念及价值探析</a:t>
            </a:r>
            <a:endParaRPr sz="3200">
              <a:latin typeface="Microsoft YaHei UI"/>
              <a:cs typeface="Microsoft YaHei UI"/>
            </a:endParaRPr>
          </a:p>
          <a:p>
            <a:pPr>
              <a:lnSpc>
                <a:spcPts val="650"/>
              </a:lnSpc>
              <a:spcBef>
                <a:spcPts val="30"/>
              </a:spcBef>
            </a:pPr>
            <a:endParaRPr sz="650"/>
          </a:p>
          <a:p>
            <a:pPr marL="12700" marR="1089660" algn="just"/>
            <a:r>
              <a:rPr sz="2400">
                <a:solidFill>
                  <a:srgbClr val="595959"/>
                </a:solidFill>
                <a:latin typeface="Microsoft YaHei UI"/>
                <a:cs typeface="Microsoft YaHei UI"/>
              </a:rPr>
              <a:t>有效节约人力成本，由构建全面无纸化到追求正确化</a:t>
            </a:r>
            <a:endParaRPr sz="2400">
              <a:latin typeface="Microsoft YaHei UI"/>
              <a:cs typeface="Microsoft YaHei UI"/>
            </a:endParaRPr>
          </a:p>
          <a:p>
            <a:pPr>
              <a:lnSpc>
                <a:spcPts val="1000"/>
              </a:lnSpc>
              <a:spcBef>
                <a:spcPts val="13"/>
              </a:spcBef>
            </a:pPr>
            <a:endParaRPr sz="1000"/>
          </a:p>
          <a:p>
            <a:pPr marL="12700" marR="12700" algn="just">
              <a:lnSpc>
                <a:spcPct val="119600"/>
              </a:lnSpc>
            </a:pPr>
            <a:r>
              <a:rPr sz="1200" spc="10">
                <a:solidFill>
                  <a:srgbClr val="595959"/>
                </a:solidFill>
                <a:latin typeface="Microsoft YaHei UI"/>
                <a:cs typeface="Microsoft YaHei UI"/>
              </a:rPr>
              <a:t>传统的纸质</a:t>
            </a:r>
            <a:r>
              <a:rPr sz="1200">
                <a:solidFill>
                  <a:srgbClr val="595959"/>
                </a:solidFill>
                <a:latin typeface="Microsoft YaHei UI"/>
                <a:cs typeface="Microsoft YaHei UI"/>
              </a:rPr>
              <a:t>病案资料保存模式需消耗大量人力物力以及仓储成本，并且其存在占空间、耗资源、易损易丢等管理难题</a:t>
            </a:r>
            <a:r>
              <a:rPr sz="1200" spc="10">
                <a:solidFill>
                  <a:srgbClr val="595959"/>
                </a:solidFill>
                <a:latin typeface="Microsoft YaHei UI"/>
                <a:cs typeface="Microsoft YaHei UI"/>
              </a:rPr>
              <a:t>，</a:t>
            </a:r>
            <a:r>
              <a:rPr sz="1200">
                <a:solidFill>
                  <a:srgbClr val="595959"/>
                </a:solidFill>
                <a:latin typeface="Microsoft YaHei UI"/>
                <a:cs typeface="Microsoft YaHei UI"/>
              </a:rPr>
              <a:t>成 </a:t>
            </a:r>
            <a:r>
              <a:rPr sz="1200" spc="15">
                <a:solidFill>
                  <a:srgbClr val="595959"/>
                </a:solidFill>
                <a:latin typeface="Microsoft YaHei UI"/>
                <a:cs typeface="Microsoft YaHei UI"/>
              </a:rPr>
              <a:t>为</a:t>
            </a:r>
            <a:r>
              <a:rPr sz="1200">
                <a:solidFill>
                  <a:srgbClr val="595959"/>
                </a:solidFill>
                <a:latin typeface="Microsoft YaHei UI"/>
                <a:cs typeface="Microsoft YaHei UI"/>
              </a:rPr>
              <a:t>医院管理</a:t>
            </a:r>
            <a:r>
              <a:rPr sz="1200" spc="15">
                <a:solidFill>
                  <a:srgbClr val="595959"/>
                </a:solidFill>
                <a:latin typeface="Microsoft YaHei UI"/>
                <a:cs typeface="Microsoft YaHei UI"/>
              </a:rPr>
              <a:t>的一大</a:t>
            </a:r>
            <a:r>
              <a:rPr sz="1200">
                <a:solidFill>
                  <a:srgbClr val="595959"/>
                </a:solidFill>
                <a:latin typeface="Microsoft YaHei UI"/>
                <a:cs typeface="Microsoft YaHei UI"/>
              </a:rPr>
              <a:t>难</a:t>
            </a:r>
            <a:r>
              <a:rPr sz="1200" spc="15">
                <a:solidFill>
                  <a:srgbClr val="595959"/>
                </a:solidFill>
                <a:latin typeface="Microsoft YaHei UI"/>
                <a:cs typeface="Microsoft YaHei UI"/>
              </a:rPr>
              <a:t>点。在此背景之下，智慧病案应运而生，能够利用信息化及智能化技术，对医疗机构病历/病案数</a:t>
            </a:r>
            <a:r>
              <a:rPr sz="1200">
                <a:solidFill>
                  <a:srgbClr val="595959"/>
                </a:solidFill>
                <a:latin typeface="Microsoft YaHei UI"/>
                <a:cs typeface="Microsoft YaHei UI"/>
              </a:rPr>
              <a:t>据 进行处理，改变传统病案管理现状，帮助病案工作者实现数据整合、数据质控、病案入库归档、病案数据应用服务的统一 集成。在这一过程之中，病案质量的高低直接影响了病案数据的进一步应用，病案质量控制的作用不言而喻。病案质控按 照质控深度可以分为形式质控与内涵质控，按照质控范围可以分为首页质控与全病历质控，现阶段随着技术的应用加深正</a:t>
            </a:r>
            <a:endParaRPr sz="1200">
              <a:latin typeface="Microsoft YaHei UI"/>
              <a:cs typeface="Microsoft YaHei UI"/>
            </a:endParaRPr>
          </a:p>
        </p:txBody>
      </p:sp>
      <p:sp>
        <p:nvSpPr>
          <p:cNvPr id="4" name="object 4"/>
          <p:cNvSpPr txBox="1"/>
          <p:nvPr/>
        </p:nvSpPr>
        <p:spPr>
          <a:xfrm>
            <a:off x="2050745" y="2694432"/>
            <a:ext cx="27686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在向内涵质控、全病历质控进一步发展。</a:t>
            </a:r>
            <a:endParaRPr sz="1200">
              <a:latin typeface="Microsoft YaHei UI"/>
              <a:cs typeface="Microsoft YaHei UI"/>
            </a:endParaRPr>
          </a:p>
        </p:txBody>
      </p:sp>
      <p:sp>
        <p:nvSpPr>
          <p:cNvPr id="5" name="object 5"/>
          <p:cNvSpPr txBox="1"/>
          <p:nvPr/>
        </p:nvSpPr>
        <p:spPr>
          <a:xfrm>
            <a:off x="2056281"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sp>
        <p:nvSpPr>
          <p:cNvPr id="6" name="object 6"/>
          <p:cNvSpPr txBox="1"/>
          <p:nvPr/>
        </p:nvSpPr>
        <p:spPr>
          <a:xfrm>
            <a:off x="5297486" y="2778759"/>
            <a:ext cx="1625600"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Microsoft YaHei UI"/>
                <a:cs typeface="Microsoft YaHei UI"/>
              </a:rPr>
              <a:t>智慧病案流程及应用</a:t>
            </a:r>
            <a:endParaRPr sz="1400">
              <a:latin typeface="Microsoft YaHei UI"/>
              <a:cs typeface="Microsoft YaHei UI"/>
            </a:endParaRPr>
          </a:p>
        </p:txBody>
      </p:sp>
      <p:sp>
        <p:nvSpPr>
          <p:cNvPr id="7" name="object 7"/>
          <p:cNvSpPr/>
          <p:nvPr/>
        </p:nvSpPr>
        <p:spPr>
          <a:xfrm>
            <a:off x="3798570" y="3051176"/>
            <a:ext cx="6311900" cy="281939"/>
          </a:xfrm>
          <a:custGeom>
            <a:rect l="l" t="t" r="r" b="b"/>
            <a:pathLst>
              <a:path w="6311900" h="281939">
                <a:moveTo>
                  <a:pt x="0" y="0"/>
                </a:moveTo>
                <a:lnTo>
                  <a:pt x="6311900" y="0"/>
                </a:lnTo>
                <a:lnTo>
                  <a:pt x="6311900" y="281940"/>
                </a:lnTo>
                <a:lnTo>
                  <a:pt x="0" y="281940"/>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3798571" y="3051175"/>
            <a:ext cx="6308681" cy="281796"/>
          </a:xfrm>
          <a:custGeom>
            <a:rect l="l" t="t" r="r" b="b"/>
            <a:pathLst>
              <a:path w="6308681" h="281796">
                <a:moveTo>
                  <a:pt x="0" y="0"/>
                </a:moveTo>
                <a:lnTo>
                  <a:pt x="6308681" y="0"/>
                </a:lnTo>
                <a:lnTo>
                  <a:pt x="6308681" y="281796"/>
                </a:lnTo>
                <a:lnTo>
                  <a:pt x="0" y="281796"/>
                </a:lnTo>
                <a:lnTo>
                  <a:pt x="0" y="0"/>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txBox="1"/>
          <p:nvPr/>
        </p:nvSpPr>
        <p:spPr>
          <a:xfrm>
            <a:off x="6637020" y="3099815"/>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智慧病案</a:t>
            </a:r>
            <a:endParaRPr sz="1200">
              <a:latin typeface="Microsoft YaHei UI"/>
              <a:cs typeface="Microsoft YaHei UI"/>
            </a:endParaRPr>
          </a:p>
        </p:txBody>
      </p:sp>
      <p:sp>
        <p:nvSpPr>
          <p:cNvPr id="10" name="object 10"/>
          <p:cNvSpPr/>
          <p:nvPr/>
        </p:nvSpPr>
        <p:spPr>
          <a:xfrm>
            <a:off x="2080894" y="3383279"/>
            <a:ext cx="1469456" cy="2955052"/>
          </a:xfrm>
          <a:custGeom>
            <a:rect l="l" t="t" r="r" b="b"/>
            <a:pathLst>
              <a:path w="1469456" h="2955052">
                <a:moveTo>
                  <a:pt x="0" y="0"/>
                </a:moveTo>
                <a:lnTo>
                  <a:pt x="1469456" y="0"/>
                </a:lnTo>
                <a:lnTo>
                  <a:pt x="1469456" y="2955052"/>
                </a:lnTo>
                <a:lnTo>
                  <a:pt x="0" y="2955052"/>
                </a:lnTo>
                <a:lnTo>
                  <a:pt x="0" y="0"/>
                </a:lnTo>
                <a:close/>
              </a:path>
            </a:pathLst>
          </a:custGeom>
          <a:ln w="952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2080894" y="3051176"/>
            <a:ext cx="1470202" cy="281939"/>
          </a:xfrm>
          <a:custGeom>
            <a:rect l="l" t="t" r="r" b="b"/>
            <a:pathLst>
              <a:path w="1470202" h="281939">
                <a:moveTo>
                  <a:pt x="0" y="0"/>
                </a:moveTo>
                <a:lnTo>
                  <a:pt x="1470202" y="0"/>
                </a:lnTo>
                <a:lnTo>
                  <a:pt x="1470202" y="281940"/>
                </a:lnTo>
                <a:lnTo>
                  <a:pt x="0" y="28194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080894" y="3051175"/>
            <a:ext cx="1469456" cy="281796"/>
          </a:xfrm>
          <a:custGeom>
            <a:rect l="l" t="t" r="r" b="b"/>
            <a:pathLst>
              <a:path w="1469456" h="281796">
                <a:moveTo>
                  <a:pt x="0" y="0"/>
                </a:moveTo>
                <a:lnTo>
                  <a:pt x="1469456" y="0"/>
                </a:lnTo>
                <a:lnTo>
                  <a:pt x="1469456" y="281796"/>
                </a:lnTo>
                <a:lnTo>
                  <a:pt x="0" y="281796"/>
                </a:lnTo>
                <a:lnTo>
                  <a:pt x="0" y="0"/>
                </a:lnTo>
                <a:close/>
              </a:path>
            </a:pathLst>
          </a:custGeom>
          <a:ln w="9520">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2346097" y="3099815"/>
            <a:ext cx="9398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传统纸质病案</a:t>
            </a:r>
            <a:endParaRPr sz="1200">
              <a:latin typeface="Microsoft YaHei UI"/>
              <a:cs typeface="Microsoft YaHei UI"/>
            </a:endParaRPr>
          </a:p>
        </p:txBody>
      </p:sp>
      <p:sp>
        <p:nvSpPr>
          <p:cNvPr id="14" name="object 14"/>
          <p:cNvSpPr/>
          <p:nvPr/>
        </p:nvSpPr>
        <p:spPr>
          <a:xfrm>
            <a:off x="2232299" y="3728084"/>
            <a:ext cx="161925" cy="171450"/>
          </a:xfrm>
          <a:custGeom>
            <a:rect l="l" t="t" r="r" b="b"/>
            <a:pathLst>
              <a:path w="161925" h="171450">
                <a:moveTo>
                  <a:pt x="29845" y="120650"/>
                </a:moveTo>
                <a:lnTo>
                  <a:pt x="1866" y="120650"/>
                </a:lnTo>
                <a:lnTo>
                  <a:pt x="0" y="122555"/>
                </a:lnTo>
                <a:lnTo>
                  <a:pt x="0" y="169545"/>
                </a:lnTo>
                <a:lnTo>
                  <a:pt x="1866" y="171450"/>
                </a:lnTo>
                <a:lnTo>
                  <a:pt x="160058" y="171348"/>
                </a:lnTo>
                <a:lnTo>
                  <a:pt x="161861" y="169545"/>
                </a:lnTo>
                <a:lnTo>
                  <a:pt x="161925" y="164249"/>
                </a:lnTo>
                <a:lnTo>
                  <a:pt x="6972" y="164249"/>
                </a:lnTo>
                <a:lnTo>
                  <a:pt x="6972" y="129108"/>
                </a:lnTo>
                <a:lnTo>
                  <a:pt x="38519" y="129108"/>
                </a:lnTo>
                <a:lnTo>
                  <a:pt x="38519" y="122186"/>
                </a:lnTo>
                <a:lnTo>
                  <a:pt x="31775" y="122186"/>
                </a:lnTo>
                <a:lnTo>
                  <a:pt x="31026" y="121272"/>
                </a:lnTo>
                <a:lnTo>
                  <a:pt x="29845" y="120650"/>
                </a:lnTo>
                <a:close/>
              </a:path>
              <a:path w="161925" h="171450">
                <a:moveTo>
                  <a:pt x="38519" y="129108"/>
                </a:moveTo>
                <a:lnTo>
                  <a:pt x="27101" y="129108"/>
                </a:lnTo>
                <a:lnTo>
                  <a:pt x="27101" y="164249"/>
                </a:lnTo>
                <a:lnTo>
                  <a:pt x="38519" y="164249"/>
                </a:lnTo>
                <a:lnTo>
                  <a:pt x="38519" y="129108"/>
                </a:lnTo>
                <a:close/>
              </a:path>
              <a:path w="161925" h="171450">
                <a:moveTo>
                  <a:pt x="71348" y="103098"/>
                </a:moveTo>
                <a:lnTo>
                  <a:pt x="58648" y="103098"/>
                </a:lnTo>
                <a:lnTo>
                  <a:pt x="58648" y="164249"/>
                </a:lnTo>
                <a:lnTo>
                  <a:pt x="71348" y="164249"/>
                </a:lnTo>
                <a:lnTo>
                  <a:pt x="71348" y="103098"/>
                </a:lnTo>
                <a:close/>
              </a:path>
              <a:path w="161925" h="171450">
                <a:moveTo>
                  <a:pt x="103530" y="70510"/>
                </a:moveTo>
                <a:lnTo>
                  <a:pt x="91490" y="70510"/>
                </a:lnTo>
                <a:lnTo>
                  <a:pt x="91490" y="164249"/>
                </a:lnTo>
                <a:lnTo>
                  <a:pt x="103530" y="164249"/>
                </a:lnTo>
                <a:lnTo>
                  <a:pt x="103530" y="70510"/>
                </a:lnTo>
                <a:close/>
              </a:path>
              <a:path w="161925" h="171450">
                <a:moveTo>
                  <a:pt x="161925" y="44996"/>
                </a:moveTo>
                <a:lnTo>
                  <a:pt x="123659" y="44996"/>
                </a:lnTo>
                <a:lnTo>
                  <a:pt x="123659" y="164249"/>
                </a:lnTo>
                <a:lnTo>
                  <a:pt x="161925" y="164249"/>
                </a:lnTo>
                <a:lnTo>
                  <a:pt x="161925" y="44996"/>
                </a:lnTo>
                <a:close/>
              </a:path>
              <a:path w="161925" h="171450">
                <a:moveTo>
                  <a:pt x="62674" y="94424"/>
                </a:moveTo>
                <a:lnTo>
                  <a:pt x="33680" y="94424"/>
                </a:lnTo>
                <a:lnTo>
                  <a:pt x="31775" y="96316"/>
                </a:lnTo>
                <a:lnTo>
                  <a:pt x="31775" y="122186"/>
                </a:lnTo>
                <a:lnTo>
                  <a:pt x="38519" y="122186"/>
                </a:lnTo>
                <a:lnTo>
                  <a:pt x="38519" y="103098"/>
                </a:lnTo>
                <a:lnTo>
                  <a:pt x="71348" y="103098"/>
                </a:lnTo>
                <a:lnTo>
                  <a:pt x="71348" y="98640"/>
                </a:lnTo>
                <a:lnTo>
                  <a:pt x="64579" y="98640"/>
                </a:lnTo>
                <a:lnTo>
                  <a:pt x="64579" y="96316"/>
                </a:lnTo>
                <a:lnTo>
                  <a:pt x="62674" y="94424"/>
                </a:lnTo>
                <a:close/>
              </a:path>
              <a:path w="161925" h="171450">
                <a:moveTo>
                  <a:pt x="94424" y="64414"/>
                </a:moveTo>
                <a:lnTo>
                  <a:pt x="66446" y="64414"/>
                </a:lnTo>
                <a:lnTo>
                  <a:pt x="64579" y="66319"/>
                </a:lnTo>
                <a:lnTo>
                  <a:pt x="64579" y="98640"/>
                </a:lnTo>
                <a:lnTo>
                  <a:pt x="71348" y="98640"/>
                </a:lnTo>
                <a:lnTo>
                  <a:pt x="71348" y="70510"/>
                </a:lnTo>
                <a:lnTo>
                  <a:pt x="103530" y="70510"/>
                </a:lnTo>
                <a:lnTo>
                  <a:pt x="103530" y="65963"/>
                </a:lnTo>
                <a:lnTo>
                  <a:pt x="96367" y="65963"/>
                </a:lnTo>
                <a:lnTo>
                  <a:pt x="95605" y="65036"/>
                </a:lnTo>
                <a:lnTo>
                  <a:pt x="94424" y="64414"/>
                </a:lnTo>
                <a:close/>
              </a:path>
              <a:path w="161925" h="171450">
                <a:moveTo>
                  <a:pt x="127266" y="38188"/>
                </a:moveTo>
                <a:lnTo>
                  <a:pt x="98259" y="38188"/>
                </a:lnTo>
                <a:lnTo>
                  <a:pt x="96367" y="40081"/>
                </a:lnTo>
                <a:lnTo>
                  <a:pt x="96367" y="65963"/>
                </a:lnTo>
                <a:lnTo>
                  <a:pt x="103530" y="65963"/>
                </a:lnTo>
                <a:lnTo>
                  <a:pt x="103530" y="44996"/>
                </a:lnTo>
                <a:lnTo>
                  <a:pt x="161925" y="44996"/>
                </a:lnTo>
                <a:lnTo>
                  <a:pt x="161925" y="42405"/>
                </a:lnTo>
                <a:lnTo>
                  <a:pt x="129159" y="42405"/>
                </a:lnTo>
                <a:lnTo>
                  <a:pt x="129159" y="40081"/>
                </a:lnTo>
                <a:lnTo>
                  <a:pt x="127266" y="38188"/>
                </a:lnTo>
                <a:close/>
              </a:path>
              <a:path w="161925" h="171450">
                <a:moveTo>
                  <a:pt x="160058" y="0"/>
                </a:moveTo>
                <a:lnTo>
                  <a:pt x="131051" y="0"/>
                </a:lnTo>
                <a:lnTo>
                  <a:pt x="129159" y="1905"/>
                </a:lnTo>
                <a:lnTo>
                  <a:pt x="129159" y="42405"/>
                </a:lnTo>
                <a:lnTo>
                  <a:pt x="161925" y="42405"/>
                </a:lnTo>
                <a:lnTo>
                  <a:pt x="161925" y="1905"/>
                </a:lnTo>
                <a:lnTo>
                  <a:pt x="160058"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2124574" y="3443985"/>
            <a:ext cx="1397000" cy="9804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50" b="1" spc="-65">
                <a:solidFill>
                  <a:srgbClr val="7F7F7F"/>
                </a:solidFill>
                <a:latin typeface="Microsoft YaHei UI"/>
                <a:cs typeface="Microsoft YaHei UI"/>
              </a:rPr>
              <a:t>管理及应用存在不足</a:t>
            </a:r>
            <a:endParaRPr sz="1250">
              <a:latin typeface="Microsoft YaHei UI"/>
              <a:cs typeface="Microsoft YaHei UI"/>
            </a:endParaRPr>
          </a:p>
          <a:p>
            <a:pPr>
              <a:lnSpc>
                <a:spcPts val="850"/>
              </a:lnSpc>
              <a:spcBef>
                <a:spcPts val="12"/>
              </a:spcBef>
            </a:pPr>
            <a:endParaRPr sz="850"/>
          </a:p>
          <a:p>
            <a:pPr marL="398145"/>
            <a:r>
              <a:rPr sz="1000" b="1">
                <a:solidFill>
                  <a:srgbClr val="595959"/>
                </a:solidFill>
                <a:latin typeface="Microsoft YaHei UI"/>
                <a:cs typeface="Microsoft YaHei UI"/>
              </a:rPr>
              <a:t>耗费人力物力</a:t>
            </a:r>
            <a:endParaRPr sz="1000">
              <a:latin typeface="Microsoft YaHei UI"/>
              <a:cs typeface="Microsoft YaHei UI"/>
            </a:endParaRPr>
          </a:p>
          <a:p>
            <a:pPr marL="269240" marR="111125" indent="-171450" algn="just">
              <a:spcBef>
                <a:spcPts val="455"/>
              </a:spcBef>
            </a:pP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打印纸质病案耗费 纸张材料和大量的 人力物力等。</a:t>
            </a:r>
            <a:endParaRPr sz="1000">
              <a:latin typeface="Microsoft YaHei UI"/>
              <a:cs typeface="Microsoft YaHei UI"/>
            </a:endParaRPr>
          </a:p>
        </p:txBody>
      </p:sp>
      <p:sp>
        <p:nvSpPr>
          <p:cNvPr id="16" name="object 16"/>
          <p:cNvSpPr/>
          <p:nvPr/>
        </p:nvSpPr>
        <p:spPr>
          <a:xfrm>
            <a:off x="2229760" y="4496437"/>
            <a:ext cx="171449" cy="145414"/>
          </a:xfrm>
          <a:custGeom>
            <a:rect l="l" t="t" r="r" b="b"/>
            <a:pathLst>
              <a:path w="171450" h="145414">
                <a:moveTo>
                  <a:pt x="6896" y="0"/>
                </a:moveTo>
                <a:lnTo>
                  <a:pt x="1943" y="0"/>
                </a:lnTo>
                <a:lnTo>
                  <a:pt x="0" y="1930"/>
                </a:lnTo>
                <a:lnTo>
                  <a:pt x="0" y="143471"/>
                </a:lnTo>
                <a:lnTo>
                  <a:pt x="1943" y="145414"/>
                </a:lnTo>
                <a:lnTo>
                  <a:pt x="169494" y="145326"/>
                </a:lnTo>
                <a:lnTo>
                  <a:pt x="171372" y="143471"/>
                </a:lnTo>
                <a:lnTo>
                  <a:pt x="171449" y="138442"/>
                </a:lnTo>
                <a:lnTo>
                  <a:pt x="169494" y="136499"/>
                </a:lnTo>
                <a:lnTo>
                  <a:pt x="8826" y="136499"/>
                </a:lnTo>
                <a:lnTo>
                  <a:pt x="8826" y="1930"/>
                </a:lnTo>
                <a:lnTo>
                  <a:pt x="6896" y="0"/>
                </a:lnTo>
                <a:close/>
              </a:path>
              <a:path w="171450" h="145414">
                <a:moveTo>
                  <a:pt x="74770" y="54023"/>
                </a:moveTo>
                <a:lnTo>
                  <a:pt x="39499" y="80449"/>
                </a:lnTo>
                <a:lnTo>
                  <a:pt x="23621" y="100063"/>
                </a:lnTo>
                <a:lnTo>
                  <a:pt x="30594" y="104749"/>
                </a:lnTo>
                <a:lnTo>
                  <a:pt x="34010" y="101218"/>
                </a:lnTo>
                <a:lnTo>
                  <a:pt x="39327" y="94752"/>
                </a:lnTo>
                <a:lnTo>
                  <a:pt x="49526" y="82249"/>
                </a:lnTo>
                <a:lnTo>
                  <a:pt x="60826" y="70221"/>
                </a:lnTo>
                <a:lnTo>
                  <a:pt x="70179" y="63558"/>
                </a:lnTo>
                <a:lnTo>
                  <a:pt x="90020" y="63558"/>
                </a:lnTo>
                <a:lnTo>
                  <a:pt x="86132" y="59893"/>
                </a:lnTo>
                <a:lnTo>
                  <a:pt x="74770" y="54023"/>
                </a:lnTo>
                <a:close/>
              </a:path>
              <a:path w="171450" h="145414">
                <a:moveTo>
                  <a:pt x="90020" y="63558"/>
                </a:moveTo>
                <a:lnTo>
                  <a:pt x="70179" y="63558"/>
                </a:lnTo>
                <a:lnTo>
                  <a:pt x="81049" y="68484"/>
                </a:lnTo>
                <a:lnTo>
                  <a:pt x="90705" y="78295"/>
                </a:lnTo>
                <a:lnTo>
                  <a:pt x="104995" y="79000"/>
                </a:lnTo>
                <a:lnTo>
                  <a:pt x="115695" y="74679"/>
                </a:lnTo>
                <a:lnTo>
                  <a:pt x="118097" y="72469"/>
                </a:lnTo>
                <a:lnTo>
                  <a:pt x="106089" y="72469"/>
                </a:lnTo>
                <a:lnTo>
                  <a:pt x="95564" y="68784"/>
                </a:lnTo>
                <a:lnTo>
                  <a:pt x="90020" y="63558"/>
                </a:lnTo>
                <a:close/>
              </a:path>
              <a:path w="171450" h="145414">
                <a:moveTo>
                  <a:pt x="151980" y="13398"/>
                </a:moveTo>
                <a:lnTo>
                  <a:pt x="147637" y="13398"/>
                </a:lnTo>
                <a:lnTo>
                  <a:pt x="146786" y="13576"/>
                </a:lnTo>
                <a:lnTo>
                  <a:pt x="145999" y="13893"/>
                </a:lnTo>
                <a:lnTo>
                  <a:pt x="118783" y="23647"/>
                </a:lnTo>
                <a:lnTo>
                  <a:pt x="135839" y="33578"/>
                </a:lnTo>
                <a:lnTo>
                  <a:pt x="133591" y="37096"/>
                </a:lnTo>
                <a:lnTo>
                  <a:pt x="130708" y="42113"/>
                </a:lnTo>
                <a:lnTo>
                  <a:pt x="124853" y="50901"/>
                </a:lnTo>
                <a:lnTo>
                  <a:pt x="115363" y="63701"/>
                </a:lnTo>
                <a:lnTo>
                  <a:pt x="106089" y="72469"/>
                </a:lnTo>
                <a:lnTo>
                  <a:pt x="118097" y="72469"/>
                </a:lnTo>
                <a:lnTo>
                  <a:pt x="124026" y="67012"/>
                </a:lnTo>
                <a:lnTo>
                  <a:pt x="134625" y="52081"/>
                </a:lnTo>
                <a:lnTo>
                  <a:pt x="140766" y="42113"/>
                </a:lnTo>
                <a:lnTo>
                  <a:pt x="159346" y="42113"/>
                </a:lnTo>
                <a:lnTo>
                  <a:pt x="155371" y="19202"/>
                </a:lnTo>
                <a:lnTo>
                  <a:pt x="154838" y="15913"/>
                </a:lnTo>
                <a:lnTo>
                  <a:pt x="151980" y="13398"/>
                </a:lnTo>
                <a:close/>
              </a:path>
              <a:path w="171450" h="145414">
                <a:moveTo>
                  <a:pt x="159346" y="42113"/>
                </a:moveTo>
                <a:lnTo>
                  <a:pt x="140766" y="42113"/>
                </a:lnTo>
                <a:lnTo>
                  <a:pt x="160337" y="47828"/>
                </a:lnTo>
                <a:lnTo>
                  <a:pt x="159346" y="42113"/>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txBox="1"/>
          <p:nvPr/>
        </p:nvSpPr>
        <p:spPr>
          <a:xfrm>
            <a:off x="2512966" y="4499864"/>
            <a:ext cx="787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降低工作效率</a:t>
            </a:r>
            <a:endParaRPr sz="1000">
              <a:latin typeface="Microsoft YaHei UI"/>
              <a:cs typeface="Microsoft YaHei UI"/>
            </a:endParaRPr>
          </a:p>
        </p:txBody>
      </p:sp>
      <p:sp>
        <p:nvSpPr>
          <p:cNvPr id="18" name="object 18"/>
          <p:cNvSpPr/>
          <p:nvPr/>
        </p:nvSpPr>
        <p:spPr>
          <a:xfrm>
            <a:off x="2227212" y="5416545"/>
            <a:ext cx="171450" cy="137159"/>
          </a:xfrm>
          <a:custGeom>
            <a:rect l="l" t="t" r="r" b="b"/>
            <a:pathLst>
              <a:path w="171450" h="137160">
                <a:moveTo>
                  <a:pt x="171449" y="4635"/>
                </a:moveTo>
                <a:lnTo>
                  <a:pt x="41706" y="4635"/>
                </a:lnTo>
                <a:lnTo>
                  <a:pt x="41706" y="23126"/>
                </a:lnTo>
                <a:lnTo>
                  <a:pt x="171449" y="23126"/>
                </a:lnTo>
                <a:lnTo>
                  <a:pt x="171449" y="4635"/>
                </a:lnTo>
                <a:close/>
              </a:path>
              <a:path w="171450" h="137160">
                <a:moveTo>
                  <a:pt x="171449" y="60134"/>
                </a:moveTo>
                <a:lnTo>
                  <a:pt x="41706" y="60134"/>
                </a:lnTo>
                <a:lnTo>
                  <a:pt x="41706" y="78613"/>
                </a:lnTo>
                <a:lnTo>
                  <a:pt x="171449" y="78613"/>
                </a:lnTo>
                <a:lnTo>
                  <a:pt x="171449" y="60134"/>
                </a:lnTo>
                <a:close/>
              </a:path>
              <a:path w="171450" h="137160">
                <a:moveTo>
                  <a:pt x="171449" y="115620"/>
                </a:moveTo>
                <a:lnTo>
                  <a:pt x="41706" y="115620"/>
                </a:lnTo>
                <a:lnTo>
                  <a:pt x="41706" y="134112"/>
                </a:lnTo>
                <a:lnTo>
                  <a:pt x="171449" y="134112"/>
                </a:lnTo>
                <a:lnTo>
                  <a:pt x="171449" y="115620"/>
                </a:lnTo>
                <a:close/>
              </a:path>
              <a:path w="171450" h="137160">
                <a:moveTo>
                  <a:pt x="20764" y="112572"/>
                </a:moveTo>
                <a:lnTo>
                  <a:pt x="7061" y="112572"/>
                </a:lnTo>
                <a:lnTo>
                  <a:pt x="1587" y="118122"/>
                </a:lnTo>
                <a:lnTo>
                  <a:pt x="1587" y="131610"/>
                </a:lnTo>
                <a:lnTo>
                  <a:pt x="7150" y="137160"/>
                </a:lnTo>
                <a:lnTo>
                  <a:pt x="20675" y="137160"/>
                </a:lnTo>
                <a:lnTo>
                  <a:pt x="26238" y="131610"/>
                </a:lnTo>
                <a:lnTo>
                  <a:pt x="26238" y="118122"/>
                </a:lnTo>
                <a:lnTo>
                  <a:pt x="20764" y="112572"/>
                </a:lnTo>
                <a:close/>
              </a:path>
              <a:path w="171450" h="137160">
                <a:moveTo>
                  <a:pt x="21602" y="0"/>
                </a:moveTo>
                <a:lnTo>
                  <a:pt x="6222" y="0"/>
                </a:lnTo>
                <a:lnTo>
                  <a:pt x="0" y="6197"/>
                </a:lnTo>
                <a:lnTo>
                  <a:pt x="0" y="21564"/>
                </a:lnTo>
                <a:lnTo>
                  <a:pt x="6222" y="27749"/>
                </a:lnTo>
                <a:lnTo>
                  <a:pt x="21602" y="27749"/>
                </a:lnTo>
                <a:lnTo>
                  <a:pt x="27800" y="21564"/>
                </a:lnTo>
                <a:lnTo>
                  <a:pt x="27800" y="6197"/>
                </a:lnTo>
                <a:lnTo>
                  <a:pt x="21602" y="0"/>
                </a:lnTo>
                <a:close/>
              </a:path>
              <a:path w="171450" h="137160">
                <a:moveTo>
                  <a:pt x="21602" y="55499"/>
                </a:moveTo>
                <a:lnTo>
                  <a:pt x="6222" y="55499"/>
                </a:lnTo>
                <a:lnTo>
                  <a:pt x="0" y="61696"/>
                </a:lnTo>
                <a:lnTo>
                  <a:pt x="0" y="77050"/>
                </a:lnTo>
                <a:lnTo>
                  <a:pt x="6222" y="83248"/>
                </a:lnTo>
                <a:lnTo>
                  <a:pt x="21602" y="83248"/>
                </a:lnTo>
                <a:lnTo>
                  <a:pt x="27800" y="77050"/>
                </a:lnTo>
                <a:lnTo>
                  <a:pt x="27800" y="61696"/>
                </a:lnTo>
                <a:lnTo>
                  <a:pt x="21602" y="55499"/>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3984628" y="3703325"/>
            <a:ext cx="800092" cy="379730"/>
          </a:xfrm>
          <a:custGeom>
            <a:rect l="l" t="t" r="r" b="b"/>
            <a:pathLst>
              <a:path w="800092" h="379729">
                <a:moveTo>
                  <a:pt x="736812" y="0"/>
                </a:moveTo>
                <a:lnTo>
                  <a:pt x="62581" y="3"/>
                </a:lnTo>
                <a:lnTo>
                  <a:pt x="23410" y="14135"/>
                </a:lnTo>
                <a:lnTo>
                  <a:pt x="1645" y="48867"/>
                </a:lnTo>
                <a:lnTo>
                  <a:pt x="0" y="317142"/>
                </a:lnTo>
                <a:lnTo>
                  <a:pt x="1803" y="331511"/>
                </a:lnTo>
                <a:lnTo>
                  <a:pt x="23920" y="365998"/>
                </a:lnTo>
                <a:lnTo>
                  <a:pt x="63280" y="379729"/>
                </a:lnTo>
                <a:lnTo>
                  <a:pt x="737521" y="379726"/>
                </a:lnTo>
                <a:lnTo>
                  <a:pt x="776685" y="365585"/>
                </a:lnTo>
                <a:lnTo>
                  <a:pt x="798446" y="330849"/>
                </a:lnTo>
                <a:lnTo>
                  <a:pt x="800092" y="62585"/>
                </a:lnTo>
                <a:lnTo>
                  <a:pt x="798290" y="48215"/>
                </a:lnTo>
                <a:lnTo>
                  <a:pt x="776175" y="13729"/>
                </a:lnTo>
                <a:lnTo>
                  <a:pt x="736812"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4849496" y="3855084"/>
            <a:ext cx="341629" cy="76200"/>
          </a:xfrm>
          <a:custGeom>
            <a:rect l="l" t="t" r="r" b="b"/>
            <a:pathLst>
              <a:path w="341629" h="76200">
                <a:moveTo>
                  <a:pt x="265430" y="0"/>
                </a:moveTo>
                <a:lnTo>
                  <a:pt x="265430" y="76200"/>
                </a:lnTo>
                <a:lnTo>
                  <a:pt x="328930" y="44450"/>
                </a:lnTo>
                <a:lnTo>
                  <a:pt x="278130" y="44450"/>
                </a:lnTo>
                <a:lnTo>
                  <a:pt x="278130" y="31750"/>
                </a:lnTo>
                <a:lnTo>
                  <a:pt x="328930" y="31750"/>
                </a:lnTo>
                <a:lnTo>
                  <a:pt x="265430" y="0"/>
                </a:lnTo>
                <a:close/>
              </a:path>
              <a:path w="341629" h="76200">
                <a:moveTo>
                  <a:pt x="265430" y="31750"/>
                </a:moveTo>
                <a:lnTo>
                  <a:pt x="0" y="31750"/>
                </a:lnTo>
                <a:lnTo>
                  <a:pt x="0" y="44450"/>
                </a:lnTo>
                <a:lnTo>
                  <a:pt x="265430" y="44450"/>
                </a:lnTo>
                <a:lnTo>
                  <a:pt x="265430" y="31750"/>
                </a:lnTo>
                <a:close/>
              </a:path>
              <a:path w="341629" h="76200">
                <a:moveTo>
                  <a:pt x="328930" y="31750"/>
                </a:moveTo>
                <a:lnTo>
                  <a:pt x="278130" y="31750"/>
                </a:lnTo>
                <a:lnTo>
                  <a:pt x="278130" y="44450"/>
                </a:lnTo>
                <a:lnTo>
                  <a:pt x="328930" y="44450"/>
                </a:lnTo>
                <a:lnTo>
                  <a:pt x="341630" y="38100"/>
                </a:lnTo>
                <a:lnTo>
                  <a:pt x="328930" y="3175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5255898" y="3703325"/>
            <a:ext cx="800092" cy="379730"/>
          </a:xfrm>
          <a:custGeom>
            <a:rect l="l" t="t" r="r" b="b"/>
            <a:pathLst>
              <a:path w="800092" h="379729">
                <a:moveTo>
                  <a:pt x="736812" y="0"/>
                </a:moveTo>
                <a:lnTo>
                  <a:pt x="62581" y="3"/>
                </a:lnTo>
                <a:lnTo>
                  <a:pt x="23410" y="14135"/>
                </a:lnTo>
                <a:lnTo>
                  <a:pt x="1645" y="48867"/>
                </a:lnTo>
                <a:lnTo>
                  <a:pt x="0" y="317142"/>
                </a:lnTo>
                <a:lnTo>
                  <a:pt x="1803" y="331511"/>
                </a:lnTo>
                <a:lnTo>
                  <a:pt x="23920" y="365998"/>
                </a:lnTo>
                <a:lnTo>
                  <a:pt x="63280" y="379729"/>
                </a:lnTo>
                <a:lnTo>
                  <a:pt x="737521" y="379726"/>
                </a:lnTo>
                <a:lnTo>
                  <a:pt x="776685" y="365585"/>
                </a:lnTo>
                <a:lnTo>
                  <a:pt x="798446" y="330849"/>
                </a:lnTo>
                <a:lnTo>
                  <a:pt x="800092" y="62585"/>
                </a:lnTo>
                <a:lnTo>
                  <a:pt x="798290" y="48215"/>
                </a:lnTo>
                <a:lnTo>
                  <a:pt x="776175" y="13729"/>
                </a:lnTo>
                <a:lnTo>
                  <a:pt x="736812"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6120766" y="3855084"/>
            <a:ext cx="341629" cy="76200"/>
          </a:xfrm>
          <a:custGeom>
            <a:rect l="l" t="t" r="r" b="b"/>
            <a:pathLst>
              <a:path w="341629" h="76200">
                <a:moveTo>
                  <a:pt x="265430" y="0"/>
                </a:moveTo>
                <a:lnTo>
                  <a:pt x="265430" y="76200"/>
                </a:lnTo>
                <a:lnTo>
                  <a:pt x="328930" y="44450"/>
                </a:lnTo>
                <a:lnTo>
                  <a:pt x="278130" y="44450"/>
                </a:lnTo>
                <a:lnTo>
                  <a:pt x="278130" y="31750"/>
                </a:lnTo>
                <a:lnTo>
                  <a:pt x="328930" y="31750"/>
                </a:lnTo>
                <a:lnTo>
                  <a:pt x="265430" y="0"/>
                </a:lnTo>
                <a:close/>
              </a:path>
              <a:path w="341629" h="76200">
                <a:moveTo>
                  <a:pt x="265430" y="31750"/>
                </a:moveTo>
                <a:lnTo>
                  <a:pt x="0" y="31750"/>
                </a:lnTo>
                <a:lnTo>
                  <a:pt x="0" y="44450"/>
                </a:lnTo>
                <a:lnTo>
                  <a:pt x="265430" y="44450"/>
                </a:lnTo>
                <a:lnTo>
                  <a:pt x="265430" y="31750"/>
                </a:lnTo>
                <a:close/>
              </a:path>
              <a:path w="341629" h="76200">
                <a:moveTo>
                  <a:pt x="328930" y="31750"/>
                </a:moveTo>
                <a:lnTo>
                  <a:pt x="278130" y="31750"/>
                </a:lnTo>
                <a:lnTo>
                  <a:pt x="278130" y="44450"/>
                </a:lnTo>
                <a:lnTo>
                  <a:pt x="328930" y="44450"/>
                </a:lnTo>
                <a:lnTo>
                  <a:pt x="341630" y="38100"/>
                </a:lnTo>
                <a:lnTo>
                  <a:pt x="328930" y="3175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6527169" y="3703325"/>
            <a:ext cx="800092" cy="379730"/>
          </a:xfrm>
          <a:custGeom>
            <a:rect l="l" t="t" r="r" b="b"/>
            <a:pathLst>
              <a:path w="800092" h="379729">
                <a:moveTo>
                  <a:pt x="736812" y="0"/>
                </a:moveTo>
                <a:lnTo>
                  <a:pt x="62581" y="3"/>
                </a:lnTo>
                <a:lnTo>
                  <a:pt x="23410" y="14135"/>
                </a:lnTo>
                <a:lnTo>
                  <a:pt x="1645" y="48867"/>
                </a:lnTo>
                <a:lnTo>
                  <a:pt x="0" y="317142"/>
                </a:lnTo>
                <a:lnTo>
                  <a:pt x="1803" y="331511"/>
                </a:lnTo>
                <a:lnTo>
                  <a:pt x="23920" y="365998"/>
                </a:lnTo>
                <a:lnTo>
                  <a:pt x="63280" y="379729"/>
                </a:lnTo>
                <a:lnTo>
                  <a:pt x="737521" y="379726"/>
                </a:lnTo>
                <a:lnTo>
                  <a:pt x="776685" y="365585"/>
                </a:lnTo>
                <a:lnTo>
                  <a:pt x="798446" y="330849"/>
                </a:lnTo>
                <a:lnTo>
                  <a:pt x="800092" y="62585"/>
                </a:lnTo>
                <a:lnTo>
                  <a:pt x="798290" y="48215"/>
                </a:lnTo>
                <a:lnTo>
                  <a:pt x="776175" y="13729"/>
                </a:lnTo>
                <a:lnTo>
                  <a:pt x="736812"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7798438" y="3703325"/>
            <a:ext cx="800092" cy="379730"/>
          </a:xfrm>
          <a:custGeom>
            <a:rect l="l" t="t" r="r" b="b"/>
            <a:pathLst>
              <a:path w="800092" h="379729">
                <a:moveTo>
                  <a:pt x="736812" y="0"/>
                </a:moveTo>
                <a:lnTo>
                  <a:pt x="62581" y="3"/>
                </a:lnTo>
                <a:lnTo>
                  <a:pt x="23410" y="14135"/>
                </a:lnTo>
                <a:lnTo>
                  <a:pt x="1645" y="48867"/>
                </a:lnTo>
                <a:lnTo>
                  <a:pt x="0" y="317142"/>
                </a:lnTo>
                <a:lnTo>
                  <a:pt x="1803" y="331511"/>
                </a:lnTo>
                <a:lnTo>
                  <a:pt x="23920" y="365998"/>
                </a:lnTo>
                <a:lnTo>
                  <a:pt x="63280" y="379729"/>
                </a:lnTo>
                <a:lnTo>
                  <a:pt x="737521" y="379726"/>
                </a:lnTo>
                <a:lnTo>
                  <a:pt x="776685" y="365585"/>
                </a:lnTo>
                <a:lnTo>
                  <a:pt x="798446" y="330849"/>
                </a:lnTo>
                <a:lnTo>
                  <a:pt x="800092" y="62585"/>
                </a:lnTo>
                <a:lnTo>
                  <a:pt x="798290" y="48215"/>
                </a:lnTo>
                <a:lnTo>
                  <a:pt x="776175" y="13729"/>
                </a:lnTo>
                <a:lnTo>
                  <a:pt x="736812"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9069709" y="3703325"/>
            <a:ext cx="800092" cy="379730"/>
          </a:xfrm>
          <a:custGeom>
            <a:rect l="l" t="t" r="r" b="b"/>
            <a:pathLst>
              <a:path w="800092" h="379729">
                <a:moveTo>
                  <a:pt x="736812" y="0"/>
                </a:moveTo>
                <a:lnTo>
                  <a:pt x="62581" y="3"/>
                </a:lnTo>
                <a:lnTo>
                  <a:pt x="23410" y="14135"/>
                </a:lnTo>
                <a:lnTo>
                  <a:pt x="1645" y="48867"/>
                </a:lnTo>
                <a:lnTo>
                  <a:pt x="0" y="317142"/>
                </a:lnTo>
                <a:lnTo>
                  <a:pt x="1803" y="331511"/>
                </a:lnTo>
                <a:lnTo>
                  <a:pt x="23920" y="365998"/>
                </a:lnTo>
                <a:lnTo>
                  <a:pt x="63280" y="379729"/>
                </a:lnTo>
                <a:lnTo>
                  <a:pt x="737521" y="379726"/>
                </a:lnTo>
                <a:lnTo>
                  <a:pt x="776685" y="365585"/>
                </a:lnTo>
                <a:lnTo>
                  <a:pt x="798446" y="330849"/>
                </a:lnTo>
                <a:lnTo>
                  <a:pt x="800092" y="62585"/>
                </a:lnTo>
                <a:lnTo>
                  <a:pt x="798290" y="48215"/>
                </a:lnTo>
                <a:lnTo>
                  <a:pt x="776175" y="13729"/>
                </a:lnTo>
                <a:lnTo>
                  <a:pt x="736812"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7392035" y="3855084"/>
            <a:ext cx="341629" cy="76200"/>
          </a:xfrm>
          <a:custGeom>
            <a:rect l="l" t="t" r="r" b="b"/>
            <a:pathLst>
              <a:path w="341629" h="76200">
                <a:moveTo>
                  <a:pt x="265430" y="0"/>
                </a:moveTo>
                <a:lnTo>
                  <a:pt x="265430" y="76200"/>
                </a:lnTo>
                <a:lnTo>
                  <a:pt x="328930" y="44450"/>
                </a:lnTo>
                <a:lnTo>
                  <a:pt x="278130" y="44450"/>
                </a:lnTo>
                <a:lnTo>
                  <a:pt x="278130" y="31750"/>
                </a:lnTo>
                <a:lnTo>
                  <a:pt x="328930" y="31750"/>
                </a:lnTo>
                <a:lnTo>
                  <a:pt x="265430" y="0"/>
                </a:lnTo>
                <a:close/>
              </a:path>
              <a:path w="341629" h="76200">
                <a:moveTo>
                  <a:pt x="265430" y="31750"/>
                </a:moveTo>
                <a:lnTo>
                  <a:pt x="0" y="31750"/>
                </a:lnTo>
                <a:lnTo>
                  <a:pt x="0" y="44450"/>
                </a:lnTo>
                <a:lnTo>
                  <a:pt x="265430" y="44450"/>
                </a:lnTo>
                <a:lnTo>
                  <a:pt x="265430" y="31750"/>
                </a:lnTo>
                <a:close/>
              </a:path>
              <a:path w="341629" h="76200">
                <a:moveTo>
                  <a:pt x="328930" y="31750"/>
                </a:moveTo>
                <a:lnTo>
                  <a:pt x="278130" y="31750"/>
                </a:lnTo>
                <a:lnTo>
                  <a:pt x="278130" y="44450"/>
                </a:lnTo>
                <a:lnTo>
                  <a:pt x="328930" y="44450"/>
                </a:lnTo>
                <a:lnTo>
                  <a:pt x="341630" y="38100"/>
                </a:lnTo>
                <a:lnTo>
                  <a:pt x="328930" y="3175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8663306" y="3855084"/>
            <a:ext cx="341629" cy="76200"/>
          </a:xfrm>
          <a:custGeom>
            <a:rect l="l" t="t" r="r" b="b"/>
            <a:pathLst>
              <a:path w="341629" h="76200">
                <a:moveTo>
                  <a:pt x="265430" y="0"/>
                </a:moveTo>
                <a:lnTo>
                  <a:pt x="265430" y="76200"/>
                </a:lnTo>
                <a:lnTo>
                  <a:pt x="328930" y="44450"/>
                </a:lnTo>
                <a:lnTo>
                  <a:pt x="278130" y="44450"/>
                </a:lnTo>
                <a:lnTo>
                  <a:pt x="278130" y="31750"/>
                </a:lnTo>
                <a:lnTo>
                  <a:pt x="328930" y="31750"/>
                </a:lnTo>
                <a:lnTo>
                  <a:pt x="265430" y="0"/>
                </a:lnTo>
                <a:close/>
              </a:path>
              <a:path w="341629" h="76200">
                <a:moveTo>
                  <a:pt x="265430" y="31750"/>
                </a:moveTo>
                <a:lnTo>
                  <a:pt x="0" y="31750"/>
                </a:lnTo>
                <a:lnTo>
                  <a:pt x="0" y="44450"/>
                </a:lnTo>
                <a:lnTo>
                  <a:pt x="265430" y="44450"/>
                </a:lnTo>
                <a:lnTo>
                  <a:pt x="265430" y="31750"/>
                </a:lnTo>
                <a:close/>
              </a:path>
              <a:path w="341629" h="76200">
                <a:moveTo>
                  <a:pt x="328930" y="31750"/>
                </a:moveTo>
                <a:lnTo>
                  <a:pt x="278130" y="31750"/>
                </a:lnTo>
                <a:lnTo>
                  <a:pt x="278130" y="44450"/>
                </a:lnTo>
                <a:lnTo>
                  <a:pt x="328930" y="44450"/>
                </a:lnTo>
                <a:lnTo>
                  <a:pt x="341630" y="38100"/>
                </a:lnTo>
                <a:lnTo>
                  <a:pt x="328930" y="3175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2209817" y="4628389"/>
            <a:ext cx="1496060" cy="2470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12700" algn="r">
              <a:lnSpc>
                <a:spcPts val="955"/>
              </a:lnSpc>
            </a:pPr>
            <a:r>
              <a:rPr sz="900">
                <a:solidFill>
                  <a:srgbClr val="595959"/>
                </a:solidFill>
                <a:latin typeface="Microsoft YaHei UI"/>
                <a:cs typeface="Microsoft YaHei UI"/>
              </a:rPr>
              <a:t>数</a:t>
            </a:r>
            <a:endParaRPr sz="900">
              <a:latin typeface="Microsoft YaHei UI"/>
              <a:cs typeface="Microsoft YaHei UI"/>
            </a:endParaRPr>
          </a:p>
          <a:p>
            <a:pPr marL="12700">
              <a:lnSpc>
                <a:spcPts val="885"/>
              </a:lnSpc>
            </a:pP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使用纸质病案管理，</a:t>
            </a:r>
            <a:endParaRPr sz="1000">
              <a:latin typeface="Microsoft YaHei UI"/>
              <a:cs typeface="Microsoft YaHei UI"/>
            </a:endParaRPr>
          </a:p>
        </p:txBody>
      </p:sp>
      <p:sp>
        <p:nvSpPr>
          <p:cNvPr id="29" name="object 29"/>
          <p:cNvSpPr txBox="1"/>
          <p:nvPr/>
        </p:nvSpPr>
        <p:spPr>
          <a:xfrm>
            <a:off x="2207277" y="4862577"/>
            <a:ext cx="1215390" cy="13874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6690" marR="12700" algn="just"/>
            <a:r>
              <a:rPr sz="1000">
                <a:solidFill>
                  <a:srgbClr val="595959"/>
                </a:solidFill>
                <a:latin typeface="Microsoft YaHei UI"/>
                <a:cs typeface="Microsoft YaHei UI"/>
              </a:rPr>
              <a:t>对病案录入、病历 质控等常规操作的 处理效率低下。</a:t>
            </a:r>
            <a:endParaRPr sz="1000">
              <a:latin typeface="Microsoft YaHei UI"/>
              <a:cs typeface="Microsoft YaHei UI"/>
            </a:endParaRPr>
          </a:p>
          <a:p>
            <a:pPr>
              <a:lnSpc>
                <a:spcPts val="750"/>
              </a:lnSpc>
              <a:spcBef>
                <a:spcPts val="18"/>
              </a:spcBef>
            </a:pPr>
            <a:endParaRPr sz="750"/>
          </a:p>
          <a:p>
            <a:pPr marL="315595"/>
            <a:r>
              <a:rPr sz="1000" b="1">
                <a:solidFill>
                  <a:srgbClr val="595959"/>
                </a:solidFill>
                <a:latin typeface="Microsoft YaHei UI"/>
                <a:cs typeface="Microsoft YaHei UI"/>
              </a:rPr>
              <a:t>折损应用价值</a:t>
            </a:r>
            <a:endParaRPr sz="1000">
              <a:latin typeface="Microsoft YaHei UI"/>
              <a:cs typeface="Microsoft YaHei UI"/>
            </a:endParaRPr>
          </a:p>
          <a:p>
            <a:pPr marL="184150" marR="15240" indent="-171450" algn="just">
              <a:spcBef>
                <a:spcPts val="455"/>
              </a:spcBef>
            </a:pPr>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纸质病案可能出现 录入、查找等的失 误，从而影响进一 步应用。</a:t>
            </a:r>
            <a:endParaRPr sz="1000">
              <a:latin typeface="Microsoft YaHei UI"/>
              <a:cs typeface="Microsoft YaHei UI"/>
            </a:endParaRPr>
          </a:p>
        </p:txBody>
      </p:sp>
      <p:sp>
        <p:nvSpPr>
          <p:cNvPr id="30" name="object 30"/>
          <p:cNvSpPr txBox="1"/>
          <p:nvPr/>
        </p:nvSpPr>
        <p:spPr>
          <a:xfrm>
            <a:off x="4181475" y="3740911"/>
            <a:ext cx="406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r>
              <a:rPr sz="1000" b="1">
                <a:solidFill>
                  <a:srgbClr val="FFFFFF"/>
                </a:solidFill>
                <a:latin typeface="Microsoft YaHei UI"/>
                <a:cs typeface="Microsoft YaHei UI"/>
              </a:rPr>
              <a:t>历史病 案数据</a:t>
            </a:r>
            <a:endParaRPr sz="1000">
              <a:latin typeface="Microsoft YaHei UI"/>
              <a:cs typeface="Microsoft YaHei UI"/>
            </a:endParaRPr>
          </a:p>
        </p:txBody>
      </p:sp>
      <p:sp>
        <p:nvSpPr>
          <p:cNvPr id="31" name="object 31"/>
          <p:cNvSpPr txBox="1"/>
          <p:nvPr/>
        </p:nvSpPr>
        <p:spPr>
          <a:xfrm>
            <a:off x="5389245" y="3740911"/>
            <a:ext cx="533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6200" marR="12700" indent="-63500"/>
            <a:r>
              <a:rPr sz="1000" b="1">
                <a:solidFill>
                  <a:srgbClr val="FFFFFF"/>
                </a:solidFill>
                <a:latin typeface="Microsoft YaHei UI"/>
                <a:cs typeface="Microsoft YaHei UI"/>
              </a:rPr>
              <a:t>病案数据 电子化</a:t>
            </a:r>
            <a:endParaRPr sz="1000">
              <a:latin typeface="Microsoft YaHei UI"/>
              <a:cs typeface="Microsoft YaHei UI"/>
            </a:endParaRPr>
          </a:p>
        </p:txBody>
      </p:sp>
      <p:sp>
        <p:nvSpPr>
          <p:cNvPr id="32" name="object 32"/>
          <p:cNvSpPr txBox="1"/>
          <p:nvPr/>
        </p:nvSpPr>
        <p:spPr>
          <a:xfrm>
            <a:off x="6660515" y="3817111"/>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病案质控</a:t>
            </a:r>
            <a:endParaRPr sz="1000">
              <a:latin typeface="Microsoft YaHei UI"/>
              <a:cs typeface="Microsoft YaHei UI"/>
            </a:endParaRPr>
          </a:p>
        </p:txBody>
      </p:sp>
      <p:sp>
        <p:nvSpPr>
          <p:cNvPr id="33" name="object 33"/>
          <p:cNvSpPr txBox="1"/>
          <p:nvPr/>
        </p:nvSpPr>
        <p:spPr>
          <a:xfrm>
            <a:off x="7931784" y="3817111"/>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病案存储</a:t>
            </a:r>
            <a:endParaRPr sz="1000">
              <a:latin typeface="Microsoft YaHei UI"/>
              <a:cs typeface="Microsoft YaHei UI"/>
            </a:endParaRPr>
          </a:p>
        </p:txBody>
      </p:sp>
      <p:sp>
        <p:nvSpPr>
          <p:cNvPr id="34" name="object 34"/>
          <p:cNvSpPr txBox="1"/>
          <p:nvPr/>
        </p:nvSpPr>
        <p:spPr>
          <a:xfrm>
            <a:off x="9203053" y="3817111"/>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病案应用</a:t>
            </a:r>
            <a:endParaRPr sz="1000">
              <a:latin typeface="Microsoft YaHei UI"/>
              <a:cs typeface="Microsoft YaHei UI"/>
            </a:endParaRPr>
          </a:p>
        </p:txBody>
      </p:sp>
      <p:sp>
        <p:nvSpPr>
          <p:cNvPr id="35" name="object 35"/>
          <p:cNvSpPr txBox="1"/>
          <p:nvPr/>
        </p:nvSpPr>
        <p:spPr>
          <a:xfrm>
            <a:off x="3876675" y="3447035"/>
            <a:ext cx="1701800" cy="2038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50" b="1" spc="-50">
                <a:solidFill>
                  <a:srgbClr val="65AF45"/>
                </a:solidFill>
                <a:latin typeface="Microsoft YaHei UI"/>
                <a:cs typeface="Microsoft YaHei UI"/>
              </a:rPr>
              <a:t>智慧病案全生命周期管理</a:t>
            </a:r>
            <a:endParaRPr sz="1250">
              <a:latin typeface="Microsoft YaHei UI"/>
              <a:cs typeface="Microsoft YaHei UI"/>
            </a:endParaRPr>
          </a:p>
        </p:txBody>
      </p:sp>
      <p:sp>
        <p:nvSpPr>
          <p:cNvPr id="36" name="object 36"/>
          <p:cNvSpPr/>
          <p:nvPr/>
        </p:nvSpPr>
        <p:spPr>
          <a:xfrm>
            <a:off x="7147560" y="3698872"/>
            <a:ext cx="179997" cy="180009"/>
          </a:xfrm>
          <a:custGeom>
            <a:rect l="l" t="t" r="r" b="b"/>
            <a:pathLst>
              <a:path w="179997" h="180009">
                <a:moveTo>
                  <a:pt x="179997" y="68757"/>
                </a:moveTo>
                <a:lnTo>
                  <a:pt x="0" y="68757"/>
                </a:lnTo>
                <a:lnTo>
                  <a:pt x="55626" y="111251"/>
                </a:lnTo>
                <a:lnTo>
                  <a:pt x="34378" y="180009"/>
                </a:lnTo>
                <a:lnTo>
                  <a:pt x="90004" y="137515"/>
                </a:lnTo>
                <a:lnTo>
                  <a:pt x="132486" y="137515"/>
                </a:lnTo>
                <a:lnTo>
                  <a:pt x="124371" y="111251"/>
                </a:lnTo>
                <a:lnTo>
                  <a:pt x="179997" y="68757"/>
                </a:lnTo>
                <a:close/>
              </a:path>
              <a:path w="179997" h="180009">
                <a:moveTo>
                  <a:pt x="132486" y="137515"/>
                </a:moveTo>
                <a:lnTo>
                  <a:pt x="90004" y="137515"/>
                </a:lnTo>
                <a:lnTo>
                  <a:pt x="145618" y="180009"/>
                </a:lnTo>
                <a:lnTo>
                  <a:pt x="132486" y="137515"/>
                </a:lnTo>
                <a:close/>
              </a:path>
              <a:path w="179997" h="180009">
                <a:moveTo>
                  <a:pt x="90004" y="0"/>
                </a:moveTo>
                <a:lnTo>
                  <a:pt x="68757" y="68757"/>
                </a:lnTo>
                <a:lnTo>
                  <a:pt x="111252" y="68757"/>
                </a:lnTo>
                <a:lnTo>
                  <a:pt x="90004"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9690101" y="3698872"/>
            <a:ext cx="179997" cy="180009"/>
          </a:xfrm>
          <a:custGeom>
            <a:rect l="l" t="t" r="r" b="b"/>
            <a:pathLst>
              <a:path w="179997" h="180009">
                <a:moveTo>
                  <a:pt x="179997" y="68757"/>
                </a:moveTo>
                <a:lnTo>
                  <a:pt x="0" y="68757"/>
                </a:lnTo>
                <a:lnTo>
                  <a:pt x="55626" y="111251"/>
                </a:lnTo>
                <a:lnTo>
                  <a:pt x="34378" y="180009"/>
                </a:lnTo>
                <a:lnTo>
                  <a:pt x="90004" y="137515"/>
                </a:lnTo>
                <a:lnTo>
                  <a:pt x="132486" y="137515"/>
                </a:lnTo>
                <a:lnTo>
                  <a:pt x="124371" y="111251"/>
                </a:lnTo>
                <a:lnTo>
                  <a:pt x="179997" y="68757"/>
                </a:lnTo>
                <a:close/>
              </a:path>
              <a:path w="179997" h="180009">
                <a:moveTo>
                  <a:pt x="132486" y="137515"/>
                </a:moveTo>
                <a:lnTo>
                  <a:pt x="90004" y="137515"/>
                </a:lnTo>
                <a:lnTo>
                  <a:pt x="145618" y="180009"/>
                </a:lnTo>
                <a:lnTo>
                  <a:pt x="132486" y="137515"/>
                </a:lnTo>
                <a:close/>
              </a:path>
              <a:path w="179997" h="180009">
                <a:moveTo>
                  <a:pt x="90004" y="0"/>
                </a:moveTo>
                <a:lnTo>
                  <a:pt x="68757" y="68757"/>
                </a:lnTo>
                <a:lnTo>
                  <a:pt x="111252" y="68757"/>
                </a:lnTo>
                <a:lnTo>
                  <a:pt x="90004"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flipH="1">
            <a:off x="7306309" y="4182109"/>
            <a:ext cx="0" cy="2014462"/>
          </a:xfrm>
          <a:custGeom>
            <a:rect l="l" t="t" r="r" b="b"/>
            <a:pathLst>
              <a:path h="2014461">
                <a:moveTo>
                  <a:pt x="0" y="0"/>
                </a:moveTo>
                <a:lnTo>
                  <a:pt x="0" y="2014462"/>
                </a:lnTo>
              </a:path>
            </a:pathLst>
          </a:custGeom>
          <a:ln w="9520">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4128283" y="5062220"/>
            <a:ext cx="395960" cy="396240"/>
          </a:xfrm>
          <a:custGeom>
            <a:rect l="l" t="t" r="r" b="b"/>
            <a:pathLst>
              <a:path w="395960" h="396239">
                <a:moveTo>
                  <a:pt x="197980" y="0"/>
                </a:moveTo>
                <a:lnTo>
                  <a:pt x="150401" y="5757"/>
                </a:lnTo>
                <a:lnTo>
                  <a:pt x="106994" y="22112"/>
                </a:lnTo>
                <a:lnTo>
                  <a:pt x="69134" y="47689"/>
                </a:lnTo>
                <a:lnTo>
                  <a:pt x="38197" y="81110"/>
                </a:lnTo>
                <a:lnTo>
                  <a:pt x="15557" y="121000"/>
                </a:lnTo>
                <a:lnTo>
                  <a:pt x="2591" y="165982"/>
                </a:lnTo>
                <a:lnTo>
                  <a:pt x="0" y="198119"/>
                </a:lnTo>
                <a:lnTo>
                  <a:pt x="656" y="214369"/>
                </a:lnTo>
                <a:lnTo>
                  <a:pt x="10092" y="260742"/>
                </a:lnTo>
                <a:lnTo>
                  <a:pt x="29660" y="302483"/>
                </a:lnTo>
                <a:lnTo>
                  <a:pt x="57985" y="338213"/>
                </a:lnTo>
                <a:lnTo>
                  <a:pt x="93690" y="366558"/>
                </a:lnTo>
                <a:lnTo>
                  <a:pt x="135401" y="386140"/>
                </a:lnTo>
                <a:lnTo>
                  <a:pt x="181742" y="395583"/>
                </a:lnTo>
                <a:lnTo>
                  <a:pt x="197980" y="396239"/>
                </a:lnTo>
                <a:lnTo>
                  <a:pt x="214218" y="395583"/>
                </a:lnTo>
                <a:lnTo>
                  <a:pt x="260559" y="386140"/>
                </a:lnTo>
                <a:lnTo>
                  <a:pt x="302270" y="366558"/>
                </a:lnTo>
                <a:lnTo>
                  <a:pt x="337975" y="338213"/>
                </a:lnTo>
                <a:lnTo>
                  <a:pt x="366299" y="302483"/>
                </a:lnTo>
                <a:lnTo>
                  <a:pt x="385867" y="260742"/>
                </a:lnTo>
                <a:lnTo>
                  <a:pt x="395304" y="214369"/>
                </a:lnTo>
                <a:lnTo>
                  <a:pt x="395960" y="198119"/>
                </a:lnTo>
                <a:lnTo>
                  <a:pt x="395304" y="181870"/>
                </a:lnTo>
                <a:lnTo>
                  <a:pt x="385867" y="135497"/>
                </a:lnTo>
                <a:lnTo>
                  <a:pt x="366299" y="93756"/>
                </a:lnTo>
                <a:lnTo>
                  <a:pt x="337975" y="58026"/>
                </a:lnTo>
                <a:lnTo>
                  <a:pt x="302270" y="29681"/>
                </a:lnTo>
                <a:lnTo>
                  <a:pt x="260559" y="10099"/>
                </a:lnTo>
                <a:lnTo>
                  <a:pt x="214218" y="656"/>
                </a:lnTo>
                <a:lnTo>
                  <a:pt x="19798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4199481" y="5133848"/>
            <a:ext cx="2540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00" b="1">
                <a:solidFill>
                  <a:srgbClr val="595959"/>
                </a:solidFill>
                <a:latin typeface="Microsoft YaHei UI"/>
                <a:cs typeface="Microsoft YaHei UI"/>
              </a:rPr>
              <a:t>形式 质控</a:t>
            </a:r>
            <a:endParaRPr sz="900">
              <a:latin typeface="Microsoft YaHei UI"/>
              <a:cs typeface="Microsoft YaHei UI"/>
            </a:endParaRPr>
          </a:p>
        </p:txBody>
      </p:sp>
      <p:sp>
        <p:nvSpPr>
          <p:cNvPr id="41" name="object 41"/>
          <p:cNvSpPr txBox="1"/>
          <p:nvPr/>
        </p:nvSpPr>
        <p:spPr>
          <a:xfrm>
            <a:off x="4669540" y="5169408"/>
            <a:ext cx="1416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a:t>
            </a:r>
            <a:endParaRPr sz="1200">
              <a:latin typeface="Microsoft YaHei UI"/>
              <a:cs typeface="Microsoft YaHei UI"/>
            </a:endParaRPr>
          </a:p>
        </p:txBody>
      </p:sp>
      <p:sp>
        <p:nvSpPr>
          <p:cNvPr id="42" name="object 42"/>
          <p:cNvSpPr/>
          <p:nvPr/>
        </p:nvSpPr>
        <p:spPr>
          <a:xfrm>
            <a:off x="4958745" y="5062220"/>
            <a:ext cx="395998" cy="396240"/>
          </a:xfrm>
          <a:custGeom>
            <a:rect l="l" t="t" r="r" b="b"/>
            <a:pathLst>
              <a:path w="395998" h="396239">
                <a:moveTo>
                  <a:pt x="198005" y="0"/>
                </a:moveTo>
                <a:lnTo>
                  <a:pt x="150421" y="5757"/>
                </a:lnTo>
                <a:lnTo>
                  <a:pt x="107008" y="22112"/>
                </a:lnTo>
                <a:lnTo>
                  <a:pt x="69144" y="47689"/>
                </a:lnTo>
                <a:lnTo>
                  <a:pt x="38202" y="81110"/>
                </a:lnTo>
                <a:lnTo>
                  <a:pt x="15559" y="121000"/>
                </a:lnTo>
                <a:lnTo>
                  <a:pt x="2591" y="165982"/>
                </a:lnTo>
                <a:lnTo>
                  <a:pt x="0" y="198119"/>
                </a:lnTo>
                <a:lnTo>
                  <a:pt x="656" y="214369"/>
                </a:lnTo>
                <a:lnTo>
                  <a:pt x="10094" y="260742"/>
                </a:lnTo>
                <a:lnTo>
                  <a:pt x="29664" y="302483"/>
                </a:lnTo>
                <a:lnTo>
                  <a:pt x="57992" y="338213"/>
                </a:lnTo>
                <a:lnTo>
                  <a:pt x="93702" y="366558"/>
                </a:lnTo>
                <a:lnTo>
                  <a:pt x="135418" y="386140"/>
                </a:lnTo>
                <a:lnTo>
                  <a:pt x="181765" y="395583"/>
                </a:lnTo>
                <a:lnTo>
                  <a:pt x="198005" y="396239"/>
                </a:lnTo>
                <a:lnTo>
                  <a:pt x="214243" y="395583"/>
                </a:lnTo>
                <a:lnTo>
                  <a:pt x="260586" y="386140"/>
                </a:lnTo>
                <a:lnTo>
                  <a:pt x="302299" y="366558"/>
                </a:lnTo>
                <a:lnTo>
                  <a:pt x="338007" y="338213"/>
                </a:lnTo>
                <a:lnTo>
                  <a:pt x="366334" y="302483"/>
                </a:lnTo>
                <a:lnTo>
                  <a:pt x="385904" y="260742"/>
                </a:lnTo>
                <a:lnTo>
                  <a:pt x="395342" y="214369"/>
                </a:lnTo>
                <a:lnTo>
                  <a:pt x="395998" y="198119"/>
                </a:lnTo>
                <a:lnTo>
                  <a:pt x="395342" y="181870"/>
                </a:lnTo>
                <a:lnTo>
                  <a:pt x="385904" y="135497"/>
                </a:lnTo>
                <a:lnTo>
                  <a:pt x="366334" y="93756"/>
                </a:lnTo>
                <a:lnTo>
                  <a:pt x="338007" y="58026"/>
                </a:lnTo>
                <a:lnTo>
                  <a:pt x="302299" y="29681"/>
                </a:lnTo>
                <a:lnTo>
                  <a:pt x="260586" y="10099"/>
                </a:lnTo>
                <a:lnTo>
                  <a:pt x="214243" y="656"/>
                </a:lnTo>
                <a:lnTo>
                  <a:pt x="198005"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5029743" y="5133848"/>
            <a:ext cx="2540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00" b="1">
                <a:solidFill>
                  <a:srgbClr val="595959"/>
                </a:solidFill>
                <a:latin typeface="Microsoft YaHei UI"/>
                <a:cs typeface="Microsoft YaHei UI"/>
              </a:rPr>
              <a:t>内涵 质控</a:t>
            </a:r>
            <a:endParaRPr sz="900">
              <a:latin typeface="Microsoft YaHei UI"/>
              <a:cs typeface="Microsoft YaHei UI"/>
            </a:endParaRPr>
          </a:p>
        </p:txBody>
      </p:sp>
      <p:sp>
        <p:nvSpPr>
          <p:cNvPr id="44" name="object 44"/>
          <p:cNvSpPr/>
          <p:nvPr/>
        </p:nvSpPr>
        <p:spPr>
          <a:xfrm>
            <a:off x="4022725" y="4775203"/>
            <a:ext cx="1440002" cy="233044"/>
          </a:xfrm>
          <a:custGeom>
            <a:rect l="l" t="t" r="r" b="b"/>
            <a:pathLst>
              <a:path w="1440002" h="233045">
                <a:moveTo>
                  <a:pt x="1401165" y="0"/>
                </a:moveTo>
                <a:lnTo>
                  <a:pt x="34079" y="288"/>
                </a:lnTo>
                <a:lnTo>
                  <a:pt x="2624" y="24773"/>
                </a:lnTo>
                <a:lnTo>
                  <a:pt x="0" y="38836"/>
                </a:lnTo>
                <a:lnTo>
                  <a:pt x="289" y="198961"/>
                </a:lnTo>
                <a:lnTo>
                  <a:pt x="4514" y="212388"/>
                </a:lnTo>
                <a:lnTo>
                  <a:pt x="13005" y="223204"/>
                </a:lnTo>
                <a:lnTo>
                  <a:pt x="24775" y="230419"/>
                </a:lnTo>
                <a:lnTo>
                  <a:pt x="38836" y="233044"/>
                </a:lnTo>
                <a:lnTo>
                  <a:pt x="1405931" y="232755"/>
                </a:lnTo>
                <a:lnTo>
                  <a:pt x="1419355" y="228528"/>
                </a:lnTo>
                <a:lnTo>
                  <a:pt x="1430167" y="220032"/>
                </a:lnTo>
                <a:lnTo>
                  <a:pt x="1437378" y="208258"/>
                </a:lnTo>
                <a:lnTo>
                  <a:pt x="1440002" y="194195"/>
                </a:lnTo>
                <a:lnTo>
                  <a:pt x="1439713" y="34079"/>
                </a:lnTo>
                <a:lnTo>
                  <a:pt x="1435491" y="20652"/>
                </a:lnTo>
                <a:lnTo>
                  <a:pt x="1427000" y="9837"/>
                </a:lnTo>
                <a:lnTo>
                  <a:pt x="1415228" y="2624"/>
                </a:lnTo>
                <a:lnTo>
                  <a:pt x="1401165"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4022726" y="4775200"/>
            <a:ext cx="1439265" cy="232926"/>
          </a:xfrm>
          <a:custGeom>
            <a:rect l="l" t="t" r="r" b="b"/>
            <a:pathLst>
              <a:path w="1439265" h="232926">
                <a:moveTo>
                  <a:pt x="0" y="38821"/>
                </a:moveTo>
                <a:lnTo>
                  <a:pt x="20659" y="4501"/>
                </a:lnTo>
                <a:lnTo>
                  <a:pt x="1400444" y="0"/>
                </a:lnTo>
                <a:lnTo>
                  <a:pt x="1414506" y="2625"/>
                </a:lnTo>
                <a:lnTo>
                  <a:pt x="1426276" y="9841"/>
                </a:lnTo>
                <a:lnTo>
                  <a:pt x="1434764" y="20659"/>
                </a:lnTo>
                <a:lnTo>
                  <a:pt x="1438980" y="34089"/>
                </a:lnTo>
                <a:lnTo>
                  <a:pt x="1439265" y="194104"/>
                </a:lnTo>
                <a:lnTo>
                  <a:pt x="1436640" y="208167"/>
                </a:lnTo>
                <a:lnTo>
                  <a:pt x="1429424" y="219936"/>
                </a:lnTo>
                <a:lnTo>
                  <a:pt x="1418606" y="228424"/>
                </a:lnTo>
                <a:lnTo>
                  <a:pt x="1405176" y="232640"/>
                </a:lnTo>
                <a:lnTo>
                  <a:pt x="38821" y="232926"/>
                </a:lnTo>
                <a:lnTo>
                  <a:pt x="24758" y="230300"/>
                </a:lnTo>
                <a:lnTo>
                  <a:pt x="12989" y="223084"/>
                </a:lnTo>
                <a:lnTo>
                  <a:pt x="4501" y="212266"/>
                </a:lnTo>
                <a:lnTo>
                  <a:pt x="285" y="198836"/>
                </a:lnTo>
                <a:lnTo>
                  <a:pt x="0" y="38821"/>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4380774" y="4807204"/>
            <a:ext cx="7239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595959"/>
                </a:solidFill>
                <a:latin typeface="Microsoft YaHei UI"/>
                <a:cs typeface="Microsoft YaHei UI"/>
              </a:rPr>
              <a:t>按质控深度</a:t>
            </a:r>
            <a:endParaRPr sz="1100">
              <a:latin typeface="Microsoft YaHei UI"/>
              <a:cs typeface="Microsoft YaHei UI"/>
            </a:endParaRPr>
          </a:p>
        </p:txBody>
      </p:sp>
      <p:sp>
        <p:nvSpPr>
          <p:cNvPr id="47" name="object 47"/>
          <p:cNvSpPr/>
          <p:nvPr/>
        </p:nvSpPr>
        <p:spPr>
          <a:xfrm>
            <a:off x="5721984" y="4775203"/>
            <a:ext cx="1440002" cy="233044"/>
          </a:xfrm>
          <a:custGeom>
            <a:rect l="l" t="t" r="r" b="b"/>
            <a:pathLst>
              <a:path w="1440002" h="233045">
                <a:moveTo>
                  <a:pt x="1401165" y="0"/>
                </a:moveTo>
                <a:lnTo>
                  <a:pt x="34079" y="288"/>
                </a:lnTo>
                <a:lnTo>
                  <a:pt x="2624" y="24773"/>
                </a:lnTo>
                <a:lnTo>
                  <a:pt x="0" y="38836"/>
                </a:lnTo>
                <a:lnTo>
                  <a:pt x="289" y="198961"/>
                </a:lnTo>
                <a:lnTo>
                  <a:pt x="4514" y="212388"/>
                </a:lnTo>
                <a:lnTo>
                  <a:pt x="13005" y="223204"/>
                </a:lnTo>
                <a:lnTo>
                  <a:pt x="24775" y="230419"/>
                </a:lnTo>
                <a:lnTo>
                  <a:pt x="38836" y="233044"/>
                </a:lnTo>
                <a:lnTo>
                  <a:pt x="1405931" y="232755"/>
                </a:lnTo>
                <a:lnTo>
                  <a:pt x="1419355" y="228528"/>
                </a:lnTo>
                <a:lnTo>
                  <a:pt x="1430167" y="220032"/>
                </a:lnTo>
                <a:lnTo>
                  <a:pt x="1437378" y="208258"/>
                </a:lnTo>
                <a:lnTo>
                  <a:pt x="1440002" y="194195"/>
                </a:lnTo>
                <a:lnTo>
                  <a:pt x="1439713" y="34079"/>
                </a:lnTo>
                <a:lnTo>
                  <a:pt x="1435491" y="20652"/>
                </a:lnTo>
                <a:lnTo>
                  <a:pt x="1427000" y="9837"/>
                </a:lnTo>
                <a:lnTo>
                  <a:pt x="1415228" y="2624"/>
                </a:lnTo>
                <a:lnTo>
                  <a:pt x="1401165"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5721985" y="4775200"/>
            <a:ext cx="1439265" cy="232926"/>
          </a:xfrm>
          <a:custGeom>
            <a:rect l="l" t="t" r="r" b="b"/>
            <a:pathLst>
              <a:path w="1439265" h="232926">
                <a:moveTo>
                  <a:pt x="0" y="38821"/>
                </a:moveTo>
                <a:lnTo>
                  <a:pt x="20659" y="4501"/>
                </a:lnTo>
                <a:lnTo>
                  <a:pt x="1400444" y="0"/>
                </a:lnTo>
                <a:lnTo>
                  <a:pt x="1414506" y="2625"/>
                </a:lnTo>
                <a:lnTo>
                  <a:pt x="1426276" y="9841"/>
                </a:lnTo>
                <a:lnTo>
                  <a:pt x="1434764" y="20659"/>
                </a:lnTo>
                <a:lnTo>
                  <a:pt x="1438980" y="34089"/>
                </a:lnTo>
                <a:lnTo>
                  <a:pt x="1439265" y="194104"/>
                </a:lnTo>
                <a:lnTo>
                  <a:pt x="1436640" y="208167"/>
                </a:lnTo>
                <a:lnTo>
                  <a:pt x="1429424" y="219936"/>
                </a:lnTo>
                <a:lnTo>
                  <a:pt x="1418606" y="228424"/>
                </a:lnTo>
                <a:lnTo>
                  <a:pt x="1405176" y="232640"/>
                </a:lnTo>
                <a:lnTo>
                  <a:pt x="38821" y="232926"/>
                </a:lnTo>
                <a:lnTo>
                  <a:pt x="24758" y="230300"/>
                </a:lnTo>
                <a:lnTo>
                  <a:pt x="12989" y="223084"/>
                </a:lnTo>
                <a:lnTo>
                  <a:pt x="4501" y="212266"/>
                </a:lnTo>
                <a:lnTo>
                  <a:pt x="285" y="198836"/>
                </a:lnTo>
                <a:lnTo>
                  <a:pt x="0" y="38821"/>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txBox="1"/>
          <p:nvPr/>
        </p:nvSpPr>
        <p:spPr>
          <a:xfrm>
            <a:off x="6080034" y="4807204"/>
            <a:ext cx="7239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595959"/>
                </a:solidFill>
                <a:latin typeface="Microsoft YaHei UI"/>
                <a:cs typeface="Microsoft YaHei UI"/>
              </a:rPr>
              <a:t>按质控范围</a:t>
            </a:r>
            <a:endParaRPr sz="1100">
              <a:latin typeface="Microsoft YaHei UI"/>
              <a:cs typeface="Microsoft YaHei UI"/>
            </a:endParaRPr>
          </a:p>
        </p:txBody>
      </p:sp>
      <p:sp>
        <p:nvSpPr>
          <p:cNvPr id="50" name="object 50"/>
          <p:cNvSpPr/>
          <p:nvPr/>
        </p:nvSpPr>
        <p:spPr>
          <a:xfrm>
            <a:off x="4989195" y="4297683"/>
            <a:ext cx="1326514" cy="233044"/>
          </a:xfrm>
          <a:custGeom>
            <a:rect l="l" t="t" r="r" b="b"/>
            <a:pathLst>
              <a:path w="1326514" h="233045">
                <a:moveTo>
                  <a:pt x="1287678" y="0"/>
                </a:moveTo>
                <a:lnTo>
                  <a:pt x="34079" y="288"/>
                </a:lnTo>
                <a:lnTo>
                  <a:pt x="2624" y="24773"/>
                </a:lnTo>
                <a:lnTo>
                  <a:pt x="0" y="38836"/>
                </a:lnTo>
                <a:lnTo>
                  <a:pt x="289" y="198961"/>
                </a:lnTo>
                <a:lnTo>
                  <a:pt x="4514" y="212388"/>
                </a:lnTo>
                <a:lnTo>
                  <a:pt x="13005" y="223204"/>
                </a:lnTo>
                <a:lnTo>
                  <a:pt x="24775" y="230419"/>
                </a:lnTo>
                <a:lnTo>
                  <a:pt x="38836" y="233044"/>
                </a:lnTo>
                <a:lnTo>
                  <a:pt x="1292444" y="232755"/>
                </a:lnTo>
                <a:lnTo>
                  <a:pt x="1305868" y="228528"/>
                </a:lnTo>
                <a:lnTo>
                  <a:pt x="1316680" y="220032"/>
                </a:lnTo>
                <a:lnTo>
                  <a:pt x="1323891" y="208258"/>
                </a:lnTo>
                <a:lnTo>
                  <a:pt x="1326515" y="194195"/>
                </a:lnTo>
                <a:lnTo>
                  <a:pt x="1326226" y="34079"/>
                </a:lnTo>
                <a:lnTo>
                  <a:pt x="1322004" y="20652"/>
                </a:lnTo>
                <a:lnTo>
                  <a:pt x="1313513" y="9837"/>
                </a:lnTo>
                <a:lnTo>
                  <a:pt x="1301741" y="2624"/>
                </a:lnTo>
                <a:lnTo>
                  <a:pt x="1287678"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4989195" y="4297679"/>
            <a:ext cx="1325838" cy="232926"/>
          </a:xfrm>
          <a:custGeom>
            <a:rect l="l" t="t" r="r" b="b"/>
            <a:pathLst>
              <a:path w="1325838" h="232926">
                <a:moveTo>
                  <a:pt x="0" y="38821"/>
                </a:moveTo>
                <a:lnTo>
                  <a:pt x="20659" y="4501"/>
                </a:lnTo>
                <a:lnTo>
                  <a:pt x="1287017" y="0"/>
                </a:lnTo>
                <a:lnTo>
                  <a:pt x="1301079" y="2625"/>
                </a:lnTo>
                <a:lnTo>
                  <a:pt x="1312849" y="9841"/>
                </a:lnTo>
                <a:lnTo>
                  <a:pt x="1321336" y="20659"/>
                </a:lnTo>
                <a:lnTo>
                  <a:pt x="1325553" y="34089"/>
                </a:lnTo>
                <a:lnTo>
                  <a:pt x="1325838" y="194104"/>
                </a:lnTo>
                <a:lnTo>
                  <a:pt x="1323213" y="208167"/>
                </a:lnTo>
                <a:lnTo>
                  <a:pt x="1315996" y="219936"/>
                </a:lnTo>
                <a:lnTo>
                  <a:pt x="1305179" y="228424"/>
                </a:lnTo>
                <a:lnTo>
                  <a:pt x="1291748" y="232640"/>
                </a:lnTo>
                <a:lnTo>
                  <a:pt x="38821" y="232926"/>
                </a:lnTo>
                <a:lnTo>
                  <a:pt x="24758" y="230300"/>
                </a:lnTo>
                <a:lnTo>
                  <a:pt x="12989" y="223084"/>
                </a:lnTo>
                <a:lnTo>
                  <a:pt x="4501" y="212266"/>
                </a:lnTo>
                <a:lnTo>
                  <a:pt x="285" y="198836"/>
                </a:lnTo>
                <a:lnTo>
                  <a:pt x="0" y="38821"/>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txBox="1"/>
          <p:nvPr/>
        </p:nvSpPr>
        <p:spPr>
          <a:xfrm>
            <a:off x="5150802" y="4331716"/>
            <a:ext cx="100330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a:solidFill>
                  <a:srgbClr val="595959"/>
                </a:solidFill>
                <a:latin typeface="Microsoft YaHei UI"/>
                <a:cs typeface="Microsoft YaHei UI"/>
              </a:rPr>
              <a:t>病案质控的分类</a:t>
            </a:r>
            <a:endParaRPr sz="1100">
              <a:latin typeface="Microsoft YaHei UI"/>
              <a:cs typeface="Microsoft YaHei UI"/>
            </a:endParaRPr>
          </a:p>
        </p:txBody>
      </p:sp>
      <p:sp>
        <p:nvSpPr>
          <p:cNvPr id="53" name="object 53"/>
          <p:cNvSpPr/>
          <p:nvPr/>
        </p:nvSpPr>
        <p:spPr>
          <a:xfrm>
            <a:off x="5653421" y="4083050"/>
            <a:ext cx="1273795" cy="214520"/>
          </a:xfrm>
          <a:custGeom>
            <a:rect l="l" t="t" r="r" b="b"/>
            <a:pathLst>
              <a:path w="1273795" h="214520">
                <a:moveTo>
                  <a:pt x="1273795" y="0"/>
                </a:moveTo>
                <a:lnTo>
                  <a:pt x="1273795" y="106942"/>
                </a:lnTo>
                <a:lnTo>
                  <a:pt x="0" y="106942"/>
                </a:lnTo>
                <a:lnTo>
                  <a:pt x="0" y="214520"/>
                </a:lnTo>
              </a:path>
            </a:pathLst>
          </a:custGeom>
          <a:ln w="12693">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4704715" y="4530726"/>
            <a:ext cx="954405" cy="244475"/>
          </a:xfrm>
          <a:custGeom>
            <a:rect l="l" t="t" r="r" b="b"/>
            <a:pathLst>
              <a:path w="954403" h="244475">
                <a:moveTo>
                  <a:pt x="31750" y="168275"/>
                </a:moveTo>
                <a:lnTo>
                  <a:pt x="0" y="168275"/>
                </a:lnTo>
                <a:lnTo>
                  <a:pt x="38100" y="244475"/>
                </a:lnTo>
                <a:lnTo>
                  <a:pt x="69850" y="180975"/>
                </a:lnTo>
                <a:lnTo>
                  <a:pt x="31750" y="180975"/>
                </a:lnTo>
                <a:lnTo>
                  <a:pt x="31750" y="168275"/>
                </a:lnTo>
                <a:close/>
              </a:path>
              <a:path w="954403" h="244475">
                <a:moveTo>
                  <a:pt x="941705" y="116205"/>
                </a:moveTo>
                <a:lnTo>
                  <a:pt x="34594" y="116205"/>
                </a:lnTo>
                <a:lnTo>
                  <a:pt x="31750" y="119049"/>
                </a:lnTo>
                <a:lnTo>
                  <a:pt x="31750" y="180975"/>
                </a:lnTo>
                <a:lnTo>
                  <a:pt x="44450" y="180975"/>
                </a:lnTo>
                <a:lnTo>
                  <a:pt x="44450" y="128905"/>
                </a:lnTo>
                <a:lnTo>
                  <a:pt x="38100" y="128905"/>
                </a:lnTo>
                <a:lnTo>
                  <a:pt x="44450" y="122555"/>
                </a:lnTo>
                <a:lnTo>
                  <a:pt x="941705" y="122555"/>
                </a:lnTo>
                <a:lnTo>
                  <a:pt x="941705" y="116205"/>
                </a:lnTo>
                <a:close/>
              </a:path>
              <a:path w="954403" h="244475">
                <a:moveTo>
                  <a:pt x="76200" y="168275"/>
                </a:moveTo>
                <a:lnTo>
                  <a:pt x="44450" y="168275"/>
                </a:lnTo>
                <a:lnTo>
                  <a:pt x="44450" y="180975"/>
                </a:lnTo>
                <a:lnTo>
                  <a:pt x="69850" y="180975"/>
                </a:lnTo>
                <a:lnTo>
                  <a:pt x="76200" y="168275"/>
                </a:lnTo>
                <a:close/>
              </a:path>
              <a:path w="954403" h="244475">
                <a:moveTo>
                  <a:pt x="44450" y="122555"/>
                </a:moveTo>
                <a:lnTo>
                  <a:pt x="38100" y="128905"/>
                </a:lnTo>
                <a:lnTo>
                  <a:pt x="44450" y="128905"/>
                </a:lnTo>
                <a:lnTo>
                  <a:pt x="44450" y="122555"/>
                </a:lnTo>
                <a:close/>
              </a:path>
              <a:path w="954403" h="244475">
                <a:moveTo>
                  <a:pt x="954405" y="116205"/>
                </a:moveTo>
                <a:lnTo>
                  <a:pt x="948055" y="116205"/>
                </a:lnTo>
                <a:lnTo>
                  <a:pt x="941705" y="122555"/>
                </a:lnTo>
                <a:lnTo>
                  <a:pt x="44450" y="122555"/>
                </a:lnTo>
                <a:lnTo>
                  <a:pt x="44450" y="128905"/>
                </a:lnTo>
                <a:lnTo>
                  <a:pt x="951560" y="128905"/>
                </a:lnTo>
                <a:lnTo>
                  <a:pt x="954405" y="126060"/>
                </a:lnTo>
                <a:lnTo>
                  <a:pt x="954405" y="116205"/>
                </a:lnTo>
                <a:close/>
              </a:path>
              <a:path w="954403" h="244475">
                <a:moveTo>
                  <a:pt x="954405" y="0"/>
                </a:moveTo>
                <a:lnTo>
                  <a:pt x="941705" y="0"/>
                </a:lnTo>
                <a:lnTo>
                  <a:pt x="941705" y="122555"/>
                </a:lnTo>
                <a:lnTo>
                  <a:pt x="948055" y="116205"/>
                </a:lnTo>
                <a:lnTo>
                  <a:pt x="954405" y="116205"/>
                </a:lnTo>
                <a:lnTo>
                  <a:pt x="954405"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5646420" y="4530726"/>
            <a:ext cx="833754" cy="244475"/>
          </a:xfrm>
          <a:custGeom>
            <a:rect l="l" t="t" r="r" b="b"/>
            <a:pathLst>
              <a:path w="833753" h="244475">
                <a:moveTo>
                  <a:pt x="789305" y="168275"/>
                </a:moveTo>
                <a:lnTo>
                  <a:pt x="757555" y="168275"/>
                </a:lnTo>
                <a:lnTo>
                  <a:pt x="795655" y="244475"/>
                </a:lnTo>
                <a:lnTo>
                  <a:pt x="827405" y="180975"/>
                </a:lnTo>
                <a:lnTo>
                  <a:pt x="789305" y="180975"/>
                </a:lnTo>
                <a:lnTo>
                  <a:pt x="789305" y="168275"/>
                </a:lnTo>
                <a:close/>
              </a:path>
              <a:path w="833753" h="244475">
                <a:moveTo>
                  <a:pt x="789305" y="122555"/>
                </a:moveTo>
                <a:lnTo>
                  <a:pt x="789305" y="180975"/>
                </a:lnTo>
                <a:lnTo>
                  <a:pt x="802005" y="180975"/>
                </a:lnTo>
                <a:lnTo>
                  <a:pt x="802005" y="128905"/>
                </a:lnTo>
                <a:lnTo>
                  <a:pt x="795655" y="128905"/>
                </a:lnTo>
                <a:lnTo>
                  <a:pt x="789305" y="122555"/>
                </a:lnTo>
                <a:close/>
              </a:path>
              <a:path w="833753" h="244475">
                <a:moveTo>
                  <a:pt x="833755" y="168275"/>
                </a:moveTo>
                <a:lnTo>
                  <a:pt x="802005" y="168275"/>
                </a:lnTo>
                <a:lnTo>
                  <a:pt x="802005" y="180975"/>
                </a:lnTo>
                <a:lnTo>
                  <a:pt x="827405" y="180975"/>
                </a:lnTo>
                <a:lnTo>
                  <a:pt x="833755" y="168275"/>
                </a:lnTo>
                <a:close/>
              </a:path>
              <a:path w="833753" h="244475">
                <a:moveTo>
                  <a:pt x="12700" y="0"/>
                </a:moveTo>
                <a:lnTo>
                  <a:pt x="0" y="0"/>
                </a:lnTo>
                <a:lnTo>
                  <a:pt x="0" y="126060"/>
                </a:lnTo>
                <a:lnTo>
                  <a:pt x="2844" y="128905"/>
                </a:lnTo>
                <a:lnTo>
                  <a:pt x="789305" y="128905"/>
                </a:lnTo>
                <a:lnTo>
                  <a:pt x="789305" y="122555"/>
                </a:lnTo>
                <a:lnTo>
                  <a:pt x="12700" y="122555"/>
                </a:lnTo>
                <a:lnTo>
                  <a:pt x="6350" y="116205"/>
                </a:lnTo>
                <a:lnTo>
                  <a:pt x="12700" y="116205"/>
                </a:lnTo>
                <a:lnTo>
                  <a:pt x="12700" y="0"/>
                </a:lnTo>
                <a:close/>
              </a:path>
              <a:path w="833753" h="244475">
                <a:moveTo>
                  <a:pt x="799160" y="116205"/>
                </a:moveTo>
                <a:lnTo>
                  <a:pt x="12700" y="116205"/>
                </a:lnTo>
                <a:lnTo>
                  <a:pt x="12700" y="122555"/>
                </a:lnTo>
                <a:lnTo>
                  <a:pt x="789305" y="122555"/>
                </a:lnTo>
                <a:lnTo>
                  <a:pt x="795655" y="128905"/>
                </a:lnTo>
                <a:lnTo>
                  <a:pt x="802005" y="128905"/>
                </a:lnTo>
                <a:lnTo>
                  <a:pt x="802005" y="119049"/>
                </a:lnTo>
                <a:lnTo>
                  <a:pt x="799160" y="116205"/>
                </a:lnTo>
                <a:close/>
              </a:path>
              <a:path w="833753" h="244475">
                <a:moveTo>
                  <a:pt x="12700" y="116205"/>
                </a:moveTo>
                <a:lnTo>
                  <a:pt x="6350" y="116205"/>
                </a:lnTo>
                <a:lnTo>
                  <a:pt x="12700" y="122555"/>
                </a:lnTo>
                <a:lnTo>
                  <a:pt x="12700" y="116205"/>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3982083" y="5546090"/>
            <a:ext cx="715644" cy="614248"/>
          </a:xfrm>
          <a:custGeom>
            <a:rect l="l" t="t" r="r" b="b"/>
            <a:pathLst>
              <a:path w="715644" h="614248">
                <a:moveTo>
                  <a:pt x="0" y="0"/>
                </a:moveTo>
                <a:lnTo>
                  <a:pt x="715645" y="0"/>
                </a:lnTo>
                <a:lnTo>
                  <a:pt x="715645" y="614248"/>
                </a:lnTo>
                <a:lnTo>
                  <a:pt x="0" y="614248"/>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txBox="1"/>
          <p:nvPr/>
        </p:nvSpPr>
        <p:spPr>
          <a:xfrm>
            <a:off x="4040722" y="5628133"/>
            <a:ext cx="539750" cy="4794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solidFill>
                  <a:srgbClr val="595959"/>
                </a:solidFill>
                <a:latin typeface="Arial"/>
                <a:cs typeface="Arial"/>
              </a:rPr>
              <a:t>•	</a:t>
            </a:r>
            <a:r>
              <a:rPr sz="900">
                <a:solidFill>
                  <a:srgbClr val="595959"/>
                </a:solidFill>
                <a:latin typeface="Microsoft YaHei UI"/>
                <a:cs typeface="Microsoft YaHei UI"/>
              </a:rPr>
              <a:t>及时性</a:t>
            </a:r>
            <a:endParaRPr sz="900">
              <a:latin typeface="Microsoft YaHei UI"/>
              <a:cs typeface="Microsoft YaHei UI"/>
            </a:endParaRPr>
          </a:p>
          <a:p>
            <a:pPr marL="12700">
              <a:spcBef>
                <a:spcPts val="215"/>
              </a:spcBef>
              <a:tabLst>
                <a:tab pos="183515"/>
              </a:tabLst>
            </a:pPr>
            <a:r>
              <a:rPr sz="900">
                <a:solidFill>
                  <a:srgbClr val="595959"/>
                </a:solidFill>
                <a:latin typeface="Arial"/>
                <a:cs typeface="Arial"/>
              </a:rPr>
              <a:t>•	</a:t>
            </a:r>
            <a:r>
              <a:rPr sz="900">
                <a:solidFill>
                  <a:srgbClr val="595959"/>
                </a:solidFill>
                <a:latin typeface="Microsoft YaHei UI"/>
                <a:cs typeface="Microsoft YaHei UI"/>
              </a:rPr>
              <a:t>完整性</a:t>
            </a:r>
            <a:endParaRPr sz="900">
              <a:latin typeface="Microsoft YaHei UI"/>
              <a:cs typeface="Microsoft YaHei UI"/>
            </a:endParaRPr>
          </a:p>
          <a:p>
            <a:pPr marL="12700">
              <a:spcBef>
                <a:spcPts val="215"/>
              </a:spcBef>
              <a:tabLst>
                <a:tab pos="183515"/>
              </a:tabLst>
            </a:pPr>
            <a:r>
              <a:rPr sz="900">
                <a:solidFill>
                  <a:srgbClr val="595959"/>
                </a:solidFill>
                <a:latin typeface="Arial"/>
                <a:cs typeface="Arial"/>
              </a:rPr>
              <a:t>•	</a:t>
            </a:r>
            <a:r>
              <a:rPr sz="900" spc="5">
                <a:solidFill>
                  <a:srgbClr val="595959"/>
                </a:solidFill>
                <a:latin typeface="Microsoft YaHei UI"/>
                <a:cs typeface="Microsoft YaHei UI"/>
              </a:rPr>
              <a:t>……</a:t>
            </a:r>
            <a:endParaRPr sz="900">
              <a:latin typeface="Microsoft YaHei UI"/>
              <a:cs typeface="Microsoft YaHei UI"/>
            </a:endParaRPr>
          </a:p>
        </p:txBody>
      </p:sp>
      <p:sp>
        <p:nvSpPr>
          <p:cNvPr id="58" name="object 58"/>
          <p:cNvSpPr/>
          <p:nvPr/>
        </p:nvSpPr>
        <p:spPr>
          <a:xfrm>
            <a:off x="5798106" y="5048251"/>
            <a:ext cx="395960" cy="396239"/>
          </a:xfrm>
          <a:custGeom>
            <a:rect l="l" t="t" r="r" b="b"/>
            <a:pathLst>
              <a:path w="395960" h="396239">
                <a:moveTo>
                  <a:pt x="197980" y="0"/>
                </a:moveTo>
                <a:lnTo>
                  <a:pt x="150401" y="5757"/>
                </a:lnTo>
                <a:lnTo>
                  <a:pt x="106994" y="22112"/>
                </a:lnTo>
                <a:lnTo>
                  <a:pt x="69134" y="47689"/>
                </a:lnTo>
                <a:lnTo>
                  <a:pt x="38197" y="81110"/>
                </a:lnTo>
                <a:lnTo>
                  <a:pt x="15557" y="121000"/>
                </a:lnTo>
                <a:lnTo>
                  <a:pt x="2591" y="165982"/>
                </a:lnTo>
                <a:lnTo>
                  <a:pt x="0" y="198119"/>
                </a:lnTo>
                <a:lnTo>
                  <a:pt x="656" y="214369"/>
                </a:lnTo>
                <a:lnTo>
                  <a:pt x="10092" y="260742"/>
                </a:lnTo>
                <a:lnTo>
                  <a:pt x="29660" y="302483"/>
                </a:lnTo>
                <a:lnTo>
                  <a:pt x="57985" y="338213"/>
                </a:lnTo>
                <a:lnTo>
                  <a:pt x="93690" y="366558"/>
                </a:lnTo>
                <a:lnTo>
                  <a:pt x="135401" y="386140"/>
                </a:lnTo>
                <a:lnTo>
                  <a:pt x="181742" y="395583"/>
                </a:lnTo>
                <a:lnTo>
                  <a:pt x="197980" y="396239"/>
                </a:lnTo>
                <a:lnTo>
                  <a:pt x="214218" y="395583"/>
                </a:lnTo>
                <a:lnTo>
                  <a:pt x="260559" y="386140"/>
                </a:lnTo>
                <a:lnTo>
                  <a:pt x="302270" y="366558"/>
                </a:lnTo>
                <a:lnTo>
                  <a:pt x="337975" y="338213"/>
                </a:lnTo>
                <a:lnTo>
                  <a:pt x="366299" y="302483"/>
                </a:lnTo>
                <a:lnTo>
                  <a:pt x="385867" y="260742"/>
                </a:lnTo>
                <a:lnTo>
                  <a:pt x="395304" y="214369"/>
                </a:lnTo>
                <a:lnTo>
                  <a:pt x="395960" y="198119"/>
                </a:lnTo>
                <a:lnTo>
                  <a:pt x="395304" y="181870"/>
                </a:lnTo>
                <a:lnTo>
                  <a:pt x="385867" y="135497"/>
                </a:lnTo>
                <a:lnTo>
                  <a:pt x="366299" y="93756"/>
                </a:lnTo>
                <a:lnTo>
                  <a:pt x="337975" y="58026"/>
                </a:lnTo>
                <a:lnTo>
                  <a:pt x="302270" y="29681"/>
                </a:lnTo>
                <a:lnTo>
                  <a:pt x="260559" y="10099"/>
                </a:lnTo>
                <a:lnTo>
                  <a:pt x="214218" y="656"/>
                </a:lnTo>
                <a:lnTo>
                  <a:pt x="19798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5869304" y="5118609"/>
            <a:ext cx="2540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00" b="1">
                <a:solidFill>
                  <a:srgbClr val="595959"/>
                </a:solidFill>
                <a:latin typeface="Microsoft YaHei UI"/>
                <a:cs typeface="Microsoft YaHei UI"/>
              </a:rPr>
              <a:t>首页 质控</a:t>
            </a:r>
            <a:endParaRPr sz="900">
              <a:latin typeface="Microsoft YaHei UI"/>
              <a:cs typeface="Microsoft YaHei UI"/>
            </a:endParaRPr>
          </a:p>
        </p:txBody>
      </p:sp>
      <p:sp>
        <p:nvSpPr>
          <p:cNvPr id="60" name="object 60"/>
          <p:cNvSpPr txBox="1"/>
          <p:nvPr/>
        </p:nvSpPr>
        <p:spPr>
          <a:xfrm>
            <a:off x="6339364" y="5154167"/>
            <a:ext cx="1416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a:t>
            </a:r>
            <a:endParaRPr sz="1200">
              <a:latin typeface="Microsoft YaHei UI"/>
              <a:cs typeface="Microsoft YaHei UI"/>
            </a:endParaRPr>
          </a:p>
        </p:txBody>
      </p:sp>
      <p:sp>
        <p:nvSpPr>
          <p:cNvPr id="61" name="object 61"/>
          <p:cNvSpPr/>
          <p:nvPr/>
        </p:nvSpPr>
        <p:spPr>
          <a:xfrm>
            <a:off x="6628862" y="5048251"/>
            <a:ext cx="396049" cy="396239"/>
          </a:xfrm>
          <a:custGeom>
            <a:rect l="l" t="t" r="r" b="b"/>
            <a:pathLst>
              <a:path w="396049" h="396239">
                <a:moveTo>
                  <a:pt x="198018" y="0"/>
                </a:moveTo>
                <a:lnTo>
                  <a:pt x="150433" y="5757"/>
                </a:lnTo>
                <a:lnTo>
                  <a:pt x="107018" y="22112"/>
                </a:lnTo>
                <a:lnTo>
                  <a:pt x="69151" y="47689"/>
                </a:lnTo>
                <a:lnTo>
                  <a:pt x="38206" y="81110"/>
                </a:lnTo>
                <a:lnTo>
                  <a:pt x="15561" y="121000"/>
                </a:lnTo>
                <a:lnTo>
                  <a:pt x="2591" y="165982"/>
                </a:lnTo>
                <a:lnTo>
                  <a:pt x="0" y="198119"/>
                </a:lnTo>
                <a:lnTo>
                  <a:pt x="656" y="214369"/>
                </a:lnTo>
                <a:lnTo>
                  <a:pt x="10095" y="260742"/>
                </a:lnTo>
                <a:lnTo>
                  <a:pt x="29668" y="302483"/>
                </a:lnTo>
                <a:lnTo>
                  <a:pt x="57999" y="338213"/>
                </a:lnTo>
                <a:lnTo>
                  <a:pt x="93712" y="366558"/>
                </a:lnTo>
                <a:lnTo>
                  <a:pt x="135430" y="386140"/>
                </a:lnTo>
                <a:lnTo>
                  <a:pt x="181778" y="395583"/>
                </a:lnTo>
                <a:lnTo>
                  <a:pt x="198018" y="396239"/>
                </a:lnTo>
                <a:lnTo>
                  <a:pt x="214260" y="395583"/>
                </a:lnTo>
                <a:lnTo>
                  <a:pt x="260612" y="386140"/>
                </a:lnTo>
                <a:lnTo>
                  <a:pt x="302333" y="366558"/>
                </a:lnTo>
                <a:lnTo>
                  <a:pt x="338048" y="338213"/>
                </a:lnTo>
                <a:lnTo>
                  <a:pt x="366380" y="302483"/>
                </a:lnTo>
                <a:lnTo>
                  <a:pt x="385954" y="260742"/>
                </a:lnTo>
                <a:lnTo>
                  <a:pt x="395393" y="214369"/>
                </a:lnTo>
                <a:lnTo>
                  <a:pt x="396049" y="198119"/>
                </a:lnTo>
                <a:lnTo>
                  <a:pt x="395393" y="181870"/>
                </a:lnTo>
                <a:lnTo>
                  <a:pt x="385954" y="135497"/>
                </a:lnTo>
                <a:lnTo>
                  <a:pt x="366380" y="93756"/>
                </a:lnTo>
                <a:lnTo>
                  <a:pt x="338048" y="58026"/>
                </a:lnTo>
                <a:lnTo>
                  <a:pt x="302333" y="29681"/>
                </a:lnTo>
                <a:lnTo>
                  <a:pt x="260612" y="10099"/>
                </a:lnTo>
                <a:lnTo>
                  <a:pt x="214260" y="656"/>
                </a:lnTo>
                <a:lnTo>
                  <a:pt x="198018"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txBox="1"/>
          <p:nvPr/>
        </p:nvSpPr>
        <p:spPr>
          <a:xfrm>
            <a:off x="6642734" y="5139944"/>
            <a:ext cx="368300"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850" marR="12700" indent="-57150">
              <a:lnSpc>
                <a:spcPts val="980"/>
              </a:lnSpc>
            </a:pPr>
            <a:r>
              <a:rPr sz="900" b="1">
                <a:solidFill>
                  <a:srgbClr val="595959"/>
                </a:solidFill>
                <a:latin typeface="Microsoft YaHei UI"/>
                <a:cs typeface="Microsoft YaHei UI"/>
              </a:rPr>
              <a:t>全病历 质控</a:t>
            </a:r>
            <a:endParaRPr sz="900">
              <a:latin typeface="Microsoft YaHei UI"/>
              <a:cs typeface="Microsoft YaHei UI"/>
            </a:endParaRPr>
          </a:p>
        </p:txBody>
      </p:sp>
      <p:sp>
        <p:nvSpPr>
          <p:cNvPr id="63" name="object 63"/>
          <p:cNvSpPr txBox="1"/>
          <p:nvPr/>
        </p:nvSpPr>
        <p:spPr>
          <a:xfrm>
            <a:off x="4840566" y="5600701"/>
            <a:ext cx="539750" cy="4794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solidFill>
                  <a:srgbClr val="595959"/>
                </a:solidFill>
                <a:latin typeface="Arial"/>
                <a:cs typeface="Arial"/>
              </a:rPr>
              <a:t>•	</a:t>
            </a:r>
            <a:r>
              <a:rPr sz="900">
                <a:solidFill>
                  <a:srgbClr val="595959"/>
                </a:solidFill>
                <a:latin typeface="Microsoft YaHei UI"/>
                <a:cs typeface="Microsoft YaHei UI"/>
              </a:rPr>
              <a:t>合理性</a:t>
            </a:r>
            <a:endParaRPr sz="900">
              <a:latin typeface="Microsoft YaHei UI"/>
              <a:cs typeface="Microsoft YaHei UI"/>
            </a:endParaRPr>
          </a:p>
          <a:p>
            <a:pPr marL="12700">
              <a:spcBef>
                <a:spcPts val="215"/>
              </a:spcBef>
              <a:tabLst>
                <a:tab pos="183515"/>
              </a:tabLst>
            </a:pPr>
            <a:r>
              <a:rPr sz="900">
                <a:solidFill>
                  <a:srgbClr val="595959"/>
                </a:solidFill>
                <a:latin typeface="Arial"/>
                <a:cs typeface="Arial"/>
              </a:rPr>
              <a:t>•	</a:t>
            </a:r>
            <a:r>
              <a:rPr sz="900">
                <a:solidFill>
                  <a:srgbClr val="595959"/>
                </a:solidFill>
                <a:latin typeface="Microsoft YaHei UI"/>
                <a:cs typeface="Microsoft YaHei UI"/>
              </a:rPr>
              <a:t>标准性</a:t>
            </a:r>
            <a:endParaRPr sz="900">
              <a:latin typeface="Microsoft YaHei UI"/>
              <a:cs typeface="Microsoft YaHei UI"/>
            </a:endParaRPr>
          </a:p>
          <a:p>
            <a:pPr marL="12700">
              <a:spcBef>
                <a:spcPts val="215"/>
              </a:spcBef>
              <a:tabLst>
                <a:tab pos="183515"/>
              </a:tabLst>
            </a:pPr>
            <a:r>
              <a:rPr sz="900">
                <a:solidFill>
                  <a:srgbClr val="595959"/>
                </a:solidFill>
                <a:latin typeface="Arial"/>
                <a:cs typeface="Arial"/>
              </a:rPr>
              <a:t>•	</a:t>
            </a:r>
            <a:r>
              <a:rPr sz="900" spc="5">
                <a:solidFill>
                  <a:srgbClr val="595959"/>
                </a:solidFill>
                <a:latin typeface="Microsoft YaHei UI"/>
                <a:cs typeface="Microsoft YaHei UI"/>
              </a:rPr>
              <a:t>……</a:t>
            </a:r>
            <a:endParaRPr sz="900">
              <a:latin typeface="Microsoft YaHei UI"/>
              <a:cs typeface="Microsoft YaHei UI"/>
            </a:endParaRPr>
          </a:p>
        </p:txBody>
      </p:sp>
      <p:sp>
        <p:nvSpPr>
          <p:cNvPr id="64" name="object 64"/>
          <p:cNvSpPr/>
          <p:nvPr/>
        </p:nvSpPr>
        <p:spPr>
          <a:xfrm>
            <a:off x="5652135" y="5518784"/>
            <a:ext cx="715645" cy="614248"/>
          </a:xfrm>
          <a:custGeom>
            <a:rect l="l" t="t" r="r" b="b"/>
            <a:pathLst>
              <a:path w="715645" h="614248">
                <a:moveTo>
                  <a:pt x="0" y="0"/>
                </a:moveTo>
                <a:lnTo>
                  <a:pt x="715645" y="0"/>
                </a:lnTo>
                <a:lnTo>
                  <a:pt x="715645" y="614248"/>
                </a:lnTo>
                <a:lnTo>
                  <a:pt x="0" y="614248"/>
                </a:lnTo>
                <a:lnTo>
                  <a:pt x="0"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txBox="1"/>
          <p:nvPr/>
        </p:nvSpPr>
        <p:spPr>
          <a:xfrm>
            <a:off x="5712617" y="5564123"/>
            <a:ext cx="556260" cy="5067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120000"/>
              </a:lnSpc>
              <a:tabLst>
                <a:tab pos="183515"/>
              </a:tabLst>
            </a:pPr>
            <a:r>
              <a:rPr sz="900">
                <a:solidFill>
                  <a:srgbClr val="595959"/>
                </a:solidFill>
                <a:latin typeface="Arial"/>
                <a:cs typeface="Arial"/>
              </a:rPr>
              <a:t>•	</a:t>
            </a:r>
            <a:r>
              <a:rPr sz="900" spc="60">
                <a:solidFill>
                  <a:srgbClr val="595959"/>
                </a:solidFill>
                <a:latin typeface="Microsoft YaHei UI"/>
                <a:cs typeface="Microsoft YaHei UI"/>
              </a:rPr>
              <a:t>对病</a:t>
            </a:r>
            <a:r>
              <a:rPr sz="900">
                <a:solidFill>
                  <a:srgbClr val="595959"/>
                </a:solidFill>
                <a:latin typeface="Microsoft YaHei UI"/>
                <a:cs typeface="Microsoft YaHei UI"/>
              </a:rPr>
              <a:t>案 </a:t>
            </a:r>
            <a:r>
              <a:rPr sz="900" spc="60">
                <a:solidFill>
                  <a:srgbClr val="595959"/>
                </a:solidFill>
                <a:latin typeface="Microsoft YaHei UI"/>
                <a:cs typeface="Microsoft YaHei UI"/>
              </a:rPr>
              <a:t>首页</a:t>
            </a:r>
            <a:r>
              <a:rPr sz="900">
                <a:solidFill>
                  <a:srgbClr val="595959"/>
                </a:solidFill>
                <a:latin typeface="Microsoft YaHei UI"/>
                <a:cs typeface="Microsoft YaHei UI"/>
              </a:rPr>
              <a:t>进 行质控</a:t>
            </a:r>
            <a:endParaRPr sz="900">
              <a:latin typeface="Microsoft YaHei UI"/>
              <a:cs typeface="Microsoft YaHei UI"/>
            </a:endParaRPr>
          </a:p>
        </p:txBody>
      </p:sp>
      <p:sp>
        <p:nvSpPr>
          <p:cNvPr id="66" name="object 66"/>
          <p:cNvSpPr txBox="1"/>
          <p:nvPr/>
        </p:nvSpPr>
        <p:spPr>
          <a:xfrm>
            <a:off x="6428707" y="5547414"/>
            <a:ext cx="709295" cy="5111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121100"/>
              </a:lnSpc>
              <a:tabLst>
                <a:tab pos="183515"/>
              </a:tabLst>
            </a:pPr>
            <a:r>
              <a:rPr sz="900">
                <a:solidFill>
                  <a:srgbClr val="595959"/>
                </a:solidFill>
                <a:latin typeface="Arial"/>
                <a:cs typeface="Arial"/>
              </a:rPr>
              <a:t>•	</a:t>
            </a:r>
            <a:r>
              <a:rPr sz="900">
                <a:solidFill>
                  <a:srgbClr val="595959"/>
                </a:solidFill>
                <a:latin typeface="Microsoft YaHei UI"/>
                <a:cs typeface="Microsoft YaHei UI"/>
              </a:rPr>
              <a:t>保</a:t>
            </a:r>
            <a:r>
              <a:rPr sz="900" spc="-160">
                <a:solidFill>
                  <a:srgbClr val="595959"/>
                </a:solidFill>
                <a:latin typeface="Microsoft YaHei UI"/>
                <a:cs typeface="Microsoft YaHei UI"/>
              </a:rPr>
              <a:t> </a:t>
            </a:r>
            <a:r>
              <a:rPr sz="900">
                <a:solidFill>
                  <a:srgbClr val="595959"/>
                </a:solidFill>
                <a:latin typeface="Microsoft YaHei UI"/>
                <a:cs typeface="Microsoft YaHei UI"/>
              </a:rPr>
              <a:t>证</a:t>
            </a:r>
            <a:r>
              <a:rPr sz="900" spc="-160">
                <a:solidFill>
                  <a:srgbClr val="595959"/>
                </a:solidFill>
                <a:latin typeface="Microsoft YaHei UI"/>
                <a:cs typeface="Microsoft YaHei UI"/>
              </a:rPr>
              <a:t> </a:t>
            </a:r>
            <a:r>
              <a:rPr sz="900">
                <a:solidFill>
                  <a:srgbClr val="595959"/>
                </a:solidFill>
                <a:latin typeface="Microsoft YaHei UI"/>
                <a:cs typeface="Microsoft YaHei UI"/>
              </a:rPr>
              <a:t>首</a:t>
            </a:r>
            <a:r>
              <a:rPr sz="900" spc="-160">
                <a:solidFill>
                  <a:srgbClr val="595959"/>
                </a:solidFill>
                <a:latin typeface="Microsoft YaHei UI"/>
                <a:cs typeface="Microsoft YaHei UI"/>
              </a:rPr>
              <a:t> </a:t>
            </a:r>
            <a:r>
              <a:rPr sz="900">
                <a:solidFill>
                  <a:srgbClr val="595959"/>
                </a:solidFill>
                <a:latin typeface="Microsoft YaHei UI"/>
                <a:cs typeface="Microsoft YaHei UI"/>
              </a:rPr>
              <a:t>页 </a:t>
            </a:r>
            <a:r>
              <a:rPr sz="900" spc="105">
                <a:solidFill>
                  <a:srgbClr val="595959"/>
                </a:solidFill>
                <a:latin typeface="Microsoft YaHei UI"/>
                <a:cs typeface="Microsoft YaHei UI"/>
              </a:rPr>
              <a:t>与</a:t>
            </a:r>
            <a:r>
              <a:rPr sz="900">
                <a:solidFill>
                  <a:srgbClr val="595959"/>
                </a:solidFill>
                <a:latin typeface="Microsoft YaHei UI"/>
                <a:cs typeface="Microsoft YaHei UI"/>
              </a:rPr>
              <a:t>全</a:t>
            </a:r>
            <a:r>
              <a:rPr sz="900" spc="-160">
                <a:solidFill>
                  <a:srgbClr val="595959"/>
                </a:solidFill>
                <a:latin typeface="Microsoft YaHei UI"/>
                <a:cs typeface="Microsoft YaHei UI"/>
              </a:rPr>
              <a:t> </a:t>
            </a:r>
            <a:r>
              <a:rPr sz="900" spc="105">
                <a:solidFill>
                  <a:srgbClr val="595959"/>
                </a:solidFill>
                <a:latin typeface="Microsoft YaHei UI"/>
                <a:cs typeface="Microsoft YaHei UI"/>
              </a:rPr>
              <a:t>病</a:t>
            </a:r>
            <a:r>
              <a:rPr sz="900">
                <a:solidFill>
                  <a:srgbClr val="595959"/>
                </a:solidFill>
                <a:latin typeface="Microsoft YaHei UI"/>
                <a:cs typeface="Microsoft YaHei UI"/>
              </a:rPr>
              <a:t>历</a:t>
            </a:r>
            <a:r>
              <a:rPr sz="900" spc="-160">
                <a:solidFill>
                  <a:srgbClr val="595959"/>
                </a:solidFill>
                <a:latin typeface="Microsoft YaHei UI"/>
                <a:cs typeface="Microsoft YaHei UI"/>
              </a:rPr>
              <a:t> </a:t>
            </a:r>
            <a:r>
              <a:rPr sz="900">
                <a:solidFill>
                  <a:srgbClr val="595959"/>
                </a:solidFill>
                <a:latin typeface="Microsoft YaHei UI"/>
                <a:cs typeface="Microsoft YaHei UI"/>
              </a:rPr>
              <a:t>一致性</a:t>
            </a:r>
            <a:endParaRPr sz="900">
              <a:latin typeface="Microsoft YaHei UI"/>
              <a:cs typeface="Microsoft YaHei UI"/>
            </a:endParaRPr>
          </a:p>
        </p:txBody>
      </p:sp>
      <p:sp>
        <p:nvSpPr>
          <p:cNvPr id="67" name="object 67"/>
          <p:cNvSpPr/>
          <p:nvPr/>
        </p:nvSpPr>
        <p:spPr>
          <a:xfrm>
            <a:off x="7479982" y="4239259"/>
            <a:ext cx="2453658" cy="653716"/>
          </a:xfrm>
          <a:custGeom>
            <a:rect l="l" t="t" r="r" b="b"/>
            <a:pathLst>
              <a:path w="2453658" h="653716">
                <a:moveTo>
                  <a:pt x="0" y="0"/>
                </a:moveTo>
                <a:lnTo>
                  <a:pt x="2453658" y="0"/>
                </a:lnTo>
                <a:lnTo>
                  <a:pt x="2453658" y="653716"/>
                </a:lnTo>
                <a:lnTo>
                  <a:pt x="0" y="653716"/>
                </a:lnTo>
                <a:lnTo>
                  <a:pt x="0" y="0"/>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p:nvPr/>
        </p:nvSpPr>
        <p:spPr>
          <a:xfrm>
            <a:off x="8440737" y="4283455"/>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应用场景</a:t>
            </a:r>
            <a:endParaRPr sz="1000">
              <a:latin typeface="Microsoft YaHei UI"/>
              <a:cs typeface="Microsoft YaHei UI"/>
            </a:endParaRPr>
          </a:p>
        </p:txBody>
      </p:sp>
      <p:sp>
        <p:nvSpPr>
          <p:cNvPr id="69" name="object 69"/>
          <p:cNvSpPr/>
          <p:nvPr/>
        </p:nvSpPr>
        <p:spPr>
          <a:xfrm>
            <a:off x="8708144" y="4083050"/>
            <a:ext cx="761611" cy="156130"/>
          </a:xfrm>
          <a:custGeom>
            <a:rect l="l" t="t" r="r" b="b"/>
            <a:pathLst>
              <a:path w="761611" h="156130">
                <a:moveTo>
                  <a:pt x="761611" y="0"/>
                </a:moveTo>
                <a:lnTo>
                  <a:pt x="761611" y="78065"/>
                </a:lnTo>
                <a:lnTo>
                  <a:pt x="0" y="78065"/>
                </a:lnTo>
                <a:lnTo>
                  <a:pt x="0" y="156130"/>
                </a:lnTo>
              </a:path>
            </a:pathLst>
          </a:custGeom>
          <a:ln w="12693">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txBox="1"/>
          <p:nvPr/>
        </p:nvSpPr>
        <p:spPr>
          <a:xfrm>
            <a:off x="7421245" y="5076483"/>
            <a:ext cx="939800" cy="5403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495" marR="229870" algn="just"/>
            <a:r>
              <a:rPr sz="900" b="1">
                <a:solidFill>
                  <a:srgbClr val="B2D234"/>
                </a:solidFill>
                <a:latin typeface="Microsoft YaHei UI"/>
                <a:cs typeface="Microsoft YaHei UI"/>
              </a:rPr>
              <a:t>提高管理效率</a:t>
            </a:r>
            <a:endParaRPr sz="900">
              <a:latin typeface="Microsoft YaHei UI"/>
              <a:cs typeface="Microsoft YaHei UI"/>
            </a:endParaRPr>
          </a:p>
          <a:p>
            <a:pPr marL="12700" marR="12700" algn="just">
              <a:lnSpc>
                <a:spcPct val="98700"/>
              </a:lnSpc>
              <a:spcBef>
                <a:spcPts val="229"/>
              </a:spcBef>
            </a:pPr>
            <a:r>
              <a:rPr sz="800">
                <a:solidFill>
                  <a:srgbClr val="595959"/>
                </a:solidFill>
                <a:latin typeface="Microsoft YaHei UI"/>
                <a:cs typeface="Microsoft YaHei UI"/>
              </a:rPr>
              <a:t>形成完整电子病案数 据库，实现电子病案 数据的高效率管理。</a:t>
            </a:r>
            <a:endParaRPr sz="800">
              <a:latin typeface="Microsoft YaHei UI"/>
              <a:cs typeface="Microsoft YaHei UI"/>
            </a:endParaRPr>
          </a:p>
        </p:txBody>
      </p:sp>
      <p:sp>
        <p:nvSpPr>
          <p:cNvPr id="73" name="object 73"/>
          <p:cNvSpPr txBox="1"/>
          <p:nvPr/>
        </p:nvSpPr>
        <p:spPr>
          <a:xfrm>
            <a:off x="7421245" y="5719648"/>
            <a:ext cx="939800" cy="5372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495" marR="229870" algn="just"/>
            <a:r>
              <a:rPr sz="900" b="1">
                <a:solidFill>
                  <a:srgbClr val="FFCF00"/>
                </a:solidFill>
                <a:latin typeface="Microsoft YaHei UI"/>
                <a:cs typeface="Microsoft YaHei UI"/>
              </a:rPr>
              <a:t>节约管理成本</a:t>
            </a:r>
            <a:endParaRPr sz="900">
              <a:latin typeface="Microsoft YaHei UI"/>
              <a:cs typeface="Microsoft YaHei UI"/>
            </a:endParaRPr>
          </a:p>
          <a:p>
            <a:pPr marL="12700" marR="12700" algn="just">
              <a:spcBef>
                <a:spcPts val="170"/>
              </a:spcBef>
            </a:pPr>
            <a:r>
              <a:rPr sz="800">
                <a:solidFill>
                  <a:srgbClr val="595959"/>
                </a:solidFill>
                <a:latin typeface="Microsoft YaHei UI"/>
                <a:cs typeface="Microsoft YaHei UI"/>
              </a:rPr>
              <a:t>节约纸质病案打印的 纸张、耗材以及管理 仓储成本。</a:t>
            </a:r>
            <a:endParaRPr sz="800">
              <a:latin typeface="Microsoft YaHei UI"/>
              <a:cs typeface="Microsoft YaHei UI"/>
            </a:endParaRPr>
          </a:p>
        </p:txBody>
      </p:sp>
      <p:sp>
        <p:nvSpPr>
          <p:cNvPr id="74" name="object 74"/>
          <p:cNvSpPr txBox="1"/>
          <p:nvPr/>
        </p:nvSpPr>
        <p:spPr>
          <a:xfrm>
            <a:off x="9065844" y="5076483"/>
            <a:ext cx="939800" cy="5403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3495" marR="229870" algn="just"/>
            <a:r>
              <a:rPr sz="900" b="1">
                <a:solidFill>
                  <a:srgbClr val="8BC53F"/>
                </a:solidFill>
                <a:latin typeface="Microsoft YaHei UI"/>
                <a:cs typeface="Microsoft YaHei UI"/>
              </a:rPr>
              <a:t>便于数据分享</a:t>
            </a:r>
            <a:endParaRPr sz="900">
              <a:latin typeface="Microsoft YaHei UI"/>
              <a:cs typeface="Microsoft YaHei UI"/>
            </a:endParaRPr>
          </a:p>
          <a:p>
            <a:pPr marL="12700" marR="12700" algn="just">
              <a:lnSpc>
                <a:spcPct val="98700"/>
              </a:lnSpc>
              <a:spcBef>
                <a:spcPts val="229"/>
              </a:spcBef>
            </a:pPr>
            <a:r>
              <a:rPr sz="800">
                <a:solidFill>
                  <a:srgbClr val="595959"/>
                </a:solidFill>
                <a:latin typeface="Microsoft YaHei UI"/>
                <a:cs typeface="Microsoft YaHei UI"/>
              </a:rPr>
              <a:t>电子病案数据可存储 为标准格式，从而使 文件共享更加容易。</a:t>
            </a:r>
            <a:endParaRPr sz="800">
              <a:latin typeface="Microsoft YaHei UI"/>
              <a:cs typeface="Microsoft YaHei UI"/>
            </a:endParaRPr>
          </a:p>
        </p:txBody>
      </p:sp>
      <p:sp>
        <p:nvSpPr>
          <p:cNvPr id="75" name="object 75"/>
          <p:cNvSpPr txBox="1"/>
          <p:nvPr/>
        </p:nvSpPr>
        <p:spPr>
          <a:xfrm>
            <a:off x="9077108" y="5719648"/>
            <a:ext cx="862330" cy="5372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63195" algn="just"/>
            <a:r>
              <a:rPr sz="900" b="1">
                <a:solidFill>
                  <a:srgbClr val="1EC8F3"/>
                </a:solidFill>
                <a:latin typeface="Microsoft YaHei UI"/>
                <a:cs typeface="Microsoft YaHei UI"/>
              </a:rPr>
              <a:t>提升应用质量</a:t>
            </a:r>
            <a:endParaRPr sz="900">
              <a:latin typeface="Microsoft YaHei UI"/>
              <a:cs typeface="Microsoft YaHei UI"/>
            </a:endParaRPr>
          </a:p>
          <a:p>
            <a:pPr marL="36195" marR="12700" algn="just">
              <a:spcBef>
                <a:spcPts val="170"/>
              </a:spcBef>
            </a:pPr>
            <a:r>
              <a:rPr sz="800">
                <a:solidFill>
                  <a:srgbClr val="595959"/>
                </a:solidFill>
                <a:latin typeface="Microsoft YaHei UI"/>
                <a:cs typeface="Microsoft YaHei UI"/>
              </a:rPr>
              <a:t>通过关键字使病案 数据的检索方便， 提升应用效率。</a:t>
            </a:r>
            <a:endParaRPr sz="800">
              <a:latin typeface="Microsoft YaHei UI"/>
              <a:cs typeface="Microsoft YaHei UI"/>
            </a:endParaRPr>
          </a:p>
        </p:txBody>
      </p:sp>
      <p:sp>
        <p:nvSpPr>
          <p:cNvPr id="76" name="object 76"/>
          <p:cNvSpPr/>
          <p:nvPr/>
        </p:nvSpPr>
        <p:spPr>
          <a:xfrm>
            <a:off x="8369159" y="5243165"/>
            <a:ext cx="451264" cy="251961"/>
          </a:xfrm>
          <a:custGeom>
            <a:rect l="l" t="t" r="r" b="b"/>
            <a:pathLst>
              <a:path w="451264" h="251961">
                <a:moveTo>
                  <a:pt x="155684" y="0"/>
                </a:moveTo>
                <a:lnTo>
                  <a:pt x="147137" y="7505"/>
                </a:lnTo>
                <a:lnTo>
                  <a:pt x="3159" y="76726"/>
                </a:lnTo>
                <a:lnTo>
                  <a:pt x="185" y="79311"/>
                </a:lnTo>
                <a:lnTo>
                  <a:pt x="213328" y="236620"/>
                </a:lnTo>
                <a:lnTo>
                  <a:pt x="260127" y="251961"/>
                </a:lnTo>
                <a:lnTo>
                  <a:pt x="271801" y="251095"/>
                </a:lnTo>
                <a:lnTo>
                  <a:pt x="280483" y="249219"/>
                </a:lnTo>
                <a:lnTo>
                  <a:pt x="285552" y="247517"/>
                </a:lnTo>
                <a:lnTo>
                  <a:pt x="438588" y="170536"/>
                </a:lnTo>
                <a:lnTo>
                  <a:pt x="423787" y="170536"/>
                </a:lnTo>
                <a:lnTo>
                  <a:pt x="409821" y="168763"/>
                </a:lnTo>
                <a:lnTo>
                  <a:pt x="393732" y="163071"/>
                </a:lnTo>
                <a:lnTo>
                  <a:pt x="155684" y="0"/>
                </a:lnTo>
                <a:close/>
              </a:path>
              <a:path w="451264" h="251961">
                <a:moveTo>
                  <a:pt x="448357" y="165622"/>
                </a:moveTo>
                <a:lnTo>
                  <a:pt x="443918" y="167469"/>
                </a:lnTo>
                <a:lnTo>
                  <a:pt x="435272" y="169676"/>
                </a:lnTo>
                <a:lnTo>
                  <a:pt x="423787" y="170536"/>
                </a:lnTo>
                <a:lnTo>
                  <a:pt x="438588" y="170536"/>
                </a:lnTo>
                <a:lnTo>
                  <a:pt x="448357" y="165622"/>
                </a:lnTo>
                <a:close/>
              </a:path>
              <a:path w="451264" h="251961">
                <a:moveTo>
                  <a:pt x="451264" y="164160"/>
                </a:moveTo>
                <a:lnTo>
                  <a:pt x="448357" y="165622"/>
                </a:lnTo>
                <a:lnTo>
                  <a:pt x="449368" y="165201"/>
                </a:lnTo>
                <a:lnTo>
                  <a:pt x="451264" y="16416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8629195" y="5691669"/>
            <a:ext cx="451635" cy="251452"/>
          </a:xfrm>
          <a:custGeom>
            <a:rect l="l" t="t" r="r" b="b"/>
            <a:pathLst>
              <a:path w="451635" h="251452">
                <a:moveTo>
                  <a:pt x="331431" y="80991"/>
                </a:moveTo>
                <a:lnTo>
                  <a:pt x="27482" y="80991"/>
                </a:lnTo>
                <a:lnTo>
                  <a:pt x="41456" y="82784"/>
                </a:lnTo>
                <a:lnTo>
                  <a:pt x="57558" y="88504"/>
                </a:lnTo>
                <a:lnTo>
                  <a:pt x="295402" y="251452"/>
                </a:lnTo>
                <a:lnTo>
                  <a:pt x="303936" y="243959"/>
                </a:lnTo>
                <a:lnTo>
                  <a:pt x="447750" y="174916"/>
                </a:lnTo>
                <a:lnTo>
                  <a:pt x="450916" y="172554"/>
                </a:lnTo>
                <a:lnTo>
                  <a:pt x="451635" y="165434"/>
                </a:lnTo>
                <a:lnTo>
                  <a:pt x="331431" y="80991"/>
                </a:lnTo>
                <a:close/>
              </a:path>
              <a:path w="451635" h="251452">
                <a:moveTo>
                  <a:pt x="3098" y="85802"/>
                </a:moveTo>
                <a:lnTo>
                  <a:pt x="1895" y="86302"/>
                </a:lnTo>
                <a:lnTo>
                  <a:pt x="0" y="87343"/>
                </a:lnTo>
                <a:lnTo>
                  <a:pt x="3098" y="85802"/>
                </a:lnTo>
                <a:close/>
              </a:path>
              <a:path w="451635" h="251452">
                <a:moveTo>
                  <a:pt x="191011" y="0"/>
                </a:moveTo>
                <a:lnTo>
                  <a:pt x="179504" y="1008"/>
                </a:lnTo>
                <a:lnTo>
                  <a:pt x="171015" y="3000"/>
                </a:lnTo>
                <a:lnTo>
                  <a:pt x="166138" y="4748"/>
                </a:lnTo>
                <a:lnTo>
                  <a:pt x="3098" y="85802"/>
                </a:lnTo>
                <a:lnTo>
                  <a:pt x="7346" y="84038"/>
                </a:lnTo>
                <a:lnTo>
                  <a:pt x="15993" y="81838"/>
                </a:lnTo>
                <a:lnTo>
                  <a:pt x="27482" y="80991"/>
                </a:lnTo>
                <a:lnTo>
                  <a:pt x="331431" y="80991"/>
                </a:lnTo>
                <a:lnTo>
                  <a:pt x="237669" y="15124"/>
                </a:lnTo>
                <a:lnTo>
                  <a:pt x="220689" y="5832"/>
                </a:lnTo>
                <a:lnTo>
                  <a:pt x="204938" y="1199"/>
                </a:lnTo>
                <a:lnTo>
                  <a:pt x="191011"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8795516" y="5268038"/>
            <a:ext cx="32114" cy="410609"/>
          </a:xfrm>
          <a:custGeom>
            <a:rect l="l" t="t" r="r" b="b"/>
            <a:pathLst>
              <a:path w="32114" h="410609">
                <a:moveTo>
                  <a:pt x="31532" y="407276"/>
                </a:moveTo>
                <a:lnTo>
                  <a:pt x="31634" y="408345"/>
                </a:lnTo>
                <a:lnTo>
                  <a:pt x="32114" y="410609"/>
                </a:lnTo>
                <a:lnTo>
                  <a:pt x="31532" y="407276"/>
                </a:lnTo>
                <a:close/>
              </a:path>
              <a:path w="32114" h="410609">
                <a:moveTo>
                  <a:pt x="234161" y="0"/>
                </a:moveTo>
                <a:lnTo>
                  <a:pt x="31289" y="161555"/>
                </a:lnTo>
                <a:lnTo>
                  <a:pt x="2344" y="204455"/>
                </a:lnTo>
                <a:lnTo>
                  <a:pt x="0" y="224377"/>
                </a:lnTo>
                <a:lnTo>
                  <a:pt x="336" y="228550"/>
                </a:lnTo>
                <a:lnTo>
                  <a:pt x="31532" y="407276"/>
                </a:lnTo>
                <a:lnTo>
                  <a:pt x="31040" y="402069"/>
                </a:lnTo>
                <a:lnTo>
                  <a:pt x="31606" y="392554"/>
                </a:lnTo>
                <a:lnTo>
                  <a:pt x="34603" y="380574"/>
                </a:lnTo>
                <a:lnTo>
                  <a:pt x="41305" y="366902"/>
                </a:lnTo>
                <a:lnTo>
                  <a:pt x="52984" y="352312"/>
                </a:lnTo>
                <a:lnTo>
                  <a:pt x="273681" y="173919"/>
                </a:lnTo>
                <a:lnTo>
                  <a:pt x="269642" y="163036"/>
                </a:lnTo>
                <a:lnTo>
                  <a:pt x="244422" y="5481"/>
                </a:lnTo>
                <a:lnTo>
                  <a:pt x="242548" y="1592"/>
                </a:lnTo>
                <a:lnTo>
                  <a:pt x="234161"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8373626" y="5501495"/>
            <a:ext cx="274283" cy="409821"/>
          </a:xfrm>
          <a:custGeom>
            <a:rect l="l" t="t" r="r" b="b"/>
            <a:pathLst>
              <a:path w="274283" h="409821">
                <a:moveTo>
                  <a:pt x="242639" y="2938"/>
                </a:moveTo>
                <a:lnTo>
                  <a:pt x="231789" y="44384"/>
                </a:lnTo>
                <a:lnTo>
                  <a:pt x="0" y="236004"/>
                </a:lnTo>
                <a:lnTo>
                  <a:pt x="4051" y="246900"/>
                </a:lnTo>
                <a:lnTo>
                  <a:pt x="29955" y="405287"/>
                </a:lnTo>
                <a:lnTo>
                  <a:pt x="31753" y="409073"/>
                </a:lnTo>
                <a:lnTo>
                  <a:pt x="40476" y="409821"/>
                </a:lnTo>
                <a:lnTo>
                  <a:pt x="242506" y="248508"/>
                </a:lnTo>
                <a:lnTo>
                  <a:pt x="271824" y="205507"/>
                </a:lnTo>
                <a:lnTo>
                  <a:pt x="274283" y="185949"/>
                </a:lnTo>
                <a:lnTo>
                  <a:pt x="274001" y="182094"/>
                </a:lnTo>
                <a:lnTo>
                  <a:pt x="242639" y="2938"/>
                </a:lnTo>
                <a:close/>
              </a:path>
              <a:path w="274283" h="409821">
                <a:moveTo>
                  <a:pt x="242125" y="0"/>
                </a:moveTo>
                <a:lnTo>
                  <a:pt x="242639" y="2938"/>
                </a:lnTo>
                <a:lnTo>
                  <a:pt x="242589" y="2313"/>
                </a:lnTo>
                <a:lnTo>
                  <a:pt x="242125" y="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8877933" y="5404484"/>
            <a:ext cx="107873" cy="79298"/>
          </a:xfrm>
          <a:custGeom>
            <a:rect l="l" t="t" r="r" b="b"/>
            <a:pathLst>
              <a:path w="107871" h="79298">
                <a:moveTo>
                  <a:pt x="1358" y="15443"/>
                </a:moveTo>
                <a:lnTo>
                  <a:pt x="0" y="16078"/>
                </a:lnTo>
                <a:lnTo>
                  <a:pt x="0" y="78651"/>
                </a:lnTo>
                <a:lnTo>
                  <a:pt x="7378" y="79298"/>
                </a:lnTo>
                <a:lnTo>
                  <a:pt x="107226" y="79298"/>
                </a:lnTo>
                <a:lnTo>
                  <a:pt x="107873" y="72618"/>
                </a:lnTo>
                <a:lnTo>
                  <a:pt x="107873" y="70523"/>
                </a:lnTo>
                <a:lnTo>
                  <a:pt x="99860" y="70523"/>
                </a:lnTo>
                <a:lnTo>
                  <a:pt x="98487" y="68592"/>
                </a:lnTo>
                <a:lnTo>
                  <a:pt x="8102" y="68592"/>
                </a:lnTo>
                <a:lnTo>
                  <a:pt x="8762" y="66451"/>
                </a:lnTo>
                <a:lnTo>
                  <a:pt x="20116" y="39649"/>
                </a:lnTo>
                <a:lnTo>
                  <a:pt x="21475" y="37630"/>
                </a:lnTo>
                <a:lnTo>
                  <a:pt x="20840" y="34251"/>
                </a:lnTo>
                <a:lnTo>
                  <a:pt x="18757" y="32892"/>
                </a:lnTo>
                <a:lnTo>
                  <a:pt x="1358" y="15443"/>
                </a:lnTo>
                <a:close/>
              </a:path>
              <a:path w="107871" h="79298">
                <a:moveTo>
                  <a:pt x="106591" y="15443"/>
                </a:moveTo>
                <a:lnTo>
                  <a:pt x="105232" y="17449"/>
                </a:lnTo>
                <a:lnTo>
                  <a:pt x="89115" y="32892"/>
                </a:lnTo>
                <a:lnTo>
                  <a:pt x="87109" y="34899"/>
                </a:lnTo>
                <a:lnTo>
                  <a:pt x="86474" y="37630"/>
                </a:lnTo>
                <a:lnTo>
                  <a:pt x="87884" y="39776"/>
                </a:lnTo>
                <a:lnTo>
                  <a:pt x="99212" y="67868"/>
                </a:lnTo>
                <a:lnTo>
                  <a:pt x="99860" y="69888"/>
                </a:lnTo>
                <a:lnTo>
                  <a:pt x="99860" y="70523"/>
                </a:lnTo>
                <a:lnTo>
                  <a:pt x="107873" y="70523"/>
                </a:lnTo>
                <a:lnTo>
                  <a:pt x="107873" y="16078"/>
                </a:lnTo>
                <a:lnTo>
                  <a:pt x="106591" y="15443"/>
                </a:lnTo>
                <a:close/>
              </a:path>
              <a:path w="107871" h="79298">
                <a:moveTo>
                  <a:pt x="29489" y="44386"/>
                </a:moveTo>
                <a:lnTo>
                  <a:pt x="27495" y="44386"/>
                </a:lnTo>
                <a:lnTo>
                  <a:pt x="25488" y="46316"/>
                </a:lnTo>
                <a:lnTo>
                  <a:pt x="10096" y="66509"/>
                </a:lnTo>
                <a:lnTo>
                  <a:pt x="8737" y="68592"/>
                </a:lnTo>
                <a:lnTo>
                  <a:pt x="98487" y="68592"/>
                </a:lnTo>
                <a:lnTo>
                  <a:pt x="91359" y="59105"/>
                </a:lnTo>
                <a:lnTo>
                  <a:pt x="59626" y="59105"/>
                </a:lnTo>
                <a:lnTo>
                  <a:pt x="45605" y="55816"/>
                </a:lnTo>
                <a:lnTo>
                  <a:pt x="43599" y="55079"/>
                </a:lnTo>
                <a:lnTo>
                  <a:pt x="40233" y="53073"/>
                </a:lnTo>
                <a:lnTo>
                  <a:pt x="38226" y="51714"/>
                </a:lnTo>
                <a:lnTo>
                  <a:pt x="31495" y="45681"/>
                </a:lnTo>
                <a:lnTo>
                  <a:pt x="29489" y="44386"/>
                </a:lnTo>
                <a:close/>
              </a:path>
              <a:path w="107871" h="79298">
                <a:moveTo>
                  <a:pt x="80467" y="44386"/>
                </a:moveTo>
                <a:lnTo>
                  <a:pt x="77736" y="44386"/>
                </a:lnTo>
                <a:lnTo>
                  <a:pt x="75730" y="45681"/>
                </a:lnTo>
                <a:lnTo>
                  <a:pt x="65722" y="54444"/>
                </a:lnTo>
                <a:lnTo>
                  <a:pt x="59626" y="59105"/>
                </a:lnTo>
                <a:lnTo>
                  <a:pt x="91359" y="59105"/>
                </a:lnTo>
                <a:lnTo>
                  <a:pt x="81749" y="46316"/>
                </a:lnTo>
                <a:lnTo>
                  <a:pt x="80467" y="44386"/>
                </a:lnTo>
                <a:close/>
              </a:path>
              <a:path w="107871" h="79298">
                <a:moveTo>
                  <a:pt x="104584" y="0"/>
                </a:moveTo>
                <a:lnTo>
                  <a:pt x="4089" y="0"/>
                </a:lnTo>
                <a:lnTo>
                  <a:pt x="2730" y="1371"/>
                </a:lnTo>
                <a:lnTo>
                  <a:pt x="1358" y="2654"/>
                </a:lnTo>
                <a:lnTo>
                  <a:pt x="723" y="4660"/>
                </a:lnTo>
                <a:lnTo>
                  <a:pt x="2082" y="8039"/>
                </a:lnTo>
                <a:lnTo>
                  <a:pt x="3852" y="9854"/>
                </a:lnTo>
                <a:lnTo>
                  <a:pt x="40233" y="43027"/>
                </a:lnTo>
                <a:lnTo>
                  <a:pt x="41592" y="45034"/>
                </a:lnTo>
                <a:lnTo>
                  <a:pt x="44957" y="47040"/>
                </a:lnTo>
                <a:lnTo>
                  <a:pt x="46964" y="48412"/>
                </a:lnTo>
                <a:lnTo>
                  <a:pt x="56984" y="52438"/>
                </a:lnTo>
                <a:lnTo>
                  <a:pt x="64350" y="46316"/>
                </a:lnTo>
                <a:lnTo>
                  <a:pt x="104584" y="10045"/>
                </a:lnTo>
                <a:lnTo>
                  <a:pt x="106591" y="8686"/>
                </a:lnTo>
                <a:lnTo>
                  <a:pt x="107873" y="5384"/>
                </a:lnTo>
                <a:lnTo>
                  <a:pt x="104584"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8535663" y="5324473"/>
            <a:ext cx="107950" cy="107950"/>
          </a:xfrm>
          <a:custGeom>
            <a:rect l="l" t="t" r="r" b="b"/>
            <a:pathLst>
              <a:path w="107950" h="107950">
                <a:moveTo>
                  <a:pt x="49072" y="93814"/>
                </a:moveTo>
                <a:lnTo>
                  <a:pt x="34937" y="93814"/>
                </a:lnTo>
                <a:lnTo>
                  <a:pt x="36334" y="94500"/>
                </a:lnTo>
                <a:lnTo>
                  <a:pt x="37782" y="95097"/>
                </a:lnTo>
                <a:lnTo>
                  <a:pt x="39255" y="95605"/>
                </a:lnTo>
                <a:lnTo>
                  <a:pt x="39255" y="105740"/>
                </a:lnTo>
                <a:lnTo>
                  <a:pt x="41465" y="107949"/>
                </a:lnTo>
                <a:lnTo>
                  <a:pt x="66497" y="107949"/>
                </a:lnTo>
                <a:lnTo>
                  <a:pt x="68706" y="105740"/>
                </a:lnTo>
                <a:lnTo>
                  <a:pt x="68706" y="98132"/>
                </a:lnTo>
                <a:lnTo>
                  <a:pt x="49072" y="98132"/>
                </a:lnTo>
                <a:lnTo>
                  <a:pt x="49072" y="93814"/>
                </a:lnTo>
                <a:close/>
              </a:path>
              <a:path w="107950" h="107950">
                <a:moveTo>
                  <a:pt x="27774" y="6946"/>
                </a:moveTo>
                <a:lnTo>
                  <a:pt x="24663" y="6946"/>
                </a:lnTo>
                <a:lnTo>
                  <a:pt x="8889" y="22745"/>
                </a:lnTo>
                <a:lnTo>
                  <a:pt x="6946" y="24663"/>
                </a:lnTo>
                <a:lnTo>
                  <a:pt x="6946" y="27774"/>
                </a:lnTo>
                <a:lnTo>
                  <a:pt x="8889" y="29692"/>
                </a:lnTo>
                <a:lnTo>
                  <a:pt x="14135" y="34937"/>
                </a:lnTo>
                <a:lnTo>
                  <a:pt x="13449" y="36334"/>
                </a:lnTo>
                <a:lnTo>
                  <a:pt x="12865" y="37782"/>
                </a:lnTo>
                <a:lnTo>
                  <a:pt x="12344" y="39255"/>
                </a:lnTo>
                <a:lnTo>
                  <a:pt x="2209" y="39255"/>
                </a:lnTo>
                <a:lnTo>
                  <a:pt x="0" y="41465"/>
                </a:lnTo>
                <a:lnTo>
                  <a:pt x="0" y="66484"/>
                </a:lnTo>
                <a:lnTo>
                  <a:pt x="2209" y="68694"/>
                </a:lnTo>
                <a:lnTo>
                  <a:pt x="12344" y="68694"/>
                </a:lnTo>
                <a:lnTo>
                  <a:pt x="12865" y="70167"/>
                </a:lnTo>
                <a:lnTo>
                  <a:pt x="13449" y="71615"/>
                </a:lnTo>
                <a:lnTo>
                  <a:pt x="14135" y="73012"/>
                </a:lnTo>
                <a:lnTo>
                  <a:pt x="8889" y="78270"/>
                </a:lnTo>
                <a:lnTo>
                  <a:pt x="7950" y="79171"/>
                </a:lnTo>
                <a:lnTo>
                  <a:pt x="7540" y="80175"/>
                </a:lnTo>
                <a:lnTo>
                  <a:pt x="7555" y="83299"/>
                </a:lnTo>
                <a:lnTo>
                  <a:pt x="7950" y="84277"/>
                </a:lnTo>
                <a:lnTo>
                  <a:pt x="24663" y="101003"/>
                </a:lnTo>
                <a:lnTo>
                  <a:pt x="27774" y="101003"/>
                </a:lnTo>
                <a:lnTo>
                  <a:pt x="34937" y="93814"/>
                </a:lnTo>
                <a:lnTo>
                  <a:pt x="49072" y="93814"/>
                </a:lnTo>
                <a:lnTo>
                  <a:pt x="49072" y="89750"/>
                </a:lnTo>
                <a:lnTo>
                  <a:pt x="48226" y="88671"/>
                </a:lnTo>
                <a:lnTo>
                  <a:pt x="26238" y="88671"/>
                </a:lnTo>
                <a:lnTo>
                  <a:pt x="19291" y="81724"/>
                </a:lnTo>
                <a:lnTo>
                  <a:pt x="25222" y="75806"/>
                </a:lnTo>
                <a:lnTo>
                  <a:pt x="25526" y="73355"/>
                </a:lnTo>
                <a:lnTo>
                  <a:pt x="24396" y="71412"/>
                </a:lnTo>
                <a:lnTo>
                  <a:pt x="22745" y="68643"/>
                </a:lnTo>
                <a:lnTo>
                  <a:pt x="21526" y="65658"/>
                </a:lnTo>
                <a:lnTo>
                  <a:pt x="20142" y="60401"/>
                </a:lnTo>
                <a:lnTo>
                  <a:pt x="18211" y="58877"/>
                </a:lnTo>
                <a:lnTo>
                  <a:pt x="9817" y="58877"/>
                </a:lnTo>
                <a:lnTo>
                  <a:pt x="9817" y="49072"/>
                </a:lnTo>
                <a:lnTo>
                  <a:pt x="18211" y="49072"/>
                </a:lnTo>
                <a:lnTo>
                  <a:pt x="20142" y="47548"/>
                </a:lnTo>
                <a:lnTo>
                  <a:pt x="21526" y="42303"/>
                </a:lnTo>
                <a:lnTo>
                  <a:pt x="22775" y="39255"/>
                </a:lnTo>
                <a:lnTo>
                  <a:pt x="24514" y="36334"/>
                </a:lnTo>
                <a:lnTo>
                  <a:pt x="25526" y="34594"/>
                </a:lnTo>
                <a:lnTo>
                  <a:pt x="25222" y="32143"/>
                </a:lnTo>
                <a:lnTo>
                  <a:pt x="19291" y="26225"/>
                </a:lnTo>
                <a:lnTo>
                  <a:pt x="26238" y="19278"/>
                </a:lnTo>
                <a:lnTo>
                  <a:pt x="48226" y="19278"/>
                </a:lnTo>
                <a:lnTo>
                  <a:pt x="49072" y="18199"/>
                </a:lnTo>
                <a:lnTo>
                  <a:pt x="49072" y="14135"/>
                </a:lnTo>
                <a:lnTo>
                  <a:pt x="34937" y="14135"/>
                </a:lnTo>
                <a:lnTo>
                  <a:pt x="27774" y="6946"/>
                </a:lnTo>
                <a:close/>
              </a:path>
              <a:path w="107950" h="107950">
                <a:moveTo>
                  <a:pt x="90475" y="93814"/>
                </a:moveTo>
                <a:lnTo>
                  <a:pt x="73024" y="93814"/>
                </a:lnTo>
                <a:lnTo>
                  <a:pt x="80187" y="101003"/>
                </a:lnTo>
                <a:lnTo>
                  <a:pt x="83299" y="101003"/>
                </a:lnTo>
                <a:lnTo>
                  <a:pt x="90475" y="93814"/>
                </a:lnTo>
                <a:close/>
              </a:path>
              <a:path w="107950" h="107950">
                <a:moveTo>
                  <a:pt x="73367" y="82435"/>
                </a:moveTo>
                <a:lnTo>
                  <a:pt x="68656" y="85204"/>
                </a:lnTo>
                <a:lnTo>
                  <a:pt x="65658" y="86436"/>
                </a:lnTo>
                <a:lnTo>
                  <a:pt x="60413" y="87807"/>
                </a:lnTo>
                <a:lnTo>
                  <a:pt x="58889" y="89750"/>
                </a:lnTo>
                <a:lnTo>
                  <a:pt x="58889" y="98132"/>
                </a:lnTo>
                <a:lnTo>
                  <a:pt x="68706" y="98132"/>
                </a:lnTo>
                <a:lnTo>
                  <a:pt x="68706" y="95605"/>
                </a:lnTo>
                <a:lnTo>
                  <a:pt x="70167" y="95097"/>
                </a:lnTo>
                <a:lnTo>
                  <a:pt x="71615" y="94500"/>
                </a:lnTo>
                <a:lnTo>
                  <a:pt x="73024" y="93814"/>
                </a:lnTo>
                <a:lnTo>
                  <a:pt x="90475" y="93814"/>
                </a:lnTo>
                <a:lnTo>
                  <a:pt x="95611" y="88671"/>
                </a:lnTo>
                <a:lnTo>
                  <a:pt x="81724" y="88671"/>
                </a:lnTo>
                <a:lnTo>
                  <a:pt x="77331" y="84277"/>
                </a:lnTo>
                <a:lnTo>
                  <a:pt x="75818" y="82727"/>
                </a:lnTo>
                <a:lnTo>
                  <a:pt x="73367" y="82435"/>
                </a:lnTo>
                <a:close/>
              </a:path>
              <a:path w="107950" h="107950">
                <a:moveTo>
                  <a:pt x="34594" y="82435"/>
                </a:moveTo>
                <a:lnTo>
                  <a:pt x="32143" y="82727"/>
                </a:lnTo>
                <a:lnTo>
                  <a:pt x="30581" y="84327"/>
                </a:lnTo>
                <a:lnTo>
                  <a:pt x="26238" y="88671"/>
                </a:lnTo>
                <a:lnTo>
                  <a:pt x="48226" y="88671"/>
                </a:lnTo>
                <a:lnTo>
                  <a:pt x="47548" y="87807"/>
                </a:lnTo>
                <a:lnTo>
                  <a:pt x="42303" y="86436"/>
                </a:lnTo>
                <a:lnTo>
                  <a:pt x="39306" y="85204"/>
                </a:lnTo>
                <a:lnTo>
                  <a:pt x="34594" y="82435"/>
                </a:lnTo>
                <a:close/>
              </a:path>
              <a:path w="107950" h="107950">
                <a:moveTo>
                  <a:pt x="95605" y="19278"/>
                </a:moveTo>
                <a:lnTo>
                  <a:pt x="81724" y="19278"/>
                </a:lnTo>
                <a:lnTo>
                  <a:pt x="88671" y="26225"/>
                </a:lnTo>
                <a:lnTo>
                  <a:pt x="82740" y="32143"/>
                </a:lnTo>
                <a:lnTo>
                  <a:pt x="82435" y="34594"/>
                </a:lnTo>
                <a:lnTo>
                  <a:pt x="83565" y="36537"/>
                </a:lnTo>
                <a:lnTo>
                  <a:pt x="85216" y="39306"/>
                </a:lnTo>
                <a:lnTo>
                  <a:pt x="86449" y="42354"/>
                </a:lnTo>
                <a:lnTo>
                  <a:pt x="87807" y="47548"/>
                </a:lnTo>
                <a:lnTo>
                  <a:pt x="89750" y="49072"/>
                </a:lnTo>
                <a:lnTo>
                  <a:pt x="98145" y="49072"/>
                </a:lnTo>
                <a:lnTo>
                  <a:pt x="98145" y="58877"/>
                </a:lnTo>
                <a:lnTo>
                  <a:pt x="89750" y="58877"/>
                </a:lnTo>
                <a:lnTo>
                  <a:pt x="87807" y="60401"/>
                </a:lnTo>
                <a:lnTo>
                  <a:pt x="86436" y="65658"/>
                </a:lnTo>
                <a:lnTo>
                  <a:pt x="85186" y="68694"/>
                </a:lnTo>
                <a:lnTo>
                  <a:pt x="83447" y="71615"/>
                </a:lnTo>
                <a:lnTo>
                  <a:pt x="82435" y="73355"/>
                </a:lnTo>
                <a:lnTo>
                  <a:pt x="82740" y="75806"/>
                </a:lnTo>
                <a:lnTo>
                  <a:pt x="88671" y="81724"/>
                </a:lnTo>
                <a:lnTo>
                  <a:pt x="81724" y="88671"/>
                </a:lnTo>
                <a:lnTo>
                  <a:pt x="95611" y="88671"/>
                </a:lnTo>
                <a:lnTo>
                  <a:pt x="101015" y="83299"/>
                </a:lnTo>
                <a:lnTo>
                  <a:pt x="101015" y="80175"/>
                </a:lnTo>
                <a:lnTo>
                  <a:pt x="99072" y="78270"/>
                </a:lnTo>
                <a:lnTo>
                  <a:pt x="93827" y="73012"/>
                </a:lnTo>
                <a:lnTo>
                  <a:pt x="94513" y="71615"/>
                </a:lnTo>
                <a:lnTo>
                  <a:pt x="95097" y="70167"/>
                </a:lnTo>
                <a:lnTo>
                  <a:pt x="95643" y="68694"/>
                </a:lnTo>
                <a:lnTo>
                  <a:pt x="105752" y="68694"/>
                </a:lnTo>
                <a:lnTo>
                  <a:pt x="107949" y="66484"/>
                </a:lnTo>
                <a:lnTo>
                  <a:pt x="107949" y="41465"/>
                </a:lnTo>
                <a:lnTo>
                  <a:pt x="105752" y="39255"/>
                </a:lnTo>
                <a:lnTo>
                  <a:pt x="95618" y="39255"/>
                </a:lnTo>
                <a:lnTo>
                  <a:pt x="95097" y="37782"/>
                </a:lnTo>
                <a:lnTo>
                  <a:pt x="94513" y="36334"/>
                </a:lnTo>
                <a:lnTo>
                  <a:pt x="93827" y="34937"/>
                </a:lnTo>
                <a:lnTo>
                  <a:pt x="99072" y="29692"/>
                </a:lnTo>
                <a:lnTo>
                  <a:pt x="101015" y="27774"/>
                </a:lnTo>
                <a:lnTo>
                  <a:pt x="101015" y="24663"/>
                </a:lnTo>
                <a:lnTo>
                  <a:pt x="95605" y="19278"/>
                </a:lnTo>
                <a:close/>
              </a:path>
              <a:path w="107950" h="107950">
                <a:moveTo>
                  <a:pt x="44729" y="49568"/>
                </a:moveTo>
                <a:lnTo>
                  <a:pt x="41630" y="49568"/>
                </a:lnTo>
                <a:lnTo>
                  <a:pt x="39725" y="51498"/>
                </a:lnTo>
                <a:lnTo>
                  <a:pt x="37782" y="53416"/>
                </a:lnTo>
                <a:lnTo>
                  <a:pt x="37782" y="56502"/>
                </a:lnTo>
                <a:lnTo>
                  <a:pt x="39725" y="58419"/>
                </a:lnTo>
                <a:lnTo>
                  <a:pt x="47205" y="65925"/>
                </a:lnTo>
                <a:lnTo>
                  <a:pt x="48450" y="66420"/>
                </a:lnTo>
                <a:lnTo>
                  <a:pt x="50977" y="66420"/>
                </a:lnTo>
                <a:lnTo>
                  <a:pt x="52235" y="65925"/>
                </a:lnTo>
                <a:lnTo>
                  <a:pt x="63588" y="54571"/>
                </a:lnTo>
                <a:lnTo>
                  <a:pt x="49733" y="54571"/>
                </a:lnTo>
                <a:lnTo>
                  <a:pt x="46634" y="51498"/>
                </a:lnTo>
                <a:lnTo>
                  <a:pt x="44729" y="49568"/>
                </a:lnTo>
                <a:close/>
              </a:path>
              <a:path w="107950" h="107950">
                <a:moveTo>
                  <a:pt x="65697" y="41871"/>
                </a:moveTo>
                <a:lnTo>
                  <a:pt x="63182" y="41871"/>
                </a:lnTo>
                <a:lnTo>
                  <a:pt x="61925" y="42354"/>
                </a:lnTo>
                <a:lnTo>
                  <a:pt x="49733" y="54571"/>
                </a:lnTo>
                <a:lnTo>
                  <a:pt x="63588" y="54571"/>
                </a:lnTo>
                <a:lnTo>
                  <a:pt x="69824" y="48336"/>
                </a:lnTo>
                <a:lnTo>
                  <a:pt x="69824" y="45224"/>
                </a:lnTo>
                <a:lnTo>
                  <a:pt x="66954" y="42354"/>
                </a:lnTo>
                <a:lnTo>
                  <a:pt x="65697" y="41871"/>
                </a:lnTo>
                <a:close/>
              </a:path>
              <a:path w="107950" h="107950">
                <a:moveTo>
                  <a:pt x="48226" y="19278"/>
                </a:moveTo>
                <a:lnTo>
                  <a:pt x="26238" y="19278"/>
                </a:lnTo>
                <a:lnTo>
                  <a:pt x="30581" y="23621"/>
                </a:lnTo>
                <a:lnTo>
                  <a:pt x="32143" y="25222"/>
                </a:lnTo>
                <a:lnTo>
                  <a:pt x="34594" y="25514"/>
                </a:lnTo>
                <a:lnTo>
                  <a:pt x="39306" y="22745"/>
                </a:lnTo>
                <a:lnTo>
                  <a:pt x="42303" y="21513"/>
                </a:lnTo>
                <a:lnTo>
                  <a:pt x="47548" y="20142"/>
                </a:lnTo>
                <a:lnTo>
                  <a:pt x="48226" y="19278"/>
                </a:lnTo>
                <a:close/>
              </a:path>
              <a:path w="107950" h="107950">
                <a:moveTo>
                  <a:pt x="68706" y="9817"/>
                </a:moveTo>
                <a:lnTo>
                  <a:pt x="58889" y="9817"/>
                </a:lnTo>
                <a:lnTo>
                  <a:pt x="58889" y="18199"/>
                </a:lnTo>
                <a:lnTo>
                  <a:pt x="60413" y="20142"/>
                </a:lnTo>
                <a:lnTo>
                  <a:pt x="65658" y="21513"/>
                </a:lnTo>
                <a:lnTo>
                  <a:pt x="68656" y="22745"/>
                </a:lnTo>
                <a:lnTo>
                  <a:pt x="73367" y="25514"/>
                </a:lnTo>
                <a:lnTo>
                  <a:pt x="75818" y="25222"/>
                </a:lnTo>
                <a:lnTo>
                  <a:pt x="77381" y="23621"/>
                </a:lnTo>
                <a:lnTo>
                  <a:pt x="81724" y="19278"/>
                </a:lnTo>
                <a:lnTo>
                  <a:pt x="95605" y="19278"/>
                </a:lnTo>
                <a:lnTo>
                  <a:pt x="90462" y="14135"/>
                </a:lnTo>
                <a:lnTo>
                  <a:pt x="73024" y="14135"/>
                </a:lnTo>
                <a:lnTo>
                  <a:pt x="71615" y="13449"/>
                </a:lnTo>
                <a:lnTo>
                  <a:pt x="70167" y="12852"/>
                </a:lnTo>
                <a:lnTo>
                  <a:pt x="68706" y="12344"/>
                </a:lnTo>
                <a:lnTo>
                  <a:pt x="68706" y="9817"/>
                </a:lnTo>
                <a:close/>
              </a:path>
              <a:path w="107950" h="107950">
                <a:moveTo>
                  <a:pt x="66497" y="0"/>
                </a:moveTo>
                <a:lnTo>
                  <a:pt x="41465" y="0"/>
                </a:lnTo>
                <a:lnTo>
                  <a:pt x="39255" y="2209"/>
                </a:lnTo>
                <a:lnTo>
                  <a:pt x="39255" y="12344"/>
                </a:lnTo>
                <a:lnTo>
                  <a:pt x="37782" y="12852"/>
                </a:lnTo>
                <a:lnTo>
                  <a:pt x="36334" y="13449"/>
                </a:lnTo>
                <a:lnTo>
                  <a:pt x="34937" y="14135"/>
                </a:lnTo>
                <a:lnTo>
                  <a:pt x="49072" y="14135"/>
                </a:lnTo>
                <a:lnTo>
                  <a:pt x="49072" y="9817"/>
                </a:lnTo>
                <a:lnTo>
                  <a:pt x="68706" y="9817"/>
                </a:lnTo>
                <a:lnTo>
                  <a:pt x="68706" y="2209"/>
                </a:lnTo>
                <a:lnTo>
                  <a:pt x="66497" y="0"/>
                </a:lnTo>
                <a:close/>
              </a:path>
              <a:path w="107950" h="107950">
                <a:moveTo>
                  <a:pt x="83032" y="7429"/>
                </a:moveTo>
                <a:lnTo>
                  <a:pt x="80429" y="7429"/>
                </a:lnTo>
                <a:lnTo>
                  <a:pt x="79171" y="7950"/>
                </a:lnTo>
                <a:lnTo>
                  <a:pt x="78270" y="8877"/>
                </a:lnTo>
                <a:lnTo>
                  <a:pt x="73024" y="14135"/>
                </a:lnTo>
                <a:lnTo>
                  <a:pt x="90462" y="14135"/>
                </a:lnTo>
                <a:lnTo>
                  <a:pt x="84277" y="7950"/>
                </a:lnTo>
                <a:lnTo>
                  <a:pt x="83032" y="7429"/>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8458200" y="5685153"/>
            <a:ext cx="104140" cy="107950"/>
          </a:xfrm>
          <a:custGeom>
            <a:rect l="l" t="t" r="r" b="b"/>
            <a:pathLst>
              <a:path w="104138" h="107950">
                <a:moveTo>
                  <a:pt x="19265" y="0"/>
                </a:moveTo>
                <a:lnTo>
                  <a:pt x="0" y="0"/>
                </a:lnTo>
                <a:lnTo>
                  <a:pt x="0" y="7073"/>
                </a:lnTo>
                <a:lnTo>
                  <a:pt x="12179" y="7073"/>
                </a:lnTo>
                <a:lnTo>
                  <a:pt x="12179" y="107950"/>
                </a:lnTo>
                <a:lnTo>
                  <a:pt x="19265" y="107950"/>
                </a:lnTo>
                <a:lnTo>
                  <a:pt x="19265" y="0"/>
                </a:lnTo>
                <a:close/>
              </a:path>
              <a:path w="104138" h="107950">
                <a:moveTo>
                  <a:pt x="104139" y="15697"/>
                </a:moveTo>
                <a:lnTo>
                  <a:pt x="25158" y="15697"/>
                </a:lnTo>
                <a:lnTo>
                  <a:pt x="25158" y="72618"/>
                </a:lnTo>
                <a:lnTo>
                  <a:pt x="30581" y="72618"/>
                </a:lnTo>
                <a:lnTo>
                  <a:pt x="30581" y="68059"/>
                </a:lnTo>
                <a:lnTo>
                  <a:pt x="54190" y="68059"/>
                </a:lnTo>
                <a:lnTo>
                  <a:pt x="54190" y="61734"/>
                </a:lnTo>
                <a:lnTo>
                  <a:pt x="84264" y="61734"/>
                </a:lnTo>
                <a:lnTo>
                  <a:pt x="84264" y="53543"/>
                </a:lnTo>
                <a:lnTo>
                  <a:pt x="39141" y="53543"/>
                </a:lnTo>
                <a:lnTo>
                  <a:pt x="39141" y="30238"/>
                </a:lnTo>
                <a:lnTo>
                  <a:pt x="103835" y="30238"/>
                </a:lnTo>
                <a:lnTo>
                  <a:pt x="103835" y="21107"/>
                </a:lnTo>
                <a:lnTo>
                  <a:pt x="104139" y="15697"/>
                </a:lnTo>
                <a:close/>
              </a:path>
              <a:path w="104138" h="107950">
                <a:moveTo>
                  <a:pt x="54190" y="68059"/>
                </a:moveTo>
                <a:lnTo>
                  <a:pt x="49911" y="68059"/>
                </a:lnTo>
                <a:lnTo>
                  <a:pt x="49911" y="72618"/>
                </a:lnTo>
                <a:lnTo>
                  <a:pt x="54190" y="72618"/>
                </a:lnTo>
                <a:lnTo>
                  <a:pt x="54190" y="68059"/>
                </a:lnTo>
                <a:close/>
              </a:path>
              <a:path w="104138" h="107950">
                <a:moveTo>
                  <a:pt x="63842" y="61734"/>
                </a:moveTo>
                <a:lnTo>
                  <a:pt x="56527" y="61734"/>
                </a:lnTo>
                <a:lnTo>
                  <a:pt x="56527" y="72618"/>
                </a:lnTo>
                <a:lnTo>
                  <a:pt x="63842" y="72618"/>
                </a:lnTo>
                <a:lnTo>
                  <a:pt x="63842" y="61734"/>
                </a:lnTo>
                <a:close/>
              </a:path>
              <a:path w="104138" h="107950">
                <a:moveTo>
                  <a:pt x="72771" y="61734"/>
                </a:moveTo>
                <a:lnTo>
                  <a:pt x="66205" y="61734"/>
                </a:lnTo>
                <a:lnTo>
                  <a:pt x="66205" y="72618"/>
                </a:lnTo>
                <a:lnTo>
                  <a:pt x="72771" y="72618"/>
                </a:lnTo>
                <a:lnTo>
                  <a:pt x="72771" y="61734"/>
                </a:lnTo>
                <a:close/>
              </a:path>
              <a:path w="104138" h="107950">
                <a:moveTo>
                  <a:pt x="84264" y="61734"/>
                </a:moveTo>
                <a:lnTo>
                  <a:pt x="75120" y="61734"/>
                </a:lnTo>
                <a:lnTo>
                  <a:pt x="75120" y="72618"/>
                </a:lnTo>
                <a:lnTo>
                  <a:pt x="84264" y="72618"/>
                </a:lnTo>
                <a:lnTo>
                  <a:pt x="84264" y="61734"/>
                </a:lnTo>
                <a:close/>
              </a:path>
              <a:path w="104138" h="107950">
                <a:moveTo>
                  <a:pt x="74523" y="30238"/>
                </a:moveTo>
                <a:lnTo>
                  <a:pt x="61556" y="30238"/>
                </a:lnTo>
                <a:lnTo>
                  <a:pt x="61556" y="51117"/>
                </a:lnTo>
                <a:lnTo>
                  <a:pt x="86626" y="51117"/>
                </a:lnTo>
                <a:lnTo>
                  <a:pt x="86626" y="72618"/>
                </a:lnTo>
                <a:lnTo>
                  <a:pt x="92976" y="72618"/>
                </a:lnTo>
                <a:lnTo>
                  <a:pt x="92976" y="61734"/>
                </a:lnTo>
                <a:lnTo>
                  <a:pt x="103835" y="61734"/>
                </a:lnTo>
                <a:lnTo>
                  <a:pt x="103835" y="44348"/>
                </a:lnTo>
                <a:lnTo>
                  <a:pt x="74523" y="44348"/>
                </a:lnTo>
                <a:lnTo>
                  <a:pt x="74523" y="30238"/>
                </a:lnTo>
                <a:close/>
              </a:path>
              <a:path w="104138" h="107950">
                <a:moveTo>
                  <a:pt x="103835" y="61734"/>
                </a:moveTo>
                <a:lnTo>
                  <a:pt x="95415" y="61734"/>
                </a:lnTo>
                <a:lnTo>
                  <a:pt x="95478" y="72618"/>
                </a:lnTo>
                <a:lnTo>
                  <a:pt x="103835" y="64516"/>
                </a:lnTo>
                <a:lnTo>
                  <a:pt x="103835" y="61734"/>
                </a:lnTo>
                <a:close/>
              </a:path>
              <a:path w="104138" h="107950">
                <a:moveTo>
                  <a:pt x="84264" y="53479"/>
                </a:moveTo>
                <a:lnTo>
                  <a:pt x="39141" y="53543"/>
                </a:lnTo>
                <a:lnTo>
                  <a:pt x="84264" y="53543"/>
                </a:lnTo>
                <a:close/>
              </a:path>
              <a:path w="104138" h="107950">
                <a:moveTo>
                  <a:pt x="58394" y="46913"/>
                </a:moveTo>
                <a:lnTo>
                  <a:pt x="41986" y="46913"/>
                </a:lnTo>
                <a:lnTo>
                  <a:pt x="41986" y="49720"/>
                </a:lnTo>
                <a:lnTo>
                  <a:pt x="58394" y="49720"/>
                </a:lnTo>
                <a:lnTo>
                  <a:pt x="58394" y="46913"/>
                </a:lnTo>
                <a:close/>
              </a:path>
              <a:path w="104138" h="107950">
                <a:moveTo>
                  <a:pt x="60172" y="45948"/>
                </a:moveTo>
                <a:lnTo>
                  <a:pt x="40195" y="45948"/>
                </a:lnTo>
                <a:lnTo>
                  <a:pt x="40195" y="46913"/>
                </a:lnTo>
                <a:lnTo>
                  <a:pt x="60172" y="46913"/>
                </a:lnTo>
                <a:lnTo>
                  <a:pt x="60172" y="45948"/>
                </a:lnTo>
                <a:close/>
              </a:path>
              <a:path w="104138" h="107950">
                <a:moveTo>
                  <a:pt x="58394" y="44030"/>
                </a:moveTo>
                <a:lnTo>
                  <a:pt x="41986" y="44030"/>
                </a:lnTo>
                <a:lnTo>
                  <a:pt x="41986" y="45948"/>
                </a:lnTo>
                <a:lnTo>
                  <a:pt x="58394" y="45948"/>
                </a:lnTo>
                <a:lnTo>
                  <a:pt x="58394" y="44030"/>
                </a:lnTo>
                <a:close/>
              </a:path>
              <a:path w="104138" h="107950">
                <a:moveTo>
                  <a:pt x="103835" y="30238"/>
                </a:moveTo>
                <a:lnTo>
                  <a:pt x="88696" y="30238"/>
                </a:lnTo>
                <a:lnTo>
                  <a:pt x="88696" y="44348"/>
                </a:lnTo>
                <a:lnTo>
                  <a:pt x="103835" y="44348"/>
                </a:lnTo>
                <a:lnTo>
                  <a:pt x="103835" y="30238"/>
                </a:lnTo>
                <a:close/>
              </a:path>
              <a:path w="104138" h="107950">
                <a:moveTo>
                  <a:pt x="60172" y="43078"/>
                </a:moveTo>
                <a:lnTo>
                  <a:pt x="40195" y="43078"/>
                </a:lnTo>
                <a:lnTo>
                  <a:pt x="40195" y="44030"/>
                </a:lnTo>
                <a:lnTo>
                  <a:pt x="60172" y="44030"/>
                </a:lnTo>
                <a:lnTo>
                  <a:pt x="60172" y="43078"/>
                </a:lnTo>
                <a:close/>
              </a:path>
              <a:path w="104138" h="107950">
                <a:moveTo>
                  <a:pt x="58394" y="40678"/>
                </a:moveTo>
                <a:lnTo>
                  <a:pt x="41986" y="40678"/>
                </a:lnTo>
                <a:lnTo>
                  <a:pt x="41986" y="43078"/>
                </a:lnTo>
                <a:lnTo>
                  <a:pt x="58394" y="43078"/>
                </a:lnTo>
                <a:lnTo>
                  <a:pt x="58394" y="40678"/>
                </a:lnTo>
                <a:close/>
              </a:path>
              <a:path w="104138" h="107950">
                <a:moveTo>
                  <a:pt x="86652" y="32092"/>
                </a:moveTo>
                <a:lnTo>
                  <a:pt x="76339" y="32092"/>
                </a:lnTo>
                <a:lnTo>
                  <a:pt x="76339" y="42379"/>
                </a:lnTo>
                <a:lnTo>
                  <a:pt x="86652" y="42379"/>
                </a:lnTo>
                <a:lnTo>
                  <a:pt x="86652" y="32092"/>
                </a:lnTo>
                <a:close/>
              </a:path>
              <a:path w="104138" h="107950">
                <a:moveTo>
                  <a:pt x="60172" y="39712"/>
                </a:moveTo>
                <a:lnTo>
                  <a:pt x="40195" y="39712"/>
                </a:lnTo>
                <a:lnTo>
                  <a:pt x="40195" y="40678"/>
                </a:lnTo>
                <a:lnTo>
                  <a:pt x="60172" y="40678"/>
                </a:lnTo>
                <a:lnTo>
                  <a:pt x="60172" y="39712"/>
                </a:lnTo>
                <a:close/>
              </a:path>
              <a:path w="104138" h="107950">
                <a:moveTo>
                  <a:pt x="58394" y="37503"/>
                </a:moveTo>
                <a:lnTo>
                  <a:pt x="41986" y="37503"/>
                </a:lnTo>
                <a:lnTo>
                  <a:pt x="41986" y="39712"/>
                </a:lnTo>
                <a:lnTo>
                  <a:pt x="58394" y="39712"/>
                </a:lnTo>
                <a:lnTo>
                  <a:pt x="58394" y="37503"/>
                </a:lnTo>
                <a:close/>
              </a:path>
              <a:path w="104138" h="107950">
                <a:moveTo>
                  <a:pt x="60198" y="36563"/>
                </a:moveTo>
                <a:lnTo>
                  <a:pt x="40195" y="36563"/>
                </a:lnTo>
                <a:lnTo>
                  <a:pt x="40195" y="37503"/>
                </a:lnTo>
                <a:lnTo>
                  <a:pt x="60198" y="37503"/>
                </a:lnTo>
                <a:lnTo>
                  <a:pt x="60198" y="36563"/>
                </a:lnTo>
                <a:close/>
              </a:path>
              <a:path w="104138" h="107950">
                <a:moveTo>
                  <a:pt x="58394" y="33337"/>
                </a:moveTo>
                <a:lnTo>
                  <a:pt x="41986" y="33337"/>
                </a:lnTo>
                <a:lnTo>
                  <a:pt x="41986" y="36563"/>
                </a:lnTo>
                <a:lnTo>
                  <a:pt x="58394" y="36563"/>
                </a:lnTo>
                <a:lnTo>
                  <a:pt x="58394" y="33337"/>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8833487" y="5763894"/>
            <a:ext cx="90170" cy="90169"/>
          </a:xfrm>
          <a:custGeom>
            <a:rect l="l" t="t" r="r" b="b"/>
            <a:pathLst>
              <a:path w="90170" h="90170">
                <a:moveTo>
                  <a:pt x="37833" y="0"/>
                </a:moveTo>
                <a:lnTo>
                  <a:pt x="2235" y="0"/>
                </a:lnTo>
                <a:lnTo>
                  <a:pt x="0" y="2247"/>
                </a:lnTo>
                <a:lnTo>
                  <a:pt x="0" y="37833"/>
                </a:lnTo>
                <a:lnTo>
                  <a:pt x="2235" y="40081"/>
                </a:lnTo>
                <a:lnTo>
                  <a:pt x="37833" y="40081"/>
                </a:lnTo>
                <a:lnTo>
                  <a:pt x="40081" y="37833"/>
                </a:lnTo>
                <a:lnTo>
                  <a:pt x="40081" y="30060"/>
                </a:lnTo>
                <a:lnTo>
                  <a:pt x="10020" y="30060"/>
                </a:lnTo>
                <a:lnTo>
                  <a:pt x="10020" y="10020"/>
                </a:lnTo>
                <a:lnTo>
                  <a:pt x="40081" y="10020"/>
                </a:lnTo>
                <a:lnTo>
                  <a:pt x="40081" y="2247"/>
                </a:lnTo>
                <a:lnTo>
                  <a:pt x="37833" y="0"/>
                </a:lnTo>
                <a:close/>
              </a:path>
              <a:path w="90170" h="90170">
                <a:moveTo>
                  <a:pt x="40081" y="10020"/>
                </a:moveTo>
                <a:lnTo>
                  <a:pt x="30048" y="10020"/>
                </a:lnTo>
                <a:lnTo>
                  <a:pt x="30048" y="30060"/>
                </a:lnTo>
                <a:lnTo>
                  <a:pt x="40081" y="30060"/>
                </a:lnTo>
                <a:lnTo>
                  <a:pt x="40081" y="10020"/>
                </a:lnTo>
                <a:close/>
              </a:path>
              <a:path w="90170" h="90170">
                <a:moveTo>
                  <a:pt x="37833" y="50088"/>
                </a:moveTo>
                <a:lnTo>
                  <a:pt x="2235" y="50088"/>
                </a:lnTo>
                <a:lnTo>
                  <a:pt x="0" y="52336"/>
                </a:lnTo>
                <a:lnTo>
                  <a:pt x="0" y="87922"/>
                </a:lnTo>
                <a:lnTo>
                  <a:pt x="2235" y="90170"/>
                </a:lnTo>
                <a:lnTo>
                  <a:pt x="37833" y="90170"/>
                </a:lnTo>
                <a:lnTo>
                  <a:pt x="40081" y="87922"/>
                </a:lnTo>
                <a:lnTo>
                  <a:pt x="40081" y="80149"/>
                </a:lnTo>
                <a:lnTo>
                  <a:pt x="10020" y="80149"/>
                </a:lnTo>
                <a:lnTo>
                  <a:pt x="10020" y="60109"/>
                </a:lnTo>
                <a:lnTo>
                  <a:pt x="40081" y="60109"/>
                </a:lnTo>
                <a:lnTo>
                  <a:pt x="40081" y="52336"/>
                </a:lnTo>
                <a:lnTo>
                  <a:pt x="37833" y="50088"/>
                </a:lnTo>
                <a:close/>
              </a:path>
              <a:path w="90170" h="90170">
                <a:moveTo>
                  <a:pt x="40081" y="60109"/>
                </a:moveTo>
                <a:lnTo>
                  <a:pt x="30048" y="60109"/>
                </a:lnTo>
                <a:lnTo>
                  <a:pt x="30048" y="80149"/>
                </a:lnTo>
                <a:lnTo>
                  <a:pt x="40081" y="80149"/>
                </a:lnTo>
                <a:lnTo>
                  <a:pt x="40081" y="60109"/>
                </a:lnTo>
                <a:close/>
              </a:path>
              <a:path w="90170" h="90170">
                <a:moveTo>
                  <a:pt x="87922" y="0"/>
                </a:moveTo>
                <a:lnTo>
                  <a:pt x="52336" y="0"/>
                </a:lnTo>
                <a:lnTo>
                  <a:pt x="50088" y="2247"/>
                </a:lnTo>
                <a:lnTo>
                  <a:pt x="50088" y="37833"/>
                </a:lnTo>
                <a:lnTo>
                  <a:pt x="52336" y="40081"/>
                </a:lnTo>
                <a:lnTo>
                  <a:pt x="87922" y="40081"/>
                </a:lnTo>
                <a:lnTo>
                  <a:pt x="90170" y="37833"/>
                </a:lnTo>
                <a:lnTo>
                  <a:pt x="90170" y="30060"/>
                </a:lnTo>
                <a:lnTo>
                  <a:pt x="60109" y="30060"/>
                </a:lnTo>
                <a:lnTo>
                  <a:pt x="60109" y="10020"/>
                </a:lnTo>
                <a:lnTo>
                  <a:pt x="90170" y="10020"/>
                </a:lnTo>
                <a:lnTo>
                  <a:pt x="90170" y="2247"/>
                </a:lnTo>
                <a:lnTo>
                  <a:pt x="87922" y="0"/>
                </a:lnTo>
                <a:close/>
              </a:path>
              <a:path w="90170" h="90170">
                <a:moveTo>
                  <a:pt x="90170" y="10020"/>
                </a:moveTo>
                <a:lnTo>
                  <a:pt x="80149" y="10020"/>
                </a:lnTo>
                <a:lnTo>
                  <a:pt x="80149" y="30060"/>
                </a:lnTo>
                <a:lnTo>
                  <a:pt x="90170" y="30060"/>
                </a:lnTo>
                <a:lnTo>
                  <a:pt x="90170" y="10020"/>
                </a:lnTo>
                <a:close/>
              </a:path>
              <a:path w="90170" h="90170">
                <a:moveTo>
                  <a:pt x="57861" y="70129"/>
                </a:moveTo>
                <a:lnTo>
                  <a:pt x="52336" y="70129"/>
                </a:lnTo>
                <a:lnTo>
                  <a:pt x="50088" y="72364"/>
                </a:lnTo>
                <a:lnTo>
                  <a:pt x="50088" y="87922"/>
                </a:lnTo>
                <a:lnTo>
                  <a:pt x="52336" y="90170"/>
                </a:lnTo>
                <a:lnTo>
                  <a:pt x="87922" y="90170"/>
                </a:lnTo>
                <a:lnTo>
                  <a:pt x="90170" y="87922"/>
                </a:lnTo>
                <a:lnTo>
                  <a:pt x="90170" y="80149"/>
                </a:lnTo>
                <a:lnTo>
                  <a:pt x="60109" y="80149"/>
                </a:lnTo>
                <a:lnTo>
                  <a:pt x="60109" y="72364"/>
                </a:lnTo>
                <a:lnTo>
                  <a:pt x="57861" y="70129"/>
                </a:lnTo>
                <a:close/>
              </a:path>
              <a:path w="90170" h="90170">
                <a:moveTo>
                  <a:pt x="87922" y="50088"/>
                </a:moveTo>
                <a:lnTo>
                  <a:pt x="52336" y="50088"/>
                </a:lnTo>
                <a:lnTo>
                  <a:pt x="50088" y="52336"/>
                </a:lnTo>
                <a:lnTo>
                  <a:pt x="50088" y="57873"/>
                </a:lnTo>
                <a:lnTo>
                  <a:pt x="52336" y="60109"/>
                </a:lnTo>
                <a:lnTo>
                  <a:pt x="80149" y="60109"/>
                </a:lnTo>
                <a:lnTo>
                  <a:pt x="80149" y="80149"/>
                </a:lnTo>
                <a:lnTo>
                  <a:pt x="90170" y="80149"/>
                </a:lnTo>
                <a:lnTo>
                  <a:pt x="90170" y="52336"/>
                </a:lnTo>
                <a:lnTo>
                  <a:pt x="87922" y="50088"/>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txBox="1"/>
          <p:nvPr/>
        </p:nvSpPr>
        <p:spPr>
          <a:xfrm>
            <a:off x="8445328" y="4911344"/>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应用价值</a:t>
            </a:r>
            <a:endParaRPr sz="1000">
              <a:latin typeface="Microsoft YaHei UI"/>
              <a:cs typeface="Microsoft YaHei UI"/>
            </a:endParaRPr>
          </a:p>
        </p:txBody>
      </p:sp>
      <p:sp>
        <p:nvSpPr>
          <p:cNvPr id="85" name="object 85"/>
          <p:cNvSpPr/>
          <p:nvPr/>
        </p:nvSpPr>
        <p:spPr>
          <a:xfrm>
            <a:off x="3569018" y="3802386"/>
            <a:ext cx="229235" cy="346062"/>
          </a:xfrm>
          <a:custGeom>
            <a:rect l="l" t="t" r="r" b="b"/>
            <a:pathLst>
              <a:path w="229235" h="346062">
                <a:moveTo>
                  <a:pt x="114617" y="0"/>
                </a:moveTo>
                <a:lnTo>
                  <a:pt x="114617" y="86512"/>
                </a:lnTo>
                <a:lnTo>
                  <a:pt x="0" y="86512"/>
                </a:lnTo>
                <a:lnTo>
                  <a:pt x="0" y="259549"/>
                </a:lnTo>
                <a:lnTo>
                  <a:pt x="114617" y="259549"/>
                </a:lnTo>
                <a:lnTo>
                  <a:pt x="114617" y="346062"/>
                </a:lnTo>
                <a:lnTo>
                  <a:pt x="229235" y="173024"/>
                </a:lnTo>
                <a:lnTo>
                  <a:pt x="114617"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txBox="1"/>
          <p:nvPr/>
        </p:nvSpPr>
        <p:spPr>
          <a:xfrm>
            <a:off x="3565842" y="3710940"/>
            <a:ext cx="139700" cy="5067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120000"/>
              </a:lnSpc>
            </a:pPr>
            <a:r>
              <a:rPr sz="900">
                <a:solidFill>
                  <a:srgbClr val="595959"/>
                </a:solidFill>
                <a:latin typeface="Microsoft YaHei UI"/>
                <a:cs typeface="Microsoft YaHei UI"/>
              </a:rPr>
              <a:t>智 慧 化</a:t>
            </a:r>
            <a:endParaRPr sz="900">
              <a:latin typeface="Microsoft YaHei UI"/>
              <a:cs typeface="Microsoft YaHei UI"/>
            </a:endParaRPr>
          </a:p>
        </p:txBody>
      </p:sp>
      <p:sp>
        <p:nvSpPr>
          <p:cNvPr id="87" name="object 87"/>
          <p:cNvSpPr/>
          <p:nvPr/>
        </p:nvSpPr>
        <p:spPr>
          <a:xfrm>
            <a:off x="3569018" y="4691386"/>
            <a:ext cx="229235" cy="346062"/>
          </a:xfrm>
          <a:custGeom>
            <a:rect l="l" t="t" r="r" b="b"/>
            <a:pathLst>
              <a:path w="229235" h="346062">
                <a:moveTo>
                  <a:pt x="114617" y="0"/>
                </a:moveTo>
                <a:lnTo>
                  <a:pt x="114617" y="86512"/>
                </a:lnTo>
                <a:lnTo>
                  <a:pt x="0" y="86512"/>
                </a:lnTo>
                <a:lnTo>
                  <a:pt x="0" y="259549"/>
                </a:lnTo>
                <a:lnTo>
                  <a:pt x="114617" y="259549"/>
                </a:lnTo>
                <a:lnTo>
                  <a:pt x="114617" y="346062"/>
                </a:lnTo>
                <a:lnTo>
                  <a:pt x="229235" y="173024"/>
                </a:lnTo>
                <a:lnTo>
                  <a:pt x="114617"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txBox="1"/>
          <p:nvPr/>
        </p:nvSpPr>
        <p:spPr>
          <a:xfrm>
            <a:off x="3565842" y="4765548"/>
            <a:ext cx="139700" cy="3422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20000"/>
              </a:lnSpc>
            </a:pPr>
            <a:r>
              <a:rPr sz="900">
                <a:solidFill>
                  <a:srgbClr val="595959"/>
                </a:solidFill>
                <a:latin typeface="Microsoft YaHei UI"/>
                <a:cs typeface="Microsoft YaHei UI"/>
              </a:rPr>
              <a:t>字 化</a:t>
            </a:r>
            <a:endParaRPr sz="900">
              <a:latin typeface="Microsoft YaHei UI"/>
              <a:cs typeface="Microsoft YaHei UI"/>
            </a:endParaRPr>
          </a:p>
        </p:txBody>
      </p:sp>
      <p:sp>
        <p:nvSpPr>
          <p:cNvPr id="89" name="object 89"/>
          <p:cNvSpPr/>
          <p:nvPr/>
        </p:nvSpPr>
        <p:spPr>
          <a:xfrm>
            <a:off x="3569336" y="5580386"/>
            <a:ext cx="229235" cy="346062"/>
          </a:xfrm>
          <a:custGeom>
            <a:rect l="l" t="t" r="r" b="b"/>
            <a:pathLst>
              <a:path w="229235" h="346062">
                <a:moveTo>
                  <a:pt x="114617" y="0"/>
                </a:moveTo>
                <a:lnTo>
                  <a:pt x="114617" y="86512"/>
                </a:lnTo>
                <a:lnTo>
                  <a:pt x="0" y="86512"/>
                </a:lnTo>
                <a:lnTo>
                  <a:pt x="0" y="259549"/>
                </a:lnTo>
                <a:lnTo>
                  <a:pt x="114617" y="259549"/>
                </a:lnTo>
                <a:lnTo>
                  <a:pt x="114617" y="346062"/>
                </a:lnTo>
                <a:lnTo>
                  <a:pt x="229235" y="173024"/>
                </a:lnTo>
                <a:lnTo>
                  <a:pt x="114617"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txBox="1"/>
          <p:nvPr/>
        </p:nvSpPr>
        <p:spPr>
          <a:xfrm>
            <a:off x="3566160" y="5486416"/>
            <a:ext cx="139700" cy="5111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121100"/>
              </a:lnSpc>
            </a:pPr>
            <a:r>
              <a:rPr sz="900">
                <a:solidFill>
                  <a:srgbClr val="595959"/>
                </a:solidFill>
                <a:latin typeface="Microsoft YaHei UI"/>
                <a:cs typeface="Microsoft YaHei UI"/>
              </a:rPr>
              <a:t>无 纸 化</a:t>
            </a:r>
            <a:endParaRPr sz="900">
              <a:latin typeface="Microsoft YaHei UI"/>
              <a:cs typeface="Microsoft YaHei UI"/>
            </a:endParaRPr>
          </a:p>
        </p:txBody>
      </p:sp>
      <p:sp>
        <p:nvSpPr>
          <p:cNvPr id="91" name="object 91"/>
          <p:cNvSpPr/>
          <p:nvPr/>
        </p:nvSpPr>
        <p:spPr>
          <a:xfrm>
            <a:off x="1524000" y="0"/>
            <a:ext cx="2064472" cy="243418"/>
          </a:xfrm>
          <a:custGeom>
            <a:rect l="l" t="t" r="r" b="b"/>
            <a:pathLst>
              <a:path w="2064472" h="243418">
                <a:moveTo>
                  <a:pt x="0" y="0"/>
                </a:moveTo>
                <a:lnTo>
                  <a:pt x="0" y="243418"/>
                </a:lnTo>
                <a:lnTo>
                  <a:pt x="1936228" y="243418"/>
                </a:lnTo>
                <a:lnTo>
                  <a:pt x="2064472" y="115174"/>
                </a:lnTo>
                <a:lnTo>
                  <a:pt x="1949298" y="0"/>
                </a:lnTo>
                <a:lnTo>
                  <a:pt x="0" y="0"/>
                </a:lnTo>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93" name="object 93"/>
          <p:cNvSpPr/>
          <p:nvPr/>
        </p:nvSpPr>
        <p:spPr>
          <a:xfrm>
            <a:off x="3498792" y="0"/>
            <a:ext cx="2064473" cy="243418"/>
          </a:xfrm>
          <a:custGeom>
            <a:rect l="l" t="t" r="r" b="b"/>
            <a:pathLst>
              <a:path w="2064473" h="243418">
                <a:moveTo>
                  <a:pt x="13070" y="0"/>
                </a:moveTo>
                <a:lnTo>
                  <a:pt x="128244" y="115174"/>
                </a:lnTo>
                <a:lnTo>
                  <a:pt x="0" y="243418"/>
                </a:lnTo>
                <a:lnTo>
                  <a:pt x="1936229" y="243418"/>
                </a:lnTo>
                <a:lnTo>
                  <a:pt x="2064473" y="115174"/>
                </a:lnTo>
                <a:lnTo>
                  <a:pt x="1949300" y="0"/>
                </a:lnTo>
                <a:lnTo>
                  <a:pt x="13070" y="0"/>
                </a:lnTo>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graphicFrame>
        <p:nvGraphicFramePr>
          <p:cNvPr id="70" name="object 70"/>
          <p:cNvGraphicFramePr>
            <a:graphicFrameLocks noGrp="1"/>
          </p:cNvGraphicFramePr>
          <p:nvPr/>
        </p:nvGraphicFramePr>
        <p:xfrm>
          <a:off x="7545074" y="4441194"/>
          <a:ext cx="1116395" cy="495116"/>
        </p:xfrm>
        <a:graphic>
          <a:graphicData uri="http://schemas.openxmlformats.org/drawingml/2006/table">
            <a:tbl>
              <a:tblPr firstRow="1" bandRow="1">
                <a:tableStyleId>{2D5ABB26-0587-4C30-8999-92F81FD0307C}</a:tableStyleId>
              </a:tblPr>
              <a:tblGrid>
                <a:gridCol w="1116395">
                  <a:extLst>
                    <a:ext uri="{9D8B030D-6E8A-4147-A177-3AD203B41FA5}">
                      <a16:colId xmlns:a16="http://schemas.microsoft.com/office/drawing/2014/main" val="20000"/>
                    </a:ext>
                  </a:extLst>
                </a:gridCol>
              </a:tblGrid>
              <a:tr h="178978">
                <a:tc>
                  <a:txBody>
                    <a:bodyPr vert="horz" wrap="square"/>
                    <a:lstStyle/>
                    <a:p>
                      <a:pPr marL="323215">
                        <a:lnSpc>
                          <a:spcPct val="100000"/>
                        </a:lnSpc>
                      </a:pPr>
                      <a:r>
                        <a:rPr sz="900" b="1">
                          <a:solidFill>
                            <a:srgbClr val="595959"/>
                          </a:solidFill>
                          <a:latin typeface="Microsoft YaHei UI"/>
                          <a:cs typeface="Microsoft YaHei UI"/>
                        </a:rPr>
                        <a:t>日常统计</a:t>
                      </a:r>
                      <a:endParaRPr sz="900">
                        <a:latin typeface="Microsoft YaHei UI"/>
                        <a:cs typeface="Microsoft YaHei UI"/>
                      </a:endParaRPr>
                    </a:p>
                  </a:txBody>
                  <a:tcPr marL="0" marR="0" marT="0" marB="0">
                    <a:lnL w="12693">
                      <a:solidFill>
                        <a:srgbClr val="65AF45"/>
                      </a:solidFill>
                      <a:prstDash val="solid"/>
                    </a:lnL>
                    <a:lnR w="12693">
                      <a:solidFill>
                        <a:srgbClr val="65AF45"/>
                      </a:solidFill>
                      <a:prstDash val="solid"/>
                    </a:lnR>
                    <a:lnT w="12693">
                      <a:solidFill>
                        <a:srgbClr val="65AF45"/>
                      </a:solidFill>
                      <a:prstDash val="solid"/>
                    </a:lnT>
                    <a:lnB w="12693">
                      <a:solidFill>
                        <a:srgbClr val="65AF45"/>
                      </a:solidFill>
                      <a:prstDash val="solid"/>
                    </a:lnB>
                    <a:solidFill>
                      <a:srgbClr val="E0F0D9"/>
                    </a:solidFill>
                  </a:tcPr>
                </a:tc>
                <a:extLst>
                  <a:ext uri="{0D108BD9-81ED-4DB2-BD59-A6C34878D82A}">
                    <a16:rowId xmlns:a16="http://schemas.microsoft.com/office/drawing/2014/main" val="10000"/>
                  </a:ext>
                </a:extLst>
              </a:tr>
              <a:tr h="42636">
                <a:tc>
                  <a:txBody>
                    <a:bodyPr vert="horz" wrap="square"/>
                    <a:lstStyle/>
                    <a:p>
                      <a:endParaRPr sz="900">
                        <a:latin typeface="Microsoft YaHei UI"/>
                        <a:cs typeface="Microsoft YaHei UI"/>
                      </a:endParaRPr>
                    </a:p>
                  </a:txBody>
                  <a:tcPr marL="0" marR="0" marT="0" marB="0">
                    <a:lnT w="12693">
                      <a:solidFill>
                        <a:srgbClr val="65AF45"/>
                      </a:solidFill>
                      <a:prstDash val="solid"/>
                    </a:lnT>
                    <a:lnB w="12693">
                      <a:solidFill>
                        <a:srgbClr val="65AF45"/>
                      </a:solidFill>
                      <a:prstDash val="solid"/>
                    </a:lnB>
                  </a:tcPr>
                </a:tc>
                <a:extLst>
                  <a:ext uri="{0D108BD9-81ED-4DB2-BD59-A6C34878D82A}">
                    <a16:rowId xmlns:a16="http://schemas.microsoft.com/office/drawing/2014/main" val="10001"/>
                  </a:ext>
                </a:extLst>
              </a:tr>
              <a:tr h="178978">
                <a:tc>
                  <a:txBody>
                    <a:bodyPr vert="horz" wrap="square"/>
                    <a:lstStyle/>
                    <a:p>
                      <a:pPr marL="323215">
                        <a:lnSpc>
                          <a:spcPct val="100000"/>
                        </a:lnSpc>
                      </a:pPr>
                      <a:r>
                        <a:rPr sz="900" b="1">
                          <a:solidFill>
                            <a:srgbClr val="595959"/>
                          </a:solidFill>
                          <a:latin typeface="Microsoft YaHei UI"/>
                          <a:cs typeface="Microsoft YaHei UI"/>
                        </a:rPr>
                        <a:t>科研分析</a:t>
                      </a:r>
                      <a:endParaRPr sz="900">
                        <a:latin typeface="Microsoft YaHei UI"/>
                        <a:cs typeface="Microsoft YaHei UI"/>
                      </a:endParaRPr>
                    </a:p>
                  </a:txBody>
                  <a:tcPr marL="0" marR="0" marT="0" marB="0">
                    <a:lnL w="12693">
                      <a:solidFill>
                        <a:srgbClr val="65AF45"/>
                      </a:solidFill>
                      <a:prstDash val="solid"/>
                    </a:lnL>
                    <a:lnR w="12693">
                      <a:solidFill>
                        <a:srgbClr val="65AF45"/>
                      </a:solidFill>
                      <a:prstDash val="solid"/>
                    </a:lnR>
                    <a:lnT w="12693">
                      <a:solidFill>
                        <a:srgbClr val="65AF45"/>
                      </a:solidFill>
                      <a:prstDash val="solid"/>
                    </a:lnT>
                    <a:lnB w="12693">
                      <a:solidFill>
                        <a:srgbClr val="65AF45"/>
                      </a:solidFill>
                      <a:prstDash val="solid"/>
                    </a:lnB>
                    <a:solidFill>
                      <a:srgbClr val="E0F0D9"/>
                    </a:solidFill>
                  </a:tcPr>
                </a:tc>
                <a:extLst>
                  <a:ext uri="{0D108BD9-81ED-4DB2-BD59-A6C34878D82A}">
                    <a16:rowId xmlns:a16="http://schemas.microsoft.com/office/drawing/2014/main" val="10002"/>
                  </a:ext>
                </a:extLst>
              </a:tr>
            </a:tbl>
          </a:graphicData>
        </a:graphic>
      </p:graphicFrame>
      <p:graphicFrame>
        <p:nvGraphicFramePr>
          <p:cNvPr id="71" name="object 71"/>
          <p:cNvGraphicFramePr>
            <a:graphicFrameLocks noGrp="1"/>
          </p:cNvGraphicFramePr>
          <p:nvPr/>
        </p:nvGraphicFramePr>
        <p:xfrm>
          <a:off x="8740779" y="4434208"/>
          <a:ext cx="1116395" cy="495116"/>
        </p:xfrm>
        <a:graphic>
          <a:graphicData uri="http://schemas.openxmlformats.org/drawingml/2006/table">
            <a:tbl>
              <a:tblPr firstRow="1" bandRow="1">
                <a:tableStyleId>{2D5ABB26-0587-4C30-8999-92F81FD0307C}</a:tableStyleId>
              </a:tblPr>
              <a:tblGrid>
                <a:gridCol w="1116395">
                  <a:extLst>
                    <a:ext uri="{9D8B030D-6E8A-4147-A177-3AD203B41FA5}">
                      <a16:colId xmlns:a16="http://schemas.microsoft.com/office/drawing/2014/main" val="20000"/>
                    </a:ext>
                  </a:extLst>
                </a:gridCol>
              </a:tblGrid>
              <a:tr h="178978">
                <a:tc>
                  <a:txBody>
                    <a:bodyPr vert="horz" wrap="square"/>
                    <a:lstStyle/>
                    <a:p>
                      <a:pPr marL="323215">
                        <a:lnSpc>
                          <a:spcPct val="100000"/>
                        </a:lnSpc>
                      </a:pPr>
                      <a:r>
                        <a:rPr sz="900" b="1">
                          <a:solidFill>
                            <a:srgbClr val="595959"/>
                          </a:solidFill>
                          <a:latin typeface="Microsoft YaHei UI"/>
                          <a:cs typeface="Microsoft YaHei UI"/>
                        </a:rPr>
                        <a:t>决策支持</a:t>
                      </a:r>
                      <a:endParaRPr sz="900">
                        <a:latin typeface="Microsoft YaHei UI"/>
                        <a:cs typeface="Microsoft YaHei UI"/>
                      </a:endParaRPr>
                    </a:p>
                  </a:txBody>
                  <a:tcPr marL="0" marR="0" marT="0" marB="0">
                    <a:lnL w="12693">
                      <a:solidFill>
                        <a:srgbClr val="65AF45"/>
                      </a:solidFill>
                      <a:prstDash val="solid"/>
                    </a:lnL>
                    <a:lnR w="12693">
                      <a:solidFill>
                        <a:srgbClr val="65AF45"/>
                      </a:solidFill>
                      <a:prstDash val="solid"/>
                    </a:lnR>
                    <a:lnT w="12693">
                      <a:solidFill>
                        <a:srgbClr val="65AF45"/>
                      </a:solidFill>
                      <a:prstDash val="solid"/>
                    </a:lnT>
                    <a:lnB w="12693">
                      <a:solidFill>
                        <a:srgbClr val="65AF45"/>
                      </a:solidFill>
                      <a:prstDash val="solid"/>
                    </a:lnB>
                    <a:solidFill>
                      <a:srgbClr val="E0F0D9"/>
                    </a:solidFill>
                  </a:tcPr>
                </a:tc>
                <a:extLst>
                  <a:ext uri="{0D108BD9-81ED-4DB2-BD59-A6C34878D82A}">
                    <a16:rowId xmlns:a16="http://schemas.microsoft.com/office/drawing/2014/main" val="10000"/>
                  </a:ext>
                </a:extLst>
              </a:tr>
              <a:tr h="49621">
                <a:tc>
                  <a:txBody>
                    <a:bodyPr vert="horz" wrap="square"/>
                    <a:lstStyle/>
                    <a:p>
                      <a:endParaRPr sz="900">
                        <a:latin typeface="Microsoft YaHei UI"/>
                        <a:cs typeface="Microsoft YaHei UI"/>
                      </a:endParaRPr>
                    </a:p>
                  </a:txBody>
                  <a:tcPr marL="0" marR="0" marT="0" marB="0">
                    <a:lnT w="12693">
                      <a:solidFill>
                        <a:srgbClr val="65AF45"/>
                      </a:solidFill>
                      <a:prstDash val="solid"/>
                    </a:lnT>
                    <a:lnB w="12693">
                      <a:solidFill>
                        <a:srgbClr val="65AF45"/>
                      </a:solidFill>
                      <a:prstDash val="solid"/>
                    </a:lnB>
                  </a:tcPr>
                </a:tc>
                <a:extLst>
                  <a:ext uri="{0D108BD9-81ED-4DB2-BD59-A6C34878D82A}">
                    <a16:rowId xmlns:a16="http://schemas.microsoft.com/office/drawing/2014/main" val="10001"/>
                  </a:ext>
                </a:extLst>
              </a:tr>
              <a:tr h="178978">
                <a:tc>
                  <a:txBody>
                    <a:bodyPr vert="horz" wrap="square"/>
                    <a:lstStyle/>
                    <a:p>
                      <a:pPr marL="323215">
                        <a:lnSpc>
                          <a:spcPct val="100000"/>
                        </a:lnSpc>
                      </a:pPr>
                      <a:r>
                        <a:rPr sz="900" b="1">
                          <a:solidFill>
                            <a:srgbClr val="595959"/>
                          </a:solidFill>
                          <a:latin typeface="Microsoft YaHei UI"/>
                          <a:cs typeface="Microsoft YaHei UI"/>
                        </a:rPr>
                        <a:t>统筹管理</a:t>
                      </a:r>
                      <a:endParaRPr sz="900">
                        <a:latin typeface="Microsoft YaHei UI"/>
                        <a:cs typeface="Microsoft YaHei UI"/>
                      </a:endParaRPr>
                    </a:p>
                  </a:txBody>
                  <a:tcPr marL="0" marR="0" marT="0" marB="0">
                    <a:lnL w="12693">
                      <a:solidFill>
                        <a:srgbClr val="65AF45"/>
                      </a:solidFill>
                      <a:prstDash val="solid"/>
                    </a:lnL>
                    <a:lnR w="12693">
                      <a:solidFill>
                        <a:srgbClr val="65AF45"/>
                      </a:solidFill>
                      <a:prstDash val="solid"/>
                    </a:lnR>
                    <a:lnT w="12693">
                      <a:solidFill>
                        <a:srgbClr val="65AF45"/>
                      </a:solidFill>
                      <a:prstDash val="solid"/>
                    </a:lnT>
                    <a:lnB w="12693">
                      <a:solidFill>
                        <a:srgbClr val="65AF45"/>
                      </a:solidFill>
                      <a:prstDash val="solid"/>
                    </a:lnB>
                    <a:solidFill>
                      <a:srgbClr val="E0F0D9"/>
                    </a:solidFill>
                  </a:tcPr>
                </a:tc>
                <a:extLst>
                  <a:ext uri="{0D108BD9-81ED-4DB2-BD59-A6C34878D82A}">
                    <a16:rowId xmlns:a16="http://schemas.microsoft.com/office/drawing/2014/main" val="10002"/>
                  </a:ext>
                </a:extLst>
              </a:tr>
            </a:tbl>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050441" y="498855"/>
            <a:ext cx="8113395" cy="24117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4441825" algn="just"/>
            <a:r>
              <a:rPr sz="3200">
                <a:solidFill>
                  <a:srgbClr val="8BC53F"/>
                </a:solidFill>
                <a:latin typeface="Microsoft YaHei UI"/>
                <a:cs typeface="Microsoft YaHei UI"/>
              </a:rPr>
              <a:t>病案质控的发展现状</a:t>
            </a:r>
            <a:endParaRPr sz="3200">
              <a:latin typeface="Microsoft YaHei UI"/>
              <a:cs typeface="Microsoft YaHei UI"/>
            </a:endParaRPr>
          </a:p>
          <a:p>
            <a:pPr>
              <a:lnSpc>
                <a:spcPts val="650"/>
              </a:lnSpc>
              <a:spcBef>
                <a:spcPts val="30"/>
              </a:spcBef>
            </a:pPr>
            <a:endParaRPr sz="650"/>
          </a:p>
          <a:p>
            <a:pPr marL="12700" marR="1393825" algn="just"/>
            <a:r>
              <a:rPr sz="2400" spc="135">
                <a:solidFill>
                  <a:srgbClr val="595959"/>
                </a:solidFill>
                <a:latin typeface="Microsoft YaHei UI"/>
                <a:cs typeface="Microsoft YaHei UI"/>
              </a:rPr>
              <a:t>完整性与标准性为两大难点，“三高”为发展目标</a:t>
            </a:r>
            <a:endParaRPr sz="2400">
              <a:latin typeface="Microsoft YaHei UI"/>
              <a:cs typeface="Microsoft YaHei UI"/>
            </a:endParaRPr>
          </a:p>
          <a:p>
            <a:pPr>
              <a:lnSpc>
                <a:spcPts val="1000"/>
              </a:lnSpc>
              <a:spcBef>
                <a:spcPts val="13"/>
              </a:spcBef>
            </a:pPr>
            <a:endParaRPr sz="1000"/>
          </a:p>
          <a:p>
            <a:pPr marL="12700" marR="12700" algn="just">
              <a:lnSpc>
                <a:spcPct val="119600"/>
              </a:lnSpc>
            </a:pPr>
            <a:r>
              <a:rPr sz="1200">
                <a:solidFill>
                  <a:srgbClr val="595959"/>
                </a:solidFill>
                <a:latin typeface="Microsoft YaHei UI"/>
                <a:cs typeface="Microsoft YaHei UI"/>
              </a:rPr>
              <a:t>目前在病案质量控制方面，我国医院一般实行病案质量三级管理制度，但该制度仍以人工质控为主，病案填写过程中可能 出现首页填写误差、用语使用不规范、病案信息不全等问题，病案管理中基层医生质控认知与能力不足，质控人员数量不 足，病案的完整性、标准性问题一直存在，这很大程度上制约了智慧病案价值的进一步发掘。在这一情况下，智慧化的病 案质控系统能够提高信息标准化，提升电子病历准确率，大幅提高医生效率，加强病案质量管控，从而达到规范标</a:t>
            </a:r>
            <a:r>
              <a:rPr sz="1200" spc="-5">
                <a:solidFill>
                  <a:srgbClr val="595959"/>
                </a:solidFill>
                <a:latin typeface="Microsoft YaHei UI"/>
                <a:cs typeface="Microsoft YaHei UI"/>
              </a:rPr>
              <a:t>准</a:t>
            </a:r>
            <a:r>
              <a:rPr sz="1200">
                <a:solidFill>
                  <a:srgbClr val="595959"/>
                </a:solidFill>
                <a:latin typeface="Microsoft YaHei UI"/>
                <a:cs typeface="Microsoft YaHei UI"/>
              </a:rPr>
              <a:t>、提 高效率、智慧质控的效果，促进病案质控从电子化向智慧化高质量发展。</a:t>
            </a:r>
            <a:endParaRPr sz="1200">
              <a:latin typeface="Microsoft YaHei UI"/>
              <a:cs typeface="Microsoft YaHei UI"/>
            </a:endParaRPr>
          </a:p>
          <a:p>
            <a:pPr marR="146685" algn="ctr">
              <a:spcBef>
                <a:spcPts val="180"/>
              </a:spcBef>
            </a:pPr>
            <a:r>
              <a:rPr sz="1400" b="1">
                <a:solidFill>
                  <a:srgbClr val="404040"/>
                </a:solidFill>
                <a:latin typeface="Microsoft YaHei UI"/>
                <a:cs typeface="Microsoft YaHei UI"/>
              </a:rPr>
              <a:t>病案质控现存难点及解决方案</a:t>
            </a:r>
            <a:endParaRPr sz="1400">
              <a:latin typeface="Microsoft YaHei UI"/>
              <a:cs typeface="Microsoft YaHei UI"/>
            </a:endParaRPr>
          </a:p>
        </p:txBody>
      </p:sp>
      <p:sp>
        <p:nvSpPr>
          <p:cNvPr id="3" name="object 3"/>
          <p:cNvSpPr txBox="1"/>
          <p:nvPr/>
        </p:nvSpPr>
        <p:spPr>
          <a:xfrm>
            <a:off x="2436494" y="2938271"/>
            <a:ext cx="397129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2738755"/>
              </a:tabLst>
            </a:pPr>
            <a:r>
              <a:rPr sz="1200" b="1">
                <a:solidFill>
                  <a:srgbClr val="595959"/>
                </a:solidFill>
                <a:latin typeface="Microsoft YaHei UI"/>
                <a:cs typeface="Microsoft YaHei UI"/>
              </a:rPr>
              <a:t>病案质量三级管理制度	</a:t>
            </a:r>
            <a:r>
              <a:rPr b="1" baseline="2314">
                <a:solidFill>
                  <a:srgbClr val="595959"/>
                </a:solidFill>
                <a:latin typeface="Microsoft YaHei UI"/>
                <a:cs typeface="Microsoft YaHei UI"/>
              </a:rPr>
              <a:t>病案质控现存难点</a:t>
            </a:r>
            <a:endParaRPr baseline="2314">
              <a:latin typeface="Microsoft YaHei UI"/>
              <a:cs typeface="Microsoft YaHei UI"/>
            </a:endParaRPr>
          </a:p>
        </p:txBody>
      </p:sp>
      <p:sp>
        <p:nvSpPr>
          <p:cNvPr id="4" name="object 4"/>
          <p:cNvSpPr txBox="1"/>
          <p:nvPr/>
        </p:nvSpPr>
        <p:spPr>
          <a:xfrm>
            <a:off x="8126044" y="2910840"/>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病案质控的目标</a:t>
            </a:r>
            <a:endParaRPr sz="1200">
              <a:latin typeface="Microsoft YaHei UI"/>
              <a:cs typeface="Microsoft YaHei UI"/>
            </a:endParaRPr>
          </a:p>
        </p:txBody>
      </p:sp>
      <p:sp>
        <p:nvSpPr>
          <p:cNvPr id="5" name="object 5"/>
          <p:cNvSpPr/>
          <p:nvPr/>
        </p:nvSpPr>
        <p:spPr>
          <a:xfrm>
            <a:off x="2115185" y="5263856"/>
            <a:ext cx="2192019" cy="172008"/>
          </a:xfrm>
          <a:custGeom>
            <a:rect l="l" t="t" r="r" b="b"/>
            <a:pathLst>
              <a:path w="2192019" h="172008">
                <a:moveTo>
                  <a:pt x="0" y="0"/>
                </a:moveTo>
                <a:lnTo>
                  <a:pt x="2192020" y="0"/>
                </a:lnTo>
                <a:lnTo>
                  <a:pt x="2192020" y="172008"/>
                </a:lnTo>
                <a:lnTo>
                  <a:pt x="0" y="172008"/>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txBox="1"/>
          <p:nvPr/>
        </p:nvSpPr>
        <p:spPr>
          <a:xfrm>
            <a:off x="2944494" y="5274055"/>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一级管理</a:t>
            </a:r>
            <a:endParaRPr sz="1000">
              <a:latin typeface="Microsoft YaHei UI"/>
              <a:cs typeface="Microsoft YaHei UI"/>
            </a:endParaRPr>
          </a:p>
        </p:txBody>
      </p:sp>
      <p:sp>
        <p:nvSpPr>
          <p:cNvPr id="7" name="object 7"/>
          <p:cNvSpPr/>
          <p:nvPr/>
        </p:nvSpPr>
        <p:spPr>
          <a:xfrm>
            <a:off x="2115184" y="5339839"/>
            <a:ext cx="265874" cy="1025982"/>
          </a:xfrm>
          <a:custGeom>
            <a:rect l="l" t="t" r="r" b="b"/>
            <a:pathLst>
              <a:path w="265874" h="1025982">
                <a:moveTo>
                  <a:pt x="265874" y="177241"/>
                </a:moveTo>
                <a:lnTo>
                  <a:pt x="88620" y="177241"/>
                </a:lnTo>
                <a:lnTo>
                  <a:pt x="88620" y="1025982"/>
                </a:lnTo>
                <a:lnTo>
                  <a:pt x="265874" y="1025982"/>
                </a:lnTo>
                <a:lnTo>
                  <a:pt x="265874" y="177241"/>
                </a:lnTo>
                <a:close/>
              </a:path>
              <a:path w="265874" h="1025982">
                <a:moveTo>
                  <a:pt x="177241" y="0"/>
                </a:moveTo>
                <a:lnTo>
                  <a:pt x="0" y="177241"/>
                </a:lnTo>
                <a:lnTo>
                  <a:pt x="354495" y="177241"/>
                </a:lnTo>
                <a:lnTo>
                  <a:pt x="177241"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2441705" y="5469652"/>
            <a:ext cx="1682750" cy="9150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111100"/>
              </a:lnSpc>
            </a:pPr>
            <a:r>
              <a:rPr sz="900" spc="10">
                <a:solidFill>
                  <a:srgbClr val="595959"/>
                </a:solidFill>
                <a:latin typeface="Arial"/>
                <a:cs typeface="Arial"/>
              </a:rPr>
              <a:t>Ø  </a:t>
            </a:r>
            <a:r>
              <a:rPr sz="900" spc="-120">
                <a:solidFill>
                  <a:srgbClr val="595959"/>
                </a:solidFill>
                <a:latin typeface="Arial"/>
                <a:cs typeface="Arial"/>
              </a:rPr>
              <a:t> </a:t>
            </a:r>
            <a:r>
              <a:rPr sz="900">
                <a:solidFill>
                  <a:srgbClr val="595959"/>
                </a:solidFill>
                <a:latin typeface="Microsoft YaHei UI"/>
                <a:cs typeface="Microsoft YaHei UI"/>
              </a:rPr>
              <a:t>主治医师（质控医师）对病案 格式、内容、病程记录等进行 检查、评估；</a:t>
            </a:r>
            <a:endParaRPr sz="900">
              <a:latin typeface="Microsoft YaHei UI"/>
              <a:cs typeface="Microsoft YaHei UI"/>
            </a:endParaRPr>
          </a:p>
          <a:p>
            <a:pPr marL="12700">
              <a:spcBef>
                <a:spcPts val="120"/>
              </a:spcBef>
            </a:pPr>
            <a:r>
              <a:rPr sz="900" spc="10">
                <a:solidFill>
                  <a:srgbClr val="595959"/>
                </a:solidFill>
                <a:latin typeface="Arial"/>
                <a:cs typeface="Arial"/>
              </a:rPr>
              <a:t>Ø  </a:t>
            </a:r>
            <a:r>
              <a:rPr sz="900" spc="-120">
                <a:solidFill>
                  <a:srgbClr val="595959"/>
                </a:solidFill>
                <a:latin typeface="Arial"/>
                <a:cs typeface="Arial"/>
              </a:rPr>
              <a:t> </a:t>
            </a:r>
            <a:r>
              <a:rPr sz="900">
                <a:solidFill>
                  <a:srgbClr val="595959"/>
                </a:solidFill>
                <a:latin typeface="Microsoft YaHei UI"/>
                <a:cs typeface="Microsoft YaHei UI"/>
              </a:rPr>
              <a:t>主任检查并审签出院病案；</a:t>
            </a:r>
            <a:endParaRPr sz="900">
              <a:latin typeface="Microsoft YaHei UI"/>
              <a:cs typeface="Microsoft YaHei UI"/>
            </a:endParaRPr>
          </a:p>
          <a:p>
            <a:pPr marL="12700">
              <a:spcBef>
                <a:spcPts val="25"/>
              </a:spcBef>
            </a:pPr>
            <a:r>
              <a:rPr sz="900" spc="10">
                <a:solidFill>
                  <a:srgbClr val="595959"/>
                </a:solidFill>
                <a:latin typeface="Arial"/>
                <a:cs typeface="Arial"/>
              </a:rPr>
              <a:t>Ø  </a:t>
            </a:r>
            <a:r>
              <a:rPr sz="900" spc="-120">
                <a:solidFill>
                  <a:srgbClr val="595959"/>
                </a:solidFill>
                <a:latin typeface="Arial"/>
                <a:cs typeface="Arial"/>
              </a:rPr>
              <a:t> </a:t>
            </a:r>
            <a:r>
              <a:rPr sz="900">
                <a:solidFill>
                  <a:srgbClr val="595959"/>
                </a:solidFill>
                <a:latin typeface="Microsoft YaHei UI"/>
                <a:cs typeface="Microsoft YaHei UI"/>
              </a:rPr>
              <a:t>病房（科）护士长检查病案中</a:t>
            </a:r>
            <a:endParaRPr sz="900">
              <a:latin typeface="Microsoft YaHei UI"/>
              <a:cs typeface="Microsoft YaHei UI"/>
            </a:endParaRPr>
          </a:p>
          <a:p>
            <a:pPr marL="184150">
              <a:spcBef>
                <a:spcPts val="120"/>
              </a:spcBef>
            </a:pPr>
            <a:r>
              <a:rPr sz="900">
                <a:solidFill>
                  <a:srgbClr val="595959"/>
                </a:solidFill>
                <a:latin typeface="Microsoft YaHei UI"/>
                <a:cs typeface="Microsoft YaHei UI"/>
              </a:rPr>
              <a:t>与护理相关记录。</a:t>
            </a:r>
            <a:endParaRPr sz="900">
              <a:latin typeface="Microsoft YaHei UI"/>
              <a:cs typeface="Microsoft YaHei UI"/>
            </a:endParaRPr>
          </a:p>
        </p:txBody>
      </p:sp>
      <p:sp>
        <p:nvSpPr>
          <p:cNvPr id="9" name="object 9"/>
          <p:cNvSpPr/>
          <p:nvPr/>
        </p:nvSpPr>
        <p:spPr>
          <a:xfrm>
            <a:off x="2237248" y="4144265"/>
            <a:ext cx="2069960" cy="172008"/>
          </a:xfrm>
          <a:custGeom>
            <a:rect l="l" t="t" r="r" b="b"/>
            <a:pathLst>
              <a:path w="2069960" h="172008">
                <a:moveTo>
                  <a:pt x="0" y="0"/>
                </a:moveTo>
                <a:lnTo>
                  <a:pt x="2069960" y="0"/>
                </a:lnTo>
                <a:lnTo>
                  <a:pt x="2069960" y="172008"/>
                </a:lnTo>
                <a:lnTo>
                  <a:pt x="0" y="172008"/>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3005526" y="4155440"/>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二级管理</a:t>
            </a:r>
            <a:endParaRPr sz="1000">
              <a:latin typeface="Microsoft YaHei UI"/>
              <a:cs typeface="Microsoft YaHei UI"/>
            </a:endParaRPr>
          </a:p>
        </p:txBody>
      </p:sp>
      <p:sp>
        <p:nvSpPr>
          <p:cNvPr id="11" name="object 11"/>
          <p:cNvSpPr/>
          <p:nvPr/>
        </p:nvSpPr>
        <p:spPr>
          <a:xfrm>
            <a:off x="2237978" y="4248207"/>
            <a:ext cx="265874" cy="992555"/>
          </a:xfrm>
          <a:custGeom>
            <a:rect l="l" t="t" r="r" b="b"/>
            <a:pathLst>
              <a:path w="265874" h="992555">
                <a:moveTo>
                  <a:pt x="265874" y="177241"/>
                </a:moveTo>
                <a:lnTo>
                  <a:pt x="88620" y="177241"/>
                </a:lnTo>
                <a:lnTo>
                  <a:pt x="88620" y="992555"/>
                </a:lnTo>
                <a:lnTo>
                  <a:pt x="265874" y="992555"/>
                </a:lnTo>
                <a:lnTo>
                  <a:pt x="265874" y="177241"/>
                </a:lnTo>
                <a:close/>
              </a:path>
              <a:path w="265874" h="992555">
                <a:moveTo>
                  <a:pt x="177241" y="0"/>
                </a:moveTo>
                <a:lnTo>
                  <a:pt x="0" y="177241"/>
                </a:lnTo>
                <a:lnTo>
                  <a:pt x="354495" y="177241"/>
                </a:lnTo>
                <a:lnTo>
                  <a:pt x="177241"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txBox="1"/>
          <p:nvPr/>
        </p:nvSpPr>
        <p:spPr>
          <a:xfrm>
            <a:off x="2628089" y="4347988"/>
            <a:ext cx="1454150" cy="7626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111100"/>
              </a:lnSpc>
            </a:pPr>
            <a:r>
              <a:rPr sz="900" spc="10">
                <a:solidFill>
                  <a:srgbClr val="595959"/>
                </a:solidFill>
                <a:latin typeface="Arial"/>
                <a:cs typeface="Arial"/>
              </a:rPr>
              <a:t>Ø  </a:t>
            </a:r>
            <a:r>
              <a:rPr sz="900" spc="-120">
                <a:solidFill>
                  <a:srgbClr val="595959"/>
                </a:solidFill>
                <a:latin typeface="Arial"/>
                <a:cs typeface="Arial"/>
              </a:rPr>
              <a:t> </a:t>
            </a:r>
            <a:r>
              <a:rPr sz="900">
                <a:solidFill>
                  <a:srgbClr val="595959"/>
                </a:solidFill>
                <a:latin typeface="Microsoft YaHei UI"/>
                <a:cs typeface="Microsoft YaHei UI"/>
              </a:rPr>
              <a:t>质控人员检查病案，反馈 错误，限时完善。</a:t>
            </a:r>
            <a:endParaRPr sz="900">
              <a:latin typeface="Microsoft YaHei UI"/>
              <a:cs typeface="Microsoft YaHei UI"/>
            </a:endParaRPr>
          </a:p>
          <a:p>
            <a:pPr marL="184150" marR="12700" indent="-171450" algn="just">
              <a:lnSpc>
                <a:spcPct val="106700"/>
              </a:lnSpc>
              <a:spcBef>
                <a:spcPts val="45"/>
              </a:spcBef>
            </a:pPr>
            <a:r>
              <a:rPr sz="900" spc="10">
                <a:solidFill>
                  <a:srgbClr val="595959"/>
                </a:solidFill>
                <a:latin typeface="Arial"/>
                <a:cs typeface="Arial"/>
              </a:rPr>
              <a:t>Ø  </a:t>
            </a:r>
            <a:r>
              <a:rPr sz="900" spc="-120">
                <a:solidFill>
                  <a:srgbClr val="595959"/>
                </a:solidFill>
                <a:latin typeface="Arial"/>
                <a:cs typeface="Arial"/>
              </a:rPr>
              <a:t> </a:t>
            </a:r>
            <a:r>
              <a:rPr sz="900">
                <a:solidFill>
                  <a:srgbClr val="595959"/>
                </a:solidFill>
                <a:latin typeface="Microsoft YaHei UI"/>
                <a:cs typeface="Microsoft YaHei UI"/>
              </a:rPr>
              <a:t>质控人员比例组须规范合 理，质控小组中应有一定 数量的高级职称的医师。</a:t>
            </a:r>
            <a:endParaRPr sz="900">
              <a:latin typeface="Microsoft YaHei UI"/>
              <a:cs typeface="Microsoft YaHei UI"/>
            </a:endParaRPr>
          </a:p>
        </p:txBody>
      </p:sp>
      <p:sp>
        <p:nvSpPr>
          <p:cNvPr id="13" name="object 13"/>
          <p:cNvSpPr/>
          <p:nvPr/>
        </p:nvSpPr>
        <p:spPr>
          <a:xfrm>
            <a:off x="2549350" y="3174193"/>
            <a:ext cx="1752003" cy="172008"/>
          </a:xfrm>
          <a:custGeom>
            <a:rect l="l" t="t" r="r" b="b"/>
            <a:pathLst>
              <a:path w="1752003" h="172008">
                <a:moveTo>
                  <a:pt x="0" y="0"/>
                </a:moveTo>
                <a:lnTo>
                  <a:pt x="1752003" y="0"/>
                </a:lnTo>
                <a:lnTo>
                  <a:pt x="1752003" y="172008"/>
                </a:lnTo>
                <a:lnTo>
                  <a:pt x="0" y="172008"/>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2549349" y="3255027"/>
            <a:ext cx="265874" cy="830275"/>
          </a:xfrm>
          <a:custGeom>
            <a:rect l="l" t="t" r="r" b="b"/>
            <a:pathLst>
              <a:path w="265874" h="830275">
                <a:moveTo>
                  <a:pt x="265874" y="177253"/>
                </a:moveTo>
                <a:lnTo>
                  <a:pt x="88620" y="177253"/>
                </a:lnTo>
                <a:lnTo>
                  <a:pt x="88620" y="830275"/>
                </a:lnTo>
                <a:lnTo>
                  <a:pt x="265874" y="830275"/>
                </a:lnTo>
                <a:lnTo>
                  <a:pt x="265874" y="177253"/>
                </a:lnTo>
                <a:close/>
              </a:path>
              <a:path w="265874" h="830275">
                <a:moveTo>
                  <a:pt x="177253" y="0"/>
                </a:moveTo>
                <a:lnTo>
                  <a:pt x="0" y="177253"/>
                </a:lnTo>
                <a:lnTo>
                  <a:pt x="354495" y="177253"/>
                </a:lnTo>
                <a:lnTo>
                  <a:pt x="177253"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2920456" y="3390900"/>
            <a:ext cx="122555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Arial"/>
                <a:cs typeface="Arial"/>
              </a:rPr>
              <a:t>Ø  </a:t>
            </a:r>
            <a:r>
              <a:rPr sz="900" spc="-120">
                <a:solidFill>
                  <a:srgbClr val="595959"/>
                </a:solidFill>
                <a:latin typeface="Arial"/>
                <a:cs typeface="Arial"/>
              </a:rPr>
              <a:t> </a:t>
            </a:r>
            <a:r>
              <a:rPr sz="900">
                <a:solidFill>
                  <a:srgbClr val="595959"/>
                </a:solidFill>
                <a:latin typeface="Microsoft YaHei UI"/>
                <a:cs typeface="Microsoft YaHei UI"/>
              </a:rPr>
              <a:t>病案质量检查组定期</a:t>
            </a:r>
            <a:endParaRPr sz="900">
              <a:latin typeface="Microsoft YaHei UI"/>
              <a:cs typeface="Microsoft YaHei UI"/>
            </a:endParaRPr>
          </a:p>
        </p:txBody>
      </p:sp>
      <p:sp>
        <p:nvSpPr>
          <p:cNvPr id="16" name="object 16"/>
          <p:cNvSpPr txBox="1"/>
          <p:nvPr/>
        </p:nvSpPr>
        <p:spPr>
          <a:xfrm>
            <a:off x="3091906" y="3680398"/>
            <a:ext cx="10541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11100"/>
              </a:lnSpc>
            </a:pPr>
            <a:r>
              <a:rPr sz="900">
                <a:solidFill>
                  <a:srgbClr val="595959"/>
                </a:solidFill>
                <a:latin typeface="Microsoft YaHei UI"/>
                <a:cs typeface="Microsoft YaHei UI"/>
              </a:rPr>
              <a:t>结该院病案质量的问 题和不足。</a:t>
            </a:r>
            <a:endParaRPr sz="900">
              <a:latin typeface="Microsoft YaHei UI"/>
              <a:cs typeface="Microsoft YaHei UI"/>
            </a:endParaRPr>
          </a:p>
        </p:txBody>
      </p:sp>
      <p:sp>
        <p:nvSpPr>
          <p:cNvPr id="17" name="object 17"/>
          <p:cNvSpPr/>
          <p:nvPr/>
        </p:nvSpPr>
        <p:spPr>
          <a:xfrm>
            <a:off x="2024029" y="3141980"/>
            <a:ext cx="8022941" cy="7897"/>
          </a:xfrm>
          <a:custGeom>
            <a:rect l="l" t="t" r="r" b="b"/>
            <a:pathLst>
              <a:path w="8022940" h="7897">
                <a:moveTo>
                  <a:pt x="8022941" y="0"/>
                </a:moveTo>
                <a:lnTo>
                  <a:pt x="0" y="7897"/>
                </a:lnTo>
              </a:path>
            </a:pathLst>
          </a:custGeom>
          <a:ln w="15866">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4560267" y="3207624"/>
            <a:ext cx="24720" cy="3134111"/>
          </a:xfrm>
          <a:custGeom>
            <a:rect l="l" t="t" r="r" b="b"/>
            <a:pathLst>
              <a:path w="24720" h="3134111">
                <a:moveTo>
                  <a:pt x="0" y="0"/>
                </a:moveTo>
                <a:lnTo>
                  <a:pt x="24720" y="3134111"/>
                </a:lnTo>
              </a:path>
            </a:pathLst>
          </a:custGeom>
          <a:ln w="32751">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4416425" y="3292745"/>
            <a:ext cx="314528" cy="293289"/>
          </a:xfrm>
          <a:custGeom>
            <a:rect l="l" t="t" r="r" b="b"/>
            <a:pathLst>
              <a:path w="314528" h="293289">
                <a:moveTo>
                  <a:pt x="142773" y="0"/>
                </a:moveTo>
                <a:lnTo>
                  <a:pt x="99862" y="9528"/>
                </a:lnTo>
                <a:lnTo>
                  <a:pt x="62409" y="29194"/>
                </a:lnTo>
                <a:lnTo>
                  <a:pt x="32207" y="57321"/>
                </a:lnTo>
                <a:lnTo>
                  <a:pt x="11047" y="92236"/>
                </a:lnTo>
                <a:lnTo>
                  <a:pt x="723" y="132266"/>
                </a:lnTo>
                <a:lnTo>
                  <a:pt x="0" y="146456"/>
                </a:lnTo>
                <a:lnTo>
                  <a:pt x="192" y="153795"/>
                </a:lnTo>
                <a:lnTo>
                  <a:pt x="8252" y="193340"/>
                </a:lnTo>
                <a:lnTo>
                  <a:pt x="27053" y="228223"/>
                </a:lnTo>
                <a:lnTo>
                  <a:pt x="55357" y="257163"/>
                </a:lnTo>
                <a:lnTo>
                  <a:pt x="91786" y="278554"/>
                </a:lnTo>
                <a:lnTo>
                  <a:pt x="134996" y="290871"/>
                </a:lnTo>
                <a:lnTo>
                  <a:pt x="166908" y="293289"/>
                </a:lnTo>
                <a:lnTo>
                  <a:pt x="181300" y="291871"/>
                </a:lnTo>
                <a:lnTo>
                  <a:pt x="221744" y="280583"/>
                </a:lnTo>
                <a:lnTo>
                  <a:pt x="256839" y="259637"/>
                </a:lnTo>
                <a:lnTo>
                  <a:pt x="284977" y="230175"/>
                </a:lnTo>
                <a:lnTo>
                  <a:pt x="304572" y="193258"/>
                </a:lnTo>
                <a:lnTo>
                  <a:pt x="313938" y="150276"/>
                </a:lnTo>
                <a:lnTo>
                  <a:pt x="314528" y="134735"/>
                </a:lnTo>
                <a:lnTo>
                  <a:pt x="312756" y="121544"/>
                </a:lnTo>
                <a:lnTo>
                  <a:pt x="300115" y="84522"/>
                </a:lnTo>
                <a:lnTo>
                  <a:pt x="277358" y="52456"/>
                </a:lnTo>
                <a:lnTo>
                  <a:pt x="245601" y="26797"/>
                </a:lnTo>
                <a:lnTo>
                  <a:pt x="205960" y="8997"/>
                </a:lnTo>
                <a:lnTo>
                  <a:pt x="159552" y="509"/>
                </a:lnTo>
                <a:lnTo>
                  <a:pt x="142773"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4482816" y="3360790"/>
            <a:ext cx="169141" cy="158038"/>
          </a:xfrm>
          <a:custGeom>
            <a:rect l="l" t="t" r="r" b="b"/>
            <a:pathLst>
              <a:path w="169141" h="158038">
                <a:moveTo>
                  <a:pt x="22479" y="0"/>
                </a:moveTo>
                <a:lnTo>
                  <a:pt x="9023" y="4319"/>
                </a:lnTo>
                <a:lnTo>
                  <a:pt x="1001" y="15263"/>
                </a:lnTo>
                <a:lnTo>
                  <a:pt x="0" y="136372"/>
                </a:lnTo>
                <a:lnTo>
                  <a:pt x="4482" y="149338"/>
                </a:lnTo>
                <a:lnTo>
                  <a:pt x="15837" y="157073"/>
                </a:lnTo>
                <a:lnTo>
                  <a:pt x="58331" y="158038"/>
                </a:lnTo>
                <a:lnTo>
                  <a:pt x="61442" y="158038"/>
                </a:lnTo>
                <a:lnTo>
                  <a:pt x="63982" y="155587"/>
                </a:lnTo>
                <a:lnTo>
                  <a:pt x="63876" y="149479"/>
                </a:lnTo>
                <a:lnTo>
                  <a:pt x="61442" y="147142"/>
                </a:lnTo>
                <a:lnTo>
                  <a:pt x="16332" y="147142"/>
                </a:lnTo>
                <a:lnTo>
                  <a:pt x="11329" y="142328"/>
                </a:lnTo>
                <a:lnTo>
                  <a:pt x="11303" y="15722"/>
                </a:lnTo>
                <a:lnTo>
                  <a:pt x="16332" y="10896"/>
                </a:lnTo>
                <a:lnTo>
                  <a:pt x="160346" y="10896"/>
                </a:lnTo>
                <a:lnTo>
                  <a:pt x="159586" y="8698"/>
                </a:lnTo>
                <a:lnTo>
                  <a:pt x="148230" y="967"/>
                </a:lnTo>
                <a:lnTo>
                  <a:pt x="22479" y="0"/>
                </a:lnTo>
                <a:close/>
              </a:path>
              <a:path w="169141" h="158038">
                <a:moveTo>
                  <a:pt x="146278" y="66941"/>
                </a:moveTo>
                <a:lnTo>
                  <a:pt x="131775" y="75590"/>
                </a:lnTo>
                <a:lnTo>
                  <a:pt x="131168" y="76136"/>
                </a:lnTo>
                <a:lnTo>
                  <a:pt x="125958" y="80746"/>
                </a:lnTo>
                <a:lnTo>
                  <a:pt x="126161" y="80949"/>
                </a:lnTo>
                <a:lnTo>
                  <a:pt x="90347" y="115455"/>
                </a:lnTo>
                <a:lnTo>
                  <a:pt x="89065" y="116751"/>
                </a:lnTo>
                <a:lnTo>
                  <a:pt x="86969" y="118783"/>
                </a:lnTo>
                <a:lnTo>
                  <a:pt x="86690" y="119075"/>
                </a:lnTo>
                <a:lnTo>
                  <a:pt x="85483" y="120218"/>
                </a:lnTo>
                <a:lnTo>
                  <a:pt x="84518" y="121348"/>
                </a:lnTo>
                <a:lnTo>
                  <a:pt x="83146" y="123367"/>
                </a:lnTo>
                <a:lnTo>
                  <a:pt x="82575" y="124409"/>
                </a:lnTo>
                <a:lnTo>
                  <a:pt x="82018" y="125577"/>
                </a:lnTo>
                <a:lnTo>
                  <a:pt x="81572" y="126390"/>
                </a:lnTo>
                <a:lnTo>
                  <a:pt x="76094" y="147142"/>
                </a:lnTo>
                <a:lnTo>
                  <a:pt x="76720" y="149796"/>
                </a:lnTo>
                <a:lnTo>
                  <a:pt x="78832" y="152336"/>
                </a:lnTo>
                <a:lnTo>
                  <a:pt x="80022" y="153720"/>
                </a:lnTo>
                <a:lnTo>
                  <a:pt x="82727" y="156044"/>
                </a:lnTo>
                <a:lnTo>
                  <a:pt x="89814" y="155879"/>
                </a:lnTo>
                <a:lnTo>
                  <a:pt x="108737" y="150075"/>
                </a:lnTo>
                <a:lnTo>
                  <a:pt x="110121" y="149479"/>
                </a:lnTo>
                <a:lnTo>
                  <a:pt x="111442" y="148704"/>
                </a:lnTo>
                <a:lnTo>
                  <a:pt x="112581" y="147866"/>
                </a:lnTo>
                <a:lnTo>
                  <a:pt x="86485" y="147853"/>
                </a:lnTo>
                <a:lnTo>
                  <a:pt x="85813" y="147637"/>
                </a:lnTo>
                <a:lnTo>
                  <a:pt x="84929" y="146583"/>
                </a:lnTo>
                <a:lnTo>
                  <a:pt x="84804" y="145986"/>
                </a:lnTo>
                <a:lnTo>
                  <a:pt x="84734" y="145516"/>
                </a:lnTo>
                <a:lnTo>
                  <a:pt x="84975" y="144068"/>
                </a:lnTo>
                <a:lnTo>
                  <a:pt x="85077" y="143306"/>
                </a:lnTo>
                <a:lnTo>
                  <a:pt x="89712" y="129032"/>
                </a:lnTo>
                <a:lnTo>
                  <a:pt x="90055" y="128257"/>
                </a:lnTo>
                <a:lnTo>
                  <a:pt x="90577" y="127368"/>
                </a:lnTo>
                <a:lnTo>
                  <a:pt x="91313" y="126276"/>
                </a:lnTo>
                <a:lnTo>
                  <a:pt x="92026" y="125488"/>
                </a:lnTo>
                <a:lnTo>
                  <a:pt x="95161" y="122428"/>
                </a:lnTo>
                <a:lnTo>
                  <a:pt x="96418" y="121170"/>
                </a:lnTo>
                <a:lnTo>
                  <a:pt x="131749" y="87134"/>
                </a:lnTo>
                <a:lnTo>
                  <a:pt x="144588" y="87134"/>
                </a:lnTo>
                <a:lnTo>
                  <a:pt x="138214" y="81000"/>
                </a:lnTo>
                <a:lnTo>
                  <a:pt x="147104" y="75120"/>
                </a:lnTo>
                <a:lnTo>
                  <a:pt x="163962" y="75120"/>
                </a:lnTo>
                <a:lnTo>
                  <a:pt x="160616" y="71653"/>
                </a:lnTo>
                <a:lnTo>
                  <a:pt x="149999" y="67030"/>
                </a:lnTo>
                <a:lnTo>
                  <a:pt x="146278" y="66941"/>
                </a:lnTo>
                <a:close/>
              </a:path>
              <a:path w="169141" h="158038">
                <a:moveTo>
                  <a:pt x="144588" y="87134"/>
                </a:moveTo>
                <a:lnTo>
                  <a:pt x="131749" y="87134"/>
                </a:lnTo>
                <a:lnTo>
                  <a:pt x="147826" y="102717"/>
                </a:lnTo>
                <a:lnTo>
                  <a:pt x="129324" y="120637"/>
                </a:lnTo>
                <a:lnTo>
                  <a:pt x="122214" y="127558"/>
                </a:lnTo>
                <a:lnTo>
                  <a:pt x="118059" y="131508"/>
                </a:lnTo>
                <a:lnTo>
                  <a:pt x="111633" y="137769"/>
                </a:lnTo>
                <a:lnTo>
                  <a:pt x="109702" y="139598"/>
                </a:lnTo>
                <a:lnTo>
                  <a:pt x="109474" y="139738"/>
                </a:lnTo>
                <a:lnTo>
                  <a:pt x="108915" y="140258"/>
                </a:lnTo>
                <a:lnTo>
                  <a:pt x="106756" y="141884"/>
                </a:lnTo>
                <a:lnTo>
                  <a:pt x="105968" y="142328"/>
                </a:lnTo>
                <a:lnTo>
                  <a:pt x="105168" y="142659"/>
                </a:lnTo>
                <a:lnTo>
                  <a:pt x="104355" y="143052"/>
                </a:lnTo>
                <a:lnTo>
                  <a:pt x="86525" y="147866"/>
                </a:lnTo>
                <a:lnTo>
                  <a:pt x="112598" y="147853"/>
                </a:lnTo>
                <a:lnTo>
                  <a:pt x="113561" y="147142"/>
                </a:lnTo>
                <a:lnTo>
                  <a:pt x="114332" y="146532"/>
                </a:lnTo>
                <a:lnTo>
                  <a:pt x="114960" y="145986"/>
                </a:lnTo>
                <a:lnTo>
                  <a:pt x="115558" y="145516"/>
                </a:lnTo>
                <a:lnTo>
                  <a:pt x="119436" y="141795"/>
                </a:lnTo>
                <a:lnTo>
                  <a:pt x="123926" y="137414"/>
                </a:lnTo>
                <a:lnTo>
                  <a:pt x="125857" y="135559"/>
                </a:lnTo>
                <a:lnTo>
                  <a:pt x="128475" y="133108"/>
                </a:lnTo>
                <a:lnTo>
                  <a:pt x="136293" y="125488"/>
                </a:lnTo>
                <a:lnTo>
                  <a:pt x="159880" y="102781"/>
                </a:lnTo>
                <a:lnTo>
                  <a:pt x="161023" y="101752"/>
                </a:lnTo>
                <a:lnTo>
                  <a:pt x="161988" y="100812"/>
                </a:lnTo>
                <a:lnTo>
                  <a:pt x="164947" y="98069"/>
                </a:lnTo>
                <a:lnTo>
                  <a:pt x="166413" y="96532"/>
                </a:lnTo>
                <a:lnTo>
                  <a:pt x="154355" y="96532"/>
                </a:lnTo>
                <a:lnTo>
                  <a:pt x="144588" y="87134"/>
                </a:lnTo>
                <a:close/>
              </a:path>
              <a:path w="169141" h="158038">
                <a:moveTo>
                  <a:pt x="75374" y="89611"/>
                </a:moveTo>
                <a:lnTo>
                  <a:pt x="37541" y="89611"/>
                </a:lnTo>
                <a:lnTo>
                  <a:pt x="35001" y="92049"/>
                </a:lnTo>
                <a:lnTo>
                  <a:pt x="35014" y="98082"/>
                </a:lnTo>
                <a:lnTo>
                  <a:pt x="37541" y="100507"/>
                </a:lnTo>
                <a:lnTo>
                  <a:pt x="75374" y="100507"/>
                </a:lnTo>
                <a:lnTo>
                  <a:pt x="77876" y="98082"/>
                </a:lnTo>
                <a:lnTo>
                  <a:pt x="77889" y="92049"/>
                </a:lnTo>
                <a:lnTo>
                  <a:pt x="75374" y="89611"/>
                </a:lnTo>
                <a:close/>
              </a:path>
              <a:path w="169141" h="158038">
                <a:moveTo>
                  <a:pt x="163962" y="75120"/>
                </a:moveTo>
                <a:lnTo>
                  <a:pt x="147104" y="75120"/>
                </a:lnTo>
                <a:lnTo>
                  <a:pt x="149733" y="75285"/>
                </a:lnTo>
                <a:lnTo>
                  <a:pt x="151295" y="75730"/>
                </a:lnTo>
                <a:lnTo>
                  <a:pt x="160731" y="88785"/>
                </a:lnTo>
                <a:lnTo>
                  <a:pt x="160591" y="89496"/>
                </a:lnTo>
                <a:lnTo>
                  <a:pt x="154355" y="96532"/>
                </a:lnTo>
                <a:lnTo>
                  <a:pt x="166413" y="96532"/>
                </a:lnTo>
                <a:lnTo>
                  <a:pt x="167563" y="94830"/>
                </a:lnTo>
                <a:lnTo>
                  <a:pt x="168884" y="91503"/>
                </a:lnTo>
                <a:lnTo>
                  <a:pt x="169141" y="90220"/>
                </a:lnTo>
                <a:lnTo>
                  <a:pt x="169046" y="85305"/>
                </a:lnTo>
                <a:lnTo>
                  <a:pt x="164796" y="75984"/>
                </a:lnTo>
                <a:lnTo>
                  <a:pt x="163962" y="75120"/>
                </a:lnTo>
                <a:close/>
              </a:path>
              <a:path w="169141" h="158038">
                <a:moveTo>
                  <a:pt x="131762" y="75565"/>
                </a:moveTo>
                <a:close/>
              </a:path>
              <a:path w="169141" h="158038">
                <a:moveTo>
                  <a:pt x="99402" y="58864"/>
                </a:moveTo>
                <a:lnTo>
                  <a:pt x="37541" y="58864"/>
                </a:lnTo>
                <a:lnTo>
                  <a:pt x="35001" y="61302"/>
                </a:lnTo>
                <a:lnTo>
                  <a:pt x="35001" y="67322"/>
                </a:lnTo>
                <a:lnTo>
                  <a:pt x="37541" y="69761"/>
                </a:lnTo>
                <a:lnTo>
                  <a:pt x="99402" y="69761"/>
                </a:lnTo>
                <a:lnTo>
                  <a:pt x="101942" y="67322"/>
                </a:lnTo>
                <a:lnTo>
                  <a:pt x="101942" y="61302"/>
                </a:lnTo>
                <a:lnTo>
                  <a:pt x="99402" y="58864"/>
                </a:lnTo>
                <a:close/>
              </a:path>
              <a:path w="169141" h="158038">
                <a:moveTo>
                  <a:pt x="160346" y="10896"/>
                </a:moveTo>
                <a:lnTo>
                  <a:pt x="147739" y="10896"/>
                </a:lnTo>
                <a:lnTo>
                  <a:pt x="152755" y="15722"/>
                </a:lnTo>
                <a:lnTo>
                  <a:pt x="152755" y="53873"/>
                </a:lnTo>
                <a:lnTo>
                  <a:pt x="155282" y="56311"/>
                </a:lnTo>
                <a:lnTo>
                  <a:pt x="161544" y="56311"/>
                </a:lnTo>
                <a:lnTo>
                  <a:pt x="164071" y="53873"/>
                </a:lnTo>
                <a:lnTo>
                  <a:pt x="164071" y="21666"/>
                </a:lnTo>
                <a:lnTo>
                  <a:pt x="160346" y="10896"/>
                </a:lnTo>
                <a:close/>
              </a:path>
              <a:path w="169141" h="158038">
                <a:moveTo>
                  <a:pt x="124409" y="30124"/>
                </a:moveTo>
                <a:lnTo>
                  <a:pt x="37541" y="30124"/>
                </a:lnTo>
                <a:lnTo>
                  <a:pt x="35001" y="32562"/>
                </a:lnTo>
                <a:lnTo>
                  <a:pt x="35001" y="38569"/>
                </a:lnTo>
                <a:lnTo>
                  <a:pt x="37541" y="41008"/>
                </a:lnTo>
                <a:lnTo>
                  <a:pt x="124409" y="41008"/>
                </a:lnTo>
                <a:lnTo>
                  <a:pt x="126923" y="38569"/>
                </a:lnTo>
                <a:lnTo>
                  <a:pt x="126923" y="32562"/>
                </a:lnTo>
                <a:lnTo>
                  <a:pt x="124409" y="30124"/>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4685235" y="3543137"/>
            <a:ext cx="2375119" cy="0"/>
          </a:xfrm>
          <a:custGeom>
            <a:rect l="l" t="t" r="r" b="b"/>
            <a:pathLst>
              <a:path w="2375119">
                <a:moveTo>
                  <a:pt x="0" y="0"/>
                </a:moveTo>
                <a:lnTo>
                  <a:pt x="2375119" y="0"/>
                </a:lnTo>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4864859" y="3344671"/>
            <a:ext cx="2057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病案填写：病案填写不全或标准不一</a:t>
            </a:r>
            <a:endParaRPr sz="1000">
              <a:latin typeface="Microsoft YaHei UI"/>
              <a:cs typeface="Microsoft YaHei UI"/>
            </a:endParaRPr>
          </a:p>
        </p:txBody>
      </p:sp>
      <p:sp>
        <p:nvSpPr>
          <p:cNvPr id="23" name="object 23"/>
          <p:cNvSpPr/>
          <p:nvPr/>
        </p:nvSpPr>
        <p:spPr>
          <a:xfrm>
            <a:off x="4416425" y="4738126"/>
            <a:ext cx="314528" cy="293289"/>
          </a:xfrm>
          <a:custGeom>
            <a:rect l="l" t="t" r="r" b="b"/>
            <a:pathLst>
              <a:path w="314528" h="293289">
                <a:moveTo>
                  <a:pt x="142773" y="0"/>
                </a:moveTo>
                <a:lnTo>
                  <a:pt x="99862" y="9528"/>
                </a:lnTo>
                <a:lnTo>
                  <a:pt x="62409" y="29194"/>
                </a:lnTo>
                <a:lnTo>
                  <a:pt x="32207" y="57321"/>
                </a:lnTo>
                <a:lnTo>
                  <a:pt x="11047" y="92236"/>
                </a:lnTo>
                <a:lnTo>
                  <a:pt x="723" y="132266"/>
                </a:lnTo>
                <a:lnTo>
                  <a:pt x="0" y="146456"/>
                </a:lnTo>
                <a:lnTo>
                  <a:pt x="192" y="153795"/>
                </a:lnTo>
                <a:lnTo>
                  <a:pt x="8252" y="193340"/>
                </a:lnTo>
                <a:lnTo>
                  <a:pt x="27053" y="228223"/>
                </a:lnTo>
                <a:lnTo>
                  <a:pt x="55357" y="257163"/>
                </a:lnTo>
                <a:lnTo>
                  <a:pt x="91786" y="278554"/>
                </a:lnTo>
                <a:lnTo>
                  <a:pt x="134996" y="290871"/>
                </a:lnTo>
                <a:lnTo>
                  <a:pt x="166908" y="293289"/>
                </a:lnTo>
                <a:lnTo>
                  <a:pt x="181300" y="291871"/>
                </a:lnTo>
                <a:lnTo>
                  <a:pt x="221744" y="280583"/>
                </a:lnTo>
                <a:lnTo>
                  <a:pt x="256839" y="259637"/>
                </a:lnTo>
                <a:lnTo>
                  <a:pt x="284977" y="230175"/>
                </a:lnTo>
                <a:lnTo>
                  <a:pt x="304572" y="193258"/>
                </a:lnTo>
                <a:lnTo>
                  <a:pt x="313938" y="150276"/>
                </a:lnTo>
                <a:lnTo>
                  <a:pt x="314528" y="134735"/>
                </a:lnTo>
                <a:lnTo>
                  <a:pt x="312756" y="121544"/>
                </a:lnTo>
                <a:lnTo>
                  <a:pt x="300115" y="84522"/>
                </a:lnTo>
                <a:lnTo>
                  <a:pt x="277358" y="52456"/>
                </a:lnTo>
                <a:lnTo>
                  <a:pt x="245601" y="26797"/>
                </a:lnTo>
                <a:lnTo>
                  <a:pt x="205960" y="8997"/>
                </a:lnTo>
                <a:lnTo>
                  <a:pt x="159552" y="509"/>
                </a:lnTo>
                <a:lnTo>
                  <a:pt x="142773"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4490898" y="4813044"/>
            <a:ext cx="161138" cy="151156"/>
          </a:xfrm>
          <a:custGeom>
            <a:rect l="l" t="t" r="r" b="b"/>
            <a:pathLst>
              <a:path w="161138" h="151156">
                <a:moveTo>
                  <a:pt x="117425" y="113044"/>
                </a:moveTo>
                <a:lnTo>
                  <a:pt x="105207" y="113044"/>
                </a:lnTo>
                <a:lnTo>
                  <a:pt x="145860" y="151156"/>
                </a:lnTo>
                <a:lnTo>
                  <a:pt x="151333" y="151156"/>
                </a:lnTo>
                <a:lnTo>
                  <a:pt x="160826" y="142266"/>
                </a:lnTo>
                <a:lnTo>
                  <a:pt x="148603" y="142266"/>
                </a:lnTo>
                <a:lnTo>
                  <a:pt x="117425" y="113044"/>
                </a:lnTo>
                <a:close/>
              </a:path>
              <a:path w="161138" h="151156">
                <a:moveTo>
                  <a:pt x="129172" y="105030"/>
                </a:moveTo>
                <a:lnTo>
                  <a:pt x="114986" y="105030"/>
                </a:lnTo>
                <a:lnTo>
                  <a:pt x="151663" y="139409"/>
                </a:lnTo>
                <a:lnTo>
                  <a:pt x="148603" y="142266"/>
                </a:lnTo>
                <a:lnTo>
                  <a:pt x="160826" y="142266"/>
                </a:lnTo>
                <a:lnTo>
                  <a:pt x="161138" y="141974"/>
                </a:lnTo>
                <a:lnTo>
                  <a:pt x="161138" y="136844"/>
                </a:lnTo>
                <a:lnTo>
                  <a:pt x="157759" y="133669"/>
                </a:lnTo>
                <a:lnTo>
                  <a:pt x="129172" y="105030"/>
                </a:lnTo>
                <a:close/>
              </a:path>
              <a:path w="161138" h="151156">
                <a:moveTo>
                  <a:pt x="71345" y="0"/>
                </a:moveTo>
                <a:lnTo>
                  <a:pt x="24154" y="14461"/>
                </a:lnTo>
                <a:lnTo>
                  <a:pt x="0" y="54918"/>
                </a:lnTo>
                <a:lnTo>
                  <a:pt x="139" y="66695"/>
                </a:lnTo>
                <a:lnTo>
                  <a:pt x="24260" y="111107"/>
                </a:lnTo>
                <a:lnTo>
                  <a:pt x="70585" y="124712"/>
                </a:lnTo>
                <a:lnTo>
                  <a:pt x="82685" y="122906"/>
                </a:lnTo>
                <a:lnTo>
                  <a:pt x="94335" y="119017"/>
                </a:lnTo>
                <a:lnTo>
                  <a:pt x="98874" y="116524"/>
                </a:lnTo>
                <a:lnTo>
                  <a:pt x="71336" y="116524"/>
                </a:lnTo>
                <a:lnTo>
                  <a:pt x="74753" y="107932"/>
                </a:lnTo>
                <a:lnTo>
                  <a:pt x="84711" y="105094"/>
                </a:lnTo>
                <a:lnTo>
                  <a:pt x="95212" y="98939"/>
                </a:lnTo>
                <a:lnTo>
                  <a:pt x="99078" y="95471"/>
                </a:lnTo>
                <a:lnTo>
                  <a:pt x="19896" y="95471"/>
                </a:lnTo>
                <a:lnTo>
                  <a:pt x="13540" y="85715"/>
                </a:lnTo>
                <a:lnTo>
                  <a:pt x="9673" y="75059"/>
                </a:lnTo>
                <a:lnTo>
                  <a:pt x="8514" y="65050"/>
                </a:lnTo>
                <a:lnTo>
                  <a:pt x="8408" y="63476"/>
                </a:lnTo>
                <a:lnTo>
                  <a:pt x="9704" y="52259"/>
                </a:lnTo>
                <a:lnTo>
                  <a:pt x="30283" y="18867"/>
                </a:lnTo>
                <a:lnTo>
                  <a:pt x="66840" y="7354"/>
                </a:lnTo>
                <a:lnTo>
                  <a:pt x="98379" y="7354"/>
                </a:lnTo>
                <a:lnTo>
                  <a:pt x="93943" y="5019"/>
                </a:lnTo>
                <a:lnTo>
                  <a:pt x="82913" y="1528"/>
                </a:lnTo>
                <a:lnTo>
                  <a:pt x="71345" y="0"/>
                </a:lnTo>
                <a:close/>
              </a:path>
              <a:path w="161138" h="151156">
                <a:moveTo>
                  <a:pt x="116327" y="23382"/>
                </a:moveTo>
                <a:lnTo>
                  <a:pt x="107328" y="23382"/>
                </a:lnTo>
                <a:lnTo>
                  <a:pt x="108833" y="24844"/>
                </a:lnTo>
                <a:lnTo>
                  <a:pt x="116616" y="34706"/>
                </a:lnTo>
                <a:lnTo>
                  <a:pt x="121714" y="45636"/>
                </a:lnTo>
                <a:lnTo>
                  <a:pt x="124113" y="57211"/>
                </a:lnTo>
                <a:lnTo>
                  <a:pt x="123800" y="69011"/>
                </a:lnTo>
                <a:lnTo>
                  <a:pt x="96031" y="109006"/>
                </a:lnTo>
                <a:lnTo>
                  <a:pt x="71336" y="116524"/>
                </a:lnTo>
                <a:lnTo>
                  <a:pt x="98874" y="116524"/>
                </a:lnTo>
                <a:lnTo>
                  <a:pt x="105207" y="113044"/>
                </a:lnTo>
                <a:lnTo>
                  <a:pt x="117425" y="113044"/>
                </a:lnTo>
                <a:lnTo>
                  <a:pt x="111938" y="107900"/>
                </a:lnTo>
                <a:lnTo>
                  <a:pt x="114986" y="105030"/>
                </a:lnTo>
                <a:lnTo>
                  <a:pt x="129172" y="105030"/>
                </a:lnTo>
                <a:lnTo>
                  <a:pt x="121507" y="97351"/>
                </a:lnTo>
                <a:lnTo>
                  <a:pt x="127181" y="87780"/>
                </a:lnTo>
                <a:lnTo>
                  <a:pt x="130821" y="77505"/>
                </a:lnTo>
                <a:lnTo>
                  <a:pt x="132324" y="66695"/>
                </a:lnTo>
                <a:lnTo>
                  <a:pt x="131588" y="55514"/>
                </a:lnTo>
                <a:lnTo>
                  <a:pt x="128511" y="44130"/>
                </a:lnTo>
                <a:lnTo>
                  <a:pt x="122991" y="32709"/>
                </a:lnTo>
                <a:lnTo>
                  <a:pt x="116327" y="23382"/>
                </a:lnTo>
                <a:close/>
              </a:path>
              <a:path w="161138" h="151156">
                <a:moveTo>
                  <a:pt x="98379" y="7354"/>
                </a:moveTo>
                <a:lnTo>
                  <a:pt x="66840" y="7354"/>
                </a:lnTo>
                <a:lnTo>
                  <a:pt x="53411" y="16998"/>
                </a:lnTo>
                <a:lnTo>
                  <a:pt x="41364" y="21636"/>
                </a:lnTo>
                <a:lnTo>
                  <a:pt x="30963" y="29122"/>
                </a:lnTo>
                <a:lnTo>
                  <a:pt x="24551" y="36465"/>
                </a:lnTo>
                <a:lnTo>
                  <a:pt x="18913" y="47372"/>
                </a:lnTo>
                <a:lnTo>
                  <a:pt x="16490" y="59055"/>
                </a:lnTo>
                <a:lnTo>
                  <a:pt x="17280" y="70894"/>
                </a:lnTo>
                <a:lnTo>
                  <a:pt x="21284" y="82268"/>
                </a:lnTo>
                <a:lnTo>
                  <a:pt x="28499" y="92559"/>
                </a:lnTo>
                <a:lnTo>
                  <a:pt x="19896" y="95471"/>
                </a:lnTo>
                <a:lnTo>
                  <a:pt x="99078" y="95471"/>
                </a:lnTo>
                <a:lnTo>
                  <a:pt x="104237" y="90844"/>
                </a:lnTo>
                <a:lnTo>
                  <a:pt x="55270" y="90844"/>
                </a:lnTo>
                <a:lnTo>
                  <a:pt x="30493" y="67616"/>
                </a:lnTo>
                <a:lnTo>
                  <a:pt x="30493" y="65050"/>
                </a:lnTo>
                <a:lnTo>
                  <a:pt x="32195" y="63476"/>
                </a:lnTo>
                <a:lnTo>
                  <a:pt x="33871" y="61875"/>
                </a:lnTo>
                <a:lnTo>
                  <a:pt x="76689" y="61875"/>
                </a:lnTo>
                <a:lnTo>
                  <a:pt x="93320" y="46293"/>
                </a:lnTo>
                <a:lnTo>
                  <a:pt x="94996" y="44743"/>
                </a:lnTo>
                <a:lnTo>
                  <a:pt x="111946" y="44743"/>
                </a:lnTo>
                <a:lnTo>
                  <a:pt x="111117" y="42301"/>
                </a:lnTo>
                <a:lnTo>
                  <a:pt x="104026" y="31954"/>
                </a:lnTo>
                <a:lnTo>
                  <a:pt x="107328" y="23382"/>
                </a:lnTo>
                <a:lnTo>
                  <a:pt x="116327" y="23382"/>
                </a:lnTo>
                <a:lnTo>
                  <a:pt x="114924" y="21418"/>
                </a:lnTo>
                <a:lnTo>
                  <a:pt x="104210" y="10424"/>
                </a:lnTo>
                <a:lnTo>
                  <a:pt x="98379" y="7354"/>
                </a:lnTo>
                <a:close/>
              </a:path>
              <a:path w="161138" h="151156">
                <a:moveTo>
                  <a:pt x="111946" y="44743"/>
                </a:moveTo>
                <a:lnTo>
                  <a:pt x="94996" y="44743"/>
                </a:lnTo>
                <a:lnTo>
                  <a:pt x="97714" y="44769"/>
                </a:lnTo>
                <a:lnTo>
                  <a:pt x="101029" y="47905"/>
                </a:lnTo>
                <a:lnTo>
                  <a:pt x="101054" y="50433"/>
                </a:lnTo>
                <a:lnTo>
                  <a:pt x="99416" y="52008"/>
                </a:lnTo>
                <a:lnTo>
                  <a:pt x="58001" y="90844"/>
                </a:lnTo>
                <a:lnTo>
                  <a:pt x="104237" y="90844"/>
                </a:lnTo>
                <a:lnTo>
                  <a:pt x="107317" y="88082"/>
                </a:lnTo>
                <a:lnTo>
                  <a:pt x="113088" y="77224"/>
                </a:lnTo>
                <a:lnTo>
                  <a:pt x="115646" y="65559"/>
                </a:lnTo>
                <a:lnTo>
                  <a:pt x="114990" y="53710"/>
                </a:lnTo>
                <a:lnTo>
                  <a:pt x="111946" y="44743"/>
                </a:lnTo>
                <a:close/>
              </a:path>
              <a:path w="161138" h="151156">
                <a:moveTo>
                  <a:pt x="76689" y="61875"/>
                </a:moveTo>
                <a:lnTo>
                  <a:pt x="36614" y="61875"/>
                </a:lnTo>
                <a:lnTo>
                  <a:pt x="38291" y="63476"/>
                </a:lnTo>
                <a:lnTo>
                  <a:pt x="56642" y="80659"/>
                </a:lnTo>
                <a:lnTo>
                  <a:pt x="76689" y="61875"/>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4685234" y="4982440"/>
            <a:ext cx="2375118" cy="0"/>
          </a:xfrm>
          <a:custGeom>
            <a:rect l="l" t="t" r="r" b="b"/>
            <a:pathLst>
              <a:path w="2375118">
                <a:moveTo>
                  <a:pt x="0" y="0"/>
                </a:moveTo>
                <a:lnTo>
                  <a:pt x="2375118" y="0"/>
                </a:lnTo>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txBox="1"/>
          <p:nvPr/>
        </p:nvSpPr>
        <p:spPr>
          <a:xfrm>
            <a:off x="4864859" y="3735285"/>
            <a:ext cx="2139950" cy="12344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a:r>
              <a:rPr sz="900">
                <a:solidFill>
                  <a:srgbClr val="595959"/>
                </a:solidFill>
                <a:latin typeface="Microsoft YaHei UI"/>
                <a:cs typeface="Microsoft YaHei UI"/>
              </a:rPr>
              <a:t>与诊断选择问题；</a:t>
            </a:r>
            <a:endParaRPr sz="900">
              <a:latin typeface="Microsoft YaHei UI"/>
              <a:cs typeface="Microsoft YaHei UI"/>
            </a:endParaRPr>
          </a:p>
          <a:p>
            <a:pPr marL="12700">
              <a:spcBef>
                <a:spcPts val="120"/>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65AF45"/>
                </a:solidFill>
                <a:latin typeface="Microsoft YaHei UI"/>
                <a:cs typeface="Microsoft YaHei UI"/>
              </a:rPr>
              <a:t>医学术语使用不规范</a:t>
            </a:r>
            <a:r>
              <a:rPr sz="900">
                <a:solidFill>
                  <a:srgbClr val="595959"/>
                </a:solidFill>
                <a:latin typeface="Microsoft YaHei UI"/>
                <a:cs typeface="Microsoft YaHei UI"/>
              </a:rPr>
              <a:t>，同一疾病可能</a:t>
            </a:r>
            <a:endParaRPr sz="900">
              <a:latin typeface="Microsoft YaHei UI"/>
              <a:cs typeface="Microsoft YaHei UI"/>
            </a:endParaRPr>
          </a:p>
          <a:p>
            <a:pPr marL="184150">
              <a:spcBef>
                <a:spcPts val="120"/>
              </a:spcBef>
            </a:pPr>
            <a:r>
              <a:rPr sz="900">
                <a:solidFill>
                  <a:srgbClr val="595959"/>
                </a:solidFill>
                <a:latin typeface="Microsoft YaHei UI"/>
                <a:cs typeface="Microsoft YaHei UI"/>
              </a:rPr>
              <a:t>出现不同的描述；</a:t>
            </a:r>
            <a:endParaRPr sz="900">
              <a:latin typeface="Microsoft YaHei UI"/>
              <a:cs typeface="Microsoft YaHei UI"/>
            </a:endParaRPr>
          </a:p>
          <a:p>
            <a:pPr marL="12700">
              <a:spcBef>
                <a:spcPts val="25"/>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65AF45"/>
                </a:solidFill>
                <a:latin typeface="Microsoft YaHei UI"/>
                <a:cs typeface="Microsoft YaHei UI"/>
              </a:rPr>
              <a:t>病程记录过于简单</a:t>
            </a:r>
            <a:r>
              <a:rPr sz="900">
                <a:solidFill>
                  <a:srgbClr val="595959"/>
                </a:solidFill>
                <a:latin typeface="Microsoft YaHei UI"/>
                <a:cs typeface="Microsoft YaHei UI"/>
              </a:rPr>
              <a:t>，使医生已操作的</a:t>
            </a:r>
            <a:endParaRPr sz="900">
              <a:latin typeface="Microsoft YaHei UI"/>
              <a:cs typeface="Microsoft YaHei UI"/>
            </a:endParaRPr>
          </a:p>
          <a:p>
            <a:pPr marL="184150" marR="127000">
              <a:lnSpc>
                <a:spcPct val="111100"/>
              </a:lnSpc>
            </a:pPr>
            <a:r>
              <a:rPr sz="900">
                <a:solidFill>
                  <a:srgbClr val="595959"/>
                </a:solidFill>
                <a:latin typeface="Microsoft YaHei UI"/>
                <a:cs typeface="Microsoft YaHei UI"/>
              </a:rPr>
              <a:t>诊疗行为不可追溯，埋下一定的法律 风险隐患；</a:t>
            </a:r>
            <a:endParaRPr sz="900">
              <a:latin typeface="Microsoft YaHei UI"/>
              <a:cs typeface="Microsoft YaHei UI"/>
            </a:endParaRPr>
          </a:p>
          <a:p>
            <a:pPr marL="12700">
              <a:spcBef>
                <a:spcPts val="120"/>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65AF45"/>
                </a:solidFill>
                <a:latin typeface="Microsoft YaHei UI"/>
                <a:cs typeface="Microsoft YaHei UI"/>
              </a:rPr>
              <a:t>病案信息不全</a:t>
            </a:r>
            <a:r>
              <a:rPr sz="900">
                <a:solidFill>
                  <a:srgbClr val="595959"/>
                </a:solidFill>
                <a:latin typeface="Microsoft YaHei UI"/>
                <a:cs typeface="Microsoft YaHei UI"/>
              </a:rPr>
              <a:t>，病程记录等信息不全。</a:t>
            </a:r>
            <a:endParaRPr sz="900">
              <a:latin typeface="Microsoft YaHei UI"/>
              <a:cs typeface="Microsoft YaHei UI"/>
            </a:endParaRPr>
          </a:p>
          <a:p>
            <a:pPr marL="12700">
              <a:spcBef>
                <a:spcPts val="235"/>
              </a:spcBef>
            </a:pPr>
            <a:r>
              <a:rPr sz="1000" b="1">
                <a:solidFill>
                  <a:srgbClr val="595959"/>
                </a:solidFill>
                <a:latin typeface="Microsoft YaHei UI"/>
                <a:cs typeface="Microsoft YaHei UI"/>
              </a:rPr>
              <a:t>病案管理：三级管理制度仍存问题</a:t>
            </a:r>
            <a:endParaRPr sz="1000">
              <a:latin typeface="Microsoft YaHei UI"/>
              <a:cs typeface="Microsoft YaHei UI"/>
            </a:endParaRPr>
          </a:p>
        </p:txBody>
      </p:sp>
      <p:sp>
        <p:nvSpPr>
          <p:cNvPr id="27" name="object 27"/>
          <p:cNvSpPr txBox="1"/>
          <p:nvPr/>
        </p:nvSpPr>
        <p:spPr>
          <a:xfrm>
            <a:off x="4864859" y="5036836"/>
            <a:ext cx="2025650" cy="137223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11110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65AF45"/>
                </a:solidFill>
                <a:latin typeface="Microsoft YaHei UI"/>
                <a:cs typeface="Microsoft YaHei UI"/>
              </a:rPr>
              <a:t>一级质控精力和认识不足</a:t>
            </a:r>
            <a:r>
              <a:rPr sz="900">
                <a:solidFill>
                  <a:srgbClr val="595959"/>
                </a:solidFill>
                <a:latin typeface="Microsoft YaHei UI"/>
                <a:cs typeface="Microsoft YaHei UI"/>
              </a:rPr>
              <a:t>，临床医生 可能存在认知不到位、重视度不高等 问题，导致很多编码缺陷、内涵缺陷 均无法被有效发现；</a:t>
            </a:r>
            <a:endParaRPr sz="900">
              <a:latin typeface="Microsoft YaHei UI"/>
              <a:cs typeface="Microsoft YaHei UI"/>
            </a:endParaRPr>
          </a:p>
          <a:p>
            <a:pPr algn="ctr">
              <a:spcBef>
                <a:spcPts val="25"/>
              </a:spcBef>
            </a:pPr>
            <a:r>
              <a:rPr sz="900" spc="10">
                <a:solidFill>
                  <a:srgbClr val="595959"/>
                </a:solidFill>
                <a:latin typeface="Arial"/>
                <a:cs typeface="Arial"/>
              </a:rPr>
              <a:t>Ø  </a:t>
            </a:r>
            <a:r>
              <a:rPr sz="900" spc="-120">
                <a:solidFill>
                  <a:srgbClr val="595959"/>
                </a:solidFill>
                <a:latin typeface="Arial"/>
                <a:cs typeface="Arial"/>
              </a:rPr>
              <a:t> </a:t>
            </a:r>
            <a:r>
              <a:rPr sz="900" b="1">
                <a:solidFill>
                  <a:srgbClr val="65AF45"/>
                </a:solidFill>
                <a:latin typeface="Microsoft YaHei UI"/>
                <a:cs typeface="Microsoft YaHei UI"/>
              </a:rPr>
              <a:t>二级质控人员数量不足</a:t>
            </a:r>
            <a:r>
              <a:rPr sz="900">
                <a:solidFill>
                  <a:srgbClr val="595959"/>
                </a:solidFill>
                <a:latin typeface="Microsoft YaHei UI"/>
                <a:cs typeface="Microsoft YaHei UI"/>
              </a:rPr>
              <a:t>，病案科室人</a:t>
            </a:r>
            <a:endParaRPr sz="900">
              <a:latin typeface="Microsoft YaHei UI"/>
              <a:cs typeface="Microsoft YaHei UI"/>
            </a:endParaRPr>
          </a:p>
          <a:p>
            <a:pPr marL="57150" algn="ctr">
              <a:spcBef>
                <a:spcPts val="120"/>
              </a:spcBef>
            </a:pPr>
            <a:r>
              <a:rPr sz="900">
                <a:solidFill>
                  <a:srgbClr val="595959"/>
                </a:solidFill>
                <a:latin typeface="Microsoft YaHei UI"/>
                <a:cs typeface="Microsoft YaHei UI"/>
              </a:rPr>
              <a:t>数未达标准，难以保证精确质控；</a:t>
            </a:r>
            <a:endParaRPr sz="900">
              <a:latin typeface="Microsoft YaHei UI"/>
              <a:cs typeface="Microsoft YaHei UI"/>
            </a:endParaRPr>
          </a:p>
          <a:p>
            <a:pPr marL="184150" marR="12700" indent="-171450" algn="just">
              <a:lnSpc>
                <a:spcPct val="111100"/>
              </a:lnSpc>
            </a:pPr>
            <a:r>
              <a:rPr sz="900" spc="10">
                <a:solidFill>
                  <a:srgbClr val="595959"/>
                </a:solidFill>
                <a:latin typeface="Arial"/>
                <a:cs typeface="Arial"/>
              </a:rPr>
              <a:t>Ø  </a:t>
            </a:r>
            <a:r>
              <a:rPr sz="900" spc="-120">
                <a:solidFill>
                  <a:srgbClr val="595959"/>
                </a:solidFill>
                <a:latin typeface="Arial"/>
                <a:cs typeface="Arial"/>
              </a:rPr>
              <a:t> </a:t>
            </a:r>
            <a:r>
              <a:rPr sz="900" b="1">
                <a:solidFill>
                  <a:srgbClr val="65AF45"/>
                </a:solidFill>
                <a:latin typeface="Microsoft YaHei UI"/>
                <a:cs typeface="Microsoft YaHei UI"/>
              </a:rPr>
              <a:t>三级质控抽查无法解决根本问题</a:t>
            </a:r>
            <a:r>
              <a:rPr sz="900">
                <a:solidFill>
                  <a:srgbClr val="595959"/>
                </a:solidFill>
                <a:latin typeface="Microsoft YaHei UI"/>
                <a:cs typeface="Microsoft YaHei UI"/>
              </a:rPr>
              <a:t>，三 级质控实际落地效果受到医院成本的 桎梏。</a:t>
            </a:r>
            <a:endParaRPr sz="900">
              <a:latin typeface="Microsoft YaHei UI"/>
              <a:cs typeface="Microsoft YaHei UI"/>
            </a:endParaRPr>
          </a:p>
        </p:txBody>
      </p:sp>
      <p:sp>
        <p:nvSpPr>
          <p:cNvPr id="28" name="object 28"/>
          <p:cNvSpPr/>
          <p:nvPr/>
        </p:nvSpPr>
        <p:spPr>
          <a:xfrm>
            <a:off x="2133597" y="3487827"/>
            <a:ext cx="316865" cy="327609"/>
          </a:xfrm>
          <a:custGeom>
            <a:rect l="l" t="t" r="r" b="b"/>
            <a:pathLst>
              <a:path w="316865" h="327609">
                <a:moveTo>
                  <a:pt x="75145" y="11760"/>
                </a:moveTo>
                <a:lnTo>
                  <a:pt x="33007" y="11760"/>
                </a:lnTo>
                <a:lnTo>
                  <a:pt x="18846" y="14806"/>
                </a:lnTo>
                <a:lnTo>
                  <a:pt x="7752" y="23013"/>
                </a:lnTo>
                <a:lnTo>
                  <a:pt x="1175" y="34985"/>
                </a:lnTo>
                <a:lnTo>
                  <a:pt x="0" y="295998"/>
                </a:lnTo>
                <a:lnTo>
                  <a:pt x="3176" y="309561"/>
                </a:lnTo>
                <a:lnTo>
                  <a:pt x="11741" y="320187"/>
                </a:lnTo>
                <a:lnTo>
                  <a:pt x="24241" y="326485"/>
                </a:lnTo>
                <a:lnTo>
                  <a:pt x="283870" y="327609"/>
                </a:lnTo>
                <a:lnTo>
                  <a:pt x="298033" y="324565"/>
                </a:lnTo>
                <a:lnTo>
                  <a:pt x="309124" y="316359"/>
                </a:lnTo>
                <a:lnTo>
                  <a:pt x="315695" y="304384"/>
                </a:lnTo>
                <a:lnTo>
                  <a:pt x="315707" y="301624"/>
                </a:lnTo>
                <a:lnTo>
                  <a:pt x="251955" y="301624"/>
                </a:lnTo>
                <a:lnTo>
                  <a:pt x="251416" y="301586"/>
                </a:lnTo>
                <a:lnTo>
                  <a:pt x="222427" y="301586"/>
                </a:lnTo>
                <a:lnTo>
                  <a:pt x="219356" y="298653"/>
                </a:lnTo>
                <a:lnTo>
                  <a:pt x="219316" y="269849"/>
                </a:lnTo>
                <a:lnTo>
                  <a:pt x="43268" y="269849"/>
                </a:lnTo>
                <a:lnTo>
                  <a:pt x="35877" y="262762"/>
                </a:lnTo>
                <a:lnTo>
                  <a:pt x="35877" y="245313"/>
                </a:lnTo>
                <a:lnTo>
                  <a:pt x="43268" y="238226"/>
                </a:lnTo>
                <a:lnTo>
                  <a:pt x="219316" y="238226"/>
                </a:lnTo>
                <a:lnTo>
                  <a:pt x="219316" y="232282"/>
                </a:lnTo>
                <a:lnTo>
                  <a:pt x="207898" y="225214"/>
                </a:lnTo>
                <a:lnTo>
                  <a:pt x="199303" y="215102"/>
                </a:lnTo>
                <a:lnTo>
                  <a:pt x="194317" y="202746"/>
                </a:lnTo>
                <a:lnTo>
                  <a:pt x="194527" y="200063"/>
                </a:lnTo>
                <a:lnTo>
                  <a:pt x="43268" y="200063"/>
                </a:lnTo>
                <a:lnTo>
                  <a:pt x="35877" y="193014"/>
                </a:lnTo>
                <a:lnTo>
                  <a:pt x="35877" y="175539"/>
                </a:lnTo>
                <a:lnTo>
                  <a:pt x="43268" y="168452"/>
                </a:lnTo>
                <a:lnTo>
                  <a:pt x="204073" y="168452"/>
                </a:lnTo>
                <a:lnTo>
                  <a:pt x="207793" y="163585"/>
                </a:lnTo>
                <a:lnTo>
                  <a:pt x="217535" y="156859"/>
                </a:lnTo>
                <a:lnTo>
                  <a:pt x="251688" y="156859"/>
                </a:lnTo>
                <a:lnTo>
                  <a:pt x="251688" y="154762"/>
                </a:lnTo>
                <a:lnTo>
                  <a:pt x="316365" y="154762"/>
                </a:lnTo>
                <a:lnTo>
                  <a:pt x="316474" y="130390"/>
                </a:lnTo>
                <a:lnTo>
                  <a:pt x="43268" y="130390"/>
                </a:lnTo>
                <a:lnTo>
                  <a:pt x="35877" y="123304"/>
                </a:lnTo>
                <a:lnTo>
                  <a:pt x="35877" y="105816"/>
                </a:lnTo>
                <a:lnTo>
                  <a:pt x="43268" y="98767"/>
                </a:lnTo>
                <a:lnTo>
                  <a:pt x="316616" y="98767"/>
                </a:lnTo>
                <a:lnTo>
                  <a:pt x="316865" y="43383"/>
                </a:lnTo>
                <a:lnTo>
                  <a:pt x="316752" y="42900"/>
                </a:lnTo>
                <a:lnTo>
                  <a:pt x="102171" y="42900"/>
                </a:lnTo>
                <a:lnTo>
                  <a:pt x="88282" y="39299"/>
                </a:lnTo>
                <a:lnTo>
                  <a:pt x="78428" y="29823"/>
                </a:lnTo>
                <a:lnTo>
                  <a:pt x="74714" y="14922"/>
                </a:lnTo>
                <a:lnTo>
                  <a:pt x="74853" y="13334"/>
                </a:lnTo>
                <a:lnTo>
                  <a:pt x="75145" y="11760"/>
                </a:lnTo>
                <a:close/>
              </a:path>
              <a:path w="316865" h="327609">
                <a:moveTo>
                  <a:pt x="316365" y="154762"/>
                </a:moveTo>
                <a:lnTo>
                  <a:pt x="251688" y="154762"/>
                </a:lnTo>
                <a:lnTo>
                  <a:pt x="263771" y="161018"/>
                </a:lnTo>
                <a:lnTo>
                  <a:pt x="273218" y="170475"/>
                </a:lnTo>
                <a:lnTo>
                  <a:pt x="279217" y="182399"/>
                </a:lnTo>
                <a:lnTo>
                  <a:pt x="278637" y="199528"/>
                </a:lnTo>
                <a:lnTo>
                  <a:pt x="274869" y="212914"/>
                </a:lnTo>
                <a:lnTo>
                  <a:pt x="268446" y="222909"/>
                </a:lnTo>
                <a:lnTo>
                  <a:pt x="259897" y="229862"/>
                </a:lnTo>
                <a:lnTo>
                  <a:pt x="255054" y="232282"/>
                </a:lnTo>
                <a:lnTo>
                  <a:pt x="255054" y="298653"/>
                </a:lnTo>
                <a:lnTo>
                  <a:pt x="251955" y="301624"/>
                </a:lnTo>
                <a:lnTo>
                  <a:pt x="315707" y="301624"/>
                </a:lnTo>
                <a:lnTo>
                  <a:pt x="316365" y="154762"/>
                </a:lnTo>
                <a:close/>
              </a:path>
              <a:path w="316865" h="327609">
                <a:moveTo>
                  <a:pt x="248361" y="301370"/>
                </a:moveTo>
                <a:lnTo>
                  <a:pt x="225983" y="301370"/>
                </a:lnTo>
                <a:lnTo>
                  <a:pt x="222427" y="301586"/>
                </a:lnTo>
                <a:lnTo>
                  <a:pt x="251416" y="301586"/>
                </a:lnTo>
                <a:lnTo>
                  <a:pt x="248361" y="301370"/>
                </a:lnTo>
                <a:close/>
              </a:path>
              <a:path w="316865" h="327609">
                <a:moveTo>
                  <a:pt x="219316" y="238226"/>
                </a:moveTo>
                <a:lnTo>
                  <a:pt x="61518" y="238226"/>
                </a:lnTo>
                <a:lnTo>
                  <a:pt x="68872" y="245313"/>
                </a:lnTo>
                <a:lnTo>
                  <a:pt x="68872" y="262762"/>
                </a:lnTo>
                <a:lnTo>
                  <a:pt x="61518" y="269849"/>
                </a:lnTo>
                <a:lnTo>
                  <a:pt x="219316" y="269849"/>
                </a:lnTo>
                <a:lnTo>
                  <a:pt x="219316" y="261950"/>
                </a:lnTo>
                <a:lnTo>
                  <a:pt x="99568" y="261950"/>
                </a:lnTo>
                <a:lnTo>
                  <a:pt x="95872" y="258368"/>
                </a:lnTo>
                <a:lnTo>
                  <a:pt x="95872" y="249681"/>
                </a:lnTo>
                <a:lnTo>
                  <a:pt x="99568" y="246138"/>
                </a:lnTo>
                <a:lnTo>
                  <a:pt x="219316" y="246138"/>
                </a:lnTo>
                <a:lnTo>
                  <a:pt x="219316" y="238226"/>
                </a:lnTo>
                <a:close/>
              </a:path>
              <a:path w="316865" h="327609">
                <a:moveTo>
                  <a:pt x="219316" y="246138"/>
                </a:moveTo>
                <a:lnTo>
                  <a:pt x="174574" y="246138"/>
                </a:lnTo>
                <a:lnTo>
                  <a:pt x="178269" y="249681"/>
                </a:lnTo>
                <a:lnTo>
                  <a:pt x="178269" y="258368"/>
                </a:lnTo>
                <a:lnTo>
                  <a:pt x="174574" y="261950"/>
                </a:lnTo>
                <a:lnTo>
                  <a:pt x="219316" y="261950"/>
                </a:lnTo>
                <a:lnTo>
                  <a:pt x="219316" y="246138"/>
                </a:lnTo>
                <a:close/>
              </a:path>
              <a:path w="316865" h="327609">
                <a:moveTo>
                  <a:pt x="204073" y="168452"/>
                </a:moveTo>
                <a:lnTo>
                  <a:pt x="61518" y="168452"/>
                </a:lnTo>
                <a:lnTo>
                  <a:pt x="68872" y="175539"/>
                </a:lnTo>
                <a:lnTo>
                  <a:pt x="68872" y="193014"/>
                </a:lnTo>
                <a:lnTo>
                  <a:pt x="61518" y="200063"/>
                </a:lnTo>
                <a:lnTo>
                  <a:pt x="194527" y="200063"/>
                </a:lnTo>
                <a:lnTo>
                  <a:pt x="195145" y="192163"/>
                </a:lnTo>
                <a:lnTo>
                  <a:pt x="99568" y="192163"/>
                </a:lnTo>
                <a:lnTo>
                  <a:pt x="95872" y="188620"/>
                </a:lnTo>
                <a:lnTo>
                  <a:pt x="95872" y="179933"/>
                </a:lnTo>
                <a:lnTo>
                  <a:pt x="99568" y="176352"/>
                </a:lnTo>
                <a:lnTo>
                  <a:pt x="199223" y="176352"/>
                </a:lnTo>
                <a:lnTo>
                  <a:pt x="200282" y="173411"/>
                </a:lnTo>
                <a:lnTo>
                  <a:pt x="204073" y="168452"/>
                </a:lnTo>
                <a:close/>
              </a:path>
              <a:path w="316865" h="327609">
                <a:moveTo>
                  <a:pt x="251688" y="156859"/>
                </a:moveTo>
                <a:lnTo>
                  <a:pt x="217535" y="156859"/>
                </a:lnTo>
                <a:lnTo>
                  <a:pt x="222656" y="194436"/>
                </a:lnTo>
                <a:lnTo>
                  <a:pt x="251688" y="194436"/>
                </a:lnTo>
                <a:lnTo>
                  <a:pt x="251688" y="156859"/>
                </a:lnTo>
                <a:close/>
              </a:path>
              <a:path w="316865" h="327609">
                <a:moveTo>
                  <a:pt x="199223" y="176352"/>
                </a:moveTo>
                <a:lnTo>
                  <a:pt x="174574" y="176352"/>
                </a:lnTo>
                <a:lnTo>
                  <a:pt x="178269" y="179933"/>
                </a:lnTo>
                <a:lnTo>
                  <a:pt x="178269" y="188620"/>
                </a:lnTo>
                <a:lnTo>
                  <a:pt x="174574" y="192163"/>
                </a:lnTo>
                <a:lnTo>
                  <a:pt x="195145" y="192163"/>
                </a:lnTo>
                <a:lnTo>
                  <a:pt x="195593" y="186432"/>
                </a:lnTo>
                <a:lnTo>
                  <a:pt x="199223" y="176352"/>
                </a:lnTo>
                <a:close/>
              </a:path>
              <a:path w="316865" h="327609">
                <a:moveTo>
                  <a:pt x="316616" y="98767"/>
                </a:moveTo>
                <a:lnTo>
                  <a:pt x="61518" y="98767"/>
                </a:lnTo>
                <a:lnTo>
                  <a:pt x="68872" y="105816"/>
                </a:lnTo>
                <a:lnTo>
                  <a:pt x="68872" y="123304"/>
                </a:lnTo>
                <a:lnTo>
                  <a:pt x="61518" y="130390"/>
                </a:lnTo>
                <a:lnTo>
                  <a:pt x="316474" y="130390"/>
                </a:lnTo>
                <a:lnTo>
                  <a:pt x="316510" y="122478"/>
                </a:lnTo>
                <a:lnTo>
                  <a:pt x="99568" y="122478"/>
                </a:lnTo>
                <a:lnTo>
                  <a:pt x="95872" y="118910"/>
                </a:lnTo>
                <a:lnTo>
                  <a:pt x="95872" y="110210"/>
                </a:lnTo>
                <a:lnTo>
                  <a:pt x="99568" y="106679"/>
                </a:lnTo>
                <a:lnTo>
                  <a:pt x="316581" y="106679"/>
                </a:lnTo>
                <a:lnTo>
                  <a:pt x="316616" y="98767"/>
                </a:lnTo>
                <a:close/>
              </a:path>
              <a:path w="316865" h="327609">
                <a:moveTo>
                  <a:pt x="316581" y="106679"/>
                </a:moveTo>
                <a:lnTo>
                  <a:pt x="277266" y="106679"/>
                </a:lnTo>
                <a:lnTo>
                  <a:pt x="281000" y="110210"/>
                </a:lnTo>
                <a:lnTo>
                  <a:pt x="281000" y="118910"/>
                </a:lnTo>
                <a:lnTo>
                  <a:pt x="277266" y="122478"/>
                </a:lnTo>
                <a:lnTo>
                  <a:pt x="316510" y="122478"/>
                </a:lnTo>
                <a:lnTo>
                  <a:pt x="316581" y="106679"/>
                </a:lnTo>
                <a:close/>
              </a:path>
              <a:path w="316865" h="327609">
                <a:moveTo>
                  <a:pt x="283870" y="11760"/>
                </a:moveTo>
                <a:lnTo>
                  <a:pt x="241731" y="11760"/>
                </a:lnTo>
                <a:lnTo>
                  <a:pt x="242023" y="13334"/>
                </a:lnTo>
                <a:lnTo>
                  <a:pt x="242176" y="14806"/>
                </a:lnTo>
                <a:lnTo>
                  <a:pt x="242189" y="16598"/>
                </a:lnTo>
                <a:lnTo>
                  <a:pt x="238425" y="29899"/>
                </a:lnTo>
                <a:lnTo>
                  <a:pt x="228538" y="39334"/>
                </a:lnTo>
                <a:lnTo>
                  <a:pt x="102171" y="42900"/>
                </a:lnTo>
                <a:lnTo>
                  <a:pt x="316752" y="42900"/>
                </a:lnTo>
                <a:lnTo>
                  <a:pt x="313690" y="29823"/>
                </a:lnTo>
                <a:lnTo>
                  <a:pt x="305131" y="19191"/>
                </a:lnTo>
                <a:lnTo>
                  <a:pt x="292634" y="12885"/>
                </a:lnTo>
                <a:lnTo>
                  <a:pt x="283870" y="11760"/>
                </a:lnTo>
                <a:close/>
              </a:path>
              <a:path w="316865" h="327609">
                <a:moveTo>
                  <a:pt x="203479" y="0"/>
                </a:moveTo>
                <a:lnTo>
                  <a:pt x="113385" y="0"/>
                </a:lnTo>
                <a:lnTo>
                  <a:pt x="105638" y="7429"/>
                </a:lnTo>
                <a:lnTo>
                  <a:pt x="105638" y="25768"/>
                </a:lnTo>
                <a:lnTo>
                  <a:pt x="113385" y="33197"/>
                </a:lnTo>
                <a:lnTo>
                  <a:pt x="203479" y="33197"/>
                </a:lnTo>
                <a:lnTo>
                  <a:pt x="211239" y="25768"/>
                </a:lnTo>
                <a:lnTo>
                  <a:pt x="211239" y="7429"/>
                </a:lnTo>
                <a:lnTo>
                  <a:pt x="203479"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7305408" y="5243499"/>
            <a:ext cx="309372" cy="1124673"/>
          </a:xfrm>
          <a:custGeom>
            <a:rect l="l" t="t" r="r" b="b"/>
            <a:pathLst>
              <a:path w="309372" h="1124673">
                <a:moveTo>
                  <a:pt x="153758" y="0"/>
                </a:moveTo>
                <a:lnTo>
                  <a:pt x="0" y="154203"/>
                </a:lnTo>
                <a:lnTo>
                  <a:pt x="1397" y="1124673"/>
                </a:lnTo>
                <a:lnTo>
                  <a:pt x="155168" y="970457"/>
                </a:lnTo>
                <a:lnTo>
                  <a:pt x="309150" y="970457"/>
                </a:lnTo>
                <a:lnTo>
                  <a:pt x="307975" y="153758"/>
                </a:lnTo>
                <a:lnTo>
                  <a:pt x="153758" y="0"/>
                </a:lnTo>
                <a:close/>
              </a:path>
              <a:path w="309372" h="1124673">
                <a:moveTo>
                  <a:pt x="309150" y="970457"/>
                </a:moveTo>
                <a:lnTo>
                  <a:pt x="155168" y="970457"/>
                </a:lnTo>
                <a:lnTo>
                  <a:pt x="309372" y="1124229"/>
                </a:lnTo>
                <a:lnTo>
                  <a:pt x="309150" y="970457"/>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7306806" y="5244291"/>
            <a:ext cx="307817" cy="1123881"/>
          </a:xfrm>
          <a:custGeom>
            <a:rect l="l" t="t" r="r" b="b"/>
            <a:pathLst>
              <a:path w="307817" h="1123881">
                <a:moveTo>
                  <a:pt x="0" y="1123881"/>
                </a:moveTo>
                <a:lnTo>
                  <a:pt x="0" y="153908"/>
                </a:lnTo>
                <a:lnTo>
                  <a:pt x="153909" y="0"/>
                </a:lnTo>
                <a:lnTo>
                  <a:pt x="307817" y="153908"/>
                </a:lnTo>
                <a:lnTo>
                  <a:pt x="307817" y="1123881"/>
                </a:lnTo>
                <a:lnTo>
                  <a:pt x="153909" y="969972"/>
                </a:lnTo>
                <a:lnTo>
                  <a:pt x="0" y="1123881"/>
                </a:lnTo>
                <a:close/>
              </a:path>
            </a:pathLst>
          </a:custGeom>
          <a:ln w="32751">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7370538" y="5340439"/>
            <a:ext cx="179654" cy="939203"/>
          </a:xfrm>
          <a:custGeom>
            <a:rect l="l" t="t" r="r" b="b"/>
            <a:pathLst>
              <a:path w="179654" h="939203">
                <a:moveTo>
                  <a:pt x="89077" y="0"/>
                </a:moveTo>
                <a:lnTo>
                  <a:pt x="0" y="96761"/>
                </a:lnTo>
                <a:lnTo>
                  <a:pt x="1219" y="939203"/>
                </a:lnTo>
                <a:lnTo>
                  <a:pt x="90297" y="842441"/>
                </a:lnTo>
                <a:lnTo>
                  <a:pt x="179514" y="842441"/>
                </a:lnTo>
                <a:lnTo>
                  <a:pt x="178435" y="96507"/>
                </a:lnTo>
                <a:lnTo>
                  <a:pt x="89077" y="0"/>
                </a:lnTo>
                <a:close/>
              </a:path>
              <a:path w="179654" h="939203">
                <a:moveTo>
                  <a:pt x="179514" y="842441"/>
                </a:moveTo>
                <a:lnTo>
                  <a:pt x="90297" y="842441"/>
                </a:lnTo>
                <a:lnTo>
                  <a:pt x="179654" y="938949"/>
                </a:lnTo>
                <a:lnTo>
                  <a:pt x="179514" y="842441"/>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txBox="1"/>
          <p:nvPr/>
        </p:nvSpPr>
        <p:spPr>
          <a:xfrm>
            <a:off x="7383805" y="5581902"/>
            <a:ext cx="153035"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635" algn="just"/>
            <a:r>
              <a:rPr sz="1000" b="1">
                <a:solidFill>
                  <a:srgbClr val="595959"/>
                </a:solidFill>
                <a:latin typeface="Microsoft YaHei UI"/>
                <a:cs typeface="Microsoft YaHei UI"/>
              </a:rPr>
              <a:t>高 标 准</a:t>
            </a:r>
            <a:endParaRPr sz="1000">
              <a:latin typeface="Microsoft YaHei UI"/>
              <a:cs typeface="Microsoft YaHei UI"/>
            </a:endParaRPr>
          </a:p>
        </p:txBody>
      </p:sp>
      <p:sp>
        <p:nvSpPr>
          <p:cNvPr id="33" name="object 33"/>
          <p:cNvSpPr txBox="1"/>
          <p:nvPr/>
        </p:nvSpPr>
        <p:spPr>
          <a:xfrm>
            <a:off x="7817484" y="5335016"/>
            <a:ext cx="1295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提高病历信息的标准化</a:t>
            </a:r>
            <a:endParaRPr sz="1000">
              <a:latin typeface="Microsoft YaHei UI"/>
              <a:cs typeface="Microsoft YaHei UI"/>
            </a:endParaRPr>
          </a:p>
        </p:txBody>
      </p:sp>
      <p:sp>
        <p:nvSpPr>
          <p:cNvPr id="34" name="object 34"/>
          <p:cNvSpPr/>
          <p:nvPr/>
        </p:nvSpPr>
        <p:spPr>
          <a:xfrm>
            <a:off x="7738746" y="5533726"/>
            <a:ext cx="538479" cy="358000"/>
          </a:xfrm>
          <a:custGeom>
            <a:rect l="l" t="t" r="r" b="b"/>
            <a:pathLst>
              <a:path w="538479" h="358000">
                <a:moveTo>
                  <a:pt x="0" y="0"/>
                </a:moveTo>
                <a:lnTo>
                  <a:pt x="538480" y="0"/>
                </a:lnTo>
                <a:lnTo>
                  <a:pt x="538480" y="358000"/>
                </a:lnTo>
                <a:lnTo>
                  <a:pt x="0" y="358000"/>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txBox="1"/>
          <p:nvPr/>
        </p:nvSpPr>
        <p:spPr>
          <a:xfrm>
            <a:off x="7766684" y="5591047"/>
            <a:ext cx="482600"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850" marR="12700" indent="-57150">
              <a:lnSpc>
                <a:spcPts val="980"/>
              </a:lnSpc>
            </a:pPr>
            <a:r>
              <a:rPr sz="900" b="1">
                <a:solidFill>
                  <a:srgbClr val="FFFFFF"/>
                </a:solidFill>
                <a:latin typeface="Microsoft YaHei UI"/>
                <a:cs typeface="Microsoft YaHei UI"/>
              </a:rPr>
              <a:t>二级及以 上医院</a:t>
            </a:r>
            <a:endParaRPr sz="900">
              <a:latin typeface="Microsoft YaHei UI"/>
              <a:cs typeface="Microsoft YaHei UI"/>
            </a:endParaRPr>
          </a:p>
        </p:txBody>
      </p:sp>
      <p:sp>
        <p:nvSpPr>
          <p:cNvPr id="36" name="object 36"/>
          <p:cNvSpPr/>
          <p:nvPr/>
        </p:nvSpPr>
        <p:spPr>
          <a:xfrm>
            <a:off x="8344535" y="5533727"/>
            <a:ext cx="869315" cy="171399"/>
          </a:xfrm>
          <a:custGeom>
            <a:rect l="l" t="t" r="r" b="b"/>
            <a:pathLst>
              <a:path w="869315" h="171399">
                <a:moveTo>
                  <a:pt x="0" y="0"/>
                </a:moveTo>
                <a:lnTo>
                  <a:pt x="869315" y="0"/>
                </a:lnTo>
                <a:lnTo>
                  <a:pt x="869315"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txBox="1"/>
          <p:nvPr/>
        </p:nvSpPr>
        <p:spPr>
          <a:xfrm>
            <a:off x="8423591" y="5551932"/>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电子病历评级</a:t>
            </a:r>
            <a:endParaRPr sz="900">
              <a:latin typeface="Microsoft YaHei UI"/>
              <a:cs typeface="Microsoft YaHei UI"/>
            </a:endParaRPr>
          </a:p>
        </p:txBody>
      </p:sp>
      <p:sp>
        <p:nvSpPr>
          <p:cNvPr id="38" name="object 38"/>
          <p:cNvSpPr/>
          <p:nvPr/>
        </p:nvSpPr>
        <p:spPr>
          <a:xfrm>
            <a:off x="8344535" y="5720326"/>
            <a:ext cx="866775" cy="171399"/>
          </a:xfrm>
          <a:custGeom>
            <a:rect l="l" t="t" r="r" b="b"/>
            <a:pathLst>
              <a:path w="866775" h="171399">
                <a:moveTo>
                  <a:pt x="0" y="0"/>
                </a:moveTo>
                <a:lnTo>
                  <a:pt x="866775" y="0"/>
                </a:lnTo>
                <a:lnTo>
                  <a:pt x="866775"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txBox="1"/>
          <p:nvPr/>
        </p:nvSpPr>
        <p:spPr>
          <a:xfrm>
            <a:off x="8422322" y="5737859"/>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互联互通评级</a:t>
            </a:r>
            <a:endParaRPr sz="900">
              <a:latin typeface="Microsoft YaHei UI"/>
              <a:cs typeface="Microsoft YaHei UI"/>
            </a:endParaRPr>
          </a:p>
        </p:txBody>
      </p:sp>
      <p:sp>
        <p:nvSpPr>
          <p:cNvPr id="40" name="object 40"/>
          <p:cNvSpPr/>
          <p:nvPr/>
        </p:nvSpPr>
        <p:spPr>
          <a:xfrm>
            <a:off x="9243694" y="5533727"/>
            <a:ext cx="89534" cy="359219"/>
          </a:xfrm>
          <a:custGeom>
            <a:rect l="l" t="t" r="r" b="b"/>
            <a:pathLst>
              <a:path w="89534" h="359219">
                <a:moveTo>
                  <a:pt x="0" y="0"/>
                </a:moveTo>
                <a:lnTo>
                  <a:pt x="0" y="359219"/>
                </a:lnTo>
                <a:lnTo>
                  <a:pt x="89535" y="179603"/>
                </a:lnTo>
                <a:lnTo>
                  <a:pt x="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9380219" y="5533726"/>
            <a:ext cx="696239" cy="359034"/>
          </a:xfrm>
          <a:custGeom>
            <a:rect l="l" t="t" r="r" b="b"/>
            <a:pathLst>
              <a:path w="696239" h="359034">
                <a:moveTo>
                  <a:pt x="0" y="0"/>
                </a:moveTo>
                <a:lnTo>
                  <a:pt x="696239" y="0"/>
                </a:lnTo>
                <a:lnTo>
                  <a:pt x="696239" y="359034"/>
                </a:lnTo>
                <a:lnTo>
                  <a:pt x="0" y="359034"/>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txBox="1"/>
          <p:nvPr/>
        </p:nvSpPr>
        <p:spPr>
          <a:xfrm>
            <a:off x="9601514" y="5591048"/>
            <a:ext cx="2540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pPr>
            <a:r>
              <a:rPr sz="900" b="1">
                <a:solidFill>
                  <a:srgbClr val="595959"/>
                </a:solidFill>
                <a:latin typeface="Microsoft YaHei UI"/>
                <a:cs typeface="Microsoft YaHei UI"/>
              </a:rPr>
              <a:t>病历 互通</a:t>
            </a:r>
            <a:endParaRPr sz="900">
              <a:latin typeface="Microsoft YaHei UI"/>
              <a:cs typeface="Microsoft YaHei UI"/>
            </a:endParaRPr>
          </a:p>
        </p:txBody>
      </p:sp>
      <p:sp>
        <p:nvSpPr>
          <p:cNvPr id="43" name="object 43"/>
          <p:cNvSpPr/>
          <p:nvPr/>
        </p:nvSpPr>
        <p:spPr>
          <a:xfrm>
            <a:off x="7738746" y="5953725"/>
            <a:ext cx="538479" cy="358000"/>
          </a:xfrm>
          <a:custGeom>
            <a:rect l="l" t="t" r="r" b="b"/>
            <a:pathLst>
              <a:path w="538479" h="358000">
                <a:moveTo>
                  <a:pt x="0" y="0"/>
                </a:moveTo>
                <a:lnTo>
                  <a:pt x="538480" y="0"/>
                </a:lnTo>
                <a:lnTo>
                  <a:pt x="538480" y="358000"/>
                </a:lnTo>
                <a:lnTo>
                  <a:pt x="0" y="358000"/>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txBox="1"/>
          <p:nvPr/>
        </p:nvSpPr>
        <p:spPr>
          <a:xfrm>
            <a:off x="7823834" y="6063996"/>
            <a:ext cx="3683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医联体</a:t>
            </a:r>
            <a:endParaRPr sz="900">
              <a:latin typeface="Microsoft YaHei UI"/>
              <a:cs typeface="Microsoft YaHei UI"/>
            </a:endParaRPr>
          </a:p>
        </p:txBody>
      </p:sp>
      <p:sp>
        <p:nvSpPr>
          <p:cNvPr id="45" name="object 45"/>
          <p:cNvSpPr/>
          <p:nvPr/>
        </p:nvSpPr>
        <p:spPr>
          <a:xfrm>
            <a:off x="8344535" y="5953726"/>
            <a:ext cx="866775" cy="171399"/>
          </a:xfrm>
          <a:custGeom>
            <a:rect l="l" t="t" r="r" b="b"/>
            <a:pathLst>
              <a:path w="866775" h="171399">
                <a:moveTo>
                  <a:pt x="0" y="0"/>
                </a:moveTo>
                <a:lnTo>
                  <a:pt x="866775" y="0"/>
                </a:lnTo>
                <a:lnTo>
                  <a:pt x="866775"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8665209" y="5969508"/>
            <a:ext cx="22606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5">
                <a:solidFill>
                  <a:srgbClr val="595959"/>
                </a:solidFill>
                <a:latin typeface="Microsoft YaHei UI"/>
                <a:cs typeface="Microsoft YaHei UI"/>
              </a:rPr>
              <a:t>HIS</a:t>
            </a:r>
            <a:endParaRPr sz="900">
              <a:latin typeface="Microsoft YaHei UI"/>
              <a:cs typeface="Microsoft YaHei UI"/>
            </a:endParaRPr>
          </a:p>
        </p:txBody>
      </p:sp>
      <p:sp>
        <p:nvSpPr>
          <p:cNvPr id="47" name="object 47"/>
          <p:cNvSpPr/>
          <p:nvPr/>
        </p:nvSpPr>
        <p:spPr>
          <a:xfrm>
            <a:off x="8344535" y="6140326"/>
            <a:ext cx="866775" cy="171399"/>
          </a:xfrm>
          <a:custGeom>
            <a:rect l="l" t="t" r="r" b="b"/>
            <a:pathLst>
              <a:path w="866775" h="171399">
                <a:moveTo>
                  <a:pt x="0" y="0"/>
                </a:moveTo>
                <a:lnTo>
                  <a:pt x="866775" y="0"/>
                </a:lnTo>
                <a:lnTo>
                  <a:pt x="866775"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txBox="1"/>
          <p:nvPr/>
        </p:nvSpPr>
        <p:spPr>
          <a:xfrm>
            <a:off x="8634253" y="6158483"/>
            <a:ext cx="28829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5">
                <a:solidFill>
                  <a:srgbClr val="595959"/>
                </a:solidFill>
                <a:latin typeface="Microsoft YaHei UI"/>
                <a:cs typeface="Microsoft YaHei UI"/>
              </a:rPr>
              <a:t>EM</a:t>
            </a:r>
            <a:r>
              <a:rPr sz="900" b="1">
                <a:solidFill>
                  <a:srgbClr val="595959"/>
                </a:solidFill>
                <a:latin typeface="Microsoft YaHei UI"/>
                <a:cs typeface="Microsoft YaHei UI"/>
              </a:rPr>
              <a:t>R</a:t>
            </a:r>
            <a:endParaRPr sz="900">
              <a:latin typeface="Microsoft YaHei UI"/>
              <a:cs typeface="Microsoft YaHei UI"/>
            </a:endParaRPr>
          </a:p>
        </p:txBody>
      </p:sp>
      <p:sp>
        <p:nvSpPr>
          <p:cNvPr id="49" name="object 49"/>
          <p:cNvSpPr/>
          <p:nvPr/>
        </p:nvSpPr>
        <p:spPr>
          <a:xfrm>
            <a:off x="9237344" y="5953727"/>
            <a:ext cx="89534" cy="359219"/>
          </a:xfrm>
          <a:custGeom>
            <a:rect l="l" t="t" r="r" b="b"/>
            <a:pathLst>
              <a:path w="89534" h="359219">
                <a:moveTo>
                  <a:pt x="0" y="0"/>
                </a:moveTo>
                <a:lnTo>
                  <a:pt x="0" y="359219"/>
                </a:lnTo>
                <a:lnTo>
                  <a:pt x="89535" y="179603"/>
                </a:lnTo>
                <a:lnTo>
                  <a:pt x="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9380219" y="5953725"/>
            <a:ext cx="696238" cy="359034"/>
          </a:xfrm>
          <a:custGeom>
            <a:rect l="l" t="t" r="r" b="b"/>
            <a:pathLst>
              <a:path w="696238" h="359034">
                <a:moveTo>
                  <a:pt x="0" y="0"/>
                </a:moveTo>
                <a:lnTo>
                  <a:pt x="696238" y="0"/>
                </a:lnTo>
                <a:lnTo>
                  <a:pt x="696238" y="359034"/>
                </a:lnTo>
                <a:lnTo>
                  <a:pt x="0" y="359034"/>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9487216" y="6014720"/>
            <a:ext cx="482600"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850" marR="12700" indent="-57150">
              <a:lnSpc>
                <a:spcPts val="980"/>
              </a:lnSpc>
            </a:pPr>
            <a:r>
              <a:rPr sz="900" b="1">
                <a:solidFill>
                  <a:srgbClr val="595959"/>
                </a:solidFill>
                <a:latin typeface="Microsoft YaHei UI"/>
                <a:cs typeface="Microsoft YaHei UI"/>
              </a:rPr>
              <a:t>与上级医 院连接</a:t>
            </a:r>
            <a:endParaRPr sz="900">
              <a:latin typeface="Microsoft YaHei UI"/>
              <a:cs typeface="Microsoft YaHei UI"/>
            </a:endParaRPr>
          </a:p>
        </p:txBody>
      </p:sp>
      <p:sp>
        <p:nvSpPr>
          <p:cNvPr id="52" name="object 52"/>
          <p:cNvSpPr/>
          <p:nvPr/>
        </p:nvSpPr>
        <p:spPr>
          <a:xfrm>
            <a:off x="7931151" y="4459590"/>
            <a:ext cx="140970" cy="804138"/>
          </a:xfrm>
          <a:custGeom>
            <a:rect l="l" t="t" r="r" b="b"/>
            <a:pathLst>
              <a:path w="140970" h="804138">
                <a:moveTo>
                  <a:pt x="140970" y="93979"/>
                </a:moveTo>
                <a:lnTo>
                  <a:pt x="46990" y="93979"/>
                </a:lnTo>
                <a:lnTo>
                  <a:pt x="46990" y="804138"/>
                </a:lnTo>
                <a:lnTo>
                  <a:pt x="140970" y="804138"/>
                </a:lnTo>
                <a:lnTo>
                  <a:pt x="140970" y="93979"/>
                </a:lnTo>
                <a:close/>
              </a:path>
              <a:path w="140970" h="804138">
                <a:moveTo>
                  <a:pt x="93980" y="0"/>
                </a:moveTo>
                <a:lnTo>
                  <a:pt x="0" y="93979"/>
                </a:lnTo>
                <a:lnTo>
                  <a:pt x="187960" y="93979"/>
                </a:lnTo>
                <a:lnTo>
                  <a:pt x="9398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txBox="1"/>
          <p:nvPr/>
        </p:nvSpPr>
        <p:spPr>
          <a:xfrm>
            <a:off x="7799388" y="4498808"/>
            <a:ext cx="436245" cy="7524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3810" algn="just">
              <a:lnSpc>
                <a:spcPct val="151700"/>
              </a:lnSpc>
            </a:pPr>
            <a:r>
              <a:rPr sz="800">
                <a:solidFill>
                  <a:srgbClr val="595959"/>
                </a:solidFill>
                <a:latin typeface="Microsoft YaHei UI"/>
                <a:cs typeface="Microsoft YaHei UI"/>
              </a:rPr>
              <a:t>应用目标 逻辑关系 基础设施 技术支撑</a:t>
            </a:r>
            <a:endParaRPr sz="800">
              <a:latin typeface="Microsoft YaHei UI"/>
              <a:cs typeface="Microsoft YaHei UI"/>
            </a:endParaRPr>
          </a:p>
        </p:txBody>
      </p:sp>
      <p:sp>
        <p:nvSpPr>
          <p:cNvPr id="54" name="object 54"/>
          <p:cNvSpPr txBox="1"/>
          <p:nvPr/>
        </p:nvSpPr>
        <p:spPr>
          <a:xfrm>
            <a:off x="7763509" y="4320032"/>
            <a:ext cx="1676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提升电子病历的效率与准确率</a:t>
            </a:r>
            <a:endParaRPr sz="1000">
              <a:latin typeface="Microsoft YaHei UI"/>
              <a:cs typeface="Microsoft YaHei UI"/>
            </a:endParaRPr>
          </a:p>
        </p:txBody>
      </p:sp>
      <p:sp>
        <p:nvSpPr>
          <p:cNvPr id="55" name="object 55"/>
          <p:cNvSpPr/>
          <p:nvPr/>
        </p:nvSpPr>
        <p:spPr>
          <a:xfrm>
            <a:off x="7305407" y="4213256"/>
            <a:ext cx="309372" cy="1124673"/>
          </a:xfrm>
          <a:custGeom>
            <a:rect l="l" t="t" r="r" b="b"/>
            <a:pathLst>
              <a:path w="309372" h="1124673">
                <a:moveTo>
                  <a:pt x="153758" y="0"/>
                </a:moveTo>
                <a:lnTo>
                  <a:pt x="0" y="154203"/>
                </a:lnTo>
                <a:lnTo>
                  <a:pt x="1397" y="1124673"/>
                </a:lnTo>
                <a:lnTo>
                  <a:pt x="155168" y="970457"/>
                </a:lnTo>
                <a:lnTo>
                  <a:pt x="309150" y="970457"/>
                </a:lnTo>
                <a:lnTo>
                  <a:pt x="307975" y="153758"/>
                </a:lnTo>
                <a:lnTo>
                  <a:pt x="153758" y="0"/>
                </a:lnTo>
                <a:close/>
              </a:path>
              <a:path w="309372" h="1124673">
                <a:moveTo>
                  <a:pt x="309150" y="970457"/>
                </a:moveTo>
                <a:lnTo>
                  <a:pt x="155168" y="970457"/>
                </a:lnTo>
                <a:lnTo>
                  <a:pt x="309372" y="1124229"/>
                </a:lnTo>
                <a:lnTo>
                  <a:pt x="309150" y="970457"/>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7306805" y="4214046"/>
            <a:ext cx="307817" cy="1123882"/>
          </a:xfrm>
          <a:custGeom>
            <a:rect l="l" t="t" r="r" b="b"/>
            <a:pathLst>
              <a:path w="307817" h="1123882">
                <a:moveTo>
                  <a:pt x="0" y="1123882"/>
                </a:moveTo>
                <a:lnTo>
                  <a:pt x="0" y="153908"/>
                </a:lnTo>
                <a:lnTo>
                  <a:pt x="153909" y="0"/>
                </a:lnTo>
                <a:lnTo>
                  <a:pt x="307817" y="153908"/>
                </a:lnTo>
                <a:lnTo>
                  <a:pt x="307817" y="1123882"/>
                </a:lnTo>
                <a:lnTo>
                  <a:pt x="153909" y="969973"/>
                </a:lnTo>
                <a:lnTo>
                  <a:pt x="0" y="1123882"/>
                </a:lnTo>
                <a:close/>
              </a:path>
            </a:pathLst>
          </a:custGeom>
          <a:ln w="32751">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7370537" y="4310196"/>
            <a:ext cx="179654" cy="939203"/>
          </a:xfrm>
          <a:custGeom>
            <a:rect l="l" t="t" r="r" b="b"/>
            <a:pathLst>
              <a:path w="179654" h="939203">
                <a:moveTo>
                  <a:pt x="89077" y="0"/>
                </a:moveTo>
                <a:lnTo>
                  <a:pt x="0" y="96761"/>
                </a:lnTo>
                <a:lnTo>
                  <a:pt x="1219" y="939203"/>
                </a:lnTo>
                <a:lnTo>
                  <a:pt x="90297" y="842441"/>
                </a:lnTo>
                <a:lnTo>
                  <a:pt x="179514" y="842441"/>
                </a:lnTo>
                <a:lnTo>
                  <a:pt x="178435" y="96507"/>
                </a:lnTo>
                <a:lnTo>
                  <a:pt x="89077" y="0"/>
                </a:lnTo>
                <a:close/>
              </a:path>
              <a:path w="179654" h="939203">
                <a:moveTo>
                  <a:pt x="179514" y="842441"/>
                </a:moveTo>
                <a:lnTo>
                  <a:pt x="90297" y="842441"/>
                </a:lnTo>
                <a:lnTo>
                  <a:pt x="179654" y="938949"/>
                </a:lnTo>
                <a:lnTo>
                  <a:pt x="179514" y="842441"/>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txBox="1"/>
          <p:nvPr/>
        </p:nvSpPr>
        <p:spPr>
          <a:xfrm>
            <a:off x="7383804" y="4551678"/>
            <a:ext cx="153035"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635" algn="just"/>
            <a:r>
              <a:rPr sz="1000" b="1">
                <a:solidFill>
                  <a:srgbClr val="595959"/>
                </a:solidFill>
                <a:latin typeface="Microsoft YaHei UI"/>
                <a:cs typeface="Microsoft YaHei UI"/>
              </a:rPr>
              <a:t>高 效 率</a:t>
            </a:r>
            <a:endParaRPr sz="1000">
              <a:latin typeface="Microsoft YaHei UI"/>
              <a:cs typeface="Microsoft YaHei UI"/>
            </a:endParaRPr>
          </a:p>
        </p:txBody>
      </p:sp>
      <p:sp>
        <p:nvSpPr>
          <p:cNvPr id="59" name="object 59"/>
          <p:cNvSpPr/>
          <p:nvPr/>
        </p:nvSpPr>
        <p:spPr>
          <a:xfrm>
            <a:off x="8338820" y="5092454"/>
            <a:ext cx="875029" cy="171399"/>
          </a:xfrm>
          <a:custGeom>
            <a:rect l="l" t="t" r="r" b="b"/>
            <a:pathLst>
              <a:path w="875028" h="171399">
                <a:moveTo>
                  <a:pt x="0" y="0"/>
                </a:moveTo>
                <a:lnTo>
                  <a:pt x="875030" y="0"/>
                </a:lnTo>
                <a:lnTo>
                  <a:pt x="8750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txBox="1"/>
          <p:nvPr/>
        </p:nvSpPr>
        <p:spPr>
          <a:xfrm>
            <a:off x="8646954" y="5109971"/>
            <a:ext cx="25971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5">
                <a:solidFill>
                  <a:srgbClr val="595959"/>
                </a:solidFill>
                <a:latin typeface="Microsoft YaHei UI"/>
                <a:cs typeface="Microsoft YaHei UI"/>
              </a:rPr>
              <a:t>N</a:t>
            </a:r>
            <a:r>
              <a:rPr sz="900" b="1" spc="-10">
                <a:solidFill>
                  <a:srgbClr val="595959"/>
                </a:solidFill>
                <a:latin typeface="Microsoft YaHei UI"/>
                <a:cs typeface="Microsoft YaHei UI"/>
              </a:rPr>
              <a:t>L</a:t>
            </a:r>
            <a:r>
              <a:rPr sz="900" b="1">
                <a:solidFill>
                  <a:srgbClr val="595959"/>
                </a:solidFill>
                <a:latin typeface="Microsoft YaHei UI"/>
                <a:cs typeface="Microsoft YaHei UI"/>
              </a:rPr>
              <a:t>P</a:t>
            </a:r>
            <a:endParaRPr sz="900">
              <a:latin typeface="Microsoft YaHei UI"/>
              <a:cs typeface="Microsoft YaHei UI"/>
            </a:endParaRPr>
          </a:p>
        </p:txBody>
      </p:sp>
      <p:sp>
        <p:nvSpPr>
          <p:cNvPr id="61" name="object 61"/>
          <p:cNvSpPr/>
          <p:nvPr/>
        </p:nvSpPr>
        <p:spPr>
          <a:xfrm>
            <a:off x="8338820" y="4903425"/>
            <a:ext cx="875029" cy="171399"/>
          </a:xfrm>
          <a:custGeom>
            <a:rect l="l" t="t" r="r" b="b"/>
            <a:pathLst>
              <a:path w="875028" h="171399">
                <a:moveTo>
                  <a:pt x="0" y="0"/>
                </a:moveTo>
                <a:lnTo>
                  <a:pt x="875030" y="0"/>
                </a:lnTo>
                <a:lnTo>
                  <a:pt x="8750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txBox="1"/>
          <p:nvPr/>
        </p:nvSpPr>
        <p:spPr>
          <a:xfrm>
            <a:off x="8612028" y="4920995"/>
            <a:ext cx="32956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595959"/>
                </a:solidFill>
                <a:latin typeface="Microsoft YaHei UI"/>
                <a:cs typeface="Microsoft YaHei UI"/>
              </a:rPr>
              <a:t>C</a:t>
            </a:r>
            <a:r>
              <a:rPr sz="900" b="1" spc="-15">
                <a:solidFill>
                  <a:srgbClr val="595959"/>
                </a:solidFill>
                <a:latin typeface="Microsoft YaHei UI"/>
                <a:cs typeface="Microsoft YaHei UI"/>
              </a:rPr>
              <a:t>DS</a:t>
            </a:r>
            <a:r>
              <a:rPr sz="900" b="1" spc="-10">
                <a:solidFill>
                  <a:srgbClr val="595959"/>
                </a:solidFill>
                <a:latin typeface="Microsoft YaHei UI"/>
                <a:cs typeface="Microsoft YaHei UI"/>
              </a:rPr>
              <a:t>S</a:t>
            </a:r>
            <a:endParaRPr sz="900">
              <a:latin typeface="Microsoft YaHei UI"/>
              <a:cs typeface="Microsoft YaHei UI"/>
            </a:endParaRPr>
          </a:p>
        </p:txBody>
      </p:sp>
      <p:sp>
        <p:nvSpPr>
          <p:cNvPr id="63" name="object 63"/>
          <p:cNvSpPr/>
          <p:nvPr/>
        </p:nvSpPr>
        <p:spPr>
          <a:xfrm>
            <a:off x="8338820" y="4525365"/>
            <a:ext cx="875029" cy="171399"/>
          </a:xfrm>
          <a:custGeom>
            <a:rect l="l" t="t" r="r" b="b"/>
            <a:pathLst>
              <a:path w="875028" h="171399">
                <a:moveTo>
                  <a:pt x="0" y="0"/>
                </a:moveTo>
                <a:lnTo>
                  <a:pt x="875030" y="0"/>
                </a:lnTo>
                <a:lnTo>
                  <a:pt x="8750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txBox="1"/>
          <p:nvPr/>
        </p:nvSpPr>
        <p:spPr>
          <a:xfrm>
            <a:off x="8535034" y="4543044"/>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内涵质控</a:t>
            </a:r>
            <a:endParaRPr sz="900">
              <a:latin typeface="Microsoft YaHei UI"/>
              <a:cs typeface="Microsoft YaHei UI"/>
            </a:endParaRPr>
          </a:p>
        </p:txBody>
      </p:sp>
      <p:sp>
        <p:nvSpPr>
          <p:cNvPr id="65" name="object 65"/>
          <p:cNvSpPr/>
          <p:nvPr/>
        </p:nvSpPr>
        <p:spPr>
          <a:xfrm>
            <a:off x="8338820" y="4714394"/>
            <a:ext cx="875029" cy="171399"/>
          </a:xfrm>
          <a:custGeom>
            <a:rect l="l" t="t" r="r" b="b"/>
            <a:pathLst>
              <a:path w="875028" h="171399">
                <a:moveTo>
                  <a:pt x="0" y="0"/>
                </a:moveTo>
                <a:lnTo>
                  <a:pt x="875030" y="0"/>
                </a:lnTo>
                <a:lnTo>
                  <a:pt x="8750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txBox="1"/>
          <p:nvPr/>
        </p:nvSpPr>
        <p:spPr>
          <a:xfrm>
            <a:off x="8363584" y="4732020"/>
            <a:ext cx="8255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多对多医学逻辑</a:t>
            </a:r>
            <a:endParaRPr sz="900">
              <a:latin typeface="Microsoft YaHei UI"/>
              <a:cs typeface="Microsoft YaHei UI"/>
            </a:endParaRPr>
          </a:p>
        </p:txBody>
      </p:sp>
      <p:sp>
        <p:nvSpPr>
          <p:cNvPr id="67" name="object 67"/>
          <p:cNvSpPr/>
          <p:nvPr/>
        </p:nvSpPr>
        <p:spPr>
          <a:xfrm>
            <a:off x="9244330" y="4515639"/>
            <a:ext cx="88900" cy="748830"/>
          </a:xfrm>
          <a:custGeom>
            <a:rect l="l" t="t" r="r" b="b"/>
            <a:pathLst>
              <a:path w="88900" h="748830">
                <a:moveTo>
                  <a:pt x="0" y="0"/>
                </a:moveTo>
                <a:lnTo>
                  <a:pt x="0" y="748830"/>
                </a:lnTo>
                <a:lnTo>
                  <a:pt x="88900" y="374408"/>
                </a:lnTo>
                <a:lnTo>
                  <a:pt x="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9363712" y="4665097"/>
            <a:ext cx="715913" cy="530350"/>
          </a:xfrm>
          <a:custGeom>
            <a:rect l="l" t="t" r="r" b="b"/>
            <a:pathLst>
              <a:path w="715913" h="530350">
                <a:moveTo>
                  <a:pt x="0" y="0"/>
                </a:moveTo>
                <a:lnTo>
                  <a:pt x="715913" y="0"/>
                </a:lnTo>
                <a:lnTo>
                  <a:pt x="715913" y="530350"/>
                </a:lnTo>
                <a:lnTo>
                  <a:pt x="0" y="530350"/>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txBox="1"/>
          <p:nvPr/>
        </p:nvSpPr>
        <p:spPr>
          <a:xfrm>
            <a:off x="9351196" y="4695952"/>
            <a:ext cx="73469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10">
                <a:solidFill>
                  <a:srgbClr val="595959"/>
                </a:solidFill>
                <a:latin typeface="Arial"/>
                <a:cs typeface="Arial"/>
              </a:rPr>
              <a:t>Ø</a:t>
            </a:r>
            <a:r>
              <a:rPr sz="800" spc="-75">
                <a:solidFill>
                  <a:srgbClr val="595959"/>
                </a:solidFill>
                <a:latin typeface="Arial"/>
                <a:cs typeface="Arial"/>
              </a:rPr>
              <a:t> </a:t>
            </a:r>
            <a:r>
              <a:rPr sz="800">
                <a:solidFill>
                  <a:srgbClr val="595959"/>
                </a:solidFill>
                <a:latin typeface="Microsoft YaHei UI"/>
                <a:cs typeface="Microsoft YaHei UI"/>
              </a:rPr>
              <a:t>提升医生诊疗</a:t>
            </a:r>
            <a:endParaRPr sz="800">
              <a:latin typeface="Microsoft YaHei UI"/>
              <a:cs typeface="Microsoft YaHei UI"/>
            </a:endParaRPr>
          </a:p>
        </p:txBody>
      </p:sp>
      <p:sp>
        <p:nvSpPr>
          <p:cNvPr id="70" name="object 70"/>
          <p:cNvSpPr txBox="1"/>
          <p:nvPr/>
        </p:nvSpPr>
        <p:spPr>
          <a:xfrm>
            <a:off x="9450864" y="4808728"/>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效率与质量；</a:t>
            </a:r>
            <a:endParaRPr sz="800">
              <a:latin typeface="Microsoft YaHei UI"/>
              <a:cs typeface="Microsoft YaHei UI"/>
            </a:endParaRPr>
          </a:p>
        </p:txBody>
      </p:sp>
      <p:sp>
        <p:nvSpPr>
          <p:cNvPr id="71" name="object 71"/>
          <p:cNvSpPr txBox="1"/>
          <p:nvPr/>
        </p:nvSpPr>
        <p:spPr>
          <a:xfrm>
            <a:off x="9351196" y="4936744"/>
            <a:ext cx="73469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spc="10">
                <a:solidFill>
                  <a:srgbClr val="595959"/>
                </a:solidFill>
                <a:latin typeface="Arial"/>
                <a:cs typeface="Arial"/>
              </a:rPr>
              <a:t>Ø</a:t>
            </a:r>
            <a:r>
              <a:rPr sz="800" spc="-75">
                <a:solidFill>
                  <a:srgbClr val="595959"/>
                </a:solidFill>
                <a:latin typeface="Arial"/>
                <a:cs typeface="Arial"/>
              </a:rPr>
              <a:t> </a:t>
            </a:r>
            <a:r>
              <a:rPr sz="800">
                <a:solidFill>
                  <a:srgbClr val="595959"/>
                </a:solidFill>
                <a:latin typeface="Microsoft YaHei UI"/>
                <a:cs typeface="Microsoft YaHei UI"/>
              </a:rPr>
              <a:t>降低医生知识</a:t>
            </a:r>
            <a:endParaRPr sz="800">
              <a:latin typeface="Microsoft YaHei UI"/>
              <a:cs typeface="Microsoft YaHei UI"/>
            </a:endParaRPr>
          </a:p>
        </p:txBody>
      </p:sp>
      <p:sp>
        <p:nvSpPr>
          <p:cNvPr id="72" name="object 72"/>
          <p:cNvSpPr txBox="1"/>
          <p:nvPr/>
        </p:nvSpPr>
        <p:spPr>
          <a:xfrm>
            <a:off x="9450864" y="5064759"/>
            <a:ext cx="330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要求。</a:t>
            </a:r>
            <a:endParaRPr sz="800">
              <a:latin typeface="Microsoft YaHei UI"/>
              <a:cs typeface="Microsoft YaHei UI"/>
            </a:endParaRPr>
          </a:p>
        </p:txBody>
      </p:sp>
      <p:sp>
        <p:nvSpPr>
          <p:cNvPr id="73" name="object 73"/>
          <p:cNvSpPr/>
          <p:nvPr/>
        </p:nvSpPr>
        <p:spPr>
          <a:xfrm>
            <a:off x="7304771" y="3183012"/>
            <a:ext cx="309372" cy="1124673"/>
          </a:xfrm>
          <a:custGeom>
            <a:rect l="l" t="t" r="r" b="b"/>
            <a:pathLst>
              <a:path w="309372" h="1124673">
                <a:moveTo>
                  <a:pt x="153758" y="0"/>
                </a:moveTo>
                <a:lnTo>
                  <a:pt x="0" y="154203"/>
                </a:lnTo>
                <a:lnTo>
                  <a:pt x="1397" y="1124673"/>
                </a:lnTo>
                <a:lnTo>
                  <a:pt x="155168" y="970457"/>
                </a:lnTo>
                <a:lnTo>
                  <a:pt x="309150" y="970457"/>
                </a:lnTo>
                <a:lnTo>
                  <a:pt x="307975" y="153758"/>
                </a:lnTo>
                <a:lnTo>
                  <a:pt x="153758" y="0"/>
                </a:lnTo>
                <a:close/>
              </a:path>
              <a:path w="309372" h="1124673">
                <a:moveTo>
                  <a:pt x="309150" y="970457"/>
                </a:moveTo>
                <a:lnTo>
                  <a:pt x="155168" y="970457"/>
                </a:lnTo>
                <a:lnTo>
                  <a:pt x="309372" y="1124229"/>
                </a:lnTo>
                <a:lnTo>
                  <a:pt x="309150" y="970457"/>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7306170" y="3183802"/>
            <a:ext cx="307817" cy="1123882"/>
          </a:xfrm>
          <a:custGeom>
            <a:rect l="l" t="t" r="r" b="b"/>
            <a:pathLst>
              <a:path w="307817" h="1123882">
                <a:moveTo>
                  <a:pt x="0" y="1123882"/>
                </a:moveTo>
                <a:lnTo>
                  <a:pt x="0" y="153908"/>
                </a:lnTo>
                <a:lnTo>
                  <a:pt x="153909" y="0"/>
                </a:lnTo>
                <a:lnTo>
                  <a:pt x="307817" y="153908"/>
                </a:lnTo>
                <a:lnTo>
                  <a:pt x="307817" y="1123882"/>
                </a:lnTo>
                <a:lnTo>
                  <a:pt x="153909" y="969973"/>
                </a:lnTo>
                <a:lnTo>
                  <a:pt x="0" y="1123882"/>
                </a:lnTo>
                <a:close/>
              </a:path>
            </a:pathLst>
          </a:custGeom>
          <a:ln w="32751">
            <a:solidFill>
              <a:srgbClr val="FFFFF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7369904" y="3279952"/>
            <a:ext cx="179654" cy="939203"/>
          </a:xfrm>
          <a:custGeom>
            <a:rect l="l" t="t" r="r" b="b"/>
            <a:pathLst>
              <a:path w="179654" h="939203">
                <a:moveTo>
                  <a:pt x="89077" y="0"/>
                </a:moveTo>
                <a:lnTo>
                  <a:pt x="0" y="96761"/>
                </a:lnTo>
                <a:lnTo>
                  <a:pt x="1219" y="939203"/>
                </a:lnTo>
                <a:lnTo>
                  <a:pt x="90297" y="842441"/>
                </a:lnTo>
                <a:lnTo>
                  <a:pt x="179514" y="842441"/>
                </a:lnTo>
                <a:lnTo>
                  <a:pt x="178435" y="96507"/>
                </a:lnTo>
                <a:lnTo>
                  <a:pt x="89077" y="0"/>
                </a:lnTo>
                <a:close/>
              </a:path>
              <a:path w="179654" h="939203">
                <a:moveTo>
                  <a:pt x="179514" y="842441"/>
                </a:moveTo>
                <a:lnTo>
                  <a:pt x="90297" y="842441"/>
                </a:lnTo>
                <a:lnTo>
                  <a:pt x="179654" y="938949"/>
                </a:lnTo>
                <a:lnTo>
                  <a:pt x="179514" y="842441"/>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txBox="1"/>
          <p:nvPr/>
        </p:nvSpPr>
        <p:spPr>
          <a:xfrm>
            <a:off x="7383389" y="3673854"/>
            <a:ext cx="153035"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质</a:t>
            </a:r>
            <a:endParaRPr sz="1000">
              <a:latin typeface="Microsoft YaHei UI"/>
              <a:cs typeface="Microsoft YaHei UI"/>
            </a:endParaRPr>
          </a:p>
          <a:p>
            <a:pPr marL="12700"/>
            <a:r>
              <a:rPr sz="1000" b="1">
                <a:solidFill>
                  <a:srgbClr val="595959"/>
                </a:solidFill>
                <a:latin typeface="Microsoft YaHei UI"/>
                <a:cs typeface="Microsoft YaHei UI"/>
              </a:rPr>
              <a:t>量</a:t>
            </a:r>
            <a:endParaRPr sz="1000">
              <a:latin typeface="Microsoft YaHei UI"/>
              <a:cs typeface="Microsoft YaHei UI"/>
            </a:endParaRPr>
          </a:p>
        </p:txBody>
      </p:sp>
      <p:sp>
        <p:nvSpPr>
          <p:cNvPr id="77" name="object 77"/>
          <p:cNvSpPr/>
          <p:nvPr/>
        </p:nvSpPr>
        <p:spPr>
          <a:xfrm flipH="1">
            <a:off x="7738745" y="3514569"/>
            <a:ext cx="0" cy="636664"/>
          </a:xfrm>
          <a:custGeom>
            <a:rect l="l" t="t" r="r" b="b"/>
            <a:pathLst>
              <a:path h="636664">
                <a:moveTo>
                  <a:pt x="0" y="0"/>
                </a:moveTo>
                <a:lnTo>
                  <a:pt x="0" y="636664"/>
                </a:lnTo>
              </a:path>
            </a:pathLst>
          </a:custGeom>
          <a:ln w="952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7738746" y="3428868"/>
            <a:ext cx="1362709" cy="171399"/>
          </a:xfrm>
          <a:custGeom>
            <a:rect l="l" t="t" r="r" b="b"/>
            <a:pathLst>
              <a:path w="1362709" h="171399">
                <a:moveTo>
                  <a:pt x="0" y="0"/>
                </a:moveTo>
                <a:lnTo>
                  <a:pt x="1362710" y="0"/>
                </a:lnTo>
                <a:lnTo>
                  <a:pt x="1362710" y="171399"/>
                </a:lnTo>
                <a:lnTo>
                  <a:pt x="0" y="171399"/>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7738746" y="3428868"/>
            <a:ext cx="1362015" cy="171315"/>
          </a:xfrm>
          <a:custGeom>
            <a:rect l="l" t="t" r="r" b="b"/>
            <a:pathLst>
              <a:path w="1362015" h="171315">
                <a:moveTo>
                  <a:pt x="0" y="0"/>
                </a:moveTo>
                <a:lnTo>
                  <a:pt x="1362015" y="0"/>
                </a:lnTo>
                <a:lnTo>
                  <a:pt x="1362015" y="171315"/>
                </a:lnTo>
                <a:lnTo>
                  <a:pt x="0" y="171315"/>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txBox="1"/>
          <p:nvPr/>
        </p:nvSpPr>
        <p:spPr>
          <a:xfrm>
            <a:off x="7808913" y="3445764"/>
            <a:ext cx="122237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FFFFFF"/>
                </a:solidFill>
                <a:latin typeface="Microsoft YaHei UI"/>
                <a:cs typeface="Microsoft YaHei UI"/>
              </a:rPr>
              <a:t>病案首页</a:t>
            </a:r>
            <a:r>
              <a:rPr sz="900" b="1" spc="-10">
                <a:solidFill>
                  <a:srgbClr val="FFFFFF"/>
                </a:solidFill>
                <a:latin typeface="Microsoft YaHei UI"/>
                <a:cs typeface="Microsoft YaHei UI"/>
              </a:rPr>
              <a:t>/</a:t>
            </a:r>
            <a:r>
              <a:rPr sz="900" b="1">
                <a:solidFill>
                  <a:srgbClr val="FFFFFF"/>
                </a:solidFill>
                <a:latin typeface="Microsoft YaHei UI"/>
                <a:cs typeface="Microsoft YaHei UI"/>
              </a:rPr>
              <a:t>病历质控系统</a:t>
            </a:r>
            <a:endParaRPr sz="900">
              <a:latin typeface="Microsoft YaHei UI"/>
              <a:cs typeface="Microsoft YaHei UI"/>
            </a:endParaRPr>
          </a:p>
        </p:txBody>
      </p:sp>
      <p:sp>
        <p:nvSpPr>
          <p:cNvPr id="81" name="object 81"/>
          <p:cNvSpPr/>
          <p:nvPr/>
        </p:nvSpPr>
        <p:spPr>
          <a:xfrm>
            <a:off x="7787005" y="3645858"/>
            <a:ext cx="697229" cy="171399"/>
          </a:xfrm>
          <a:custGeom>
            <a:rect l="l" t="t" r="r" b="b"/>
            <a:pathLst>
              <a:path w="697229" h="171399">
                <a:moveTo>
                  <a:pt x="0" y="0"/>
                </a:moveTo>
                <a:lnTo>
                  <a:pt x="697230" y="0"/>
                </a:lnTo>
                <a:lnTo>
                  <a:pt x="6972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txBox="1"/>
          <p:nvPr/>
        </p:nvSpPr>
        <p:spPr>
          <a:xfrm>
            <a:off x="7894320" y="3662171"/>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首页管理</a:t>
            </a:r>
            <a:endParaRPr sz="900">
              <a:latin typeface="Microsoft YaHei UI"/>
              <a:cs typeface="Microsoft YaHei UI"/>
            </a:endParaRPr>
          </a:p>
        </p:txBody>
      </p:sp>
      <p:sp>
        <p:nvSpPr>
          <p:cNvPr id="83" name="object 83"/>
          <p:cNvSpPr/>
          <p:nvPr/>
        </p:nvSpPr>
        <p:spPr>
          <a:xfrm>
            <a:off x="7787005" y="3854339"/>
            <a:ext cx="697229" cy="171399"/>
          </a:xfrm>
          <a:custGeom>
            <a:rect l="l" t="t" r="r" b="b"/>
            <a:pathLst>
              <a:path w="697229" h="171399">
                <a:moveTo>
                  <a:pt x="0" y="0"/>
                </a:moveTo>
                <a:lnTo>
                  <a:pt x="697230" y="0"/>
                </a:lnTo>
                <a:lnTo>
                  <a:pt x="6972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txBox="1"/>
          <p:nvPr/>
        </p:nvSpPr>
        <p:spPr>
          <a:xfrm>
            <a:off x="7894320" y="3872483"/>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内涵质控</a:t>
            </a:r>
            <a:endParaRPr sz="900">
              <a:latin typeface="Microsoft YaHei UI"/>
              <a:cs typeface="Microsoft YaHei UI"/>
            </a:endParaRPr>
          </a:p>
        </p:txBody>
      </p:sp>
      <p:sp>
        <p:nvSpPr>
          <p:cNvPr id="85" name="object 85"/>
          <p:cNvSpPr/>
          <p:nvPr/>
        </p:nvSpPr>
        <p:spPr>
          <a:xfrm>
            <a:off x="7787005" y="4062818"/>
            <a:ext cx="697229" cy="171399"/>
          </a:xfrm>
          <a:custGeom>
            <a:rect l="l" t="t" r="r" b="b"/>
            <a:pathLst>
              <a:path w="697229" h="171399">
                <a:moveTo>
                  <a:pt x="0" y="0"/>
                </a:moveTo>
                <a:lnTo>
                  <a:pt x="697230" y="0"/>
                </a:lnTo>
                <a:lnTo>
                  <a:pt x="697230" y="171399"/>
                </a:lnTo>
                <a:lnTo>
                  <a:pt x="0" y="171399"/>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txBox="1"/>
          <p:nvPr/>
        </p:nvSpPr>
        <p:spPr>
          <a:xfrm>
            <a:off x="7837170" y="4079747"/>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全病历质控</a:t>
            </a:r>
            <a:endParaRPr sz="900">
              <a:latin typeface="Microsoft YaHei UI"/>
              <a:cs typeface="Microsoft YaHei UI"/>
            </a:endParaRPr>
          </a:p>
        </p:txBody>
      </p:sp>
      <p:sp>
        <p:nvSpPr>
          <p:cNvPr id="87" name="object 87"/>
          <p:cNvSpPr/>
          <p:nvPr/>
        </p:nvSpPr>
        <p:spPr>
          <a:xfrm>
            <a:off x="7738769" y="3732166"/>
            <a:ext cx="47600" cy="0"/>
          </a:xfrm>
          <a:custGeom>
            <a:rect l="l" t="t" r="r" b="b"/>
            <a:pathLst>
              <a:path w="47600">
                <a:moveTo>
                  <a:pt x="47600" y="0"/>
                </a:moveTo>
                <a:lnTo>
                  <a:pt x="0" y="0"/>
                </a:lnTo>
              </a:path>
            </a:pathLst>
          </a:custGeom>
          <a:ln w="952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a:off x="7738769" y="3940038"/>
            <a:ext cx="47600" cy="0"/>
          </a:xfrm>
          <a:custGeom>
            <a:rect l="l" t="t" r="r" b="b"/>
            <a:pathLst>
              <a:path w="47600">
                <a:moveTo>
                  <a:pt x="47600" y="0"/>
                </a:moveTo>
                <a:lnTo>
                  <a:pt x="0" y="0"/>
                </a:lnTo>
              </a:path>
            </a:pathLst>
          </a:custGeom>
          <a:ln w="952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p:nvPr/>
        </p:nvSpPr>
        <p:spPr>
          <a:xfrm>
            <a:off x="7738769" y="4148518"/>
            <a:ext cx="47600" cy="0"/>
          </a:xfrm>
          <a:custGeom>
            <a:rect l="l" t="t" r="r" b="b"/>
            <a:pathLst>
              <a:path w="47600">
                <a:moveTo>
                  <a:pt x="47600" y="0"/>
                </a:moveTo>
                <a:lnTo>
                  <a:pt x="0" y="0"/>
                </a:lnTo>
              </a:path>
            </a:pathLst>
          </a:custGeom>
          <a:ln w="952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object 90"/>
          <p:cNvSpPr txBox="1"/>
          <p:nvPr/>
        </p:nvSpPr>
        <p:spPr>
          <a:xfrm>
            <a:off x="8551984" y="3586480"/>
            <a:ext cx="1244600" cy="6343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70000"/>
              </a:lnSpc>
            </a:pPr>
            <a:r>
              <a:rPr sz="800">
                <a:solidFill>
                  <a:srgbClr val="595959"/>
                </a:solidFill>
                <a:latin typeface="Microsoft YaHei UI"/>
                <a:cs typeface="Microsoft YaHei UI"/>
              </a:rPr>
              <a:t>基于语义理解推导主诊断 关口前移，对缺陷事中质控 全程、动态、有序质控管理</a:t>
            </a:r>
            <a:endParaRPr sz="800">
              <a:latin typeface="Microsoft YaHei UI"/>
              <a:cs typeface="Microsoft YaHei UI"/>
            </a:endParaRPr>
          </a:p>
        </p:txBody>
      </p:sp>
      <p:sp>
        <p:nvSpPr>
          <p:cNvPr id="91" name="object 91"/>
          <p:cNvSpPr/>
          <p:nvPr/>
        </p:nvSpPr>
        <p:spPr>
          <a:xfrm>
            <a:off x="1524000" y="0"/>
            <a:ext cx="2064472" cy="243418"/>
          </a:xfrm>
          <a:custGeom>
            <a:rect l="l" t="t" r="r" b="b"/>
            <a:pathLst>
              <a:path w="2064472" h="243418">
                <a:moveTo>
                  <a:pt x="0" y="0"/>
                </a:moveTo>
                <a:lnTo>
                  <a:pt x="0" y="243418"/>
                </a:lnTo>
                <a:lnTo>
                  <a:pt x="1936228" y="243418"/>
                </a:lnTo>
                <a:lnTo>
                  <a:pt x="2064472" y="115174"/>
                </a:lnTo>
                <a:lnTo>
                  <a:pt x="1949298" y="0"/>
                </a:lnTo>
                <a:lnTo>
                  <a:pt x="0" y="0"/>
                </a:lnTo>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object 92"/>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93" name="object 93"/>
          <p:cNvSpPr/>
          <p:nvPr/>
        </p:nvSpPr>
        <p:spPr>
          <a:xfrm>
            <a:off x="3498792" y="0"/>
            <a:ext cx="2064473" cy="243418"/>
          </a:xfrm>
          <a:custGeom>
            <a:rect l="l" t="t" r="r" b="b"/>
            <a:pathLst>
              <a:path w="2064473" h="243418">
                <a:moveTo>
                  <a:pt x="13070" y="0"/>
                </a:moveTo>
                <a:lnTo>
                  <a:pt x="128244" y="115174"/>
                </a:lnTo>
                <a:lnTo>
                  <a:pt x="0" y="243418"/>
                </a:lnTo>
                <a:lnTo>
                  <a:pt x="1936229" y="243418"/>
                </a:lnTo>
                <a:lnTo>
                  <a:pt x="2064473" y="115174"/>
                </a:lnTo>
                <a:lnTo>
                  <a:pt x="1949300" y="0"/>
                </a:lnTo>
                <a:lnTo>
                  <a:pt x="13070" y="0"/>
                </a:lnTo>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sp>
        <p:nvSpPr>
          <p:cNvPr id="95" name="object 95"/>
          <p:cNvSpPr txBox="1"/>
          <p:nvPr/>
        </p:nvSpPr>
        <p:spPr>
          <a:xfrm>
            <a:off x="2056281"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sp>
        <p:nvSpPr>
          <p:cNvPr id="96" name="object 96"/>
          <p:cNvSpPr txBox="1">
            <a:spLocks noGrp="1"/>
          </p:cNvSpPr>
          <p:nvPr>
            <p:ph type="sldNum" sz="quarter" idx="7"/>
          </p:nvPr>
        </p:nvSpPr>
        <p:spPr>
          <a:prstGeom prst="rect">
            <a:avLst/>
          </a:prstGeom>
        </p:spPr>
        <p:txBody>
          <a:bodyPr vert="horz" wrap="square" lIns="0" tIns="0" rIns="0" bIns="0" rtlCol="0">
            <a:noAutofit/>
          </a:bodyPr>
          <a:lstStyle/>
          <a:p>
            <a:pPr marL="25400"/>
            <a:r>
              <a:rPr sz="900">
                <a:solidFill>
                  <a:srgbClr val="7F7F7F"/>
                </a:solidFill>
                <a:latin typeface="Microsoft YaHei UI"/>
                <a:cs typeface="Microsoft YaHei UI"/>
              </a:rPr>
              <a:t>25</a:t>
            </a:r>
            <a:endParaRPr sz="900">
              <a:latin typeface="Microsoft YaHei UI"/>
              <a:cs typeface="Microsoft YaHei UI"/>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050738" y="498856"/>
            <a:ext cx="8114030" cy="217487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4196715" algn="just"/>
            <a:r>
              <a:rPr sz="3200" spc="-30">
                <a:solidFill>
                  <a:srgbClr val="8BC53F"/>
                </a:solidFill>
                <a:latin typeface="Microsoft YaHei UI"/>
                <a:cs typeface="Microsoft YaHei UI"/>
              </a:rPr>
              <a:t>D</a:t>
            </a:r>
            <a:r>
              <a:rPr sz="3200" spc="-80">
                <a:solidFill>
                  <a:srgbClr val="8BC53F"/>
                </a:solidFill>
                <a:latin typeface="Microsoft YaHei UI"/>
                <a:cs typeface="Microsoft YaHei UI"/>
              </a:rPr>
              <a:t>R</a:t>
            </a:r>
            <a:r>
              <a:rPr sz="3200" spc="-35">
                <a:solidFill>
                  <a:srgbClr val="8BC53F"/>
                </a:solidFill>
                <a:latin typeface="Microsoft YaHei UI"/>
                <a:cs typeface="Microsoft YaHei UI"/>
              </a:rPr>
              <a:t>G</a:t>
            </a:r>
            <a:r>
              <a:rPr sz="3200" spc="-10">
                <a:solidFill>
                  <a:srgbClr val="8BC53F"/>
                </a:solidFill>
                <a:latin typeface="Microsoft YaHei UI"/>
                <a:cs typeface="Microsoft YaHei UI"/>
              </a:rPr>
              <a:t>s</a:t>
            </a:r>
            <a:r>
              <a:rPr sz="3200">
                <a:solidFill>
                  <a:srgbClr val="8BC53F"/>
                </a:solidFill>
                <a:latin typeface="Microsoft YaHei UI"/>
                <a:cs typeface="Microsoft YaHei UI"/>
              </a:rPr>
              <a:t>概念及价值探析</a:t>
            </a:r>
            <a:endParaRPr sz="3200">
              <a:latin typeface="Microsoft YaHei UI"/>
              <a:cs typeface="Microsoft YaHei UI"/>
            </a:endParaRPr>
          </a:p>
          <a:p>
            <a:pPr>
              <a:lnSpc>
                <a:spcPts val="650"/>
              </a:lnSpc>
              <a:spcBef>
                <a:spcPts val="30"/>
              </a:spcBef>
            </a:pPr>
            <a:endParaRPr sz="650"/>
          </a:p>
          <a:p>
            <a:pPr marL="12700" marR="2004695" algn="just"/>
            <a:r>
              <a:rPr sz="2400">
                <a:solidFill>
                  <a:srgbClr val="595959"/>
                </a:solidFill>
                <a:latin typeface="Microsoft YaHei UI"/>
                <a:cs typeface="Microsoft YaHei UI"/>
              </a:rPr>
              <a:t>推动医保支付方式改革，助力医院精细化运营</a:t>
            </a:r>
            <a:endParaRPr sz="2400">
              <a:latin typeface="Microsoft YaHei UI"/>
              <a:cs typeface="Microsoft YaHei UI"/>
            </a:endParaRPr>
          </a:p>
          <a:p>
            <a:pPr>
              <a:lnSpc>
                <a:spcPts val="1000"/>
              </a:lnSpc>
              <a:spcBef>
                <a:spcPts val="13"/>
              </a:spcBef>
            </a:pPr>
            <a:endParaRPr sz="1000"/>
          </a:p>
          <a:p>
            <a:pPr marL="12700" marR="12700" algn="just">
              <a:lnSpc>
                <a:spcPct val="119600"/>
              </a:lnSpc>
            </a:pPr>
            <a:r>
              <a:rPr sz="1200" spc="-10">
                <a:solidFill>
                  <a:srgbClr val="595959"/>
                </a:solidFill>
                <a:latin typeface="Microsoft YaHei UI"/>
                <a:cs typeface="Microsoft YaHei UI"/>
              </a:rPr>
              <a:t>D</a:t>
            </a:r>
            <a:r>
              <a:rPr sz="1200" spc="-20">
                <a:solidFill>
                  <a:srgbClr val="595959"/>
                </a:solidFill>
                <a:latin typeface="Microsoft YaHei UI"/>
                <a:cs typeface="Microsoft YaHei UI"/>
              </a:rPr>
              <a:t>R</a:t>
            </a:r>
            <a:r>
              <a:rPr sz="1200" spc="-15">
                <a:solidFill>
                  <a:srgbClr val="595959"/>
                </a:solidFill>
                <a:latin typeface="Microsoft YaHei UI"/>
                <a:cs typeface="Microsoft YaHei UI"/>
              </a:rPr>
              <a:t>G</a:t>
            </a:r>
            <a:r>
              <a:rPr sz="1200" spc="-20">
                <a:solidFill>
                  <a:srgbClr val="595959"/>
                </a:solidFill>
                <a:latin typeface="Microsoft YaHei UI"/>
                <a:cs typeface="Microsoft YaHei UI"/>
              </a:rPr>
              <a:t>s</a:t>
            </a:r>
            <a:r>
              <a:rPr sz="1200" spc="-10">
                <a:solidFill>
                  <a:srgbClr val="595959"/>
                </a:solidFill>
                <a:latin typeface="Microsoft YaHei UI"/>
                <a:cs typeface="Microsoft YaHei UI"/>
              </a:rPr>
              <a:t>(</a:t>
            </a:r>
            <a:r>
              <a:rPr sz="1200" spc="-15">
                <a:solidFill>
                  <a:srgbClr val="595959"/>
                </a:solidFill>
                <a:latin typeface="Microsoft YaHei UI"/>
                <a:cs typeface="Microsoft YaHei UI"/>
              </a:rPr>
              <a:t>D</a:t>
            </a:r>
            <a:r>
              <a:rPr sz="1200" spc="5">
                <a:solidFill>
                  <a:srgbClr val="595959"/>
                </a:solidFill>
                <a:latin typeface="Microsoft YaHei UI"/>
                <a:cs typeface="Microsoft YaHei UI"/>
              </a:rPr>
              <a:t>i</a:t>
            </a:r>
            <a:r>
              <a:rPr sz="1200" spc="-15">
                <a:solidFill>
                  <a:srgbClr val="595959"/>
                </a:solidFill>
                <a:latin typeface="Microsoft YaHei UI"/>
                <a:cs typeface="Microsoft YaHei UI"/>
              </a:rPr>
              <a:t>a</a:t>
            </a:r>
            <a:r>
              <a:rPr sz="1200" spc="-20">
                <a:solidFill>
                  <a:srgbClr val="595959"/>
                </a:solidFill>
                <a:latin typeface="Microsoft YaHei UI"/>
                <a:cs typeface="Microsoft YaHei UI"/>
              </a:rPr>
              <a:t>g</a:t>
            </a:r>
            <a:r>
              <a:rPr sz="1200" spc="-15">
                <a:solidFill>
                  <a:srgbClr val="595959"/>
                </a:solidFill>
                <a:latin typeface="Microsoft YaHei UI"/>
                <a:cs typeface="Microsoft YaHei UI"/>
              </a:rPr>
              <a:t>no</a:t>
            </a:r>
            <a:r>
              <a:rPr sz="1200" spc="-10">
                <a:solidFill>
                  <a:srgbClr val="595959"/>
                </a:solidFill>
                <a:latin typeface="Microsoft YaHei UI"/>
                <a:cs typeface="Microsoft YaHei UI"/>
              </a:rPr>
              <a:t>s</a:t>
            </a:r>
            <a:r>
              <a:rPr sz="1200" spc="5">
                <a:solidFill>
                  <a:srgbClr val="595959"/>
                </a:solidFill>
                <a:latin typeface="Microsoft YaHei UI"/>
                <a:cs typeface="Microsoft YaHei UI"/>
              </a:rPr>
              <a:t>i</a:t>
            </a:r>
            <a:r>
              <a:rPr sz="1200" spc="-10">
                <a:solidFill>
                  <a:srgbClr val="595959"/>
                </a:solidFill>
                <a:latin typeface="Microsoft YaHei UI"/>
                <a:cs typeface="Microsoft YaHei UI"/>
              </a:rPr>
              <a:t>s </a:t>
            </a:r>
            <a:r>
              <a:rPr sz="1200" spc="-114">
                <a:solidFill>
                  <a:srgbClr val="595959"/>
                </a:solidFill>
                <a:latin typeface="Microsoft YaHei UI"/>
                <a:cs typeface="Microsoft YaHei UI"/>
              </a:rPr>
              <a:t> </a:t>
            </a:r>
            <a:r>
              <a:rPr sz="1200" spc="-35">
                <a:solidFill>
                  <a:srgbClr val="595959"/>
                </a:solidFill>
                <a:latin typeface="Microsoft YaHei UI"/>
                <a:cs typeface="Microsoft YaHei UI"/>
              </a:rPr>
              <a:t>R</a:t>
            </a:r>
            <a:r>
              <a:rPr sz="1200" spc="-10">
                <a:solidFill>
                  <a:srgbClr val="595959"/>
                </a:solidFill>
                <a:latin typeface="Microsoft YaHei UI"/>
                <a:cs typeface="Microsoft YaHei UI"/>
              </a:rPr>
              <a:t>e</a:t>
            </a:r>
            <a:r>
              <a:rPr sz="1200" spc="5">
                <a:solidFill>
                  <a:srgbClr val="595959"/>
                </a:solidFill>
                <a:latin typeface="Microsoft YaHei UI"/>
                <a:cs typeface="Microsoft YaHei UI"/>
              </a:rPr>
              <a:t>l</a:t>
            </a:r>
            <a:r>
              <a:rPr sz="1200" spc="-15">
                <a:solidFill>
                  <a:srgbClr val="595959"/>
                </a:solidFill>
                <a:latin typeface="Microsoft YaHei UI"/>
                <a:cs typeface="Microsoft YaHei UI"/>
              </a:rPr>
              <a:t>at</a:t>
            </a:r>
            <a:r>
              <a:rPr sz="1200" spc="-10">
                <a:solidFill>
                  <a:srgbClr val="595959"/>
                </a:solidFill>
                <a:latin typeface="Microsoft YaHei UI"/>
                <a:cs typeface="Microsoft YaHei UI"/>
              </a:rPr>
              <a:t>ed </a:t>
            </a:r>
            <a:r>
              <a:rPr sz="1200" spc="-114">
                <a:solidFill>
                  <a:srgbClr val="595959"/>
                </a:solidFill>
                <a:latin typeface="Microsoft YaHei UI"/>
                <a:cs typeface="Microsoft YaHei UI"/>
              </a:rPr>
              <a:t> </a:t>
            </a:r>
            <a:r>
              <a:rPr sz="1200" spc="-15">
                <a:solidFill>
                  <a:srgbClr val="595959"/>
                </a:solidFill>
                <a:latin typeface="Microsoft YaHei UI"/>
                <a:cs typeface="Microsoft YaHei UI"/>
              </a:rPr>
              <a:t>G</a:t>
            </a:r>
            <a:r>
              <a:rPr sz="1200" spc="-20">
                <a:solidFill>
                  <a:srgbClr val="595959"/>
                </a:solidFill>
                <a:latin typeface="Microsoft YaHei UI"/>
                <a:cs typeface="Microsoft YaHei UI"/>
              </a:rPr>
              <a:t>r</a:t>
            </a:r>
            <a:r>
              <a:rPr sz="1200" spc="-15">
                <a:solidFill>
                  <a:srgbClr val="595959"/>
                </a:solidFill>
                <a:latin typeface="Microsoft YaHei UI"/>
                <a:cs typeface="Microsoft YaHei UI"/>
              </a:rPr>
              <a:t>o</a:t>
            </a:r>
            <a:r>
              <a:rPr sz="1200" spc="-5">
                <a:solidFill>
                  <a:srgbClr val="595959"/>
                </a:solidFill>
                <a:latin typeface="Microsoft YaHei UI"/>
                <a:cs typeface="Microsoft YaHei UI"/>
              </a:rPr>
              <a:t>u</a:t>
            </a:r>
            <a:r>
              <a:rPr sz="1200" spc="-15">
                <a:solidFill>
                  <a:srgbClr val="595959"/>
                </a:solidFill>
                <a:latin typeface="Microsoft YaHei UI"/>
                <a:cs typeface="Microsoft YaHei UI"/>
              </a:rPr>
              <a:t>p</a:t>
            </a:r>
            <a:r>
              <a:rPr sz="1200" spc="-20">
                <a:solidFill>
                  <a:srgbClr val="595959"/>
                </a:solidFill>
                <a:latin typeface="Microsoft YaHei UI"/>
                <a:cs typeface="Microsoft YaHei UI"/>
              </a:rPr>
              <a:t>s</a:t>
            </a:r>
            <a:r>
              <a:rPr sz="1200" spc="-5">
                <a:solidFill>
                  <a:srgbClr val="595959"/>
                </a:solidFill>
                <a:latin typeface="Microsoft YaHei UI"/>
                <a:cs typeface="Microsoft YaHei UI"/>
              </a:rPr>
              <a:t>)即疾病诊断相关分类，是由医保机构根据医疗机构出院病历首页体现的主诊断、主操 作、医疗资源消耗及并发症、年龄、住院转归等因素综合计算确定出的以</a:t>
            </a:r>
            <a:r>
              <a:rPr sz="1200" spc="745">
                <a:solidFill>
                  <a:srgbClr val="595959"/>
                </a:solidFill>
                <a:latin typeface="Microsoft YaHei UI"/>
                <a:cs typeface="Microsoft YaHei UI"/>
              </a:rPr>
              <a:t>“疾病相关分组”为单位打包确定的医保收付费 </a:t>
            </a:r>
            <a:r>
              <a:rPr sz="1200" spc="10">
                <a:solidFill>
                  <a:srgbClr val="595959"/>
                </a:solidFill>
                <a:latin typeface="Microsoft YaHei UI"/>
                <a:cs typeface="Microsoft YaHei UI"/>
              </a:rPr>
              <a:t>标准，其改变了传统的项目付费方式，是目前世界范围内推行的医保支付方式之</a:t>
            </a:r>
            <a:r>
              <a:rPr sz="1200" spc="5">
                <a:solidFill>
                  <a:srgbClr val="595959"/>
                </a:solidFill>
                <a:latin typeface="Microsoft YaHei UI"/>
                <a:cs typeface="Microsoft YaHei UI"/>
              </a:rPr>
              <a:t>一</a:t>
            </a:r>
            <a:r>
              <a:rPr sz="1200" spc="10">
                <a:solidFill>
                  <a:srgbClr val="595959"/>
                </a:solidFill>
                <a:latin typeface="Microsoft YaHei UI"/>
                <a:cs typeface="Microsoft YaHei UI"/>
              </a:rPr>
              <a:t>。中国</a:t>
            </a:r>
            <a:r>
              <a:rPr sz="1200" spc="-15">
                <a:solidFill>
                  <a:srgbClr val="595959"/>
                </a:solidFill>
                <a:latin typeface="Microsoft YaHei UI"/>
                <a:cs typeface="Microsoft YaHei UI"/>
              </a:rPr>
              <a:t>DG</a:t>
            </a:r>
            <a:r>
              <a:rPr sz="1200" spc="-10">
                <a:solidFill>
                  <a:srgbClr val="595959"/>
                </a:solidFill>
                <a:latin typeface="Microsoft YaHei UI"/>
                <a:cs typeface="Microsoft YaHei UI"/>
              </a:rPr>
              <a:t>R</a:t>
            </a:r>
            <a:r>
              <a:rPr sz="1200" spc="-5">
                <a:solidFill>
                  <a:srgbClr val="595959"/>
                </a:solidFill>
                <a:latin typeface="Microsoft YaHei UI"/>
                <a:cs typeface="Microsoft YaHei UI"/>
              </a:rPr>
              <a:t>s</a:t>
            </a:r>
            <a:r>
              <a:rPr sz="1200" spc="10">
                <a:solidFill>
                  <a:srgbClr val="595959"/>
                </a:solidFill>
                <a:latin typeface="Microsoft YaHei UI"/>
                <a:cs typeface="Microsoft YaHei UI"/>
              </a:rPr>
              <a:t>由卫健委与医保局联合推 </a:t>
            </a:r>
            <a:r>
              <a:rPr sz="1200">
                <a:solidFill>
                  <a:srgbClr val="595959"/>
                </a:solidFill>
                <a:latin typeface="Microsoft YaHei UI"/>
                <a:cs typeface="Microsoft YaHei UI"/>
              </a:rPr>
              <a:t>进，助力医保支付方式改革，其本质是管理工具，既可以应用于付费管理，也可以用于预算管理、医疗质量管理，有助于 增强基金运行有效性，激励医院加强医疗质量管理，标准化利用医疗资源，达到医保控费的目的，实现医保、医院、患者</a:t>
            </a:r>
            <a:endParaRPr sz="1200">
              <a:latin typeface="Microsoft YaHei UI"/>
              <a:cs typeface="Microsoft YaHei UI"/>
            </a:endParaRPr>
          </a:p>
        </p:txBody>
      </p:sp>
      <p:sp>
        <p:nvSpPr>
          <p:cNvPr id="3" name="object 3"/>
          <p:cNvSpPr txBox="1"/>
          <p:nvPr/>
        </p:nvSpPr>
        <p:spPr>
          <a:xfrm>
            <a:off x="2050745" y="2694432"/>
            <a:ext cx="15494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多方共赢的有利局面。</a:t>
            </a:r>
            <a:endParaRPr sz="1200">
              <a:latin typeface="Microsoft YaHei UI"/>
              <a:cs typeface="Microsoft YaHei UI"/>
            </a:endParaRPr>
          </a:p>
        </p:txBody>
      </p:sp>
      <p:sp>
        <p:nvSpPr>
          <p:cNvPr id="4" name="object 4"/>
          <p:cNvSpPr txBox="1"/>
          <p:nvPr/>
        </p:nvSpPr>
        <p:spPr>
          <a:xfrm>
            <a:off x="2056282" y="6384544"/>
            <a:ext cx="533717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来源：国家医疗保障局、《基于</a:t>
            </a:r>
            <a:r>
              <a:rPr sz="800" spc="-15">
                <a:solidFill>
                  <a:srgbClr val="7F7F7F"/>
                </a:solidFill>
                <a:latin typeface="Microsoft YaHei UI"/>
                <a:cs typeface="Microsoft YaHei UI"/>
              </a:rPr>
              <a:t> </a:t>
            </a:r>
            <a:r>
              <a:rPr sz="800" spc="-5">
                <a:solidFill>
                  <a:srgbClr val="7F7F7F"/>
                </a:solidFill>
                <a:latin typeface="Arial"/>
                <a:cs typeface="Arial"/>
              </a:rPr>
              <a:t>DR</a:t>
            </a:r>
            <a:r>
              <a:rPr sz="800" spc="-10">
                <a:solidFill>
                  <a:srgbClr val="7F7F7F"/>
                </a:solidFill>
                <a:latin typeface="Arial"/>
                <a:cs typeface="Arial"/>
              </a:rPr>
              <a:t>Gs </a:t>
            </a:r>
            <a:r>
              <a:rPr sz="800" spc="-10">
                <a:solidFill>
                  <a:srgbClr val="7F7F7F"/>
                </a:solidFill>
                <a:latin typeface="Microsoft YaHei UI"/>
                <a:cs typeface="Microsoft YaHei UI"/>
              </a:rPr>
              <a:t>付费理念的绩效变革助推医院精细化管理》，艾瑞咨询研究院自主研究及绘制。</a:t>
            </a:r>
            <a:endParaRPr sz="800">
              <a:latin typeface="Microsoft YaHei UI"/>
              <a:cs typeface="Microsoft YaHei UI"/>
            </a:endParaRPr>
          </a:p>
        </p:txBody>
      </p:sp>
      <p:sp>
        <p:nvSpPr>
          <p:cNvPr id="5" name="object 5"/>
          <p:cNvSpPr txBox="1"/>
          <p:nvPr/>
        </p:nvSpPr>
        <p:spPr>
          <a:xfrm>
            <a:off x="4884896" y="2784855"/>
            <a:ext cx="2297430"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Arial"/>
                <a:cs typeface="Arial"/>
              </a:rPr>
              <a:t>DR</a:t>
            </a:r>
            <a:r>
              <a:rPr sz="1400" b="1" spc="-5">
                <a:solidFill>
                  <a:srgbClr val="404040"/>
                </a:solidFill>
                <a:latin typeface="Arial"/>
                <a:cs typeface="Arial"/>
              </a:rPr>
              <a:t>Gs</a:t>
            </a:r>
            <a:r>
              <a:rPr sz="1400" b="1">
                <a:solidFill>
                  <a:srgbClr val="404040"/>
                </a:solidFill>
                <a:latin typeface="Microsoft YaHei UI"/>
                <a:cs typeface="Microsoft YaHei UI"/>
              </a:rPr>
              <a:t>的分组路径与应用价值</a:t>
            </a:r>
            <a:endParaRPr sz="1400">
              <a:latin typeface="Microsoft YaHei UI"/>
              <a:cs typeface="Microsoft YaHei UI"/>
            </a:endParaRPr>
          </a:p>
        </p:txBody>
      </p:sp>
      <p:sp>
        <p:nvSpPr>
          <p:cNvPr id="6" name="object 6"/>
          <p:cNvSpPr/>
          <p:nvPr/>
        </p:nvSpPr>
        <p:spPr>
          <a:xfrm>
            <a:off x="2861811" y="3759834"/>
            <a:ext cx="1136535" cy="221272"/>
          </a:xfrm>
          <a:custGeom>
            <a:rect l="l" t="t" r="r" b="b"/>
            <a:pathLst>
              <a:path w="1136535" h="221272">
                <a:moveTo>
                  <a:pt x="0" y="0"/>
                </a:moveTo>
                <a:lnTo>
                  <a:pt x="1136535" y="0"/>
                </a:lnTo>
                <a:lnTo>
                  <a:pt x="1136535" y="221272"/>
                </a:lnTo>
                <a:lnTo>
                  <a:pt x="0" y="221272"/>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861811" y="3759834"/>
            <a:ext cx="1135959" cy="221166"/>
          </a:xfrm>
          <a:custGeom>
            <a:rect l="l" t="t" r="r" b="b"/>
            <a:pathLst>
              <a:path w="1135959" h="221166">
                <a:moveTo>
                  <a:pt x="0" y="0"/>
                </a:moveTo>
                <a:lnTo>
                  <a:pt x="1135959" y="0"/>
                </a:lnTo>
                <a:lnTo>
                  <a:pt x="1135959" y="221166"/>
                </a:lnTo>
                <a:lnTo>
                  <a:pt x="0" y="221166"/>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3290379" y="3795776"/>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病例</a:t>
            </a:r>
            <a:endParaRPr sz="1000">
              <a:latin typeface="Microsoft YaHei UI"/>
              <a:cs typeface="Microsoft YaHei UI"/>
            </a:endParaRPr>
          </a:p>
        </p:txBody>
      </p:sp>
      <p:sp>
        <p:nvSpPr>
          <p:cNvPr id="9" name="object 9"/>
          <p:cNvSpPr/>
          <p:nvPr/>
        </p:nvSpPr>
        <p:spPr>
          <a:xfrm>
            <a:off x="3391979" y="3981113"/>
            <a:ext cx="76200" cy="221284"/>
          </a:xfrm>
          <a:custGeom>
            <a:rect l="l" t="t" r="r" b="b"/>
            <a:pathLst>
              <a:path w="76200" h="221284">
                <a:moveTo>
                  <a:pt x="33337" y="145084"/>
                </a:moveTo>
                <a:lnTo>
                  <a:pt x="0" y="145084"/>
                </a:lnTo>
                <a:lnTo>
                  <a:pt x="38100" y="221284"/>
                </a:lnTo>
                <a:lnTo>
                  <a:pt x="69850" y="157784"/>
                </a:lnTo>
                <a:lnTo>
                  <a:pt x="33337" y="157784"/>
                </a:lnTo>
                <a:lnTo>
                  <a:pt x="33337" y="145084"/>
                </a:lnTo>
                <a:close/>
              </a:path>
              <a:path w="76200" h="221284">
                <a:moveTo>
                  <a:pt x="42862" y="0"/>
                </a:moveTo>
                <a:lnTo>
                  <a:pt x="33337" y="0"/>
                </a:lnTo>
                <a:lnTo>
                  <a:pt x="33337" y="157784"/>
                </a:lnTo>
                <a:lnTo>
                  <a:pt x="42862" y="157784"/>
                </a:lnTo>
                <a:lnTo>
                  <a:pt x="42862" y="0"/>
                </a:lnTo>
                <a:close/>
              </a:path>
              <a:path w="76200" h="221284">
                <a:moveTo>
                  <a:pt x="76200" y="145084"/>
                </a:moveTo>
                <a:lnTo>
                  <a:pt x="42862" y="145084"/>
                </a:lnTo>
                <a:lnTo>
                  <a:pt x="42862" y="157784"/>
                </a:lnTo>
                <a:lnTo>
                  <a:pt x="69850" y="157784"/>
                </a:lnTo>
                <a:lnTo>
                  <a:pt x="76200" y="145084"/>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2861811" y="4202391"/>
            <a:ext cx="1136535" cy="221272"/>
          </a:xfrm>
          <a:custGeom>
            <a:rect l="l" t="t" r="r" b="b"/>
            <a:pathLst>
              <a:path w="1136535" h="221272">
                <a:moveTo>
                  <a:pt x="0" y="0"/>
                </a:moveTo>
                <a:lnTo>
                  <a:pt x="1136535" y="0"/>
                </a:lnTo>
                <a:lnTo>
                  <a:pt x="1136535" y="221272"/>
                </a:lnTo>
                <a:lnTo>
                  <a:pt x="0" y="221272"/>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2861811" y="4202391"/>
            <a:ext cx="1135959" cy="221166"/>
          </a:xfrm>
          <a:custGeom>
            <a:rect l="l" t="t" r="r" b="b"/>
            <a:pathLst>
              <a:path w="1135959" h="221166">
                <a:moveTo>
                  <a:pt x="0" y="0"/>
                </a:moveTo>
                <a:lnTo>
                  <a:pt x="1135959" y="0"/>
                </a:lnTo>
                <a:lnTo>
                  <a:pt x="1135959" y="221166"/>
                </a:lnTo>
                <a:lnTo>
                  <a:pt x="0" y="221166"/>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txBox="1"/>
          <p:nvPr/>
        </p:nvSpPr>
        <p:spPr>
          <a:xfrm>
            <a:off x="3036379" y="4237735"/>
            <a:ext cx="787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主要诊断大类</a:t>
            </a:r>
            <a:endParaRPr sz="1000">
              <a:latin typeface="Microsoft YaHei UI"/>
              <a:cs typeface="Microsoft YaHei UI"/>
            </a:endParaRPr>
          </a:p>
        </p:txBody>
      </p:sp>
      <p:sp>
        <p:nvSpPr>
          <p:cNvPr id="13" name="object 13"/>
          <p:cNvSpPr/>
          <p:nvPr/>
        </p:nvSpPr>
        <p:spPr>
          <a:xfrm>
            <a:off x="3391979" y="4423670"/>
            <a:ext cx="76200" cy="448030"/>
          </a:xfrm>
          <a:custGeom>
            <a:rect l="l" t="t" r="r" b="b"/>
            <a:pathLst>
              <a:path w="76200" h="448030">
                <a:moveTo>
                  <a:pt x="33337" y="371830"/>
                </a:moveTo>
                <a:lnTo>
                  <a:pt x="0" y="371830"/>
                </a:lnTo>
                <a:lnTo>
                  <a:pt x="38100" y="448030"/>
                </a:lnTo>
                <a:lnTo>
                  <a:pt x="69850" y="384530"/>
                </a:lnTo>
                <a:lnTo>
                  <a:pt x="33337" y="384530"/>
                </a:lnTo>
                <a:lnTo>
                  <a:pt x="33337" y="371830"/>
                </a:lnTo>
                <a:close/>
              </a:path>
              <a:path w="76200" h="448030">
                <a:moveTo>
                  <a:pt x="42862" y="0"/>
                </a:moveTo>
                <a:lnTo>
                  <a:pt x="33337" y="0"/>
                </a:lnTo>
                <a:lnTo>
                  <a:pt x="33337" y="384530"/>
                </a:lnTo>
                <a:lnTo>
                  <a:pt x="42862" y="384530"/>
                </a:lnTo>
                <a:lnTo>
                  <a:pt x="42862" y="0"/>
                </a:lnTo>
                <a:close/>
              </a:path>
              <a:path w="76200" h="448030">
                <a:moveTo>
                  <a:pt x="76200" y="371830"/>
                </a:moveTo>
                <a:lnTo>
                  <a:pt x="42862" y="371830"/>
                </a:lnTo>
                <a:lnTo>
                  <a:pt x="42862" y="384530"/>
                </a:lnTo>
                <a:lnTo>
                  <a:pt x="69850" y="384530"/>
                </a:lnTo>
                <a:lnTo>
                  <a:pt x="76200" y="37183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2963415" y="4871699"/>
            <a:ext cx="933322" cy="358660"/>
          </a:xfrm>
          <a:custGeom>
            <a:rect l="l" t="t" r="r" b="b"/>
            <a:pathLst>
              <a:path w="933322" h="358660">
                <a:moveTo>
                  <a:pt x="0" y="0"/>
                </a:moveTo>
                <a:lnTo>
                  <a:pt x="933322" y="0"/>
                </a:lnTo>
                <a:lnTo>
                  <a:pt x="933322" y="358660"/>
                </a:lnTo>
                <a:lnTo>
                  <a:pt x="0" y="358660"/>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963415" y="4871700"/>
            <a:ext cx="932850" cy="358483"/>
          </a:xfrm>
          <a:custGeom>
            <a:rect l="l" t="t" r="r" b="b"/>
            <a:pathLst>
              <a:path w="932850" h="358483">
                <a:moveTo>
                  <a:pt x="0" y="0"/>
                </a:moveTo>
                <a:lnTo>
                  <a:pt x="932850" y="0"/>
                </a:lnTo>
                <a:lnTo>
                  <a:pt x="932850"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3036378" y="4899152"/>
            <a:ext cx="787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marR="12700" indent="-190500"/>
            <a:r>
              <a:rPr sz="1000" b="1">
                <a:solidFill>
                  <a:srgbClr val="FFFFFF"/>
                </a:solidFill>
                <a:latin typeface="Microsoft YaHei UI"/>
                <a:cs typeface="Microsoft YaHei UI"/>
              </a:rPr>
              <a:t>非手术室操作 </a:t>
            </a:r>
            <a:r>
              <a:rPr sz="1000" b="1" spc="-15">
                <a:solidFill>
                  <a:srgbClr val="FFFFFF"/>
                </a:solidFill>
                <a:latin typeface="Microsoft YaHei UI"/>
                <a:cs typeface="Microsoft YaHei UI"/>
              </a:rPr>
              <a:t>AD</a:t>
            </a:r>
            <a:r>
              <a:rPr sz="1000" b="1">
                <a:solidFill>
                  <a:srgbClr val="FFFFFF"/>
                </a:solidFill>
                <a:latin typeface="Microsoft YaHei UI"/>
                <a:cs typeface="Microsoft YaHei UI"/>
              </a:rPr>
              <a:t>RG</a:t>
            </a:r>
            <a:endParaRPr sz="1000">
              <a:latin typeface="Microsoft YaHei UI"/>
              <a:cs typeface="Microsoft YaHei UI"/>
            </a:endParaRPr>
          </a:p>
        </p:txBody>
      </p:sp>
      <p:sp>
        <p:nvSpPr>
          <p:cNvPr id="17" name="object 17"/>
          <p:cNvSpPr/>
          <p:nvPr/>
        </p:nvSpPr>
        <p:spPr>
          <a:xfrm>
            <a:off x="3998348" y="4878994"/>
            <a:ext cx="695998" cy="358660"/>
          </a:xfrm>
          <a:custGeom>
            <a:rect l="l" t="t" r="r" b="b"/>
            <a:pathLst>
              <a:path w="695998" h="358660">
                <a:moveTo>
                  <a:pt x="0" y="0"/>
                </a:moveTo>
                <a:lnTo>
                  <a:pt x="695998" y="0"/>
                </a:lnTo>
                <a:lnTo>
                  <a:pt x="695998" y="358660"/>
                </a:lnTo>
                <a:lnTo>
                  <a:pt x="0" y="358660"/>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3998348" y="4878995"/>
            <a:ext cx="695648" cy="358483"/>
          </a:xfrm>
          <a:custGeom>
            <a:rect l="l" t="t" r="r" b="b"/>
            <a:pathLst>
              <a:path w="695648" h="358483">
                <a:moveTo>
                  <a:pt x="0" y="0"/>
                </a:moveTo>
                <a:lnTo>
                  <a:pt x="695648" y="0"/>
                </a:lnTo>
                <a:lnTo>
                  <a:pt x="695648"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4143150" y="4905247"/>
            <a:ext cx="407034"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63500"/>
            <a:r>
              <a:rPr sz="1000" b="1">
                <a:solidFill>
                  <a:srgbClr val="FFFFFF"/>
                </a:solidFill>
                <a:latin typeface="Microsoft YaHei UI"/>
                <a:cs typeface="Microsoft YaHei UI"/>
              </a:rPr>
              <a:t>外科 </a:t>
            </a:r>
            <a:r>
              <a:rPr sz="1000" b="1" spc="-15">
                <a:solidFill>
                  <a:srgbClr val="FFFFFF"/>
                </a:solidFill>
                <a:latin typeface="Microsoft YaHei UI"/>
                <a:cs typeface="Microsoft YaHei UI"/>
              </a:rPr>
              <a:t>AD</a:t>
            </a:r>
            <a:r>
              <a:rPr sz="1000" b="1">
                <a:solidFill>
                  <a:srgbClr val="FFFFFF"/>
                </a:solidFill>
                <a:latin typeface="Microsoft YaHei UI"/>
                <a:cs typeface="Microsoft YaHei UI"/>
              </a:rPr>
              <a:t>RG</a:t>
            </a:r>
            <a:endParaRPr sz="1000">
              <a:latin typeface="Microsoft YaHei UI"/>
              <a:cs typeface="Microsoft YaHei UI"/>
            </a:endParaRPr>
          </a:p>
        </p:txBody>
      </p:sp>
      <p:sp>
        <p:nvSpPr>
          <p:cNvPr id="20" name="object 20"/>
          <p:cNvSpPr/>
          <p:nvPr/>
        </p:nvSpPr>
        <p:spPr>
          <a:xfrm>
            <a:off x="2165807" y="4878994"/>
            <a:ext cx="695998" cy="358660"/>
          </a:xfrm>
          <a:custGeom>
            <a:rect l="l" t="t" r="r" b="b"/>
            <a:pathLst>
              <a:path w="695998" h="358660">
                <a:moveTo>
                  <a:pt x="0" y="0"/>
                </a:moveTo>
                <a:lnTo>
                  <a:pt x="695998" y="0"/>
                </a:lnTo>
                <a:lnTo>
                  <a:pt x="695998" y="358660"/>
                </a:lnTo>
                <a:lnTo>
                  <a:pt x="0" y="358660"/>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2165806" y="4878995"/>
            <a:ext cx="695648" cy="358483"/>
          </a:xfrm>
          <a:custGeom>
            <a:rect l="l" t="t" r="r" b="b"/>
            <a:pathLst>
              <a:path w="695648" h="358483">
                <a:moveTo>
                  <a:pt x="0" y="0"/>
                </a:moveTo>
                <a:lnTo>
                  <a:pt x="695648" y="0"/>
                </a:lnTo>
                <a:lnTo>
                  <a:pt x="695648"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2310608" y="4905247"/>
            <a:ext cx="407034"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000" b="1">
                <a:solidFill>
                  <a:srgbClr val="FFFFFF"/>
                </a:solidFill>
                <a:latin typeface="Microsoft YaHei UI"/>
                <a:cs typeface="Microsoft YaHei UI"/>
              </a:rPr>
              <a:t>内科</a:t>
            </a:r>
            <a:endParaRPr sz="1000">
              <a:latin typeface="Microsoft YaHei UI"/>
              <a:cs typeface="Microsoft YaHei UI"/>
            </a:endParaRPr>
          </a:p>
          <a:p>
            <a:pPr algn="ctr">
              <a:lnSpc>
                <a:spcPct val="100000"/>
              </a:lnSpc>
            </a:pPr>
            <a:r>
              <a:rPr sz="1000" b="1" spc="-15">
                <a:solidFill>
                  <a:srgbClr val="FFFFFF"/>
                </a:solidFill>
                <a:latin typeface="Microsoft YaHei UI"/>
                <a:cs typeface="Microsoft YaHei UI"/>
              </a:rPr>
              <a:t>AD</a:t>
            </a:r>
            <a:r>
              <a:rPr sz="1000" b="1">
                <a:solidFill>
                  <a:srgbClr val="FFFFFF"/>
                </a:solidFill>
                <a:latin typeface="Microsoft YaHei UI"/>
                <a:cs typeface="Microsoft YaHei UI"/>
              </a:rPr>
              <a:t>RG</a:t>
            </a:r>
            <a:endParaRPr sz="1000">
              <a:latin typeface="Microsoft YaHei UI"/>
              <a:cs typeface="Microsoft YaHei UI"/>
            </a:endParaRPr>
          </a:p>
        </p:txBody>
      </p:sp>
      <p:sp>
        <p:nvSpPr>
          <p:cNvPr id="23" name="object 23"/>
          <p:cNvSpPr/>
          <p:nvPr/>
        </p:nvSpPr>
        <p:spPr>
          <a:xfrm>
            <a:off x="3425318" y="4423063"/>
            <a:ext cx="959497" cy="455320"/>
          </a:xfrm>
          <a:custGeom>
            <a:rect l="l" t="t" r="r" b="b"/>
            <a:pathLst>
              <a:path w="959497" h="455320">
                <a:moveTo>
                  <a:pt x="916635" y="379120"/>
                </a:moveTo>
                <a:lnTo>
                  <a:pt x="883297" y="379120"/>
                </a:lnTo>
                <a:lnTo>
                  <a:pt x="921397" y="455320"/>
                </a:lnTo>
                <a:lnTo>
                  <a:pt x="953147" y="391820"/>
                </a:lnTo>
                <a:lnTo>
                  <a:pt x="916635" y="391820"/>
                </a:lnTo>
                <a:lnTo>
                  <a:pt x="916635" y="379120"/>
                </a:lnTo>
                <a:close/>
              </a:path>
              <a:path w="959497" h="455320">
                <a:moveTo>
                  <a:pt x="916635" y="227965"/>
                </a:moveTo>
                <a:lnTo>
                  <a:pt x="916635" y="391820"/>
                </a:lnTo>
                <a:lnTo>
                  <a:pt x="926160" y="391820"/>
                </a:lnTo>
                <a:lnTo>
                  <a:pt x="926160" y="232727"/>
                </a:lnTo>
                <a:lnTo>
                  <a:pt x="921397" y="232727"/>
                </a:lnTo>
                <a:lnTo>
                  <a:pt x="916635" y="227965"/>
                </a:lnTo>
                <a:close/>
              </a:path>
              <a:path w="959497" h="455320">
                <a:moveTo>
                  <a:pt x="959497" y="379120"/>
                </a:moveTo>
                <a:lnTo>
                  <a:pt x="926160" y="379120"/>
                </a:lnTo>
                <a:lnTo>
                  <a:pt x="926160" y="391820"/>
                </a:lnTo>
                <a:lnTo>
                  <a:pt x="953147" y="391820"/>
                </a:lnTo>
                <a:lnTo>
                  <a:pt x="959497" y="379120"/>
                </a:lnTo>
                <a:close/>
              </a:path>
              <a:path w="959497" h="455320">
                <a:moveTo>
                  <a:pt x="9525" y="0"/>
                </a:moveTo>
                <a:lnTo>
                  <a:pt x="0" y="0"/>
                </a:lnTo>
                <a:lnTo>
                  <a:pt x="0" y="230593"/>
                </a:lnTo>
                <a:lnTo>
                  <a:pt x="2133" y="232727"/>
                </a:lnTo>
                <a:lnTo>
                  <a:pt x="916635" y="232727"/>
                </a:lnTo>
                <a:lnTo>
                  <a:pt x="916635" y="227965"/>
                </a:lnTo>
                <a:lnTo>
                  <a:pt x="9525" y="227965"/>
                </a:lnTo>
                <a:lnTo>
                  <a:pt x="4762" y="223202"/>
                </a:lnTo>
                <a:lnTo>
                  <a:pt x="9525" y="223202"/>
                </a:lnTo>
                <a:lnTo>
                  <a:pt x="9525" y="0"/>
                </a:lnTo>
                <a:close/>
              </a:path>
              <a:path w="959497" h="455320">
                <a:moveTo>
                  <a:pt x="924026" y="223202"/>
                </a:moveTo>
                <a:lnTo>
                  <a:pt x="9525" y="223202"/>
                </a:lnTo>
                <a:lnTo>
                  <a:pt x="9525" y="227965"/>
                </a:lnTo>
                <a:lnTo>
                  <a:pt x="916635" y="227965"/>
                </a:lnTo>
                <a:lnTo>
                  <a:pt x="921397" y="232727"/>
                </a:lnTo>
                <a:lnTo>
                  <a:pt x="926160" y="232727"/>
                </a:lnTo>
                <a:lnTo>
                  <a:pt x="926160" y="225336"/>
                </a:lnTo>
                <a:lnTo>
                  <a:pt x="924026" y="223202"/>
                </a:lnTo>
                <a:close/>
              </a:path>
              <a:path w="959497" h="455320">
                <a:moveTo>
                  <a:pt x="9525" y="223202"/>
                </a:moveTo>
                <a:lnTo>
                  <a:pt x="4762" y="223202"/>
                </a:lnTo>
                <a:lnTo>
                  <a:pt x="9525" y="227965"/>
                </a:lnTo>
                <a:lnTo>
                  <a:pt x="9525" y="223202"/>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2476432" y="4423367"/>
            <a:ext cx="958773" cy="455320"/>
          </a:xfrm>
          <a:custGeom>
            <a:rect l="l" t="t" r="r" b="b"/>
            <a:pathLst>
              <a:path w="958772" h="455320">
                <a:moveTo>
                  <a:pt x="33337" y="379120"/>
                </a:moveTo>
                <a:lnTo>
                  <a:pt x="0" y="379120"/>
                </a:lnTo>
                <a:lnTo>
                  <a:pt x="38100" y="455320"/>
                </a:lnTo>
                <a:lnTo>
                  <a:pt x="69850" y="391820"/>
                </a:lnTo>
                <a:lnTo>
                  <a:pt x="33337" y="391820"/>
                </a:lnTo>
                <a:lnTo>
                  <a:pt x="33337" y="379120"/>
                </a:lnTo>
                <a:close/>
              </a:path>
              <a:path w="958772" h="455320">
                <a:moveTo>
                  <a:pt x="949248" y="222897"/>
                </a:moveTo>
                <a:lnTo>
                  <a:pt x="35471" y="222897"/>
                </a:lnTo>
                <a:lnTo>
                  <a:pt x="33337" y="225031"/>
                </a:lnTo>
                <a:lnTo>
                  <a:pt x="33337" y="391820"/>
                </a:lnTo>
                <a:lnTo>
                  <a:pt x="42862" y="391820"/>
                </a:lnTo>
                <a:lnTo>
                  <a:pt x="42862" y="232422"/>
                </a:lnTo>
                <a:lnTo>
                  <a:pt x="38100" y="232422"/>
                </a:lnTo>
                <a:lnTo>
                  <a:pt x="42862" y="227660"/>
                </a:lnTo>
                <a:lnTo>
                  <a:pt x="949248" y="227660"/>
                </a:lnTo>
                <a:lnTo>
                  <a:pt x="949248" y="222897"/>
                </a:lnTo>
                <a:close/>
              </a:path>
              <a:path w="958772" h="455320">
                <a:moveTo>
                  <a:pt x="76200" y="379120"/>
                </a:moveTo>
                <a:lnTo>
                  <a:pt x="42862" y="379120"/>
                </a:lnTo>
                <a:lnTo>
                  <a:pt x="42862" y="391820"/>
                </a:lnTo>
                <a:lnTo>
                  <a:pt x="69850" y="391820"/>
                </a:lnTo>
                <a:lnTo>
                  <a:pt x="76200" y="379120"/>
                </a:lnTo>
                <a:close/>
              </a:path>
              <a:path w="958772" h="455320">
                <a:moveTo>
                  <a:pt x="42862" y="227660"/>
                </a:moveTo>
                <a:lnTo>
                  <a:pt x="38100" y="232422"/>
                </a:lnTo>
                <a:lnTo>
                  <a:pt x="42862" y="232422"/>
                </a:lnTo>
                <a:lnTo>
                  <a:pt x="42862" y="227660"/>
                </a:lnTo>
                <a:close/>
              </a:path>
              <a:path w="958772" h="455320">
                <a:moveTo>
                  <a:pt x="958773" y="222897"/>
                </a:moveTo>
                <a:lnTo>
                  <a:pt x="954011" y="222897"/>
                </a:lnTo>
                <a:lnTo>
                  <a:pt x="949248" y="227660"/>
                </a:lnTo>
                <a:lnTo>
                  <a:pt x="42862" y="227660"/>
                </a:lnTo>
                <a:lnTo>
                  <a:pt x="42862" y="232422"/>
                </a:lnTo>
                <a:lnTo>
                  <a:pt x="956640" y="232422"/>
                </a:lnTo>
                <a:lnTo>
                  <a:pt x="958773" y="230289"/>
                </a:lnTo>
                <a:lnTo>
                  <a:pt x="958773" y="222897"/>
                </a:lnTo>
                <a:close/>
              </a:path>
              <a:path w="958772" h="455320">
                <a:moveTo>
                  <a:pt x="958773" y="0"/>
                </a:moveTo>
                <a:lnTo>
                  <a:pt x="949248" y="0"/>
                </a:lnTo>
                <a:lnTo>
                  <a:pt x="949248" y="227660"/>
                </a:lnTo>
                <a:lnTo>
                  <a:pt x="954011" y="222897"/>
                </a:lnTo>
                <a:lnTo>
                  <a:pt x="958773" y="222897"/>
                </a:lnTo>
                <a:lnTo>
                  <a:pt x="958773"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2475345" y="5237661"/>
            <a:ext cx="76200" cy="138607"/>
          </a:xfrm>
          <a:custGeom>
            <a:rect l="l" t="t" r="r" b="b"/>
            <a:pathLst>
              <a:path w="76200" h="138607">
                <a:moveTo>
                  <a:pt x="33337" y="62407"/>
                </a:moveTo>
                <a:lnTo>
                  <a:pt x="0" y="62407"/>
                </a:lnTo>
                <a:lnTo>
                  <a:pt x="38100" y="138607"/>
                </a:lnTo>
                <a:lnTo>
                  <a:pt x="69850" y="75107"/>
                </a:lnTo>
                <a:lnTo>
                  <a:pt x="33337" y="75107"/>
                </a:lnTo>
                <a:lnTo>
                  <a:pt x="33337" y="62407"/>
                </a:lnTo>
                <a:close/>
              </a:path>
              <a:path w="76200" h="138607">
                <a:moveTo>
                  <a:pt x="42862" y="0"/>
                </a:moveTo>
                <a:lnTo>
                  <a:pt x="33337" y="0"/>
                </a:lnTo>
                <a:lnTo>
                  <a:pt x="33337" y="75107"/>
                </a:lnTo>
                <a:lnTo>
                  <a:pt x="42862" y="75107"/>
                </a:lnTo>
                <a:lnTo>
                  <a:pt x="42862" y="0"/>
                </a:lnTo>
                <a:close/>
              </a:path>
              <a:path w="76200" h="138607">
                <a:moveTo>
                  <a:pt x="76200" y="62407"/>
                </a:moveTo>
                <a:lnTo>
                  <a:pt x="42862" y="62407"/>
                </a:lnTo>
                <a:lnTo>
                  <a:pt x="42862" y="75107"/>
                </a:lnTo>
                <a:lnTo>
                  <a:pt x="69850" y="75107"/>
                </a:lnTo>
                <a:lnTo>
                  <a:pt x="76200" y="6240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3392705" y="5237661"/>
            <a:ext cx="76200" cy="138607"/>
          </a:xfrm>
          <a:custGeom>
            <a:rect l="l" t="t" r="r" b="b"/>
            <a:pathLst>
              <a:path w="76200" h="138607">
                <a:moveTo>
                  <a:pt x="33337" y="62407"/>
                </a:moveTo>
                <a:lnTo>
                  <a:pt x="0" y="62407"/>
                </a:lnTo>
                <a:lnTo>
                  <a:pt x="38100" y="138607"/>
                </a:lnTo>
                <a:lnTo>
                  <a:pt x="69850" y="75107"/>
                </a:lnTo>
                <a:lnTo>
                  <a:pt x="33337" y="75107"/>
                </a:lnTo>
                <a:lnTo>
                  <a:pt x="33337" y="62407"/>
                </a:lnTo>
                <a:close/>
              </a:path>
              <a:path w="76200" h="138607">
                <a:moveTo>
                  <a:pt x="42862" y="0"/>
                </a:moveTo>
                <a:lnTo>
                  <a:pt x="33337" y="0"/>
                </a:lnTo>
                <a:lnTo>
                  <a:pt x="33337" y="75107"/>
                </a:lnTo>
                <a:lnTo>
                  <a:pt x="42862" y="75107"/>
                </a:lnTo>
                <a:lnTo>
                  <a:pt x="42862" y="0"/>
                </a:lnTo>
                <a:close/>
              </a:path>
              <a:path w="76200" h="138607">
                <a:moveTo>
                  <a:pt x="76200" y="62407"/>
                </a:moveTo>
                <a:lnTo>
                  <a:pt x="42862" y="62407"/>
                </a:lnTo>
                <a:lnTo>
                  <a:pt x="42862" y="75107"/>
                </a:lnTo>
                <a:lnTo>
                  <a:pt x="69850" y="75107"/>
                </a:lnTo>
                <a:lnTo>
                  <a:pt x="76200" y="6240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4310065" y="5238269"/>
            <a:ext cx="76200" cy="138607"/>
          </a:xfrm>
          <a:custGeom>
            <a:rect l="l" t="t" r="r" b="b"/>
            <a:pathLst>
              <a:path w="76200" h="138607">
                <a:moveTo>
                  <a:pt x="33337" y="62407"/>
                </a:moveTo>
                <a:lnTo>
                  <a:pt x="0" y="62407"/>
                </a:lnTo>
                <a:lnTo>
                  <a:pt x="38100" y="138607"/>
                </a:lnTo>
                <a:lnTo>
                  <a:pt x="69850" y="75107"/>
                </a:lnTo>
                <a:lnTo>
                  <a:pt x="33337" y="75107"/>
                </a:lnTo>
                <a:lnTo>
                  <a:pt x="33337" y="62407"/>
                </a:lnTo>
                <a:close/>
              </a:path>
              <a:path w="76200" h="138607">
                <a:moveTo>
                  <a:pt x="42862" y="0"/>
                </a:moveTo>
                <a:lnTo>
                  <a:pt x="33337" y="0"/>
                </a:lnTo>
                <a:lnTo>
                  <a:pt x="33337" y="75107"/>
                </a:lnTo>
                <a:lnTo>
                  <a:pt x="42862" y="75107"/>
                </a:lnTo>
                <a:lnTo>
                  <a:pt x="42862" y="0"/>
                </a:lnTo>
                <a:close/>
              </a:path>
              <a:path w="76200" h="138607">
                <a:moveTo>
                  <a:pt x="76200" y="62407"/>
                </a:moveTo>
                <a:lnTo>
                  <a:pt x="42862" y="62407"/>
                </a:lnTo>
                <a:lnTo>
                  <a:pt x="42862" y="75107"/>
                </a:lnTo>
                <a:lnTo>
                  <a:pt x="69850" y="75107"/>
                </a:lnTo>
                <a:lnTo>
                  <a:pt x="76200" y="6240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2165807" y="5376264"/>
            <a:ext cx="2525636" cy="358660"/>
          </a:xfrm>
          <a:custGeom>
            <a:rect l="l" t="t" r="r" b="b"/>
            <a:pathLst>
              <a:path w="2525636" h="358660">
                <a:moveTo>
                  <a:pt x="0" y="0"/>
                </a:moveTo>
                <a:lnTo>
                  <a:pt x="2525636" y="0"/>
                </a:lnTo>
                <a:lnTo>
                  <a:pt x="2525636" y="358660"/>
                </a:lnTo>
                <a:lnTo>
                  <a:pt x="0" y="358660"/>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2165806" y="5376265"/>
            <a:ext cx="2524354" cy="358483"/>
          </a:xfrm>
          <a:custGeom>
            <a:rect l="l" t="t" r="r" b="b"/>
            <a:pathLst>
              <a:path w="2524354" h="358483">
                <a:moveTo>
                  <a:pt x="0" y="0"/>
                </a:moveTo>
                <a:lnTo>
                  <a:pt x="2524354" y="0"/>
                </a:lnTo>
                <a:lnTo>
                  <a:pt x="2524354"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txBox="1"/>
          <p:nvPr/>
        </p:nvSpPr>
        <p:spPr>
          <a:xfrm>
            <a:off x="2336427" y="5402071"/>
            <a:ext cx="2184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1000" b="1">
                <a:solidFill>
                  <a:srgbClr val="FFFFFF"/>
                </a:solidFill>
                <a:latin typeface="Microsoft YaHei UI"/>
                <a:cs typeface="Microsoft YaHei UI"/>
              </a:rPr>
              <a:t>考虑病例的其他个体特征</a:t>
            </a:r>
            <a:endParaRPr sz="1000">
              <a:latin typeface="Microsoft YaHei UI"/>
              <a:cs typeface="Microsoft YaHei UI"/>
            </a:endParaRPr>
          </a:p>
          <a:p>
            <a:pPr algn="ctr">
              <a:lnSpc>
                <a:spcPct val="100000"/>
              </a:lnSpc>
            </a:pPr>
            <a:r>
              <a:rPr sz="1000" b="1">
                <a:solidFill>
                  <a:srgbClr val="FFFFFF"/>
                </a:solidFill>
                <a:latin typeface="Microsoft YaHei UI"/>
                <a:cs typeface="Microsoft YaHei UI"/>
              </a:rPr>
              <a:t>（年龄、合并症、并发症）进行细分组</a:t>
            </a:r>
            <a:endParaRPr sz="1000">
              <a:latin typeface="Microsoft YaHei UI"/>
              <a:cs typeface="Microsoft YaHei UI"/>
            </a:endParaRPr>
          </a:p>
        </p:txBody>
      </p:sp>
      <p:sp>
        <p:nvSpPr>
          <p:cNvPr id="31" name="object 31"/>
          <p:cNvSpPr/>
          <p:nvPr/>
        </p:nvSpPr>
        <p:spPr>
          <a:xfrm>
            <a:off x="2476797" y="5734931"/>
            <a:ext cx="76200" cy="138607"/>
          </a:xfrm>
          <a:custGeom>
            <a:rect l="l" t="t" r="r" b="b"/>
            <a:pathLst>
              <a:path w="76200" h="138607">
                <a:moveTo>
                  <a:pt x="33337" y="62407"/>
                </a:moveTo>
                <a:lnTo>
                  <a:pt x="0" y="62407"/>
                </a:lnTo>
                <a:lnTo>
                  <a:pt x="38100" y="138607"/>
                </a:lnTo>
                <a:lnTo>
                  <a:pt x="69850" y="75107"/>
                </a:lnTo>
                <a:lnTo>
                  <a:pt x="33337" y="75107"/>
                </a:lnTo>
                <a:lnTo>
                  <a:pt x="33337" y="62407"/>
                </a:lnTo>
                <a:close/>
              </a:path>
              <a:path w="76200" h="138607">
                <a:moveTo>
                  <a:pt x="42862" y="0"/>
                </a:moveTo>
                <a:lnTo>
                  <a:pt x="33337" y="0"/>
                </a:lnTo>
                <a:lnTo>
                  <a:pt x="33337" y="75107"/>
                </a:lnTo>
                <a:lnTo>
                  <a:pt x="42862" y="75107"/>
                </a:lnTo>
                <a:lnTo>
                  <a:pt x="42862" y="0"/>
                </a:lnTo>
                <a:close/>
              </a:path>
              <a:path w="76200" h="138607">
                <a:moveTo>
                  <a:pt x="76200" y="62407"/>
                </a:moveTo>
                <a:lnTo>
                  <a:pt x="42862" y="62407"/>
                </a:lnTo>
                <a:lnTo>
                  <a:pt x="42862" y="75107"/>
                </a:lnTo>
                <a:lnTo>
                  <a:pt x="69850" y="75107"/>
                </a:lnTo>
                <a:lnTo>
                  <a:pt x="76200" y="6240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3394156" y="5734931"/>
            <a:ext cx="76200" cy="138607"/>
          </a:xfrm>
          <a:custGeom>
            <a:rect l="l" t="t" r="r" b="b"/>
            <a:pathLst>
              <a:path w="76200" h="138607">
                <a:moveTo>
                  <a:pt x="33337" y="62407"/>
                </a:moveTo>
                <a:lnTo>
                  <a:pt x="0" y="62407"/>
                </a:lnTo>
                <a:lnTo>
                  <a:pt x="38100" y="138607"/>
                </a:lnTo>
                <a:lnTo>
                  <a:pt x="69850" y="75107"/>
                </a:lnTo>
                <a:lnTo>
                  <a:pt x="33337" y="75107"/>
                </a:lnTo>
                <a:lnTo>
                  <a:pt x="33337" y="62407"/>
                </a:lnTo>
                <a:close/>
              </a:path>
              <a:path w="76200" h="138607">
                <a:moveTo>
                  <a:pt x="42862" y="0"/>
                </a:moveTo>
                <a:lnTo>
                  <a:pt x="33337" y="0"/>
                </a:lnTo>
                <a:lnTo>
                  <a:pt x="33337" y="75107"/>
                </a:lnTo>
                <a:lnTo>
                  <a:pt x="42862" y="75107"/>
                </a:lnTo>
                <a:lnTo>
                  <a:pt x="42862" y="0"/>
                </a:lnTo>
                <a:close/>
              </a:path>
              <a:path w="76200" h="138607">
                <a:moveTo>
                  <a:pt x="76200" y="62407"/>
                </a:moveTo>
                <a:lnTo>
                  <a:pt x="42862" y="62407"/>
                </a:lnTo>
                <a:lnTo>
                  <a:pt x="42862" y="75107"/>
                </a:lnTo>
                <a:lnTo>
                  <a:pt x="69850" y="75107"/>
                </a:lnTo>
                <a:lnTo>
                  <a:pt x="76200" y="6240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4311515" y="5735538"/>
            <a:ext cx="76200" cy="138607"/>
          </a:xfrm>
          <a:custGeom>
            <a:rect l="l" t="t" r="r" b="b"/>
            <a:pathLst>
              <a:path w="76200" h="138607">
                <a:moveTo>
                  <a:pt x="33337" y="62407"/>
                </a:moveTo>
                <a:lnTo>
                  <a:pt x="0" y="62407"/>
                </a:lnTo>
                <a:lnTo>
                  <a:pt x="38100" y="138607"/>
                </a:lnTo>
                <a:lnTo>
                  <a:pt x="69850" y="75107"/>
                </a:lnTo>
                <a:lnTo>
                  <a:pt x="33337" y="75107"/>
                </a:lnTo>
                <a:lnTo>
                  <a:pt x="33337" y="62407"/>
                </a:lnTo>
                <a:close/>
              </a:path>
              <a:path w="76200" h="138607">
                <a:moveTo>
                  <a:pt x="42862" y="0"/>
                </a:moveTo>
                <a:lnTo>
                  <a:pt x="33337" y="0"/>
                </a:lnTo>
                <a:lnTo>
                  <a:pt x="33337" y="75107"/>
                </a:lnTo>
                <a:lnTo>
                  <a:pt x="42862" y="75107"/>
                </a:lnTo>
                <a:lnTo>
                  <a:pt x="42862" y="0"/>
                </a:lnTo>
                <a:close/>
              </a:path>
              <a:path w="76200" h="138607">
                <a:moveTo>
                  <a:pt x="76200" y="62407"/>
                </a:moveTo>
                <a:lnTo>
                  <a:pt x="42862" y="62407"/>
                </a:lnTo>
                <a:lnTo>
                  <a:pt x="42862" y="75107"/>
                </a:lnTo>
                <a:lnTo>
                  <a:pt x="69850" y="75107"/>
                </a:lnTo>
                <a:lnTo>
                  <a:pt x="76200" y="6240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2960513" y="5866238"/>
            <a:ext cx="933322" cy="358660"/>
          </a:xfrm>
          <a:custGeom>
            <a:rect l="l" t="t" r="r" b="b"/>
            <a:pathLst>
              <a:path w="933322" h="358660">
                <a:moveTo>
                  <a:pt x="0" y="0"/>
                </a:moveTo>
                <a:lnTo>
                  <a:pt x="933322" y="0"/>
                </a:lnTo>
                <a:lnTo>
                  <a:pt x="933322" y="358660"/>
                </a:lnTo>
                <a:lnTo>
                  <a:pt x="0" y="358660"/>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2960513" y="5866239"/>
            <a:ext cx="932850" cy="358483"/>
          </a:xfrm>
          <a:custGeom>
            <a:rect l="l" t="t" r="r" b="b"/>
            <a:pathLst>
              <a:path w="932850" h="358483">
                <a:moveTo>
                  <a:pt x="0" y="0"/>
                </a:moveTo>
                <a:lnTo>
                  <a:pt x="932850" y="0"/>
                </a:lnTo>
                <a:lnTo>
                  <a:pt x="932850"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3995445" y="5873532"/>
            <a:ext cx="695998" cy="358660"/>
          </a:xfrm>
          <a:custGeom>
            <a:rect l="l" t="t" r="r" b="b"/>
            <a:pathLst>
              <a:path w="695998" h="358660">
                <a:moveTo>
                  <a:pt x="0" y="0"/>
                </a:moveTo>
                <a:lnTo>
                  <a:pt x="695998" y="0"/>
                </a:lnTo>
                <a:lnTo>
                  <a:pt x="695998" y="358660"/>
                </a:lnTo>
                <a:lnTo>
                  <a:pt x="0" y="358660"/>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3995445" y="5873533"/>
            <a:ext cx="695648" cy="358483"/>
          </a:xfrm>
          <a:custGeom>
            <a:rect l="l" t="t" r="r" b="b"/>
            <a:pathLst>
              <a:path w="695648" h="358483">
                <a:moveTo>
                  <a:pt x="0" y="0"/>
                </a:moveTo>
                <a:lnTo>
                  <a:pt x="695648" y="0"/>
                </a:lnTo>
                <a:lnTo>
                  <a:pt x="695648"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2162903" y="5873532"/>
            <a:ext cx="695998" cy="358660"/>
          </a:xfrm>
          <a:custGeom>
            <a:rect l="l" t="t" r="r" b="b"/>
            <a:pathLst>
              <a:path w="695998" h="358660">
                <a:moveTo>
                  <a:pt x="0" y="0"/>
                </a:moveTo>
                <a:lnTo>
                  <a:pt x="695998" y="0"/>
                </a:lnTo>
                <a:lnTo>
                  <a:pt x="695998" y="358660"/>
                </a:lnTo>
                <a:lnTo>
                  <a:pt x="0" y="358660"/>
                </a:lnTo>
                <a:lnTo>
                  <a:pt x="0" y="0"/>
                </a:lnTo>
                <a:close/>
              </a:path>
            </a:pathLst>
          </a:custGeom>
          <a:solidFill>
            <a:srgbClr val="00B0F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2162903" y="5873533"/>
            <a:ext cx="695648" cy="358483"/>
          </a:xfrm>
          <a:custGeom>
            <a:rect l="l" t="t" r="r" b="b"/>
            <a:pathLst>
              <a:path w="695648" h="358483">
                <a:moveTo>
                  <a:pt x="0" y="0"/>
                </a:moveTo>
                <a:lnTo>
                  <a:pt x="695648" y="0"/>
                </a:lnTo>
                <a:lnTo>
                  <a:pt x="695648" y="358483"/>
                </a:lnTo>
                <a:lnTo>
                  <a:pt x="0" y="358483"/>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txBox="1"/>
          <p:nvPr/>
        </p:nvSpPr>
        <p:spPr>
          <a:xfrm>
            <a:off x="2355331" y="6054344"/>
            <a:ext cx="214439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928369"/>
                <a:tab pos="1844675"/>
              </a:tabLst>
            </a:pPr>
            <a:r>
              <a:rPr sz="1000" b="1" spc="-15">
                <a:solidFill>
                  <a:srgbClr val="FFFFFF"/>
                </a:solidFill>
                <a:latin typeface="Microsoft YaHei UI"/>
                <a:cs typeface="Microsoft YaHei UI"/>
              </a:rPr>
              <a:t>D</a:t>
            </a:r>
            <a:r>
              <a:rPr sz="1000" b="1" spc="-10">
                <a:solidFill>
                  <a:srgbClr val="FFFFFF"/>
                </a:solidFill>
                <a:latin typeface="Microsoft YaHei UI"/>
                <a:cs typeface="Microsoft YaHei UI"/>
              </a:rPr>
              <a:t>RG	</a:t>
            </a:r>
            <a:r>
              <a:rPr sz="1500" b="1" spc="-22" baseline="2777">
                <a:solidFill>
                  <a:srgbClr val="FFFFFF"/>
                </a:solidFill>
                <a:latin typeface="Microsoft YaHei UI"/>
                <a:cs typeface="Microsoft YaHei UI"/>
              </a:rPr>
              <a:t>D</a:t>
            </a:r>
            <a:r>
              <a:rPr sz="1500" b="1" spc="-15" baseline="2777">
                <a:solidFill>
                  <a:srgbClr val="FFFFFF"/>
                </a:solidFill>
                <a:latin typeface="Microsoft YaHei UI"/>
                <a:cs typeface="Microsoft YaHei UI"/>
              </a:rPr>
              <a:t>RG	</a:t>
            </a:r>
            <a:r>
              <a:rPr sz="1000" b="1" spc="-15">
                <a:solidFill>
                  <a:srgbClr val="FFFFFF"/>
                </a:solidFill>
                <a:latin typeface="Microsoft YaHei UI"/>
                <a:cs typeface="Microsoft YaHei UI"/>
              </a:rPr>
              <a:t>D</a:t>
            </a:r>
            <a:r>
              <a:rPr sz="1000" b="1" spc="-10">
                <a:solidFill>
                  <a:srgbClr val="FFFFFF"/>
                </a:solidFill>
                <a:latin typeface="Microsoft YaHei UI"/>
                <a:cs typeface="Microsoft YaHei UI"/>
              </a:rPr>
              <a:t>RG</a:t>
            </a:r>
            <a:endParaRPr sz="1000">
              <a:latin typeface="Microsoft YaHei UI"/>
              <a:cs typeface="Microsoft YaHei UI"/>
            </a:endParaRPr>
          </a:p>
        </p:txBody>
      </p:sp>
      <p:sp>
        <p:nvSpPr>
          <p:cNvPr id="41" name="object 41"/>
          <p:cNvSpPr/>
          <p:nvPr/>
        </p:nvSpPr>
        <p:spPr>
          <a:xfrm>
            <a:off x="4027378" y="4385372"/>
            <a:ext cx="648830" cy="221284"/>
          </a:xfrm>
          <a:custGeom>
            <a:rect l="l" t="t" r="r" b="b"/>
            <a:pathLst>
              <a:path w="648830" h="221284">
                <a:moveTo>
                  <a:pt x="0" y="0"/>
                </a:moveTo>
                <a:lnTo>
                  <a:pt x="648830" y="0"/>
                </a:lnTo>
                <a:lnTo>
                  <a:pt x="648830" y="221284"/>
                </a:lnTo>
                <a:lnTo>
                  <a:pt x="0" y="221284"/>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4027378" y="4385372"/>
            <a:ext cx="648498" cy="221166"/>
          </a:xfrm>
          <a:custGeom>
            <a:rect l="l" t="t" r="r" b="b"/>
            <a:pathLst>
              <a:path w="648498" h="221166">
                <a:moveTo>
                  <a:pt x="0" y="0"/>
                </a:moveTo>
                <a:lnTo>
                  <a:pt x="648498" y="0"/>
                </a:lnTo>
                <a:lnTo>
                  <a:pt x="648498" y="221166"/>
                </a:lnTo>
                <a:lnTo>
                  <a:pt x="0" y="221166"/>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txBox="1"/>
          <p:nvPr/>
        </p:nvSpPr>
        <p:spPr>
          <a:xfrm>
            <a:off x="4085093" y="4420616"/>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主要操作</a:t>
            </a:r>
            <a:endParaRPr sz="1000">
              <a:latin typeface="Microsoft YaHei UI"/>
              <a:cs typeface="Microsoft YaHei UI"/>
            </a:endParaRPr>
          </a:p>
        </p:txBody>
      </p:sp>
      <p:sp>
        <p:nvSpPr>
          <p:cNvPr id="44" name="object 44"/>
          <p:cNvSpPr/>
          <p:nvPr/>
        </p:nvSpPr>
        <p:spPr>
          <a:xfrm>
            <a:off x="2178145" y="4385372"/>
            <a:ext cx="648830" cy="221284"/>
          </a:xfrm>
          <a:custGeom>
            <a:rect l="l" t="t" r="r" b="b"/>
            <a:pathLst>
              <a:path w="648830" h="221284">
                <a:moveTo>
                  <a:pt x="0" y="0"/>
                </a:moveTo>
                <a:lnTo>
                  <a:pt x="648830" y="0"/>
                </a:lnTo>
                <a:lnTo>
                  <a:pt x="648830" y="221284"/>
                </a:lnTo>
                <a:lnTo>
                  <a:pt x="0" y="221284"/>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2178145" y="4385372"/>
            <a:ext cx="648498" cy="221166"/>
          </a:xfrm>
          <a:custGeom>
            <a:rect l="l" t="t" r="r" b="b"/>
            <a:pathLst>
              <a:path w="648498" h="221166">
                <a:moveTo>
                  <a:pt x="0" y="0"/>
                </a:moveTo>
                <a:lnTo>
                  <a:pt x="648498" y="0"/>
                </a:lnTo>
                <a:lnTo>
                  <a:pt x="648498" y="221166"/>
                </a:lnTo>
                <a:lnTo>
                  <a:pt x="0" y="221166"/>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2235859" y="4420616"/>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主要诊断</a:t>
            </a:r>
            <a:endParaRPr sz="1000">
              <a:latin typeface="Microsoft YaHei UI"/>
              <a:cs typeface="Microsoft YaHei UI"/>
            </a:endParaRPr>
          </a:p>
        </p:txBody>
      </p:sp>
      <p:sp>
        <p:nvSpPr>
          <p:cNvPr id="47" name="object 47"/>
          <p:cNvSpPr/>
          <p:nvPr/>
        </p:nvSpPr>
        <p:spPr>
          <a:xfrm>
            <a:off x="3432256" y="4457912"/>
            <a:ext cx="595122" cy="76200"/>
          </a:xfrm>
          <a:custGeom>
            <a:rect l="l" t="t" r="r" b="b"/>
            <a:pathLst>
              <a:path w="595122" h="76200">
                <a:moveTo>
                  <a:pt x="76200" y="0"/>
                </a:moveTo>
                <a:lnTo>
                  <a:pt x="0" y="38099"/>
                </a:lnTo>
                <a:lnTo>
                  <a:pt x="76200" y="76199"/>
                </a:lnTo>
                <a:lnTo>
                  <a:pt x="76200" y="42862"/>
                </a:lnTo>
                <a:lnTo>
                  <a:pt x="63500" y="42862"/>
                </a:lnTo>
                <a:lnTo>
                  <a:pt x="63500" y="33337"/>
                </a:lnTo>
                <a:lnTo>
                  <a:pt x="76200" y="33337"/>
                </a:lnTo>
                <a:lnTo>
                  <a:pt x="76200" y="0"/>
                </a:lnTo>
                <a:close/>
              </a:path>
              <a:path w="595122" h="76200">
                <a:moveTo>
                  <a:pt x="76200" y="33337"/>
                </a:moveTo>
                <a:lnTo>
                  <a:pt x="63500" y="33337"/>
                </a:lnTo>
                <a:lnTo>
                  <a:pt x="63500" y="42862"/>
                </a:lnTo>
                <a:lnTo>
                  <a:pt x="76200" y="42862"/>
                </a:lnTo>
                <a:lnTo>
                  <a:pt x="76200" y="33337"/>
                </a:lnTo>
                <a:close/>
              </a:path>
              <a:path w="595122" h="76200">
                <a:moveTo>
                  <a:pt x="595122" y="33337"/>
                </a:moveTo>
                <a:lnTo>
                  <a:pt x="76200" y="33337"/>
                </a:lnTo>
                <a:lnTo>
                  <a:pt x="76200" y="42862"/>
                </a:lnTo>
                <a:lnTo>
                  <a:pt x="595122" y="42862"/>
                </a:lnTo>
                <a:lnTo>
                  <a:pt x="595122" y="3333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2826974" y="4457912"/>
            <a:ext cx="599478" cy="76200"/>
          </a:xfrm>
          <a:custGeom>
            <a:rect l="l" t="t" r="r" b="b"/>
            <a:pathLst>
              <a:path w="599478" h="76200">
                <a:moveTo>
                  <a:pt x="523278" y="0"/>
                </a:moveTo>
                <a:lnTo>
                  <a:pt x="523278" y="76199"/>
                </a:lnTo>
                <a:lnTo>
                  <a:pt x="589953" y="42862"/>
                </a:lnTo>
                <a:lnTo>
                  <a:pt x="535978" y="42862"/>
                </a:lnTo>
                <a:lnTo>
                  <a:pt x="535978" y="33337"/>
                </a:lnTo>
                <a:lnTo>
                  <a:pt x="589953" y="33337"/>
                </a:lnTo>
                <a:lnTo>
                  <a:pt x="523278" y="0"/>
                </a:lnTo>
                <a:close/>
              </a:path>
              <a:path w="599478" h="76200">
                <a:moveTo>
                  <a:pt x="523278" y="33337"/>
                </a:moveTo>
                <a:lnTo>
                  <a:pt x="0" y="33337"/>
                </a:lnTo>
                <a:lnTo>
                  <a:pt x="0" y="42862"/>
                </a:lnTo>
                <a:lnTo>
                  <a:pt x="523278" y="42862"/>
                </a:lnTo>
                <a:lnTo>
                  <a:pt x="523278" y="33337"/>
                </a:lnTo>
                <a:close/>
              </a:path>
              <a:path w="599478" h="76200">
                <a:moveTo>
                  <a:pt x="589953" y="33337"/>
                </a:moveTo>
                <a:lnTo>
                  <a:pt x="535978" y="33337"/>
                </a:lnTo>
                <a:lnTo>
                  <a:pt x="535978" y="42862"/>
                </a:lnTo>
                <a:lnTo>
                  <a:pt x="589953" y="42862"/>
                </a:lnTo>
                <a:lnTo>
                  <a:pt x="599478" y="38099"/>
                </a:lnTo>
                <a:lnTo>
                  <a:pt x="589953" y="3333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2183950" y="3966523"/>
            <a:ext cx="648830" cy="221284"/>
          </a:xfrm>
          <a:custGeom>
            <a:rect l="l" t="t" r="r" b="b"/>
            <a:pathLst>
              <a:path w="648830" h="221284">
                <a:moveTo>
                  <a:pt x="0" y="0"/>
                </a:moveTo>
                <a:lnTo>
                  <a:pt x="648830" y="0"/>
                </a:lnTo>
                <a:lnTo>
                  <a:pt x="648830" y="221284"/>
                </a:lnTo>
                <a:lnTo>
                  <a:pt x="0" y="221284"/>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2183951" y="3966523"/>
            <a:ext cx="648498" cy="221166"/>
          </a:xfrm>
          <a:custGeom>
            <a:rect l="l" t="t" r="r" b="b"/>
            <a:pathLst>
              <a:path w="648498" h="221166">
                <a:moveTo>
                  <a:pt x="0" y="0"/>
                </a:moveTo>
                <a:lnTo>
                  <a:pt x="648498" y="0"/>
                </a:lnTo>
                <a:lnTo>
                  <a:pt x="648498" y="221166"/>
                </a:lnTo>
                <a:lnTo>
                  <a:pt x="0" y="221166"/>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2241665" y="3999992"/>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FFFFFF"/>
                </a:solidFill>
                <a:latin typeface="Microsoft YaHei UI"/>
                <a:cs typeface="Microsoft YaHei UI"/>
              </a:rPr>
              <a:t>主要诊断</a:t>
            </a:r>
            <a:endParaRPr sz="1000">
              <a:latin typeface="Microsoft YaHei UI"/>
              <a:cs typeface="Microsoft YaHei UI"/>
            </a:endParaRPr>
          </a:p>
        </p:txBody>
      </p:sp>
      <p:sp>
        <p:nvSpPr>
          <p:cNvPr id="52" name="object 52"/>
          <p:cNvSpPr/>
          <p:nvPr/>
        </p:nvSpPr>
        <p:spPr>
          <a:xfrm>
            <a:off x="2832779" y="4039062"/>
            <a:ext cx="599478" cy="76200"/>
          </a:xfrm>
          <a:custGeom>
            <a:rect l="l" t="t" r="r" b="b"/>
            <a:pathLst>
              <a:path w="599478" h="76200">
                <a:moveTo>
                  <a:pt x="523278" y="0"/>
                </a:moveTo>
                <a:lnTo>
                  <a:pt x="523278" y="76200"/>
                </a:lnTo>
                <a:lnTo>
                  <a:pt x="589953" y="42862"/>
                </a:lnTo>
                <a:lnTo>
                  <a:pt x="535978" y="42862"/>
                </a:lnTo>
                <a:lnTo>
                  <a:pt x="535978" y="33337"/>
                </a:lnTo>
                <a:lnTo>
                  <a:pt x="589953" y="33337"/>
                </a:lnTo>
                <a:lnTo>
                  <a:pt x="523278" y="0"/>
                </a:lnTo>
                <a:close/>
              </a:path>
              <a:path w="599478" h="76200">
                <a:moveTo>
                  <a:pt x="523278" y="33337"/>
                </a:moveTo>
                <a:lnTo>
                  <a:pt x="0" y="33337"/>
                </a:lnTo>
                <a:lnTo>
                  <a:pt x="0" y="42862"/>
                </a:lnTo>
                <a:lnTo>
                  <a:pt x="523278" y="42862"/>
                </a:lnTo>
                <a:lnTo>
                  <a:pt x="523278" y="33337"/>
                </a:lnTo>
                <a:close/>
              </a:path>
              <a:path w="599478" h="76200">
                <a:moveTo>
                  <a:pt x="589953" y="33337"/>
                </a:moveTo>
                <a:lnTo>
                  <a:pt x="535978" y="33337"/>
                </a:lnTo>
                <a:lnTo>
                  <a:pt x="535978" y="42862"/>
                </a:lnTo>
                <a:lnTo>
                  <a:pt x="589953" y="42862"/>
                </a:lnTo>
                <a:lnTo>
                  <a:pt x="599478" y="38100"/>
                </a:lnTo>
                <a:lnTo>
                  <a:pt x="589953" y="3333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2107722" y="5303921"/>
            <a:ext cx="2795649" cy="4210"/>
          </a:xfrm>
          <a:custGeom>
            <a:rect l="l" t="t" r="r" b="b"/>
            <a:pathLst>
              <a:path w="2795649" h="4210">
                <a:moveTo>
                  <a:pt x="2795649" y="0"/>
                </a:moveTo>
                <a:lnTo>
                  <a:pt x="0" y="4210"/>
                </a:lnTo>
              </a:path>
            </a:pathLst>
          </a:custGeom>
          <a:ln w="952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txBox="1"/>
          <p:nvPr/>
        </p:nvSpPr>
        <p:spPr>
          <a:xfrm>
            <a:off x="4718659" y="4351020"/>
            <a:ext cx="139700" cy="8356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900" b="1">
                <a:solidFill>
                  <a:srgbClr val="595959"/>
                </a:solidFill>
                <a:latin typeface="Microsoft YaHei UI"/>
                <a:cs typeface="Microsoft YaHei UI"/>
              </a:rPr>
              <a:t>临 床 经 验 为 主</a:t>
            </a:r>
            <a:endParaRPr sz="900">
              <a:latin typeface="Microsoft YaHei UI"/>
              <a:cs typeface="Microsoft YaHei UI"/>
            </a:endParaRPr>
          </a:p>
        </p:txBody>
      </p:sp>
      <p:sp>
        <p:nvSpPr>
          <p:cNvPr id="55" name="object 55"/>
          <p:cNvSpPr txBox="1"/>
          <p:nvPr/>
        </p:nvSpPr>
        <p:spPr>
          <a:xfrm>
            <a:off x="4718659" y="5415884"/>
            <a:ext cx="139700" cy="5575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99300"/>
              </a:lnSpc>
            </a:pPr>
            <a:r>
              <a:rPr sz="900" b="1">
                <a:solidFill>
                  <a:srgbClr val="595959"/>
                </a:solidFill>
                <a:latin typeface="Microsoft YaHei UI"/>
                <a:cs typeface="Microsoft YaHei UI"/>
              </a:rPr>
              <a:t>统 计 分 析</a:t>
            </a:r>
            <a:endParaRPr sz="900">
              <a:latin typeface="Microsoft YaHei UI"/>
              <a:cs typeface="Microsoft YaHei UI"/>
            </a:endParaRPr>
          </a:p>
        </p:txBody>
      </p:sp>
      <p:sp>
        <p:nvSpPr>
          <p:cNvPr id="56" name="object 56"/>
          <p:cNvSpPr/>
          <p:nvPr/>
        </p:nvSpPr>
        <p:spPr>
          <a:xfrm>
            <a:off x="2087880" y="3103245"/>
            <a:ext cx="2846522" cy="3272390"/>
          </a:xfrm>
          <a:custGeom>
            <a:rect l="l" t="t" r="r" b="b"/>
            <a:pathLst>
              <a:path w="2846522" h="3272390">
                <a:moveTo>
                  <a:pt x="0" y="0"/>
                </a:moveTo>
                <a:lnTo>
                  <a:pt x="2846522" y="0"/>
                </a:lnTo>
                <a:lnTo>
                  <a:pt x="2846522" y="3272390"/>
                </a:lnTo>
                <a:lnTo>
                  <a:pt x="0" y="3272390"/>
                </a:lnTo>
                <a:lnTo>
                  <a:pt x="0" y="0"/>
                </a:lnTo>
                <a:close/>
              </a:path>
            </a:pathLst>
          </a:custGeom>
          <a:ln w="952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2862263" y="2980054"/>
            <a:ext cx="1240789" cy="247650"/>
          </a:xfrm>
          <a:custGeom>
            <a:rect l="l" t="t" r="r" b="b"/>
            <a:pathLst>
              <a:path w="1240789" h="247650">
                <a:moveTo>
                  <a:pt x="0" y="0"/>
                </a:moveTo>
                <a:lnTo>
                  <a:pt x="1240790" y="0"/>
                </a:lnTo>
                <a:lnTo>
                  <a:pt x="1240790" y="247650"/>
                </a:lnTo>
                <a:lnTo>
                  <a:pt x="0" y="247650"/>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5028565" y="3103245"/>
            <a:ext cx="5125010" cy="3280006"/>
          </a:xfrm>
          <a:custGeom>
            <a:rect l="l" t="t" r="r" b="b"/>
            <a:pathLst>
              <a:path w="5125010" h="3280005">
                <a:moveTo>
                  <a:pt x="0" y="0"/>
                </a:moveTo>
                <a:lnTo>
                  <a:pt x="5125010" y="0"/>
                </a:lnTo>
                <a:lnTo>
                  <a:pt x="5125010" y="3280006"/>
                </a:lnTo>
                <a:lnTo>
                  <a:pt x="0" y="3280006"/>
                </a:lnTo>
                <a:lnTo>
                  <a:pt x="0" y="0"/>
                </a:lnTo>
                <a:close/>
              </a:path>
            </a:pathLst>
          </a:custGeom>
          <a:ln w="9520">
            <a:solidFill>
              <a:srgbClr val="7F7F7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6971982" y="2980054"/>
            <a:ext cx="1240790" cy="247650"/>
          </a:xfrm>
          <a:custGeom>
            <a:rect l="l" t="t" r="r" b="b"/>
            <a:pathLst>
              <a:path w="1240790" h="247650">
                <a:moveTo>
                  <a:pt x="0" y="0"/>
                </a:moveTo>
                <a:lnTo>
                  <a:pt x="1240790" y="0"/>
                </a:lnTo>
                <a:lnTo>
                  <a:pt x="1240790" y="247650"/>
                </a:lnTo>
                <a:lnTo>
                  <a:pt x="0" y="247650"/>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7245667" y="4505008"/>
            <a:ext cx="88900" cy="368935"/>
          </a:xfrm>
          <a:custGeom>
            <a:rect l="l" t="t" r="r" b="b"/>
            <a:pathLst>
              <a:path w="88900" h="368935">
                <a:moveTo>
                  <a:pt x="0" y="0"/>
                </a:moveTo>
                <a:lnTo>
                  <a:pt x="0" y="368934"/>
                </a:lnTo>
                <a:lnTo>
                  <a:pt x="88900" y="184467"/>
                </a:lnTo>
                <a:lnTo>
                  <a:pt x="0"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5592745" y="4053855"/>
            <a:ext cx="663270" cy="504812"/>
          </a:xfrm>
          <a:custGeom>
            <a:rect l="l" t="t" r="r" b="b"/>
            <a:pathLst>
              <a:path w="663270" h="504812">
                <a:moveTo>
                  <a:pt x="599686" y="462542"/>
                </a:moveTo>
                <a:lnTo>
                  <a:pt x="579539" y="489102"/>
                </a:lnTo>
                <a:lnTo>
                  <a:pt x="663270" y="504812"/>
                </a:lnTo>
                <a:lnTo>
                  <a:pt x="646211" y="470217"/>
                </a:lnTo>
                <a:lnTo>
                  <a:pt x="609803" y="470217"/>
                </a:lnTo>
                <a:lnTo>
                  <a:pt x="599686" y="462542"/>
                </a:lnTo>
                <a:close/>
              </a:path>
              <a:path w="663270" h="504812">
                <a:moveTo>
                  <a:pt x="605443" y="454953"/>
                </a:moveTo>
                <a:lnTo>
                  <a:pt x="599686" y="462542"/>
                </a:lnTo>
                <a:lnTo>
                  <a:pt x="609803" y="470217"/>
                </a:lnTo>
                <a:lnTo>
                  <a:pt x="615568" y="462635"/>
                </a:lnTo>
                <a:lnTo>
                  <a:pt x="605443" y="454953"/>
                </a:lnTo>
                <a:close/>
              </a:path>
              <a:path w="663270" h="504812">
                <a:moveTo>
                  <a:pt x="625589" y="428396"/>
                </a:moveTo>
                <a:lnTo>
                  <a:pt x="605443" y="454953"/>
                </a:lnTo>
                <a:lnTo>
                  <a:pt x="615568" y="462635"/>
                </a:lnTo>
                <a:lnTo>
                  <a:pt x="609803" y="470217"/>
                </a:lnTo>
                <a:lnTo>
                  <a:pt x="646211" y="470217"/>
                </a:lnTo>
                <a:lnTo>
                  <a:pt x="625589" y="428396"/>
                </a:lnTo>
                <a:close/>
              </a:path>
              <a:path w="663270" h="504812">
                <a:moveTo>
                  <a:pt x="5753" y="0"/>
                </a:moveTo>
                <a:lnTo>
                  <a:pt x="0" y="7594"/>
                </a:lnTo>
                <a:lnTo>
                  <a:pt x="599686" y="462542"/>
                </a:lnTo>
                <a:lnTo>
                  <a:pt x="605443" y="454953"/>
                </a:lnTo>
                <a:lnTo>
                  <a:pt x="5753"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5092702" y="3432816"/>
            <a:ext cx="249262" cy="264667"/>
          </a:xfrm>
          <a:custGeom>
            <a:rect l="l" t="t" r="r" b="b"/>
            <a:pathLst>
              <a:path w="249262" h="264667">
                <a:moveTo>
                  <a:pt x="246837" y="251586"/>
                </a:moveTo>
                <a:lnTo>
                  <a:pt x="2413" y="251586"/>
                </a:lnTo>
                <a:lnTo>
                  <a:pt x="0" y="254507"/>
                </a:lnTo>
                <a:lnTo>
                  <a:pt x="0" y="261746"/>
                </a:lnTo>
                <a:lnTo>
                  <a:pt x="2413" y="264667"/>
                </a:lnTo>
                <a:lnTo>
                  <a:pt x="246837" y="264667"/>
                </a:lnTo>
                <a:lnTo>
                  <a:pt x="249262" y="261746"/>
                </a:lnTo>
                <a:lnTo>
                  <a:pt x="249262" y="254507"/>
                </a:lnTo>
                <a:lnTo>
                  <a:pt x="246837" y="251586"/>
                </a:lnTo>
                <a:close/>
              </a:path>
              <a:path w="249262" h="264667">
                <a:moveTo>
                  <a:pt x="84264" y="199212"/>
                </a:moveTo>
                <a:lnTo>
                  <a:pt x="34925" y="199212"/>
                </a:lnTo>
                <a:lnTo>
                  <a:pt x="32512" y="202145"/>
                </a:lnTo>
                <a:lnTo>
                  <a:pt x="32512" y="209372"/>
                </a:lnTo>
                <a:lnTo>
                  <a:pt x="34925" y="212318"/>
                </a:lnTo>
                <a:lnTo>
                  <a:pt x="84264" y="212318"/>
                </a:lnTo>
                <a:lnTo>
                  <a:pt x="86690" y="209372"/>
                </a:lnTo>
                <a:lnTo>
                  <a:pt x="86690" y="202145"/>
                </a:lnTo>
                <a:lnTo>
                  <a:pt x="84264" y="199212"/>
                </a:lnTo>
                <a:close/>
              </a:path>
              <a:path w="249262" h="264667">
                <a:moveTo>
                  <a:pt x="54178" y="114134"/>
                </a:moveTo>
                <a:lnTo>
                  <a:pt x="43345" y="114134"/>
                </a:lnTo>
                <a:lnTo>
                  <a:pt x="43345" y="199212"/>
                </a:lnTo>
                <a:lnTo>
                  <a:pt x="54178" y="199212"/>
                </a:lnTo>
                <a:lnTo>
                  <a:pt x="54178" y="114134"/>
                </a:lnTo>
                <a:close/>
              </a:path>
              <a:path w="249262" h="264667">
                <a:moveTo>
                  <a:pt x="75857" y="114134"/>
                </a:moveTo>
                <a:lnTo>
                  <a:pt x="65024" y="114134"/>
                </a:lnTo>
                <a:lnTo>
                  <a:pt x="65024" y="199212"/>
                </a:lnTo>
                <a:lnTo>
                  <a:pt x="75857" y="199212"/>
                </a:lnTo>
                <a:lnTo>
                  <a:pt x="75857" y="114134"/>
                </a:lnTo>
                <a:close/>
              </a:path>
              <a:path w="249262" h="264667">
                <a:moveTo>
                  <a:pt x="84264" y="101028"/>
                </a:moveTo>
                <a:lnTo>
                  <a:pt x="34925" y="101028"/>
                </a:lnTo>
                <a:lnTo>
                  <a:pt x="32512" y="103974"/>
                </a:lnTo>
                <a:lnTo>
                  <a:pt x="32512" y="111188"/>
                </a:lnTo>
                <a:lnTo>
                  <a:pt x="34925" y="114134"/>
                </a:lnTo>
                <a:lnTo>
                  <a:pt x="84264" y="114134"/>
                </a:lnTo>
                <a:lnTo>
                  <a:pt x="86690" y="111188"/>
                </a:lnTo>
                <a:lnTo>
                  <a:pt x="86690" y="103974"/>
                </a:lnTo>
                <a:lnTo>
                  <a:pt x="84264" y="101028"/>
                </a:lnTo>
                <a:close/>
              </a:path>
              <a:path w="249262" h="264667">
                <a:moveTo>
                  <a:pt x="149301" y="199212"/>
                </a:moveTo>
                <a:lnTo>
                  <a:pt x="99961" y="199212"/>
                </a:lnTo>
                <a:lnTo>
                  <a:pt x="97536" y="202145"/>
                </a:lnTo>
                <a:lnTo>
                  <a:pt x="97536" y="209372"/>
                </a:lnTo>
                <a:lnTo>
                  <a:pt x="99961" y="212318"/>
                </a:lnTo>
                <a:lnTo>
                  <a:pt x="149301" y="212318"/>
                </a:lnTo>
                <a:lnTo>
                  <a:pt x="151714" y="209372"/>
                </a:lnTo>
                <a:lnTo>
                  <a:pt x="151714" y="202145"/>
                </a:lnTo>
                <a:lnTo>
                  <a:pt x="149301" y="199212"/>
                </a:lnTo>
                <a:close/>
              </a:path>
              <a:path w="249262" h="264667">
                <a:moveTo>
                  <a:pt x="119202" y="114134"/>
                </a:moveTo>
                <a:lnTo>
                  <a:pt x="108369" y="114134"/>
                </a:lnTo>
                <a:lnTo>
                  <a:pt x="108369" y="199212"/>
                </a:lnTo>
                <a:lnTo>
                  <a:pt x="119202" y="199212"/>
                </a:lnTo>
                <a:lnTo>
                  <a:pt x="119202" y="114134"/>
                </a:lnTo>
                <a:close/>
              </a:path>
              <a:path w="249262" h="264667">
                <a:moveTo>
                  <a:pt x="140881" y="114134"/>
                </a:moveTo>
                <a:lnTo>
                  <a:pt x="130048" y="114134"/>
                </a:lnTo>
                <a:lnTo>
                  <a:pt x="130048" y="199212"/>
                </a:lnTo>
                <a:lnTo>
                  <a:pt x="140881" y="199212"/>
                </a:lnTo>
                <a:lnTo>
                  <a:pt x="140881" y="114134"/>
                </a:lnTo>
                <a:close/>
              </a:path>
              <a:path w="249262" h="264667">
                <a:moveTo>
                  <a:pt x="149301" y="101028"/>
                </a:moveTo>
                <a:lnTo>
                  <a:pt x="99961" y="101028"/>
                </a:lnTo>
                <a:lnTo>
                  <a:pt x="97536" y="103974"/>
                </a:lnTo>
                <a:lnTo>
                  <a:pt x="97536" y="111188"/>
                </a:lnTo>
                <a:lnTo>
                  <a:pt x="99961" y="114134"/>
                </a:lnTo>
                <a:lnTo>
                  <a:pt x="149301" y="114134"/>
                </a:lnTo>
                <a:lnTo>
                  <a:pt x="151714" y="111188"/>
                </a:lnTo>
                <a:lnTo>
                  <a:pt x="151714" y="103974"/>
                </a:lnTo>
                <a:lnTo>
                  <a:pt x="149301" y="101028"/>
                </a:lnTo>
                <a:close/>
              </a:path>
              <a:path w="249262" h="264667">
                <a:moveTo>
                  <a:pt x="230581" y="225399"/>
                </a:moveTo>
                <a:lnTo>
                  <a:pt x="18669" y="225399"/>
                </a:lnTo>
                <a:lnTo>
                  <a:pt x="16256" y="228345"/>
                </a:lnTo>
                <a:lnTo>
                  <a:pt x="16256" y="235559"/>
                </a:lnTo>
                <a:lnTo>
                  <a:pt x="18669" y="238480"/>
                </a:lnTo>
                <a:lnTo>
                  <a:pt x="230581" y="238480"/>
                </a:lnTo>
                <a:lnTo>
                  <a:pt x="233006" y="235559"/>
                </a:lnTo>
                <a:lnTo>
                  <a:pt x="233006" y="228345"/>
                </a:lnTo>
                <a:lnTo>
                  <a:pt x="230581" y="225399"/>
                </a:lnTo>
                <a:close/>
              </a:path>
              <a:path w="249262" h="264667">
                <a:moveTo>
                  <a:pt x="214325" y="199212"/>
                </a:moveTo>
                <a:lnTo>
                  <a:pt x="164985" y="199212"/>
                </a:lnTo>
                <a:lnTo>
                  <a:pt x="162572" y="202145"/>
                </a:lnTo>
                <a:lnTo>
                  <a:pt x="162572" y="209372"/>
                </a:lnTo>
                <a:lnTo>
                  <a:pt x="164985" y="212318"/>
                </a:lnTo>
                <a:lnTo>
                  <a:pt x="214325" y="212318"/>
                </a:lnTo>
                <a:lnTo>
                  <a:pt x="216750" y="209372"/>
                </a:lnTo>
                <a:lnTo>
                  <a:pt x="216750" y="202145"/>
                </a:lnTo>
                <a:lnTo>
                  <a:pt x="214325" y="199212"/>
                </a:lnTo>
                <a:close/>
              </a:path>
              <a:path w="249262" h="264667">
                <a:moveTo>
                  <a:pt x="184226" y="114134"/>
                </a:moveTo>
                <a:lnTo>
                  <a:pt x="173393" y="114134"/>
                </a:lnTo>
                <a:lnTo>
                  <a:pt x="173393" y="199212"/>
                </a:lnTo>
                <a:lnTo>
                  <a:pt x="184226" y="199212"/>
                </a:lnTo>
                <a:lnTo>
                  <a:pt x="184226" y="114134"/>
                </a:lnTo>
                <a:close/>
              </a:path>
              <a:path w="249262" h="264667">
                <a:moveTo>
                  <a:pt x="205917" y="114134"/>
                </a:moveTo>
                <a:lnTo>
                  <a:pt x="195084" y="114134"/>
                </a:lnTo>
                <a:lnTo>
                  <a:pt x="195084" y="199212"/>
                </a:lnTo>
                <a:lnTo>
                  <a:pt x="205917" y="199212"/>
                </a:lnTo>
                <a:lnTo>
                  <a:pt x="205917" y="114134"/>
                </a:lnTo>
                <a:close/>
              </a:path>
              <a:path w="249262" h="264667">
                <a:moveTo>
                  <a:pt x="214325" y="101028"/>
                </a:moveTo>
                <a:lnTo>
                  <a:pt x="164985" y="101028"/>
                </a:lnTo>
                <a:lnTo>
                  <a:pt x="162572" y="103974"/>
                </a:lnTo>
                <a:lnTo>
                  <a:pt x="162572" y="111188"/>
                </a:lnTo>
                <a:lnTo>
                  <a:pt x="164985" y="114134"/>
                </a:lnTo>
                <a:lnTo>
                  <a:pt x="214325" y="114134"/>
                </a:lnTo>
                <a:lnTo>
                  <a:pt x="216750" y="111188"/>
                </a:lnTo>
                <a:lnTo>
                  <a:pt x="216750" y="103974"/>
                </a:lnTo>
                <a:lnTo>
                  <a:pt x="214325" y="101028"/>
                </a:lnTo>
                <a:close/>
              </a:path>
              <a:path w="249262" h="264667">
                <a:moveTo>
                  <a:pt x="124625" y="0"/>
                </a:moveTo>
                <a:lnTo>
                  <a:pt x="10833" y="74853"/>
                </a:lnTo>
                <a:lnTo>
                  <a:pt x="10833" y="87947"/>
                </a:lnTo>
                <a:lnTo>
                  <a:pt x="238429" y="87947"/>
                </a:lnTo>
                <a:lnTo>
                  <a:pt x="238429" y="74853"/>
                </a:lnTo>
                <a:lnTo>
                  <a:pt x="34645" y="74853"/>
                </a:lnTo>
                <a:lnTo>
                  <a:pt x="124625" y="18872"/>
                </a:lnTo>
                <a:lnTo>
                  <a:pt x="153317" y="18872"/>
                </a:lnTo>
                <a:lnTo>
                  <a:pt x="124625" y="0"/>
                </a:lnTo>
                <a:close/>
              </a:path>
              <a:path w="249262" h="264667">
                <a:moveTo>
                  <a:pt x="153317" y="18872"/>
                </a:moveTo>
                <a:lnTo>
                  <a:pt x="124625" y="18872"/>
                </a:lnTo>
                <a:lnTo>
                  <a:pt x="214261" y="74853"/>
                </a:lnTo>
                <a:lnTo>
                  <a:pt x="238429" y="74853"/>
                </a:lnTo>
                <a:lnTo>
                  <a:pt x="153317" y="18872"/>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5139621" y="3760718"/>
            <a:ext cx="429183" cy="266585"/>
          </a:xfrm>
          <a:custGeom>
            <a:rect l="l" t="t" r="r" b="b"/>
            <a:pathLst>
              <a:path w="429183" h="266585">
                <a:moveTo>
                  <a:pt x="0" y="0"/>
                </a:moveTo>
                <a:lnTo>
                  <a:pt x="429183" y="0"/>
                </a:lnTo>
                <a:lnTo>
                  <a:pt x="429183" y="266585"/>
                </a:lnTo>
                <a:lnTo>
                  <a:pt x="0" y="266585"/>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5621954" y="3760718"/>
            <a:ext cx="429183" cy="266585"/>
          </a:xfrm>
          <a:custGeom>
            <a:rect l="l" t="t" r="r" b="b"/>
            <a:pathLst>
              <a:path w="429183" h="266585">
                <a:moveTo>
                  <a:pt x="0" y="0"/>
                </a:moveTo>
                <a:lnTo>
                  <a:pt x="429183" y="0"/>
                </a:lnTo>
                <a:lnTo>
                  <a:pt x="429183" y="266585"/>
                </a:lnTo>
                <a:lnTo>
                  <a:pt x="0" y="266585"/>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5092701" y="3729903"/>
            <a:ext cx="1005327" cy="327578"/>
          </a:xfrm>
          <a:custGeom>
            <a:rect l="l" t="t" r="r" b="b"/>
            <a:pathLst>
              <a:path w="1005327" h="327578">
                <a:moveTo>
                  <a:pt x="0" y="0"/>
                </a:moveTo>
                <a:lnTo>
                  <a:pt x="1005327" y="0"/>
                </a:lnTo>
                <a:lnTo>
                  <a:pt x="1005327" y="327578"/>
                </a:lnTo>
                <a:lnTo>
                  <a:pt x="0" y="327578"/>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6329065" y="3430909"/>
            <a:ext cx="221856" cy="267500"/>
          </a:xfrm>
          <a:custGeom>
            <a:rect l="l" t="t" r="r" b="b"/>
            <a:pathLst>
              <a:path w="221856" h="267500">
                <a:moveTo>
                  <a:pt x="107035" y="0"/>
                </a:moveTo>
                <a:lnTo>
                  <a:pt x="103136" y="4368"/>
                </a:lnTo>
                <a:lnTo>
                  <a:pt x="103136" y="49504"/>
                </a:lnTo>
                <a:lnTo>
                  <a:pt x="59524" y="49555"/>
                </a:lnTo>
                <a:lnTo>
                  <a:pt x="52451" y="58051"/>
                </a:lnTo>
                <a:lnTo>
                  <a:pt x="52425" y="84048"/>
                </a:lnTo>
                <a:lnTo>
                  <a:pt x="7086" y="84099"/>
                </a:lnTo>
                <a:lnTo>
                  <a:pt x="0" y="92595"/>
                </a:lnTo>
                <a:lnTo>
                  <a:pt x="0" y="258953"/>
                </a:lnTo>
                <a:lnTo>
                  <a:pt x="7086" y="267474"/>
                </a:lnTo>
                <a:lnTo>
                  <a:pt x="206032" y="267500"/>
                </a:lnTo>
                <a:lnTo>
                  <a:pt x="214769" y="267474"/>
                </a:lnTo>
                <a:lnTo>
                  <a:pt x="221856" y="258953"/>
                </a:lnTo>
                <a:lnTo>
                  <a:pt x="221856" y="248437"/>
                </a:lnTo>
                <a:lnTo>
                  <a:pt x="27927" y="248437"/>
                </a:lnTo>
                <a:lnTo>
                  <a:pt x="15824" y="248412"/>
                </a:lnTo>
                <a:lnTo>
                  <a:pt x="15824" y="140487"/>
                </a:lnTo>
                <a:lnTo>
                  <a:pt x="221856" y="140487"/>
                </a:lnTo>
                <a:lnTo>
                  <a:pt x="221856" y="122466"/>
                </a:lnTo>
                <a:lnTo>
                  <a:pt x="68262" y="122466"/>
                </a:lnTo>
                <a:lnTo>
                  <a:pt x="68262" y="121424"/>
                </a:lnTo>
                <a:lnTo>
                  <a:pt x="15824" y="121424"/>
                </a:lnTo>
                <a:lnTo>
                  <a:pt x="15836" y="103111"/>
                </a:lnTo>
                <a:lnTo>
                  <a:pt x="221856" y="103111"/>
                </a:lnTo>
                <a:lnTo>
                  <a:pt x="221856" y="92595"/>
                </a:lnTo>
                <a:lnTo>
                  <a:pt x="214769" y="84099"/>
                </a:lnTo>
                <a:lnTo>
                  <a:pt x="68262" y="84048"/>
                </a:lnTo>
                <a:lnTo>
                  <a:pt x="68262" y="68592"/>
                </a:lnTo>
                <a:lnTo>
                  <a:pt x="169415" y="68592"/>
                </a:lnTo>
                <a:lnTo>
                  <a:pt x="169405" y="58051"/>
                </a:lnTo>
                <a:lnTo>
                  <a:pt x="162331" y="49555"/>
                </a:lnTo>
                <a:lnTo>
                  <a:pt x="118973" y="49504"/>
                </a:lnTo>
                <a:lnTo>
                  <a:pt x="118973" y="29552"/>
                </a:lnTo>
                <a:lnTo>
                  <a:pt x="158567" y="29552"/>
                </a:lnTo>
                <a:lnTo>
                  <a:pt x="158877" y="24739"/>
                </a:lnTo>
                <a:lnTo>
                  <a:pt x="155219" y="20040"/>
                </a:lnTo>
                <a:lnTo>
                  <a:pt x="143446" y="20040"/>
                </a:lnTo>
                <a:lnTo>
                  <a:pt x="143446" y="14770"/>
                </a:lnTo>
                <a:lnTo>
                  <a:pt x="139915" y="10490"/>
                </a:lnTo>
                <a:lnTo>
                  <a:pt x="118973" y="10490"/>
                </a:lnTo>
                <a:lnTo>
                  <a:pt x="118973" y="5080"/>
                </a:lnTo>
                <a:lnTo>
                  <a:pt x="115798" y="749"/>
                </a:lnTo>
                <a:lnTo>
                  <a:pt x="107035" y="0"/>
                </a:lnTo>
                <a:close/>
              </a:path>
              <a:path w="221856" h="267500">
                <a:moveTo>
                  <a:pt x="46847" y="156506"/>
                </a:moveTo>
                <a:lnTo>
                  <a:pt x="35676" y="161991"/>
                </a:lnTo>
                <a:lnTo>
                  <a:pt x="29472" y="171526"/>
                </a:lnTo>
                <a:lnTo>
                  <a:pt x="27927" y="232664"/>
                </a:lnTo>
                <a:lnTo>
                  <a:pt x="27927" y="248437"/>
                </a:lnTo>
                <a:lnTo>
                  <a:pt x="75184" y="248437"/>
                </a:lnTo>
                <a:lnTo>
                  <a:pt x="75184" y="248145"/>
                </a:lnTo>
                <a:lnTo>
                  <a:pt x="43764" y="248145"/>
                </a:lnTo>
                <a:lnTo>
                  <a:pt x="43848" y="176415"/>
                </a:lnTo>
                <a:lnTo>
                  <a:pt x="46863" y="172313"/>
                </a:lnTo>
                <a:lnTo>
                  <a:pt x="55486" y="171526"/>
                </a:lnTo>
                <a:lnTo>
                  <a:pt x="72907" y="171526"/>
                </a:lnTo>
                <a:lnTo>
                  <a:pt x="71886" y="166989"/>
                </a:lnTo>
                <a:lnTo>
                  <a:pt x="63196" y="156582"/>
                </a:lnTo>
                <a:lnTo>
                  <a:pt x="46847" y="156506"/>
                </a:lnTo>
                <a:close/>
              </a:path>
              <a:path w="221856" h="267500">
                <a:moveTo>
                  <a:pt x="122444" y="156871"/>
                </a:moveTo>
                <a:lnTo>
                  <a:pt x="105755" y="157346"/>
                </a:lnTo>
                <a:lnTo>
                  <a:pt x="94654" y="163293"/>
                </a:lnTo>
                <a:lnTo>
                  <a:pt x="88769" y="173171"/>
                </a:lnTo>
                <a:lnTo>
                  <a:pt x="87553" y="232664"/>
                </a:lnTo>
                <a:lnTo>
                  <a:pt x="87553" y="248437"/>
                </a:lnTo>
                <a:lnTo>
                  <a:pt x="103378" y="248437"/>
                </a:lnTo>
                <a:lnTo>
                  <a:pt x="103378" y="177126"/>
                </a:lnTo>
                <a:lnTo>
                  <a:pt x="106489" y="172897"/>
                </a:lnTo>
                <a:lnTo>
                  <a:pt x="115087" y="172148"/>
                </a:lnTo>
                <a:lnTo>
                  <a:pt x="132531" y="172148"/>
                </a:lnTo>
                <a:lnTo>
                  <a:pt x="131371" y="167136"/>
                </a:lnTo>
                <a:lnTo>
                  <a:pt x="122444" y="156871"/>
                </a:lnTo>
                <a:close/>
              </a:path>
              <a:path w="221856" h="267500">
                <a:moveTo>
                  <a:pt x="132531" y="172148"/>
                </a:moveTo>
                <a:lnTo>
                  <a:pt x="115087" y="172148"/>
                </a:lnTo>
                <a:lnTo>
                  <a:pt x="118948" y="176415"/>
                </a:lnTo>
                <a:lnTo>
                  <a:pt x="118973" y="248437"/>
                </a:lnTo>
                <a:lnTo>
                  <a:pt x="134785" y="248437"/>
                </a:lnTo>
                <a:lnTo>
                  <a:pt x="134729" y="181635"/>
                </a:lnTo>
                <a:lnTo>
                  <a:pt x="132531" y="172148"/>
                </a:lnTo>
                <a:close/>
              </a:path>
              <a:path w="221856" h="267500">
                <a:moveTo>
                  <a:pt x="170548" y="153733"/>
                </a:moveTo>
                <a:lnTo>
                  <a:pt x="158304" y="157845"/>
                </a:lnTo>
                <a:lnTo>
                  <a:pt x="149785" y="168599"/>
                </a:lnTo>
                <a:lnTo>
                  <a:pt x="146926" y="232664"/>
                </a:lnTo>
                <a:lnTo>
                  <a:pt x="146926" y="248437"/>
                </a:lnTo>
                <a:lnTo>
                  <a:pt x="162763" y="248437"/>
                </a:lnTo>
                <a:lnTo>
                  <a:pt x="162763" y="177431"/>
                </a:lnTo>
                <a:lnTo>
                  <a:pt x="165862" y="173215"/>
                </a:lnTo>
                <a:lnTo>
                  <a:pt x="174459" y="172427"/>
                </a:lnTo>
                <a:lnTo>
                  <a:pt x="191899" y="172427"/>
                </a:lnTo>
                <a:lnTo>
                  <a:pt x="190744" y="167438"/>
                </a:lnTo>
                <a:lnTo>
                  <a:pt x="181817" y="157176"/>
                </a:lnTo>
                <a:lnTo>
                  <a:pt x="170548" y="153733"/>
                </a:lnTo>
                <a:close/>
              </a:path>
              <a:path w="221856" h="267500">
                <a:moveTo>
                  <a:pt x="191899" y="172427"/>
                </a:moveTo>
                <a:lnTo>
                  <a:pt x="174459" y="172427"/>
                </a:lnTo>
                <a:lnTo>
                  <a:pt x="178320" y="176720"/>
                </a:lnTo>
                <a:lnTo>
                  <a:pt x="178346" y="248437"/>
                </a:lnTo>
                <a:lnTo>
                  <a:pt x="194157" y="248437"/>
                </a:lnTo>
                <a:lnTo>
                  <a:pt x="194031" y="181635"/>
                </a:lnTo>
                <a:lnTo>
                  <a:pt x="191899" y="172427"/>
                </a:lnTo>
                <a:close/>
              </a:path>
              <a:path w="221856" h="267500">
                <a:moveTo>
                  <a:pt x="221856" y="140487"/>
                </a:moveTo>
                <a:lnTo>
                  <a:pt x="206032" y="140487"/>
                </a:lnTo>
                <a:lnTo>
                  <a:pt x="206019" y="248437"/>
                </a:lnTo>
                <a:lnTo>
                  <a:pt x="221856" y="248437"/>
                </a:lnTo>
                <a:lnTo>
                  <a:pt x="221856" y="140487"/>
                </a:lnTo>
                <a:close/>
              </a:path>
              <a:path w="221856" h="267500">
                <a:moveTo>
                  <a:pt x="72907" y="171526"/>
                </a:moveTo>
                <a:lnTo>
                  <a:pt x="55486" y="171526"/>
                </a:lnTo>
                <a:lnTo>
                  <a:pt x="59334" y="175818"/>
                </a:lnTo>
                <a:lnTo>
                  <a:pt x="59347" y="248145"/>
                </a:lnTo>
                <a:lnTo>
                  <a:pt x="75184" y="248145"/>
                </a:lnTo>
                <a:lnTo>
                  <a:pt x="75184" y="181635"/>
                </a:lnTo>
                <a:lnTo>
                  <a:pt x="72907" y="171526"/>
                </a:lnTo>
                <a:close/>
              </a:path>
              <a:path w="221856" h="267500">
                <a:moveTo>
                  <a:pt x="169430" y="103111"/>
                </a:moveTo>
                <a:lnTo>
                  <a:pt x="153593" y="103111"/>
                </a:lnTo>
                <a:lnTo>
                  <a:pt x="153593" y="122466"/>
                </a:lnTo>
                <a:lnTo>
                  <a:pt x="221856" y="122466"/>
                </a:lnTo>
                <a:lnTo>
                  <a:pt x="221856" y="121424"/>
                </a:lnTo>
                <a:lnTo>
                  <a:pt x="169430" y="121424"/>
                </a:lnTo>
                <a:lnTo>
                  <a:pt x="169430" y="103111"/>
                </a:lnTo>
                <a:close/>
              </a:path>
              <a:path w="221856" h="267500">
                <a:moveTo>
                  <a:pt x="68262" y="103111"/>
                </a:moveTo>
                <a:lnTo>
                  <a:pt x="52425" y="103111"/>
                </a:lnTo>
                <a:lnTo>
                  <a:pt x="52425" y="121424"/>
                </a:lnTo>
                <a:lnTo>
                  <a:pt x="68262" y="121424"/>
                </a:lnTo>
                <a:lnTo>
                  <a:pt x="68262" y="103111"/>
                </a:lnTo>
                <a:close/>
              </a:path>
              <a:path w="221856" h="267500">
                <a:moveTo>
                  <a:pt x="221856" y="103111"/>
                </a:moveTo>
                <a:lnTo>
                  <a:pt x="206019" y="103111"/>
                </a:lnTo>
                <a:lnTo>
                  <a:pt x="206032" y="121424"/>
                </a:lnTo>
                <a:lnTo>
                  <a:pt x="221856" y="121424"/>
                </a:lnTo>
                <a:lnTo>
                  <a:pt x="221856" y="103111"/>
                </a:lnTo>
                <a:close/>
              </a:path>
              <a:path w="221856" h="267500">
                <a:moveTo>
                  <a:pt x="169415" y="68592"/>
                </a:moveTo>
                <a:lnTo>
                  <a:pt x="153593" y="68592"/>
                </a:lnTo>
                <a:lnTo>
                  <a:pt x="153593" y="84048"/>
                </a:lnTo>
                <a:lnTo>
                  <a:pt x="169430" y="84048"/>
                </a:lnTo>
                <a:lnTo>
                  <a:pt x="169415" y="68592"/>
                </a:lnTo>
                <a:close/>
              </a:path>
              <a:path w="221856" h="267500">
                <a:moveTo>
                  <a:pt x="158567" y="29552"/>
                </a:moveTo>
                <a:lnTo>
                  <a:pt x="127114" y="29552"/>
                </a:lnTo>
                <a:lnTo>
                  <a:pt x="127114" y="34823"/>
                </a:lnTo>
                <a:lnTo>
                  <a:pt x="130670" y="39077"/>
                </a:lnTo>
                <a:lnTo>
                  <a:pt x="154647" y="39077"/>
                </a:lnTo>
                <a:lnTo>
                  <a:pt x="158229" y="35280"/>
                </a:lnTo>
                <a:lnTo>
                  <a:pt x="158567" y="29552"/>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6375966" y="3763385"/>
            <a:ext cx="429183" cy="266471"/>
          </a:xfrm>
          <a:custGeom>
            <a:rect l="l" t="t" r="r" b="b"/>
            <a:pathLst>
              <a:path w="429183" h="266471">
                <a:moveTo>
                  <a:pt x="0" y="0"/>
                </a:moveTo>
                <a:lnTo>
                  <a:pt x="429183" y="0"/>
                </a:lnTo>
                <a:lnTo>
                  <a:pt x="429183" y="266471"/>
                </a:lnTo>
                <a:lnTo>
                  <a:pt x="0" y="266471"/>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6858299" y="3763385"/>
            <a:ext cx="429183" cy="266471"/>
          </a:xfrm>
          <a:custGeom>
            <a:rect l="l" t="t" r="r" b="b"/>
            <a:pathLst>
              <a:path w="429183" h="266471">
                <a:moveTo>
                  <a:pt x="0" y="0"/>
                </a:moveTo>
                <a:lnTo>
                  <a:pt x="429183" y="0"/>
                </a:lnTo>
                <a:lnTo>
                  <a:pt x="429183" y="266471"/>
                </a:lnTo>
                <a:lnTo>
                  <a:pt x="0" y="266471"/>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6329046" y="3732585"/>
            <a:ext cx="1005327" cy="327437"/>
          </a:xfrm>
          <a:custGeom>
            <a:rect l="l" t="t" r="r" b="b"/>
            <a:pathLst>
              <a:path w="1005327" h="327437">
                <a:moveTo>
                  <a:pt x="0" y="0"/>
                </a:moveTo>
                <a:lnTo>
                  <a:pt x="1005327" y="0"/>
                </a:lnTo>
                <a:lnTo>
                  <a:pt x="1005327" y="327437"/>
                </a:lnTo>
                <a:lnTo>
                  <a:pt x="0" y="327437"/>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p:nvPr/>
        </p:nvSpPr>
        <p:spPr>
          <a:xfrm>
            <a:off x="5489575" y="5734051"/>
            <a:ext cx="266700" cy="233664"/>
          </a:xfrm>
          <a:custGeom>
            <a:rect l="l" t="t" r="r" b="b"/>
            <a:pathLst>
              <a:path w="266700" h="233664">
                <a:moveTo>
                  <a:pt x="108356" y="118694"/>
                </a:moveTo>
                <a:lnTo>
                  <a:pt x="67009" y="133120"/>
                </a:lnTo>
                <a:lnTo>
                  <a:pt x="48045" y="178778"/>
                </a:lnTo>
                <a:lnTo>
                  <a:pt x="47210" y="207493"/>
                </a:lnTo>
                <a:lnTo>
                  <a:pt x="48688" y="209621"/>
                </a:lnTo>
                <a:lnTo>
                  <a:pt x="86947" y="228858"/>
                </a:lnTo>
                <a:lnTo>
                  <a:pt x="136383" y="233664"/>
                </a:lnTo>
                <a:lnTo>
                  <a:pt x="163299" y="231982"/>
                </a:lnTo>
                <a:lnTo>
                  <a:pt x="209137" y="217476"/>
                </a:lnTo>
                <a:lnTo>
                  <a:pt x="219474" y="207493"/>
                </a:lnTo>
                <a:lnTo>
                  <a:pt x="219468" y="201549"/>
                </a:lnTo>
                <a:lnTo>
                  <a:pt x="213937" y="152580"/>
                </a:lnTo>
                <a:lnTo>
                  <a:pt x="130593" y="128440"/>
                </a:lnTo>
                <a:lnTo>
                  <a:pt x="113657" y="123209"/>
                </a:lnTo>
                <a:lnTo>
                  <a:pt x="108356" y="118694"/>
                </a:lnTo>
                <a:close/>
              </a:path>
              <a:path w="266700" h="233664">
                <a:moveTo>
                  <a:pt x="216966" y="107657"/>
                </a:moveTo>
                <a:lnTo>
                  <a:pt x="210883" y="115671"/>
                </a:lnTo>
                <a:lnTo>
                  <a:pt x="195617" y="115671"/>
                </a:lnTo>
                <a:lnTo>
                  <a:pt x="199888" y="118141"/>
                </a:lnTo>
                <a:lnTo>
                  <a:pt x="227802" y="155535"/>
                </a:lnTo>
                <a:lnTo>
                  <a:pt x="234805" y="197304"/>
                </a:lnTo>
                <a:lnTo>
                  <a:pt x="254788" y="189996"/>
                </a:lnTo>
                <a:lnTo>
                  <a:pt x="264288" y="182879"/>
                </a:lnTo>
                <a:lnTo>
                  <a:pt x="266699" y="179679"/>
                </a:lnTo>
                <a:lnTo>
                  <a:pt x="266629" y="173101"/>
                </a:lnTo>
                <a:lnTo>
                  <a:pt x="261855" y="134397"/>
                </a:lnTo>
                <a:lnTo>
                  <a:pt x="243527" y="115671"/>
                </a:lnTo>
                <a:lnTo>
                  <a:pt x="210883" y="115671"/>
                </a:lnTo>
                <a:lnTo>
                  <a:pt x="243408" y="115620"/>
                </a:lnTo>
                <a:lnTo>
                  <a:pt x="234482" y="111834"/>
                </a:lnTo>
                <a:lnTo>
                  <a:pt x="216966" y="107657"/>
                </a:lnTo>
                <a:close/>
              </a:path>
              <a:path w="266700" h="233664">
                <a:moveTo>
                  <a:pt x="49707" y="107657"/>
                </a:moveTo>
                <a:lnTo>
                  <a:pt x="7518" y="128838"/>
                </a:lnTo>
                <a:lnTo>
                  <a:pt x="101" y="173101"/>
                </a:lnTo>
                <a:lnTo>
                  <a:pt x="0" y="178028"/>
                </a:lnTo>
                <a:lnTo>
                  <a:pt x="2533" y="182755"/>
                </a:lnTo>
                <a:lnTo>
                  <a:pt x="12966" y="188451"/>
                </a:lnTo>
                <a:lnTo>
                  <a:pt x="35252" y="190852"/>
                </a:lnTo>
                <a:lnTo>
                  <a:pt x="35975" y="178028"/>
                </a:lnTo>
                <a:lnTo>
                  <a:pt x="36129" y="175958"/>
                </a:lnTo>
                <a:lnTo>
                  <a:pt x="51255" y="130599"/>
                </a:lnTo>
                <a:lnTo>
                  <a:pt x="71629" y="115671"/>
                </a:lnTo>
                <a:lnTo>
                  <a:pt x="55791" y="115671"/>
                </a:lnTo>
                <a:lnTo>
                  <a:pt x="49707" y="107657"/>
                </a:lnTo>
                <a:close/>
              </a:path>
              <a:path w="266700" h="233664">
                <a:moveTo>
                  <a:pt x="157902" y="119204"/>
                </a:moveTo>
                <a:lnTo>
                  <a:pt x="150104" y="124604"/>
                </a:lnTo>
                <a:lnTo>
                  <a:pt x="130593" y="128440"/>
                </a:lnTo>
                <a:lnTo>
                  <a:pt x="191005" y="128440"/>
                </a:lnTo>
                <a:lnTo>
                  <a:pt x="190254" y="128000"/>
                </a:lnTo>
                <a:lnTo>
                  <a:pt x="176058" y="123105"/>
                </a:lnTo>
                <a:lnTo>
                  <a:pt x="157902" y="119204"/>
                </a:lnTo>
                <a:close/>
              </a:path>
              <a:path w="266700" h="233664">
                <a:moveTo>
                  <a:pt x="71716" y="115620"/>
                </a:moveTo>
                <a:lnTo>
                  <a:pt x="55791" y="115671"/>
                </a:lnTo>
                <a:lnTo>
                  <a:pt x="71629" y="115671"/>
                </a:lnTo>
                <a:close/>
              </a:path>
              <a:path w="266700" h="233664">
                <a:moveTo>
                  <a:pt x="133349" y="0"/>
                </a:moveTo>
                <a:lnTo>
                  <a:pt x="96415" y="16204"/>
                </a:lnTo>
                <a:lnTo>
                  <a:pt x="87724" y="58790"/>
                </a:lnTo>
                <a:lnTo>
                  <a:pt x="89665" y="73585"/>
                </a:lnTo>
                <a:lnTo>
                  <a:pt x="112565" y="106568"/>
                </a:lnTo>
                <a:lnTo>
                  <a:pt x="139567" y="113741"/>
                </a:lnTo>
                <a:lnTo>
                  <a:pt x="150211" y="110083"/>
                </a:lnTo>
                <a:lnTo>
                  <a:pt x="173582" y="79760"/>
                </a:lnTo>
                <a:lnTo>
                  <a:pt x="178587" y="45029"/>
                </a:lnTo>
                <a:lnTo>
                  <a:pt x="176393" y="30464"/>
                </a:lnTo>
                <a:lnTo>
                  <a:pt x="171576" y="18061"/>
                </a:lnTo>
                <a:lnTo>
                  <a:pt x="163332" y="8438"/>
                </a:lnTo>
                <a:lnTo>
                  <a:pt x="150858" y="2212"/>
                </a:lnTo>
                <a:lnTo>
                  <a:pt x="133349" y="0"/>
                </a:lnTo>
                <a:close/>
              </a:path>
              <a:path w="266700" h="233664">
                <a:moveTo>
                  <a:pt x="75323" y="11264"/>
                </a:moveTo>
                <a:lnTo>
                  <a:pt x="70015" y="11264"/>
                </a:lnTo>
                <a:lnTo>
                  <a:pt x="63194" y="11628"/>
                </a:lnTo>
                <a:lnTo>
                  <a:pt x="34145" y="49933"/>
                </a:lnTo>
                <a:lnTo>
                  <a:pt x="33919" y="68500"/>
                </a:lnTo>
                <a:lnTo>
                  <a:pt x="38745" y="82681"/>
                </a:lnTo>
                <a:lnTo>
                  <a:pt x="46871" y="93962"/>
                </a:lnTo>
                <a:lnTo>
                  <a:pt x="57545" y="101412"/>
                </a:lnTo>
                <a:lnTo>
                  <a:pt x="70015" y="104101"/>
                </a:lnTo>
                <a:lnTo>
                  <a:pt x="76098" y="104101"/>
                </a:lnTo>
                <a:lnTo>
                  <a:pt x="81876" y="102247"/>
                </a:lnTo>
                <a:lnTo>
                  <a:pt x="82355" y="90170"/>
                </a:lnTo>
                <a:lnTo>
                  <a:pt x="78622" y="79049"/>
                </a:lnTo>
                <a:lnTo>
                  <a:pt x="76355" y="66071"/>
                </a:lnTo>
                <a:lnTo>
                  <a:pt x="75630" y="50775"/>
                </a:lnTo>
                <a:lnTo>
                  <a:pt x="76552" y="38180"/>
                </a:lnTo>
                <a:lnTo>
                  <a:pt x="79052" y="25281"/>
                </a:lnTo>
                <a:lnTo>
                  <a:pt x="83832" y="12954"/>
                </a:lnTo>
                <a:lnTo>
                  <a:pt x="79921" y="11849"/>
                </a:lnTo>
                <a:lnTo>
                  <a:pt x="75323" y="11264"/>
                </a:lnTo>
                <a:close/>
              </a:path>
              <a:path w="266700" h="233664">
                <a:moveTo>
                  <a:pt x="196722" y="11264"/>
                </a:moveTo>
                <a:lnTo>
                  <a:pt x="191363" y="11264"/>
                </a:lnTo>
                <a:lnTo>
                  <a:pt x="186778" y="11849"/>
                </a:lnTo>
                <a:lnTo>
                  <a:pt x="187175" y="23664"/>
                </a:lnTo>
                <a:lnTo>
                  <a:pt x="189710" y="35729"/>
                </a:lnTo>
                <a:lnTo>
                  <a:pt x="190814" y="48765"/>
                </a:lnTo>
                <a:lnTo>
                  <a:pt x="190982" y="62682"/>
                </a:lnTo>
                <a:lnTo>
                  <a:pt x="189134" y="75618"/>
                </a:lnTo>
                <a:lnTo>
                  <a:pt x="185361" y="87818"/>
                </a:lnTo>
                <a:lnTo>
                  <a:pt x="179768" y="99009"/>
                </a:lnTo>
                <a:lnTo>
                  <a:pt x="184873" y="102247"/>
                </a:lnTo>
                <a:lnTo>
                  <a:pt x="190588" y="104101"/>
                </a:lnTo>
                <a:lnTo>
                  <a:pt x="201013" y="103789"/>
                </a:lnTo>
                <a:lnTo>
                  <a:pt x="211487" y="100081"/>
                </a:lnTo>
                <a:lnTo>
                  <a:pt x="220464" y="92342"/>
                </a:lnTo>
                <a:lnTo>
                  <a:pt x="227437" y="80771"/>
                </a:lnTo>
                <a:lnTo>
                  <a:pt x="231901" y="65563"/>
                </a:lnTo>
                <a:lnTo>
                  <a:pt x="233351" y="46915"/>
                </a:lnTo>
                <a:lnTo>
                  <a:pt x="230701" y="32716"/>
                </a:lnTo>
                <a:lnTo>
                  <a:pt x="224521" y="21420"/>
                </a:lnTo>
                <a:lnTo>
                  <a:pt x="213599" y="13958"/>
                </a:lnTo>
                <a:lnTo>
                  <a:pt x="196722" y="11264"/>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5455139" y="6061105"/>
            <a:ext cx="782408" cy="226961"/>
          </a:xfrm>
          <a:custGeom>
            <a:rect l="l" t="t" r="r" b="b"/>
            <a:pathLst>
              <a:path w="782408" h="226961">
                <a:moveTo>
                  <a:pt x="0" y="0"/>
                </a:moveTo>
                <a:lnTo>
                  <a:pt x="782408" y="0"/>
                </a:lnTo>
                <a:lnTo>
                  <a:pt x="782408" y="226961"/>
                </a:lnTo>
                <a:lnTo>
                  <a:pt x="0" y="226961"/>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6285786" y="6061105"/>
            <a:ext cx="782408" cy="226961"/>
          </a:xfrm>
          <a:custGeom>
            <a:rect l="l" t="t" r="r" b="b"/>
            <a:pathLst>
              <a:path w="782408" h="226961">
                <a:moveTo>
                  <a:pt x="0" y="0"/>
                </a:moveTo>
                <a:lnTo>
                  <a:pt x="782408" y="0"/>
                </a:lnTo>
                <a:lnTo>
                  <a:pt x="782408" y="226961"/>
                </a:lnTo>
                <a:lnTo>
                  <a:pt x="0" y="226961"/>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txBox="1"/>
          <p:nvPr/>
        </p:nvSpPr>
        <p:spPr>
          <a:xfrm>
            <a:off x="4718659" y="6106667"/>
            <a:ext cx="231394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784225"/>
                <a:tab pos="1614805"/>
              </a:tabLst>
            </a:pPr>
            <a:r>
              <a:rPr sz="1350" b="1" baseline="3086">
                <a:solidFill>
                  <a:srgbClr val="595959"/>
                </a:solidFill>
                <a:latin typeface="Microsoft YaHei UI"/>
                <a:cs typeface="Microsoft YaHei UI"/>
              </a:rPr>
              <a:t>主	</a:t>
            </a:r>
            <a:r>
              <a:rPr sz="900">
                <a:solidFill>
                  <a:srgbClr val="595959"/>
                </a:solidFill>
                <a:latin typeface="Microsoft YaHei UI"/>
                <a:cs typeface="Microsoft YaHei UI"/>
              </a:rPr>
              <a:t>医疗费用下降	就医难度降低</a:t>
            </a:r>
            <a:endParaRPr sz="900">
              <a:latin typeface="Microsoft YaHei UI"/>
              <a:cs typeface="Microsoft YaHei UI"/>
            </a:endParaRPr>
          </a:p>
        </p:txBody>
      </p:sp>
      <p:sp>
        <p:nvSpPr>
          <p:cNvPr id="74" name="object 74"/>
          <p:cNvSpPr txBox="1"/>
          <p:nvPr/>
        </p:nvSpPr>
        <p:spPr>
          <a:xfrm>
            <a:off x="2180549" y="3238693"/>
            <a:ext cx="2565400" cy="3975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09600"/>
              </a:lnSpc>
            </a:pPr>
            <a:r>
              <a:rPr sz="1150" b="1" u="heavy" spc="-110">
                <a:solidFill>
                  <a:srgbClr val="595959"/>
                </a:solidFill>
                <a:latin typeface="Microsoft YaHei UI"/>
                <a:cs typeface="Microsoft YaHei UI"/>
              </a:rPr>
              <a:t>采用病例组合思想，通过诊断、操作和个</a:t>
            </a:r>
            <a:r>
              <a:rPr sz="1150" b="1" u="heavy" spc="-60">
                <a:solidFill>
                  <a:srgbClr val="595959"/>
                </a:solidFill>
                <a:latin typeface="Microsoft YaHei UI"/>
                <a:cs typeface="Microsoft YaHei UI"/>
              </a:rPr>
              <a:t>体</a:t>
            </a:r>
            <a:r>
              <a:rPr sz="1150" b="1" spc="-20">
                <a:solidFill>
                  <a:srgbClr val="595959"/>
                </a:solidFill>
                <a:latin typeface="Microsoft YaHei UI"/>
                <a:cs typeface="Microsoft YaHei UI"/>
              </a:rPr>
              <a:t> </a:t>
            </a:r>
            <a:r>
              <a:rPr sz="1150" b="1" u="heavy" spc="-110">
                <a:solidFill>
                  <a:srgbClr val="595959"/>
                </a:solidFill>
                <a:latin typeface="Microsoft YaHei UI"/>
                <a:cs typeface="Microsoft YaHei UI"/>
              </a:rPr>
              <a:t>特征等因素形成</a:t>
            </a:r>
            <a:r>
              <a:rPr sz="1150" b="1" u="heavy" spc="-100">
                <a:solidFill>
                  <a:srgbClr val="595959"/>
                </a:solidFill>
                <a:latin typeface="Microsoft YaHei UI"/>
                <a:cs typeface="Microsoft YaHei UI"/>
              </a:rPr>
              <a:t>D</a:t>
            </a:r>
            <a:r>
              <a:rPr sz="1150" b="1" u="heavy" spc="-70">
                <a:solidFill>
                  <a:srgbClr val="595959"/>
                </a:solidFill>
                <a:latin typeface="Microsoft YaHei UI"/>
                <a:cs typeface="Microsoft YaHei UI"/>
              </a:rPr>
              <a:t>R</a:t>
            </a:r>
            <a:r>
              <a:rPr sz="1150" b="1" u="heavy" spc="-90">
                <a:solidFill>
                  <a:srgbClr val="595959"/>
                </a:solidFill>
                <a:latin typeface="Microsoft YaHei UI"/>
                <a:cs typeface="Microsoft YaHei UI"/>
              </a:rPr>
              <a:t>G</a:t>
            </a:r>
            <a:r>
              <a:rPr sz="1150" b="1" u="heavy" spc="-65">
                <a:solidFill>
                  <a:srgbClr val="595959"/>
                </a:solidFill>
                <a:latin typeface="Microsoft YaHei UI"/>
                <a:cs typeface="Microsoft YaHei UI"/>
              </a:rPr>
              <a:t>s</a:t>
            </a:r>
            <a:r>
              <a:rPr sz="1150" b="1" u="heavy" spc="-110">
                <a:solidFill>
                  <a:srgbClr val="595959"/>
                </a:solidFill>
                <a:latin typeface="Microsoft YaHei UI"/>
                <a:cs typeface="Microsoft YaHei UI"/>
              </a:rPr>
              <a:t>分组</a:t>
            </a:r>
            <a:r>
              <a:rPr sz="1150" b="1" u="heavy" spc="-60">
                <a:solidFill>
                  <a:srgbClr val="595959"/>
                </a:solidFill>
                <a:latin typeface="Microsoft YaHei UI"/>
                <a:cs typeface="Microsoft YaHei UI"/>
              </a:rPr>
              <a:t>。</a:t>
            </a:r>
            <a:endParaRPr sz="1150">
              <a:latin typeface="Microsoft YaHei UI"/>
              <a:cs typeface="Microsoft YaHei UI"/>
            </a:endParaRPr>
          </a:p>
        </p:txBody>
      </p:sp>
      <p:sp>
        <p:nvSpPr>
          <p:cNvPr id="76" name="object 76"/>
          <p:cNvSpPr txBox="1"/>
          <p:nvPr/>
        </p:nvSpPr>
        <p:spPr>
          <a:xfrm>
            <a:off x="2996089" y="3021076"/>
            <a:ext cx="97345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
                <a:solidFill>
                  <a:srgbClr val="595959"/>
                </a:solidFill>
                <a:latin typeface="Arial"/>
                <a:cs typeface="Arial"/>
              </a:rPr>
              <a:t>DR</a:t>
            </a:r>
            <a:r>
              <a:rPr sz="1100" b="1" spc="-10">
                <a:solidFill>
                  <a:srgbClr val="595959"/>
                </a:solidFill>
                <a:latin typeface="Arial"/>
                <a:cs typeface="Arial"/>
              </a:rPr>
              <a:t>G</a:t>
            </a:r>
            <a:r>
              <a:rPr sz="1100" b="1">
                <a:solidFill>
                  <a:srgbClr val="595959"/>
                </a:solidFill>
                <a:latin typeface="Arial"/>
                <a:cs typeface="Arial"/>
              </a:rPr>
              <a:t>s</a:t>
            </a:r>
            <a:r>
              <a:rPr sz="1100" b="1">
                <a:solidFill>
                  <a:srgbClr val="595959"/>
                </a:solidFill>
                <a:latin typeface="Microsoft YaHei UI"/>
                <a:cs typeface="Microsoft YaHei UI"/>
              </a:rPr>
              <a:t>分组路径</a:t>
            </a:r>
            <a:endParaRPr sz="1100">
              <a:latin typeface="Microsoft YaHei UI"/>
              <a:cs typeface="Microsoft YaHei UI"/>
            </a:endParaRPr>
          </a:p>
        </p:txBody>
      </p:sp>
      <p:sp>
        <p:nvSpPr>
          <p:cNvPr id="77" name="object 77"/>
          <p:cNvSpPr txBox="1"/>
          <p:nvPr/>
        </p:nvSpPr>
        <p:spPr>
          <a:xfrm>
            <a:off x="7105809" y="3021076"/>
            <a:ext cx="97345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5">
                <a:solidFill>
                  <a:srgbClr val="595959"/>
                </a:solidFill>
                <a:latin typeface="Arial"/>
                <a:cs typeface="Arial"/>
              </a:rPr>
              <a:t>DR</a:t>
            </a:r>
            <a:r>
              <a:rPr sz="1100" b="1" spc="-10">
                <a:solidFill>
                  <a:srgbClr val="595959"/>
                </a:solidFill>
                <a:latin typeface="Arial"/>
                <a:cs typeface="Arial"/>
              </a:rPr>
              <a:t>G</a:t>
            </a:r>
            <a:r>
              <a:rPr sz="1100" b="1">
                <a:solidFill>
                  <a:srgbClr val="595959"/>
                </a:solidFill>
                <a:latin typeface="Arial"/>
                <a:cs typeface="Arial"/>
              </a:rPr>
              <a:t>s</a:t>
            </a:r>
            <a:r>
              <a:rPr sz="1100" b="1">
                <a:solidFill>
                  <a:srgbClr val="595959"/>
                </a:solidFill>
                <a:latin typeface="Microsoft YaHei UI"/>
                <a:cs typeface="Microsoft YaHei UI"/>
              </a:rPr>
              <a:t>应用价值</a:t>
            </a:r>
            <a:endParaRPr sz="1100">
              <a:latin typeface="Microsoft YaHei UI"/>
              <a:cs typeface="Microsoft YaHei UI"/>
            </a:endParaRPr>
          </a:p>
        </p:txBody>
      </p:sp>
      <p:sp>
        <p:nvSpPr>
          <p:cNvPr id="78" name="object 78"/>
          <p:cNvSpPr txBox="1"/>
          <p:nvPr/>
        </p:nvSpPr>
        <p:spPr>
          <a:xfrm>
            <a:off x="7413626" y="3274567"/>
            <a:ext cx="2687955" cy="8242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某三甲综合医院以</a:t>
            </a:r>
            <a:r>
              <a:rPr sz="1000" spc="-10">
                <a:solidFill>
                  <a:srgbClr val="595959"/>
                </a:solidFill>
                <a:latin typeface="Microsoft YaHei UI"/>
                <a:cs typeface="Microsoft YaHei UI"/>
              </a:rPr>
              <a:t>D</a:t>
            </a:r>
            <a:r>
              <a:rPr sz="1000" spc="-15">
                <a:solidFill>
                  <a:srgbClr val="595959"/>
                </a:solidFill>
                <a:latin typeface="Microsoft YaHei UI"/>
                <a:cs typeface="Microsoft YaHei UI"/>
              </a:rPr>
              <a:t>R</a:t>
            </a:r>
            <a:r>
              <a:rPr sz="1000" spc="-20">
                <a:solidFill>
                  <a:srgbClr val="595959"/>
                </a:solidFill>
                <a:latin typeface="Microsoft YaHei UI"/>
                <a:cs typeface="Microsoft YaHei UI"/>
              </a:rPr>
              <a:t>G</a:t>
            </a:r>
            <a:r>
              <a:rPr sz="1000" spc="-5">
                <a:solidFill>
                  <a:srgbClr val="595959"/>
                </a:solidFill>
                <a:latin typeface="Microsoft YaHei UI"/>
                <a:cs typeface="Microsoft YaHei UI"/>
              </a:rPr>
              <a:t>s付费理念为指导，制 定新运营管理体系。</a:t>
            </a:r>
            <a:endParaRPr sz="1000">
              <a:latin typeface="Microsoft YaHei UI"/>
              <a:cs typeface="Microsoft YaHei UI"/>
            </a:endParaRPr>
          </a:p>
          <a:p>
            <a:pPr marL="12700"/>
            <a:r>
              <a:rPr sz="1000" spc="15">
                <a:solidFill>
                  <a:srgbClr val="595959"/>
                </a:solidFill>
                <a:latin typeface="Arial"/>
                <a:cs typeface="Arial"/>
              </a:rPr>
              <a:t>Ø </a:t>
            </a:r>
            <a:r>
              <a:rPr sz="1000" spc="-5">
                <a:solidFill>
                  <a:srgbClr val="595959"/>
                </a:solidFill>
                <a:latin typeface="Arial"/>
                <a:cs typeface="Arial"/>
              </a:rPr>
              <a:t> </a:t>
            </a:r>
            <a:r>
              <a:rPr sz="1000">
                <a:solidFill>
                  <a:srgbClr val="595959"/>
                </a:solidFill>
                <a:latin typeface="Microsoft YaHei UI"/>
                <a:cs typeface="Microsoft YaHei UI"/>
              </a:rPr>
              <a:t>医院202</a:t>
            </a:r>
            <a:r>
              <a:rPr sz="1000" spc="-5">
                <a:solidFill>
                  <a:srgbClr val="595959"/>
                </a:solidFill>
                <a:latin typeface="Microsoft YaHei UI"/>
                <a:cs typeface="Microsoft YaHei UI"/>
              </a:rPr>
              <a:t>1</a:t>
            </a:r>
            <a:r>
              <a:rPr sz="1000">
                <a:solidFill>
                  <a:srgbClr val="595959"/>
                </a:solidFill>
                <a:latin typeface="Microsoft YaHei UI"/>
                <a:cs typeface="Microsoft YaHei UI"/>
              </a:rPr>
              <a:t>年各项指标有效提升，实现精细化</a:t>
            </a:r>
            <a:endParaRPr sz="1000">
              <a:latin typeface="Microsoft YaHei UI"/>
              <a:cs typeface="Microsoft YaHei UI"/>
            </a:endParaRPr>
          </a:p>
          <a:p>
            <a:pPr marL="184150"/>
            <a:r>
              <a:rPr sz="1000">
                <a:solidFill>
                  <a:srgbClr val="595959"/>
                </a:solidFill>
                <a:latin typeface="Microsoft YaHei UI"/>
                <a:cs typeface="Microsoft YaHei UI"/>
              </a:rPr>
              <a:t>运营管理。</a:t>
            </a:r>
            <a:endParaRPr sz="1000">
              <a:latin typeface="Microsoft YaHei UI"/>
              <a:cs typeface="Microsoft YaHei UI"/>
            </a:endParaRPr>
          </a:p>
          <a:p>
            <a:pPr>
              <a:lnSpc>
                <a:spcPts val="500"/>
              </a:lnSpc>
              <a:spcBef>
                <a:spcPts val="8"/>
              </a:spcBef>
            </a:pPr>
            <a:endParaRPr sz="500"/>
          </a:p>
          <a:p>
            <a:pPr marL="26034"/>
            <a:r>
              <a:rPr sz="900" b="1">
                <a:solidFill>
                  <a:srgbClr val="595959"/>
                </a:solidFill>
                <a:latin typeface="Microsoft YaHei UI"/>
                <a:cs typeface="Microsoft YaHei UI"/>
              </a:rPr>
              <a:t>某医院</a:t>
            </a:r>
            <a:r>
              <a:rPr sz="900" b="1" spc="-20">
                <a:solidFill>
                  <a:srgbClr val="595959"/>
                </a:solidFill>
                <a:latin typeface="Microsoft YaHei UI"/>
                <a:cs typeface="Microsoft YaHei UI"/>
              </a:rPr>
              <a:t>202</a:t>
            </a:r>
            <a:r>
              <a:rPr sz="900" b="1" spc="-15">
                <a:solidFill>
                  <a:srgbClr val="595959"/>
                </a:solidFill>
                <a:latin typeface="Microsoft YaHei UI"/>
                <a:cs typeface="Microsoft YaHei UI"/>
              </a:rPr>
              <a:t>1</a:t>
            </a:r>
            <a:r>
              <a:rPr sz="900" b="1">
                <a:solidFill>
                  <a:srgbClr val="595959"/>
                </a:solidFill>
                <a:latin typeface="Microsoft YaHei UI"/>
                <a:cs typeface="Microsoft YaHei UI"/>
              </a:rPr>
              <a:t>年与</a:t>
            </a:r>
            <a:r>
              <a:rPr sz="900" b="1" spc="-20">
                <a:solidFill>
                  <a:srgbClr val="595959"/>
                </a:solidFill>
                <a:latin typeface="Microsoft YaHei UI"/>
                <a:cs typeface="Microsoft YaHei UI"/>
              </a:rPr>
              <a:t>202</a:t>
            </a:r>
            <a:r>
              <a:rPr sz="900" b="1" spc="-15">
                <a:solidFill>
                  <a:srgbClr val="595959"/>
                </a:solidFill>
                <a:latin typeface="Microsoft YaHei UI"/>
                <a:cs typeface="Microsoft YaHei UI"/>
              </a:rPr>
              <a:t>0</a:t>
            </a:r>
            <a:r>
              <a:rPr sz="900" b="1">
                <a:solidFill>
                  <a:srgbClr val="595959"/>
                </a:solidFill>
                <a:latin typeface="Microsoft YaHei UI"/>
                <a:cs typeface="Microsoft YaHei UI"/>
              </a:rPr>
              <a:t>年</a:t>
            </a:r>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a:t>
            </a:r>
            <a:r>
              <a:rPr sz="900" b="1">
                <a:solidFill>
                  <a:srgbClr val="595959"/>
                </a:solidFill>
                <a:latin typeface="Microsoft YaHei UI"/>
                <a:cs typeface="Microsoft YaHei UI"/>
              </a:rPr>
              <a:t>s评价、运营指标对比</a:t>
            </a:r>
            <a:endParaRPr sz="900">
              <a:latin typeface="Microsoft YaHei UI"/>
              <a:cs typeface="Microsoft YaHei UI"/>
            </a:endParaRPr>
          </a:p>
        </p:txBody>
      </p:sp>
      <p:sp>
        <p:nvSpPr>
          <p:cNvPr id="79" name="object 79"/>
          <p:cNvSpPr/>
          <p:nvPr/>
        </p:nvSpPr>
        <p:spPr>
          <a:xfrm>
            <a:off x="5392420" y="6036945"/>
            <a:ext cx="1719972" cy="280623"/>
          </a:xfrm>
          <a:custGeom>
            <a:rect l="l" t="t" r="r" b="b"/>
            <a:pathLst>
              <a:path w="1719972" h="280623">
                <a:moveTo>
                  <a:pt x="0" y="0"/>
                </a:moveTo>
                <a:lnTo>
                  <a:pt x="1719972" y="0"/>
                </a:lnTo>
                <a:lnTo>
                  <a:pt x="1719972" y="280623"/>
                </a:lnTo>
                <a:lnTo>
                  <a:pt x="0" y="280623"/>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5507076" y="4979864"/>
            <a:ext cx="230442" cy="270319"/>
          </a:xfrm>
          <a:custGeom>
            <a:rect l="l" t="t" r="r" b="b"/>
            <a:pathLst>
              <a:path w="230442" h="270319">
                <a:moveTo>
                  <a:pt x="123630" y="0"/>
                </a:moveTo>
                <a:lnTo>
                  <a:pt x="74189" y="4648"/>
                </a:lnTo>
                <a:lnTo>
                  <a:pt x="42579" y="16332"/>
                </a:lnTo>
                <a:lnTo>
                  <a:pt x="42579" y="101994"/>
                </a:lnTo>
                <a:lnTo>
                  <a:pt x="43708" y="115404"/>
                </a:lnTo>
                <a:lnTo>
                  <a:pt x="46950" y="128108"/>
                </a:lnTo>
                <a:lnTo>
                  <a:pt x="52085" y="139956"/>
                </a:lnTo>
                <a:lnTo>
                  <a:pt x="58896" y="150796"/>
                </a:lnTo>
                <a:lnTo>
                  <a:pt x="48694" y="157492"/>
                </a:lnTo>
                <a:lnTo>
                  <a:pt x="21144" y="184692"/>
                </a:lnTo>
                <a:lnTo>
                  <a:pt x="2936" y="220600"/>
                </a:lnTo>
                <a:lnTo>
                  <a:pt x="0" y="234069"/>
                </a:lnTo>
                <a:lnTo>
                  <a:pt x="1674" y="253399"/>
                </a:lnTo>
                <a:lnTo>
                  <a:pt x="7680" y="265000"/>
                </a:lnTo>
                <a:lnTo>
                  <a:pt x="16834" y="269954"/>
                </a:lnTo>
                <a:lnTo>
                  <a:pt x="209635" y="270319"/>
                </a:lnTo>
                <a:lnTo>
                  <a:pt x="222773" y="265955"/>
                </a:lnTo>
                <a:lnTo>
                  <a:pt x="230026" y="255283"/>
                </a:lnTo>
                <a:lnTo>
                  <a:pt x="16443" y="255283"/>
                </a:lnTo>
                <a:lnTo>
                  <a:pt x="13534" y="252285"/>
                </a:lnTo>
                <a:lnTo>
                  <a:pt x="24486" y="207950"/>
                </a:lnTo>
                <a:lnTo>
                  <a:pt x="53022" y="181065"/>
                </a:lnTo>
                <a:lnTo>
                  <a:pt x="91414" y="181065"/>
                </a:lnTo>
                <a:lnTo>
                  <a:pt x="86166" y="173380"/>
                </a:lnTo>
                <a:lnTo>
                  <a:pt x="193165" y="173380"/>
                </a:lnTo>
                <a:lnTo>
                  <a:pt x="190029" y="170974"/>
                </a:lnTo>
                <a:lnTo>
                  <a:pt x="179349" y="165113"/>
                </a:lnTo>
                <a:lnTo>
                  <a:pt x="112315" y="165113"/>
                </a:lnTo>
                <a:lnTo>
                  <a:pt x="98804" y="162396"/>
                </a:lnTo>
                <a:lnTo>
                  <a:pt x="67574" y="137313"/>
                </a:lnTo>
                <a:lnTo>
                  <a:pt x="57832" y="101244"/>
                </a:lnTo>
                <a:lnTo>
                  <a:pt x="57108" y="101244"/>
                </a:lnTo>
                <a:lnTo>
                  <a:pt x="66790" y="97823"/>
                </a:lnTo>
                <a:lnTo>
                  <a:pt x="78032" y="94595"/>
                </a:lnTo>
                <a:lnTo>
                  <a:pt x="90791" y="91961"/>
                </a:lnTo>
                <a:lnTo>
                  <a:pt x="105026" y="90322"/>
                </a:lnTo>
                <a:lnTo>
                  <a:pt x="142670" y="90322"/>
                </a:lnTo>
                <a:lnTo>
                  <a:pt x="144268" y="89217"/>
                </a:lnTo>
                <a:lnTo>
                  <a:pt x="144268" y="84709"/>
                </a:lnTo>
                <a:lnTo>
                  <a:pt x="144499" y="83513"/>
                </a:lnTo>
                <a:lnTo>
                  <a:pt x="62778" y="83513"/>
                </a:lnTo>
                <a:lnTo>
                  <a:pt x="57108" y="24600"/>
                </a:lnTo>
                <a:lnTo>
                  <a:pt x="104483" y="15154"/>
                </a:lnTo>
                <a:lnTo>
                  <a:pt x="187273" y="15154"/>
                </a:lnTo>
                <a:lnTo>
                  <a:pt x="186394" y="13335"/>
                </a:lnTo>
                <a:lnTo>
                  <a:pt x="183486" y="12586"/>
                </a:lnTo>
                <a:lnTo>
                  <a:pt x="176722" y="10074"/>
                </a:lnTo>
                <a:lnTo>
                  <a:pt x="167106" y="7050"/>
                </a:lnTo>
                <a:lnTo>
                  <a:pt x="154842" y="4010"/>
                </a:lnTo>
                <a:lnTo>
                  <a:pt x="140253" y="1485"/>
                </a:lnTo>
                <a:lnTo>
                  <a:pt x="123630" y="0"/>
                </a:lnTo>
                <a:close/>
              </a:path>
              <a:path w="230442" h="270319">
                <a:moveTo>
                  <a:pt x="91414" y="181065"/>
                </a:moveTo>
                <a:lnTo>
                  <a:pt x="53022" y="181065"/>
                </a:lnTo>
                <a:lnTo>
                  <a:pt x="52752" y="201930"/>
                </a:lnTo>
                <a:lnTo>
                  <a:pt x="50568" y="207950"/>
                </a:lnTo>
                <a:lnTo>
                  <a:pt x="52028" y="215455"/>
                </a:lnTo>
                <a:lnTo>
                  <a:pt x="57832" y="219215"/>
                </a:lnTo>
                <a:lnTo>
                  <a:pt x="82533" y="238011"/>
                </a:lnTo>
                <a:lnTo>
                  <a:pt x="102866" y="254533"/>
                </a:lnTo>
                <a:lnTo>
                  <a:pt x="20799" y="254533"/>
                </a:lnTo>
                <a:lnTo>
                  <a:pt x="16443" y="255283"/>
                </a:lnTo>
                <a:lnTo>
                  <a:pt x="140636" y="255283"/>
                </a:lnTo>
                <a:lnTo>
                  <a:pt x="136280" y="248526"/>
                </a:lnTo>
                <a:lnTo>
                  <a:pt x="138190" y="247015"/>
                </a:lnTo>
                <a:lnTo>
                  <a:pt x="115211" y="247015"/>
                </a:lnTo>
                <a:lnTo>
                  <a:pt x="90522" y="226733"/>
                </a:lnTo>
                <a:lnTo>
                  <a:pt x="65820" y="207950"/>
                </a:lnTo>
                <a:lnTo>
                  <a:pt x="75269" y="183896"/>
                </a:lnTo>
                <a:lnTo>
                  <a:pt x="93348" y="183896"/>
                </a:lnTo>
                <a:lnTo>
                  <a:pt x="91414" y="181065"/>
                </a:lnTo>
                <a:close/>
              </a:path>
              <a:path w="230442" h="270319">
                <a:moveTo>
                  <a:pt x="199041" y="177889"/>
                </a:moveTo>
                <a:lnTo>
                  <a:pt x="168957" y="177889"/>
                </a:lnTo>
                <a:lnTo>
                  <a:pt x="180972" y="183659"/>
                </a:lnTo>
                <a:lnTo>
                  <a:pt x="191696" y="191453"/>
                </a:lnTo>
                <a:lnTo>
                  <a:pt x="213723" y="224488"/>
                </a:lnTo>
                <a:lnTo>
                  <a:pt x="216887" y="252285"/>
                </a:lnTo>
                <a:lnTo>
                  <a:pt x="213991" y="255283"/>
                </a:lnTo>
                <a:lnTo>
                  <a:pt x="230026" y="255283"/>
                </a:lnTo>
                <a:lnTo>
                  <a:pt x="222674" y="210912"/>
                </a:lnTo>
                <a:lnTo>
                  <a:pt x="200133" y="178727"/>
                </a:lnTo>
                <a:lnTo>
                  <a:pt x="199041" y="177889"/>
                </a:lnTo>
                <a:close/>
              </a:path>
              <a:path w="230442" h="270319">
                <a:moveTo>
                  <a:pt x="93348" y="183896"/>
                </a:moveTo>
                <a:lnTo>
                  <a:pt x="75269" y="183896"/>
                </a:lnTo>
                <a:lnTo>
                  <a:pt x="116671" y="246266"/>
                </a:lnTo>
                <a:lnTo>
                  <a:pt x="115211" y="247015"/>
                </a:lnTo>
                <a:lnTo>
                  <a:pt x="138190" y="247015"/>
                </a:lnTo>
                <a:lnTo>
                  <a:pt x="148624" y="238760"/>
                </a:lnTo>
                <a:lnTo>
                  <a:pt x="151596" y="236499"/>
                </a:lnTo>
                <a:lnTo>
                  <a:pt x="128292" y="236499"/>
                </a:lnTo>
                <a:lnTo>
                  <a:pt x="124659" y="231241"/>
                </a:lnTo>
                <a:lnTo>
                  <a:pt x="133853" y="216967"/>
                </a:lnTo>
                <a:lnTo>
                  <a:pt x="115934" y="216967"/>
                </a:lnTo>
                <a:lnTo>
                  <a:pt x="93348" y="183896"/>
                </a:lnTo>
                <a:close/>
              </a:path>
              <a:path w="230442" h="270319">
                <a:moveTo>
                  <a:pt x="171242" y="183896"/>
                </a:moveTo>
                <a:lnTo>
                  <a:pt x="155152" y="183896"/>
                </a:lnTo>
                <a:lnTo>
                  <a:pt x="164601" y="207200"/>
                </a:lnTo>
                <a:lnTo>
                  <a:pt x="139912" y="226733"/>
                </a:lnTo>
                <a:lnTo>
                  <a:pt x="128292" y="236499"/>
                </a:lnTo>
                <a:lnTo>
                  <a:pt x="151596" y="236499"/>
                </a:lnTo>
                <a:lnTo>
                  <a:pt x="173313" y="219977"/>
                </a:lnTo>
                <a:lnTo>
                  <a:pt x="178393" y="216217"/>
                </a:lnTo>
                <a:lnTo>
                  <a:pt x="180577" y="208699"/>
                </a:lnTo>
                <a:lnTo>
                  <a:pt x="178393" y="202692"/>
                </a:lnTo>
                <a:lnTo>
                  <a:pt x="171242" y="183896"/>
                </a:lnTo>
                <a:close/>
              </a:path>
              <a:path w="230442" h="270319">
                <a:moveTo>
                  <a:pt x="194612" y="174491"/>
                </a:moveTo>
                <a:lnTo>
                  <a:pt x="140289" y="174491"/>
                </a:lnTo>
                <a:lnTo>
                  <a:pt x="115934" y="216967"/>
                </a:lnTo>
                <a:lnTo>
                  <a:pt x="133853" y="216967"/>
                </a:lnTo>
                <a:lnTo>
                  <a:pt x="155152" y="183896"/>
                </a:lnTo>
                <a:lnTo>
                  <a:pt x="171242" y="183896"/>
                </a:lnTo>
                <a:lnTo>
                  <a:pt x="168957" y="177889"/>
                </a:lnTo>
                <a:lnTo>
                  <a:pt x="199041" y="177889"/>
                </a:lnTo>
                <a:lnTo>
                  <a:pt x="194612" y="174491"/>
                </a:lnTo>
                <a:close/>
              </a:path>
              <a:path w="230442" h="270319">
                <a:moveTo>
                  <a:pt x="193165" y="173380"/>
                </a:moveTo>
                <a:lnTo>
                  <a:pt x="86166" y="173380"/>
                </a:lnTo>
                <a:lnTo>
                  <a:pt x="93430" y="177139"/>
                </a:lnTo>
                <a:lnTo>
                  <a:pt x="101418" y="179387"/>
                </a:lnTo>
                <a:lnTo>
                  <a:pt x="115211" y="179387"/>
                </a:lnTo>
                <a:lnTo>
                  <a:pt x="128086" y="178164"/>
                </a:lnTo>
                <a:lnTo>
                  <a:pt x="140289" y="174491"/>
                </a:lnTo>
                <a:lnTo>
                  <a:pt x="194612" y="174491"/>
                </a:lnTo>
                <a:lnTo>
                  <a:pt x="193165" y="173380"/>
                </a:lnTo>
                <a:close/>
              </a:path>
              <a:path w="230442" h="270319">
                <a:moveTo>
                  <a:pt x="161693" y="80962"/>
                </a:moveTo>
                <a:lnTo>
                  <a:pt x="157336" y="83210"/>
                </a:lnTo>
                <a:lnTo>
                  <a:pt x="156613" y="87719"/>
                </a:lnTo>
                <a:lnTo>
                  <a:pt x="155152" y="91478"/>
                </a:lnTo>
                <a:lnTo>
                  <a:pt x="157336" y="95986"/>
                </a:lnTo>
                <a:lnTo>
                  <a:pt x="161693" y="96736"/>
                </a:lnTo>
                <a:lnTo>
                  <a:pt x="170405" y="99746"/>
                </a:lnTo>
                <a:lnTo>
                  <a:pt x="174037" y="101244"/>
                </a:lnTo>
                <a:lnTo>
                  <a:pt x="174037" y="105003"/>
                </a:lnTo>
                <a:lnTo>
                  <a:pt x="159674" y="144466"/>
                </a:lnTo>
                <a:lnTo>
                  <a:pt x="124272" y="164491"/>
                </a:lnTo>
                <a:lnTo>
                  <a:pt x="112315" y="165113"/>
                </a:lnTo>
                <a:lnTo>
                  <a:pt x="179349" y="165113"/>
                </a:lnTo>
                <a:lnTo>
                  <a:pt x="178877" y="164853"/>
                </a:lnTo>
                <a:lnTo>
                  <a:pt x="166825" y="160451"/>
                </a:lnTo>
                <a:lnTo>
                  <a:pt x="164601" y="159855"/>
                </a:lnTo>
                <a:lnTo>
                  <a:pt x="173072" y="150422"/>
                </a:lnTo>
                <a:lnTo>
                  <a:pt x="179788" y="139568"/>
                </a:lnTo>
                <a:lnTo>
                  <a:pt x="184582" y="127512"/>
                </a:lnTo>
                <a:lnTo>
                  <a:pt x="187284" y="114471"/>
                </a:lnTo>
                <a:lnTo>
                  <a:pt x="187454" y="85471"/>
                </a:lnTo>
                <a:lnTo>
                  <a:pt x="173313" y="85471"/>
                </a:lnTo>
                <a:lnTo>
                  <a:pt x="171141" y="84709"/>
                </a:lnTo>
                <a:lnTo>
                  <a:pt x="168233" y="83960"/>
                </a:lnTo>
                <a:lnTo>
                  <a:pt x="165325" y="82461"/>
                </a:lnTo>
                <a:lnTo>
                  <a:pt x="161693" y="80962"/>
                </a:lnTo>
                <a:close/>
              </a:path>
              <a:path w="230442" h="270319">
                <a:moveTo>
                  <a:pt x="142670" y="90322"/>
                </a:moveTo>
                <a:lnTo>
                  <a:pt x="105026" y="90322"/>
                </a:lnTo>
                <a:lnTo>
                  <a:pt x="121652" y="90371"/>
                </a:lnTo>
                <a:lnTo>
                  <a:pt x="132166" y="91061"/>
                </a:lnTo>
                <a:lnTo>
                  <a:pt x="139912" y="92227"/>
                </a:lnTo>
                <a:lnTo>
                  <a:pt x="142670" y="90322"/>
                </a:lnTo>
                <a:close/>
              </a:path>
              <a:path w="230442" h="270319">
                <a:moveTo>
                  <a:pt x="187273" y="15154"/>
                </a:moveTo>
                <a:lnTo>
                  <a:pt x="104483" y="15154"/>
                </a:lnTo>
                <a:lnTo>
                  <a:pt x="123398" y="15559"/>
                </a:lnTo>
                <a:lnTo>
                  <a:pt x="139145" y="16916"/>
                </a:lnTo>
                <a:lnTo>
                  <a:pt x="152011" y="18913"/>
                </a:lnTo>
                <a:lnTo>
                  <a:pt x="162281" y="21235"/>
                </a:lnTo>
                <a:lnTo>
                  <a:pt x="170243" y="23571"/>
                </a:lnTo>
                <a:lnTo>
                  <a:pt x="173313" y="85471"/>
                </a:lnTo>
                <a:lnTo>
                  <a:pt x="187454" y="85471"/>
                </a:lnTo>
                <a:lnTo>
                  <a:pt x="187842" y="16332"/>
                </a:lnTo>
                <a:lnTo>
                  <a:pt x="187273" y="15154"/>
                </a:lnTo>
                <a:close/>
              </a:path>
              <a:path w="230442" h="270319">
                <a:moveTo>
                  <a:pt x="122475" y="74943"/>
                </a:moveTo>
                <a:lnTo>
                  <a:pt x="115211" y="74943"/>
                </a:lnTo>
                <a:lnTo>
                  <a:pt x="99823" y="75705"/>
                </a:lnTo>
                <a:lnTo>
                  <a:pt x="85766" y="77685"/>
                </a:lnTo>
                <a:lnTo>
                  <a:pt x="73313" y="80438"/>
                </a:lnTo>
                <a:lnTo>
                  <a:pt x="62778" y="83513"/>
                </a:lnTo>
                <a:lnTo>
                  <a:pt x="144499" y="83513"/>
                </a:lnTo>
                <a:lnTo>
                  <a:pt x="144992" y="80962"/>
                </a:lnTo>
                <a:lnTo>
                  <a:pt x="142084" y="76454"/>
                </a:lnTo>
                <a:lnTo>
                  <a:pt x="137728" y="76454"/>
                </a:lnTo>
                <a:lnTo>
                  <a:pt x="130447" y="75703"/>
                </a:lnTo>
                <a:lnTo>
                  <a:pt x="122475" y="74943"/>
                </a:lnTo>
                <a:close/>
              </a:path>
              <a:path w="230442" h="270319">
                <a:moveTo>
                  <a:pt x="122475" y="52400"/>
                </a:moveTo>
                <a:lnTo>
                  <a:pt x="107946" y="52400"/>
                </a:lnTo>
                <a:lnTo>
                  <a:pt x="107946" y="63678"/>
                </a:lnTo>
                <a:lnTo>
                  <a:pt x="111578" y="67437"/>
                </a:lnTo>
                <a:lnTo>
                  <a:pt x="118843" y="67437"/>
                </a:lnTo>
                <a:lnTo>
                  <a:pt x="122475" y="63678"/>
                </a:lnTo>
                <a:lnTo>
                  <a:pt x="122475" y="52400"/>
                </a:lnTo>
                <a:close/>
              </a:path>
              <a:path w="230442" h="270319">
                <a:moveTo>
                  <a:pt x="133372" y="37376"/>
                </a:moveTo>
                <a:lnTo>
                  <a:pt x="97050" y="37376"/>
                </a:lnTo>
                <a:lnTo>
                  <a:pt x="93430" y="41135"/>
                </a:lnTo>
                <a:lnTo>
                  <a:pt x="93430" y="48641"/>
                </a:lnTo>
                <a:lnTo>
                  <a:pt x="97050" y="52400"/>
                </a:lnTo>
                <a:lnTo>
                  <a:pt x="133372" y="52400"/>
                </a:lnTo>
                <a:lnTo>
                  <a:pt x="137004" y="48641"/>
                </a:lnTo>
                <a:lnTo>
                  <a:pt x="137004" y="41135"/>
                </a:lnTo>
                <a:lnTo>
                  <a:pt x="133372" y="37376"/>
                </a:lnTo>
                <a:close/>
              </a:path>
              <a:path w="230442" h="270319">
                <a:moveTo>
                  <a:pt x="118843" y="22352"/>
                </a:moveTo>
                <a:lnTo>
                  <a:pt x="111578" y="22352"/>
                </a:lnTo>
                <a:lnTo>
                  <a:pt x="107946" y="26111"/>
                </a:lnTo>
                <a:lnTo>
                  <a:pt x="107946" y="37376"/>
                </a:lnTo>
                <a:lnTo>
                  <a:pt x="122475" y="37376"/>
                </a:lnTo>
                <a:lnTo>
                  <a:pt x="122475" y="26111"/>
                </a:lnTo>
                <a:lnTo>
                  <a:pt x="118843" y="22352"/>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p:nvPr/>
        </p:nvSpPr>
        <p:spPr>
          <a:xfrm>
            <a:off x="5455139" y="5337468"/>
            <a:ext cx="782408" cy="227774"/>
          </a:xfrm>
          <a:custGeom>
            <a:rect l="l" t="t" r="r" b="b"/>
            <a:pathLst>
              <a:path w="782408" h="227774">
                <a:moveTo>
                  <a:pt x="0" y="0"/>
                </a:moveTo>
                <a:lnTo>
                  <a:pt x="782408" y="0"/>
                </a:lnTo>
                <a:lnTo>
                  <a:pt x="782408" y="227774"/>
                </a:lnTo>
                <a:lnTo>
                  <a:pt x="0" y="22777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object 82"/>
          <p:cNvSpPr/>
          <p:nvPr/>
        </p:nvSpPr>
        <p:spPr>
          <a:xfrm>
            <a:off x="6285786" y="5337468"/>
            <a:ext cx="782408" cy="227774"/>
          </a:xfrm>
          <a:custGeom>
            <a:rect l="l" t="t" r="r" b="b"/>
            <a:pathLst>
              <a:path w="782408" h="227774">
                <a:moveTo>
                  <a:pt x="0" y="0"/>
                </a:moveTo>
                <a:lnTo>
                  <a:pt x="782408" y="0"/>
                </a:lnTo>
                <a:lnTo>
                  <a:pt x="782408" y="227774"/>
                </a:lnTo>
                <a:lnTo>
                  <a:pt x="0" y="22777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5392420" y="5311140"/>
            <a:ext cx="1719972" cy="279892"/>
          </a:xfrm>
          <a:custGeom>
            <a:rect l="l" t="t" r="r" b="b"/>
            <a:pathLst>
              <a:path w="1719972" h="279892">
                <a:moveTo>
                  <a:pt x="0" y="0"/>
                </a:moveTo>
                <a:lnTo>
                  <a:pt x="1719972" y="0"/>
                </a:lnTo>
                <a:lnTo>
                  <a:pt x="1719972" y="279892"/>
                </a:lnTo>
                <a:lnTo>
                  <a:pt x="0" y="279892"/>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5489500" y="4252588"/>
            <a:ext cx="266382" cy="266992"/>
          </a:xfrm>
          <a:custGeom>
            <a:rect l="l" t="t" r="r" b="b"/>
            <a:pathLst>
              <a:path w="266382" h="266992">
                <a:moveTo>
                  <a:pt x="262686" y="250304"/>
                </a:moveTo>
                <a:lnTo>
                  <a:pt x="3708" y="250304"/>
                </a:lnTo>
                <a:lnTo>
                  <a:pt x="0" y="254469"/>
                </a:lnTo>
                <a:lnTo>
                  <a:pt x="0" y="262813"/>
                </a:lnTo>
                <a:lnTo>
                  <a:pt x="3708" y="266992"/>
                </a:lnTo>
                <a:lnTo>
                  <a:pt x="262686" y="266992"/>
                </a:lnTo>
                <a:lnTo>
                  <a:pt x="266382" y="262813"/>
                </a:lnTo>
                <a:lnTo>
                  <a:pt x="266382" y="254469"/>
                </a:lnTo>
                <a:lnTo>
                  <a:pt x="262686" y="250304"/>
                </a:lnTo>
                <a:close/>
              </a:path>
              <a:path w="266382" h="266992">
                <a:moveTo>
                  <a:pt x="200533" y="50063"/>
                </a:moveTo>
                <a:lnTo>
                  <a:pt x="65862" y="50063"/>
                </a:lnTo>
                <a:lnTo>
                  <a:pt x="59194" y="57569"/>
                </a:lnTo>
                <a:lnTo>
                  <a:pt x="59194" y="125158"/>
                </a:lnTo>
                <a:lnTo>
                  <a:pt x="18503" y="125158"/>
                </a:lnTo>
                <a:lnTo>
                  <a:pt x="14808" y="129324"/>
                </a:lnTo>
                <a:lnTo>
                  <a:pt x="14808" y="250304"/>
                </a:lnTo>
                <a:lnTo>
                  <a:pt x="29603" y="250304"/>
                </a:lnTo>
                <a:lnTo>
                  <a:pt x="29603" y="141846"/>
                </a:lnTo>
                <a:lnTo>
                  <a:pt x="74002" y="141846"/>
                </a:lnTo>
                <a:lnTo>
                  <a:pt x="74002" y="66751"/>
                </a:lnTo>
                <a:lnTo>
                  <a:pt x="207187" y="66751"/>
                </a:lnTo>
                <a:lnTo>
                  <a:pt x="207187" y="57569"/>
                </a:lnTo>
                <a:lnTo>
                  <a:pt x="200533" y="50063"/>
                </a:lnTo>
                <a:close/>
              </a:path>
              <a:path w="266382" h="266992">
                <a:moveTo>
                  <a:pt x="74002" y="141846"/>
                </a:moveTo>
                <a:lnTo>
                  <a:pt x="59194" y="141846"/>
                </a:lnTo>
                <a:lnTo>
                  <a:pt x="59194" y="250304"/>
                </a:lnTo>
                <a:lnTo>
                  <a:pt x="74002" y="250304"/>
                </a:lnTo>
                <a:lnTo>
                  <a:pt x="74002" y="141846"/>
                </a:lnTo>
                <a:close/>
              </a:path>
              <a:path w="266382" h="266992">
                <a:moveTo>
                  <a:pt x="159092" y="216928"/>
                </a:moveTo>
                <a:lnTo>
                  <a:pt x="107302" y="216928"/>
                </a:lnTo>
                <a:lnTo>
                  <a:pt x="103593" y="221106"/>
                </a:lnTo>
                <a:lnTo>
                  <a:pt x="103593" y="250304"/>
                </a:lnTo>
                <a:lnTo>
                  <a:pt x="118402" y="250304"/>
                </a:lnTo>
                <a:lnTo>
                  <a:pt x="118402" y="233616"/>
                </a:lnTo>
                <a:lnTo>
                  <a:pt x="162788" y="233616"/>
                </a:lnTo>
                <a:lnTo>
                  <a:pt x="162788" y="221106"/>
                </a:lnTo>
                <a:lnTo>
                  <a:pt x="159092" y="216928"/>
                </a:lnTo>
                <a:close/>
              </a:path>
              <a:path w="266382" h="266992">
                <a:moveTo>
                  <a:pt x="162788" y="233616"/>
                </a:moveTo>
                <a:lnTo>
                  <a:pt x="147993" y="233616"/>
                </a:lnTo>
                <a:lnTo>
                  <a:pt x="147993" y="250304"/>
                </a:lnTo>
                <a:lnTo>
                  <a:pt x="162788" y="250304"/>
                </a:lnTo>
                <a:lnTo>
                  <a:pt x="162788" y="233616"/>
                </a:lnTo>
                <a:close/>
              </a:path>
              <a:path w="266382" h="266992">
                <a:moveTo>
                  <a:pt x="207187" y="66751"/>
                </a:moveTo>
                <a:lnTo>
                  <a:pt x="192392" y="66751"/>
                </a:lnTo>
                <a:lnTo>
                  <a:pt x="192392" y="250304"/>
                </a:lnTo>
                <a:lnTo>
                  <a:pt x="207187" y="250304"/>
                </a:lnTo>
                <a:lnTo>
                  <a:pt x="207187" y="108470"/>
                </a:lnTo>
                <a:lnTo>
                  <a:pt x="251587" y="108470"/>
                </a:lnTo>
                <a:lnTo>
                  <a:pt x="251587" y="95948"/>
                </a:lnTo>
                <a:lnTo>
                  <a:pt x="247891" y="91782"/>
                </a:lnTo>
                <a:lnTo>
                  <a:pt x="207187" y="91782"/>
                </a:lnTo>
                <a:lnTo>
                  <a:pt x="207187" y="66751"/>
                </a:lnTo>
                <a:close/>
              </a:path>
              <a:path w="266382" h="266992">
                <a:moveTo>
                  <a:pt x="251587" y="108470"/>
                </a:moveTo>
                <a:lnTo>
                  <a:pt x="236791" y="108470"/>
                </a:lnTo>
                <a:lnTo>
                  <a:pt x="236791" y="250304"/>
                </a:lnTo>
                <a:lnTo>
                  <a:pt x="251587" y="250304"/>
                </a:lnTo>
                <a:lnTo>
                  <a:pt x="251587" y="108470"/>
                </a:lnTo>
                <a:close/>
              </a:path>
              <a:path w="266382" h="266992">
                <a:moveTo>
                  <a:pt x="173888" y="175209"/>
                </a:moveTo>
                <a:lnTo>
                  <a:pt x="92494" y="175209"/>
                </a:lnTo>
                <a:lnTo>
                  <a:pt x="88798" y="179387"/>
                </a:lnTo>
                <a:lnTo>
                  <a:pt x="88798" y="187731"/>
                </a:lnTo>
                <a:lnTo>
                  <a:pt x="92494" y="191896"/>
                </a:lnTo>
                <a:lnTo>
                  <a:pt x="173888" y="191896"/>
                </a:lnTo>
                <a:lnTo>
                  <a:pt x="177596" y="187731"/>
                </a:lnTo>
                <a:lnTo>
                  <a:pt x="177596" y="179387"/>
                </a:lnTo>
                <a:lnTo>
                  <a:pt x="173888" y="175209"/>
                </a:lnTo>
                <a:close/>
              </a:path>
              <a:path w="266382" h="266992">
                <a:moveTo>
                  <a:pt x="173888" y="133502"/>
                </a:moveTo>
                <a:lnTo>
                  <a:pt x="92494" y="133502"/>
                </a:lnTo>
                <a:lnTo>
                  <a:pt x="88798" y="137667"/>
                </a:lnTo>
                <a:lnTo>
                  <a:pt x="88798" y="146011"/>
                </a:lnTo>
                <a:lnTo>
                  <a:pt x="92494" y="150190"/>
                </a:lnTo>
                <a:lnTo>
                  <a:pt x="173888" y="150190"/>
                </a:lnTo>
                <a:lnTo>
                  <a:pt x="177596" y="146011"/>
                </a:lnTo>
                <a:lnTo>
                  <a:pt x="177596" y="137667"/>
                </a:lnTo>
                <a:lnTo>
                  <a:pt x="173888" y="133502"/>
                </a:lnTo>
                <a:close/>
              </a:path>
              <a:path w="266382" h="266992">
                <a:moveTo>
                  <a:pt x="173888" y="91782"/>
                </a:moveTo>
                <a:lnTo>
                  <a:pt x="92494" y="91782"/>
                </a:lnTo>
                <a:lnTo>
                  <a:pt x="88798" y="95948"/>
                </a:lnTo>
                <a:lnTo>
                  <a:pt x="88798" y="104292"/>
                </a:lnTo>
                <a:lnTo>
                  <a:pt x="92494" y="108470"/>
                </a:lnTo>
                <a:lnTo>
                  <a:pt x="173888" y="108470"/>
                </a:lnTo>
                <a:lnTo>
                  <a:pt x="177596" y="104292"/>
                </a:lnTo>
                <a:lnTo>
                  <a:pt x="177596" y="95948"/>
                </a:lnTo>
                <a:lnTo>
                  <a:pt x="173888" y="91782"/>
                </a:lnTo>
                <a:close/>
              </a:path>
              <a:path w="266382" h="266992">
                <a:moveTo>
                  <a:pt x="140589" y="33375"/>
                </a:moveTo>
                <a:lnTo>
                  <a:pt x="125793" y="33375"/>
                </a:lnTo>
                <a:lnTo>
                  <a:pt x="125793" y="50063"/>
                </a:lnTo>
                <a:lnTo>
                  <a:pt x="140589" y="50063"/>
                </a:lnTo>
                <a:lnTo>
                  <a:pt x="140589" y="33375"/>
                </a:lnTo>
                <a:close/>
              </a:path>
              <a:path w="266382" h="266992">
                <a:moveTo>
                  <a:pt x="151688" y="16687"/>
                </a:moveTo>
                <a:lnTo>
                  <a:pt x="114693" y="16687"/>
                </a:lnTo>
                <a:lnTo>
                  <a:pt x="110998" y="20027"/>
                </a:lnTo>
                <a:lnTo>
                  <a:pt x="110998" y="29209"/>
                </a:lnTo>
                <a:lnTo>
                  <a:pt x="114693" y="33375"/>
                </a:lnTo>
                <a:lnTo>
                  <a:pt x="151688" y="33375"/>
                </a:lnTo>
                <a:lnTo>
                  <a:pt x="155397" y="29209"/>
                </a:lnTo>
                <a:lnTo>
                  <a:pt x="155397" y="20027"/>
                </a:lnTo>
                <a:lnTo>
                  <a:pt x="151688" y="16687"/>
                </a:lnTo>
                <a:close/>
              </a:path>
              <a:path w="266382" h="266992">
                <a:moveTo>
                  <a:pt x="136893" y="0"/>
                </a:moveTo>
                <a:lnTo>
                  <a:pt x="129501" y="0"/>
                </a:lnTo>
                <a:lnTo>
                  <a:pt x="125793" y="4178"/>
                </a:lnTo>
                <a:lnTo>
                  <a:pt x="125793" y="16687"/>
                </a:lnTo>
                <a:lnTo>
                  <a:pt x="140589" y="16687"/>
                </a:lnTo>
                <a:lnTo>
                  <a:pt x="140589" y="4178"/>
                </a:lnTo>
                <a:lnTo>
                  <a:pt x="136893"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p:nvPr/>
        </p:nvSpPr>
        <p:spPr>
          <a:xfrm>
            <a:off x="6217399" y="5591169"/>
            <a:ext cx="76200" cy="443877"/>
          </a:xfrm>
          <a:custGeom>
            <a:rect l="l" t="t" r="r" b="b"/>
            <a:pathLst>
              <a:path w="76200" h="443876">
                <a:moveTo>
                  <a:pt x="0" y="367614"/>
                </a:moveTo>
                <a:lnTo>
                  <a:pt x="37985" y="443877"/>
                </a:lnTo>
                <a:lnTo>
                  <a:pt x="69852" y="380377"/>
                </a:lnTo>
                <a:lnTo>
                  <a:pt x="33312" y="380364"/>
                </a:lnTo>
                <a:lnTo>
                  <a:pt x="33330" y="367664"/>
                </a:lnTo>
                <a:lnTo>
                  <a:pt x="0" y="367614"/>
                </a:lnTo>
                <a:close/>
              </a:path>
              <a:path w="76200" h="443876">
                <a:moveTo>
                  <a:pt x="33330" y="367664"/>
                </a:moveTo>
                <a:lnTo>
                  <a:pt x="33312" y="380364"/>
                </a:lnTo>
                <a:lnTo>
                  <a:pt x="42837" y="380377"/>
                </a:lnTo>
                <a:lnTo>
                  <a:pt x="42855" y="367678"/>
                </a:lnTo>
                <a:lnTo>
                  <a:pt x="33330" y="367664"/>
                </a:lnTo>
                <a:close/>
              </a:path>
              <a:path w="76200" h="443876">
                <a:moveTo>
                  <a:pt x="42855" y="367678"/>
                </a:moveTo>
                <a:lnTo>
                  <a:pt x="42837" y="380377"/>
                </a:lnTo>
                <a:lnTo>
                  <a:pt x="69858" y="380364"/>
                </a:lnTo>
                <a:lnTo>
                  <a:pt x="76199" y="367728"/>
                </a:lnTo>
                <a:lnTo>
                  <a:pt x="42855" y="367678"/>
                </a:lnTo>
                <a:close/>
              </a:path>
              <a:path w="76200" h="443876">
                <a:moveTo>
                  <a:pt x="33858" y="0"/>
                </a:moveTo>
                <a:lnTo>
                  <a:pt x="33330" y="367664"/>
                </a:lnTo>
                <a:lnTo>
                  <a:pt x="42855" y="367678"/>
                </a:lnTo>
                <a:lnTo>
                  <a:pt x="43383" y="12"/>
                </a:lnTo>
                <a:lnTo>
                  <a:pt x="33858"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6217284" y="4937126"/>
            <a:ext cx="76200" cy="374015"/>
          </a:xfrm>
          <a:custGeom>
            <a:rect l="l" t="t" r="r" b="b"/>
            <a:pathLst>
              <a:path w="76200" h="374014">
                <a:moveTo>
                  <a:pt x="33337" y="297815"/>
                </a:moveTo>
                <a:lnTo>
                  <a:pt x="0" y="297815"/>
                </a:lnTo>
                <a:lnTo>
                  <a:pt x="38100" y="374015"/>
                </a:lnTo>
                <a:lnTo>
                  <a:pt x="69850" y="310515"/>
                </a:lnTo>
                <a:lnTo>
                  <a:pt x="33337" y="310515"/>
                </a:lnTo>
                <a:lnTo>
                  <a:pt x="33337" y="297815"/>
                </a:lnTo>
                <a:close/>
              </a:path>
              <a:path w="76200" h="374014">
                <a:moveTo>
                  <a:pt x="42862" y="0"/>
                </a:moveTo>
                <a:lnTo>
                  <a:pt x="33337" y="0"/>
                </a:lnTo>
                <a:lnTo>
                  <a:pt x="33337" y="310515"/>
                </a:lnTo>
                <a:lnTo>
                  <a:pt x="42862" y="310515"/>
                </a:lnTo>
                <a:lnTo>
                  <a:pt x="42862" y="0"/>
                </a:lnTo>
                <a:close/>
              </a:path>
              <a:path w="76200" h="374014">
                <a:moveTo>
                  <a:pt x="76200" y="297815"/>
                </a:moveTo>
                <a:lnTo>
                  <a:pt x="42862" y="297815"/>
                </a:lnTo>
                <a:lnTo>
                  <a:pt x="42862" y="310515"/>
                </a:lnTo>
                <a:lnTo>
                  <a:pt x="69850" y="310515"/>
                </a:lnTo>
                <a:lnTo>
                  <a:pt x="76200" y="297815"/>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txBox="1"/>
          <p:nvPr/>
        </p:nvSpPr>
        <p:spPr>
          <a:xfrm>
            <a:off x="5439092" y="3247136"/>
            <a:ext cx="1630045" cy="40068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医院、患者、医保多方共赢</a:t>
            </a:r>
            <a:endParaRPr sz="1000">
              <a:latin typeface="Microsoft YaHei UI"/>
              <a:cs typeface="Microsoft YaHei UI"/>
            </a:endParaRPr>
          </a:p>
          <a:p>
            <a:pPr>
              <a:lnSpc>
                <a:spcPts val="750"/>
              </a:lnSpc>
              <a:spcBef>
                <a:spcPts val="22"/>
              </a:spcBef>
            </a:pPr>
            <a:endParaRPr sz="750"/>
          </a:p>
          <a:p>
            <a:pPr marL="37465">
              <a:tabLst>
                <a:tab pos="1273810"/>
              </a:tabLst>
            </a:pPr>
            <a:r>
              <a:rPr sz="900" b="1">
                <a:solidFill>
                  <a:srgbClr val="595959"/>
                </a:solidFill>
                <a:latin typeface="Microsoft YaHei UI"/>
                <a:cs typeface="Microsoft YaHei UI"/>
              </a:rPr>
              <a:t>卫健委	医保局</a:t>
            </a:r>
            <a:endParaRPr sz="900">
              <a:latin typeface="Microsoft YaHei UI"/>
              <a:cs typeface="Microsoft YaHei UI"/>
            </a:endParaRPr>
          </a:p>
        </p:txBody>
      </p:sp>
      <p:sp>
        <p:nvSpPr>
          <p:cNvPr id="88" name="object 88"/>
          <p:cNvSpPr txBox="1"/>
          <p:nvPr/>
        </p:nvSpPr>
        <p:spPr>
          <a:xfrm>
            <a:off x="5170059" y="3768345"/>
            <a:ext cx="8509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010"/>
              </a:lnSpc>
              <a:tabLst>
                <a:tab pos="494665"/>
              </a:tabLst>
            </a:pPr>
            <a:r>
              <a:rPr sz="900">
                <a:solidFill>
                  <a:srgbClr val="595959"/>
                </a:solidFill>
                <a:latin typeface="Microsoft YaHei UI"/>
                <a:cs typeface="Microsoft YaHei UI"/>
              </a:rPr>
              <a:t>分级诊	医疗质 疗推进	量平稳</a:t>
            </a:r>
            <a:endParaRPr sz="900">
              <a:latin typeface="Microsoft YaHei UI"/>
              <a:cs typeface="Microsoft YaHei UI"/>
            </a:endParaRPr>
          </a:p>
        </p:txBody>
      </p:sp>
      <p:sp>
        <p:nvSpPr>
          <p:cNvPr id="89" name="object 89"/>
          <p:cNvSpPr txBox="1"/>
          <p:nvPr/>
        </p:nvSpPr>
        <p:spPr>
          <a:xfrm>
            <a:off x="6406404" y="3759707"/>
            <a:ext cx="85090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494665"/>
              </a:tabLst>
            </a:pPr>
            <a:r>
              <a:rPr sz="900">
                <a:solidFill>
                  <a:srgbClr val="595959"/>
                </a:solidFill>
                <a:latin typeface="Microsoft YaHei UI"/>
                <a:cs typeface="Microsoft YaHei UI"/>
              </a:rPr>
              <a:t>费用增	基金效</a:t>
            </a:r>
            <a:endParaRPr sz="900">
              <a:latin typeface="Microsoft YaHei UI"/>
              <a:cs typeface="Microsoft YaHei UI"/>
            </a:endParaRPr>
          </a:p>
          <a:p>
            <a:pPr marL="12700">
              <a:lnSpc>
                <a:spcPts val="1010"/>
              </a:lnSpc>
              <a:tabLst>
                <a:tab pos="494665"/>
              </a:tabLst>
            </a:pPr>
            <a:r>
              <a:rPr sz="900">
                <a:solidFill>
                  <a:srgbClr val="595959"/>
                </a:solidFill>
                <a:latin typeface="Microsoft YaHei UI"/>
                <a:cs typeface="Microsoft YaHei UI"/>
              </a:rPr>
              <a:t>速下降	率提高</a:t>
            </a:r>
            <a:endParaRPr sz="900">
              <a:latin typeface="Microsoft YaHei UI"/>
              <a:cs typeface="Microsoft YaHei UI"/>
            </a:endParaRPr>
          </a:p>
        </p:txBody>
      </p:sp>
      <p:sp>
        <p:nvSpPr>
          <p:cNvPr id="90" name="object 90"/>
          <p:cNvSpPr txBox="1"/>
          <p:nvPr/>
        </p:nvSpPr>
        <p:spPr>
          <a:xfrm>
            <a:off x="5844344" y="5783579"/>
            <a:ext cx="254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患者</a:t>
            </a:r>
            <a:endParaRPr sz="900">
              <a:latin typeface="Microsoft YaHei UI"/>
              <a:cs typeface="Microsoft YaHei UI"/>
            </a:endParaRPr>
          </a:p>
        </p:txBody>
      </p:sp>
      <p:sp>
        <p:nvSpPr>
          <p:cNvPr id="91" name="object 91"/>
          <p:cNvSpPr txBox="1"/>
          <p:nvPr/>
        </p:nvSpPr>
        <p:spPr>
          <a:xfrm>
            <a:off x="5837995" y="5061204"/>
            <a:ext cx="254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医生</a:t>
            </a:r>
            <a:endParaRPr sz="900">
              <a:latin typeface="Microsoft YaHei UI"/>
              <a:cs typeface="Microsoft YaHei UI"/>
            </a:endParaRPr>
          </a:p>
        </p:txBody>
      </p:sp>
      <p:sp>
        <p:nvSpPr>
          <p:cNvPr id="92" name="object 92"/>
          <p:cNvSpPr txBox="1"/>
          <p:nvPr/>
        </p:nvSpPr>
        <p:spPr>
          <a:xfrm>
            <a:off x="5605040" y="5384291"/>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能力提升</a:t>
            </a:r>
            <a:endParaRPr sz="900">
              <a:latin typeface="Microsoft YaHei UI"/>
              <a:cs typeface="Microsoft YaHei UI"/>
            </a:endParaRPr>
          </a:p>
        </p:txBody>
      </p:sp>
      <p:sp>
        <p:nvSpPr>
          <p:cNvPr id="93" name="object 93"/>
          <p:cNvSpPr txBox="1"/>
          <p:nvPr/>
        </p:nvSpPr>
        <p:spPr>
          <a:xfrm>
            <a:off x="6435688" y="5384291"/>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收入增加</a:t>
            </a:r>
            <a:endParaRPr sz="900">
              <a:latin typeface="Microsoft YaHei UI"/>
              <a:cs typeface="Microsoft YaHei UI"/>
            </a:endParaRPr>
          </a:p>
        </p:txBody>
      </p:sp>
      <p:sp>
        <p:nvSpPr>
          <p:cNvPr id="94" name="object 94"/>
          <p:cNvSpPr txBox="1"/>
          <p:nvPr/>
        </p:nvSpPr>
        <p:spPr>
          <a:xfrm>
            <a:off x="5834418" y="4317492"/>
            <a:ext cx="254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医院</a:t>
            </a:r>
            <a:endParaRPr sz="900">
              <a:latin typeface="Microsoft YaHei UI"/>
              <a:cs typeface="Microsoft YaHei UI"/>
            </a:endParaRPr>
          </a:p>
        </p:txBody>
      </p:sp>
      <p:sp>
        <p:nvSpPr>
          <p:cNvPr id="96" name="object 96"/>
          <p:cNvSpPr txBox="1"/>
          <p:nvPr/>
        </p:nvSpPr>
        <p:spPr>
          <a:xfrm>
            <a:off x="6291384" y="4982464"/>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科学评价绩效</a:t>
            </a:r>
            <a:endParaRPr sz="800">
              <a:latin typeface="Microsoft YaHei UI"/>
              <a:cs typeface="Microsoft YaHei UI"/>
            </a:endParaRPr>
          </a:p>
        </p:txBody>
      </p:sp>
      <p:sp>
        <p:nvSpPr>
          <p:cNvPr id="97" name="object 97"/>
          <p:cNvSpPr txBox="1"/>
          <p:nvPr/>
        </p:nvSpPr>
        <p:spPr>
          <a:xfrm>
            <a:off x="6291384" y="5646928"/>
            <a:ext cx="6350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优质医疗服务</a:t>
            </a:r>
            <a:endParaRPr sz="800">
              <a:latin typeface="Microsoft YaHei UI"/>
              <a:cs typeface="Microsoft YaHei UI"/>
            </a:endParaRPr>
          </a:p>
        </p:txBody>
      </p:sp>
      <p:sp>
        <p:nvSpPr>
          <p:cNvPr id="98" name="object 98"/>
          <p:cNvSpPr/>
          <p:nvPr/>
        </p:nvSpPr>
        <p:spPr>
          <a:xfrm>
            <a:off x="6256016" y="4056590"/>
            <a:ext cx="579069" cy="502069"/>
          </a:xfrm>
          <a:custGeom>
            <a:rect l="l" t="t" r="r" b="b"/>
            <a:pathLst>
              <a:path w="579069" h="502069">
                <a:moveTo>
                  <a:pt x="32689" y="423405"/>
                </a:moveTo>
                <a:lnTo>
                  <a:pt x="0" y="502069"/>
                </a:lnTo>
                <a:lnTo>
                  <a:pt x="82550" y="481012"/>
                </a:lnTo>
                <a:lnTo>
                  <a:pt x="67930" y="464121"/>
                </a:lnTo>
                <a:lnTo>
                  <a:pt x="51130" y="464121"/>
                </a:lnTo>
                <a:lnTo>
                  <a:pt x="44907" y="456920"/>
                </a:lnTo>
                <a:lnTo>
                  <a:pt x="54506" y="448612"/>
                </a:lnTo>
                <a:lnTo>
                  <a:pt x="32689" y="423405"/>
                </a:lnTo>
                <a:close/>
              </a:path>
              <a:path w="579069" h="502069">
                <a:moveTo>
                  <a:pt x="54506" y="448612"/>
                </a:moveTo>
                <a:lnTo>
                  <a:pt x="44907" y="456920"/>
                </a:lnTo>
                <a:lnTo>
                  <a:pt x="51130" y="464121"/>
                </a:lnTo>
                <a:lnTo>
                  <a:pt x="60735" y="455808"/>
                </a:lnTo>
                <a:lnTo>
                  <a:pt x="54506" y="448612"/>
                </a:lnTo>
                <a:close/>
              </a:path>
              <a:path w="579069" h="502069">
                <a:moveTo>
                  <a:pt x="60735" y="455808"/>
                </a:moveTo>
                <a:lnTo>
                  <a:pt x="51130" y="464121"/>
                </a:lnTo>
                <a:lnTo>
                  <a:pt x="67930" y="464121"/>
                </a:lnTo>
                <a:lnTo>
                  <a:pt x="60735" y="455808"/>
                </a:lnTo>
                <a:close/>
              </a:path>
              <a:path w="579069" h="502069">
                <a:moveTo>
                  <a:pt x="572833" y="0"/>
                </a:moveTo>
                <a:lnTo>
                  <a:pt x="54506" y="448612"/>
                </a:lnTo>
                <a:lnTo>
                  <a:pt x="60735" y="455808"/>
                </a:lnTo>
                <a:lnTo>
                  <a:pt x="579069" y="7200"/>
                </a:lnTo>
                <a:lnTo>
                  <a:pt x="572833" y="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9"/>
          <p:cNvSpPr txBox="1"/>
          <p:nvPr/>
        </p:nvSpPr>
        <p:spPr>
          <a:xfrm>
            <a:off x="6143149" y="3797807"/>
            <a:ext cx="1416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A6A6A6"/>
                </a:solidFill>
                <a:latin typeface="Microsoft YaHei UI"/>
                <a:cs typeface="Microsoft YaHei UI"/>
              </a:rPr>
              <a:t>+</a:t>
            </a:r>
            <a:endParaRPr sz="1200">
              <a:latin typeface="Microsoft YaHei UI"/>
              <a:cs typeface="Microsoft YaHei UI"/>
            </a:endParaRPr>
          </a:p>
        </p:txBody>
      </p:sp>
      <p:sp>
        <p:nvSpPr>
          <p:cNvPr id="100" name="object 100"/>
          <p:cNvSpPr/>
          <p:nvPr/>
        </p:nvSpPr>
        <p:spPr>
          <a:xfrm>
            <a:off x="1524000" y="0"/>
            <a:ext cx="2064472" cy="243418"/>
          </a:xfrm>
          <a:custGeom>
            <a:rect l="l" t="t" r="r" b="b"/>
            <a:pathLst>
              <a:path w="2064472" h="243418">
                <a:moveTo>
                  <a:pt x="0" y="0"/>
                </a:moveTo>
                <a:lnTo>
                  <a:pt x="0" y="243418"/>
                </a:lnTo>
                <a:lnTo>
                  <a:pt x="1936228" y="243418"/>
                </a:lnTo>
                <a:lnTo>
                  <a:pt x="2064472" y="115174"/>
                </a:lnTo>
                <a:lnTo>
                  <a:pt x="1949298" y="0"/>
                </a:lnTo>
                <a:lnTo>
                  <a:pt x="0" y="0"/>
                </a:lnTo>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101"/>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102" name="object 102"/>
          <p:cNvSpPr/>
          <p:nvPr/>
        </p:nvSpPr>
        <p:spPr>
          <a:xfrm>
            <a:off x="3498792" y="0"/>
            <a:ext cx="2064473" cy="243418"/>
          </a:xfrm>
          <a:custGeom>
            <a:rect l="l" t="t" r="r" b="b"/>
            <a:pathLst>
              <a:path w="2064473" h="243418">
                <a:moveTo>
                  <a:pt x="13070" y="0"/>
                </a:moveTo>
                <a:lnTo>
                  <a:pt x="128244" y="115174"/>
                </a:lnTo>
                <a:lnTo>
                  <a:pt x="0" y="243418"/>
                </a:lnTo>
                <a:lnTo>
                  <a:pt x="1936229" y="243418"/>
                </a:lnTo>
                <a:lnTo>
                  <a:pt x="2064473" y="115174"/>
                </a:lnTo>
                <a:lnTo>
                  <a:pt x="1949300" y="0"/>
                </a:lnTo>
                <a:lnTo>
                  <a:pt x="13070" y="0"/>
                </a:lnTo>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103"/>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sp>
        <p:nvSpPr>
          <p:cNvPr id="104" name="object 104"/>
          <p:cNvSpPr txBox="1">
            <a:spLocks noGrp="1"/>
          </p:cNvSpPr>
          <p:nvPr>
            <p:ph type="sldNum" sz="quarter" idx="7"/>
          </p:nvPr>
        </p:nvSpPr>
        <p:spPr>
          <a:prstGeom prst="rect">
            <a:avLst/>
          </a:prstGeom>
        </p:spPr>
        <p:txBody>
          <a:bodyPr vert="horz" wrap="square" lIns="0" tIns="0" rIns="0" bIns="0" rtlCol="0">
            <a:noAutofit/>
          </a:bodyPr>
          <a:lstStyle/>
          <a:p>
            <a:pPr marL="25400"/>
            <a:r>
              <a:rPr sz="900">
                <a:solidFill>
                  <a:srgbClr val="7F7F7F"/>
                </a:solidFill>
                <a:latin typeface="Microsoft YaHei UI"/>
                <a:cs typeface="Microsoft YaHei UI"/>
              </a:rPr>
              <a:t>26</a:t>
            </a:r>
            <a:endParaRPr sz="900">
              <a:latin typeface="Microsoft YaHei UI"/>
              <a:cs typeface="Microsoft YaHei UI"/>
            </a:endParaRPr>
          </a:p>
        </p:txBody>
      </p:sp>
      <p:graphicFrame>
        <p:nvGraphicFramePr>
          <p:cNvPr id="75" name="object 75"/>
          <p:cNvGraphicFramePr>
            <a:graphicFrameLocks noGrp="1"/>
          </p:cNvGraphicFramePr>
          <p:nvPr/>
        </p:nvGraphicFramePr>
        <p:xfrm>
          <a:off x="7372351" y="4118610"/>
          <a:ext cx="2691764" cy="2226942"/>
        </p:xfrm>
        <a:graphic>
          <a:graphicData uri="http://schemas.openxmlformats.org/drawingml/2006/table">
            <a:tbl>
              <a:tblPr firstRow="1" bandRow="1">
                <a:tableStyleId>{2D5ABB26-0587-4C30-8999-92F81FD0307C}</a:tableStyleId>
              </a:tblPr>
              <a:tblGrid>
                <a:gridCol w="596900">
                  <a:extLst>
                    <a:ext uri="{9D8B030D-6E8A-4147-A177-3AD203B41FA5}">
                      <a16:colId xmlns:a16="http://schemas.microsoft.com/office/drawing/2014/main" val="20000"/>
                    </a:ext>
                  </a:extLst>
                </a:gridCol>
                <a:gridCol w="1165716">
                  <a:extLst>
                    <a:ext uri="{9D8B030D-6E8A-4147-A177-3AD203B41FA5}">
                      <a16:colId xmlns:a16="http://schemas.microsoft.com/office/drawing/2014/main" val="20001"/>
                    </a:ext>
                  </a:extLst>
                </a:gridCol>
                <a:gridCol w="929148">
                  <a:extLst>
                    <a:ext uri="{9D8B030D-6E8A-4147-A177-3AD203B41FA5}">
                      <a16:colId xmlns:a16="http://schemas.microsoft.com/office/drawing/2014/main" val="20002"/>
                    </a:ext>
                  </a:extLst>
                </a:gridCol>
              </a:tblGrid>
              <a:tr h="341629">
                <a:tc>
                  <a:txBody>
                    <a:bodyPr vert="horz" wrap="square"/>
                    <a:lstStyle/>
                    <a:p>
                      <a:pPr marL="54610">
                        <a:lnSpc>
                          <a:spcPct val="100000"/>
                        </a:lnSpc>
                      </a:pPr>
                      <a:r>
                        <a:rPr sz="900" b="1" spc="60">
                          <a:solidFill>
                            <a:srgbClr val="FFFFFF"/>
                          </a:solidFill>
                          <a:latin typeface="Microsoft YaHei UI"/>
                          <a:cs typeface="Microsoft YaHei UI"/>
                        </a:rPr>
                        <a:t>指标类型</a:t>
                      </a:r>
                      <a:endParaRPr sz="900">
                        <a:latin typeface="Microsoft YaHei UI"/>
                        <a:cs typeface="Microsoft YaHei UI"/>
                      </a:endParaRPr>
                    </a:p>
                  </a:txBody>
                  <a:tcPr marL="0" marR="0" marT="0" marB="0">
                    <a:solidFill>
                      <a:srgbClr val="65AF45"/>
                    </a:solidFill>
                  </a:tcPr>
                </a:tc>
                <a:tc>
                  <a:txBody>
                    <a:bodyPr vert="horz" wrap="square"/>
                    <a:lstStyle/>
                    <a:p>
                      <a:pPr marL="343535">
                        <a:lnSpc>
                          <a:spcPct val="100000"/>
                        </a:lnSpc>
                      </a:pPr>
                      <a:r>
                        <a:rPr sz="900" b="1" spc="60">
                          <a:solidFill>
                            <a:srgbClr val="FFFFFF"/>
                          </a:solidFill>
                          <a:latin typeface="Microsoft YaHei UI"/>
                          <a:cs typeface="Microsoft YaHei UI"/>
                        </a:rPr>
                        <a:t>关键项目</a:t>
                      </a:r>
                      <a:endParaRPr sz="900">
                        <a:latin typeface="Microsoft YaHei UI"/>
                        <a:cs typeface="Microsoft YaHei UI"/>
                      </a:endParaRPr>
                    </a:p>
                  </a:txBody>
                  <a:tcPr marL="0" marR="0" marT="0" marB="0">
                    <a:solidFill>
                      <a:srgbClr val="B2D234"/>
                    </a:solidFill>
                  </a:tcPr>
                </a:tc>
                <a:tc>
                  <a:txBody>
                    <a:bodyPr vert="horz" wrap="square"/>
                    <a:lstStyle/>
                    <a:p>
                      <a:pPr marL="8890" algn="ctr">
                        <a:lnSpc>
                          <a:spcPct val="100000"/>
                        </a:lnSpc>
                      </a:pPr>
                      <a:r>
                        <a:rPr sz="900" b="1" spc="50">
                          <a:solidFill>
                            <a:srgbClr val="FFFFFF"/>
                          </a:solidFill>
                          <a:latin typeface="Microsoft YaHei UI"/>
                          <a:cs typeface="Microsoft YaHei UI"/>
                        </a:rPr>
                        <a:t>202</a:t>
                      </a:r>
                      <a:r>
                        <a:rPr sz="900" b="1" spc="55">
                          <a:solidFill>
                            <a:srgbClr val="FFFFFF"/>
                          </a:solidFill>
                          <a:latin typeface="Microsoft YaHei UI"/>
                          <a:cs typeface="Microsoft YaHei UI"/>
                        </a:rPr>
                        <a:t>1</a:t>
                      </a:r>
                      <a:r>
                        <a:rPr sz="900" b="1" spc="60">
                          <a:solidFill>
                            <a:srgbClr val="FFFFFF"/>
                          </a:solidFill>
                          <a:latin typeface="Microsoft YaHei UI"/>
                          <a:cs typeface="Microsoft YaHei UI"/>
                        </a:rPr>
                        <a:t>年与</a:t>
                      </a:r>
                      <a:r>
                        <a:rPr sz="900" b="1" spc="50">
                          <a:solidFill>
                            <a:srgbClr val="FFFFFF"/>
                          </a:solidFill>
                          <a:latin typeface="Microsoft YaHei UI"/>
                          <a:cs typeface="Microsoft YaHei UI"/>
                        </a:rPr>
                        <a:t>2020</a:t>
                      </a:r>
                      <a:endParaRPr sz="900">
                        <a:latin typeface="Microsoft YaHei UI"/>
                        <a:cs typeface="Microsoft YaHei UI"/>
                      </a:endParaRPr>
                    </a:p>
                    <a:p>
                      <a:pPr marL="8890" algn="ctr">
                        <a:lnSpc>
                          <a:spcPct val="100000"/>
                        </a:lnSpc>
                        <a:spcBef>
                          <a:spcPts val="215"/>
                        </a:spcBef>
                      </a:pPr>
                      <a:r>
                        <a:rPr sz="900" b="1" spc="60">
                          <a:solidFill>
                            <a:srgbClr val="FFFFFF"/>
                          </a:solidFill>
                          <a:latin typeface="Microsoft YaHei UI"/>
                          <a:cs typeface="Microsoft YaHei UI"/>
                        </a:rPr>
                        <a:t>年对比</a:t>
                      </a:r>
                      <a:r>
                        <a:rPr sz="900" b="1" spc="55">
                          <a:solidFill>
                            <a:srgbClr val="FFFFFF"/>
                          </a:solidFill>
                          <a:latin typeface="Microsoft YaHei UI"/>
                          <a:cs typeface="Microsoft YaHei UI"/>
                        </a:rPr>
                        <a:t>/%</a:t>
                      </a:r>
                      <a:endParaRPr sz="900">
                        <a:latin typeface="Microsoft YaHei UI"/>
                        <a:cs typeface="Microsoft YaHei UI"/>
                      </a:endParaRPr>
                    </a:p>
                  </a:txBody>
                  <a:tcPr marL="0" marR="0" marT="0" marB="0">
                    <a:solidFill>
                      <a:srgbClr val="B2D234"/>
                    </a:solidFill>
                  </a:tcPr>
                </a:tc>
                <a:extLst>
                  <a:ext uri="{0D108BD9-81ED-4DB2-BD59-A6C34878D82A}">
                    <a16:rowId xmlns:a16="http://schemas.microsoft.com/office/drawing/2014/main" val="10000"/>
                  </a:ext>
                </a:extLst>
              </a:tr>
              <a:tr h="177165">
                <a:tc>
                  <a:txBody>
                    <a:bodyPr vert="horz" wrap="square"/>
                    <a:lstStyle/>
                    <a:p>
                      <a:pPr marL="115570">
                        <a:lnSpc>
                          <a:spcPct val="100000"/>
                        </a:lnSpc>
                      </a:pPr>
                      <a:r>
                        <a:rPr sz="900" b="1" spc="60">
                          <a:solidFill>
                            <a:srgbClr val="595959"/>
                          </a:solidFill>
                          <a:latin typeface="Microsoft YaHei UI"/>
                          <a:cs typeface="Microsoft YaHei UI"/>
                        </a:rPr>
                        <a:t>工作量</a:t>
                      </a:r>
                      <a:endParaRPr sz="900">
                        <a:latin typeface="Microsoft YaHei UI"/>
                        <a:cs typeface="Microsoft YaHei UI"/>
                      </a:endParaRPr>
                    </a:p>
                  </a:txBody>
                  <a:tcPr marL="0" marR="0" marT="0" marB="0">
                    <a:solidFill>
                      <a:srgbClr val="F2F2F2"/>
                    </a:solidFill>
                  </a:tcPr>
                </a:tc>
                <a:tc>
                  <a:txBody>
                    <a:bodyPr vert="horz" wrap="square"/>
                    <a:lstStyle/>
                    <a:p>
                      <a:pPr marL="343535">
                        <a:lnSpc>
                          <a:spcPct val="100000"/>
                        </a:lnSpc>
                      </a:pPr>
                      <a:r>
                        <a:rPr sz="900" spc="60">
                          <a:solidFill>
                            <a:srgbClr val="595959"/>
                          </a:solidFill>
                          <a:latin typeface="Microsoft YaHei UI"/>
                          <a:cs typeface="Microsoft YaHei UI"/>
                        </a:rPr>
                        <a:t>诊疗人</a:t>
                      </a:r>
                      <a:r>
                        <a:rPr sz="900" spc="0">
                          <a:solidFill>
                            <a:srgbClr val="595959"/>
                          </a:solidFill>
                          <a:latin typeface="Microsoft YaHei UI"/>
                          <a:cs typeface="Microsoft YaHei UI"/>
                        </a:rPr>
                        <a:t>次</a:t>
                      </a:r>
                      <a:endParaRPr sz="900">
                        <a:latin typeface="Microsoft YaHei UI"/>
                        <a:cs typeface="Microsoft YaHei UI"/>
                      </a:endParaRPr>
                    </a:p>
                  </a:txBody>
                  <a:tcPr marL="0" marR="0" marT="0" marB="0"/>
                </a:tc>
                <a:tc>
                  <a:txBody>
                    <a:bodyPr vert="horz" wrap="square"/>
                    <a:lstStyle/>
                    <a:p>
                      <a:pPr marL="210185">
                        <a:lnSpc>
                          <a:spcPct val="100000"/>
                        </a:lnSpc>
                      </a:pPr>
                      <a:r>
                        <a:rPr sz="900" spc="60">
                          <a:solidFill>
                            <a:srgbClr val="595959"/>
                          </a:solidFill>
                          <a:latin typeface="Microsoft YaHei UI"/>
                          <a:cs typeface="Microsoft YaHei UI"/>
                        </a:rPr>
                        <a:t>增长</a:t>
                      </a:r>
                      <a:r>
                        <a:rPr sz="900" b="1" spc="50">
                          <a:solidFill>
                            <a:srgbClr val="8BC53F"/>
                          </a:solidFill>
                          <a:latin typeface="Microsoft YaHei UI"/>
                          <a:cs typeface="Microsoft YaHei UI"/>
                        </a:rPr>
                        <a:t>13</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8</a:t>
                      </a:r>
                      <a:endParaRPr sz="900">
                        <a:latin typeface="Microsoft YaHei UI"/>
                        <a:cs typeface="Microsoft YaHei UI"/>
                      </a:endParaRPr>
                    </a:p>
                  </a:txBody>
                  <a:tcPr marL="0" marR="0" marT="0" marB="0"/>
                </a:tc>
                <a:extLst>
                  <a:ext uri="{0D108BD9-81ED-4DB2-BD59-A6C34878D82A}">
                    <a16:rowId xmlns:a16="http://schemas.microsoft.com/office/drawing/2014/main" val="10001"/>
                  </a:ext>
                </a:extLst>
              </a:tr>
              <a:tr h="341629">
                <a:tc>
                  <a:txBody>
                    <a:bodyPr vert="horz" wrap="square"/>
                    <a:lstStyle/>
                    <a:p>
                      <a:pPr marL="54610">
                        <a:lnSpc>
                          <a:spcPct val="100000"/>
                        </a:lnSpc>
                      </a:pPr>
                      <a:r>
                        <a:rPr sz="900" b="1" spc="60">
                          <a:solidFill>
                            <a:srgbClr val="595959"/>
                          </a:solidFill>
                          <a:latin typeface="Microsoft YaHei UI"/>
                          <a:cs typeface="Microsoft YaHei UI"/>
                        </a:rPr>
                        <a:t>病种结构</a:t>
                      </a:r>
                      <a:endParaRPr sz="900">
                        <a:latin typeface="Microsoft YaHei UI"/>
                        <a:cs typeface="Microsoft YaHei UI"/>
                      </a:endParaRPr>
                    </a:p>
                  </a:txBody>
                  <a:tcPr marL="0" marR="0" marT="0" marB="0">
                    <a:solidFill>
                      <a:srgbClr val="D9D9D9"/>
                    </a:solidFill>
                  </a:tcPr>
                </a:tc>
                <a:tc>
                  <a:txBody>
                    <a:bodyPr vert="horz" wrap="square"/>
                    <a:lstStyle/>
                    <a:p>
                      <a:pPr marL="1270" algn="ctr">
                        <a:lnSpc>
                          <a:spcPct val="100000"/>
                        </a:lnSpc>
                      </a:pPr>
                      <a:r>
                        <a:rPr sz="900" spc="55">
                          <a:solidFill>
                            <a:srgbClr val="595959"/>
                          </a:solidFill>
                          <a:latin typeface="Microsoft YaHei UI"/>
                          <a:cs typeface="Microsoft YaHei UI"/>
                        </a:rPr>
                        <a:t>CMI</a:t>
                      </a:r>
                      <a:r>
                        <a:rPr sz="900" spc="0">
                          <a:solidFill>
                            <a:srgbClr val="595959"/>
                          </a:solidFill>
                          <a:latin typeface="Microsoft YaHei UI"/>
                          <a:cs typeface="Microsoft YaHei UI"/>
                        </a:rPr>
                        <a:t>值</a:t>
                      </a:r>
                      <a:endParaRPr sz="900">
                        <a:latin typeface="Microsoft YaHei UI"/>
                        <a:cs typeface="Microsoft YaHei UI"/>
                      </a:endParaRPr>
                    </a:p>
                    <a:p>
                      <a:pPr marL="8890" algn="ctr">
                        <a:lnSpc>
                          <a:spcPct val="100000"/>
                        </a:lnSpc>
                        <a:spcBef>
                          <a:spcPts val="240"/>
                        </a:spcBef>
                      </a:pPr>
                      <a:r>
                        <a:rPr sz="900" spc="60">
                          <a:solidFill>
                            <a:srgbClr val="595959"/>
                          </a:solidFill>
                          <a:latin typeface="Microsoft YaHei UI"/>
                          <a:cs typeface="Microsoft YaHei UI"/>
                        </a:rPr>
                        <a:t>出院手术占比</a:t>
                      </a:r>
                      <a:endParaRPr sz="900">
                        <a:latin typeface="Microsoft YaHei UI"/>
                        <a:cs typeface="Microsoft YaHei UI"/>
                      </a:endParaRPr>
                    </a:p>
                  </a:txBody>
                  <a:tcPr marL="0" marR="0" marT="0" marB="0">
                    <a:solidFill>
                      <a:srgbClr val="F2F2F2"/>
                    </a:solidFill>
                  </a:tcPr>
                </a:tc>
                <a:tc>
                  <a:txBody>
                    <a:bodyPr vert="horz" wrap="square"/>
                    <a:lstStyle/>
                    <a:p>
                      <a:pPr marL="248920" marR="247015">
                        <a:lnSpc>
                          <a:spcPct val="122300"/>
                        </a:lnSpc>
                      </a:pPr>
                      <a:r>
                        <a:rPr sz="900" spc="60">
                          <a:solidFill>
                            <a:srgbClr val="595959"/>
                          </a:solidFill>
                          <a:latin typeface="Microsoft YaHei UI"/>
                          <a:cs typeface="Microsoft YaHei UI"/>
                        </a:rPr>
                        <a:t>提高</a:t>
                      </a:r>
                      <a:r>
                        <a:rPr sz="900" b="1" spc="50">
                          <a:solidFill>
                            <a:srgbClr val="8BC53F"/>
                          </a:solidFill>
                          <a:latin typeface="Microsoft YaHei UI"/>
                          <a:cs typeface="Microsoft YaHei UI"/>
                        </a:rPr>
                        <a:t>0</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2 </a:t>
                      </a:r>
                      <a:r>
                        <a:rPr sz="900" spc="60">
                          <a:solidFill>
                            <a:srgbClr val="595959"/>
                          </a:solidFill>
                          <a:latin typeface="Microsoft YaHei UI"/>
                          <a:cs typeface="Microsoft YaHei UI"/>
                        </a:rPr>
                        <a:t>提高</a:t>
                      </a:r>
                      <a:r>
                        <a:rPr sz="900" b="1" spc="50">
                          <a:solidFill>
                            <a:srgbClr val="8BC53F"/>
                          </a:solidFill>
                          <a:latin typeface="Microsoft YaHei UI"/>
                          <a:cs typeface="Microsoft YaHei UI"/>
                        </a:rPr>
                        <a:t>2</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8</a:t>
                      </a:r>
                      <a:endParaRPr sz="9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2"/>
                  </a:ext>
                </a:extLst>
              </a:tr>
              <a:tr h="341629">
                <a:tc>
                  <a:txBody>
                    <a:bodyPr vert="horz" wrap="square"/>
                    <a:lstStyle/>
                    <a:p>
                      <a:pPr marL="54610">
                        <a:lnSpc>
                          <a:spcPct val="100000"/>
                        </a:lnSpc>
                      </a:pPr>
                      <a:r>
                        <a:rPr sz="900" b="1" spc="60">
                          <a:solidFill>
                            <a:srgbClr val="595959"/>
                          </a:solidFill>
                          <a:latin typeface="Microsoft YaHei UI"/>
                          <a:cs typeface="Microsoft YaHei UI"/>
                        </a:rPr>
                        <a:t>技术能力</a:t>
                      </a:r>
                      <a:endParaRPr sz="900">
                        <a:latin typeface="Microsoft YaHei UI"/>
                        <a:cs typeface="Microsoft YaHei UI"/>
                      </a:endParaRPr>
                    </a:p>
                  </a:txBody>
                  <a:tcPr marL="0" marR="0" marT="0" marB="0">
                    <a:solidFill>
                      <a:srgbClr val="F2F2F2"/>
                    </a:solidFill>
                  </a:tcPr>
                </a:tc>
                <a:tc>
                  <a:txBody>
                    <a:bodyPr vert="horz" wrap="square"/>
                    <a:lstStyle/>
                    <a:p>
                      <a:pPr marL="343535" marR="334010">
                        <a:lnSpc>
                          <a:spcPct val="120000"/>
                        </a:lnSpc>
                      </a:pPr>
                      <a:r>
                        <a:rPr sz="900" spc="60">
                          <a:solidFill>
                            <a:srgbClr val="595959"/>
                          </a:solidFill>
                          <a:latin typeface="Microsoft YaHei UI"/>
                          <a:cs typeface="Microsoft YaHei UI"/>
                        </a:rPr>
                        <a:t>四级手术 微创手术</a:t>
                      </a:r>
                      <a:endParaRPr sz="900">
                        <a:latin typeface="Microsoft YaHei UI"/>
                        <a:cs typeface="Microsoft YaHei UI"/>
                      </a:endParaRPr>
                    </a:p>
                  </a:txBody>
                  <a:tcPr marL="0" marR="0" marT="0" marB="0"/>
                </a:tc>
                <a:tc>
                  <a:txBody>
                    <a:bodyPr vert="horz" wrap="square"/>
                    <a:lstStyle/>
                    <a:p>
                      <a:pPr marL="210185" marR="208279">
                        <a:lnSpc>
                          <a:spcPct val="120000"/>
                        </a:lnSpc>
                      </a:pPr>
                      <a:r>
                        <a:rPr sz="900" spc="60">
                          <a:solidFill>
                            <a:srgbClr val="595959"/>
                          </a:solidFill>
                          <a:latin typeface="Microsoft YaHei UI"/>
                          <a:cs typeface="Microsoft YaHei UI"/>
                        </a:rPr>
                        <a:t>增长</a:t>
                      </a:r>
                      <a:r>
                        <a:rPr sz="900" b="1" spc="50">
                          <a:solidFill>
                            <a:srgbClr val="8BC53F"/>
                          </a:solidFill>
                          <a:latin typeface="Microsoft YaHei UI"/>
                          <a:cs typeface="Microsoft YaHei UI"/>
                        </a:rPr>
                        <a:t>43</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6 </a:t>
                      </a:r>
                      <a:r>
                        <a:rPr sz="900" spc="60">
                          <a:solidFill>
                            <a:srgbClr val="595959"/>
                          </a:solidFill>
                          <a:latin typeface="Microsoft YaHei UI"/>
                          <a:cs typeface="Microsoft YaHei UI"/>
                        </a:rPr>
                        <a:t>增长</a:t>
                      </a:r>
                      <a:r>
                        <a:rPr sz="900" b="1" spc="50">
                          <a:solidFill>
                            <a:srgbClr val="8BC53F"/>
                          </a:solidFill>
                          <a:latin typeface="Microsoft YaHei UI"/>
                          <a:cs typeface="Microsoft YaHei UI"/>
                        </a:rPr>
                        <a:t>30</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2</a:t>
                      </a:r>
                      <a:endParaRPr sz="900">
                        <a:latin typeface="Microsoft YaHei UI"/>
                        <a:cs typeface="Microsoft YaHei UI"/>
                      </a:endParaRPr>
                    </a:p>
                  </a:txBody>
                  <a:tcPr marL="0" marR="0" marT="0" marB="0"/>
                </a:tc>
                <a:extLst>
                  <a:ext uri="{0D108BD9-81ED-4DB2-BD59-A6C34878D82A}">
                    <a16:rowId xmlns:a16="http://schemas.microsoft.com/office/drawing/2014/main" val="10003"/>
                  </a:ext>
                </a:extLst>
              </a:tr>
              <a:tr h="341630">
                <a:tc>
                  <a:txBody>
                    <a:bodyPr vert="horz" wrap="square"/>
                    <a:lstStyle/>
                    <a:p>
                      <a:pPr marL="54610">
                        <a:lnSpc>
                          <a:spcPct val="100000"/>
                        </a:lnSpc>
                      </a:pPr>
                      <a:r>
                        <a:rPr sz="900" b="1" spc="60">
                          <a:solidFill>
                            <a:srgbClr val="595959"/>
                          </a:solidFill>
                          <a:latin typeface="Microsoft YaHei UI"/>
                          <a:cs typeface="Microsoft YaHei UI"/>
                        </a:rPr>
                        <a:t>费用结构</a:t>
                      </a:r>
                      <a:endParaRPr sz="900">
                        <a:latin typeface="Microsoft YaHei UI"/>
                        <a:cs typeface="Microsoft YaHei UI"/>
                      </a:endParaRPr>
                    </a:p>
                  </a:txBody>
                  <a:tcPr marL="0" marR="0" marT="0" marB="0">
                    <a:solidFill>
                      <a:srgbClr val="D9D9D9"/>
                    </a:solidFill>
                  </a:tcPr>
                </a:tc>
                <a:tc>
                  <a:txBody>
                    <a:bodyPr vert="horz" wrap="square"/>
                    <a:lstStyle/>
                    <a:p>
                      <a:pPr marL="221615" marR="212090">
                        <a:lnSpc>
                          <a:spcPct val="120000"/>
                        </a:lnSpc>
                      </a:pPr>
                      <a:r>
                        <a:rPr sz="900" spc="60">
                          <a:solidFill>
                            <a:srgbClr val="595959"/>
                          </a:solidFill>
                          <a:latin typeface="Microsoft YaHei UI"/>
                          <a:cs typeface="Microsoft YaHei UI"/>
                        </a:rPr>
                        <a:t>医疗服务收</a:t>
                      </a:r>
                      <a:r>
                        <a:rPr sz="900" spc="0">
                          <a:solidFill>
                            <a:srgbClr val="595959"/>
                          </a:solidFill>
                          <a:latin typeface="Microsoft YaHei UI"/>
                          <a:cs typeface="Microsoft YaHei UI"/>
                        </a:rPr>
                        <a:t>入 </a:t>
                      </a:r>
                      <a:r>
                        <a:rPr sz="900" spc="60">
                          <a:solidFill>
                            <a:srgbClr val="595959"/>
                          </a:solidFill>
                          <a:latin typeface="Microsoft YaHei UI"/>
                          <a:cs typeface="Microsoft YaHei UI"/>
                        </a:rPr>
                        <a:t>药品耗材占比</a:t>
                      </a:r>
                      <a:endParaRPr sz="900">
                        <a:latin typeface="Microsoft YaHei UI"/>
                        <a:cs typeface="Microsoft YaHei UI"/>
                      </a:endParaRPr>
                    </a:p>
                  </a:txBody>
                  <a:tcPr marL="0" marR="0" marT="0" marB="0">
                    <a:solidFill>
                      <a:srgbClr val="F2F2F2"/>
                    </a:solidFill>
                  </a:tcPr>
                </a:tc>
                <a:tc>
                  <a:txBody>
                    <a:bodyPr vert="horz" wrap="square"/>
                    <a:lstStyle/>
                    <a:p>
                      <a:pPr marL="248920" marR="247015">
                        <a:lnSpc>
                          <a:spcPct val="120000"/>
                        </a:lnSpc>
                      </a:pPr>
                      <a:r>
                        <a:rPr sz="900" spc="60">
                          <a:solidFill>
                            <a:srgbClr val="595959"/>
                          </a:solidFill>
                          <a:latin typeface="Microsoft YaHei UI"/>
                          <a:cs typeface="Microsoft YaHei UI"/>
                        </a:rPr>
                        <a:t>增长</a:t>
                      </a:r>
                      <a:r>
                        <a:rPr sz="900" b="1" spc="50">
                          <a:solidFill>
                            <a:srgbClr val="8BC53F"/>
                          </a:solidFill>
                          <a:latin typeface="Microsoft YaHei UI"/>
                          <a:cs typeface="Microsoft YaHei UI"/>
                        </a:rPr>
                        <a:t>7</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1 </a:t>
                      </a:r>
                      <a:r>
                        <a:rPr sz="900" spc="60">
                          <a:solidFill>
                            <a:srgbClr val="595959"/>
                          </a:solidFill>
                          <a:latin typeface="Microsoft YaHei UI"/>
                          <a:cs typeface="Microsoft YaHei UI"/>
                        </a:rPr>
                        <a:t>降低</a:t>
                      </a:r>
                      <a:r>
                        <a:rPr sz="900" b="1" spc="50">
                          <a:solidFill>
                            <a:srgbClr val="8BC53F"/>
                          </a:solidFill>
                          <a:latin typeface="Microsoft YaHei UI"/>
                          <a:cs typeface="Microsoft YaHei UI"/>
                        </a:rPr>
                        <a:t>6</a:t>
                      </a:r>
                      <a:r>
                        <a:rPr sz="900" b="1" spc="65">
                          <a:solidFill>
                            <a:srgbClr val="8BC53F"/>
                          </a:solidFill>
                          <a:latin typeface="Microsoft YaHei UI"/>
                          <a:cs typeface="Microsoft YaHei UI"/>
                        </a:rPr>
                        <a:t>.</a:t>
                      </a:r>
                      <a:r>
                        <a:rPr sz="900" b="1" spc="0">
                          <a:solidFill>
                            <a:srgbClr val="8BC53F"/>
                          </a:solidFill>
                          <a:latin typeface="Microsoft YaHei UI"/>
                          <a:cs typeface="Microsoft YaHei UI"/>
                        </a:rPr>
                        <a:t>2</a:t>
                      </a:r>
                      <a:endParaRPr sz="9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4"/>
                  </a:ext>
                </a:extLst>
              </a:tr>
              <a:tr h="341630">
                <a:tc>
                  <a:txBody>
                    <a:bodyPr vert="horz" wrap="square"/>
                    <a:lstStyle/>
                    <a:p>
                      <a:pPr marL="54610">
                        <a:lnSpc>
                          <a:spcPct val="100000"/>
                        </a:lnSpc>
                      </a:pPr>
                      <a:r>
                        <a:rPr sz="900" b="1" spc="60">
                          <a:solidFill>
                            <a:srgbClr val="595959"/>
                          </a:solidFill>
                          <a:latin typeface="Microsoft YaHei UI"/>
                          <a:cs typeface="Microsoft YaHei UI"/>
                        </a:rPr>
                        <a:t>运行效率</a:t>
                      </a:r>
                      <a:endParaRPr sz="900">
                        <a:latin typeface="Microsoft YaHei UI"/>
                        <a:cs typeface="Microsoft YaHei UI"/>
                      </a:endParaRPr>
                    </a:p>
                  </a:txBody>
                  <a:tcPr marL="0" marR="0" marT="0" marB="0">
                    <a:solidFill>
                      <a:srgbClr val="F2F2F2"/>
                    </a:solidFill>
                  </a:tcPr>
                </a:tc>
                <a:tc>
                  <a:txBody>
                    <a:bodyPr vert="horz" wrap="square"/>
                    <a:lstStyle/>
                    <a:p>
                      <a:pPr marL="1270" algn="ctr">
                        <a:lnSpc>
                          <a:spcPct val="100000"/>
                        </a:lnSpc>
                      </a:pPr>
                      <a:r>
                        <a:rPr sz="900" spc="60">
                          <a:solidFill>
                            <a:srgbClr val="595959"/>
                          </a:solidFill>
                          <a:latin typeface="Microsoft YaHei UI"/>
                          <a:cs typeface="Microsoft YaHei UI"/>
                        </a:rPr>
                        <a:t>均住</a:t>
                      </a:r>
                      <a:r>
                        <a:rPr sz="900" spc="0">
                          <a:solidFill>
                            <a:srgbClr val="595959"/>
                          </a:solidFill>
                          <a:latin typeface="Microsoft YaHei UI"/>
                          <a:cs typeface="Microsoft YaHei UI"/>
                        </a:rPr>
                        <a:t>日</a:t>
                      </a:r>
                      <a:endParaRPr sz="900">
                        <a:latin typeface="Microsoft YaHei UI"/>
                        <a:cs typeface="Microsoft YaHei UI"/>
                      </a:endParaRPr>
                    </a:p>
                    <a:p>
                      <a:pPr marL="1270" algn="ctr">
                        <a:lnSpc>
                          <a:spcPct val="100000"/>
                        </a:lnSpc>
                        <a:spcBef>
                          <a:spcPts val="215"/>
                        </a:spcBef>
                      </a:pPr>
                      <a:r>
                        <a:rPr sz="900" spc="60">
                          <a:solidFill>
                            <a:srgbClr val="595959"/>
                          </a:solidFill>
                          <a:latin typeface="Microsoft YaHei UI"/>
                          <a:cs typeface="Microsoft YaHei UI"/>
                        </a:rPr>
                        <a:t>门诊预约</a:t>
                      </a:r>
                      <a:r>
                        <a:rPr sz="900" spc="0">
                          <a:solidFill>
                            <a:srgbClr val="595959"/>
                          </a:solidFill>
                          <a:latin typeface="Microsoft YaHei UI"/>
                          <a:cs typeface="Microsoft YaHei UI"/>
                        </a:rPr>
                        <a:t>率</a:t>
                      </a:r>
                      <a:endParaRPr sz="900">
                        <a:latin typeface="Microsoft YaHei UI"/>
                        <a:cs typeface="Microsoft YaHei UI"/>
                      </a:endParaRPr>
                    </a:p>
                  </a:txBody>
                  <a:tcPr marL="0" marR="0" marT="0" marB="0"/>
                </a:tc>
                <a:tc>
                  <a:txBody>
                    <a:bodyPr vert="horz" wrap="square"/>
                    <a:lstStyle/>
                    <a:p>
                      <a:pPr marL="171450" marR="162560" indent="16510">
                        <a:lnSpc>
                          <a:spcPct val="120000"/>
                        </a:lnSpc>
                      </a:pPr>
                      <a:r>
                        <a:rPr sz="900" spc="60">
                          <a:solidFill>
                            <a:srgbClr val="595959"/>
                          </a:solidFill>
                          <a:latin typeface="Microsoft YaHei UI"/>
                          <a:cs typeface="Microsoft YaHei UI"/>
                        </a:rPr>
                        <a:t>下降</a:t>
                      </a:r>
                      <a:r>
                        <a:rPr sz="900" b="1" spc="50">
                          <a:solidFill>
                            <a:srgbClr val="8BC53F"/>
                          </a:solidFill>
                          <a:latin typeface="Microsoft YaHei UI"/>
                          <a:cs typeface="Microsoft YaHei UI"/>
                        </a:rPr>
                        <a:t>0</a:t>
                      </a:r>
                      <a:r>
                        <a:rPr sz="900" b="1" spc="65">
                          <a:solidFill>
                            <a:srgbClr val="8BC53F"/>
                          </a:solidFill>
                          <a:latin typeface="Microsoft YaHei UI"/>
                          <a:cs typeface="Microsoft YaHei UI"/>
                        </a:rPr>
                        <a:t>.</a:t>
                      </a:r>
                      <a:r>
                        <a:rPr sz="900" b="1" spc="50">
                          <a:solidFill>
                            <a:srgbClr val="8BC53F"/>
                          </a:solidFill>
                          <a:latin typeface="Microsoft YaHei UI"/>
                          <a:cs typeface="Microsoft YaHei UI"/>
                        </a:rPr>
                        <a:t>9</a:t>
                      </a:r>
                      <a:r>
                        <a:rPr sz="900" spc="0">
                          <a:solidFill>
                            <a:srgbClr val="595959"/>
                          </a:solidFill>
                          <a:latin typeface="Microsoft YaHei UI"/>
                          <a:cs typeface="Microsoft YaHei UI"/>
                        </a:rPr>
                        <a:t>日 </a:t>
                      </a:r>
                      <a:r>
                        <a:rPr sz="900" spc="60">
                          <a:solidFill>
                            <a:srgbClr val="595959"/>
                          </a:solidFill>
                          <a:latin typeface="Microsoft YaHei UI"/>
                          <a:cs typeface="Microsoft YaHei UI"/>
                        </a:rPr>
                        <a:t>提高</a:t>
                      </a:r>
                      <a:r>
                        <a:rPr sz="900" b="1" spc="50">
                          <a:solidFill>
                            <a:srgbClr val="8BC53F"/>
                          </a:solidFill>
                          <a:latin typeface="Microsoft YaHei UI"/>
                          <a:cs typeface="Microsoft YaHei UI"/>
                        </a:rPr>
                        <a:t>31</a:t>
                      </a:r>
                      <a:r>
                        <a:rPr sz="900" b="1" spc="65">
                          <a:solidFill>
                            <a:srgbClr val="8BC53F"/>
                          </a:solidFill>
                          <a:latin typeface="Microsoft YaHei UI"/>
                          <a:cs typeface="Microsoft YaHei UI"/>
                        </a:rPr>
                        <a:t>.</a:t>
                      </a:r>
                      <a:r>
                        <a:rPr sz="900" b="1" spc="50">
                          <a:solidFill>
                            <a:srgbClr val="8BC53F"/>
                          </a:solidFill>
                          <a:latin typeface="Microsoft YaHei UI"/>
                          <a:cs typeface="Microsoft YaHei UI"/>
                        </a:rPr>
                        <a:t>75</a:t>
                      </a:r>
                      <a:endParaRPr sz="900">
                        <a:latin typeface="Microsoft YaHei UI"/>
                        <a:cs typeface="Microsoft YaHei UI"/>
                      </a:endParaRPr>
                    </a:p>
                  </a:txBody>
                  <a:tcPr marL="0" marR="0" marT="0" marB="0"/>
                </a:tc>
                <a:extLst>
                  <a:ext uri="{0D108BD9-81ED-4DB2-BD59-A6C34878D82A}">
                    <a16:rowId xmlns:a16="http://schemas.microsoft.com/office/drawing/2014/main" val="10005"/>
                  </a:ext>
                </a:extLst>
              </a:tr>
              <a:tr h="341630">
                <a:tc>
                  <a:txBody>
                    <a:bodyPr vert="horz" wrap="square"/>
                    <a:lstStyle/>
                    <a:p>
                      <a:pPr marL="54610">
                        <a:lnSpc>
                          <a:spcPct val="100000"/>
                        </a:lnSpc>
                      </a:pPr>
                      <a:r>
                        <a:rPr sz="900" b="1" spc="60">
                          <a:solidFill>
                            <a:srgbClr val="595959"/>
                          </a:solidFill>
                          <a:latin typeface="Microsoft YaHei UI"/>
                          <a:cs typeface="Microsoft YaHei UI"/>
                        </a:rPr>
                        <a:t>质量控</a:t>
                      </a:r>
                      <a:r>
                        <a:rPr sz="900" b="1" spc="0">
                          <a:solidFill>
                            <a:srgbClr val="595959"/>
                          </a:solidFill>
                          <a:latin typeface="Microsoft YaHei UI"/>
                          <a:cs typeface="Microsoft YaHei UI"/>
                        </a:rPr>
                        <a:t>制</a:t>
                      </a:r>
                      <a:endParaRPr sz="900">
                        <a:latin typeface="Microsoft YaHei UI"/>
                        <a:cs typeface="Microsoft YaHei UI"/>
                      </a:endParaRPr>
                    </a:p>
                  </a:txBody>
                  <a:tcPr marL="0" marR="0" marT="0" marB="0">
                    <a:solidFill>
                      <a:srgbClr val="D9D9D9"/>
                    </a:solidFill>
                  </a:tcPr>
                </a:tc>
                <a:tc>
                  <a:txBody>
                    <a:bodyPr vert="horz" wrap="square"/>
                    <a:lstStyle/>
                    <a:p>
                      <a:pPr marL="1270" algn="ctr">
                        <a:lnSpc>
                          <a:spcPct val="100000"/>
                        </a:lnSpc>
                      </a:pPr>
                      <a:r>
                        <a:rPr sz="900" spc="60">
                          <a:solidFill>
                            <a:srgbClr val="595959"/>
                          </a:solidFill>
                          <a:latin typeface="Microsoft YaHei UI"/>
                          <a:cs typeface="Microsoft YaHei UI"/>
                        </a:rPr>
                        <a:t>低风险组死亡</a:t>
                      </a:r>
                      <a:r>
                        <a:rPr sz="900" spc="0">
                          <a:solidFill>
                            <a:srgbClr val="595959"/>
                          </a:solidFill>
                          <a:latin typeface="Microsoft YaHei UI"/>
                          <a:cs typeface="Microsoft YaHei UI"/>
                        </a:rPr>
                        <a:t>率</a:t>
                      </a:r>
                      <a:endParaRPr sz="900">
                        <a:latin typeface="Microsoft YaHei UI"/>
                        <a:cs typeface="Microsoft YaHei UI"/>
                      </a:endParaRPr>
                    </a:p>
                    <a:p>
                      <a:pPr marL="1270" algn="ctr">
                        <a:lnSpc>
                          <a:spcPct val="100000"/>
                        </a:lnSpc>
                        <a:spcBef>
                          <a:spcPts val="215"/>
                        </a:spcBef>
                      </a:pPr>
                      <a:r>
                        <a:rPr sz="900" spc="60">
                          <a:solidFill>
                            <a:srgbClr val="595959"/>
                          </a:solidFill>
                          <a:latin typeface="Microsoft YaHei UI"/>
                          <a:cs typeface="Microsoft YaHei UI"/>
                        </a:rPr>
                        <a:t>大型设备检查阳性</a:t>
                      </a:r>
                      <a:r>
                        <a:rPr sz="900" spc="0">
                          <a:solidFill>
                            <a:srgbClr val="595959"/>
                          </a:solidFill>
                          <a:latin typeface="Microsoft YaHei UI"/>
                          <a:cs typeface="Microsoft YaHei UI"/>
                        </a:rPr>
                        <a:t>率</a:t>
                      </a:r>
                      <a:endParaRPr sz="900">
                        <a:latin typeface="Microsoft YaHei UI"/>
                        <a:cs typeface="Microsoft YaHei UI"/>
                      </a:endParaRPr>
                    </a:p>
                  </a:txBody>
                  <a:tcPr marL="0" marR="0" marT="0" marB="0">
                    <a:solidFill>
                      <a:srgbClr val="F2F2F2"/>
                    </a:solidFill>
                  </a:tcPr>
                </a:tc>
                <a:tc>
                  <a:txBody>
                    <a:bodyPr vert="horz" wrap="square"/>
                    <a:lstStyle/>
                    <a:p>
                      <a:pPr marL="224790">
                        <a:lnSpc>
                          <a:spcPct val="100000"/>
                        </a:lnSpc>
                      </a:pPr>
                      <a:r>
                        <a:rPr sz="900" b="1" spc="60">
                          <a:solidFill>
                            <a:srgbClr val="8BC53F"/>
                          </a:solidFill>
                          <a:latin typeface="Microsoft YaHei UI"/>
                          <a:cs typeface="Microsoft YaHei UI"/>
                        </a:rPr>
                        <a:t>稳定达标</a:t>
                      </a:r>
                      <a:endParaRPr sz="900">
                        <a:latin typeface="Microsoft YaHei UI"/>
                        <a:cs typeface="Microsoft YaHei UI"/>
                      </a:endParaRPr>
                    </a:p>
                    <a:p>
                      <a:pPr marL="210185">
                        <a:lnSpc>
                          <a:spcPct val="100000"/>
                        </a:lnSpc>
                        <a:spcBef>
                          <a:spcPts val="215"/>
                        </a:spcBef>
                      </a:pPr>
                      <a:r>
                        <a:rPr sz="900" spc="60">
                          <a:solidFill>
                            <a:srgbClr val="595959"/>
                          </a:solidFill>
                          <a:latin typeface="Microsoft YaHei UI"/>
                          <a:cs typeface="Microsoft YaHei UI"/>
                        </a:rPr>
                        <a:t>提高</a:t>
                      </a:r>
                      <a:r>
                        <a:rPr sz="900" b="1" spc="50">
                          <a:solidFill>
                            <a:srgbClr val="8BC53F"/>
                          </a:solidFill>
                          <a:latin typeface="Microsoft YaHei UI"/>
                          <a:cs typeface="Microsoft YaHei UI"/>
                        </a:rPr>
                        <a:t>3</a:t>
                      </a:r>
                      <a:r>
                        <a:rPr sz="900" b="1" spc="65">
                          <a:solidFill>
                            <a:srgbClr val="8BC53F"/>
                          </a:solidFill>
                          <a:latin typeface="Microsoft YaHei UI"/>
                          <a:cs typeface="Microsoft YaHei UI"/>
                        </a:rPr>
                        <a:t>.</a:t>
                      </a:r>
                      <a:r>
                        <a:rPr sz="900" b="1" spc="50">
                          <a:solidFill>
                            <a:srgbClr val="8BC53F"/>
                          </a:solidFill>
                          <a:latin typeface="Microsoft YaHei UI"/>
                          <a:cs typeface="Microsoft YaHei UI"/>
                        </a:rPr>
                        <a:t>29</a:t>
                      </a:r>
                      <a:endParaRPr sz="900">
                        <a:latin typeface="Microsoft YaHei UI"/>
                        <a:cs typeface="Microsoft YaHei UI"/>
                      </a:endParaRPr>
                    </a:p>
                  </a:txBody>
                  <a:tcPr marL="0" marR="0" marT="0" marB="0">
                    <a:solidFill>
                      <a:srgbClr val="F2F2F2"/>
                    </a:solidFill>
                  </a:tcPr>
                </a:tc>
                <a:extLst>
                  <a:ext uri="{0D108BD9-81ED-4DB2-BD59-A6C34878D82A}">
                    <a16:rowId xmlns:a16="http://schemas.microsoft.com/office/drawing/2014/main" val="10006"/>
                  </a:ext>
                </a:extLst>
              </a:tr>
            </a:tbl>
          </a:graphicData>
        </a:graphic>
      </p:graphicFrame>
      <p:graphicFrame>
        <p:nvGraphicFramePr>
          <p:cNvPr id="95" name="object 95"/>
          <p:cNvGraphicFramePr>
            <a:graphicFrameLocks noGrp="1"/>
          </p:cNvGraphicFramePr>
          <p:nvPr/>
        </p:nvGraphicFramePr>
        <p:xfrm>
          <a:off x="5305745" y="4568657"/>
          <a:ext cx="1889282" cy="381000"/>
        </p:xfrm>
        <a:graphic>
          <a:graphicData uri="http://schemas.openxmlformats.org/drawingml/2006/table">
            <a:tbl>
              <a:tblPr firstRow="1" bandRow="1">
                <a:tableStyleId>{2D5ABB26-0587-4C30-8999-92F81FD0307C}</a:tableStyleId>
              </a:tblPr>
              <a:tblGrid>
                <a:gridCol w="51813">
                  <a:extLst>
                    <a:ext uri="{9D8B030D-6E8A-4147-A177-3AD203B41FA5}">
                      <a16:colId xmlns:a16="http://schemas.microsoft.com/office/drawing/2014/main" val="20000"/>
                    </a:ext>
                  </a:extLst>
                </a:gridCol>
                <a:gridCol w="593178">
                  <a:extLst>
                    <a:ext uri="{9D8B030D-6E8A-4147-A177-3AD203B41FA5}">
                      <a16:colId xmlns:a16="http://schemas.microsoft.com/office/drawing/2014/main" val="20001"/>
                    </a:ext>
                  </a:extLst>
                </a:gridCol>
                <a:gridCol w="600998">
                  <a:extLst>
                    <a:ext uri="{9D8B030D-6E8A-4147-A177-3AD203B41FA5}">
                      <a16:colId xmlns:a16="http://schemas.microsoft.com/office/drawing/2014/main" val="20002"/>
                    </a:ext>
                  </a:extLst>
                </a:gridCol>
                <a:gridCol w="592934">
                  <a:extLst>
                    <a:ext uri="{9D8B030D-6E8A-4147-A177-3AD203B41FA5}">
                      <a16:colId xmlns:a16="http://schemas.microsoft.com/office/drawing/2014/main" val="20003"/>
                    </a:ext>
                  </a:extLst>
                </a:gridCol>
                <a:gridCol w="50359">
                  <a:extLst>
                    <a:ext uri="{9D8B030D-6E8A-4147-A177-3AD203B41FA5}">
                      <a16:colId xmlns:a16="http://schemas.microsoft.com/office/drawing/2014/main" val="20004"/>
                    </a:ext>
                  </a:extLst>
                </a:gridCol>
              </a:tblGrid>
              <a:tr h="338197">
                <a:tc>
                  <a:txBody>
                    <a:bodyPr vert="horz" wrap="square"/>
                    <a:lstStyle/>
                    <a:p>
                      <a:endParaRPr sz="900">
                        <a:latin typeface="Microsoft YaHei UI"/>
                        <a:cs typeface="Microsoft YaHei UI"/>
                      </a:endParaRPr>
                    </a:p>
                  </a:txBody>
                  <a:tcPr marL="0" marR="0" marT="0" marB="0">
                    <a:lnL w="9520">
                      <a:solidFill>
                        <a:srgbClr val="8BC53F"/>
                      </a:solidFill>
                      <a:prstDash val="solid"/>
                    </a:lnL>
                    <a:lnT w="9520">
                      <a:solidFill>
                        <a:srgbClr val="8BC53F"/>
                      </a:solidFill>
                      <a:prstDash val="solid"/>
                    </a:lnT>
                    <a:lnB w="9520">
                      <a:solidFill>
                        <a:srgbClr val="8BC53F"/>
                      </a:solidFill>
                      <a:prstDash val="solid"/>
                    </a:lnB>
                  </a:tcPr>
                </a:tc>
                <a:tc>
                  <a:txBody>
                    <a:bodyPr vert="horz" wrap="square"/>
                    <a:lstStyle/>
                    <a:p>
                      <a:pPr marL="177800" marR="71755" indent="-114300">
                        <a:lnSpc>
                          <a:spcPts val="980"/>
                        </a:lnSpc>
                      </a:pPr>
                      <a:r>
                        <a:rPr sz="900">
                          <a:solidFill>
                            <a:srgbClr val="595959"/>
                          </a:solidFill>
                          <a:latin typeface="Microsoft YaHei UI"/>
                          <a:cs typeface="Microsoft YaHei UI"/>
                        </a:rPr>
                        <a:t>医院结余 增加</a:t>
                      </a:r>
                      <a:endParaRPr sz="900">
                        <a:latin typeface="Microsoft YaHei UI"/>
                        <a:cs typeface="Microsoft YaHei UI"/>
                      </a:endParaRPr>
                    </a:p>
                  </a:txBody>
                  <a:tcPr marL="0" marR="0" marT="0" marB="0">
                    <a:lnT w="9520">
                      <a:solidFill>
                        <a:srgbClr val="8BC53F"/>
                      </a:solidFill>
                      <a:prstDash val="solid"/>
                    </a:lnT>
                    <a:lnB w="9520">
                      <a:solidFill>
                        <a:srgbClr val="8BC53F"/>
                      </a:solidFill>
                      <a:prstDash val="solid"/>
                    </a:lnB>
                    <a:solidFill>
                      <a:srgbClr val="D1E8B2"/>
                    </a:solidFill>
                  </a:tcPr>
                </a:tc>
                <a:tc>
                  <a:txBody>
                    <a:bodyPr vert="horz" wrap="square"/>
                    <a:lstStyle/>
                    <a:p>
                      <a:pPr marL="186055" marR="71755" indent="-114300">
                        <a:lnSpc>
                          <a:spcPts val="980"/>
                        </a:lnSpc>
                      </a:pPr>
                      <a:r>
                        <a:rPr sz="900">
                          <a:solidFill>
                            <a:srgbClr val="595959"/>
                          </a:solidFill>
                          <a:latin typeface="Microsoft YaHei UI"/>
                          <a:cs typeface="Microsoft YaHei UI"/>
                        </a:rPr>
                        <a:t>运管效率 提升</a:t>
                      </a:r>
                      <a:endParaRPr sz="900">
                        <a:latin typeface="Microsoft YaHei UI"/>
                        <a:cs typeface="Microsoft YaHei UI"/>
                      </a:endParaRPr>
                    </a:p>
                  </a:txBody>
                  <a:tcPr marL="0" marR="0" marT="0" marB="0">
                    <a:lnT w="9520">
                      <a:solidFill>
                        <a:srgbClr val="8BC53F"/>
                      </a:solidFill>
                      <a:prstDash val="solid"/>
                    </a:lnT>
                    <a:lnB w="9520">
                      <a:solidFill>
                        <a:srgbClr val="8BC53F"/>
                      </a:solidFill>
                      <a:prstDash val="solid"/>
                    </a:lnB>
                    <a:solidFill>
                      <a:srgbClr val="D1E8B2"/>
                    </a:solidFill>
                  </a:tcPr>
                </a:tc>
                <a:tc>
                  <a:txBody>
                    <a:bodyPr vert="horz" wrap="square"/>
                    <a:lstStyle/>
                    <a:p>
                      <a:pPr marL="7620" algn="ctr">
                        <a:lnSpc>
                          <a:spcPct val="100000"/>
                        </a:lnSpc>
                      </a:pPr>
                      <a:r>
                        <a:rPr sz="900">
                          <a:solidFill>
                            <a:srgbClr val="595959"/>
                          </a:solidFill>
                          <a:latin typeface="Microsoft YaHei UI"/>
                          <a:cs typeface="Microsoft YaHei UI"/>
                        </a:rPr>
                        <a:t>医疗成本</a:t>
                      </a:r>
                      <a:endParaRPr sz="900">
                        <a:latin typeface="Microsoft YaHei UI"/>
                        <a:cs typeface="Microsoft YaHei UI"/>
                      </a:endParaRPr>
                    </a:p>
                    <a:p>
                      <a:pPr marL="7620" algn="ctr">
                        <a:lnSpc>
                          <a:spcPts val="985"/>
                        </a:lnSpc>
                      </a:pPr>
                      <a:r>
                        <a:rPr sz="900">
                          <a:solidFill>
                            <a:srgbClr val="595959"/>
                          </a:solidFill>
                          <a:latin typeface="Microsoft YaHei UI"/>
                          <a:cs typeface="Microsoft YaHei UI"/>
                        </a:rPr>
                        <a:t>降低</a:t>
                      </a:r>
                      <a:endParaRPr sz="900">
                        <a:latin typeface="Microsoft YaHei UI"/>
                        <a:cs typeface="Microsoft YaHei UI"/>
                      </a:endParaRPr>
                    </a:p>
                  </a:txBody>
                  <a:tcPr marL="0" marR="0" marT="0" marB="0">
                    <a:lnT w="9520">
                      <a:solidFill>
                        <a:srgbClr val="8BC53F"/>
                      </a:solidFill>
                      <a:prstDash val="solid"/>
                    </a:lnT>
                    <a:lnB w="9520">
                      <a:solidFill>
                        <a:srgbClr val="8BC53F"/>
                      </a:solidFill>
                      <a:prstDash val="solid"/>
                    </a:lnB>
                    <a:solidFill>
                      <a:srgbClr val="D1E8B2"/>
                    </a:solidFill>
                  </a:tcPr>
                </a:tc>
                <a:tc>
                  <a:txBody>
                    <a:bodyPr vert="horz" wrap="square"/>
                    <a:lstStyle/>
                    <a:p>
                      <a:endParaRPr sz="900">
                        <a:latin typeface="Microsoft YaHei UI"/>
                        <a:cs typeface="Microsoft YaHei UI"/>
                      </a:endParaRPr>
                    </a:p>
                  </a:txBody>
                  <a:tcPr marL="0" marR="0" marT="0" marB="0">
                    <a:lnR w="9520">
                      <a:solidFill>
                        <a:srgbClr val="8BC53F"/>
                      </a:solidFill>
                      <a:prstDash val="solid"/>
                    </a:lnR>
                    <a:lnT w="9520">
                      <a:solidFill>
                        <a:srgbClr val="8BC53F"/>
                      </a:solidFill>
                      <a:prstDash val="solid"/>
                    </a:lnT>
                    <a:lnB w="9520">
                      <a:solidFill>
                        <a:srgbClr val="8BC53F"/>
                      </a:solidFill>
                      <a:prstDash val="solid"/>
                    </a:lnB>
                  </a:tcPr>
                </a:tc>
                <a:extLst>
                  <a:ext uri="{0D108BD9-81ED-4DB2-BD59-A6C34878D82A}">
                    <a16:rowId xmlns:a16="http://schemas.microsoft.com/office/drawing/2014/main" val="10000"/>
                  </a:ext>
                </a:extLst>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050587" y="498855"/>
            <a:ext cx="8096884" cy="17449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501390" algn="just"/>
            <a:r>
              <a:rPr sz="3200" spc="-30">
                <a:solidFill>
                  <a:srgbClr val="8BC53F"/>
                </a:solidFill>
                <a:latin typeface="Microsoft YaHei UI"/>
                <a:cs typeface="Microsoft YaHei UI"/>
              </a:rPr>
              <a:t>D</a:t>
            </a:r>
            <a:r>
              <a:rPr sz="3200" spc="-80">
                <a:solidFill>
                  <a:srgbClr val="8BC53F"/>
                </a:solidFill>
                <a:latin typeface="Microsoft YaHei UI"/>
                <a:cs typeface="Microsoft YaHei UI"/>
              </a:rPr>
              <a:t>R</a:t>
            </a:r>
            <a:r>
              <a:rPr sz="3200" spc="-35">
                <a:solidFill>
                  <a:srgbClr val="8BC53F"/>
                </a:solidFill>
                <a:latin typeface="Microsoft YaHei UI"/>
                <a:cs typeface="Microsoft YaHei UI"/>
              </a:rPr>
              <a:t>G</a:t>
            </a:r>
            <a:r>
              <a:rPr sz="3200" spc="-10">
                <a:solidFill>
                  <a:srgbClr val="8BC53F"/>
                </a:solidFill>
                <a:latin typeface="Microsoft YaHei UI"/>
                <a:cs typeface="Microsoft YaHei UI"/>
              </a:rPr>
              <a:t>s</a:t>
            </a:r>
            <a:r>
              <a:rPr sz="3200">
                <a:solidFill>
                  <a:srgbClr val="8BC53F"/>
                </a:solidFill>
                <a:latin typeface="Microsoft YaHei UI"/>
                <a:cs typeface="Microsoft YaHei UI"/>
              </a:rPr>
              <a:t>与</a:t>
            </a:r>
            <a:r>
              <a:rPr sz="3200" spc="-25">
                <a:solidFill>
                  <a:srgbClr val="8BC53F"/>
                </a:solidFill>
                <a:latin typeface="Microsoft YaHei UI"/>
                <a:cs typeface="Microsoft YaHei UI"/>
              </a:rPr>
              <a:t>DI</a:t>
            </a:r>
            <a:r>
              <a:rPr sz="3200" spc="-15">
                <a:solidFill>
                  <a:srgbClr val="8BC53F"/>
                </a:solidFill>
                <a:latin typeface="Microsoft YaHei UI"/>
                <a:cs typeface="Microsoft YaHei UI"/>
              </a:rPr>
              <a:t>P</a:t>
            </a:r>
            <a:r>
              <a:rPr sz="3200">
                <a:solidFill>
                  <a:srgbClr val="8BC53F"/>
                </a:solidFill>
                <a:latin typeface="Microsoft YaHei UI"/>
                <a:cs typeface="Microsoft YaHei UI"/>
              </a:rPr>
              <a:t>的联系与区别</a:t>
            </a:r>
            <a:endParaRPr sz="3200">
              <a:latin typeface="Microsoft YaHei UI"/>
              <a:cs typeface="Microsoft YaHei UI"/>
            </a:endParaRPr>
          </a:p>
          <a:p>
            <a:pPr>
              <a:lnSpc>
                <a:spcPts val="650"/>
              </a:lnSpc>
              <a:spcBef>
                <a:spcPts val="30"/>
              </a:spcBef>
            </a:pPr>
            <a:endParaRPr sz="650"/>
          </a:p>
          <a:p>
            <a:pPr marL="12700" marR="687070" algn="just"/>
            <a:r>
              <a:rPr sz="2400" spc="-25">
                <a:solidFill>
                  <a:srgbClr val="595959"/>
                </a:solidFill>
                <a:latin typeface="Microsoft YaHei UI"/>
                <a:cs typeface="Microsoft YaHei UI"/>
              </a:rPr>
              <a:t>D</a:t>
            </a:r>
            <a:r>
              <a:rPr sz="2400" spc="-65">
                <a:solidFill>
                  <a:srgbClr val="595959"/>
                </a:solidFill>
                <a:latin typeface="Microsoft YaHei UI"/>
                <a:cs typeface="Microsoft YaHei UI"/>
              </a:rPr>
              <a:t>R</a:t>
            </a:r>
            <a:r>
              <a:rPr sz="2400" spc="-15">
                <a:solidFill>
                  <a:srgbClr val="595959"/>
                </a:solidFill>
                <a:latin typeface="Microsoft YaHei UI"/>
                <a:cs typeface="Microsoft YaHei UI"/>
              </a:rPr>
              <a:t>Gs与</a:t>
            </a:r>
            <a:r>
              <a:rPr sz="2400" spc="-25">
                <a:solidFill>
                  <a:srgbClr val="595959"/>
                </a:solidFill>
                <a:latin typeface="Microsoft YaHei UI"/>
                <a:cs typeface="Microsoft YaHei UI"/>
              </a:rPr>
              <a:t>D</a:t>
            </a:r>
            <a:r>
              <a:rPr sz="2400" spc="-20">
                <a:solidFill>
                  <a:srgbClr val="595959"/>
                </a:solidFill>
                <a:latin typeface="Microsoft YaHei UI"/>
                <a:cs typeface="Microsoft YaHei UI"/>
              </a:rPr>
              <a:t>I</a:t>
            </a:r>
            <a:r>
              <a:rPr sz="2400" spc="-25">
                <a:solidFill>
                  <a:srgbClr val="595959"/>
                </a:solidFill>
                <a:latin typeface="Microsoft YaHei UI"/>
                <a:cs typeface="Microsoft YaHei UI"/>
              </a:rPr>
              <a:t>P</a:t>
            </a:r>
            <a:r>
              <a:rPr sz="2400">
                <a:solidFill>
                  <a:srgbClr val="595959"/>
                </a:solidFill>
                <a:latin typeface="Microsoft YaHei UI"/>
                <a:cs typeface="Microsoft YaHei UI"/>
              </a:rPr>
              <a:t>各具特点，共同推动医保支付改革工作进程</a:t>
            </a:r>
            <a:endParaRPr sz="2400">
              <a:latin typeface="Microsoft YaHei UI"/>
              <a:cs typeface="Microsoft YaHei UI"/>
            </a:endParaRPr>
          </a:p>
          <a:p>
            <a:pPr>
              <a:lnSpc>
                <a:spcPts val="950"/>
              </a:lnSpc>
              <a:spcBef>
                <a:spcPts val="33"/>
              </a:spcBef>
            </a:pPr>
            <a:endParaRPr sz="950"/>
          </a:p>
          <a:p>
            <a:pPr marL="12700" marR="12700" algn="just">
              <a:lnSpc>
                <a:spcPct val="121700"/>
              </a:lnSpc>
            </a:pPr>
            <a:r>
              <a:rPr sz="1200">
                <a:solidFill>
                  <a:srgbClr val="595959"/>
                </a:solidFill>
                <a:latin typeface="Microsoft YaHei UI"/>
                <a:cs typeface="Microsoft YaHei UI"/>
              </a:rPr>
              <a:t>在</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付费推行进展缓慢的背景下，</a:t>
            </a:r>
            <a:r>
              <a:rPr sz="1200" spc="-15">
                <a:solidFill>
                  <a:srgbClr val="595959"/>
                </a:solidFill>
                <a:latin typeface="Microsoft YaHei UI"/>
                <a:cs typeface="Microsoft YaHei UI"/>
              </a:rPr>
              <a:t>D</a:t>
            </a:r>
            <a:r>
              <a:rPr sz="1200" spc="-10">
                <a:solidFill>
                  <a:srgbClr val="595959"/>
                </a:solidFill>
                <a:latin typeface="Microsoft YaHei UI"/>
                <a:cs typeface="Microsoft YaHei UI"/>
              </a:rPr>
              <a:t>IP作为</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的变体，提出按病种分值的方式，对数据规范程度、诊疗流程标准化 程度等要求较低，且不再限制单家医疗机构的总额指标。</a:t>
            </a:r>
            <a:r>
              <a:rPr sz="1200" spc="-5">
                <a:solidFill>
                  <a:srgbClr val="595959"/>
                </a:solidFill>
                <a:latin typeface="Microsoft YaHei UI"/>
                <a:cs typeface="Microsoft YaHei UI"/>
              </a:rPr>
              <a:t> </a:t>
            </a:r>
            <a:r>
              <a:rPr sz="1200">
                <a:solidFill>
                  <a:srgbClr val="595959"/>
                </a:solidFill>
                <a:latin typeface="Microsoft YaHei UI"/>
                <a:cs typeface="Microsoft YaHei UI"/>
              </a:rPr>
              <a:t>但同时，</a:t>
            </a:r>
            <a:r>
              <a:rPr sz="1200" spc="-15">
                <a:solidFill>
                  <a:srgbClr val="595959"/>
                </a:solidFill>
                <a:latin typeface="Microsoft YaHei UI"/>
                <a:cs typeface="Microsoft YaHei UI"/>
              </a:rPr>
              <a:t>D</a:t>
            </a:r>
            <a:r>
              <a:rPr sz="1200" spc="-10">
                <a:solidFill>
                  <a:srgbClr val="595959"/>
                </a:solidFill>
                <a:latin typeface="Microsoft YaHei UI"/>
                <a:cs typeface="Microsoft YaHei UI"/>
              </a:rPr>
              <a:t>IP分组主要依靠数理统计方法且分组过多，可能使控 费效用减弱。短期内</a:t>
            </a:r>
            <a:r>
              <a:rPr sz="1200" spc="-15">
                <a:solidFill>
                  <a:srgbClr val="595959"/>
                </a:solidFill>
                <a:latin typeface="Microsoft YaHei UI"/>
                <a:cs typeface="Microsoft YaHei UI"/>
              </a:rPr>
              <a:t>D</a:t>
            </a:r>
            <a:r>
              <a:rPr sz="1200" spc="-10">
                <a:solidFill>
                  <a:srgbClr val="595959"/>
                </a:solidFill>
                <a:latin typeface="Microsoft YaHei UI"/>
                <a:cs typeface="Microsoft YaHei UI"/>
              </a:rPr>
              <a:t>IP更适应我国支付现状，但长期来看，技术条件成熟后可以在</a:t>
            </a:r>
            <a:r>
              <a:rPr sz="1200" spc="-15">
                <a:solidFill>
                  <a:srgbClr val="595959"/>
                </a:solidFill>
                <a:latin typeface="Microsoft YaHei UI"/>
                <a:cs typeface="Microsoft YaHei UI"/>
              </a:rPr>
              <a:t>D</a:t>
            </a:r>
            <a:r>
              <a:rPr sz="1200" spc="-10">
                <a:solidFill>
                  <a:srgbClr val="595959"/>
                </a:solidFill>
                <a:latin typeface="Microsoft YaHei UI"/>
                <a:cs typeface="Microsoft YaHei UI"/>
              </a:rPr>
              <a:t>IP的框架下通过</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进一步优化支</a:t>
            </a:r>
            <a:endParaRPr sz="1200">
              <a:latin typeface="Microsoft YaHei UI"/>
              <a:cs typeface="Microsoft YaHei UI"/>
            </a:endParaRPr>
          </a:p>
        </p:txBody>
      </p:sp>
      <p:sp>
        <p:nvSpPr>
          <p:cNvPr id="3" name="object 3"/>
          <p:cNvSpPr txBox="1"/>
          <p:nvPr/>
        </p:nvSpPr>
        <p:spPr>
          <a:xfrm>
            <a:off x="2050740" y="2264664"/>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付方式。</a:t>
            </a:r>
            <a:endParaRPr sz="1200">
              <a:latin typeface="Microsoft YaHei UI"/>
              <a:cs typeface="Microsoft YaHei UI"/>
            </a:endParaRPr>
          </a:p>
        </p:txBody>
      </p:sp>
      <p:sp>
        <p:nvSpPr>
          <p:cNvPr id="4" name="object 4"/>
          <p:cNvSpPr txBox="1"/>
          <p:nvPr/>
        </p:nvSpPr>
        <p:spPr>
          <a:xfrm>
            <a:off x="5082540" y="2297176"/>
            <a:ext cx="2061210"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Arial"/>
                <a:cs typeface="Arial"/>
              </a:rPr>
              <a:t>DR</a:t>
            </a:r>
            <a:r>
              <a:rPr sz="1400" b="1" spc="-5">
                <a:solidFill>
                  <a:srgbClr val="404040"/>
                </a:solidFill>
                <a:latin typeface="Arial"/>
                <a:cs typeface="Arial"/>
              </a:rPr>
              <a:t>Gs</a:t>
            </a:r>
            <a:r>
              <a:rPr sz="1400" b="1">
                <a:solidFill>
                  <a:srgbClr val="404040"/>
                </a:solidFill>
                <a:latin typeface="Microsoft YaHei UI"/>
                <a:cs typeface="Microsoft YaHei UI"/>
              </a:rPr>
              <a:t>与</a:t>
            </a:r>
            <a:r>
              <a:rPr sz="1400" b="1">
                <a:solidFill>
                  <a:srgbClr val="404040"/>
                </a:solidFill>
                <a:latin typeface="Arial"/>
                <a:cs typeface="Arial"/>
              </a:rPr>
              <a:t>D</a:t>
            </a:r>
            <a:r>
              <a:rPr sz="1400" b="1" spc="-5">
                <a:solidFill>
                  <a:srgbClr val="404040"/>
                </a:solidFill>
                <a:latin typeface="Arial"/>
                <a:cs typeface="Arial"/>
              </a:rPr>
              <a:t>I</a:t>
            </a:r>
            <a:r>
              <a:rPr sz="1400" b="1" spc="-10">
                <a:solidFill>
                  <a:srgbClr val="404040"/>
                </a:solidFill>
                <a:latin typeface="Arial"/>
                <a:cs typeface="Arial"/>
              </a:rPr>
              <a:t>P</a:t>
            </a:r>
            <a:r>
              <a:rPr sz="1400" b="1" spc="-10">
                <a:solidFill>
                  <a:srgbClr val="404040"/>
                </a:solidFill>
                <a:latin typeface="Microsoft YaHei UI"/>
                <a:cs typeface="Microsoft YaHei UI"/>
              </a:rPr>
              <a:t>的联系与区别</a:t>
            </a:r>
            <a:endParaRPr sz="1400">
              <a:latin typeface="Microsoft YaHei UI"/>
              <a:cs typeface="Microsoft YaHei UI"/>
            </a:endParaRPr>
          </a:p>
        </p:txBody>
      </p:sp>
      <p:sp>
        <p:nvSpPr>
          <p:cNvPr id="5" name="object 5"/>
          <p:cNvSpPr/>
          <p:nvPr/>
        </p:nvSpPr>
        <p:spPr>
          <a:xfrm>
            <a:off x="2050416" y="3889375"/>
            <a:ext cx="775335" cy="246380"/>
          </a:xfrm>
          <a:custGeom>
            <a:rect l="l" t="t" r="r" b="b"/>
            <a:pathLst>
              <a:path w="775335" h="246377">
                <a:moveTo>
                  <a:pt x="0" y="0"/>
                </a:moveTo>
                <a:lnTo>
                  <a:pt x="775335" y="0"/>
                </a:lnTo>
                <a:lnTo>
                  <a:pt x="775335" y="246379"/>
                </a:lnTo>
                <a:lnTo>
                  <a:pt x="0" y="246379"/>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2050416" y="3889375"/>
            <a:ext cx="774939" cy="246254"/>
          </a:xfrm>
          <a:custGeom>
            <a:rect l="l" t="t" r="r" b="b"/>
            <a:pathLst>
              <a:path w="774939" h="246254">
                <a:moveTo>
                  <a:pt x="0" y="0"/>
                </a:moveTo>
                <a:lnTo>
                  <a:pt x="774939" y="0"/>
                </a:lnTo>
                <a:lnTo>
                  <a:pt x="774939" y="246254"/>
                </a:lnTo>
                <a:lnTo>
                  <a:pt x="0" y="246254"/>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txBox="1"/>
          <p:nvPr/>
        </p:nvSpPr>
        <p:spPr>
          <a:xfrm>
            <a:off x="2196782" y="3942588"/>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基本信息</a:t>
            </a:r>
            <a:endParaRPr sz="900">
              <a:latin typeface="Microsoft YaHei UI"/>
              <a:cs typeface="Microsoft YaHei UI"/>
            </a:endParaRPr>
          </a:p>
        </p:txBody>
      </p:sp>
      <p:sp>
        <p:nvSpPr>
          <p:cNvPr id="8" name="object 8"/>
          <p:cNvSpPr/>
          <p:nvPr/>
        </p:nvSpPr>
        <p:spPr>
          <a:xfrm>
            <a:off x="2050416" y="4550410"/>
            <a:ext cx="775335" cy="230505"/>
          </a:xfrm>
          <a:custGeom>
            <a:rect l="l" t="t" r="r" b="b"/>
            <a:pathLst>
              <a:path w="775335" h="230502">
                <a:moveTo>
                  <a:pt x="0" y="0"/>
                </a:moveTo>
                <a:lnTo>
                  <a:pt x="775335" y="0"/>
                </a:lnTo>
                <a:lnTo>
                  <a:pt x="775335" y="230504"/>
                </a:lnTo>
                <a:lnTo>
                  <a:pt x="0" y="230504"/>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050416" y="4550410"/>
            <a:ext cx="774939" cy="230387"/>
          </a:xfrm>
          <a:custGeom>
            <a:rect l="l" t="t" r="r" b="b"/>
            <a:pathLst>
              <a:path w="774939" h="230387">
                <a:moveTo>
                  <a:pt x="0" y="0"/>
                </a:moveTo>
                <a:lnTo>
                  <a:pt x="774939" y="0"/>
                </a:lnTo>
                <a:lnTo>
                  <a:pt x="774939" y="230387"/>
                </a:lnTo>
                <a:lnTo>
                  <a:pt x="0" y="230387"/>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2311082" y="4597907"/>
            <a:ext cx="254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特点</a:t>
            </a:r>
            <a:endParaRPr sz="900">
              <a:latin typeface="Microsoft YaHei UI"/>
              <a:cs typeface="Microsoft YaHei UI"/>
            </a:endParaRPr>
          </a:p>
        </p:txBody>
      </p:sp>
      <p:sp>
        <p:nvSpPr>
          <p:cNvPr id="11" name="object 11"/>
          <p:cNvSpPr/>
          <p:nvPr/>
        </p:nvSpPr>
        <p:spPr>
          <a:xfrm>
            <a:off x="2050416" y="4910454"/>
            <a:ext cx="775335" cy="246380"/>
          </a:xfrm>
          <a:custGeom>
            <a:rect l="l" t="t" r="r" b="b"/>
            <a:pathLst>
              <a:path w="775335" h="246377">
                <a:moveTo>
                  <a:pt x="0" y="0"/>
                </a:moveTo>
                <a:lnTo>
                  <a:pt x="775335" y="0"/>
                </a:lnTo>
                <a:lnTo>
                  <a:pt x="775335" y="246380"/>
                </a:lnTo>
                <a:lnTo>
                  <a:pt x="0" y="246380"/>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050416" y="4910454"/>
            <a:ext cx="774939" cy="246254"/>
          </a:xfrm>
          <a:custGeom>
            <a:rect l="l" t="t" r="r" b="b"/>
            <a:pathLst>
              <a:path w="774939" h="246254">
                <a:moveTo>
                  <a:pt x="0" y="0"/>
                </a:moveTo>
                <a:lnTo>
                  <a:pt x="774939" y="0"/>
                </a:lnTo>
                <a:lnTo>
                  <a:pt x="774939" y="246254"/>
                </a:lnTo>
                <a:lnTo>
                  <a:pt x="0" y="246254"/>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txBox="1"/>
          <p:nvPr/>
        </p:nvSpPr>
        <p:spPr>
          <a:xfrm>
            <a:off x="2253932" y="4908297"/>
            <a:ext cx="3683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57150">
              <a:lnSpc>
                <a:spcPts val="1010"/>
              </a:lnSpc>
            </a:pPr>
            <a:r>
              <a:rPr sz="900" b="1">
                <a:solidFill>
                  <a:srgbClr val="595959"/>
                </a:solidFill>
                <a:latin typeface="Microsoft YaHei UI"/>
                <a:cs typeface="Microsoft YaHei UI"/>
              </a:rPr>
              <a:t>费率 和点值</a:t>
            </a:r>
            <a:endParaRPr sz="900">
              <a:latin typeface="Microsoft YaHei UI"/>
              <a:cs typeface="Microsoft YaHei UI"/>
            </a:endParaRPr>
          </a:p>
        </p:txBody>
      </p:sp>
      <p:sp>
        <p:nvSpPr>
          <p:cNvPr id="14" name="object 14"/>
          <p:cNvSpPr/>
          <p:nvPr/>
        </p:nvSpPr>
        <p:spPr>
          <a:xfrm>
            <a:off x="2050416" y="5287010"/>
            <a:ext cx="775335" cy="246379"/>
          </a:xfrm>
          <a:custGeom>
            <a:rect l="l" t="t" r="r" b="b"/>
            <a:pathLst>
              <a:path w="775335" h="246377">
                <a:moveTo>
                  <a:pt x="0" y="0"/>
                </a:moveTo>
                <a:lnTo>
                  <a:pt x="775335" y="0"/>
                </a:lnTo>
                <a:lnTo>
                  <a:pt x="775335" y="246379"/>
                </a:lnTo>
                <a:lnTo>
                  <a:pt x="0" y="246379"/>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050416" y="5287009"/>
            <a:ext cx="774939" cy="246254"/>
          </a:xfrm>
          <a:custGeom>
            <a:rect l="l" t="t" r="r" b="b"/>
            <a:pathLst>
              <a:path w="774939" h="246254">
                <a:moveTo>
                  <a:pt x="0" y="0"/>
                </a:moveTo>
                <a:lnTo>
                  <a:pt x="774939" y="0"/>
                </a:lnTo>
                <a:lnTo>
                  <a:pt x="774939" y="246254"/>
                </a:lnTo>
                <a:lnTo>
                  <a:pt x="0" y="246254"/>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txBox="1"/>
          <p:nvPr/>
        </p:nvSpPr>
        <p:spPr>
          <a:xfrm>
            <a:off x="2196782" y="5283201"/>
            <a:ext cx="48260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9850" marR="12700" indent="-57150">
              <a:lnSpc>
                <a:spcPts val="1010"/>
              </a:lnSpc>
            </a:pPr>
            <a:r>
              <a:rPr sz="900" b="1">
                <a:solidFill>
                  <a:srgbClr val="595959"/>
                </a:solidFill>
                <a:latin typeface="Microsoft YaHei UI"/>
                <a:cs typeface="Microsoft YaHei UI"/>
              </a:rPr>
              <a:t>付费设计 立足点</a:t>
            </a:r>
            <a:endParaRPr sz="900">
              <a:latin typeface="Microsoft YaHei UI"/>
              <a:cs typeface="Microsoft YaHei UI"/>
            </a:endParaRPr>
          </a:p>
        </p:txBody>
      </p:sp>
      <p:sp>
        <p:nvSpPr>
          <p:cNvPr id="17" name="object 17"/>
          <p:cNvSpPr/>
          <p:nvPr/>
        </p:nvSpPr>
        <p:spPr>
          <a:xfrm>
            <a:off x="2050416" y="5641975"/>
            <a:ext cx="775335" cy="246380"/>
          </a:xfrm>
          <a:custGeom>
            <a:rect l="l" t="t" r="r" b="b"/>
            <a:pathLst>
              <a:path w="775335" h="246377">
                <a:moveTo>
                  <a:pt x="0" y="0"/>
                </a:moveTo>
                <a:lnTo>
                  <a:pt x="775335" y="0"/>
                </a:lnTo>
                <a:lnTo>
                  <a:pt x="775335" y="246379"/>
                </a:lnTo>
                <a:lnTo>
                  <a:pt x="0" y="246379"/>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050416" y="5641974"/>
            <a:ext cx="774939" cy="246254"/>
          </a:xfrm>
          <a:custGeom>
            <a:rect l="l" t="t" r="r" b="b"/>
            <a:pathLst>
              <a:path w="774939" h="246254">
                <a:moveTo>
                  <a:pt x="0" y="0"/>
                </a:moveTo>
                <a:lnTo>
                  <a:pt x="774939" y="0"/>
                </a:lnTo>
                <a:lnTo>
                  <a:pt x="774939" y="246254"/>
                </a:lnTo>
                <a:lnTo>
                  <a:pt x="0" y="246254"/>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2311082" y="5695188"/>
            <a:ext cx="2540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优势</a:t>
            </a:r>
            <a:endParaRPr sz="900">
              <a:latin typeface="Microsoft YaHei UI"/>
              <a:cs typeface="Microsoft YaHei UI"/>
            </a:endParaRPr>
          </a:p>
        </p:txBody>
      </p:sp>
      <p:sp>
        <p:nvSpPr>
          <p:cNvPr id="20" name="object 20"/>
          <p:cNvSpPr/>
          <p:nvPr/>
        </p:nvSpPr>
        <p:spPr>
          <a:xfrm>
            <a:off x="2050416" y="6049010"/>
            <a:ext cx="775335" cy="246379"/>
          </a:xfrm>
          <a:custGeom>
            <a:rect l="l" t="t" r="r" b="b"/>
            <a:pathLst>
              <a:path w="775335" h="246377">
                <a:moveTo>
                  <a:pt x="0" y="0"/>
                </a:moveTo>
                <a:lnTo>
                  <a:pt x="775335" y="0"/>
                </a:lnTo>
                <a:lnTo>
                  <a:pt x="775335" y="246379"/>
                </a:lnTo>
                <a:lnTo>
                  <a:pt x="0" y="246379"/>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2050416" y="6049009"/>
            <a:ext cx="774939" cy="246254"/>
          </a:xfrm>
          <a:custGeom>
            <a:rect l="l" t="t" r="r" b="b"/>
            <a:pathLst>
              <a:path w="774939" h="246254">
                <a:moveTo>
                  <a:pt x="0" y="0"/>
                </a:moveTo>
                <a:lnTo>
                  <a:pt x="774939" y="0"/>
                </a:lnTo>
                <a:lnTo>
                  <a:pt x="774939" y="246254"/>
                </a:lnTo>
                <a:lnTo>
                  <a:pt x="0" y="246254"/>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txBox="1"/>
          <p:nvPr/>
        </p:nvSpPr>
        <p:spPr>
          <a:xfrm>
            <a:off x="2196782" y="6103620"/>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监管难点</a:t>
            </a:r>
            <a:endParaRPr sz="900">
              <a:latin typeface="Microsoft YaHei UI"/>
              <a:cs typeface="Microsoft YaHei UI"/>
            </a:endParaRPr>
          </a:p>
        </p:txBody>
      </p:sp>
      <p:sp>
        <p:nvSpPr>
          <p:cNvPr id="23" name="object 23"/>
          <p:cNvSpPr/>
          <p:nvPr/>
        </p:nvSpPr>
        <p:spPr>
          <a:xfrm>
            <a:off x="2050416" y="3065780"/>
            <a:ext cx="775335" cy="187325"/>
          </a:xfrm>
          <a:custGeom>
            <a:rect l="l" t="t" r="r" b="b"/>
            <a:pathLst>
              <a:path w="775335" h="187325">
                <a:moveTo>
                  <a:pt x="0" y="0"/>
                </a:moveTo>
                <a:lnTo>
                  <a:pt x="775335" y="0"/>
                </a:lnTo>
                <a:lnTo>
                  <a:pt x="775335" y="187325"/>
                </a:lnTo>
                <a:lnTo>
                  <a:pt x="0" y="18732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2050416" y="3065780"/>
            <a:ext cx="774939" cy="187229"/>
          </a:xfrm>
          <a:custGeom>
            <a:rect l="l" t="t" r="r" b="b"/>
            <a:pathLst>
              <a:path w="774939" h="187229">
                <a:moveTo>
                  <a:pt x="0" y="0"/>
                </a:moveTo>
                <a:lnTo>
                  <a:pt x="774939" y="0"/>
                </a:lnTo>
                <a:lnTo>
                  <a:pt x="774939" y="187229"/>
                </a:lnTo>
                <a:lnTo>
                  <a:pt x="0" y="187229"/>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txBox="1"/>
          <p:nvPr/>
        </p:nvSpPr>
        <p:spPr>
          <a:xfrm>
            <a:off x="2196782" y="3092196"/>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技术实施</a:t>
            </a:r>
            <a:endParaRPr sz="900">
              <a:latin typeface="Microsoft YaHei UI"/>
              <a:cs typeface="Microsoft YaHei UI"/>
            </a:endParaRPr>
          </a:p>
        </p:txBody>
      </p:sp>
      <p:sp>
        <p:nvSpPr>
          <p:cNvPr id="26" name="object 26"/>
          <p:cNvSpPr/>
          <p:nvPr/>
        </p:nvSpPr>
        <p:spPr>
          <a:xfrm>
            <a:off x="2050416" y="2745740"/>
            <a:ext cx="775335" cy="187325"/>
          </a:xfrm>
          <a:custGeom>
            <a:rect l="l" t="t" r="r" b="b"/>
            <a:pathLst>
              <a:path w="775335" h="187325">
                <a:moveTo>
                  <a:pt x="0" y="0"/>
                </a:moveTo>
                <a:lnTo>
                  <a:pt x="775335" y="0"/>
                </a:lnTo>
                <a:lnTo>
                  <a:pt x="775335" y="187325"/>
                </a:lnTo>
                <a:lnTo>
                  <a:pt x="0" y="187325"/>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2050416" y="2745740"/>
            <a:ext cx="774939" cy="187229"/>
          </a:xfrm>
          <a:custGeom>
            <a:rect l="l" t="t" r="r" b="b"/>
            <a:pathLst>
              <a:path w="774939" h="187229">
                <a:moveTo>
                  <a:pt x="0" y="0"/>
                </a:moveTo>
                <a:lnTo>
                  <a:pt x="774939" y="0"/>
                </a:lnTo>
                <a:lnTo>
                  <a:pt x="774939" y="187229"/>
                </a:lnTo>
                <a:lnTo>
                  <a:pt x="0" y="187229"/>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txBox="1"/>
          <p:nvPr/>
        </p:nvSpPr>
        <p:spPr>
          <a:xfrm>
            <a:off x="2196782" y="2772155"/>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制度设计</a:t>
            </a:r>
            <a:endParaRPr sz="900">
              <a:latin typeface="Microsoft YaHei UI"/>
              <a:cs typeface="Microsoft YaHei UI"/>
            </a:endParaRPr>
          </a:p>
        </p:txBody>
      </p:sp>
      <p:sp>
        <p:nvSpPr>
          <p:cNvPr id="29" name="object 29"/>
          <p:cNvSpPr txBox="1"/>
          <p:nvPr/>
        </p:nvSpPr>
        <p:spPr>
          <a:xfrm>
            <a:off x="3004769" y="2772155"/>
            <a:ext cx="631698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10">
                <a:solidFill>
                  <a:srgbClr val="595959"/>
                </a:solidFill>
                <a:latin typeface="Microsoft YaHei UI"/>
                <a:cs typeface="Microsoft YaHei UI"/>
              </a:rPr>
              <a:t>-</a:t>
            </a:r>
            <a:r>
              <a:rPr sz="900">
                <a:solidFill>
                  <a:srgbClr val="595959"/>
                </a:solidFill>
                <a:latin typeface="Microsoft YaHei UI"/>
                <a:cs typeface="Microsoft YaHei UI"/>
              </a:rPr>
              <a:t>均以实现</a:t>
            </a:r>
            <a:r>
              <a:rPr sz="900" b="1">
                <a:solidFill>
                  <a:srgbClr val="1EC8F3"/>
                </a:solidFill>
                <a:latin typeface="Microsoft YaHei UI"/>
                <a:cs typeface="Microsoft YaHei UI"/>
              </a:rPr>
              <a:t>医、保、患三方共赢</a:t>
            </a:r>
            <a:r>
              <a:rPr sz="900">
                <a:solidFill>
                  <a:srgbClr val="595959"/>
                </a:solidFill>
                <a:latin typeface="Microsoft YaHei UI"/>
                <a:cs typeface="Microsoft YaHei UI"/>
              </a:rPr>
              <a:t>为改革目标；  </a:t>
            </a:r>
            <a:r>
              <a:rPr sz="900" spc="-15">
                <a:solidFill>
                  <a:srgbClr val="595959"/>
                </a:solidFill>
                <a:latin typeface="Microsoft YaHei UI"/>
                <a:cs typeface="Microsoft YaHei UI"/>
              </a:rPr>
              <a:t> </a:t>
            </a:r>
            <a:r>
              <a:rPr sz="900" spc="-10">
                <a:solidFill>
                  <a:srgbClr val="595959"/>
                </a:solidFill>
                <a:latin typeface="Microsoft YaHei UI"/>
                <a:cs typeface="Microsoft YaHei UI"/>
              </a:rPr>
              <a:t>-</a:t>
            </a:r>
            <a:r>
              <a:rPr sz="900">
                <a:solidFill>
                  <a:srgbClr val="595959"/>
                </a:solidFill>
                <a:latin typeface="Microsoft YaHei UI"/>
                <a:cs typeface="Microsoft YaHei UI"/>
              </a:rPr>
              <a:t>适用住院费用结算，</a:t>
            </a:r>
            <a:r>
              <a:rPr sz="900" b="1">
                <a:solidFill>
                  <a:srgbClr val="1EC8F3"/>
                </a:solidFill>
                <a:latin typeface="Microsoft YaHei UI"/>
                <a:cs typeface="Microsoft YaHei UI"/>
              </a:rPr>
              <a:t>属付费端改革</a:t>
            </a:r>
            <a:r>
              <a:rPr sz="900">
                <a:solidFill>
                  <a:srgbClr val="595959"/>
                </a:solidFill>
                <a:latin typeface="Microsoft YaHei UI"/>
                <a:cs typeface="Microsoft YaHei UI"/>
              </a:rPr>
              <a:t>；  </a:t>
            </a:r>
            <a:r>
              <a:rPr sz="900" spc="-15">
                <a:solidFill>
                  <a:srgbClr val="595959"/>
                </a:solidFill>
                <a:latin typeface="Microsoft YaHei UI"/>
                <a:cs typeface="Microsoft YaHei UI"/>
              </a:rPr>
              <a:t> </a:t>
            </a:r>
            <a:r>
              <a:rPr sz="900" spc="-10">
                <a:solidFill>
                  <a:srgbClr val="595959"/>
                </a:solidFill>
                <a:latin typeface="Microsoft YaHei UI"/>
                <a:cs typeface="Microsoft YaHei UI"/>
              </a:rPr>
              <a:t>-</a:t>
            </a:r>
            <a:r>
              <a:rPr sz="900" b="1">
                <a:solidFill>
                  <a:srgbClr val="1EC8F3"/>
                </a:solidFill>
                <a:latin typeface="Microsoft YaHei UI"/>
                <a:cs typeface="Microsoft YaHei UI"/>
              </a:rPr>
              <a:t>主要数据来源于病案首页</a:t>
            </a:r>
            <a:r>
              <a:rPr sz="900">
                <a:solidFill>
                  <a:srgbClr val="595959"/>
                </a:solidFill>
                <a:latin typeface="Microsoft YaHei UI"/>
                <a:cs typeface="Microsoft YaHei UI"/>
              </a:rPr>
              <a:t>，是重要凭证</a:t>
            </a:r>
            <a:endParaRPr sz="900">
              <a:latin typeface="Microsoft YaHei UI"/>
              <a:cs typeface="Microsoft YaHei UI"/>
            </a:endParaRPr>
          </a:p>
        </p:txBody>
      </p:sp>
      <p:sp>
        <p:nvSpPr>
          <p:cNvPr id="30" name="object 30"/>
          <p:cNvSpPr txBox="1"/>
          <p:nvPr/>
        </p:nvSpPr>
        <p:spPr>
          <a:xfrm>
            <a:off x="3004883" y="2976411"/>
            <a:ext cx="6934834" cy="3422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635">
              <a:lnSpc>
                <a:spcPct val="120000"/>
              </a:lnSpc>
            </a:pPr>
            <a:r>
              <a:rPr sz="900" spc="-10">
                <a:solidFill>
                  <a:srgbClr val="595959"/>
                </a:solidFill>
                <a:latin typeface="Microsoft YaHei UI"/>
                <a:cs typeface="Microsoft YaHei UI"/>
              </a:rPr>
              <a:t>-</a:t>
            </a:r>
            <a:r>
              <a:rPr sz="900" b="1">
                <a:solidFill>
                  <a:srgbClr val="1EC8F3"/>
                </a:solidFill>
                <a:latin typeface="Microsoft YaHei UI"/>
                <a:cs typeface="Microsoft YaHei UI"/>
              </a:rPr>
              <a:t>基础代码统一</a:t>
            </a:r>
            <a:r>
              <a:rPr sz="900">
                <a:solidFill>
                  <a:srgbClr val="595959"/>
                </a:solidFill>
                <a:latin typeface="Microsoft YaHei UI"/>
                <a:cs typeface="Microsoft YaHei UI"/>
              </a:rPr>
              <a:t>，以</a:t>
            </a:r>
            <a:r>
              <a:rPr sz="900" spc="-10">
                <a:solidFill>
                  <a:srgbClr val="595959"/>
                </a:solidFill>
                <a:latin typeface="Microsoft YaHei UI"/>
                <a:cs typeface="Microsoft YaHei UI"/>
              </a:rPr>
              <a:t>I</a:t>
            </a:r>
            <a:r>
              <a:rPr sz="900" spc="-15">
                <a:solidFill>
                  <a:srgbClr val="595959"/>
                </a:solidFill>
                <a:latin typeface="Microsoft YaHei UI"/>
                <a:cs typeface="Microsoft YaHei UI"/>
              </a:rPr>
              <a:t>C</a:t>
            </a:r>
            <a:r>
              <a:rPr sz="900" spc="-10">
                <a:solidFill>
                  <a:srgbClr val="595959"/>
                </a:solidFill>
                <a:latin typeface="Microsoft YaHei UI"/>
                <a:cs typeface="Microsoft YaHei UI"/>
              </a:rPr>
              <a:t>D-10</a:t>
            </a:r>
            <a:r>
              <a:rPr sz="900">
                <a:solidFill>
                  <a:srgbClr val="595959"/>
                </a:solidFill>
                <a:latin typeface="Microsoft YaHei UI"/>
                <a:cs typeface="Microsoft YaHei UI"/>
              </a:rPr>
              <a:t>医保版编码和</a:t>
            </a:r>
            <a:r>
              <a:rPr sz="900" spc="-10">
                <a:solidFill>
                  <a:srgbClr val="595959"/>
                </a:solidFill>
                <a:latin typeface="Microsoft YaHei UI"/>
                <a:cs typeface="Microsoft YaHei UI"/>
              </a:rPr>
              <a:t>I</a:t>
            </a:r>
            <a:r>
              <a:rPr sz="900" spc="-15">
                <a:solidFill>
                  <a:srgbClr val="595959"/>
                </a:solidFill>
                <a:latin typeface="Microsoft YaHei UI"/>
                <a:cs typeface="Microsoft YaHei UI"/>
              </a:rPr>
              <a:t>C</a:t>
            </a:r>
            <a:r>
              <a:rPr sz="900" spc="-10">
                <a:solidFill>
                  <a:srgbClr val="595959"/>
                </a:solidFill>
                <a:latin typeface="Microsoft YaHei UI"/>
                <a:cs typeface="Microsoft YaHei UI"/>
              </a:rPr>
              <a:t>D-</a:t>
            </a:r>
            <a:r>
              <a:rPr sz="900" spc="-5">
                <a:solidFill>
                  <a:srgbClr val="595959"/>
                </a:solidFill>
                <a:latin typeface="Microsoft YaHei UI"/>
                <a:cs typeface="Microsoft YaHei UI"/>
              </a:rPr>
              <a:t>9</a:t>
            </a:r>
            <a:r>
              <a:rPr sz="900" spc="-10">
                <a:solidFill>
                  <a:srgbClr val="595959"/>
                </a:solidFill>
                <a:latin typeface="Microsoft YaHei UI"/>
                <a:cs typeface="Microsoft YaHei UI"/>
              </a:rPr>
              <a:t>-</a:t>
            </a:r>
            <a:r>
              <a:rPr sz="900" spc="-15">
                <a:solidFill>
                  <a:srgbClr val="595959"/>
                </a:solidFill>
                <a:latin typeface="Microsoft YaHei UI"/>
                <a:cs typeface="Microsoft YaHei UI"/>
              </a:rPr>
              <a:t>C</a:t>
            </a:r>
            <a:r>
              <a:rPr sz="900" spc="-5">
                <a:solidFill>
                  <a:srgbClr val="595959"/>
                </a:solidFill>
                <a:latin typeface="Microsoft YaHei UI"/>
                <a:cs typeface="Microsoft YaHei UI"/>
              </a:rPr>
              <a:t>M3</a:t>
            </a:r>
            <a:r>
              <a:rPr sz="900">
                <a:solidFill>
                  <a:srgbClr val="595959"/>
                </a:solidFill>
                <a:latin typeface="Microsoft YaHei UI"/>
                <a:cs typeface="Microsoft YaHei UI"/>
              </a:rPr>
              <a:t>医保版编码为基础；  </a:t>
            </a:r>
            <a:r>
              <a:rPr sz="900" spc="-15">
                <a:solidFill>
                  <a:srgbClr val="595959"/>
                </a:solidFill>
                <a:latin typeface="Microsoft YaHei UI"/>
                <a:cs typeface="Microsoft YaHei UI"/>
              </a:rPr>
              <a:t> </a:t>
            </a:r>
            <a:r>
              <a:rPr sz="900" spc="-10">
                <a:solidFill>
                  <a:srgbClr val="595959"/>
                </a:solidFill>
                <a:latin typeface="Microsoft YaHei UI"/>
                <a:cs typeface="Microsoft YaHei UI"/>
              </a:rPr>
              <a:t>-</a:t>
            </a:r>
            <a:r>
              <a:rPr sz="900" b="1">
                <a:solidFill>
                  <a:srgbClr val="1EC8F3"/>
                </a:solidFill>
                <a:latin typeface="Microsoft YaHei UI"/>
                <a:cs typeface="Microsoft YaHei UI"/>
              </a:rPr>
              <a:t>基于历史费用数据</a:t>
            </a:r>
            <a:r>
              <a:rPr sz="900">
                <a:solidFill>
                  <a:srgbClr val="595959"/>
                </a:solidFill>
                <a:latin typeface="Microsoft YaHei UI"/>
                <a:cs typeface="Microsoft YaHei UI"/>
              </a:rPr>
              <a:t>，按病种或病组相对全口径费用水平计算费 率；  </a:t>
            </a:r>
            <a:r>
              <a:rPr sz="900" spc="-15">
                <a:solidFill>
                  <a:srgbClr val="595959"/>
                </a:solidFill>
                <a:latin typeface="Microsoft YaHei UI"/>
                <a:cs typeface="Microsoft YaHei UI"/>
              </a:rPr>
              <a:t> </a:t>
            </a:r>
            <a:r>
              <a:rPr sz="900" spc="-10">
                <a:solidFill>
                  <a:srgbClr val="595959"/>
                </a:solidFill>
                <a:latin typeface="Microsoft YaHei UI"/>
                <a:cs typeface="Microsoft YaHei UI"/>
              </a:rPr>
              <a:t>-</a:t>
            </a:r>
            <a:r>
              <a:rPr sz="900">
                <a:solidFill>
                  <a:srgbClr val="595959"/>
                </a:solidFill>
                <a:latin typeface="Microsoft YaHei UI"/>
                <a:cs typeface="Microsoft YaHei UI"/>
              </a:rPr>
              <a:t>均需建立</a:t>
            </a:r>
            <a:r>
              <a:rPr sz="900" b="1">
                <a:solidFill>
                  <a:srgbClr val="1EC8F3"/>
                </a:solidFill>
                <a:latin typeface="Microsoft YaHei UI"/>
                <a:cs typeface="Microsoft YaHei UI"/>
              </a:rPr>
              <a:t>月度预付、年终结算清算</a:t>
            </a:r>
            <a:r>
              <a:rPr sz="900">
                <a:solidFill>
                  <a:srgbClr val="595959"/>
                </a:solidFill>
                <a:latin typeface="Microsoft YaHei UI"/>
                <a:cs typeface="Microsoft YaHei UI"/>
              </a:rPr>
              <a:t>等办法；  </a:t>
            </a:r>
            <a:r>
              <a:rPr sz="900" spc="-15">
                <a:solidFill>
                  <a:srgbClr val="595959"/>
                </a:solidFill>
                <a:latin typeface="Microsoft YaHei UI"/>
                <a:cs typeface="Microsoft YaHei UI"/>
              </a:rPr>
              <a:t> </a:t>
            </a:r>
            <a:r>
              <a:rPr sz="900" spc="-10">
                <a:solidFill>
                  <a:srgbClr val="595959"/>
                </a:solidFill>
                <a:latin typeface="Microsoft YaHei UI"/>
                <a:cs typeface="Microsoft YaHei UI"/>
              </a:rPr>
              <a:t>-</a:t>
            </a:r>
            <a:r>
              <a:rPr sz="900">
                <a:solidFill>
                  <a:srgbClr val="595959"/>
                </a:solidFill>
                <a:latin typeface="Microsoft YaHei UI"/>
                <a:cs typeface="Microsoft YaHei UI"/>
              </a:rPr>
              <a:t>均要对医疗服务供给方采取监管考核</a:t>
            </a:r>
            <a:endParaRPr sz="900">
              <a:latin typeface="Microsoft YaHei UI"/>
              <a:cs typeface="Microsoft YaHei UI"/>
            </a:endParaRPr>
          </a:p>
        </p:txBody>
      </p:sp>
      <p:sp>
        <p:nvSpPr>
          <p:cNvPr id="31" name="object 31"/>
          <p:cNvSpPr/>
          <p:nvPr/>
        </p:nvSpPr>
        <p:spPr>
          <a:xfrm>
            <a:off x="3048308" y="3403601"/>
            <a:ext cx="7091895" cy="163195"/>
          </a:xfrm>
          <a:custGeom>
            <a:rect l="l" t="t" r="r" b="b"/>
            <a:pathLst>
              <a:path w="7091895" h="163195">
                <a:moveTo>
                  <a:pt x="0" y="0"/>
                </a:moveTo>
                <a:lnTo>
                  <a:pt x="7091895" y="0"/>
                </a:lnTo>
                <a:lnTo>
                  <a:pt x="7091895" y="163195"/>
                </a:lnTo>
                <a:lnTo>
                  <a:pt x="0" y="163195"/>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3048308" y="3403601"/>
            <a:ext cx="7088285" cy="163111"/>
          </a:xfrm>
          <a:custGeom>
            <a:rect l="l" t="t" r="r" b="b"/>
            <a:pathLst>
              <a:path w="7088285" h="163111">
                <a:moveTo>
                  <a:pt x="0" y="0"/>
                </a:moveTo>
                <a:lnTo>
                  <a:pt x="7088285" y="0"/>
                </a:lnTo>
                <a:lnTo>
                  <a:pt x="7088285" y="163111"/>
                </a:lnTo>
                <a:lnTo>
                  <a:pt x="0" y="163111"/>
                </a:lnTo>
                <a:lnTo>
                  <a:pt x="0" y="0"/>
                </a:lnTo>
                <a:close/>
              </a:path>
            </a:pathLst>
          </a:custGeom>
          <a:ln w="9520">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6036251" y="3408679"/>
            <a:ext cx="111633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D</a:t>
            </a:r>
            <a:r>
              <a:rPr sz="1000" b="1" spc="-10">
                <a:solidFill>
                  <a:srgbClr val="595959"/>
                </a:solidFill>
                <a:latin typeface="Microsoft YaHei UI"/>
                <a:cs typeface="Microsoft YaHei UI"/>
              </a:rPr>
              <a:t>R</a:t>
            </a:r>
            <a:r>
              <a:rPr sz="1000" b="1" spc="-5">
                <a:solidFill>
                  <a:srgbClr val="595959"/>
                </a:solidFill>
                <a:latin typeface="Microsoft YaHei UI"/>
                <a:cs typeface="Microsoft YaHei UI"/>
              </a:rPr>
              <a:t>G</a:t>
            </a:r>
            <a:r>
              <a:rPr sz="1000" b="1" spc="-10">
                <a:solidFill>
                  <a:srgbClr val="595959"/>
                </a:solidFill>
                <a:latin typeface="Arial"/>
                <a:cs typeface="Arial"/>
              </a:rPr>
              <a:t>s</a:t>
            </a:r>
            <a:r>
              <a:rPr sz="1000" b="1">
                <a:solidFill>
                  <a:srgbClr val="595959"/>
                </a:solidFill>
                <a:latin typeface="Microsoft YaHei UI"/>
                <a:cs typeface="Microsoft YaHei UI"/>
              </a:rPr>
              <a:t>与</a:t>
            </a:r>
            <a:r>
              <a:rPr sz="1000" b="1" spc="-15">
                <a:solidFill>
                  <a:srgbClr val="595959"/>
                </a:solidFill>
                <a:latin typeface="Microsoft YaHei UI"/>
                <a:cs typeface="Microsoft YaHei UI"/>
              </a:rPr>
              <a:t>D</a:t>
            </a:r>
            <a:r>
              <a:rPr sz="1000" b="1" spc="-5">
                <a:solidFill>
                  <a:srgbClr val="595959"/>
                </a:solidFill>
                <a:latin typeface="Microsoft YaHei UI"/>
                <a:cs typeface="Microsoft YaHei UI"/>
              </a:rPr>
              <a:t>I</a:t>
            </a:r>
            <a:r>
              <a:rPr sz="1000" b="1" spc="5">
                <a:solidFill>
                  <a:srgbClr val="595959"/>
                </a:solidFill>
                <a:latin typeface="Microsoft YaHei UI"/>
                <a:cs typeface="Microsoft YaHei UI"/>
              </a:rPr>
              <a:t>P</a:t>
            </a:r>
            <a:r>
              <a:rPr sz="1000" b="1">
                <a:solidFill>
                  <a:srgbClr val="595959"/>
                </a:solidFill>
                <a:latin typeface="Microsoft YaHei UI"/>
                <a:cs typeface="Microsoft YaHei UI"/>
              </a:rPr>
              <a:t>的区别</a:t>
            </a:r>
            <a:endParaRPr sz="1000">
              <a:latin typeface="Microsoft YaHei UI"/>
              <a:cs typeface="Microsoft YaHei UI"/>
            </a:endParaRPr>
          </a:p>
        </p:txBody>
      </p:sp>
      <p:sp>
        <p:nvSpPr>
          <p:cNvPr id="34" name="object 34"/>
          <p:cNvSpPr/>
          <p:nvPr/>
        </p:nvSpPr>
        <p:spPr>
          <a:xfrm>
            <a:off x="3048308" y="2533651"/>
            <a:ext cx="7091895" cy="163195"/>
          </a:xfrm>
          <a:custGeom>
            <a:rect l="l" t="t" r="r" b="b"/>
            <a:pathLst>
              <a:path w="7091895" h="163195">
                <a:moveTo>
                  <a:pt x="0" y="0"/>
                </a:moveTo>
                <a:lnTo>
                  <a:pt x="7091895" y="0"/>
                </a:lnTo>
                <a:lnTo>
                  <a:pt x="7091895" y="163195"/>
                </a:lnTo>
                <a:lnTo>
                  <a:pt x="0" y="163195"/>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3048308" y="2533651"/>
            <a:ext cx="7088285" cy="163111"/>
          </a:xfrm>
          <a:custGeom>
            <a:rect l="l" t="t" r="r" b="b"/>
            <a:pathLst>
              <a:path w="7088285" h="163111">
                <a:moveTo>
                  <a:pt x="0" y="0"/>
                </a:moveTo>
                <a:lnTo>
                  <a:pt x="7088285" y="0"/>
                </a:lnTo>
                <a:lnTo>
                  <a:pt x="7088285" y="163111"/>
                </a:lnTo>
                <a:lnTo>
                  <a:pt x="0" y="163111"/>
                </a:lnTo>
                <a:lnTo>
                  <a:pt x="0" y="0"/>
                </a:lnTo>
                <a:close/>
              </a:path>
            </a:pathLst>
          </a:custGeom>
          <a:ln w="9520">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txBox="1"/>
          <p:nvPr/>
        </p:nvSpPr>
        <p:spPr>
          <a:xfrm>
            <a:off x="5972751" y="2540000"/>
            <a:ext cx="124333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D</a:t>
            </a:r>
            <a:r>
              <a:rPr sz="1000" b="1" spc="-10">
                <a:solidFill>
                  <a:srgbClr val="595959"/>
                </a:solidFill>
                <a:latin typeface="Microsoft YaHei UI"/>
                <a:cs typeface="Microsoft YaHei UI"/>
              </a:rPr>
              <a:t>R</a:t>
            </a:r>
            <a:r>
              <a:rPr sz="1000" b="1" spc="-5">
                <a:solidFill>
                  <a:srgbClr val="595959"/>
                </a:solidFill>
                <a:latin typeface="Microsoft YaHei UI"/>
                <a:cs typeface="Microsoft YaHei UI"/>
              </a:rPr>
              <a:t>G</a:t>
            </a:r>
            <a:r>
              <a:rPr sz="1000" b="1" spc="-10">
                <a:solidFill>
                  <a:srgbClr val="595959"/>
                </a:solidFill>
                <a:latin typeface="Arial"/>
                <a:cs typeface="Arial"/>
              </a:rPr>
              <a:t>s</a:t>
            </a:r>
            <a:r>
              <a:rPr sz="1000" b="1">
                <a:solidFill>
                  <a:srgbClr val="595959"/>
                </a:solidFill>
                <a:latin typeface="Microsoft YaHei UI"/>
                <a:cs typeface="Microsoft YaHei UI"/>
              </a:rPr>
              <a:t>与</a:t>
            </a:r>
            <a:r>
              <a:rPr sz="1000" b="1" spc="-15">
                <a:solidFill>
                  <a:srgbClr val="595959"/>
                </a:solidFill>
                <a:latin typeface="Microsoft YaHei UI"/>
                <a:cs typeface="Microsoft YaHei UI"/>
              </a:rPr>
              <a:t>D</a:t>
            </a:r>
            <a:r>
              <a:rPr sz="1000" b="1" spc="-5">
                <a:solidFill>
                  <a:srgbClr val="595959"/>
                </a:solidFill>
                <a:latin typeface="Microsoft YaHei UI"/>
                <a:cs typeface="Microsoft YaHei UI"/>
              </a:rPr>
              <a:t>I</a:t>
            </a:r>
            <a:r>
              <a:rPr sz="1000" b="1" spc="5">
                <a:solidFill>
                  <a:srgbClr val="595959"/>
                </a:solidFill>
                <a:latin typeface="Microsoft YaHei UI"/>
                <a:cs typeface="Microsoft YaHei UI"/>
              </a:rPr>
              <a:t>P</a:t>
            </a:r>
            <a:r>
              <a:rPr sz="1000" b="1">
                <a:solidFill>
                  <a:srgbClr val="595959"/>
                </a:solidFill>
                <a:latin typeface="Microsoft YaHei UI"/>
                <a:cs typeface="Microsoft YaHei UI"/>
              </a:rPr>
              <a:t>的相同点</a:t>
            </a:r>
            <a:endParaRPr sz="1000">
              <a:latin typeface="Microsoft YaHei UI"/>
              <a:cs typeface="Microsoft YaHei UI"/>
            </a:endParaRPr>
          </a:p>
        </p:txBody>
      </p:sp>
      <p:sp>
        <p:nvSpPr>
          <p:cNvPr id="37" name="object 37"/>
          <p:cNvSpPr/>
          <p:nvPr/>
        </p:nvSpPr>
        <p:spPr>
          <a:xfrm>
            <a:off x="4169872" y="3627755"/>
            <a:ext cx="1096543" cy="153669"/>
          </a:xfrm>
          <a:custGeom>
            <a:rect l="l" t="t" r="r" b="b"/>
            <a:pathLst>
              <a:path w="1096543" h="153670">
                <a:moveTo>
                  <a:pt x="1070927" y="0"/>
                </a:moveTo>
                <a:lnTo>
                  <a:pt x="0" y="0"/>
                </a:lnTo>
                <a:lnTo>
                  <a:pt x="0" y="153670"/>
                </a:lnTo>
                <a:lnTo>
                  <a:pt x="1096543" y="153670"/>
                </a:lnTo>
                <a:lnTo>
                  <a:pt x="1096543" y="25615"/>
                </a:lnTo>
                <a:lnTo>
                  <a:pt x="1070927"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4169871" y="3627755"/>
            <a:ext cx="1095980" cy="153591"/>
          </a:xfrm>
          <a:custGeom>
            <a:rect l="l" t="t" r="r" b="b"/>
            <a:pathLst>
              <a:path w="1095980" h="153591">
                <a:moveTo>
                  <a:pt x="0" y="0"/>
                </a:moveTo>
                <a:lnTo>
                  <a:pt x="1070381" y="0"/>
                </a:lnTo>
                <a:lnTo>
                  <a:pt x="1095980" y="25599"/>
                </a:lnTo>
                <a:lnTo>
                  <a:pt x="1095980" y="153591"/>
                </a:lnTo>
                <a:lnTo>
                  <a:pt x="0" y="153591"/>
                </a:lnTo>
                <a:lnTo>
                  <a:pt x="0" y="0"/>
                </a:lnTo>
                <a:close/>
              </a:path>
            </a:pathLst>
          </a:custGeom>
          <a:ln w="9520">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7822012" y="3617596"/>
            <a:ext cx="1096543" cy="153669"/>
          </a:xfrm>
          <a:custGeom>
            <a:rect l="l" t="t" r="r" b="b"/>
            <a:pathLst>
              <a:path w="1096543" h="153670">
                <a:moveTo>
                  <a:pt x="1070927" y="0"/>
                </a:moveTo>
                <a:lnTo>
                  <a:pt x="0" y="0"/>
                </a:lnTo>
                <a:lnTo>
                  <a:pt x="0" y="153669"/>
                </a:lnTo>
                <a:lnTo>
                  <a:pt x="1096543" y="153669"/>
                </a:lnTo>
                <a:lnTo>
                  <a:pt x="1096543" y="25615"/>
                </a:lnTo>
                <a:lnTo>
                  <a:pt x="1070927" y="0"/>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7822011" y="3617596"/>
            <a:ext cx="1095980" cy="153591"/>
          </a:xfrm>
          <a:custGeom>
            <a:rect l="l" t="t" r="r" b="b"/>
            <a:pathLst>
              <a:path w="1095980" h="153591">
                <a:moveTo>
                  <a:pt x="0" y="0"/>
                </a:moveTo>
                <a:lnTo>
                  <a:pt x="1070381" y="0"/>
                </a:lnTo>
                <a:lnTo>
                  <a:pt x="1095980" y="25599"/>
                </a:lnTo>
                <a:lnTo>
                  <a:pt x="1095980" y="153591"/>
                </a:lnTo>
                <a:lnTo>
                  <a:pt x="0" y="153591"/>
                </a:lnTo>
                <a:lnTo>
                  <a:pt x="0" y="0"/>
                </a:lnTo>
                <a:close/>
              </a:path>
            </a:pathLst>
          </a:custGeom>
          <a:ln w="9520">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txBox="1"/>
          <p:nvPr/>
        </p:nvSpPr>
        <p:spPr>
          <a:xfrm>
            <a:off x="4541876" y="3643884"/>
            <a:ext cx="1698625" cy="3727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RGs</a:t>
            </a:r>
            <a:endParaRPr sz="900">
              <a:latin typeface="Microsoft YaHei UI"/>
              <a:cs typeface="Microsoft YaHei UI"/>
            </a:endParaRPr>
          </a:p>
          <a:p>
            <a:pPr>
              <a:lnSpc>
                <a:spcPts val="650"/>
              </a:lnSpc>
              <a:spcBef>
                <a:spcPts val="22"/>
              </a:spcBef>
            </a:pPr>
            <a:endParaRPr sz="650"/>
          </a:p>
          <a:p>
            <a:pPr marL="18415"/>
            <a:r>
              <a:rPr sz="900" b="1">
                <a:solidFill>
                  <a:srgbClr val="595959"/>
                </a:solidFill>
                <a:latin typeface="Microsoft YaHei UI"/>
                <a:cs typeface="Microsoft YaHei UI"/>
              </a:rPr>
              <a:t>试点覆盖机构：</a:t>
            </a:r>
            <a:r>
              <a:rPr sz="900">
                <a:solidFill>
                  <a:srgbClr val="595959"/>
                </a:solidFill>
                <a:latin typeface="Microsoft YaHei UI"/>
                <a:cs typeface="Microsoft YaHei UI"/>
              </a:rPr>
              <a:t>每地至少</a:t>
            </a:r>
            <a:r>
              <a:rPr sz="900" spc="-5">
                <a:solidFill>
                  <a:srgbClr val="595959"/>
                </a:solidFill>
                <a:latin typeface="Microsoft YaHei UI"/>
                <a:cs typeface="Microsoft YaHei UI"/>
              </a:rPr>
              <a:t>3</a:t>
            </a:r>
            <a:r>
              <a:rPr sz="900">
                <a:solidFill>
                  <a:srgbClr val="595959"/>
                </a:solidFill>
                <a:latin typeface="Microsoft YaHei UI"/>
                <a:cs typeface="Microsoft YaHei UI"/>
              </a:rPr>
              <a:t>家以上</a:t>
            </a:r>
            <a:endParaRPr sz="900">
              <a:latin typeface="Microsoft YaHei UI"/>
              <a:cs typeface="Microsoft YaHei UI"/>
            </a:endParaRPr>
          </a:p>
        </p:txBody>
      </p:sp>
      <p:sp>
        <p:nvSpPr>
          <p:cNvPr id="42" name="object 42"/>
          <p:cNvSpPr txBox="1"/>
          <p:nvPr/>
        </p:nvSpPr>
        <p:spPr>
          <a:xfrm>
            <a:off x="8249578" y="3631692"/>
            <a:ext cx="22923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10">
                <a:solidFill>
                  <a:srgbClr val="595959"/>
                </a:solidFill>
                <a:latin typeface="Microsoft YaHei UI"/>
                <a:cs typeface="Microsoft YaHei UI"/>
              </a:rPr>
              <a:t>DI</a:t>
            </a:r>
            <a:r>
              <a:rPr sz="900" b="1">
                <a:solidFill>
                  <a:srgbClr val="595959"/>
                </a:solidFill>
                <a:latin typeface="Microsoft YaHei UI"/>
                <a:cs typeface="Microsoft YaHei UI"/>
              </a:rPr>
              <a:t>P</a:t>
            </a:r>
            <a:endParaRPr sz="900">
              <a:latin typeface="Microsoft YaHei UI"/>
              <a:cs typeface="Microsoft YaHei UI"/>
            </a:endParaRPr>
          </a:p>
        </p:txBody>
      </p:sp>
      <p:sp>
        <p:nvSpPr>
          <p:cNvPr id="43" name="object 43"/>
          <p:cNvSpPr txBox="1"/>
          <p:nvPr/>
        </p:nvSpPr>
        <p:spPr>
          <a:xfrm>
            <a:off x="3004807" y="4229137"/>
            <a:ext cx="339725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b="1">
                <a:solidFill>
                  <a:srgbClr val="B2D234"/>
                </a:solidFill>
                <a:latin typeface="Microsoft YaHei UI"/>
                <a:cs typeface="Microsoft YaHei UI"/>
              </a:rPr>
              <a:t>从粗到细</a:t>
            </a:r>
            <a:r>
              <a:rPr sz="900">
                <a:solidFill>
                  <a:srgbClr val="595959"/>
                </a:solidFill>
                <a:latin typeface="Microsoft YaHei UI"/>
                <a:cs typeface="Microsoft YaHei UI"/>
              </a:rPr>
              <a:t>，以临床经验为基础，按诊断和治疗方式隔成不同病例</a:t>
            </a:r>
            <a:endParaRPr sz="900">
              <a:latin typeface="Microsoft YaHei UI"/>
              <a:cs typeface="Microsoft YaHei UI"/>
            </a:endParaRPr>
          </a:p>
          <a:p>
            <a:pPr marL="184150">
              <a:lnSpc>
                <a:spcPts val="1010"/>
              </a:lnSpc>
            </a:pPr>
            <a:r>
              <a:rPr sz="900">
                <a:solidFill>
                  <a:srgbClr val="595959"/>
                </a:solidFill>
                <a:latin typeface="Microsoft YaHei UI"/>
                <a:cs typeface="Microsoft YaHei UI"/>
              </a:rPr>
              <a:t>组合，</a:t>
            </a:r>
            <a:r>
              <a:rPr sz="900" spc="555">
                <a:solidFill>
                  <a:srgbClr val="595959"/>
                </a:solidFill>
                <a:latin typeface="Microsoft YaHei UI"/>
                <a:cs typeface="Microsoft YaHei UI"/>
              </a:rPr>
              <a:t>“多病一组”或“多操作一组”，</a:t>
            </a:r>
            <a:r>
              <a:rPr sz="900" b="1" spc="555">
                <a:solidFill>
                  <a:srgbClr val="B2D234"/>
                </a:solidFill>
                <a:latin typeface="Microsoft YaHei UI"/>
                <a:cs typeface="Microsoft YaHei UI"/>
              </a:rPr>
              <a:t>组间差异大</a:t>
            </a:r>
            <a:endParaRPr sz="900">
              <a:latin typeface="Microsoft YaHei UI"/>
              <a:cs typeface="Microsoft YaHei UI"/>
            </a:endParaRPr>
          </a:p>
        </p:txBody>
      </p:sp>
      <p:sp>
        <p:nvSpPr>
          <p:cNvPr id="44" name="object 44"/>
          <p:cNvSpPr txBox="1"/>
          <p:nvPr/>
        </p:nvSpPr>
        <p:spPr>
          <a:xfrm>
            <a:off x="6699897" y="5301527"/>
            <a:ext cx="328295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nSpc>
                <a:spcPts val="1010"/>
              </a:lnSpc>
              <a:tabLst>
                <a:tab pos="183515"/>
              </a:tabLst>
            </a:pPr>
            <a:r>
              <a:rPr sz="900">
                <a:latin typeface="Arial"/>
                <a:cs typeface="Arial"/>
              </a:rPr>
              <a:t>•	</a:t>
            </a:r>
            <a:r>
              <a:rPr sz="900">
                <a:solidFill>
                  <a:srgbClr val="595959"/>
                </a:solidFill>
                <a:latin typeface="Microsoft YaHei UI"/>
                <a:cs typeface="Microsoft YaHei UI"/>
              </a:rPr>
              <a:t>侧重</a:t>
            </a:r>
            <a:r>
              <a:rPr sz="900" b="1">
                <a:solidFill>
                  <a:srgbClr val="8BC53F"/>
                </a:solidFill>
                <a:latin typeface="Microsoft YaHei UI"/>
                <a:cs typeface="Microsoft YaHei UI"/>
              </a:rPr>
              <a:t>以病种组合为单位</a:t>
            </a:r>
            <a:r>
              <a:rPr sz="900">
                <a:solidFill>
                  <a:srgbClr val="595959"/>
                </a:solidFill>
                <a:latin typeface="Microsoft YaHei UI"/>
                <a:cs typeface="Microsoft YaHei UI"/>
              </a:rPr>
              <a:t>，根据各级医疗机构功能定位，赋予不 同病种不同分值，体现对治疗方式和合理成本的导向作用</a:t>
            </a:r>
            <a:endParaRPr sz="900">
              <a:latin typeface="Microsoft YaHei UI"/>
              <a:cs typeface="Microsoft YaHei UI"/>
            </a:endParaRPr>
          </a:p>
        </p:txBody>
      </p:sp>
      <p:sp>
        <p:nvSpPr>
          <p:cNvPr id="45" name="object 45"/>
          <p:cNvSpPr txBox="1"/>
          <p:nvPr/>
        </p:nvSpPr>
        <p:spPr>
          <a:xfrm>
            <a:off x="3004807" y="5990889"/>
            <a:ext cx="3397250" cy="4152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97800"/>
              </a:lnSpc>
              <a:tabLst>
                <a:tab pos="183515"/>
              </a:tabLst>
            </a:pPr>
            <a:r>
              <a:rPr sz="900">
                <a:latin typeface="Arial"/>
                <a:cs typeface="Arial"/>
              </a:rPr>
              <a:t>•	</a:t>
            </a:r>
            <a:r>
              <a:rPr sz="900">
                <a:solidFill>
                  <a:srgbClr val="595959"/>
                </a:solidFill>
                <a:latin typeface="Microsoft YaHei UI"/>
                <a:cs typeface="Microsoft YaHei UI"/>
              </a:rPr>
              <a:t>分组过程</a:t>
            </a:r>
            <a:r>
              <a:rPr sz="900" b="1">
                <a:solidFill>
                  <a:srgbClr val="B2D234"/>
                </a:solidFill>
                <a:latin typeface="Microsoft YaHei UI"/>
                <a:cs typeface="Microsoft YaHei UI"/>
              </a:rPr>
              <a:t>对分组器和专家依赖程度高</a:t>
            </a:r>
            <a:r>
              <a:rPr sz="900">
                <a:solidFill>
                  <a:srgbClr val="595959"/>
                </a:solidFill>
                <a:latin typeface="Microsoft YaHei UI"/>
                <a:cs typeface="Microsoft YaHei UI"/>
              </a:rPr>
              <a:t>；住院病历无法全覆盖；各 级医疗机构的诊疗方式和路径差异较大，</a:t>
            </a:r>
            <a:r>
              <a:rPr sz="900" b="1">
                <a:solidFill>
                  <a:srgbClr val="B2D234"/>
                </a:solidFill>
                <a:latin typeface="Microsoft YaHei UI"/>
                <a:cs typeface="Microsoft YaHei UI"/>
              </a:rPr>
              <a:t>分组入组有挑战</a:t>
            </a:r>
            <a:r>
              <a:rPr sz="900">
                <a:solidFill>
                  <a:srgbClr val="595959"/>
                </a:solidFill>
                <a:latin typeface="Microsoft YaHei UI"/>
                <a:cs typeface="Microsoft YaHei UI"/>
              </a:rPr>
              <a:t>；根据 指标主观确定同等级医疗机构总额，基金风险较大</a:t>
            </a:r>
            <a:endParaRPr sz="900">
              <a:latin typeface="Microsoft YaHei UI"/>
              <a:cs typeface="Microsoft YaHei UI"/>
            </a:endParaRPr>
          </a:p>
        </p:txBody>
      </p:sp>
      <p:sp>
        <p:nvSpPr>
          <p:cNvPr id="46" name="object 46"/>
          <p:cNvSpPr txBox="1"/>
          <p:nvPr/>
        </p:nvSpPr>
        <p:spPr>
          <a:xfrm>
            <a:off x="6699897" y="5990889"/>
            <a:ext cx="3282950" cy="4152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gn="just">
              <a:lnSpc>
                <a:spcPct val="97800"/>
              </a:lnSpc>
              <a:tabLst>
                <a:tab pos="183515"/>
              </a:tabLst>
            </a:pPr>
            <a:r>
              <a:rPr sz="900">
                <a:latin typeface="Arial"/>
                <a:cs typeface="Arial"/>
              </a:rPr>
              <a:t>•	</a:t>
            </a:r>
            <a:r>
              <a:rPr sz="900" b="1">
                <a:solidFill>
                  <a:srgbClr val="8BC53F"/>
                </a:solidFill>
                <a:latin typeface="Microsoft YaHei UI"/>
                <a:cs typeface="Microsoft YaHei UI"/>
              </a:rPr>
              <a:t>依赖历史病案数据</a:t>
            </a:r>
            <a:r>
              <a:rPr sz="900">
                <a:solidFill>
                  <a:srgbClr val="595959"/>
                </a:solidFill>
                <a:latin typeface="Microsoft YaHei UI"/>
                <a:cs typeface="Microsoft YaHei UI"/>
              </a:rPr>
              <a:t>；存在诱导医疗机构采用复杂技术、高分值 治疗方式的风险；医保监管难度较大，</a:t>
            </a:r>
            <a:r>
              <a:rPr sz="900" b="1">
                <a:solidFill>
                  <a:srgbClr val="8BC53F"/>
                </a:solidFill>
                <a:latin typeface="Microsoft YaHei UI"/>
                <a:cs typeface="Microsoft YaHei UI"/>
              </a:rPr>
              <a:t>难以判断治疗方式合理 性</a:t>
            </a:r>
            <a:r>
              <a:rPr sz="900">
                <a:solidFill>
                  <a:srgbClr val="595959"/>
                </a:solidFill>
                <a:latin typeface="Microsoft YaHei UI"/>
                <a:cs typeface="Microsoft YaHei UI"/>
              </a:rPr>
              <a:t>；存在医疗机构争相</a:t>
            </a:r>
            <a:r>
              <a:rPr sz="900" spc="275">
                <a:solidFill>
                  <a:srgbClr val="595959"/>
                </a:solidFill>
                <a:latin typeface="Microsoft YaHei UI"/>
                <a:cs typeface="Microsoft YaHei UI"/>
              </a:rPr>
              <a:t>“冲工分</a:t>
            </a:r>
            <a:r>
              <a:rPr sz="900" spc="555">
                <a:solidFill>
                  <a:srgbClr val="595959"/>
                </a:solidFill>
                <a:latin typeface="Microsoft YaHei UI"/>
                <a:cs typeface="Microsoft YaHei UI"/>
              </a:rPr>
              <a:t>”导致分值贬值风险</a:t>
            </a:r>
            <a:endParaRPr sz="900">
              <a:latin typeface="Microsoft YaHei UI"/>
              <a:cs typeface="Microsoft YaHei UI"/>
            </a:endParaRPr>
          </a:p>
        </p:txBody>
      </p:sp>
      <p:sp>
        <p:nvSpPr>
          <p:cNvPr id="47" name="object 47"/>
          <p:cNvSpPr txBox="1"/>
          <p:nvPr/>
        </p:nvSpPr>
        <p:spPr>
          <a:xfrm>
            <a:off x="3104819" y="3866463"/>
            <a:ext cx="126873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实际付费准备时间：</a:t>
            </a:r>
            <a:r>
              <a:rPr sz="900" b="1" spc="-10">
                <a:solidFill>
                  <a:srgbClr val="595959"/>
                </a:solidFill>
                <a:latin typeface="Microsoft YaHei UI"/>
                <a:cs typeface="Microsoft YaHei UI"/>
              </a:rPr>
              <a:t> </a:t>
            </a:r>
            <a:r>
              <a:rPr sz="900" spc="-5">
                <a:solidFill>
                  <a:srgbClr val="595959"/>
                </a:solidFill>
                <a:latin typeface="Microsoft YaHei UI"/>
                <a:cs typeface="Microsoft YaHei UI"/>
              </a:rPr>
              <a:t>2</a:t>
            </a:r>
            <a:r>
              <a:rPr sz="900">
                <a:solidFill>
                  <a:srgbClr val="595959"/>
                </a:solidFill>
                <a:latin typeface="Microsoft YaHei UI"/>
                <a:cs typeface="Microsoft YaHei UI"/>
              </a:rPr>
              <a:t>年</a:t>
            </a:r>
            <a:endParaRPr sz="900">
              <a:latin typeface="Microsoft YaHei UI"/>
              <a:cs typeface="Microsoft YaHei UI"/>
            </a:endParaRPr>
          </a:p>
        </p:txBody>
      </p:sp>
      <p:sp>
        <p:nvSpPr>
          <p:cNvPr id="48" name="object 48"/>
          <p:cNvSpPr txBox="1"/>
          <p:nvPr/>
        </p:nvSpPr>
        <p:spPr>
          <a:xfrm>
            <a:off x="3104820" y="3994480"/>
            <a:ext cx="219773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445895"/>
              </a:tabLst>
            </a:pPr>
            <a:r>
              <a:rPr sz="900" b="1">
                <a:solidFill>
                  <a:srgbClr val="595959"/>
                </a:solidFill>
                <a:latin typeface="Microsoft YaHei UI"/>
                <a:cs typeface="Microsoft YaHei UI"/>
              </a:rPr>
              <a:t>试点时间：</a:t>
            </a:r>
            <a:r>
              <a:rPr sz="900" b="1" spc="-10">
                <a:solidFill>
                  <a:srgbClr val="595959"/>
                </a:solidFill>
                <a:latin typeface="Microsoft YaHei UI"/>
                <a:cs typeface="Microsoft YaHei UI"/>
              </a:rPr>
              <a:t> </a:t>
            </a:r>
            <a:r>
              <a:rPr sz="900" spc="-5">
                <a:solidFill>
                  <a:srgbClr val="595959"/>
                </a:solidFill>
                <a:latin typeface="Microsoft YaHei UI"/>
                <a:cs typeface="Microsoft YaHei UI"/>
              </a:rPr>
              <a:t>2019</a:t>
            </a:r>
            <a:r>
              <a:rPr sz="900">
                <a:solidFill>
                  <a:srgbClr val="595959"/>
                </a:solidFill>
                <a:latin typeface="Microsoft YaHei UI"/>
                <a:cs typeface="Microsoft YaHei UI"/>
              </a:rPr>
              <a:t>年</a:t>
            </a:r>
            <a:r>
              <a:rPr sz="900" spc="-5">
                <a:solidFill>
                  <a:srgbClr val="595959"/>
                </a:solidFill>
                <a:latin typeface="Microsoft YaHei UI"/>
                <a:cs typeface="Microsoft YaHei UI"/>
              </a:rPr>
              <a:t>05</a:t>
            </a:r>
            <a:r>
              <a:rPr sz="900">
                <a:solidFill>
                  <a:srgbClr val="595959"/>
                </a:solidFill>
                <a:latin typeface="Microsoft YaHei UI"/>
                <a:cs typeface="Microsoft YaHei UI"/>
              </a:rPr>
              <a:t>月	</a:t>
            </a:r>
            <a:r>
              <a:rPr sz="900" b="1">
                <a:solidFill>
                  <a:srgbClr val="595959"/>
                </a:solidFill>
                <a:latin typeface="Microsoft YaHei UI"/>
                <a:cs typeface="Microsoft YaHei UI"/>
              </a:rPr>
              <a:t>试点城市：</a:t>
            </a:r>
            <a:r>
              <a:rPr sz="900" b="1" spc="-10">
                <a:solidFill>
                  <a:srgbClr val="595959"/>
                </a:solidFill>
                <a:latin typeface="Microsoft YaHei UI"/>
                <a:cs typeface="Microsoft YaHei UI"/>
              </a:rPr>
              <a:t> </a:t>
            </a:r>
            <a:r>
              <a:rPr sz="900" spc="-5">
                <a:solidFill>
                  <a:srgbClr val="595959"/>
                </a:solidFill>
                <a:latin typeface="Microsoft YaHei UI"/>
                <a:cs typeface="Microsoft YaHei UI"/>
              </a:rPr>
              <a:t>30</a:t>
            </a:r>
            <a:endParaRPr sz="900">
              <a:latin typeface="Microsoft YaHei UI"/>
              <a:cs typeface="Microsoft YaHei UI"/>
            </a:endParaRPr>
          </a:p>
        </p:txBody>
      </p:sp>
      <p:sp>
        <p:nvSpPr>
          <p:cNvPr id="49" name="object 49"/>
          <p:cNvSpPr txBox="1"/>
          <p:nvPr/>
        </p:nvSpPr>
        <p:spPr>
          <a:xfrm>
            <a:off x="6800025" y="3893426"/>
            <a:ext cx="1235075"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980"/>
              </a:lnSpc>
            </a:pPr>
            <a:r>
              <a:rPr sz="900" b="1">
                <a:solidFill>
                  <a:srgbClr val="595959"/>
                </a:solidFill>
                <a:latin typeface="Microsoft YaHei UI"/>
                <a:cs typeface="Microsoft YaHei UI"/>
              </a:rPr>
              <a:t>实际付费准备时间：</a:t>
            </a:r>
            <a:r>
              <a:rPr sz="900" spc="-5">
                <a:solidFill>
                  <a:srgbClr val="595959"/>
                </a:solidFill>
                <a:latin typeface="Microsoft YaHei UI"/>
                <a:cs typeface="Microsoft YaHei UI"/>
              </a:rPr>
              <a:t>1</a:t>
            </a:r>
            <a:r>
              <a:rPr sz="900">
                <a:solidFill>
                  <a:srgbClr val="595959"/>
                </a:solidFill>
                <a:latin typeface="Microsoft YaHei UI"/>
                <a:cs typeface="Microsoft YaHei UI"/>
              </a:rPr>
              <a:t>年 </a:t>
            </a:r>
            <a:r>
              <a:rPr sz="900" b="1">
                <a:solidFill>
                  <a:srgbClr val="595959"/>
                </a:solidFill>
                <a:latin typeface="Microsoft YaHei UI"/>
                <a:cs typeface="Microsoft YaHei UI"/>
              </a:rPr>
              <a:t>试点时间：</a:t>
            </a:r>
            <a:r>
              <a:rPr sz="900" spc="-5">
                <a:solidFill>
                  <a:srgbClr val="595959"/>
                </a:solidFill>
                <a:latin typeface="Microsoft YaHei UI"/>
                <a:cs typeface="Microsoft YaHei UI"/>
              </a:rPr>
              <a:t>2020</a:t>
            </a:r>
            <a:r>
              <a:rPr sz="900">
                <a:solidFill>
                  <a:srgbClr val="595959"/>
                </a:solidFill>
                <a:latin typeface="Microsoft YaHei UI"/>
                <a:cs typeface="Microsoft YaHei UI"/>
              </a:rPr>
              <a:t>年</a:t>
            </a:r>
            <a:r>
              <a:rPr sz="900" spc="-5">
                <a:solidFill>
                  <a:srgbClr val="595959"/>
                </a:solidFill>
                <a:latin typeface="Microsoft YaHei UI"/>
                <a:cs typeface="Microsoft YaHei UI"/>
              </a:rPr>
              <a:t>11</a:t>
            </a:r>
            <a:r>
              <a:rPr sz="900">
                <a:solidFill>
                  <a:srgbClr val="595959"/>
                </a:solidFill>
                <a:latin typeface="Microsoft YaHei UI"/>
                <a:cs typeface="Microsoft YaHei UI"/>
              </a:rPr>
              <a:t>月</a:t>
            </a:r>
            <a:endParaRPr sz="900">
              <a:latin typeface="Microsoft YaHei UI"/>
              <a:cs typeface="Microsoft YaHei UI"/>
            </a:endParaRPr>
          </a:p>
        </p:txBody>
      </p:sp>
      <p:sp>
        <p:nvSpPr>
          <p:cNvPr id="50" name="object 50"/>
          <p:cNvSpPr txBox="1"/>
          <p:nvPr/>
        </p:nvSpPr>
        <p:spPr>
          <a:xfrm>
            <a:off x="8200200" y="3893426"/>
            <a:ext cx="1177925"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8890">
              <a:lnSpc>
                <a:spcPts val="980"/>
              </a:lnSpc>
            </a:pPr>
            <a:r>
              <a:rPr sz="900" b="1">
                <a:solidFill>
                  <a:srgbClr val="595959"/>
                </a:solidFill>
                <a:latin typeface="Microsoft YaHei UI"/>
                <a:cs typeface="Microsoft YaHei UI"/>
              </a:rPr>
              <a:t>试点覆盖机构：</a:t>
            </a:r>
            <a:r>
              <a:rPr sz="900">
                <a:solidFill>
                  <a:srgbClr val="595959"/>
                </a:solidFill>
                <a:latin typeface="Microsoft YaHei UI"/>
                <a:cs typeface="Microsoft YaHei UI"/>
              </a:rPr>
              <a:t>辖区内 </a:t>
            </a:r>
            <a:r>
              <a:rPr sz="900" b="1">
                <a:solidFill>
                  <a:srgbClr val="595959"/>
                </a:solidFill>
                <a:latin typeface="Microsoft YaHei UI"/>
                <a:cs typeface="Microsoft YaHei UI"/>
              </a:rPr>
              <a:t>试点城市：</a:t>
            </a:r>
            <a:r>
              <a:rPr sz="900" spc="-5">
                <a:solidFill>
                  <a:srgbClr val="595959"/>
                </a:solidFill>
                <a:latin typeface="Microsoft YaHei UI"/>
                <a:cs typeface="Microsoft YaHei UI"/>
              </a:rPr>
              <a:t>71</a:t>
            </a:r>
            <a:endParaRPr sz="900">
              <a:latin typeface="Microsoft YaHei UI"/>
              <a:cs typeface="Microsoft YaHei UI"/>
            </a:endParaRPr>
          </a:p>
        </p:txBody>
      </p:sp>
      <p:sp>
        <p:nvSpPr>
          <p:cNvPr id="51" name="object 51"/>
          <p:cNvSpPr txBox="1"/>
          <p:nvPr/>
        </p:nvSpPr>
        <p:spPr>
          <a:xfrm>
            <a:off x="6700011" y="4601070"/>
            <a:ext cx="282575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a:solidFill>
                  <a:srgbClr val="595959"/>
                </a:solidFill>
                <a:latin typeface="Microsoft YaHei UI"/>
                <a:cs typeface="Microsoft YaHei UI"/>
              </a:rPr>
              <a:t>客观反应疾病程度、治疗状态、资源消耗与临床规范</a:t>
            </a:r>
            <a:endParaRPr sz="900">
              <a:latin typeface="Microsoft YaHei UI"/>
              <a:cs typeface="Microsoft YaHei UI"/>
            </a:endParaRPr>
          </a:p>
        </p:txBody>
      </p:sp>
      <p:sp>
        <p:nvSpPr>
          <p:cNvPr id="52" name="object 52"/>
          <p:cNvSpPr txBox="1"/>
          <p:nvPr/>
        </p:nvSpPr>
        <p:spPr>
          <a:xfrm>
            <a:off x="3004921" y="4601070"/>
            <a:ext cx="328295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a:solidFill>
                  <a:srgbClr val="595959"/>
                </a:solidFill>
                <a:latin typeface="Microsoft YaHei UI"/>
                <a:cs typeface="Microsoft YaHei UI"/>
              </a:rPr>
              <a:t>激励医院在保障质量的同时降低医疗成本，缩短患者住院时间</a:t>
            </a:r>
            <a:endParaRPr sz="900">
              <a:latin typeface="Microsoft YaHei UI"/>
              <a:cs typeface="Microsoft YaHei UI"/>
            </a:endParaRPr>
          </a:p>
        </p:txBody>
      </p:sp>
      <p:sp>
        <p:nvSpPr>
          <p:cNvPr id="53" name="object 53"/>
          <p:cNvSpPr txBox="1"/>
          <p:nvPr/>
        </p:nvSpPr>
        <p:spPr>
          <a:xfrm>
            <a:off x="3004921" y="5628284"/>
            <a:ext cx="3424554"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a:solidFill>
                  <a:srgbClr val="595959"/>
                </a:solidFill>
                <a:latin typeface="Microsoft YaHei UI"/>
                <a:cs typeface="Microsoft YaHei UI"/>
              </a:rPr>
              <a:t>疾病标识</a:t>
            </a:r>
            <a:r>
              <a:rPr sz="900" b="1">
                <a:solidFill>
                  <a:srgbClr val="B2D234"/>
                </a:solidFill>
                <a:latin typeface="Microsoft YaHei UI"/>
                <a:cs typeface="Microsoft YaHei UI"/>
              </a:rPr>
              <a:t>更精准</a:t>
            </a:r>
            <a:r>
              <a:rPr sz="900">
                <a:solidFill>
                  <a:srgbClr val="595959"/>
                </a:solidFill>
                <a:latin typeface="Microsoft YaHei UI"/>
                <a:cs typeface="Microsoft YaHei UI"/>
              </a:rPr>
              <a:t>；可提高医疗服务效率</a:t>
            </a:r>
            <a:r>
              <a:rPr sz="900" spc="-10">
                <a:solidFill>
                  <a:srgbClr val="595959"/>
                </a:solidFill>
                <a:latin typeface="Microsoft YaHei UI"/>
                <a:cs typeface="Microsoft YaHei UI"/>
              </a:rPr>
              <a:t>;</a:t>
            </a:r>
            <a:r>
              <a:rPr sz="900" spc="555">
                <a:solidFill>
                  <a:srgbClr val="595959"/>
                </a:solidFill>
                <a:latin typeface="Microsoft YaHei UI"/>
                <a:cs typeface="Microsoft YaHei UI"/>
              </a:rPr>
              <a:t>“同病同操作”；与临床</a:t>
            </a:r>
            <a:endParaRPr sz="900">
              <a:latin typeface="Microsoft YaHei UI"/>
              <a:cs typeface="Microsoft YaHei UI"/>
            </a:endParaRPr>
          </a:p>
          <a:p>
            <a:pPr marL="184150">
              <a:lnSpc>
                <a:spcPts val="1010"/>
              </a:lnSpc>
            </a:pPr>
            <a:r>
              <a:rPr sz="900">
                <a:solidFill>
                  <a:srgbClr val="595959"/>
                </a:solidFill>
                <a:latin typeface="Microsoft YaHei UI"/>
                <a:cs typeface="Microsoft YaHei UI"/>
              </a:rPr>
              <a:t>思路一致；病例组合权重</a:t>
            </a:r>
            <a:r>
              <a:rPr sz="900" b="1">
                <a:solidFill>
                  <a:srgbClr val="B2D234"/>
                </a:solidFill>
                <a:latin typeface="Microsoft YaHei UI"/>
                <a:cs typeface="Microsoft YaHei UI"/>
              </a:rPr>
              <a:t>更趋合理</a:t>
            </a:r>
            <a:r>
              <a:rPr sz="900">
                <a:solidFill>
                  <a:srgbClr val="595959"/>
                </a:solidFill>
                <a:latin typeface="Microsoft YaHei UI"/>
                <a:cs typeface="Microsoft YaHei UI"/>
              </a:rPr>
              <a:t>；典型经验多</a:t>
            </a:r>
            <a:endParaRPr sz="900">
              <a:latin typeface="Microsoft YaHei UI"/>
              <a:cs typeface="Microsoft YaHei UI"/>
            </a:endParaRPr>
          </a:p>
        </p:txBody>
      </p:sp>
      <p:sp>
        <p:nvSpPr>
          <p:cNvPr id="54" name="object 54"/>
          <p:cNvSpPr txBox="1"/>
          <p:nvPr/>
        </p:nvSpPr>
        <p:spPr>
          <a:xfrm>
            <a:off x="6700011" y="5628284"/>
            <a:ext cx="328295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b="1">
                <a:solidFill>
                  <a:srgbClr val="8BC53F"/>
                </a:solidFill>
                <a:latin typeface="Microsoft YaHei UI"/>
                <a:cs typeface="Microsoft YaHei UI"/>
              </a:rPr>
              <a:t>本土原创</a:t>
            </a:r>
            <a:r>
              <a:rPr sz="900">
                <a:solidFill>
                  <a:srgbClr val="595959"/>
                </a:solidFill>
                <a:latin typeface="Microsoft YaHei UI"/>
                <a:cs typeface="Microsoft YaHei UI"/>
              </a:rPr>
              <a:t>，利于主管部门考核监管；医院积极性更高；促进医</a:t>
            </a:r>
            <a:endParaRPr sz="900">
              <a:latin typeface="Microsoft YaHei UI"/>
              <a:cs typeface="Microsoft YaHei UI"/>
            </a:endParaRPr>
          </a:p>
          <a:p>
            <a:pPr marL="184150">
              <a:lnSpc>
                <a:spcPts val="1010"/>
              </a:lnSpc>
            </a:pPr>
            <a:r>
              <a:rPr sz="900">
                <a:solidFill>
                  <a:srgbClr val="595959"/>
                </a:solidFill>
                <a:latin typeface="Microsoft YaHei UI"/>
                <a:cs typeface="Microsoft YaHei UI"/>
              </a:rPr>
              <a:t>保精细化管理；</a:t>
            </a:r>
            <a:r>
              <a:rPr sz="900" b="1">
                <a:solidFill>
                  <a:srgbClr val="8BC53F"/>
                </a:solidFill>
                <a:latin typeface="Microsoft YaHei UI"/>
                <a:cs typeface="Microsoft YaHei UI"/>
              </a:rPr>
              <a:t>技术障碍少</a:t>
            </a:r>
            <a:r>
              <a:rPr sz="900">
                <a:solidFill>
                  <a:srgbClr val="595959"/>
                </a:solidFill>
                <a:latin typeface="Microsoft YaHei UI"/>
                <a:cs typeface="Microsoft YaHei UI"/>
              </a:rPr>
              <a:t>；易推广，可借鉴意义高</a:t>
            </a:r>
            <a:endParaRPr sz="900">
              <a:latin typeface="Microsoft YaHei UI"/>
              <a:cs typeface="Microsoft YaHei UI"/>
            </a:endParaRPr>
          </a:p>
        </p:txBody>
      </p:sp>
      <p:sp>
        <p:nvSpPr>
          <p:cNvPr id="55" name="object 55"/>
          <p:cNvSpPr txBox="1"/>
          <p:nvPr/>
        </p:nvSpPr>
        <p:spPr>
          <a:xfrm>
            <a:off x="3004921" y="4896764"/>
            <a:ext cx="305943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b="1" spc="-10">
                <a:solidFill>
                  <a:srgbClr val="B2D234"/>
                </a:solidFill>
                <a:latin typeface="Microsoft YaHei UI"/>
                <a:cs typeface="Microsoft YaHei UI"/>
              </a:rPr>
              <a:t>D</a:t>
            </a:r>
            <a:r>
              <a:rPr sz="900" b="1" spc="-5">
                <a:solidFill>
                  <a:srgbClr val="B2D234"/>
                </a:solidFill>
                <a:latin typeface="Microsoft YaHei UI"/>
                <a:cs typeface="Microsoft YaHei UI"/>
              </a:rPr>
              <a:t>RG</a:t>
            </a:r>
            <a:r>
              <a:rPr sz="900" b="1">
                <a:solidFill>
                  <a:srgbClr val="B2D234"/>
                </a:solidFill>
                <a:latin typeface="Microsoft YaHei UI"/>
                <a:cs typeface="Microsoft YaHei UI"/>
              </a:rPr>
              <a:t>付费标准=当年</a:t>
            </a:r>
            <a:r>
              <a:rPr sz="900" b="1" spc="-10">
                <a:solidFill>
                  <a:srgbClr val="B2D234"/>
                </a:solidFill>
                <a:latin typeface="Microsoft YaHei UI"/>
                <a:cs typeface="Microsoft YaHei UI"/>
              </a:rPr>
              <a:t>D</a:t>
            </a:r>
            <a:r>
              <a:rPr sz="900" b="1" spc="-5">
                <a:solidFill>
                  <a:srgbClr val="B2D234"/>
                </a:solidFill>
                <a:latin typeface="Microsoft YaHei UI"/>
                <a:cs typeface="Microsoft YaHei UI"/>
              </a:rPr>
              <a:t>RG</a:t>
            </a:r>
            <a:r>
              <a:rPr sz="900" b="1">
                <a:solidFill>
                  <a:srgbClr val="B2D234"/>
                </a:solidFill>
                <a:latin typeface="Microsoft YaHei UI"/>
                <a:cs typeface="Microsoft YaHei UI"/>
              </a:rPr>
              <a:t>费率×各</a:t>
            </a:r>
            <a:r>
              <a:rPr sz="900" b="1" spc="-10">
                <a:solidFill>
                  <a:srgbClr val="B2D234"/>
                </a:solidFill>
                <a:latin typeface="Microsoft YaHei UI"/>
                <a:cs typeface="Microsoft YaHei UI"/>
              </a:rPr>
              <a:t>D</a:t>
            </a:r>
            <a:r>
              <a:rPr sz="900" b="1" spc="-5">
                <a:solidFill>
                  <a:srgbClr val="B2D234"/>
                </a:solidFill>
                <a:latin typeface="Microsoft YaHei UI"/>
                <a:cs typeface="Microsoft YaHei UI"/>
              </a:rPr>
              <a:t>RG</a:t>
            </a:r>
            <a:r>
              <a:rPr sz="900" b="1">
                <a:solidFill>
                  <a:srgbClr val="B2D234"/>
                </a:solidFill>
                <a:latin typeface="Microsoft YaHei UI"/>
                <a:cs typeface="Microsoft YaHei UI"/>
              </a:rPr>
              <a:t>吊证后权重</a:t>
            </a:r>
            <a:endParaRPr sz="900">
              <a:latin typeface="Microsoft YaHei UI"/>
              <a:cs typeface="Microsoft YaHei UI"/>
            </a:endParaRPr>
          </a:p>
          <a:p>
            <a:pPr marL="79375">
              <a:lnSpc>
                <a:spcPts val="1010"/>
              </a:lnSpc>
            </a:pPr>
            <a:r>
              <a:rPr sz="900">
                <a:solidFill>
                  <a:srgbClr val="595959"/>
                </a:solidFill>
                <a:latin typeface="Microsoft YaHei UI"/>
                <a:cs typeface="Microsoft YaHei UI"/>
              </a:rPr>
              <a:t>（当年</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spc="-10">
                <a:solidFill>
                  <a:srgbClr val="595959"/>
                </a:solidFill>
                <a:latin typeface="Microsoft YaHei UI"/>
                <a:cs typeface="Microsoft YaHei UI"/>
              </a:rPr>
              <a:t>s</a:t>
            </a:r>
            <a:r>
              <a:rPr sz="900">
                <a:solidFill>
                  <a:srgbClr val="595959"/>
                </a:solidFill>
                <a:latin typeface="Microsoft YaHei UI"/>
                <a:cs typeface="Microsoft YaHei UI"/>
              </a:rPr>
              <a:t>费率</a:t>
            </a:r>
            <a:r>
              <a:rPr sz="900" spc="-20">
                <a:solidFill>
                  <a:srgbClr val="595959"/>
                </a:solidFill>
                <a:latin typeface="Microsoft YaHei UI"/>
                <a:cs typeface="Microsoft YaHei UI"/>
              </a:rPr>
              <a:t>=</a:t>
            </a:r>
            <a:r>
              <a:rPr sz="900">
                <a:solidFill>
                  <a:srgbClr val="595959"/>
                </a:solidFill>
                <a:latin typeface="Microsoft YaHei UI"/>
                <a:cs typeface="Microsoft YaHei UI"/>
              </a:rPr>
              <a:t>当年预测住院总费用/预测</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a:solidFill>
                  <a:srgbClr val="595959"/>
                </a:solidFill>
                <a:latin typeface="Microsoft YaHei UI"/>
                <a:cs typeface="Microsoft YaHei UI"/>
              </a:rPr>
              <a:t>总权重）</a:t>
            </a:r>
            <a:endParaRPr sz="900">
              <a:latin typeface="Microsoft YaHei UI"/>
              <a:cs typeface="Microsoft YaHei UI"/>
            </a:endParaRPr>
          </a:p>
        </p:txBody>
      </p:sp>
      <p:sp>
        <p:nvSpPr>
          <p:cNvPr id="56" name="object 56"/>
          <p:cNvSpPr txBox="1"/>
          <p:nvPr/>
        </p:nvSpPr>
        <p:spPr>
          <a:xfrm>
            <a:off x="6700241" y="4838815"/>
            <a:ext cx="3307079" cy="27495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latin typeface="Arial"/>
                <a:cs typeface="Arial"/>
              </a:rPr>
              <a:t>•	</a:t>
            </a:r>
            <a:r>
              <a:rPr sz="900" b="1" spc="-10">
                <a:solidFill>
                  <a:srgbClr val="8BC53F"/>
                </a:solidFill>
                <a:latin typeface="Microsoft YaHei UI"/>
                <a:cs typeface="Microsoft YaHei UI"/>
              </a:rPr>
              <a:t>DI</a:t>
            </a:r>
            <a:r>
              <a:rPr sz="900" b="1" spc="-5">
                <a:solidFill>
                  <a:srgbClr val="8BC53F"/>
                </a:solidFill>
                <a:latin typeface="Microsoft YaHei UI"/>
                <a:cs typeface="Microsoft YaHei UI"/>
              </a:rPr>
              <a:t>P</a:t>
            </a:r>
            <a:r>
              <a:rPr sz="900" b="1">
                <a:solidFill>
                  <a:srgbClr val="8BC53F"/>
                </a:solidFill>
                <a:latin typeface="Microsoft YaHei UI"/>
                <a:cs typeface="Microsoft YaHei UI"/>
              </a:rPr>
              <a:t>的病组支付标准=</a:t>
            </a:r>
            <a:r>
              <a:rPr sz="900" b="1" spc="-10">
                <a:solidFill>
                  <a:srgbClr val="8BC53F"/>
                </a:solidFill>
                <a:latin typeface="Microsoft YaHei UI"/>
                <a:cs typeface="Microsoft YaHei UI"/>
              </a:rPr>
              <a:t>D</a:t>
            </a:r>
            <a:r>
              <a:rPr sz="900" b="1" spc="-5">
                <a:solidFill>
                  <a:srgbClr val="8BC53F"/>
                </a:solidFill>
                <a:latin typeface="Microsoft YaHei UI"/>
                <a:cs typeface="Microsoft YaHei UI"/>
              </a:rPr>
              <a:t>IP</a:t>
            </a:r>
            <a:r>
              <a:rPr sz="900" b="1">
                <a:solidFill>
                  <a:srgbClr val="8BC53F"/>
                </a:solidFill>
                <a:latin typeface="Microsoft YaHei UI"/>
                <a:cs typeface="Microsoft YaHei UI"/>
              </a:rPr>
              <a:t>病种分值×结算点值</a:t>
            </a:r>
            <a:endParaRPr sz="900">
              <a:latin typeface="Microsoft YaHei UI"/>
              <a:cs typeface="Microsoft YaHei UI"/>
            </a:endParaRPr>
          </a:p>
          <a:p>
            <a:pPr marL="78740">
              <a:lnSpc>
                <a:spcPts val="985"/>
              </a:lnSpc>
            </a:pPr>
            <a:r>
              <a:rPr sz="900">
                <a:solidFill>
                  <a:srgbClr val="595959"/>
                </a:solidFill>
                <a:latin typeface="Microsoft YaHei UI"/>
                <a:cs typeface="Microsoft YaHei UI"/>
              </a:rPr>
              <a:t>（</a:t>
            </a:r>
            <a:r>
              <a:rPr sz="900" spc="-5">
                <a:solidFill>
                  <a:srgbClr val="595959"/>
                </a:solidFill>
                <a:latin typeface="Microsoft YaHei UI"/>
                <a:cs typeface="Microsoft YaHei UI"/>
              </a:rPr>
              <a:t> </a:t>
            </a:r>
            <a:r>
              <a:rPr sz="900" spc="-10">
                <a:solidFill>
                  <a:srgbClr val="595959"/>
                </a:solidFill>
                <a:latin typeface="Microsoft YaHei UI"/>
                <a:cs typeface="Microsoft YaHei UI"/>
              </a:rPr>
              <a:t>DI</a:t>
            </a:r>
            <a:r>
              <a:rPr sz="900" spc="-15">
                <a:solidFill>
                  <a:srgbClr val="595959"/>
                </a:solidFill>
                <a:latin typeface="Microsoft YaHei UI"/>
                <a:cs typeface="Microsoft YaHei UI"/>
              </a:rPr>
              <a:t>P</a:t>
            </a:r>
            <a:r>
              <a:rPr sz="900">
                <a:solidFill>
                  <a:srgbClr val="595959"/>
                </a:solidFill>
                <a:latin typeface="Microsoft YaHei UI"/>
                <a:cs typeface="Microsoft YaHei UI"/>
              </a:rPr>
              <a:t>病种分值</a:t>
            </a:r>
            <a:r>
              <a:rPr sz="900" spc="-20">
                <a:solidFill>
                  <a:srgbClr val="595959"/>
                </a:solidFill>
                <a:latin typeface="Microsoft YaHei UI"/>
                <a:cs typeface="Microsoft YaHei UI"/>
              </a:rPr>
              <a:t>=</a:t>
            </a:r>
            <a:r>
              <a:rPr sz="900">
                <a:solidFill>
                  <a:srgbClr val="595959"/>
                </a:solidFill>
                <a:latin typeface="Microsoft YaHei UI"/>
                <a:cs typeface="Microsoft YaHei UI"/>
              </a:rPr>
              <a:t>某病种组合平均医药费用/所有出院病例平均医</a:t>
            </a:r>
            <a:endParaRPr sz="900">
              <a:latin typeface="Microsoft YaHei UI"/>
              <a:cs typeface="Microsoft YaHei UI"/>
            </a:endParaRPr>
          </a:p>
        </p:txBody>
      </p:sp>
      <p:sp>
        <p:nvSpPr>
          <p:cNvPr id="57" name="object 57"/>
          <p:cNvSpPr txBox="1"/>
          <p:nvPr/>
        </p:nvSpPr>
        <p:spPr>
          <a:xfrm>
            <a:off x="6700354" y="5103990"/>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药费用）</a:t>
            </a:r>
            <a:endParaRPr sz="900">
              <a:latin typeface="Microsoft YaHei UI"/>
              <a:cs typeface="Microsoft YaHei UI"/>
            </a:endParaRPr>
          </a:p>
        </p:txBody>
      </p:sp>
      <p:sp>
        <p:nvSpPr>
          <p:cNvPr id="58" name="object 58"/>
          <p:cNvSpPr txBox="1"/>
          <p:nvPr/>
        </p:nvSpPr>
        <p:spPr>
          <a:xfrm>
            <a:off x="6700354" y="4243984"/>
            <a:ext cx="3282950" cy="2603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nSpc>
                <a:spcPts val="980"/>
              </a:lnSpc>
              <a:tabLst>
                <a:tab pos="183515"/>
              </a:tabLst>
            </a:pPr>
            <a:r>
              <a:rPr sz="900">
                <a:latin typeface="Arial"/>
                <a:cs typeface="Arial"/>
              </a:rPr>
              <a:t>•	</a:t>
            </a:r>
            <a:r>
              <a:rPr sz="900" b="1">
                <a:solidFill>
                  <a:srgbClr val="8BC53F"/>
                </a:solidFill>
                <a:latin typeface="Microsoft YaHei UI"/>
                <a:cs typeface="Microsoft YaHei UI"/>
              </a:rPr>
              <a:t>从细到粗</a:t>
            </a:r>
            <a:r>
              <a:rPr sz="900">
                <a:solidFill>
                  <a:srgbClr val="595959"/>
                </a:solidFill>
                <a:latin typeface="Microsoft YaHei UI"/>
                <a:cs typeface="Microsoft YaHei UI"/>
              </a:rPr>
              <a:t>，强调对临床客观真实数据统计分析，按疾病与治疗 方式的共性特征分组，</a:t>
            </a:r>
            <a:r>
              <a:rPr sz="900" spc="555">
                <a:solidFill>
                  <a:srgbClr val="595959"/>
                </a:solidFill>
                <a:latin typeface="Microsoft YaHei UI"/>
                <a:cs typeface="Microsoft YaHei UI"/>
              </a:rPr>
              <a:t>“一病一操作一组”，</a:t>
            </a:r>
            <a:r>
              <a:rPr sz="900" b="1" spc="555">
                <a:solidFill>
                  <a:srgbClr val="8BC53F"/>
                </a:solidFill>
                <a:latin typeface="Microsoft YaHei UI"/>
                <a:cs typeface="Microsoft YaHei UI"/>
              </a:rPr>
              <a:t>组内差异小</a:t>
            </a:r>
            <a:endParaRPr sz="900">
              <a:latin typeface="Microsoft YaHei UI"/>
              <a:cs typeface="Microsoft YaHei UI"/>
            </a:endParaRPr>
          </a:p>
        </p:txBody>
      </p:sp>
      <p:sp>
        <p:nvSpPr>
          <p:cNvPr id="59" name="object 59"/>
          <p:cNvSpPr txBox="1"/>
          <p:nvPr/>
        </p:nvSpPr>
        <p:spPr>
          <a:xfrm>
            <a:off x="3005264" y="5301641"/>
            <a:ext cx="3397250" cy="2660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84150" marR="12700" indent="-171450">
              <a:lnSpc>
                <a:spcPts val="1010"/>
              </a:lnSpc>
              <a:tabLst>
                <a:tab pos="183515"/>
              </a:tabLst>
            </a:pPr>
            <a:r>
              <a:rPr sz="900">
                <a:latin typeface="Arial"/>
                <a:cs typeface="Arial"/>
              </a:rPr>
              <a:t>•	</a:t>
            </a:r>
            <a:r>
              <a:rPr sz="900">
                <a:solidFill>
                  <a:srgbClr val="595959"/>
                </a:solidFill>
                <a:latin typeface="Microsoft YaHei UI"/>
                <a:cs typeface="Microsoft YaHei UI"/>
              </a:rPr>
              <a:t>侧重</a:t>
            </a:r>
            <a:r>
              <a:rPr sz="900" b="1">
                <a:solidFill>
                  <a:srgbClr val="B2D234"/>
                </a:solidFill>
                <a:latin typeface="Microsoft YaHei UI"/>
                <a:cs typeface="Microsoft YaHei UI"/>
              </a:rPr>
              <a:t>以病例组合为单位</a:t>
            </a:r>
            <a:r>
              <a:rPr sz="900">
                <a:solidFill>
                  <a:srgbClr val="595959"/>
                </a:solidFill>
                <a:latin typeface="Microsoft YaHei UI"/>
                <a:cs typeface="Microsoft YaHei UI"/>
              </a:rPr>
              <a:t>，体现对医疗机构规范</a:t>
            </a:r>
            <a:r>
              <a:rPr sz="900" spc="555">
                <a:solidFill>
                  <a:srgbClr val="595959"/>
                </a:solidFill>
                <a:latin typeface="Microsoft YaHei UI"/>
                <a:cs typeface="Microsoft YaHei UI"/>
              </a:rPr>
              <a:t>“同病同操作”病 例诊疗路径的导向作用，发挥医保支付的激励约束作用</a:t>
            </a:r>
            <a:endParaRPr sz="900">
              <a:latin typeface="Microsoft YaHei UI"/>
              <a:cs typeface="Microsoft YaHei UI"/>
            </a:endParaRPr>
          </a:p>
        </p:txBody>
      </p:sp>
      <p:sp>
        <p:nvSpPr>
          <p:cNvPr id="60" name="object 60"/>
          <p:cNvSpPr/>
          <p:nvPr/>
        </p:nvSpPr>
        <p:spPr>
          <a:xfrm flipH="1">
            <a:off x="6577896" y="3898942"/>
            <a:ext cx="0" cy="2571073"/>
          </a:xfrm>
          <a:custGeom>
            <a:rect l="l" t="t" r="r" b="b"/>
            <a:pathLst>
              <a:path h="2571073">
                <a:moveTo>
                  <a:pt x="0" y="2571073"/>
                </a:moveTo>
                <a:lnTo>
                  <a:pt x="0" y="0"/>
                </a:lnTo>
              </a:path>
            </a:pathLst>
          </a:custGeom>
          <a:ln w="2856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3030342" y="4176395"/>
            <a:ext cx="7034415" cy="0"/>
          </a:xfrm>
          <a:custGeom>
            <a:rect l="l" t="t" r="r" b="b"/>
            <a:pathLst>
              <a:path w="7034414">
                <a:moveTo>
                  <a:pt x="0" y="0"/>
                </a:moveTo>
                <a:lnTo>
                  <a:pt x="7034415" y="0"/>
                </a:lnTo>
              </a:path>
            </a:pathLst>
          </a:custGeom>
          <a:ln w="9520">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3004677" y="4554854"/>
            <a:ext cx="7034415" cy="0"/>
          </a:xfrm>
          <a:custGeom>
            <a:rect l="l" t="t" r="r" b="b"/>
            <a:pathLst>
              <a:path w="7034414">
                <a:moveTo>
                  <a:pt x="0" y="0"/>
                </a:moveTo>
                <a:lnTo>
                  <a:pt x="7034415" y="0"/>
                </a:lnTo>
              </a:path>
            </a:pathLst>
          </a:custGeom>
          <a:ln w="9520">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2998902" y="4801870"/>
            <a:ext cx="7034415" cy="0"/>
          </a:xfrm>
          <a:custGeom>
            <a:rect l="l" t="t" r="r" b="b"/>
            <a:pathLst>
              <a:path w="7034414">
                <a:moveTo>
                  <a:pt x="0" y="0"/>
                </a:moveTo>
                <a:lnTo>
                  <a:pt x="7034415" y="0"/>
                </a:lnTo>
              </a:path>
            </a:pathLst>
          </a:custGeom>
          <a:ln w="9520">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3011093" y="5267325"/>
            <a:ext cx="7034415" cy="0"/>
          </a:xfrm>
          <a:custGeom>
            <a:rect l="l" t="t" r="r" b="b"/>
            <a:pathLst>
              <a:path w="7034414">
                <a:moveTo>
                  <a:pt x="0" y="0"/>
                </a:moveTo>
                <a:lnTo>
                  <a:pt x="7034415" y="0"/>
                </a:lnTo>
              </a:path>
            </a:pathLst>
          </a:custGeom>
          <a:ln w="9520">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2998902" y="5588000"/>
            <a:ext cx="7034415" cy="0"/>
          </a:xfrm>
          <a:custGeom>
            <a:rect l="l" t="t" r="r" b="b"/>
            <a:pathLst>
              <a:path w="7034414">
                <a:moveTo>
                  <a:pt x="0" y="0"/>
                </a:moveTo>
                <a:lnTo>
                  <a:pt x="7034415" y="0"/>
                </a:lnTo>
              </a:path>
            </a:pathLst>
          </a:custGeom>
          <a:ln w="9520">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3005318" y="5958839"/>
            <a:ext cx="7034415" cy="0"/>
          </a:xfrm>
          <a:custGeom>
            <a:rect l="l" t="t" r="r" b="b"/>
            <a:pathLst>
              <a:path w="7034414">
                <a:moveTo>
                  <a:pt x="0" y="0"/>
                </a:moveTo>
                <a:lnTo>
                  <a:pt x="7034415" y="0"/>
                </a:lnTo>
              </a:path>
            </a:pathLst>
          </a:custGeom>
          <a:ln w="9520">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3030342" y="2977514"/>
            <a:ext cx="7034415" cy="0"/>
          </a:xfrm>
          <a:custGeom>
            <a:rect l="l" t="t" r="r" b="b"/>
            <a:pathLst>
              <a:path w="7034414">
                <a:moveTo>
                  <a:pt x="0" y="0"/>
                </a:moveTo>
                <a:lnTo>
                  <a:pt x="7034415" y="0"/>
                </a:lnTo>
              </a:path>
            </a:pathLst>
          </a:custGeom>
          <a:ln w="9520">
            <a:solidFill>
              <a:srgbClr val="78DEF8"/>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p:nvPr/>
        </p:nvSpPr>
        <p:spPr>
          <a:xfrm>
            <a:off x="2050416" y="4222115"/>
            <a:ext cx="775335" cy="246380"/>
          </a:xfrm>
          <a:custGeom>
            <a:rect l="l" t="t" r="r" b="b"/>
            <a:pathLst>
              <a:path w="775335" h="246377">
                <a:moveTo>
                  <a:pt x="0" y="0"/>
                </a:moveTo>
                <a:lnTo>
                  <a:pt x="775335" y="0"/>
                </a:lnTo>
                <a:lnTo>
                  <a:pt x="775335" y="246379"/>
                </a:lnTo>
                <a:lnTo>
                  <a:pt x="0" y="246379"/>
                </a:lnTo>
                <a:lnTo>
                  <a:pt x="0"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object 69"/>
          <p:cNvSpPr/>
          <p:nvPr/>
        </p:nvSpPr>
        <p:spPr>
          <a:xfrm>
            <a:off x="2050416" y="4222115"/>
            <a:ext cx="774939" cy="246254"/>
          </a:xfrm>
          <a:custGeom>
            <a:rect l="l" t="t" r="r" b="b"/>
            <a:pathLst>
              <a:path w="774939" h="246254">
                <a:moveTo>
                  <a:pt x="0" y="0"/>
                </a:moveTo>
                <a:lnTo>
                  <a:pt x="774939" y="0"/>
                </a:lnTo>
                <a:lnTo>
                  <a:pt x="774939" y="246254"/>
                </a:lnTo>
                <a:lnTo>
                  <a:pt x="0" y="246254"/>
                </a:lnTo>
                <a:lnTo>
                  <a:pt x="0" y="0"/>
                </a:lnTo>
                <a:close/>
              </a:path>
            </a:pathLst>
          </a:custGeom>
          <a:ln w="25387">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txBox="1"/>
          <p:nvPr/>
        </p:nvSpPr>
        <p:spPr>
          <a:xfrm>
            <a:off x="2196782" y="4277867"/>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分组原理</a:t>
            </a:r>
            <a:endParaRPr sz="900">
              <a:latin typeface="Microsoft YaHei UI"/>
              <a:cs typeface="Microsoft YaHei UI"/>
            </a:endParaRPr>
          </a:p>
        </p:txBody>
      </p:sp>
      <p:sp>
        <p:nvSpPr>
          <p:cNvPr id="71" name="object 71"/>
          <p:cNvSpPr/>
          <p:nvPr/>
        </p:nvSpPr>
        <p:spPr>
          <a:xfrm>
            <a:off x="1524000" y="0"/>
            <a:ext cx="2064472" cy="243418"/>
          </a:xfrm>
          <a:custGeom>
            <a:rect l="l" t="t" r="r" b="b"/>
            <a:pathLst>
              <a:path w="2064472" h="243418">
                <a:moveTo>
                  <a:pt x="0" y="0"/>
                </a:moveTo>
                <a:lnTo>
                  <a:pt x="0" y="243418"/>
                </a:lnTo>
                <a:lnTo>
                  <a:pt x="1936228" y="243418"/>
                </a:lnTo>
                <a:lnTo>
                  <a:pt x="2064472" y="115174"/>
                </a:lnTo>
                <a:lnTo>
                  <a:pt x="1949298" y="0"/>
                </a:lnTo>
                <a:lnTo>
                  <a:pt x="0" y="0"/>
                </a:lnTo>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73" name="object 73"/>
          <p:cNvSpPr/>
          <p:nvPr/>
        </p:nvSpPr>
        <p:spPr>
          <a:xfrm>
            <a:off x="3498792" y="0"/>
            <a:ext cx="2064473" cy="243418"/>
          </a:xfrm>
          <a:custGeom>
            <a:rect l="l" t="t" r="r" b="b"/>
            <a:pathLst>
              <a:path w="2064473" h="243418">
                <a:moveTo>
                  <a:pt x="13070" y="0"/>
                </a:moveTo>
                <a:lnTo>
                  <a:pt x="128244" y="115174"/>
                </a:lnTo>
                <a:lnTo>
                  <a:pt x="0" y="243418"/>
                </a:lnTo>
                <a:lnTo>
                  <a:pt x="1936229" y="243418"/>
                </a:lnTo>
                <a:lnTo>
                  <a:pt x="2064473" y="115174"/>
                </a:lnTo>
                <a:lnTo>
                  <a:pt x="1949300" y="0"/>
                </a:lnTo>
                <a:lnTo>
                  <a:pt x="13070" y="0"/>
                </a:lnTo>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sp>
        <p:nvSpPr>
          <p:cNvPr id="75" name="object 75"/>
          <p:cNvSpPr txBox="1">
            <a:spLocks noGrp="1"/>
          </p:cNvSpPr>
          <p:nvPr>
            <p:ph type="sldNum" sz="quarter" idx="7"/>
          </p:nvPr>
        </p:nvSpPr>
        <p:spPr>
          <a:prstGeom prst="rect">
            <a:avLst/>
          </a:prstGeom>
        </p:spPr>
        <p:txBody>
          <a:bodyPr vert="horz" wrap="square" lIns="0" tIns="0" rIns="0" bIns="0" rtlCol="0">
            <a:noAutofit/>
          </a:bodyPr>
          <a:lstStyle/>
          <a:p>
            <a:pPr marL="25400"/>
            <a:r>
              <a:rPr sz="900">
                <a:solidFill>
                  <a:srgbClr val="7F7F7F"/>
                </a:solidFill>
                <a:latin typeface="Microsoft YaHei UI"/>
                <a:cs typeface="Microsoft YaHei UI"/>
              </a:rPr>
              <a:t>27</a:t>
            </a:r>
            <a:endParaRPr sz="900">
              <a:latin typeface="Microsoft YaHei UI"/>
              <a:cs typeface="Microsoft YaHei UI"/>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0739" y="498855"/>
            <a:ext cx="8042275" cy="265557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3200">
                <a:solidFill>
                  <a:srgbClr val="8BC53F"/>
                </a:solidFill>
                <a:latin typeface="Microsoft YaHei UI"/>
                <a:cs typeface="Microsoft YaHei UI"/>
              </a:rPr>
              <a:t>智慧病案与</a:t>
            </a:r>
            <a:r>
              <a:rPr sz="3200" spc="-30">
                <a:solidFill>
                  <a:srgbClr val="8BC53F"/>
                </a:solidFill>
                <a:latin typeface="Microsoft YaHei UI"/>
                <a:cs typeface="Microsoft YaHei UI"/>
              </a:rPr>
              <a:t>D</a:t>
            </a:r>
            <a:r>
              <a:rPr sz="3200" spc="-80">
                <a:solidFill>
                  <a:srgbClr val="8BC53F"/>
                </a:solidFill>
                <a:latin typeface="Microsoft YaHei UI"/>
                <a:cs typeface="Microsoft YaHei UI"/>
              </a:rPr>
              <a:t>R</a:t>
            </a:r>
            <a:r>
              <a:rPr sz="3200" spc="-35">
                <a:solidFill>
                  <a:srgbClr val="8BC53F"/>
                </a:solidFill>
                <a:latin typeface="Microsoft YaHei UI"/>
                <a:cs typeface="Microsoft YaHei UI"/>
              </a:rPr>
              <a:t>G</a:t>
            </a:r>
            <a:r>
              <a:rPr sz="3200" spc="-10">
                <a:solidFill>
                  <a:srgbClr val="8BC53F"/>
                </a:solidFill>
                <a:latin typeface="Microsoft YaHei UI"/>
                <a:cs typeface="Microsoft YaHei UI"/>
              </a:rPr>
              <a:t>s</a:t>
            </a:r>
            <a:r>
              <a:rPr sz="3200">
                <a:solidFill>
                  <a:srgbClr val="8BC53F"/>
                </a:solidFill>
                <a:latin typeface="Microsoft YaHei UI"/>
                <a:cs typeface="Microsoft YaHei UI"/>
              </a:rPr>
              <a:t>的关系</a:t>
            </a:r>
            <a:endParaRPr sz="3200">
              <a:latin typeface="Microsoft YaHei UI"/>
              <a:cs typeface="Microsoft YaHei UI"/>
            </a:endParaRPr>
          </a:p>
          <a:p>
            <a:pPr>
              <a:lnSpc>
                <a:spcPts val="650"/>
              </a:lnSpc>
              <a:spcBef>
                <a:spcPts val="30"/>
              </a:spcBef>
            </a:pPr>
            <a:endParaRPr sz="650"/>
          </a:p>
          <a:p>
            <a:pPr marL="12700"/>
            <a:r>
              <a:rPr sz="2400">
                <a:solidFill>
                  <a:srgbClr val="595959"/>
                </a:solidFill>
                <a:latin typeface="Microsoft YaHei UI"/>
                <a:cs typeface="Microsoft YaHei UI"/>
              </a:rPr>
              <a:t>智慧病案为</a:t>
            </a:r>
            <a:r>
              <a:rPr sz="2400" spc="-25">
                <a:solidFill>
                  <a:srgbClr val="595959"/>
                </a:solidFill>
                <a:latin typeface="Microsoft YaHei UI"/>
                <a:cs typeface="Microsoft YaHei UI"/>
              </a:rPr>
              <a:t>D</a:t>
            </a:r>
            <a:r>
              <a:rPr sz="2400" spc="-65">
                <a:solidFill>
                  <a:srgbClr val="595959"/>
                </a:solidFill>
                <a:latin typeface="Microsoft YaHei UI"/>
                <a:cs typeface="Microsoft YaHei UI"/>
              </a:rPr>
              <a:t>R</a:t>
            </a:r>
            <a:r>
              <a:rPr sz="2400" spc="-15">
                <a:solidFill>
                  <a:srgbClr val="595959"/>
                </a:solidFill>
                <a:latin typeface="Microsoft YaHei UI"/>
                <a:cs typeface="Microsoft YaHei UI"/>
              </a:rPr>
              <a:t>Gs打下基础，</a:t>
            </a:r>
            <a:r>
              <a:rPr sz="2400" spc="-25">
                <a:solidFill>
                  <a:srgbClr val="595959"/>
                </a:solidFill>
                <a:latin typeface="Microsoft YaHei UI"/>
                <a:cs typeface="Microsoft YaHei UI"/>
              </a:rPr>
              <a:t>D</a:t>
            </a:r>
            <a:r>
              <a:rPr sz="2400" spc="-65">
                <a:solidFill>
                  <a:srgbClr val="595959"/>
                </a:solidFill>
                <a:latin typeface="Microsoft YaHei UI"/>
                <a:cs typeface="Microsoft YaHei UI"/>
              </a:rPr>
              <a:t>R</a:t>
            </a:r>
            <a:r>
              <a:rPr sz="2400" spc="-15">
                <a:solidFill>
                  <a:srgbClr val="595959"/>
                </a:solidFill>
                <a:latin typeface="Microsoft YaHei UI"/>
                <a:cs typeface="Microsoft YaHei UI"/>
              </a:rPr>
              <a:t>Gs推动智慧病案进一步发展</a:t>
            </a:r>
            <a:endParaRPr sz="2400">
              <a:latin typeface="Microsoft YaHei UI"/>
              <a:cs typeface="Microsoft YaHei UI"/>
            </a:endParaRPr>
          </a:p>
          <a:p>
            <a:pPr>
              <a:lnSpc>
                <a:spcPts val="1000"/>
              </a:lnSpc>
              <a:spcBef>
                <a:spcPts val="18"/>
              </a:spcBef>
            </a:pPr>
            <a:endParaRPr sz="1000"/>
          </a:p>
          <a:p>
            <a:pPr marL="12700" marR="12700">
              <a:lnSpc>
                <a:spcPct val="119300"/>
              </a:lnSpc>
            </a:pPr>
            <a:r>
              <a:rPr sz="1200">
                <a:solidFill>
                  <a:srgbClr val="595959"/>
                </a:solidFill>
                <a:latin typeface="Microsoft YaHei UI"/>
                <a:cs typeface="Microsoft YaHei UI"/>
              </a:rPr>
              <a:t>智慧病案的病案首页直接影响着医院管理水平、医院信息化建设水平和医务人员业务执行水平，在</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应用中，病案首 页数据是实施</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最重要的数据来源，其质量直接影响分组数多少、各指标值高低以及后续应用的效果，病案首页的数 据质量是</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的重要基础。临床医生在电子病历书写过程中，疾病诊断书写不规范以及主要诊断及并发症填写的不完整 易导致在</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分组过程中出现偏差。因此，提高病历书写质量，向临床医师普及疾病分类编码知识，为</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做好事前 数据质量控制是很有必要的。同时，我国</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付费政策推行进展较快，</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与</a:t>
            </a:r>
            <a:r>
              <a:rPr sz="1200" spc="-15">
                <a:solidFill>
                  <a:srgbClr val="595959"/>
                </a:solidFill>
                <a:latin typeface="Microsoft YaHei UI"/>
                <a:cs typeface="Microsoft YaHei UI"/>
              </a:rPr>
              <a:t>D</a:t>
            </a:r>
            <a:r>
              <a:rPr sz="1200" spc="-10">
                <a:solidFill>
                  <a:srgbClr val="595959"/>
                </a:solidFill>
                <a:latin typeface="Microsoft YaHei UI"/>
                <a:cs typeface="Microsoft YaHei UI"/>
              </a:rPr>
              <a:t>IP试点城市数量稳步增长，</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地位 逐步稳固，也将推动作为</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底层数据支撑的智慧病案的建设。</a:t>
            </a:r>
            <a:endParaRPr sz="1200">
              <a:latin typeface="Microsoft YaHei UI"/>
              <a:cs typeface="Microsoft YaHei UI"/>
            </a:endParaRPr>
          </a:p>
          <a:p>
            <a:pPr marR="76200" algn="ctr">
              <a:spcBef>
                <a:spcPts val="400"/>
              </a:spcBef>
            </a:pPr>
            <a:r>
              <a:rPr sz="1400" b="1">
                <a:solidFill>
                  <a:srgbClr val="404040"/>
                </a:solidFill>
                <a:latin typeface="Arial"/>
                <a:cs typeface="Arial"/>
              </a:rPr>
              <a:t>DR</a:t>
            </a:r>
            <a:r>
              <a:rPr sz="1400" b="1" spc="-5">
                <a:solidFill>
                  <a:srgbClr val="404040"/>
                </a:solidFill>
                <a:latin typeface="Arial"/>
                <a:cs typeface="Arial"/>
              </a:rPr>
              <a:t>Gs</a:t>
            </a:r>
            <a:r>
              <a:rPr sz="1400" b="1">
                <a:solidFill>
                  <a:srgbClr val="404040"/>
                </a:solidFill>
                <a:latin typeface="Microsoft YaHei UI"/>
                <a:cs typeface="Microsoft YaHei UI"/>
              </a:rPr>
              <a:t>付费结算流程</a:t>
            </a:r>
            <a:endParaRPr sz="1400">
              <a:latin typeface="Microsoft YaHei UI"/>
              <a:cs typeface="Microsoft YaHei UI"/>
            </a:endParaRPr>
          </a:p>
        </p:txBody>
      </p:sp>
      <p:sp>
        <p:nvSpPr>
          <p:cNvPr id="5" name="object 5"/>
          <p:cNvSpPr/>
          <p:nvPr/>
        </p:nvSpPr>
        <p:spPr>
          <a:xfrm>
            <a:off x="7883358" y="3645520"/>
            <a:ext cx="604940" cy="228389"/>
          </a:xfrm>
          <a:custGeom>
            <a:rect l="l" t="t" r="r" b="b"/>
            <a:pathLst>
              <a:path w="604940" h="228387">
                <a:moveTo>
                  <a:pt x="33337" y="152189"/>
                </a:moveTo>
                <a:lnTo>
                  <a:pt x="0" y="152189"/>
                </a:lnTo>
                <a:lnTo>
                  <a:pt x="38100" y="228389"/>
                </a:lnTo>
                <a:lnTo>
                  <a:pt x="69850" y="164889"/>
                </a:lnTo>
                <a:lnTo>
                  <a:pt x="33337" y="164889"/>
                </a:lnTo>
                <a:lnTo>
                  <a:pt x="33337" y="152189"/>
                </a:lnTo>
                <a:close/>
              </a:path>
              <a:path w="604940" h="228387">
                <a:moveTo>
                  <a:pt x="595415" y="109015"/>
                </a:moveTo>
                <a:lnTo>
                  <a:pt x="35469" y="109015"/>
                </a:lnTo>
                <a:lnTo>
                  <a:pt x="33337" y="111147"/>
                </a:lnTo>
                <a:lnTo>
                  <a:pt x="33337" y="164889"/>
                </a:lnTo>
                <a:lnTo>
                  <a:pt x="42862" y="164889"/>
                </a:lnTo>
                <a:lnTo>
                  <a:pt x="42862" y="118540"/>
                </a:lnTo>
                <a:lnTo>
                  <a:pt x="38100" y="118540"/>
                </a:lnTo>
                <a:lnTo>
                  <a:pt x="42862" y="113778"/>
                </a:lnTo>
                <a:lnTo>
                  <a:pt x="595415" y="113778"/>
                </a:lnTo>
                <a:lnTo>
                  <a:pt x="595415" y="109015"/>
                </a:lnTo>
                <a:close/>
              </a:path>
              <a:path w="604940" h="228387">
                <a:moveTo>
                  <a:pt x="76200" y="152189"/>
                </a:moveTo>
                <a:lnTo>
                  <a:pt x="42862" y="152189"/>
                </a:lnTo>
                <a:lnTo>
                  <a:pt x="42862" y="164889"/>
                </a:lnTo>
                <a:lnTo>
                  <a:pt x="69850" y="164889"/>
                </a:lnTo>
                <a:lnTo>
                  <a:pt x="76200" y="152189"/>
                </a:lnTo>
                <a:close/>
              </a:path>
              <a:path w="604940" h="228387">
                <a:moveTo>
                  <a:pt x="42862" y="113778"/>
                </a:moveTo>
                <a:lnTo>
                  <a:pt x="38100" y="118540"/>
                </a:lnTo>
                <a:lnTo>
                  <a:pt x="42862" y="118540"/>
                </a:lnTo>
                <a:lnTo>
                  <a:pt x="42862" y="113778"/>
                </a:lnTo>
                <a:close/>
              </a:path>
              <a:path w="604940" h="228387">
                <a:moveTo>
                  <a:pt x="604940" y="109015"/>
                </a:moveTo>
                <a:lnTo>
                  <a:pt x="600177" y="109015"/>
                </a:lnTo>
                <a:lnTo>
                  <a:pt x="595415" y="113778"/>
                </a:lnTo>
                <a:lnTo>
                  <a:pt x="42862" y="113778"/>
                </a:lnTo>
                <a:lnTo>
                  <a:pt x="42862" y="118540"/>
                </a:lnTo>
                <a:lnTo>
                  <a:pt x="602808" y="118540"/>
                </a:lnTo>
                <a:lnTo>
                  <a:pt x="604940" y="116408"/>
                </a:lnTo>
                <a:lnTo>
                  <a:pt x="604940" y="109015"/>
                </a:lnTo>
                <a:close/>
              </a:path>
              <a:path w="604940" h="228387">
                <a:moveTo>
                  <a:pt x="604940" y="0"/>
                </a:moveTo>
                <a:lnTo>
                  <a:pt x="595415" y="0"/>
                </a:lnTo>
                <a:lnTo>
                  <a:pt x="595415" y="113778"/>
                </a:lnTo>
                <a:lnTo>
                  <a:pt x="600177" y="109015"/>
                </a:lnTo>
                <a:lnTo>
                  <a:pt x="604940" y="109015"/>
                </a:lnTo>
                <a:lnTo>
                  <a:pt x="604940"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8478773" y="3645520"/>
            <a:ext cx="932478" cy="228389"/>
          </a:xfrm>
          <a:custGeom>
            <a:rect l="l" t="t" r="r" b="b"/>
            <a:pathLst>
              <a:path w="932477" h="228387">
                <a:moveTo>
                  <a:pt x="889615" y="152189"/>
                </a:moveTo>
                <a:lnTo>
                  <a:pt x="856278" y="152189"/>
                </a:lnTo>
                <a:lnTo>
                  <a:pt x="894378" y="228389"/>
                </a:lnTo>
                <a:lnTo>
                  <a:pt x="926128" y="164889"/>
                </a:lnTo>
                <a:lnTo>
                  <a:pt x="889615" y="164889"/>
                </a:lnTo>
                <a:lnTo>
                  <a:pt x="889615" y="152189"/>
                </a:lnTo>
                <a:close/>
              </a:path>
              <a:path w="932477" h="228387">
                <a:moveTo>
                  <a:pt x="889615" y="113779"/>
                </a:moveTo>
                <a:lnTo>
                  <a:pt x="889615" y="164889"/>
                </a:lnTo>
                <a:lnTo>
                  <a:pt x="899140" y="164889"/>
                </a:lnTo>
                <a:lnTo>
                  <a:pt x="899140" y="118541"/>
                </a:lnTo>
                <a:lnTo>
                  <a:pt x="894378" y="118541"/>
                </a:lnTo>
                <a:lnTo>
                  <a:pt x="889615" y="113779"/>
                </a:lnTo>
                <a:close/>
              </a:path>
              <a:path w="932477" h="228387">
                <a:moveTo>
                  <a:pt x="932478" y="152189"/>
                </a:moveTo>
                <a:lnTo>
                  <a:pt x="899140" y="152189"/>
                </a:lnTo>
                <a:lnTo>
                  <a:pt x="899140" y="164889"/>
                </a:lnTo>
                <a:lnTo>
                  <a:pt x="926128" y="164889"/>
                </a:lnTo>
                <a:lnTo>
                  <a:pt x="932478" y="152189"/>
                </a:lnTo>
                <a:close/>
              </a:path>
              <a:path w="932477" h="228387">
                <a:moveTo>
                  <a:pt x="9525" y="0"/>
                </a:moveTo>
                <a:lnTo>
                  <a:pt x="0" y="0"/>
                </a:lnTo>
                <a:lnTo>
                  <a:pt x="0" y="116409"/>
                </a:lnTo>
                <a:lnTo>
                  <a:pt x="2132" y="118541"/>
                </a:lnTo>
                <a:lnTo>
                  <a:pt x="889615" y="118541"/>
                </a:lnTo>
                <a:lnTo>
                  <a:pt x="889615" y="113779"/>
                </a:lnTo>
                <a:lnTo>
                  <a:pt x="9525" y="113779"/>
                </a:lnTo>
                <a:lnTo>
                  <a:pt x="4762" y="109016"/>
                </a:lnTo>
                <a:lnTo>
                  <a:pt x="9525" y="109016"/>
                </a:lnTo>
                <a:lnTo>
                  <a:pt x="9525" y="0"/>
                </a:lnTo>
                <a:close/>
              </a:path>
              <a:path w="932477" h="228387">
                <a:moveTo>
                  <a:pt x="897008" y="109016"/>
                </a:moveTo>
                <a:lnTo>
                  <a:pt x="9525" y="109016"/>
                </a:lnTo>
                <a:lnTo>
                  <a:pt x="9525" y="113779"/>
                </a:lnTo>
                <a:lnTo>
                  <a:pt x="889615" y="113779"/>
                </a:lnTo>
                <a:lnTo>
                  <a:pt x="894378" y="118541"/>
                </a:lnTo>
                <a:lnTo>
                  <a:pt x="899140" y="118541"/>
                </a:lnTo>
                <a:lnTo>
                  <a:pt x="899140" y="111149"/>
                </a:lnTo>
                <a:lnTo>
                  <a:pt x="897008" y="109016"/>
                </a:lnTo>
                <a:close/>
              </a:path>
              <a:path w="932477" h="228387">
                <a:moveTo>
                  <a:pt x="9525" y="109016"/>
                </a:moveTo>
                <a:lnTo>
                  <a:pt x="4762" y="109016"/>
                </a:lnTo>
                <a:lnTo>
                  <a:pt x="9525" y="113779"/>
                </a:lnTo>
                <a:lnTo>
                  <a:pt x="9525" y="109016"/>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7257901" y="3874152"/>
            <a:ext cx="1326528" cy="220576"/>
          </a:xfrm>
          <a:custGeom>
            <a:rect l="l" t="t" r="r" b="b"/>
            <a:pathLst>
              <a:path w="1326528" h="220576">
                <a:moveTo>
                  <a:pt x="0" y="0"/>
                </a:moveTo>
                <a:lnTo>
                  <a:pt x="1326528" y="0"/>
                </a:lnTo>
                <a:lnTo>
                  <a:pt x="1326528" y="220576"/>
                </a:lnTo>
                <a:lnTo>
                  <a:pt x="0" y="220576"/>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txBox="1"/>
          <p:nvPr/>
        </p:nvSpPr>
        <p:spPr>
          <a:xfrm>
            <a:off x="7679865" y="3915155"/>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有效病案</a:t>
            </a:r>
            <a:endParaRPr sz="900">
              <a:latin typeface="Microsoft YaHei UI"/>
              <a:cs typeface="Microsoft YaHei UI"/>
            </a:endParaRPr>
          </a:p>
        </p:txBody>
      </p:sp>
      <p:sp>
        <p:nvSpPr>
          <p:cNvPr id="9" name="object 9"/>
          <p:cNvSpPr/>
          <p:nvPr/>
        </p:nvSpPr>
        <p:spPr>
          <a:xfrm>
            <a:off x="7872035" y="3425187"/>
            <a:ext cx="1221832" cy="220574"/>
          </a:xfrm>
          <a:custGeom>
            <a:rect l="l" t="t" r="r" b="b"/>
            <a:pathLst>
              <a:path w="1221832" h="220574">
                <a:moveTo>
                  <a:pt x="0" y="0"/>
                </a:moveTo>
                <a:lnTo>
                  <a:pt x="1221832" y="0"/>
                </a:lnTo>
                <a:lnTo>
                  <a:pt x="1221832" y="220574"/>
                </a:lnTo>
                <a:lnTo>
                  <a:pt x="0" y="220574"/>
                </a:lnTo>
                <a:lnTo>
                  <a:pt x="0" y="0"/>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7872036" y="3425187"/>
            <a:ext cx="1221833" cy="220576"/>
          </a:xfrm>
          <a:custGeom>
            <a:rect l="l" t="t" r="r" b="b"/>
            <a:pathLst>
              <a:path w="1221833" h="220576">
                <a:moveTo>
                  <a:pt x="0" y="0"/>
                </a:moveTo>
                <a:lnTo>
                  <a:pt x="1221833" y="0"/>
                </a:lnTo>
                <a:lnTo>
                  <a:pt x="1221833" y="220576"/>
                </a:lnTo>
                <a:lnTo>
                  <a:pt x="0" y="220576"/>
                </a:lnTo>
                <a:lnTo>
                  <a:pt x="0" y="0"/>
                </a:lnTo>
                <a:close/>
              </a:path>
            </a:pathLst>
          </a:custGeom>
          <a:ln w="9525">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txBox="1"/>
          <p:nvPr/>
        </p:nvSpPr>
        <p:spPr>
          <a:xfrm>
            <a:off x="8241651" y="3467100"/>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所有病案</a:t>
            </a:r>
            <a:endParaRPr sz="900">
              <a:latin typeface="Microsoft YaHei UI"/>
              <a:cs typeface="Microsoft YaHei UI"/>
            </a:endParaRPr>
          </a:p>
        </p:txBody>
      </p:sp>
      <p:sp>
        <p:nvSpPr>
          <p:cNvPr id="12" name="object 12"/>
          <p:cNvSpPr/>
          <p:nvPr/>
        </p:nvSpPr>
        <p:spPr>
          <a:xfrm>
            <a:off x="7335025" y="4094728"/>
            <a:ext cx="590903" cy="253178"/>
          </a:xfrm>
          <a:custGeom>
            <a:rect l="l" t="t" r="r" b="b"/>
            <a:pathLst>
              <a:path w="590903" h="253178">
                <a:moveTo>
                  <a:pt x="33337" y="176978"/>
                </a:moveTo>
                <a:lnTo>
                  <a:pt x="0" y="176978"/>
                </a:lnTo>
                <a:lnTo>
                  <a:pt x="38100" y="253178"/>
                </a:lnTo>
                <a:lnTo>
                  <a:pt x="69850" y="189678"/>
                </a:lnTo>
                <a:lnTo>
                  <a:pt x="33337" y="189678"/>
                </a:lnTo>
                <a:lnTo>
                  <a:pt x="33337" y="176978"/>
                </a:lnTo>
                <a:close/>
              </a:path>
              <a:path w="590903" h="253178">
                <a:moveTo>
                  <a:pt x="581378" y="121528"/>
                </a:moveTo>
                <a:lnTo>
                  <a:pt x="35469" y="121528"/>
                </a:lnTo>
                <a:lnTo>
                  <a:pt x="33337" y="123661"/>
                </a:lnTo>
                <a:lnTo>
                  <a:pt x="33337" y="189678"/>
                </a:lnTo>
                <a:lnTo>
                  <a:pt x="42862" y="189678"/>
                </a:lnTo>
                <a:lnTo>
                  <a:pt x="42862" y="131053"/>
                </a:lnTo>
                <a:lnTo>
                  <a:pt x="38100" y="131053"/>
                </a:lnTo>
                <a:lnTo>
                  <a:pt x="42862" y="126291"/>
                </a:lnTo>
                <a:lnTo>
                  <a:pt x="581378" y="126291"/>
                </a:lnTo>
                <a:lnTo>
                  <a:pt x="581378" y="121528"/>
                </a:lnTo>
                <a:close/>
              </a:path>
              <a:path w="590903" h="253178">
                <a:moveTo>
                  <a:pt x="76200" y="176978"/>
                </a:moveTo>
                <a:lnTo>
                  <a:pt x="42862" y="176978"/>
                </a:lnTo>
                <a:lnTo>
                  <a:pt x="42862" y="189678"/>
                </a:lnTo>
                <a:lnTo>
                  <a:pt x="69850" y="189678"/>
                </a:lnTo>
                <a:lnTo>
                  <a:pt x="76200" y="176978"/>
                </a:lnTo>
                <a:close/>
              </a:path>
              <a:path w="590903" h="253178">
                <a:moveTo>
                  <a:pt x="42862" y="126291"/>
                </a:moveTo>
                <a:lnTo>
                  <a:pt x="38100" y="131053"/>
                </a:lnTo>
                <a:lnTo>
                  <a:pt x="42862" y="131053"/>
                </a:lnTo>
                <a:lnTo>
                  <a:pt x="42862" y="126291"/>
                </a:lnTo>
                <a:close/>
              </a:path>
              <a:path w="590903" h="253178">
                <a:moveTo>
                  <a:pt x="590903" y="121528"/>
                </a:moveTo>
                <a:lnTo>
                  <a:pt x="586140" y="121528"/>
                </a:lnTo>
                <a:lnTo>
                  <a:pt x="581378" y="126291"/>
                </a:lnTo>
                <a:lnTo>
                  <a:pt x="42862" y="126291"/>
                </a:lnTo>
                <a:lnTo>
                  <a:pt x="42862" y="131053"/>
                </a:lnTo>
                <a:lnTo>
                  <a:pt x="588770" y="131053"/>
                </a:lnTo>
                <a:lnTo>
                  <a:pt x="590903" y="128921"/>
                </a:lnTo>
                <a:lnTo>
                  <a:pt x="590903" y="121528"/>
                </a:lnTo>
                <a:close/>
              </a:path>
              <a:path w="590903" h="253178">
                <a:moveTo>
                  <a:pt x="590903" y="0"/>
                </a:moveTo>
                <a:lnTo>
                  <a:pt x="581378" y="0"/>
                </a:lnTo>
                <a:lnTo>
                  <a:pt x="581378" y="126291"/>
                </a:lnTo>
                <a:lnTo>
                  <a:pt x="586140" y="121528"/>
                </a:lnTo>
                <a:lnTo>
                  <a:pt x="590903" y="121528"/>
                </a:lnTo>
                <a:lnTo>
                  <a:pt x="590903"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7916111" y="4094956"/>
            <a:ext cx="331797" cy="253178"/>
          </a:xfrm>
          <a:custGeom>
            <a:rect l="l" t="t" r="r" b="b"/>
            <a:pathLst>
              <a:path w="331797" h="253178">
                <a:moveTo>
                  <a:pt x="288935" y="176978"/>
                </a:moveTo>
                <a:lnTo>
                  <a:pt x="255597" y="176978"/>
                </a:lnTo>
                <a:lnTo>
                  <a:pt x="293697" y="253178"/>
                </a:lnTo>
                <a:lnTo>
                  <a:pt x="325447" y="189678"/>
                </a:lnTo>
                <a:lnTo>
                  <a:pt x="288935" y="189678"/>
                </a:lnTo>
                <a:lnTo>
                  <a:pt x="288935" y="176978"/>
                </a:lnTo>
                <a:close/>
              </a:path>
              <a:path w="331797" h="253178">
                <a:moveTo>
                  <a:pt x="288935" y="126588"/>
                </a:moveTo>
                <a:lnTo>
                  <a:pt x="288935" y="189678"/>
                </a:lnTo>
                <a:lnTo>
                  <a:pt x="298460" y="189678"/>
                </a:lnTo>
                <a:lnTo>
                  <a:pt x="298460" y="131351"/>
                </a:lnTo>
                <a:lnTo>
                  <a:pt x="293697" y="131351"/>
                </a:lnTo>
                <a:lnTo>
                  <a:pt x="288935" y="126588"/>
                </a:lnTo>
                <a:close/>
              </a:path>
              <a:path w="331797" h="253178">
                <a:moveTo>
                  <a:pt x="331797" y="176978"/>
                </a:moveTo>
                <a:lnTo>
                  <a:pt x="298460" y="176978"/>
                </a:lnTo>
                <a:lnTo>
                  <a:pt x="298460" y="189678"/>
                </a:lnTo>
                <a:lnTo>
                  <a:pt x="325447" y="189678"/>
                </a:lnTo>
                <a:lnTo>
                  <a:pt x="331797" y="176978"/>
                </a:lnTo>
                <a:close/>
              </a:path>
              <a:path w="331797" h="253178">
                <a:moveTo>
                  <a:pt x="9525" y="0"/>
                </a:moveTo>
                <a:lnTo>
                  <a:pt x="0" y="0"/>
                </a:lnTo>
                <a:lnTo>
                  <a:pt x="0" y="129218"/>
                </a:lnTo>
                <a:lnTo>
                  <a:pt x="2132" y="131351"/>
                </a:lnTo>
                <a:lnTo>
                  <a:pt x="288935" y="131351"/>
                </a:lnTo>
                <a:lnTo>
                  <a:pt x="288935" y="126588"/>
                </a:lnTo>
                <a:lnTo>
                  <a:pt x="9525" y="126588"/>
                </a:lnTo>
                <a:lnTo>
                  <a:pt x="4762" y="121826"/>
                </a:lnTo>
                <a:lnTo>
                  <a:pt x="9525" y="121826"/>
                </a:lnTo>
                <a:lnTo>
                  <a:pt x="9525" y="0"/>
                </a:lnTo>
                <a:close/>
              </a:path>
              <a:path w="331797" h="253178">
                <a:moveTo>
                  <a:pt x="296327" y="121826"/>
                </a:moveTo>
                <a:lnTo>
                  <a:pt x="9525" y="121826"/>
                </a:lnTo>
                <a:lnTo>
                  <a:pt x="9525" y="126588"/>
                </a:lnTo>
                <a:lnTo>
                  <a:pt x="288935" y="126588"/>
                </a:lnTo>
                <a:lnTo>
                  <a:pt x="293697" y="131351"/>
                </a:lnTo>
                <a:lnTo>
                  <a:pt x="298460" y="131351"/>
                </a:lnTo>
                <a:lnTo>
                  <a:pt x="298460" y="123958"/>
                </a:lnTo>
                <a:lnTo>
                  <a:pt x="296327" y="121826"/>
                </a:lnTo>
                <a:close/>
              </a:path>
              <a:path w="331797" h="253178">
                <a:moveTo>
                  <a:pt x="9525" y="121826"/>
                </a:moveTo>
                <a:lnTo>
                  <a:pt x="4762" y="121826"/>
                </a:lnTo>
                <a:lnTo>
                  <a:pt x="9525" y="126588"/>
                </a:lnTo>
                <a:lnTo>
                  <a:pt x="9525" y="121826"/>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7049096" y="4348360"/>
            <a:ext cx="647472" cy="220576"/>
          </a:xfrm>
          <a:custGeom>
            <a:rect l="l" t="t" r="r" b="b"/>
            <a:pathLst>
              <a:path w="647472" h="220576">
                <a:moveTo>
                  <a:pt x="0" y="0"/>
                </a:moveTo>
                <a:lnTo>
                  <a:pt x="647472" y="0"/>
                </a:lnTo>
                <a:lnTo>
                  <a:pt x="647472" y="220576"/>
                </a:lnTo>
                <a:lnTo>
                  <a:pt x="0" y="220576"/>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txBox="1"/>
          <p:nvPr/>
        </p:nvSpPr>
        <p:spPr>
          <a:xfrm>
            <a:off x="7131532" y="4390644"/>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入分组器</a:t>
            </a:r>
            <a:endParaRPr sz="900">
              <a:latin typeface="Microsoft YaHei UI"/>
              <a:cs typeface="Microsoft YaHei UI"/>
            </a:endParaRPr>
          </a:p>
        </p:txBody>
      </p:sp>
      <p:sp>
        <p:nvSpPr>
          <p:cNvPr id="16" name="object 16"/>
          <p:cNvSpPr/>
          <p:nvPr/>
        </p:nvSpPr>
        <p:spPr>
          <a:xfrm>
            <a:off x="6807163" y="4568709"/>
            <a:ext cx="570431" cy="411848"/>
          </a:xfrm>
          <a:custGeom>
            <a:rect l="l" t="t" r="r" b="b"/>
            <a:pathLst>
              <a:path w="570431" h="411848">
                <a:moveTo>
                  <a:pt x="33337" y="335648"/>
                </a:moveTo>
                <a:lnTo>
                  <a:pt x="0" y="335648"/>
                </a:lnTo>
                <a:lnTo>
                  <a:pt x="38100" y="411848"/>
                </a:lnTo>
                <a:lnTo>
                  <a:pt x="69850" y="348348"/>
                </a:lnTo>
                <a:lnTo>
                  <a:pt x="33337" y="348348"/>
                </a:lnTo>
                <a:lnTo>
                  <a:pt x="33337" y="335648"/>
                </a:lnTo>
                <a:close/>
              </a:path>
              <a:path w="570431" h="411848">
                <a:moveTo>
                  <a:pt x="560906" y="201363"/>
                </a:moveTo>
                <a:lnTo>
                  <a:pt x="35469" y="201363"/>
                </a:lnTo>
                <a:lnTo>
                  <a:pt x="33337" y="203495"/>
                </a:lnTo>
                <a:lnTo>
                  <a:pt x="33337" y="348348"/>
                </a:lnTo>
                <a:lnTo>
                  <a:pt x="42862" y="348348"/>
                </a:lnTo>
                <a:lnTo>
                  <a:pt x="42862" y="210888"/>
                </a:lnTo>
                <a:lnTo>
                  <a:pt x="38100" y="210888"/>
                </a:lnTo>
                <a:lnTo>
                  <a:pt x="42862" y="206126"/>
                </a:lnTo>
                <a:lnTo>
                  <a:pt x="560906" y="206126"/>
                </a:lnTo>
                <a:lnTo>
                  <a:pt x="560906" y="201363"/>
                </a:lnTo>
                <a:close/>
              </a:path>
              <a:path w="570431" h="411848">
                <a:moveTo>
                  <a:pt x="76200" y="335648"/>
                </a:moveTo>
                <a:lnTo>
                  <a:pt x="42862" y="335648"/>
                </a:lnTo>
                <a:lnTo>
                  <a:pt x="42862" y="348348"/>
                </a:lnTo>
                <a:lnTo>
                  <a:pt x="69850" y="348348"/>
                </a:lnTo>
                <a:lnTo>
                  <a:pt x="76200" y="335648"/>
                </a:lnTo>
                <a:close/>
              </a:path>
              <a:path w="570431" h="411848">
                <a:moveTo>
                  <a:pt x="42862" y="206126"/>
                </a:moveTo>
                <a:lnTo>
                  <a:pt x="38100" y="210888"/>
                </a:lnTo>
                <a:lnTo>
                  <a:pt x="42862" y="210888"/>
                </a:lnTo>
                <a:lnTo>
                  <a:pt x="42862" y="206126"/>
                </a:lnTo>
                <a:close/>
              </a:path>
              <a:path w="570431" h="411848">
                <a:moveTo>
                  <a:pt x="570431" y="201363"/>
                </a:moveTo>
                <a:lnTo>
                  <a:pt x="565669" y="201363"/>
                </a:lnTo>
                <a:lnTo>
                  <a:pt x="560906" y="206126"/>
                </a:lnTo>
                <a:lnTo>
                  <a:pt x="42862" y="206126"/>
                </a:lnTo>
                <a:lnTo>
                  <a:pt x="42862" y="210888"/>
                </a:lnTo>
                <a:lnTo>
                  <a:pt x="568299" y="210888"/>
                </a:lnTo>
                <a:lnTo>
                  <a:pt x="570431" y="208756"/>
                </a:lnTo>
                <a:lnTo>
                  <a:pt x="570431" y="201363"/>
                </a:lnTo>
                <a:close/>
              </a:path>
              <a:path w="570431" h="411848">
                <a:moveTo>
                  <a:pt x="570431" y="0"/>
                </a:moveTo>
                <a:lnTo>
                  <a:pt x="560906" y="0"/>
                </a:lnTo>
                <a:lnTo>
                  <a:pt x="560906" y="206126"/>
                </a:lnTo>
                <a:lnTo>
                  <a:pt x="565669" y="201363"/>
                </a:lnTo>
                <a:lnTo>
                  <a:pt x="570431" y="201363"/>
                </a:lnTo>
                <a:lnTo>
                  <a:pt x="570431"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7368068" y="4568709"/>
            <a:ext cx="346420" cy="412302"/>
          </a:xfrm>
          <a:custGeom>
            <a:rect l="l" t="t" r="r" b="b"/>
            <a:pathLst>
              <a:path w="346420" h="412302">
                <a:moveTo>
                  <a:pt x="303557" y="336102"/>
                </a:moveTo>
                <a:lnTo>
                  <a:pt x="270220" y="336102"/>
                </a:lnTo>
                <a:lnTo>
                  <a:pt x="308320" y="412302"/>
                </a:lnTo>
                <a:lnTo>
                  <a:pt x="340070" y="348802"/>
                </a:lnTo>
                <a:lnTo>
                  <a:pt x="303557" y="348802"/>
                </a:lnTo>
                <a:lnTo>
                  <a:pt x="303557" y="336102"/>
                </a:lnTo>
                <a:close/>
              </a:path>
              <a:path w="346420" h="412302">
                <a:moveTo>
                  <a:pt x="303557" y="206546"/>
                </a:moveTo>
                <a:lnTo>
                  <a:pt x="303557" y="348802"/>
                </a:lnTo>
                <a:lnTo>
                  <a:pt x="313082" y="348802"/>
                </a:lnTo>
                <a:lnTo>
                  <a:pt x="313082" y="211308"/>
                </a:lnTo>
                <a:lnTo>
                  <a:pt x="308320" y="211308"/>
                </a:lnTo>
                <a:lnTo>
                  <a:pt x="303557" y="206546"/>
                </a:lnTo>
                <a:close/>
              </a:path>
              <a:path w="346420" h="412302">
                <a:moveTo>
                  <a:pt x="346420" y="336102"/>
                </a:moveTo>
                <a:lnTo>
                  <a:pt x="313082" y="336102"/>
                </a:lnTo>
                <a:lnTo>
                  <a:pt x="313082" y="348802"/>
                </a:lnTo>
                <a:lnTo>
                  <a:pt x="340070" y="348802"/>
                </a:lnTo>
                <a:lnTo>
                  <a:pt x="346420" y="336102"/>
                </a:lnTo>
                <a:close/>
              </a:path>
              <a:path w="346420" h="412302">
                <a:moveTo>
                  <a:pt x="9525" y="0"/>
                </a:moveTo>
                <a:lnTo>
                  <a:pt x="0" y="0"/>
                </a:lnTo>
                <a:lnTo>
                  <a:pt x="0" y="209176"/>
                </a:lnTo>
                <a:lnTo>
                  <a:pt x="2132" y="211308"/>
                </a:lnTo>
                <a:lnTo>
                  <a:pt x="303557" y="211308"/>
                </a:lnTo>
                <a:lnTo>
                  <a:pt x="303557" y="206546"/>
                </a:lnTo>
                <a:lnTo>
                  <a:pt x="9525" y="206546"/>
                </a:lnTo>
                <a:lnTo>
                  <a:pt x="4762" y="201783"/>
                </a:lnTo>
                <a:lnTo>
                  <a:pt x="9525" y="201783"/>
                </a:lnTo>
                <a:lnTo>
                  <a:pt x="9525" y="0"/>
                </a:lnTo>
                <a:close/>
              </a:path>
              <a:path w="346420" h="412302">
                <a:moveTo>
                  <a:pt x="310950" y="201783"/>
                </a:moveTo>
                <a:lnTo>
                  <a:pt x="9525" y="201783"/>
                </a:lnTo>
                <a:lnTo>
                  <a:pt x="9525" y="206546"/>
                </a:lnTo>
                <a:lnTo>
                  <a:pt x="303557" y="206546"/>
                </a:lnTo>
                <a:lnTo>
                  <a:pt x="308320" y="211308"/>
                </a:lnTo>
                <a:lnTo>
                  <a:pt x="313082" y="211308"/>
                </a:lnTo>
                <a:lnTo>
                  <a:pt x="313082" y="203916"/>
                </a:lnTo>
                <a:lnTo>
                  <a:pt x="310950" y="201783"/>
                </a:lnTo>
                <a:close/>
              </a:path>
              <a:path w="346420" h="412302">
                <a:moveTo>
                  <a:pt x="9525" y="201783"/>
                </a:moveTo>
                <a:lnTo>
                  <a:pt x="4762" y="201783"/>
                </a:lnTo>
                <a:lnTo>
                  <a:pt x="9525" y="206546"/>
                </a:lnTo>
                <a:lnTo>
                  <a:pt x="9525" y="201783"/>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7270185" y="4980639"/>
            <a:ext cx="812995" cy="220576"/>
          </a:xfrm>
          <a:custGeom>
            <a:rect l="l" t="t" r="r" b="b"/>
            <a:pathLst>
              <a:path w="812995" h="220576">
                <a:moveTo>
                  <a:pt x="0" y="0"/>
                </a:moveTo>
                <a:lnTo>
                  <a:pt x="812995" y="0"/>
                </a:lnTo>
                <a:lnTo>
                  <a:pt x="812995"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p:nvPr/>
        </p:nvSpPr>
        <p:spPr>
          <a:xfrm>
            <a:off x="8709595" y="3874152"/>
            <a:ext cx="1326528" cy="220576"/>
          </a:xfrm>
          <a:custGeom>
            <a:rect l="l" t="t" r="r" b="b"/>
            <a:pathLst>
              <a:path w="1326528" h="220576">
                <a:moveTo>
                  <a:pt x="0" y="0"/>
                </a:moveTo>
                <a:lnTo>
                  <a:pt x="1326528" y="0"/>
                </a:lnTo>
                <a:lnTo>
                  <a:pt x="1326528" y="220576"/>
                </a:lnTo>
                <a:lnTo>
                  <a:pt x="0" y="220576"/>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object 20"/>
          <p:cNvSpPr/>
          <p:nvPr/>
        </p:nvSpPr>
        <p:spPr>
          <a:xfrm>
            <a:off x="8709595" y="3874152"/>
            <a:ext cx="1326528" cy="220576"/>
          </a:xfrm>
          <a:custGeom>
            <a:rect l="l" t="t" r="r" b="b"/>
            <a:pathLst>
              <a:path w="1326528" h="220576">
                <a:moveTo>
                  <a:pt x="0" y="0"/>
                </a:moveTo>
                <a:lnTo>
                  <a:pt x="1326528" y="0"/>
                </a:lnTo>
                <a:lnTo>
                  <a:pt x="1326528"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object 21"/>
          <p:cNvSpPr/>
          <p:nvPr/>
        </p:nvSpPr>
        <p:spPr>
          <a:xfrm>
            <a:off x="9517327" y="4626034"/>
            <a:ext cx="518796" cy="220576"/>
          </a:xfrm>
          <a:custGeom>
            <a:rect l="l" t="t" r="r" b="b"/>
            <a:pathLst>
              <a:path w="518796" h="220576">
                <a:moveTo>
                  <a:pt x="0" y="0"/>
                </a:moveTo>
                <a:lnTo>
                  <a:pt x="518796" y="0"/>
                </a:lnTo>
                <a:lnTo>
                  <a:pt x="518796"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object 22"/>
          <p:cNvSpPr/>
          <p:nvPr/>
        </p:nvSpPr>
        <p:spPr>
          <a:xfrm>
            <a:off x="9413217" y="4094728"/>
            <a:ext cx="622907" cy="220576"/>
          </a:xfrm>
          <a:custGeom>
            <a:rect l="l" t="t" r="r" b="b"/>
            <a:pathLst>
              <a:path w="622907" h="220576">
                <a:moveTo>
                  <a:pt x="0" y="0"/>
                </a:moveTo>
                <a:lnTo>
                  <a:pt x="622907" y="0"/>
                </a:lnTo>
                <a:lnTo>
                  <a:pt x="622907"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object 23"/>
          <p:cNvSpPr/>
          <p:nvPr/>
        </p:nvSpPr>
        <p:spPr>
          <a:xfrm>
            <a:off x="8709595" y="4315305"/>
            <a:ext cx="1326528" cy="310730"/>
          </a:xfrm>
          <a:custGeom>
            <a:rect l="l" t="t" r="r" b="b"/>
            <a:pathLst>
              <a:path w="1326528" h="310730">
                <a:moveTo>
                  <a:pt x="0" y="0"/>
                </a:moveTo>
                <a:lnTo>
                  <a:pt x="1326528" y="0"/>
                </a:lnTo>
                <a:lnTo>
                  <a:pt x="1326528" y="310730"/>
                </a:lnTo>
                <a:lnTo>
                  <a:pt x="0" y="310730"/>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object 24"/>
          <p:cNvSpPr/>
          <p:nvPr/>
        </p:nvSpPr>
        <p:spPr>
          <a:xfrm>
            <a:off x="8709595" y="4626034"/>
            <a:ext cx="807732" cy="220576"/>
          </a:xfrm>
          <a:custGeom>
            <a:rect l="l" t="t" r="r" b="b"/>
            <a:pathLst>
              <a:path w="807732" h="220576">
                <a:moveTo>
                  <a:pt x="0" y="0"/>
                </a:moveTo>
                <a:lnTo>
                  <a:pt x="807732" y="0"/>
                </a:lnTo>
                <a:lnTo>
                  <a:pt x="807732"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8709596" y="4094728"/>
            <a:ext cx="703621" cy="220576"/>
          </a:xfrm>
          <a:custGeom>
            <a:rect l="l" t="t" r="r" b="b"/>
            <a:pathLst>
              <a:path w="703621" h="220576">
                <a:moveTo>
                  <a:pt x="0" y="0"/>
                </a:moveTo>
                <a:lnTo>
                  <a:pt x="703621" y="0"/>
                </a:lnTo>
                <a:lnTo>
                  <a:pt x="703621"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txBox="1"/>
          <p:nvPr/>
        </p:nvSpPr>
        <p:spPr>
          <a:xfrm>
            <a:off x="8794707" y="3822847"/>
            <a:ext cx="1149985" cy="9867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336550">
              <a:lnSpc>
                <a:spcPct val="167300"/>
              </a:lnSpc>
              <a:tabLst>
                <a:tab pos="726440"/>
              </a:tabLst>
            </a:pPr>
            <a:r>
              <a:rPr sz="900" b="1">
                <a:solidFill>
                  <a:srgbClr val="595959"/>
                </a:solidFill>
                <a:latin typeface="Microsoft YaHei UI"/>
                <a:cs typeface="Microsoft YaHei UI"/>
              </a:rPr>
              <a:t>无效病案 </a:t>
            </a:r>
            <a:r>
              <a:rPr sz="800">
                <a:solidFill>
                  <a:srgbClr val="595959"/>
                </a:solidFill>
                <a:latin typeface="Microsoft YaHei UI"/>
                <a:cs typeface="Microsoft YaHei UI"/>
              </a:rPr>
              <a:t>主诊断为空	性别为空 总费用为空或不等于各分</a:t>
            </a:r>
            <a:endParaRPr sz="800">
              <a:latin typeface="Microsoft YaHei UI"/>
              <a:cs typeface="Microsoft YaHei UI"/>
            </a:endParaRPr>
          </a:p>
          <a:p>
            <a:pPr marL="323850">
              <a:lnSpc>
                <a:spcPts val="910"/>
              </a:lnSpc>
            </a:pPr>
            <a:r>
              <a:rPr sz="800">
                <a:solidFill>
                  <a:srgbClr val="595959"/>
                </a:solidFill>
                <a:latin typeface="Microsoft YaHei UI"/>
                <a:cs typeface="Microsoft YaHei UI"/>
              </a:rPr>
              <a:t>项费用之和</a:t>
            </a:r>
            <a:endParaRPr sz="800">
              <a:latin typeface="Microsoft YaHei UI"/>
              <a:cs typeface="Microsoft YaHei UI"/>
            </a:endParaRPr>
          </a:p>
          <a:p>
            <a:pPr>
              <a:lnSpc>
                <a:spcPts val="650"/>
              </a:lnSpc>
              <a:spcBef>
                <a:spcPts val="45"/>
              </a:spcBef>
            </a:pPr>
            <a:endParaRPr sz="650"/>
          </a:p>
          <a:p>
            <a:pPr marR="117475" algn="ctr">
              <a:tabLst>
                <a:tab pos="932180"/>
              </a:tabLst>
            </a:pPr>
            <a:r>
              <a:rPr sz="800">
                <a:solidFill>
                  <a:srgbClr val="595959"/>
                </a:solidFill>
                <a:latin typeface="Microsoft YaHei UI"/>
                <a:cs typeface="Microsoft YaHei UI"/>
              </a:rPr>
              <a:t>住院天数为空	</a:t>
            </a:r>
            <a:r>
              <a:rPr sz="800" spc="-15">
                <a:solidFill>
                  <a:srgbClr val="595959"/>
                </a:solidFill>
                <a:latin typeface="Microsoft YaHei UI"/>
                <a:cs typeface="Microsoft YaHei UI"/>
              </a:rPr>
              <a:t>...</a:t>
            </a:r>
            <a:endParaRPr sz="800">
              <a:latin typeface="Microsoft YaHei UI"/>
              <a:cs typeface="Microsoft YaHei UI"/>
            </a:endParaRPr>
          </a:p>
        </p:txBody>
      </p:sp>
      <p:sp>
        <p:nvSpPr>
          <p:cNvPr id="27" name="object 27"/>
          <p:cNvSpPr/>
          <p:nvPr/>
        </p:nvSpPr>
        <p:spPr>
          <a:xfrm>
            <a:off x="7797754" y="4348360"/>
            <a:ext cx="824108" cy="220576"/>
          </a:xfrm>
          <a:custGeom>
            <a:rect l="l" t="t" r="r" b="b"/>
            <a:pathLst>
              <a:path w="824108" h="220576">
                <a:moveTo>
                  <a:pt x="0" y="0"/>
                </a:moveTo>
                <a:lnTo>
                  <a:pt x="824108" y="0"/>
                </a:lnTo>
                <a:lnTo>
                  <a:pt x="824108" y="220576"/>
                </a:lnTo>
                <a:lnTo>
                  <a:pt x="0" y="220576"/>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7797754" y="4348360"/>
            <a:ext cx="824108" cy="220576"/>
          </a:xfrm>
          <a:custGeom>
            <a:rect l="l" t="t" r="r" b="b"/>
            <a:pathLst>
              <a:path w="824108" h="220576">
                <a:moveTo>
                  <a:pt x="0" y="0"/>
                </a:moveTo>
                <a:lnTo>
                  <a:pt x="824108" y="0"/>
                </a:lnTo>
                <a:lnTo>
                  <a:pt x="824108" y="220576"/>
                </a:lnTo>
                <a:lnTo>
                  <a:pt x="0" y="22057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txBox="1"/>
          <p:nvPr/>
        </p:nvSpPr>
        <p:spPr>
          <a:xfrm>
            <a:off x="7911357" y="4390644"/>
            <a:ext cx="5969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不入分组器</a:t>
            </a:r>
            <a:endParaRPr sz="900">
              <a:latin typeface="Microsoft YaHei UI"/>
              <a:cs typeface="Microsoft YaHei UI"/>
            </a:endParaRPr>
          </a:p>
        </p:txBody>
      </p:sp>
      <p:sp>
        <p:nvSpPr>
          <p:cNvPr id="30" name="object 30"/>
          <p:cNvSpPr/>
          <p:nvPr/>
        </p:nvSpPr>
        <p:spPr>
          <a:xfrm>
            <a:off x="7797754" y="4568936"/>
            <a:ext cx="824108" cy="138236"/>
          </a:xfrm>
          <a:custGeom>
            <a:rect l="l" t="t" r="r" b="b"/>
            <a:pathLst>
              <a:path w="824108" h="138236">
                <a:moveTo>
                  <a:pt x="0" y="0"/>
                </a:moveTo>
                <a:lnTo>
                  <a:pt x="824108" y="0"/>
                </a:lnTo>
                <a:lnTo>
                  <a:pt x="824108" y="138236"/>
                </a:lnTo>
                <a:lnTo>
                  <a:pt x="0" y="13823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7947076" y="4577079"/>
            <a:ext cx="52578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住院</a:t>
            </a:r>
            <a:r>
              <a:rPr sz="800" spc="-20">
                <a:solidFill>
                  <a:srgbClr val="595959"/>
                </a:solidFill>
                <a:latin typeface="Microsoft YaHei UI"/>
                <a:cs typeface="Microsoft YaHei UI"/>
              </a:rPr>
              <a:t>&gt;</a:t>
            </a:r>
            <a:r>
              <a:rPr sz="800" spc="5">
                <a:solidFill>
                  <a:srgbClr val="595959"/>
                </a:solidFill>
                <a:latin typeface="Microsoft YaHei UI"/>
                <a:cs typeface="Microsoft YaHei UI"/>
              </a:rPr>
              <a:t>60</a:t>
            </a:r>
            <a:r>
              <a:rPr sz="800">
                <a:solidFill>
                  <a:srgbClr val="595959"/>
                </a:solidFill>
                <a:latin typeface="Microsoft YaHei UI"/>
                <a:cs typeface="Microsoft YaHei UI"/>
              </a:rPr>
              <a:t>天</a:t>
            </a:r>
            <a:endParaRPr sz="800">
              <a:latin typeface="Microsoft YaHei UI"/>
              <a:cs typeface="Microsoft YaHei UI"/>
            </a:endParaRPr>
          </a:p>
        </p:txBody>
      </p:sp>
      <p:sp>
        <p:nvSpPr>
          <p:cNvPr id="32" name="object 32"/>
          <p:cNvSpPr/>
          <p:nvPr/>
        </p:nvSpPr>
        <p:spPr>
          <a:xfrm>
            <a:off x="7797754" y="4705970"/>
            <a:ext cx="824108" cy="138236"/>
          </a:xfrm>
          <a:custGeom>
            <a:rect l="l" t="t" r="r" b="b"/>
            <a:pathLst>
              <a:path w="824108" h="138236">
                <a:moveTo>
                  <a:pt x="0" y="0"/>
                </a:moveTo>
                <a:lnTo>
                  <a:pt x="824108" y="0"/>
                </a:lnTo>
                <a:lnTo>
                  <a:pt x="824108" y="138236"/>
                </a:lnTo>
                <a:lnTo>
                  <a:pt x="0" y="138236"/>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txBox="1"/>
          <p:nvPr/>
        </p:nvSpPr>
        <p:spPr>
          <a:xfrm>
            <a:off x="7926439" y="4714240"/>
            <a:ext cx="56705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595959"/>
                </a:solidFill>
                <a:latin typeface="Microsoft YaHei UI"/>
                <a:cs typeface="Microsoft YaHei UI"/>
              </a:rPr>
              <a:t>总费用</a:t>
            </a:r>
            <a:r>
              <a:rPr sz="800" spc="-20">
                <a:solidFill>
                  <a:srgbClr val="595959"/>
                </a:solidFill>
                <a:latin typeface="Microsoft YaHei UI"/>
                <a:cs typeface="Microsoft YaHei UI"/>
              </a:rPr>
              <a:t>&lt;</a:t>
            </a:r>
            <a:r>
              <a:rPr sz="800" spc="5">
                <a:solidFill>
                  <a:srgbClr val="595959"/>
                </a:solidFill>
                <a:latin typeface="Microsoft YaHei UI"/>
                <a:cs typeface="Microsoft YaHei UI"/>
              </a:rPr>
              <a:t>4</a:t>
            </a:r>
            <a:r>
              <a:rPr sz="800">
                <a:solidFill>
                  <a:srgbClr val="595959"/>
                </a:solidFill>
                <a:latin typeface="Microsoft YaHei UI"/>
                <a:cs typeface="Microsoft YaHei UI"/>
              </a:rPr>
              <a:t>元</a:t>
            </a:r>
            <a:endParaRPr sz="800">
              <a:latin typeface="Microsoft YaHei UI"/>
              <a:cs typeface="Microsoft YaHei UI"/>
            </a:endParaRPr>
          </a:p>
        </p:txBody>
      </p:sp>
      <p:sp>
        <p:nvSpPr>
          <p:cNvPr id="34" name="object 34"/>
          <p:cNvSpPr/>
          <p:nvPr/>
        </p:nvSpPr>
        <p:spPr>
          <a:xfrm>
            <a:off x="6508074" y="5743941"/>
            <a:ext cx="672038" cy="170089"/>
          </a:xfrm>
          <a:custGeom>
            <a:rect l="l" t="t" r="r" b="b"/>
            <a:pathLst>
              <a:path w="672038" h="170089">
                <a:moveTo>
                  <a:pt x="0" y="0"/>
                </a:moveTo>
                <a:lnTo>
                  <a:pt x="672038" y="0"/>
                </a:lnTo>
                <a:lnTo>
                  <a:pt x="672038" y="170089"/>
                </a:lnTo>
                <a:lnTo>
                  <a:pt x="0" y="170089"/>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6508074" y="5957305"/>
            <a:ext cx="672038" cy="170089"/>
          </a:xfrm>
          <a:custGeom>
            <a:rect l="l" t="t" r="r" b="b"/>
            <a:pathLst>
              <a:path w="672038" h="170089">
                <a:moveTo>
                  <a:pt x="0" y="0"/>
                </a:moveTo>
                <a:lnTo>
                  <a:pt x="672038" y="0"/>
                </a:lnTo>
                <a:lnTo>
                  <a:pt x="672038" y="170089"/>
                </a:lnTo>
                <a:lnTo>
                  <a:pt x="0" y="170089"/>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6806022" y="5201197"/>
            <a:ext cx="76198" cy="277693"/>
          </a:xfrm>
          <a:custGeom>
            <a:rect l="l" t="t" r="r" b="b"/>
            <a:pathLst>
              <a:path w="76198" h="277693">
                <a:moveTo>
                  <a:pt x="0" y="201333"/>
                </a:moveTo>
                <a:lnTo>
                  <a:pt x="37777" y="277693"/>
                </a:lnTo>
                <a:lnTo>
                  <a:pt x="69852" y="214213"/>
                </a:lnTo>
                <a:lnTo>
                  <a:pt x="42807" y="214213"/>
                </a:lnTo>
                <a:lnTo>
                  <a:pt x="33282" y="214172"/>
                </a:lnTo>
                <a:lnTo>
                  <a:pt x="33336" y="201473"/>
                </a:lnTo>
                <a:lnTo>
                  <a:pt x="0" y="201333"/>
                </a:lnTo>
                <a:close/>
              </a:path>
              <a:path w="76198" h="277693">
                <a:moveTo>
                  <a:pt x="33336" y="201473"/>
                </a:moveTo>
                <a:lnTo>
                  <a:pt x="33282" y="214172"/>
                </a:lnTo>
                <a:lnTo>
                  <a:pt x="42807" y="214213"/>
                </a:lnTo>
                <a:lnTo>
                  <a:pt x="42861" y="201513"/>
                </a:lnTo>
                <a:lnTo>
                  <a:pt x="33336" y="201473"/>
                </a:lnTo>
                <a:close/>
              </a:path>
              <a:path w="76198" h="277693">
                <a:moveTo>
                  <a:pt x="42861" y="201513"/>
                </a:moveTo>
                <a:lnTo>
                  <a:pt x="42807" y="214213"/>
                </a:lnTo>
                <a:lnTo>
                  <a:pt x="69852" y="214213"/>
                </a:lnTo>
                <a:lnTo>
                  <a:pt x="76198" y="201654"/>
                </a:lnTo>
                <a:lnTo>
                  <a:pt x="42861" y="201513"/>
                </a:lnTo>
                <a:close/>
              </a:path>
              <a:path w="76198" h="277693">
                <a:moveTo>
                  <a:pt x="34185" y="0"/>
                </a:moveTo>
                <a:lnTo>
                  <a:pt x="33336" y="201473"/>
                </a:lnTo>
                <a:lnTo>
                  <a:pt x="42861" y="201513"/>
                </a:lnTo>
                <a:lnTo>
                  <a:pt x="43710" y="39"/>
                </a:lnTo>
                <a:lnTo>
                  <a:pt x="34185"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8680351" y="3839894"/>
            <a:ext cx="1399639" cy="1048788"/>
          </a:xfrm>
          <a:custGeom>
            <a:rect l="l" t="t" r="r" b="b"/>
            <a:pathLst>
              <a:path w="1399639" h="1048788">
                <a:moveTo>
                  <a:pt x="0" y="0"/>
                </a:moveTo>
                <a:lnTo>
                  <a:pt x="1399639" y="0"/>
                </a:lnTo>
                <a:lnTo>
                  <a:pt x="1399639" y="1048788"/>
                </a:lnTo>
                <a:lnTo>
                  <a:pt x="0" y="1048788"/>
                </a:lnTo>
                <a:lnTo>
                  <a:pt x="0" y="0"/>
                </a:lnTo>
                <a:close/>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7770850" y="4314704"/>
            <a:ext cx="873239" cy="574580"/>
          </a:xfrm>
          <a:custGeom>
            <a:rect l="l" t="t" r="r" b="b"/>
            <a:pathLst>
              <a:path w="873239" h="574580">
                <a:moveTo>
                  <a:pt x="0" y="0"/>
                </a:moveTo>
                <a:lnTo>
                  <a:pt x="873239" y="0"/>
                </a:lnTo>
                <a:lnTo>
                  <a:pt x="873239" y="574580"/>
                </a:lnTo>
                <a:lnTo>
                  <a:pt x="0" y="574580"/>
                </a:lnTo>
                <a:lnTo>
                  <a:pt x="0" y="0"/>
                </a:lnTo>
                <a:close/>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8680350" y="5071394"/>
            <a:ext cx="1399054" cy="378045"/>
          </a:xfrm>
          <a:custGeom>
            <a:rect l="l" t="t" r="r" b="b"/>
            <a:pathLst>
              <a:path w="1399054" h="378045">
                <a:moveTo>
                  <a:pt x="0" y="0"/>
                </a:moveTo>
                <a:lnTo>
                  <a:pt x="1399054" y="0"/>
                </a:lnTo>
                <a:lnTo>
                  <a:pt x="1399054" y="378045"/>
                </a:lnTo>
                <a:lnTo>
                  <a:pt x="0" y="378045"/>
                </a:lnTo>
                <a:lnTo>
                  <a:pt x="0" y="0"/>
                </a:lnTo>
                <a:close/>
              </a:path>
            </a:pathLst>
          </a:custGeom>
          <a:ln w="9525">
            <a:solidFill>
              <a:srgbClr val="A6A6A6"/>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9342022" y="4888668"/>
            <a:ext cx="76200" cy="182726"/>
          </a:xfrm>
          <a:custGeom>
            <a:rect l="l" t="t" r="r" b="b"/>
            <a:pathLst>
              <a:path w="76200" h="182726">
                <a:moveTo>
                  <a:pt x="0" y="106405"/>
                </a:moveTo>
                <a:lnTo>
                  <a:pt x="37856" y="182726"/>
                </a:lnTo>
                <a:lnTo>
                  <a:pt x="69852" y="119242"/>
                </a:lnTo>
                <a:lnTo>
                  <a:pt x="42821" y="119242"/>
                </a:lnTo>
                <a:lnTo>
                  <a:pt x="33296" y="119212"/>
                </a:lnTo>
                <a:lnTo>
                  <a:pt x="33337" y="106512"/>
                </a:lnTo>
                <a:lnTo>
                  <a:pt x="0" y="106405"/>
                </a:lnTo>
                <a:close/>
              </a:path>
              <a:path w="76200" h="182726">
                <a:moveTo>
                  <a:pt x="33337" y="106512"/>
                </a:moveTo>
                <a:lnTo>
                  <a:pt x="33296" y="119212"/>
                </a:lnTo>
                <a:lnTo>
                  <a:pt x="42821" y="119242"/>
                </a:lnTo>
                <a:lnTo>
                  <a:pt x="42862" y="106542"/>
                </a:lnTo>
                <a:lnTo>
                  <a:pt x="33337" y="106512"/>
                </a:lnTo>
                <a:close/>
              </a:path>
              <a:path w="76200" h="182726">
                <a:moveTo>
                  <a:pt x="42862" y="106542"/>
                </a:moveTo>
                <a:lnTo>
                  <a:pt x="42821" y="119242"/>
                </a:lnTo>
                <a:lnTo>
                  <a:pt x="69852" y="119242"/>
                </a:lnTo>
                <a:lnTo>
                  <a:pt x="76200" y="106649"/>
                </a:lnTo>
                <a:lnTo>
                  <a:pt x="42862" y="106542"/>
                </a:lnTo>
                <a:close/>
              </a:path>
              <a:path w="76200" h="182726">
                <a:moveTo>
                  <a:pt x="33677" y="0"/>
                </a:moveTo>
                <a:lnTo>
                  <a:pt x="33337" y="106512"/>
                </a:lnTo>
                <a:lnTo>
                  <a:pt x="42862" y="106542"/>
                </a:lnTo>
                <a:lnTo>
                  <a:pt x="43202" y="30"/>
                </a:lnTo>
                <a:lnTo>
                  <a:pt x="33677"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8204818" y="4885541"/>
            <a:ext cx="475532" cy="375177"/>
          </a:xfrm>
          <a:custGeom>
            <a:rect l="l" t="t" r="r" b="b"/>
            <a:pathLst>
              <a:path w="475532" h="375177">
                <a:moveTo>
                  <a:pt x="412678" y="331834"/>
                </a:moveTo>
                <a:lnTo>
                  <a:pt x="392078" y="358044"/>
                </a:lnTo>
                <a:lnTo>
                  <a:pt x="475532" y="375177"/>
                </a:lnTo>
                <a:lnTo>
                  <a:pt x="458776" y="339681"/>
                </a:lnTo>
                <a:lnTo>
                  <a:pt x="422663" y="339681"/>
                </a:lnTo>
                <a:lnTo>
                  <a:pt x="412678" y="331834"/>
                </a:lnTo>
                <a:close/>
              </a:path>
              <a:path w="475532" h="375177">
                <a:moveTo>
                  <a:pt x="418564" y="324345"/>
                </a:moveTo>
                <a:lnTo>
                  <a:pt x="412678" y="331834"/>
                </a:lnTo>
                <a:lnTo>
                  <a:pt x="422663" y="339681"/>
                </a:lnTo>
                <a:lnTo>
                  <a:pt x="428550" y="332193"/>
                </a:lnTo>
                <a:lnTo>
                  <a:pt x="418564" y="324345"/>
                </a:lnTo>
                <a:close/>
              </a:path>
              <a:path w="475532" h="375177">
                <a:moveTo>
                  <a:pt x="439164" y="298135"/>
                </a:moveTo>
                <a:lnTo>
                  <a:pt x="418564" y="324345"/>
                </a:lnTo>
                <a:lnTo>
                  <a:pt x="428550" y="332193"/>
                </a:lnTo>
                <a:lnTo>
                  <a:pt x="422663" y="339681"/>
                </a:lnTo>
                <a:lnTo>
                  <a:pt x="458776" y="339681"/>
                </a:lnTo>
                <a:lnTo>
                  <a:pt x="439164" y="298135"/>
                </a:lnTo>
                <a:close/>
              </a:path>
              <a:path w="475532" h="375177">
                <a:moveTo>
                  <a:pt x="5885" y="0"/>
                </a:moveTo>
                <a:lnTo>
                  <a:pt x="0" y="7487"/>
                </a:lnTo>
                <a:lnTo>
                  <a:pt x="412678" y="331834"/>
                </a:lnTo>
                <a:lnTo>
                  <a:pt x="418564" y="324345"/>
                </a:lnTo>
                <a:lnTo>
                  <a:pt x="5885"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8114491" y="5218314"/>
            <a:ext cx="565859" cy="76074"/>
          </a:xfrm>
          <a:custGeom>
            <a:rect l="l" t="t" r="r" b="b"/>
            <a:pathLst>
              <a:path w="565859" h="76074">
                <a:moveTo>
                  <a:pt x="491967" y="0"/>
                </a:moveTo>
                <a:lnTo>
                  <a:pt x="490057" y="33283"/>
                </a:lnTo>
                <a:lnTo>
                  <a:pt x="502737" y="34010"/>
                </a:lnTo>
                <a:lnTo>
                  <a:pt x="502192" y="43519"/>
                </a:lnTo>
                <a:lnTo>
                  <a:pt x="489470" y="43519"/>
                </a:lnTo>
                <a:lnTo>
                  <a:pt x="487602" y="76074"/>
                </a:lnTo>
                <a:lnTo>
                  <a:pt x="563265" y="43519"/>
                </a:lnTo>
                <a:lnTo>
                  <a:pt x="502192" y="43519"/>
                </a:lnTo>
                <a:lnTo>
                  <a:pt x="489512" y="42791"/>
                </a:lnTo>
                <a:lnTo>
                  <a:pt x="564956" y="42791"/>
                </a:lnTo>
                <a:lnTo>
                  <a:pt x="565859" y="42402"/>
                </a:lnTo>
                <a:lnTo>
                  <a:pt x="491967" y="0"/>
                </a:lnTo>
                <a:close/>
              </a:path>
              <a:path w="565859" h="76074">
                <a:moveTo>
                  <a:pt x="490057" y="33283"/>
                </a:moveTo>
                <a:lnTo>
                  <a:pt x="489512" y="42791"/>
                </a:lnTo>
                <a:lnTo>
                  <a:pt x="502192" y="43519"/>
                </a:lnTo>
                <a:lnTo>
                  <a:pt x="502737" y="34010"/>
                </a:lnTo>
                <a:lnTo>
                  <a:pt x="490057" y="33283"/>
                </a:lnTo>
                <a:close/>
              </a:path>
              <a:path w="565859" h="76074">
                <a:moveTo>
                  <a:pt x="546" y="5193"/>
                </a:moveTo>
                <a:lnTo>
                  <a:pt x="0" y="14702"/>
                </a:lnTo>
                <a:lnTo>
                  <a:pt x="489512" y="42791"/>
                </a:lnTo>
                <a:lnTo>
                  <a:pt x="490057" y="33283"/>
                </a:lnTo>
                <a:lnTo>
                  <a:pt x="546" y="5193"/>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7703586" y="5636358"/>
            <a:ext cx="2208540" cy="393671"/>
          </a:xfrm>
          <a:custGeom>
            <a:rect l="l" t="t" r="r" b="b"/>
            <a:pathLst>
              <a:path w="2208540" h="393671">
                <a:moveTo>
                  <a:pt x="0" y="0"/>
                </a:moveTo>
                <a:lnTo>
                  <a:pt x="2208540" y="0"/>
                </a:lnTo>
                <a:lnTo>
                  <a:pt x="2208540" y="393671"/>
                </a:lnTo>
                <a:lnTo>
                  <a:pt x="0" y="393671"/>
                </a:lnTo>
                <a:lnTo>
                  <a:pt x="0" y="0"/>
                </a:lnTo>
                <a:close/>
              </a:path>
            </a:pathLst>
          </a:custGeom>
          <a:ln w="9525">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object 45"/>
          <p:cNvSpPr/>
          <p:nvPr/>
        </p:nvSpPr>
        <p:spPr>
          <a:xfrm>
            <a:off x="7213994" y="5794157"/>
            <a:ext cx="502458" cy="76197"/>
          </a:xfrm>
          <a:custGeom>
            <a:rect l="l" t="t" r="r" b="b"/>
            <a:pathLst>
              <a:path w="502458" h="76197">
                <a:moveTo>
                  <a:pt x="426580" y="0"/>
                </a:moveTo>
                <a:lnTo>
                  <a:pt x="426301" y="33336"/>
                </a:lnTo>
                <a:lnTo>
                  <a:pt x="439000" y="33442"/>
                </a:lnTo>
                <a:lnTo>
                  <a:pt x="438920" y="42967"/>
                </a:lnTo>
                <a:lnTo>
                  <a:pt x="426220" y="42967"/>
                </a:lnTo>
                <a:lnTo>
                  <a:pt x="425942" y="76197"/>
                </a:lnTo>
                <a:lnTo>
                  <a:pt x="493817" y="42967"/>
                </a:lnTo>
                <a:lnTo>
                  <a:pt x="438920" y="42967"/>
                </a:lnTo>
                <a:lnTo>
                  <a:pt x="494034" y="42860"/>
                </a:lnTo>
                <a:lnTo>
                  <a:pt x="502458" y="38736"/>
                </a:lnTo>
                <a:lnTo>
                  <a:pt x="426580" y="0"/>
                </a:lnTo>
                <a:close/>
              </a:path>
              <a:path w="502458" h="76197">
                <a:moveTo>
                  <a:pt x="426301" y="33336"/>
                </a:moveTo>
                <a:lnTo>
                  <a:pt x="426221" y="42860"/>
                </a:lnTo>
                <a:lnTo>
                  <a:pt x="438920" y="42967"/>
                </a:lnTo>
                <a:lnTo>
                  <a:pt x="439000" y="33442"/>
                </a:lnTo>
                <a:lnTo>
                  <a:pt x="426301" y="33336"/>
                </a:lnTo>
                <a:close/>
              </a:path>
              <a:path w="502458" h="76197">
                <a:moveTo>
                  <a:pt x="80" y="29767"/>
                </a:moveTo>
                <a:lnTo>
                  <a:pt x="0" y="39292"/>
                </a:lnTo>
                <a:lnTo>
                  <a:pt x="426221" y="42860"/>
                </a:lnTo>
                <a:lnTo>
                  <a:pt x="426301" y="33336"/>
                </a:lnTo>
                <a:lnTo>
                  <a:pt x="80" y="29767"/>
                </a:lnTo>
                <a:close/>
              </a:path>
            </a:pathLst>
          </a:custGeom>
          <a:solidFill>
            <a:srgbClr val="78DEF8"/>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2270424" y="4129480"/>
            <a:ext cx="394746" cy="387718"/>
          </a:xfrm>
          <a:custGeom>
            <a:rect l="l" t="t" r="r" b="b"/>
            <a:pathLst>
              <a:path w="394746" h="387718">
                <a:moveTo>
                  <a:pt x="157149" y="0"/>
                </a:moveTo>
                <a:lnTo>
                  <a:pt x="115983" y="9406"/>
                </a:lnTo>
                <a:lnTo>
                  <a:pt x="83376" y="33733"/>
                </a:lnTo>
                <a:lnTo>
                  <a:pt x="62501" y="69234"/>
                </a:lnTo>
                <a:lnTo>
                  <a:pt x="56740" y="96746"/>
                </a:lnTo>
                <a:lnTo>
                  <a:pt x="56753" y="99457"/>
                </a:lnTo>
                <a:lnTo>
                  <a:pt x="62622" y="141239"/>
                </a:lnTo>
                <a:lnTo>
                  <a:pt x="80048" y="176110"/>
                </a:lnTo>
                <a:lnTo>
                  <a:pt x="107169" y="200796"/>
                </a:lnTo>
                <a:lnTo>
                  <a:pt x="94456" y="203743"/>
                </a:lnTo>
                <a:lnTo>
                  <a:pt x="59167" y="220855"/>
                </a:lnTo>
                <a:lnTo>
                  <a:pt x="30069" y="248571"/>
                </a:lnTo>
                <a:lnTo>
                  <a:pt x="9627" y="284567"/>
                </a:lnTo>
                <a:lnTo>
                  <a:pt x="307" y="326520"/>
                </a:lnTo>
                <a:lnTo>
                  <a:pt x="0" y="344704"/>
                </a:lnTo>
                <a:lnTo>
                  <a:pt x="2101" y="357538"/>
                </a:lnTo>
                <a:lnTo>
                  <a:pt x="34026" y="381695"/>
                </a:lnTo>
                <a:lnTo>
                  <a:pt x="73309" y="386530"/>
                </a:lnTo>
                <a:lnTo>
                  <a:pt x="110400" y="387718"/>
                </a:lnTo>
                <a:lnTo>
                  <a:pt x="211206" y="387353"/>
                </a:lnTo>
                <a:lnTo>
                  <a:pt x="262469" y="384848"/>
                </a:lnTo>
                <a:lnTo>
                  <a:pt x="299462" y="373757"/>
                </a:lnTo>
                <a:lnTo>
                  <a:pt x="314952" y="347641"/>
                </a:lnTo>
                <a:lnTo>
                  <a:pt x="314845" y="332446"/>
                </a:lnTo>
                <a:lnTo>
                  <a:pt x="308765" y="294231"/>
                </a:lnTo>
                <a:lnTo>
                  <a:pt x="290411" y="256872"/>
                </a:lnTo>
                <a:lnTo>
                  <a:pt x="262153" y="227639"/>
                </a:lnTo>
                <a:lnTo>
                  <a:pt x="226160" y="209006"/>
                </a:lnTo>
                <a:lnTo>
                  <a:pt x="198097" y="203632"/>
                </a:lnTo>
                <a:lnTo>
                  <a:pt x="209235" y="196552"/>
                </a:lnTo>
                <a:lnTo>
                  <a:pt x="235867" y="167928"/>
                </a:lnTo>
                <a:lnTo>
                  <a:pt x="250692" y="131119"/>
                </a:lnTo>
                <a:lnTo>
                  <a:pt x="252645" y="117673"/>
                </a:lnTo>
                <a:lnTo>
                  <a:pt x="252045" y="101182"/>
                </a:lnTo>
                <a:lnTo>
                  <a:pt x="240413" y="57599"/>
                </a:lnTo>
                <a:lnTo>
                  <a:pt x="216401" y="24693"/>
                </a:lnTo>
                <a:lnTo>
                  <a:pt x="183058" y="4829"/>
                </a:lnTo>
                <a:lnTo>
                  <a:pt x="170396" y="1514"/>
                </a:lnTo>
                <a:lnTo>
                  <a:pt x="157149" y="0"/>
                </a:lnTo>
                <a:close/>
              </a:path>
              <a:path w="394746" h="387718">
                <a:moveTo>
                  <a:pt x="239795" y="28539"/>
                </a:moveTo>
                <a:lnTo>
                  <a:pt x="239795" y="30031"/>
                </a:lnTo>
                <a:lnTo>
                  <a:pt x="244595" y="36555"/>
                </a:lnTo>
                <a:lnTo>
                  <a:pt x="248734" y="43546"/>
                </a:lnTo>
                <a:lnTo>
                  <a:pt x="252212" y="50910"/>
                </a:lnTo>
                <a:lnTo>
                  <a:pt x="266230" y="52399"/>
                </a:lnTo>
                <a:lnTo>
                  <a:pt x="279260" y="56766"/>
                </a:lnTo>
                <a:lnTo>
                  <a:pt x="309419" y="84000"/>
                </a:lnTo>
                <a:lnTo>
                  <a:pt x="319092" y="110804"/>
                </a:lnTo>
                <a:lnTo>
                  <a:pt x="318204" y="127962"/>
                </a:lnTo>
                <a:lnTo>
                  <a:pt x="302266" y="168791"/>
                </a:lnTo>
                <a:lnTo>
                  <a:pt x="258913" y="193475"/>
                </a:lnTo>
                <a:lnTo>
                  <a:pt x="249967" y="193799"/>
                </a:lnTo>
                <a:lnTo>
                  <a:pt x="286865" y="229591"/>
                </a:lnTo>
                <a:lnTo>
                  <a:pt x="326093" y="241383"/>
                </a:lnTo>
                <a:lnTo>
                  <a:pt x="355402" y="269439"/>
                </a:lnTo>
                <a:lnTo>
                  <a:pt x="370371" y="308798"/>
                </a:lnTo>
                <a:lnTo>
                  <a:pt x="371406" y="330722"/>
                </a:lnTo>
                <a:lnTo>
                  <a:pt x="371582" y="332446"/>
                </a:lnTo>
                <a:lnTo>
                  <a:pt x="328689" y="344380"/>
                </a:lnTo>
                <a:lnTo>
                  <a:pt x="327418" y="351881"/>
                </a:lnTo>
                <a:lnTo>
                  <a:pt x="325789" y="359197"/>
                </a:lnTo>
                <a:lnTo>
                  <a:pt x="322663" y="365908"/>
                </a:lnTo>
                <a:lnTo>
                  <a:pt x="322663" y="367679"/>
                </a:lnTo>
                <a:lnTo>
                  <a:pt x="324336" y="367679"/>
                </a:lnTo>
                <a:lnTo>
                  <a:pt x="341420" y="367093"/>
                </a:lnTo>
                <a:lnTo>
                  <a:pt x="382717" y="354928"/>
                </a:lnTo>
                <a:lnTo>
                  <a:pt x="394746" y="326520"/>
                </a:lnTo>
                <a:lnTo>
                  <a:pt x="394668" y="322432"/>
                </a:lnTo>
                <a:lnTo>
                  <a:pt x="387859" y="282547"/>
                </a:lnTo>
                <a:lnTo>
                  <a:pt x="367655" y="246699"/>
                </a:lnTo>
                <a:lnTo>
                  <a:pt x="336881" y="220671"/>
                </a:lnTo>
                <a:lnTo>
                  <a:pt x="298244" y="207645"/>
                </a:lnTo>
                <a:lnTo>
                  <a:pt x="294483" y="207220"/>
                </a:lnTo>
                <a:lnTo>
                  <a:pt x="305198" y="199638"/>
                </a:lnTo>
                <a:lnTo>
                  <a:pt x="329391" y="169123"/>
                </a:lnTo>
                <a:lnTo>
                  <a:pt x="339658" y="130646"/>
                </a:lnTo>
                <a:lnTo>
                  <a:pt x="338855" y="114561"/>
                </a:lnTo>
                <a:lnTo>
                  <a:pt x="325307" y="72701"/>
                </a:lnTo>
                <a:lnTo>
                  <a:pt x="298167" y="43094"/>
                </a:lnTo>
                <a:lnTo>
                  <a:pt x="261443" y="29157"/>
                </a:lnTo>
                <a:lnTo>
                  <a:pt x="239795" y="28539"/>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2429828" y="4960621"/>
            <a:ext cx="76200" cy="395605"/>
          </a:xfrm>
          <a:custGeom>
            <a:rect l="l" t="t" r="r" b="b"/>
            <a:pathLst>
              <a:path w="76200" h="395604">
                <a:moveTo>
                  <a:pt x="33337" y="319404"/>
                </a:moveTo>
                <a:lnTo>
                  <a:pt x="0" y="319404"/>
                </a:lnTo>
                <a:lnTo>
                  <a:pt x="38100" y="395604"/>
                </a:lnTo>
                <a:lnTo>
                  <a:pt x="69850" y="332104"/>
                </a:lnTo>
                <a:lnTo>
                  <a:pt x="33337" y="332104"/>
                </a:lnTo>
                <a:lnTo>
                  <a:pt x="33337" y="319404"/>
                </a:lnTo>
                <a:close/>
              </a:path>
              <a:path w="76200" h="395604">
                <a:moveTo>
                  <a:pt x="42861" y="0"/>
                </a:moveTo>
                <a:lnTo>
                  <a:pt x="33336" y="0"/>
                </a:lnTo>
                <a:lnTo>
                  <a:pt x="33337" y="332104"/>
                </a:lnTo>
                <a:lnTo>
                  <a:pt x="42862" y="332104"/>
                </a:lnTo>
                <a:lnTo>
                  <a:pt x="42861" y="0"/>
                </a:lnTo>
                <a:close/>
              </a:path>
              <a:path w="76200" h="395604">
                <a:moveTo>
                  <a:pt x="76200" y="319404"/>
                </a:moveTo>
                <a:lnTo>
                  <a:pt x="42862" y="319404"/>
                </a:lnTo>
                <a:lnTo>
                  <a:pt x="42862" y="332104"/>
                </a:lnTo>
                <a:lnTo>
                  <a:pt x="69850" y="332104"/>
                </a:lnTo>
                <a:lnTo>
                  <a:pt x="76200" y="319404"/>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2008506" y="5492750"/>
            <a:ext cx="918845" cy="736600"/>
          </a:xfrm>
          <a:custGeom>
            <a:rect l="l" t="t" r="r" b="b"/>
            <a:pathLst>
              <a:path w="918844" h="736600">
                <a:moveTo>
                  <a:pt x="0" y="0"/>
                </a:moveTo>
                <a:lnTo>
                  <a:pt x="918845" y="0"/>
                </a:lnTo>
                <a:lnTo>
                  <a:pt x="918845" y="736600"/>
                </a:lnTo>
                <a:lnTo>
                  <a:pt x="0" y="736600"/>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2085655" y="5551785"/>
            <a:ext cx="771504" cy="281759"/>
          </a:xfrm>
          <a:custGeom>
            <a:rect l="l" t="t" r="r" b="b"/>
            <a:pathLst>
              <a:path w="771504" h="281759">
                <a:moveTo>
                  <a:pt x="0" y="0"/>
                </a:moveTo>
                <a:lnTo>
                  <a:pt x="771504" y="0"/>
                </a:lnTo>
                <a:lnTo>
                  <a:pt x="771504" y="281759"/>
                </a:lnTo>
                <a:lnTo>
                  <a:pt x="0" y="281759"/>
                </a:lnTo>
                <a:lnTo>
                  <a:pt x="0"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2079275" y="5888555"/>
            <a:ext cx="771505" cy="281759"/>
          </a:xfrm>
          <a:custGeom>
            <a:rect l="l" t="t" r="r" b="b"/>
            <a:pathLst>
              <a:path w="771505" h="281759">
                <a:moveTo>
                  <a:pt x="0" y="0"/>
                </a:moveTo>
                <a:lnTo>
                  <a:pt x="771505" y="0"/>
                </a:lnTo>
                <a:lnTo>
                  <a:pt x="771505" y="281759"/>
                </a:lnTo>
                <a:lnTo>
                  <a:pt x="0" y="281759"/>
                </a:lnTo>
                <a:lnTo>
                  <a:pt x="0" y="0"/>
                </a:lnTo>
                <a:close/>
              </a:path>
            </a:pathLst>
          </a:custGeom>
          <a:solidFill>
            <a:srgbClr val="E0EDAE"/>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p:nvPr/>
        </p:nvSpPr>
        <p:spPr>
          <a:xfrm>
            <a:off x="2314207" y="5785242"/>
            <a:ext cx="301641" cy="151612"/>
          </a:xfrm>
          <a:custGeom>
            <a:rect l="l" t="t" r="r" b="b"/>
            <a:pathLst>
              <a:path w="301641" h="151612">
                <a:moveTo>
                  <a:pt x="301641" y="75806"/>
                </a:moveTo>
                <a:lnTo>
                  <a:pt x="0" y="75806"/>
                </a:lnTo>
                <a:lnTo>
                  <a:pt x="150820" y="151612"/>
                </a:lnTo>
                <a:lnTo>
                  <a:pt x="301641" y="75806"/>
                </a:lnTo>
                <a:close/>
              </a:path>
              <a:path w="301641" h="151612">
                <a:moveTo>
                  <a:pt x="226230" y="0"/>
                </a:moveTo>
                <a:lnTo>
                  <a:pt x="75410" y="0"/>
                </a:lnTo>
                <a:lnTo>
                  <a:pt x="75410" y="75806"/>
                </a:lnTo>
                <a:lnTo>
                  <a:pt x="226230" y="75806"/>
                </a:lnTo>
                <a:lnTo>
                  <a:pt x="226230" y="0"/>
                </a:lnTo>
                <a:close/>
              </a:path>
            </a:pathLst>
          </a:custGeom>
          <a:solidFill>
            <a:srgbClr val="E0EDAE"/>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object 52"/>
          <p:cNvSpPr/>
          <p:nvPr/>
        </p:nvSpPr>
        <p:spPr>
          <a:xfrm>
            <a:off x="2314207" y="5785243"/>
            <a:ext cx="301641" cy="151613"/>
          </a:xfrm>
          <a:custGeom>
            <a:rect l="l" t="t" r="r" b="b"/>
            <a:pathLst>
              <a:path w="301641" h="151613">
                <a:moveTo>
                  <a:pt x="0" y="75806"/>
                </a:moveTo>
                <a:lnTo>
                  <a:pt x="75410" y="75806"/>
                </a:lnTo>
                <a:lnTo>
                  <a:pt x="75410" y="0"/>
                </a:lnTo>
                <a:lnTo>
                  <a:pt x="226230" y="0"/>
                </a:lnTo>
                <a:lnTo>
                  <a:pt x="226230" y="75806"/>
                </a:lnTo>
                <a:lnTo>
                  <a:pt x="301641" y="75806"/>
                </a:lnTo>
                <a:lnTo>
                  <a:pt x="150820" y="151613"/>
                </a:lnTo>
                <a:lnTo>
                  <a:pt x="0" y="75806"/>
                </a:lnTo>
                <a:close/>
              </a:path>
            </a:pathLst>
          </a:custGeom>
          <a:ln w="9525">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2731134" y="4321176"/>
            <a:ext cx="270510" cy="76200"/>
          </a:xfrm>
          <a:custGeom>
            <a:rect l="l" t="t" r="r" b="b"/>
            <a:pathLst>
              <a:path w="270510" h="76200">
                <a:moveTo>
                  <a:pt x="194310" y="42862"/>
                </a:moveTo>
                <a:lnTo>
                  <a:pt x="194310" y="76200"/>
                </a:lnTo>
                <a:lnTo>
                  <a:pt x="260985" y="42862"/>
                </a:lnTo>
                <a:lnTo>
                  <a:pt x="194310" y="42862"/>
                </a:lnTo>
                <a:close/>
              </a:path>
              <a:path w="270510" h="76200">
                <a:moveTo>
                  <a:pt x="194310" y="33337"/>
                </a:moveTo>
                <a:lnTo>
                  <a:pt x="194310" y="42862"/>
                </a:lnTo>
                <a:lnTo>
                  <a:pt x="207010" y="42862"/>
                </a:lnTo>
                <a:lnTo>
                  <a:pt x="207010" y="33337"/>
                </a:lnTo>
                <a:lnTo>
                  <a:pt x="194310" y="33337"/>
                </a:lnTo>
                <a:close/>
              </a:path>
              <a:path w="270510" h="76200">
                <a:moveTo>
                  <a:pt x="194310" y="0"/>
                </a:moveTo>
                <a:lnTo>
                  <a:pt x="194310" y="33337"/>
                </a:lnTo>
                <a:lnTo>
                  <a:pt x="207010" y="33337"/>
                </a:lnTo>
                <a:lnTo>
                  <a:pt x="207010" y="42862"/>
                </a:lnTo>
                <a:lnTo>
                  <a:pt x="260987" y="42861"/>
                </a:lnTo>
                <a:lnTo>
                  <a:pt x="270510" y="38100"/>
                </a:lnTo>
                <a:lnTo>
                  <a:pt x="194310" y="0"/>
                </a:lnTo>
                <a:close/>
              </a:path>
              <a:path w="270510" h="76200">
                <a:moveTo>
                  <a:pt x="0" y="33336"/>
                </a:moveTo>
                <a:lnTo>
                  <a:pt x="0" y="42861"/>
                </a:lnTo>
                <a:lnTo>
                  <a:pt x="194310" y="42862"/>
                </a:lnTo>
                <a:lnTo>
                  <a:pt x="194310" y="33337"/>
                </a:lnTo>
                <a:lnTo>
                  <a:pt x="0" y="33336"/>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3007995" y="3314587"/>
            <a:ext cx="1617345" cy="2330563"/>
          </a:xfrm>
          <a:custGeom>
            <a:rect l="l" t="t" r="r" b="b"/>
            <a:pathLst>
              <a:path w="1617345" h="2330563">
                <a:moveTo>
                  <a:pt x="0" y="45059"/>
                </a:moveTo>
                <a:lnTo>
                  <a:pt x="18330" y="8780"/>
                </a:lnTo>
                <a:lnTo>
                  <a:pt x="1572286" y="0"/>
                </a:lnTo>
                <a:lnTo>
                  <a:pt x="1586480" y="2281"/>
                </a:lnTo>
                <a:lnTo>
                  <a:pt x="1614984" y="30629"/>
                </a:lnTo>
                <a:lnTo>
                  <a:pt x="1617345" y="2285504"/>
                </a:lnTo>
                <a:lnTo>
                  <a:pt x="1615063" y="2299698"/>
                </a:lnTo>
                <a:lnTo>
                  <a:pt x="1586715" y="2328202"/>
                </a:lnTo>
                <a:lnTo>
                  <a:pt x="45059" y="2330563"/>
                </a:lnTo>
                <a:lnTo>
                  <a:pt x="30864" y="2328281"/>
                </a:lnTo>
                <a:lnTo>
                  <a:pt x="2360" y="2299933"/>
                </a:lnTo>
                <a:lnTo>
                  <a:pt x="0" y="45059"/>
                </a:lnTo>
                <a:close/>
              </a:path>
            </a:pathLst>
          </a:custGeom>
          <a:ln w="9525">
            <a:solidFill>
              <a:srgbClr val="B9DC8C"/>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p:nvPr/>
        </p:nvSpPr>
        <p:spPr>
          <a:xfrm>
            <a:off x="3199764" y="3198495"/>
            <a:ext cx="1234440" cy="228828"/>
          </a:xfrm>
          <a:custGeom>
            <a:rect l="l" t="t" r="r" b="b"/>
            <a:pathLst>
              <a:path w="1234440" h="228828">
                <a:moveTo>
                  <a:pt x="0" y="0"/>
                </a:moveTo>
                <a:lnTo>
                  <a:pt x="1234440" y="0"/>
                </a:lnTo>
                <a:lnTo>
                  <a:pt x="1234440" y="228828"/>
                </a:lnTo>
                <a:lnTo>
                  <a:pt x="0" y="22882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object 56"/>
          <p:cNvSpPr/>
          <p:nvPr/>
        </p:nvSpPr>
        <p:spPr>
          <a:xfrm>
            <a:off x="3154046" y="3544087"/>
            <a:ext cx="666115" cy="190832"/>
          </a:xfrm>
          <a:custGeom>
            <a:rect l="l" t="t" r="r" b="b"/>
            <a:pathLst>
              <a:path w="666115" h="190832">
                <a:moveTo>
                  <a:pt x="634309" y="0"/>
                </a:moveTo>
                <a:lnTo>
                  <a:pt x="24017" y="960"/>
                </a:lnTo>
                <a:lnTo>
                  <a:pt x="11657" y="7194"/>
                </a:lnTo>
                <a:lnTo>
                  <a:pt x="3160" y="17967"/>
                </a:lnTo>
                <a:lnTo>
                  <a:pt x="0" y="31805"/>
                </a:lnTo>
                <a:lnTo>
                  <a:pt x="960" y="166814"/>
                </a:lnTo>
                <a:lnTo>
                  <a:pt x="7195" y="179175"/>
                </a:lnTo>
                <a:lnTo>
                  <a:pt x="17968" y="187672"/>
                </a:lnTo>
                <a:lnTo>
                  <a:pt x="31805" y="190832"/>
                </a:lnTo>
                <a:lnTo>
                  <a:pt x="642097" y="189872"/>
                </a:lnTo>
                <a:lnTo>
                  <a:pt x="654457" y="183637"/>
                </a:lnTo>
                <a:lnTo>
                  <a:pt x="662954" y="172864"/>
                </a:lnTo>
                <a:lnTo>
                  <a:pt x="666115" y="159026"/>
                </a:lnTo>
                <a:lnTo>
                  <a:pt x="665154" y="24017"/>
                </a:lnTo>
                <a:lnTo>
                  <a:pt x="658919" y="11656"/>
                </a:lnTo>
                <a:lnTo>
                  <a:pt x="648146" y="3159"/>
                </a:lnTo>
                <a:lnTo>
                  <a:pt x="634309"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3852545" y="3544087"/>
            <a:ext cx="628650" cy="190832"/>
          </a:xfrm>
          <a:custGeom>
            <a:rect l="l" t="t" r="r" b="b"/>
            <a:pathLst>
              <a:path w="628650" h="190832">
                <a:moveTo>
                  <a:pt x="596844" y="0"/>
                </a:moveTo>
                <a:lnTo>
                  <a:pt x="24017" y="960"/>
                </a:lnTo>
                <a:lnTo>
                  <a:pt x="11656" y="7194"/>
                </a:lnTo>
                <a:lnTo>
                  <a:pt x="3159" y="17967"/>
                </a:lnTo>
                <a:lnTo>
                  <a:pt x="0" y="31805"/>
                </a:lnTo>
                <a:lnTo>
                  <a:pt x="960" y="166814"/>
                </a:lnTo>
                <a:lnTo>
                  <a:pt x="7194" y="179175"/>
                </a:lnTo>
                <a:lnTo>
                  <a:pt x="17967" y="187672"/>
                </a:lnTo>
                <a:lnTo>
                  <a:pt x="31805" y="190832"/>
                </a:lnTo>
                <a:lnTo>
                  <a:pt x="604632" y="189872"/>
                </a:lnTo>
                <a:lnTo>
                  <a:pt x="616992" y="183637"/>
                </a:lnTo>
                <a:lnTo>
                  <a:pt x="625489" y="172864"/>
                </a:lnTo>
                <a:lnTo>
                  <a:pt x="628650" y="159026"/>
                </a:lnTo>
                <a:lnTo>
                  <a:pt x="627689" y="24017"/>
                </a:lnTo>
                <a:lnTo>
                  <a:pt x="621454" y="11656"/>
                </a:lnTo>
                <a:lnTo>
                  <a:pt x="610681" y="3159"/>
                </a:lnTo>
                <a:lnTo>
                  <a:pt x="596844"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3154679" y="3761925"/>
            <a:ext cx="1325880" cy="190832"/>
          </a:xfrm>
          <a:custGeom>
            <a:rect l="l" t="t" r="r" b="b"/>
            <a:pathLst>
              <a:path w="1325880" h="190832">
                <a:moveTo>
                  <a:pt x="1294074" y="0"/>
                </a:moveTo>
                <a:lnTo>
                  <a:pt x="24017" y="960"/>
                </a:lnTo>
                <a:lnTo>
                  <a:pt x="11657" y="7194"/>
                </a:lnTo>
                <a:lnTo>
                  <a:pt x="3160" y="17967"/>
                </a:lnTo>
                <a:lnTo>
                  <a:pt x="0" y="31805"/>
                </a:lnTo>
                <a:lnTo>
                  <a:pt x="960" y="166814"/>
                </a:lnTo>
                <a:lnTo>
                  <a:pt x="7195" y="179175"/>
                </a:lnTo>
                <a:lnTo>
                  <a:pt x="17968" y="187672"/>
                </a:lnTo>
                <a:lnTo>
                  <a:pt x="31805" y="190832"/>
                </a:lnTo>
                <a:lnTo>
                  <a:pt x="1301862" y="189872"/>
                </a:lnTo>
                <a:lnTo>
                  <a:pt x="1314222" y="183637"/>
                </a:lnTo>
                <a:lnTo>
                  <a:pt x="1322719" y="172864"/>
                </a:lnTo>
                <a:lnTo>
                  <a:pt x="1325880" y="159026"/>
                </a:lnTo>
                <a:lnTo>
                  <a:pt x="1324919" y="24017"/>
                </a:lnTo>
                <a:lnTo>
                  <a:pt x="1318684" y="11656"/>
                </a:lnTo>
                <a:lnTo>
                  <a:pt x="1307911" y="3159"/>
                </a:lnTo>
                <a:lnTo>
                  <a:pt x="1294074" y="0"/>
                </a:lnTo>
                <a:close/>
              </a:path>
            </a:pathLst>
          </a:custGeom>
          <a:solidFill>
            <a:srgbClr val="65AF4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3608158" y="4020535"/>
            <a:ext cx="417019" cy="89921"/>
          </a:xfrm>
          <a:custGeom>
            <a:rect l="l" t="t" r="r" b="b"/>
            <a:pathLst>
              <a:path w="417019" h="89921">
                <a:moveTo>
                  <a:pt x="417019" y="0"/>
                </a:moveTo>
                <a:lnTo>
                  <a:pt x="0" y="0"/>
                </a:lnTo>
                <a:lnTo>
                  <a:pt x="208509" y="89921"/>
                </a:lnTo>
                <a:lnTo>
                  <a:pt x="417019"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3152776" y="4060798"/>
            <a:ext cx="1327785" cy="1"/>
          </a:xfrm>
          <a:custGeom>
            <a:rect l="l" t="t" r="r" b="b"/>
            <a:pathLst>
              <a:path w="1327785" h="1">
                <a:moveTo>
                  <a:pt x="1327785" y="0"/>
                </a:moveTo>
                <a:lnTo>
                  <a:pt x="0" y="1"/>
                </a:lnTo>
              </a:path>
            </a:pathLst>
          </a:custGeom>
          <a:ln w="9525">
            <a:solidFill>
              <a:srgbClr val="C3C3C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4660901" y="4321175"/>
            <a:ext cx="188595" cy="76200"/>
          </a:xfrm>
          <a:custGeom>
            <a:rect l="l" t="t" r="r" b="b"/>
            <a:pathLst>
              <a:path w="188595" h="76200">
                <a:moveTo>
                  <a:pt x="112394" y="42863"/>
                </a:moveTo>
                <a:lnTo>
                  <a:pt x="112394" y="76200"/>
                </a:lnTo>
                <a:lnTo>
                  <a:pt x="179069" y="42863"/>
                </a:lnTo>
                <a:lnTo>
                  <a:pt x="112394" y="42863"/>
                </a:lnTo>
                <a:close/>
              </a:path>
              <a:path w="188595" h="76200">
                <a:moveTo>
                  <a:pt x="112394" y="33338"/>
                </a:moveTo>
                <a:lnTo>
                  <a:pt x="112394" y="42863"/>
                </a:lnTo>
                <a:lnTo>
                  <a:pt x="125095" y="42863"/>
                </a:lnTo>
                <a:lnTo>
                  <a:pt x="125095" y="33338"/>
                </a:lnTo>
                <a:lnTo>
                  <a:pt x="112394" y="33338"/>
                </a:lnTo>
                <a:close/>
              </a:path>
              <a:path w="188595" h="76200">
                <a:moveTo>
                  <a:pt x="112394" y="0"/>
                </a:moveTo>
                <a:lnTo>
                  <a:pt x="112394" y="33338"/>
                </a:lnTo>
                <a:lnTo>
                  <a:pt x="125095" y="33338"/>
                </a:lnTo>
                <a:lnTo>
                  <a:pt x="125095" y="42863"/>
                </a:lnTo>
                <a:lnTo>
                  <a:pt x="179072" y="42862"/>
                </a:lnTo>
                <a:lnTo>
                  <a:pt x="188595" y="38101"/>
                </a:lnTo>
                <a:lnTo>
                  <a:pt x="112394" y="0"/>
                </a:lnTo>
                <a:close/>
              </a:path>
              <a:path w="188595" h="76200">
                <a:moveTo>
                  <a:pt x="0" y="33337"/>
                </a:moveTo>
                <a:lnTo>
                  <a:pt x="0" y="42862"/>
                </a:lnTo>
                <a:lnTo>
                  <a:pt x="112394" y="42863"/>
                </a:lnTo>
                <a:lnTo>
                  <a:pt x="112394" y="33338"/>
                </a:lnTo>
                <a:lnTo>
                  <a:pt x="0" y="3333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4870451" y="4170045"/>
            <a:ext cx="591185" cy="378460"/>
          </a:xfrm>
          <a:custGeom>
            <a:rect l="l" t="t" r="r" b="b"/>
            <a:pathLst>
              <a:path w="591185" h="378460">
                <a:moveTo>
                  <a:pt x="0" y="0"/>
                </a:moveTo>
                <a:lnTo>
                  <a:pt x="591185" y="0"/>
                </a:lnTo>
                <a:lnTo>
                  <a:pt x="591185" y="378459"/>
                </a:lnTo>
                <a:lnTo>
                  <a:pt x="0" y="378459"/>
                </a:lnTo>
                <a:lnTo>
                  <a:pt x="0" y="0"/>
                </a:lnTo>
                <a:close/>
              </a:path>
            </a:pathLst>
          </a:custGeom>
          <a:solidFill>
            <a:srgbClr val="A5E9FA"/>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5495291" y="4327525"/>
            <a:ext cx="188595" cy="76200"/>
          </a:xfrm>
          <a:custGeom>
            <a:rect l="l" t="t" r="r" b="b"/>
            <a:pathLst>
              <a:path w="188595" h="76200">
                <a:moveTo>
                  <a:pt x="112395" y="0"/>
                </a:moveTo>
                <a:lnTo>
                  <a:pt x="112395" y="76200"/>
                </a:lnTo>
                <a:lnTo>
                  <a:pt x="179072" y="42862"/>
                </a:lnTo>
                <a:lnTo>
                  <a:pt x="125095" y="42862"/>
                </a:lnTo>
                <a:lnTo>
                  <a:pt x="125095" y="33337"/>
                </a:lnTo>
                <a:lnTo>
                  <a:pt x="179067" y="33337"/>
                </a:lnTo>
                <a:lnTo>
                  <a:pt x="112395" y="0"/>
                </a:lnTo>
                <a:close/>
              </a:path>
              <a:path w="188595" h="76200">
                <a:moveTo>
                  <a:pt x="112395" y="33337"/>
                </a:moveTo>
                <a:lnTo>
                  <a:pt x="0" y="33337"/>
                </a:lnTo>
                <a:lnTo>
                  <a:pt x="0" y="42862"/>
                </a:lnTo>
                <a:lnTo>
                  <a:pt x="112395" y="42862"/>
                </a:lnTo>
                <a:lnTo>
                  <a:pt x="112395" y="33337"/>
                </a:lnTo>
                <a:close/>
              </a:path>
              <a:path w="188595" h="76200">
                <a:moveTo>
                  <a:pt x="179067" y="33337"/>
                </a:moveTo>
                <a:lnTo>
                  <a:pt x="125095" y="33337"/>
                </a:lnTo>
                <a:lnTo>
                  <a:pt x="125095" y="42862"/>
                </a:lnTo>
                <a:lnTo>
                  <a:pt x="179072" y="42862"/>
                </a:lnTo>
                <a:lnTo>
                  <a:pt x="188595" y="38101"/>
                </a:lnTo>
                <a:lnTo>
                  <a:pt x="179067" y="33337"/>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5704841" y="4170045"/>
            <a:ext cx="591185" cy="378460"/>
          </a:xfrm>
          <a:custGeom>
            <a:rect l="l" t="t" r="r" b="b"/>
            <a:pathLst>
              <a:path w="591185" h="378460">
                <a:moveTo>
                  <a:pt x="0" y="0"/>
                </a:moveTo>
                <a:lnTo>
                  <a:pt x="591185" y="0"/>
                </a:lnTo>
                <a:lnTo>
                  <a:pt x="591185" y="378459"/>
                </a:lnTo>
                <a:lnTo>
                  <a:pt x="0" y="378459"/>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5704840" y="5356226"/>
            <a:ext cx="591820" cy="402589"/>
          </a:xfrm>
          <a:custGeom>
            <a:rect l="l" t="t" r="r" b="b"/>
            <a:pathLst>
              <a:path w="591820" h="402589">
                <a:moveTo>
                  <a:pt x="0" y="0"/>
                </a:moveTo>
                <a:lnTo>
                  <a:pt x="591820" y="0"/>
                </a:lnTo>
                <a:lnTo>
                  <a:pt x="591820" y="402589"/>
                </a:lnTo>
                <a:lnTo>
                  <a:pt x="0" y="402589"/>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5962016" y="4549140"/>
            <a:ext cx="76200" cy="787400"/>
          </a:xfrm>
          <a:custGeom>
            <a:rect l="l" t="t" r="r" b="b"/>
            <a:pathLst>
              <a:path w="76200" h="787400">
                <a:moveTo>
                  <a:pt x="33337" y="711200"/>
                </a:moveTo>
                <a:lnTo>
                  <a:pt x="0" y="711200"/>
                </a:lnTo>
                <a:lnTo>
                  <a:pt x="38100" y="787400"/>
                </a:lnTo>
                <a:lnTo>
                  <a:pt x="69850" y="723900"/>
                </a:lnTo>
                <a:lnTo>
                  <a:pt x="33337" y="723900"/>
                </a:lnTo>
                <a:lnTo>
                  <a:pt x="33337" y="711200"/>
                </a:lnTo>
                <a:close/>
              </a:path>
              <a:path w="76200" h="787400">
                <a:moveTo>
                  <a:pt x="42861" y="0"/>
                </a:moveTo>
                <a:lnTo>
                  <a:pt x="33336" y="0"/>
                </a:lnTo>
                <a:lnTo>
                  <a:pt x="33337" y="723900"/>
                </a:lnTo>
                <a:lnTo>
                  <a:pt x="42862" y="723900"/>
                </a:lnTo>
                <a:lnTo>
                  <a:pt x="42861" y="0"/>
                </a:lnTo>
                <a:close/>
              </a:path>
              <a:path w="76200" h="787400">
                <a:moveTo>
                  <a:pt x="76200" y="711200"/>
                </a:moveTo>
                <a:lnTo>
                  <a:pt x="42862" y="711200"/>
                </a:lnTo>
                <a:lnTo>
                  <a:pt x="42862" y="723900"/>
                </a:lnTo>
                <a:lnTo>
                  <a:pt x="69850" y="723900"/>
                </a:lnTo>
                <a:lnTo>
                  <a:pt x="76200" y="711200"/>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txBox="1"/>
          <p:nvPr/>
        </p:nvSpPr>
        <p:spPr>
          <a:xfrm>
            <a:off x="5190296" y="4886960"/>
            <a:ext cx="4756785" cy="5130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4514850">
              <a:lnSpc>
                <a:spcPts val="1010"/>
              </a:lnSpc>
            </a:pPr>
            <a:r>
              <a:rPr sz="900">
                <a:solidFill>
                  <a:srgbClr val="595959"/>
                </a:solidFill>
                <a:latin typeface="Microsoft YaHei UI"/>
                <a:cs typeface="Microsoft YaHei UI"/>
              </a:rPr>
              <a:t>自费 患者</a:t>
            </a:r>
            <a:endParaRPr sz="900">
              <a:latin typeface="Microsoft YaHei UI"/>
              <a:cs typeface="Microsoft YaHei UI"/>
            </a:endParaRPr>
          </a:p>
          <a:p>
            <a:pPr marR="12700" algn="r">
              <a:lnSpc>
                <a:spcPts val="915"/>
              </a:lnSpc>
            </a:pPr>
            <a:r>
              <a:rPr sz="900">
                <a:solidFill>
                  <a:srgbClr val="595959"/>
                </a:solidFill>
                <a:latin typeface="Microsoft YaHei UI"/>
                <a:cs typeface="Microsoft YaHei UI"/>
              </a:rPr>
              <a:t>不能获得</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a:solidFill>
                  <a:srgbClr val="595959"/>
                </a:solidFill>
                <a:latin typeface="Microsoft YaHei UI"/>
                <a:cs typeface="Microsoft YaHei UI"/>
              </a:rPr>
              <a:t>方式支付</a:t>
            </a:r>
            <a:endParaRPr sz="900">
              <a:latin typeface="Microsoft YaHei UI"/>
              <a:cs typeface="Microsoft YaHei UI"/>
            </a:endParaRPr>
          </a:p>
          <a:p>
            <a:pPr marR="603250" algn="r">
              <a:lnSpc>
                <a:spcPts val="1010"/>
              </a:lnSpc>
            </a:pPr>
            <a:r>
              <a:rPr sz="900">
                <a:solidFill>
                  <a:srgbClr val="595959"/>
                </a:solidFill>
                <a:latin typeface="Microsoft YaHei UI"/>
                <a:cs typeface="Microsoft YaHei UI"/>
              </a:rPr>
              <a:t>的医保基金</a:t>
            </a:r>
            <a:endParaRPr sz="900">
              <a:latin typeface="Microsoft YaHei UI"/>
              <a:cs typeface="Microsoft YaHei UI"/>
            </a:endParaRPr>
          </a:p>
        </p:txBody>
      </p:sp>
      <p:sp>
        <p:nvSpPr>
          <p:cNvPr id="68" name="object 68"/>
          <p:cNvSpPr txBox="1"/>
          <p:nvPr/>
        </p:nvSpPr>
        <p:spPr>
          <a:xfrm>
            <a:off x="7782326" y="5695188"/>
            <a:ext cx="196850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如实客观填写诊断及手术操作，确保病</a:t>
            </a:r>
            <a:endParaRPr sz="900">
              <a:latin typeface="Microsoft YaHei UI"/>
              <a:cs typeface="Microsoft YaHei UI"/>
            </a:endParaRPr>
          </a:p>
          <a:p>
            <a:pPr marL="12700">
              <a:lnSpc>
                <a:spcPts val="1010"/>
              </a:lnSpc>
            </a:pPr>
            <a:r>
              <a:rPr sz="900">
                <a:solidFill>
                  <a:srgbClr val="595959"/>
                </a:solidFill>
                <a:latin typeface="Microsoft YaHei UI"/>
                <a:cs typeface="Microsoft YaHei UI"/>
              </a:rPr>
              <a:t>案进入正确的</a:t>
            </a:r>
            <a:r>
              <a:rPr sz="900" spc="-10">
                <a:solidFill>
                  <a:srgbClr val="595959"/>
                </a:solidFill>
                <a:latin typeface="Microsoft YaHei UI"/>
                <a:cs typeface="Microsoft YaHei UI"/>
              </a:rPr>
              <a:t>D</a:t>
            </a:r>
            <a:r>
              <a:rPr sz="900" spc="-5">
                <a:solidFill>
                  <a:srgbClr val="595959"/>
                </a:solidFill>
                <a:latin typeface="Microsoft YaHei UI"/>
                <a:cs typeface="Microsoft YaHei UI"/>
              </a:rPr>
              <a:t>G</a:t>
            </a:r>
            <a:r>
              <a:rPr sz="900" spc="-10">
                <a:solidFill>
                  <a:srgbClr val="595959"/>
                </a:solidFill>
                <a:latin typeface="Microsoft YaHei UI"/>
                <a:cs typeface="Microsoft YaHei UI"/>
              </a:rPr>
              <a:t>Rs</a:t>
            </a:r>
            <a:r>
              <a:rPr sz="900">
                <a:solidFill>
                  <a:srgbClr val="595959"/>
                </a:solidFill>
                <a:latin typeface="Microsoft YaHei UI"/>
                <a:cs typeface="Microsoft YaHei UI"/>
              </a:rPr>
              <a:t>组，获得医保基金</a:t>
            </a:r>
            <a:endParaRPr sz="900">
              <a:latin typeface="Microsoft YaHei UI"/>
              <a:cs typeface="Microsoft YaHei UI"/>
            </a:endParaRPr>
          </a:p>
        </p:txBody>
      </p:sp>
      <p:sp>
        <p:nvSpPr>
          <p:cNvPr id="69" name="object 69"/>
          <p:cNvSpPr txBox="1"/>
          <p:nvPr/>
        </p:nvSpPr>
        <p:spPr>
          <a:xfrm>
            <a:off x="6547739" y="3198367"/>
            <a:ext cx="16954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5">
                <a:solidFill>
                  <a:srgbClr val="595959"/>
                </a:solidFill>
                <a:latin typeface="Verdana"/>
                <a:cs typeface="Verdana"/>
              </a:rPr>
              <a:t>T</a:t>
            </a:r>
            <a:r>
              <a:rPr sz="1000" b="1" spc="-5">
                <a:solidFill>
                  <a:srgbClr val="595959"/>
                </a:solidFill>
                <a:latin typeface="Verdana"/>
                <a:cs typeface="Verdana"/>
              </a:rPr>
              <a:t>i</a:t>
            </a:r>
            <a:r>
              <a:rPr sz="1000" b="1">
                <a:solidFill>
                  <a:srgbClr val="595959"/>
                </a:solidFill>
                <a:latin typeface="Verdana"/>
                <a:cs typeface="Verdana"/>
              </a:rPr>
              <a:t>p</a:t>
            </a:r>
            <a:r>
              <a:rPr sz="1000" b="1">
                <a:solidFill>
                  <a:srgbClr val="595959"/>
                </a:solidFill>
                <a:latin typeface="Microsoft YaHei UI"/>
                <a:cs typeface="Microsoft YaHei UI"/>
              </a:rPr>
              <a:t>：</a:t>
            </a:r>
            <a:r>
              <a:rPr sz="1000" b="1" spc="-5">
                <a:solidFill>
                  <a:srgbClr val="595959"/>
                </a:solidFill>
                <a:latin typeface="Verdana"/>
                <a:cs typeface="Verdana"/>
              </a:rPr>
              <a:t>D</a:t>
            </a:r>
            <a:r>
              <a:rPr sz="1000" b="1" spc="5">
                <a:solidFill>
                  <a:srgbClr val="595959"/>
                </a:solidFill>
                <a:latin typeface="Verdana"/>
                <a:cs typeface="Verdana"/>
              </a:rPr>
              <a:t>R</a:t>
            </a:r>
            <a:r>
              <a:rPr sz="1000" b="1">
                <a:solidFill>
                  <a:srgbClr val="595959"/>
                </a:solidFill>
                <a:latin typeface="Verdana"/>
                <a:cs typeface="Verdana"/>
              </a:rPr>
              <a:t>G</a:t>
            </a:r>
            <a:r>
              <a:rPr sz="1000" b="1">
                <a:solidFill>
                  <a:srgbClr val="595959"/>
                </a:solidFill>
                <a:latin typeface="Microsoft YaHei UI"/>
                <a:cs typeface="Microsoft YaHei UI"/>
              </a:rPr>
              <a:t>分组平台分组规则</a:t>
            </a:r>
            <a:endParaRPr sz="1000">
              <a:latin typeface="Microsoft YaHei UI"/>
              <a:cs typeface="Microsoft YaHei UI"/>
            </a:endParaRPr>
          </a:p>
        </p:txBody>
      </p:sp>
      <p:sp>
        <p:nvSpPr>
          <p:cNvPr id="70" name="object 70"/>
          <p:cNvSpPr txBox="1"/>
          <p:nvPr/>
        </p:nvSpPr>
        <p:spPr>
          <a:xfrm>
            <a:off x="2201227" y="4633976"/>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患者入院</a:t>
            </a:r>
            <a:endParaRPr sz="1000">
              <a:latin typeface="Microsoft YaHei UI"/>
              <a:cs typeface="Microsoft YaHei UI"/>
            </a:endParaRPr>
          </a:p>
        </p:txBody>
      </p:sp>
      <p:sp>
        <p:nvSpPr>
          <p:cNvPr id="71" name="object 71"/>
          <p:cNvSpPr txBox="1"/>
          <p:nvPr/>
        </p:nvSpPr>
        <p:spPr>
          <a:xfrm>
            <a:off x="2331708" y="5615432"/>
            <a:ext cx="279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转院</a:t>
            </a:r>
            <a:endParaRPr sz="1000">
              <a:latin typeface="Microsoft YaHei UI"/>
              <a:cs typeface="Microsoft YaHei UI"/>
            </a:endParaRPr>
          </a:p>
        </p:txBody>
      </p:sp>
      <p:sp>
        <p:nvSpPr>
          <p:cNvPr id="72" name="object 72"/>
          <p:cNvSpPr txBox="1"/>
          <p:nvPr/>
        </p:nvSpPr>
        <p:spPr>
          <a:xfrm>
            <a:off x="2134827" y="5953759"/>
            <a:ext cx="660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a:solidFill>
                  <a:srgbClr val="595959"/>
                </a:solidFill>
                <a:latin typeface="Microsoft YaHei UI"/>
                <a:cs typeface="Microsoft YaHei UI"/>
              </a:rPr>
              <a:t>按项目支付</a:t>
            </a:r>
            <a:endParaRPr sz="1000">
              <a:latin typeface="Microsoft YaHei UI"/>
              <a:cs typeface="Microsoft YaHei UI"/>
            </a:endParaRPr>
          </a:p>
        </p:txBody>
      </p:sp>
      <p:sp>
        <p:nvSpPr>
          <p:cNvPr id="73" name="object 73"/>
          <p:cNvSpPr txBox="1"/>
          <p:nvPr/>
        </p:nvSpPr>
        <p:spPr>
          <a:xfrm>
            <a:off x="3245802" y="3237991"/>
            <a:ext cx="1092200" cy="7023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165" algn="ctr"/>
            <a:r>
              <a:rPr sz="1000" b="1">
                <a:solidFill>
                  <a:srgbClr val="595959"/>
                </a:solidFill>
                <a:latin typeface="Microsoft YaHei UI"/>
                <a:cs typeface="Microsoft YaHei UI"/>
              </a:rPr>
              <a:t>病案首页数据收集</a:t>
            </a:r>
            <a:endParaRPr sz="1000">
              <a:latin typeface="Microsoft YaHei UI"/>
              <a:cs typeface="Microsoft YaHei UI"/>
            </a:endParaRPr>
          </a:p>
          <a:p>
            <a:pPr>
              <a:lnSpc>
                <a:spcPts val="1400"/>
              </a:lnSpc>
              <a:spcBef>
                <a:spcPts val="20"/>
              </a:spcBef>
            </a:pPr>
            <a:endParaRPr sz="1400"/>
          </a:p>
          <a:p>
            <a:pPr marR="52069" algn="ctr">
              <a:tabLst>
                <a:tab pos="802640"/>
              </a:tabLst>
            </a:pPr>
            <a:r>
              <a:rPr sz="900">
                <a:solidFill>
                  <a:srgbClr val="FFFFFF"/>
                </a:solidFill>
                <a:latin typeface="Microsoft YaHei UI"/>
                <a:cs typeface="Microsoft YaHei UI"/>
              </a:rPr>
              <a:t>病案系统	</a:t>
            </a:r>
            <a:r>
              <a:rPr sz="900" spc="-5">
                <a:solidFill>
                  <a:srgbClr val="FFFFFF"/>
                </a:solidFill>
                <a:latin typeface="Verdana"/>
                <a:cs typeface="Verdana"/>
              </a:rPr>
              <a:t>HI</a:t>
            </a:r>
            <a:r>
              <a:rPr sz="900">
                <a:solidFill>
                  <a:srgbClr val="FFFFFF"/>
                </a:solidFill>
                <a:latin typeface="Verdana"/>
                <a:cs typeface="Verdana"/>
              </a:rPr>
              <a:t>S</a:t>
            </a:r>
            <a:endParaRPr sz="900">
              <a:latin typeface="Verdana"/>
              <a:cs typeface="Verdana"/>
            </a:endParaRPr>
          </a:p>
          <a:p>
            <a:pPr>
              <a:lnSpc>
                <a:spcPts val="600"/>
              </a:lnSpc>
              <a:spcBef>
                <a:spcPts val="47"/>
              </a:spcBef>
            </a:pPr>
            <a:endParaRPr sz="600"/>
          </a:p>
          <a:p>
            <a:pPr marL="51435" algn="ctr"/>
            <a:r>
              <a:rPr sz="900">
                <a:solidFill>
                  <a:srgbClr val="FFFFFF"/>
                </a:solidFill>
                <a:latin typeface="Microsoft YaHei UI"/>
                <a:cs typeface="Microsoft YaHei UI"/>
              </a:rPr>
              <a:t>电子病历</a:t>
            </a:r>
            <a:endParaRPr sz="900">
              <a:latin typeface="Microsoft YaHei UI"/>
              <a:cs typeface="Microsoft YaHei UI"/>
            </a:endParaRPr>
          </a:p>
        </p:txBody>
      </p:sp>
      <p:sp>
        <p:nvSpPr>
          <p:cNvPr id="75" name="object 75"/>
          <p:cNvSpPr txBox="1"/>
          <p:nvPr/>
        </p:nvSpPr>
        <p:spPr>
          <a:xfrm>
            <a:off x="4946967" y="4207255"/>
            <a:ext cx="43815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D</a:t>
            </a:r>
            <a:r>
              <a:rPr sz="1000" b="1" spc="-10">
                <a:solidFill>
                  <a:srgbClr val="595959"/>
                </a:solidFill>
                <a:latin typeface="Microsoft YaHei UI"/>
                <a:cs typeface="Microsoft YaHei UI"/>
              </a:rPr>
              <a:t>R</a:t>
            </a:r>
            <a:r>
              <a:rPr sz="1000" b="1" spc="-5">
                <a:solidFill>
                  <a:srgbClr val="595959"/>
                </a:solidFill>
                <a:latin typeface="Microsoft YaHei UI"/>
                <a:cs typeface="Microsoft YaHei UI"/>
              </a:rPr>
              <a:t>G</a:t>
            </a:r>
            <a:r>
              <a:rPr sz="1000" b="1">
                <a:solidFill>
                  <a:srgbClr val="595959"/>
                </a:solidFill>
                <a:latin typeface="Microsoft YaHei UI"/>
                <a:cs typeface="Microsoft YaHei UI"/>
              </a:rPr>
              <a:t>分</a:t>
            </a:r>
            <a:endParaRPr sz="1000">
              <a:latin typeface="Microsoft YaHei UI"/>
              <a:cs typeface="Microsoft YaHei UI"/>
            </a:endParaRPr>
          </a:p>
          <a:p>
            <a:pPr marL="28575"/>
            <a:r>
              <a:rPr sz="1000" b="1">
                <a:solidFill>
                  <a:srgbClr val="595959"/>
                </a:solidFill>
                <a:latin typeface="Microsoft YaHei UI"/>
                <a:cs typeface="Microsoft YaHei UI"/>
              </a:rPr>
              <a:t>组平台</a:t>
            </a:r>
            <a:endParaRPr sz="1000">
              <a:latin typeface="Microsoft YaHei UI"/>
              <a:cs typeface="Microsoft YaHei UI"/>
            </a:endParaRPr>
          </a:p>
        </p:txBody>
      </p:sp>
      <p:sp>
        <p:nvSpPr>
          <p:cNvPr id="76" name="object 76"/>
          <p:cNvSpPr txBox="1"/>
          <p:nvPr/>
        </p:nvSpPr>
        <p:spPr>
          <a:xfrm>
            <a:off x="5733732" y="4283455"/>
            <a:ext cx="53340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a:solidFill>
                  <a:srgbClr val="595959"/>
                </a:solidFill>
                <a:latin typeface="Microsoft YaHei UI"/>
                <a:cs typeface="Microsoft YaHei UI"/>
              </a:rPr>
              <a:t>医保结算</a:t>
            </a:r>
            <a:endParaRPr sz="1000">
              <a:latin typeface="Microsoft YaHei UI"/>
              <a:cs typeface="Microsoft YaHei UI"/>
            </a:endParaRPr>
          </a:p>
        </p:txBody>
      </p:sp>
      <p:sp>
        <p:nvSpPr>
          <p:cNvPr id="77" name="object 77"/>
          <p:cNvSpPr txBox="1"/>
          <p:nvPr/>
        </p:nvSpPr>
        <p:spPr>
          <a:xfrm>
            <a:off x="5734050" y="5405120"/>
            <a:ext cx="533400" cy="3175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1000" b="1">
                <a:solidFill>
                  <a:srgbClr val="595959"/>
                </a:solidFill>
                <a:latin typeface="Microsoft YaHei UI"/>
                <a:cs typeface="Microsoft YaHei UI"/>
              </a:rPr>
              <a:t>患者结算</a:t>
            </a:r>
            <a:endParaRPr sz="1000">
              <a:latin typeface="Microsoft YaHei UI"/>
              <a:cs typeface="Microsoft YaHei UI"/>
            </a:endParaRPr>
          </a:p>
          <a:p>
            <a:pPr algn="ctr"/>
            <a:r>
              <a:rPr sz="1000" b="1">
                <a:solidFill>
                  <a:srgbClr val="595959"/>
                </a:solidFill>
                <a:latin typeface="Microsoft YaHei UI"/>
                <a:cs typeface="Microsoft YaHei UI"/>
              </a:rPr>
              <a:t>系统</a:t>
            </a:r>
            <a:endParaRPr sz="1000">
              <a:latin typeface="Microsoft YaHei UI"/>
              <a:cs typeface="Microsoft YaHei UI"/>
            </a:endParaRPr>
          </a:p>
        </p:txBody>
      </p:sp>
      <p:sp>
        <p:nvSpPr>
          <p:cNvPr id="78" name="object 78"/>
          <p:cNvSpPr/>
          <p:nvPr/>
        </p:nvSpPr>
        <p:spPr>
          <a:xfrm>
            <a:off x="5161915" y="4548187"/>
            <a:ext cx="543242" cy="1047114"/>
          </a:xfrm>
          <a:custGeom>
            <a:rect l="l" t="t" r="r" b="b"/>
            <a:pathLst>
              <a:path w="543242" h="1047114">
                <a:moveTo>
                  <a:pt x="467042" y="970915"/>
                </a:moveTo>
                <a:lnTo>
                  <a:pt x="467042" y="1047114"/>
                </a:lnTo>
                <a:lnTo>
                  <a:pt x="533717" y="1013777"/>
                </a:lnTo>
                <a:lnTo>
                  <a:pt x="479742" y="1013777"/>
                </a:lnTo>
                <a:lnTo>
                  <a:pt x="479742" y="1004252"/>
                </a:lnTo>
                <a:lnTo>
                  <a:pt x="533717" y="1004252"/>
                </a:lnTo>
                <a:lnTo>
                  <a:pt x="467042" y="970915"/>
                </a:lnTo>
                <a:close/>
              </a:path>
              <a:path w="543242" h="1047114">
                <a:moveTo>
                  <a:pt x="9525" y="0"/>
                </a:moveTo>
                <a:lnTo>
                  <a:pt x="0" y="0"/>
                </a:lnTo>
                <a:lnTo>
                  <a:pt x="0" y="1011645"/>
                </a:lnTo>
                <a:lnTo>
                  <a:pt x="2132" y="1013777"/>
                </a:lnTo>
                <a:lnTo>
                  <a:pt x="467042" y="1013777"/>
                </a:lnTo>
                <a:lnTo>
                  <a:pt x="467042" y="1009015"/>
                </a:lnTo>
                <a:lnTo>
                  <a:pt x="9525" y="1009015"/>
                </a:lnTo>
                <a:lnTo>
                  <a:pt x="4762" y="1004252"/>
                </a:lnTo>
                <a:lnTo>
                  <a:pt x="9525" y="1004252"/>
                </a:lnTo>
                <a:lnTo>
                  <a:pt x="9525" y="0"/>
                </a:lnTo>
                <a:close/>
              </a:path>
              <a:path w="543242" h="1047114">
                <a:moveTo>
                  <a:pt x="533717" y="1004252"/>
                </a:moveTo>
                <a:lnTo>
                  <a:pt x="479742" y="1004252"/>
                </a:lnTo>
                <a:lnTo>
                  <a:pt x="479742" y="1013777"/>
                </a:lnTo>
                <a:lnTo>
                  <a:pt x="533717" y="1013777"/>
                </a:lnTo>
                <a:lnTo>
                  <a:pt x="543242" y="1009015"/>
                </a:lnTo>
                <a:lnTo>
                  <a:pt x="533717" y="1004252"/>
                </a:lnTo>
                <a:close/>
              </a:path>
              <a:path w="543242" h="1047114">
                <a:moveTo>
                  <a:pt x="9525" y="1004252"/>
                </a:moveTo>
                <a:lnTo>
                  <a:pt x="4762" y="1004252"/>
                </a:lnTo>
                <a:lnTo>
                  <a:pt x="9525" y="1009015"/>
                </a:lnTo>
                <a:lnTo>
                  <a:pt x="9525" y="1004252"/>
                </a:lnTo>
                <a:close/>
              </a:path>
              <a:path w="543242" h="1047114">
                <a:moveTo>
                  <a:pt x="467042" y="1004252"/>
                </a:moveTo>
                <a:lnTo>
                  <a:pt x="9525" y="1004252"/>
                </a:lnTo>
                <a:lnTo>
                  <a:pt x="9525" y="1009015"/>
                </a:lnTo>
                <a:lnTo>
                  <a:pt x="467042" y="1009015"/>
                </a:lnTo>
                <a:lnTo>
                  <a:pt x="467042" y="1004252"/>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3096261" y="5880099"/>
            <a:ext cx="3199765" cy="340360"/>
          </a:xfrm>
          <a:custGeom>
            <a:rect l="l" t="t" r="r" b="b"/>
            <a:pathLst>
              <a:path w="3199765" h="340360">
                <a:moveTo>
                  <a:pt x="0" y="0"/>
                </a:moveTo>
                <a:lnTo>
                  <a:pt x="3199765" y="0"/>
                </a:lnTo>
                <a:lnTo>
                  <a:pt x="3199765" y="340360"/>
                </a:lnTo>
                <a:lnTo>
                  <a:pt x="0" y="340360"/>
                </a:lnTo>
                <a:lnTo>
                  <a:pt x="0" y="0"/>
                </a:lnTo>
                <a:close/>
              </a:path>
            </a:pathLst>
          </a:custGeom>
          <a:ln w="9525">
            <a:solidFill>
              <a:srgbClr val="65AF45"/>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3146256" y="5909457"/>
            <a:ext cx="3107806" cy="281645"/>
          </a:xfrm>
          <a:custGeom>
            <a:rect l="l" t="t" r="r" b="b"/>
            <a:pathLst>
              <a:path w="3107806" h="281645">
                <a:moveTo>
                  <a:pt x="0" y="0"/>
                </a:moveTo>
                <a:lnTo>
                  <a:pt x="3107806" y="0"/>
                </a:lnTo>
                <a:lnTo>
                  <a:pt x="3107806" y="281645"/>
                </a:lnTo>
                <a:lnTo>
                  <a:pt x="0" y="281645"/>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txBox="1"/>
          <p:nvPr/>
        </p:nvSpPr>
        <p:spPr>
          <a:xfrm>
            <a:off x="3729403" y="5956300"/>
            <a:ext cx="1948180"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spc="-50">
                <a:solidFill>
                  <a:srgbClr val="595959"/>
                </a:solidFill>
                <a:latin typeface="Microsoft YaHei UI"/>
                <a:cs typeface="Microsoft YaHei UI"/>
              </a:rPr>
              <a:t>分组结</a:t>
            </a:r>
            <a:r>
              <a:rPr sz="1100" spc="-65">
                <a:solidFill>
                  <a:srgbClr val="595959"/>
                </a:solidFill>
                <a:latin typeface="Microsoft YaHei UI"/>
                <a:cs typeface="Microsoft YaHei UI"/>
              </a:rPr>
              <a:t>果</a:t>
            </a:r>
            <a:r>
              <a:rPr sz="1100" spc="-55">
                <a:solidFill>
                  <a:srgbClr val="595959"/>
                </a:solidFill>
                <a:latin typeface="Microsoft YaHei UI"/>
                <a:cs typeface="Microsoft YaHei UI"/>
              </a:rPr>
              <a:t>×</a:t>
            </a:r>
            <a:r>
              <a:rPr sz="1100" spc="-50">
                <a:solidFill>
                  <a:srgbClr val="595959"/>
                </a:solidFill>
                <a:latin typeface="Microsoft YaHei UI"/>
                <a:cs typeface="Microsoft YaHei UI"/>
              </a:rPr>
              <a:t>权重</a:t>
            </a:r>
            <a:r>
              <a:rPr sz="1100" spc="-55">
                <a:solidFill>
                  <a:srgbClr val="595959"/>
                </a:solidFill>
                <a:latin typeface="Microsoft YaHei UI"/>
                <a:cs typeface="Microsoft YaHei UI"/>
              </a:rPr>
              <a:t>×</a:t>
            </a:r>
            <a:r>
              <a:rPr sz="1100" spc="-50">
                <a:solidFill>
                  <a:srgbClr val="595959"/>
                </a:solidFill>
                <a:latin typeface="Microsoft YaHei UI"/>
                <a:cs typeface="Microsoft YaHei UI"/>
              </a:rPr>
              <a:t>费率</a:t>
            </a:r>
            <a:r>
              <a:rPr sz="1100" spc="-55">
                <a:solidFill>
                  <a:srgbClr val="595959"/>
                </a:solidFill>
                <a:latin typeface="Microsoft YaHei UI"/>
                <a:cs typeface="Microsoft YaHei UI"/>
              </a:rPr>
              <a:t>=</a:t>
            </a:r>
            <a:r>
              <a:rPr sz="1100" spc="-50">
                <a:solidFill>
                  <a:srgbClr val="595959"/>
                </a:solidFill>
                <a:latin typeface="Microsoft YaHei UI"/>
                <a:cs typeface="Microsoft YaHei UI"/>
              </a:rPr>
              <a:t>D</a:t>
            </a:r>
            <a:r>
              <a:rPr sz="1100" spc="-40">
                <a:solidFill>
                  <a:srgbClr val="595959"/>
                </a:solidFill>
                <a:latin typeface="Microsoft YaHei UI"/>
                <a:cs typeface="Microsoft YaHei UI"/>
              </a:rPr>
              <a:t>R</a:t>
            </a:r>
            <a:r>
              <a:rPr sz="1100" spc="-55">
                <a:solidFill>
                  <a:srgbClr val="595959"/>
                </a:solidFill>
                <a:latin typeface="Microsoft YaHei UI"/>
                <a:cs typeface="Microsoft YaHei UI"/>
              </a:rPr>
              <a:t>G</a:t>
            </a:r>
            <a:r>
              <a:rPr sz="1100" spc="-50">
                <a:solidFill>
                  <a:srgbClr val="595959"/>
                </a:solidFill>
                <a:latin typeface="Microsoft YaHei UI"/>
                <a:cs typeface="Microsoft YaHei UI"/>
              </a:rPr>
              <a:t>定</a:t>
            </a:r>
            <a:r>
              <a:rPr sz="1100">
                <a:solidFill>
                  <a:srgbClr val="595959"/>
                </a:solidFill>
                <a:latin typeface="Microsoft YaHei UI"/>
                <a:cs typeface="Microsoft YaHei UI"/>
              </a:rPr>
              <a:t>价</a:t>
            </a:r>
            <a:endParaRPr sz="1100">
              <a:latin typeface="Microsoft YaHei UI"/>
              <a:cs typeface="Microsoft YaHei UI"/>
            </a:endParaRPr>
          </a:p>
        </p:txBody>
      </p:sp>
      <p:sp>
        <p:nvSpPr>
          <p:cNvPr id="82" name="object 82"/>
          <p:cNvSpPr/>
          <p:nvPr/>
        </p:nvSpPr>
        <p:spPr>
          <a:xfrm>
            <a:off x="6420484" y="3168651"/>
            <a:ext cx="3729990" cy="3124835"/>
          </a:xfrm>
          <a:custGeom>
            <a:rect l="l" t="t" r="r" b="b"/>
            <a:pathLst>
              <a:path w="3729990" h="3124835">
                <a:moveTo>
                  <a:pt x="0" y="0"/>
                </a:moveTo>
                <a:lnTo>
                  <a:pt x="3729990" y="0"/>
                </a:lnTo>
                <a:lnTo>
                  <a:pt x="3729990" y="3124835"/>
                </a:lnTo>
                <a:lnTo>
                  <a:pt x="0" y="3124835"/>
                </a:lnTo>
                <a:lnTo>
                  <a:pt x="0" y="0"/>
                </a:lnTo>
                <a:close/>
              </a:path>
            </a:pathLst>
          </a:custGeom>
          <a:ln w="9525">
            <a:solidFill>
              <a:srgbClr val="A5E9FA"/>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object 83"/>
          <p:cNvSpPr/>
          <p:nvPr/>
        </p:nvSpPr>
        <p:spPr>
          <a:xfrm>
            <a:off x="5166043" y="3695382"/>
            <a:ext cx="1255395" cy="474980"/>
          </a:xfrm>
          <a:custGeom>
            <a:rect l="l" t="t" r="r" b="b"/>
            <a:pathLst>
              <a:path w="1255395" h="474980">
                <a:moveTo>
                  <a:pt x="0" y="474980"/>
                </a:moveTo>
                <a:lnTo>
                  <a:pt x="0" y="0"/>
                </a:lnTo>
                <a:lnTo>
                  <a:pt x="1255395" y="0"/>
                </a:lnTo>
              </a:path>
            </a:pathLst>
          </a:custGeom>
          <a:ln w="9525">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object 84"/>
          <p:cNvSpPr/>
          <p:nvPr/>
        </p:nvSpPr>
        <p:spPr>
          <a:xfrm>
            <a:off x="1524000" y="1"/>
            <a:ext cx="2064468" cy="243417"/>
          </a:xfrm>
          <a:custGeom>
            <a:rect l="l" t="t" r="r" b="b"/>
            <a:pathLst>
              <a:path w="2064468" h="243417">
                <a:moveTo>
                  <a:pt x="1949296" y="0"/>
                </a:moveTo>
                <a:lnTo>
                  <a:pt x="0" y="0"/>
                </a:lnTo>
                <a:lnTo>
                  <a:pt x="0" y="243417"/>
                </a:lnTo>
                <a:lnTo>
                  <a:pt x="1936225" y="243417"/>
                </a:lnTo>
                <a:lnTo>
                  <a:pt x="2064468" y="115172"/>
                </a:lnTo>
                <a:lnTo>
                  <a:pt x="1949296"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object 85"/>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86" name="object 86"/>
          <p:cNvSpPr/>
          <p:nvPr/>
        </p:nvSpPr>
        <p:spPr>
          <a:xfrm>
            <a:off x="3498791" y="1"/>
            <a:ext cx="2064470" cy="243417"/>
          </a:xfrm>
          <a:custGeom>
            <a:rect l="l" t="t" r="r" b="b"/>
            <a:pathLst>
              <a:path w="2064470" h="243417">
                <a:moveTo>
                  <a:pt x="1949297" y="0"/>
                </a:moveTo>
                <a:lnTo>
                  <a:pt x="13070" y="0"/>
                </a:lnTo>
                <a:lnTo>
                  <a:pt x="128244" y="115172"/>
                </a:lnTo>
                <a:lnTo>
                  <a:pt x="0" y="243417"/>
                </a:lnTo>
                <a:lnTo>
                  <a:pt x="1936226" y="243417"/>
                </a:lnTo>
                <a:lnTo>
                  <a:pt x="2064470" y="115172"/>
                </a:lnTo>
                <a:lnTo>
                  <a:pt x="194929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sp>
        <p:nvSpPr>
          <p:cNvPr id="88" name="object 88"/>
          <p:cNvSpPr txBox="1"/>
          <p:nvPr/>
        </p:nvSpPr>
        <p:spPr>
          <a:xfrm>
            <a:off x="2056280" y="6384544"/>
            <a:ext cx="185420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7F7F7F"/>
                </a:solidFill>
                <a:latin typeface="Microsoft YaHei UI"/>
                <a:cs typeface="Microsoft YaHei UI"/>
              </a:rPr>
              <a:t>来源：艾瑞咨询研究院自主研究及绘制。</a:t>
            </a:r>
            <a:endParaRPr sz="800">
              <a:latin typeface="Microsoft YaHei UI"/>
              <a:cs typeface="Microsoft YaHei UI"/>
            </a:endParaRPr>
          </a:p>
        </p:txBody>
      </p:sp>
      <p:sp>
        <p:nvSpPr>
          <p:cNvPr id="91" name="object 91"/>
          <p:cNvSpPr txBox="1">
            <a:spLocks noGrp="1"/>
          </p:cNvSpPr>
          <p:nvPr>
            <p:ph type="sldNum" sz="quarter" idx="7"/>
          </p:nvPr>
        </p:nvSpPr>
        <p:spPr>
          <a:prstGeom prst="rect">
            <a:avLst/>
          </a:prstGeom>
        </p:spPr>
        <p:txBody>
          <a:bodyPr vert="horz" wrap="square" lIns="0" tIns="0" rIns="0" bIns="0" rtlCol="0">
            <a:noAutofit/>
          </a:bodyPr>
          <a:lstStyle/>
          <a:p>
            <a:pPr marL="25400"/>
            <a:r>
              <a:rPr sz="900">
                <a:solidFill>
                  <a:srgbClr val="7F7F7F"/>
                </a:solidFill>
                <a:latin typeface="Microsoft YaHei UI"/>
                <a:cs typeface="Microsoft YaHei UI"/>
              </a:rPr>
              <a:t>28</a:t>
            </a:r>
            <a:endParaRPr sz="900">
              <a:latin typeface="Microsoft YaHei UI"/>
              <a:cs typeface="Microsoft YaHei UI"/>
            </a:endParaRPr>
          </a:p>
        </p:txBody>
      </p:sp>
      <p:graphicFrame>
        <p:nvGraphicFramePr>
          <p:cNvPr id="39" name="object 39"/>
          <p:cNvGraphicFramePr>
            <a:graphicFrameLocks noGrp="1"/>
          </p:cNvGraphicFramePr>
          <p:nvPr/>
        </p:nvGraphicFramePr>
        <p:xfrm>
          <a:off x="6464708" y="4959071"/>
          <a:ext cx="1629499" cy="1212843"/>
        </p:xfrm>
        <a:graphic>
          <a:graphicData uri="http://schemas.openxmlformats.org/drawingml/2006/table">
            <a:tbl>
              <a:tblPr firstRow="1" bandRow="1">
                <a:tableStyleId>{2D5ABB26-0587-4C30-8999-92F81FD0307C}</a:tableStyleId>
              </a:tblPr>
              <a:tblGrid>
                <a:gridCol w="48547">
                  <a:extLst>
                    <a:ext uri="{9D8B030D-6E8A-4147-A177-3AD203B41FA5}">
                      <a16:colId xmlns:a16="http://schemas.microsoft.com/office/drawing/2014/main" val="20000"/>
                    </a:ext>
                  </a:extLst>
                </a:gridCol>
                <a:gridCol w="653905">
                  <a:extLst>
                    <a:ext uri="{9D8B030D-6E8A-4147-A177-3AD203B41FA5}">
                      <a16:colId xmlns:a16="http://schemas.microsoft.com/office/drawing/2014/main" val="20001"/>
                    </a:ext>
                  </a:extLst>
                </a:gridCol>
                <a:gridCol w="48545">
                  <a:extLst>
                    <a:ext uri="{9D8B030D-6E8A-4147-A177-3AD203B41FA5}">
                      <a16:colId xmlns:a16="http://schemas.microsoft.com/office/drawing/2014/main" val="20002"/>
                    </a:ext>
                  </a:extLst>
                </a:gridCol>
                <a:gridCol w="49715">
                  <a:extLst>
                    <a:ext uri="{9D8B030D-6E8A-4147-A177-3AD203B41FA5}">
                      <a16:colId xmlns:a16="http://schemas.microsoft.com/office/drawing/2014/main" val="20003"/>
                    </a:ext>
                  </a:extLst>
                </a:gridCol>
                <a:gridCol w="828787">
                  <a:extLst>
                    <a:ext uri="{9D8B030D-6E8A-4147-A177-3AD203B41FA5}">
                      <a16:colId xmlns:a16="http://schemas.microsoft.com/office/drawing/2014/main" val="20004"/>
                    </a:ext>
                  </a:extLst>
                </a:gridCol>
              </a:tblGrid>
              <a:tr h="237382">
                <a:tc>
                  <a:txBody>
                    <a:bodyPr vert="horz" wrap="square"/>
                    <a:lstStyle/>
                    <a:p>
                      <a:endParaRPr sz="800">
                        <a:latin typeface="Microsoft YaHei UI"/>
                        <a:cs typeface="Microsoft YaHei UI"/>
                      </a:endParaRPr>
                    </a:p>
                  </a:txBody>
                  <a:tcPr marL="0" marR="0" marT="0" marB="0"/>
                </a:tc>
                <a:tc>
                  <a:txBody>
                    <a:bodyPr vert="horz" wrap="square"/>
                    <a:lstStyle/>
                    <a:p>
                      <a:pPr marL="154940">
                        <a:lnSpc>
                          <a:spcPct val="100000"/>
                        </a:lnSpc>
                      </a:pPr>
                      <a:r>
                        <a:rPr sz="900" b="1">
                          <a:solidFill>
                            <a:srgbClr val="595959"/>
                          </a:solidFill>
                          <a:latin typeface="Microsoft YaHei UI"/>
                          <a:cs typeface="Microsoft YaHei UI"/>
                        </a:rPr>
                        <a:t>可分组</a:t>
                      </a:r>
                      <a:endParaRPr sz="900">
                        <a:latin typeface="Microsoft YaHei UI"/>
                        <a:cs typeface="Microsoft YaHei UI"/>
                      </a:endParaRPr>
                    </a:p>
                  </a:txBody>
                  <a:tcPr marL="0" marR="0" marT="0" marB="0">
                    <a:solidFill>
                      <a:srgbClr val="A5E9FA"/>
                    </a:solidFill>
                  </a:tcPr>
                </a:tc>
                <a:tc>
                  <a:txBody>
                    <a:bodyPr vert="horz" wrap="square"/>
                    <a:lstStyle/>
                    <a:p>
                      <a:endParaRPr sz="900">
                        <a:latin typeface="Microsoft YaHei UI"/>
                        <a:cs typeface="Microsoft YaHei UI"/>
                      </a:endParaRPr>
                    </a:p>
                  </a:txBody>
                  <a:tcPr marL="0" marR="0" marT="0" marB="0">
                    <a:lnR w="9525">
                      <a:solidFill>
                        <a:srgbClr val="BFBFBF"/>
                      </a:solidFill>
                      <a:prstDash val="solid"/>
                    </a:lnR>
                  </a:tcPr>
                </a:tc>
                <a:tc rowSpan="3">
                  <a:txBody>
                    <a:bodyPr vert="horz" wrap="square"/>
                    <a:lstStyle/>
                    <a:p>
                      <a:endParaRPr sz="900">
                        <a:latin typeface="Microsoft YaHei UI"/>
                        <a:cs typeface="Microsoft YaHei UI"/>
                      </a:endParaRPr>
                    </a:p>
                  </a:txBody>
                  <a:tcPr marL="0" marR="0" marT="0" marB="0">
                    <a:lnL w="9525">
                      <a:solidFill>
                        <a:srgbClr val="BFBFBF"/>
                      </a:solidFill>
                      <a:prstDash val="solid"/>
                    </a:lnL>
                    <a:lnT w="9525">
                      <a:solidFill>
                        <a:srgbClr val="BFBFBF"/>
                      </a:solidFill>
                      <a:prstDash val="solid"/>
                    </a:lnT>
                    <a:lnB w="9525">
                      <a:solidFill>
                        <a:srgbClr val="BFBFBF"/>
                      </a:solidFill>
                      <a:prstDash val="solid"/>
                    </a:lnB>
                  </a:tcPr>
                </a:tc>
                <a:tc>
                  <a:txBody>
                    <a:bodyPr vert="horz" wrap="square"/>
                    <a:lstStyle/>
                    <a:p>
                      <a:pPr marL="177800">
                        <a:lnSpc>
                          <a:spcPct val="100000"/>
                        </a:lnSpc>
                      </a:pPr>
                      <a:r>
                        <a:rPr sz="900" b="1">
                          <a:solidFill>
                            <a:srgbClr val="595959"/>
                          </a:solidFill>
                          <a:latin typeface="Microsoft YaHei UI"/>
                          <a:cs typeface="Microsoft YaHei UI"/>
                        </a:rPr>
                        <a:t>不可分组</a:t>
                      </a:r>
                      <a:endParaRPr sz="900">
                        <a:latin typeface="Microsoft YaHei UI"/>
                        <a:cs typeface="Microsoft YaHei UI"/>
                      </a:endParaRPr>
                    </a:p>
                  </a:txBody>
                  <a:tcPr marL="0" marR="0" marT="0" marB="0">
                    <a:lnR w="9525">
                      <a:solidFill>
                        <a:srgbClr val="BFBFBF"/>
                      </a:solidFill>
                      <a:prstDash val="solid"/>
                    </a:lnR>
                    <a:lnT w="9525">
                      <a:solidFill>
                        <a:srgbClr val="BFBFBF"/>
                      </a:solidFill>
                      <a:prstDash val="solid"/>
                    </a:lnT>
                    <a:lnB w="9525">
                      <a:solidFill>
                        <a:srgbClr val="A5E9FA"/>
                      </a:solidFill>
                      <a:prstDash val="solid"/>
                    </a:lnB>
                    <a:solidFill>
                      <a:srgbClr val="A5E9FA"/>
                    </a:solidFill>
                  </a:tcPr>
                </a:tc>
                <a:extLst>
                  <a:ext uri="{0D108BD9-81ED-4DB2-BD59-A6C34878D82A}">
                    <a16:rowId xmlns:a16="http://schemas.microsoft.com/office/drawing/2014/main" val="10000"/>
                  </a:ext>
                </a:extLst>
              </a:tr>
              <a:tr h="134028">
                <a:tc rowSpan="2" gridSpan="3">
                  <a:txBody>
                    <a:bodyPr vert="horz" wrap="square"/>
                    <a:lstStyle/>
                    <a:p>
                      <a:endParaRPr sz="900">
                        <a:latin typeface="Microsoft YaHei UI"/>
                        <a:cs typeface="Microsoft YaHei UI"/>
                      </a:endParaRPr>
                    </a:p>
                  </a:txBody>
                  <a:tcPr marL="0" marR="0" marT="0" marB="0">
                    <a:lnR w="9525">
                      <a:solidFill>
                        <a:srgbClr val="BFBFBF"/>
                      </a:solidFill>
                      <a:prstDash val="solid"/>
                    </a:lnR>
                    <a:lnB w="9525">
                      <a:solidFill>
                        <a:srgbClr val="78DEF8"/>
                      </a:solidFill>
                      <a:prstDash val="solid"/>
                    </a:lnB>
                  </a:tcPr>
                </a:tc>
                <a:tc rowSpan="2" hMerge="1">
                  <a:txBody>
                    <a:bodyPr vert="horz" wrap="square"/>
                    <a:lstStyle/>
                    <a:p>
                      <a:endParaRPr/>
                    </a:p>
                  </a:txBody>
                  <a:tcPr marL="0" marR="0" marT="0" marB="0"/>
                </a:tc>
                <a:tc rowSpan="2" hMerge="1">
                  <a:txBody>
                    <a:bodyPr vert="horz" wrap="square"/>
                    <a:lstStyle/>
                    <a:p>
                      <a:endParaRPr/>
                    </a:p>
                  </a:txBody>
                  <a:tcPr marL="0" marR="0" marT="0" marB="0"/>
                </a:tc>
                <a:tc vMerge="1">
                  <a:txBody>
                    <a:bodyPr vert="horz" wrap="square"/>
                    <a:lstStyle/>
                    <a:p>
                      <a:endParaRPr/>
                    </a:p>
                  </a:txBody>
                  <a:tcPr marL="0" marR="0" marT="0" marB="0">
                    <a:lnL w="9525">
                      <a:solidFill>
                        <a:srgbClr val="BFBFBF"/>
                      </a:solidFill>
                      <a:prstDash val="solid"/>
                    </a:lnL>
                    <a:lnT w="9525">
                      <a:solidFill>
                        <a:srgbClr val="BFBFBF"/>
                      </a:solidFill>
                      <a:prstDash val="solid"/>
                    </a:lnT>
                    <a:lnB w="9525">
                      <a:solidFill>
                        <a:srgbClr val="BFBFBF"/>
                      </a:solidFill>
                      <a:prstDash val="solid"/>
                    </a:lnB>
                  </a:tcPr>
                </a:tc>
                <a:tc>
                  <a:txBody>
                    <a:bodyPr vert="horz" wrap="square"/>
                    <a:lstStyle/>
                    <a:p>
                      <a:pPr marL="96520">
                        <a:lnSpc>
                          <a:spcPct val="100000"/>
                        </a:lnSpc>
                      </a:pPr>
                      <a:r>
                        <a:rPr sz="800">
                          <a:solidFill>
                            <a:srgbClr val="595959"/>
                          </a:solidFill>
                          <a:latin typeface="Microsoft YaHei UI"/>
                          <a:cs typeface="Microsoft YaHei UI"/>
                        </a:rPr>
                        <a:t>编码未被识别</a:t>
                      </a:r>
                      <a:endParaRPr sz="800">
                        <a:latin typeface="Microsoft YaHei UI"/>
                        <a:cs typeface="Microsoft YaHei UI"/>
                      </a:endParaRPr>
                    </a:p>
                  </a:txBody>
                  <a:tcPr marL="0" marR="0" marT="0" marB="0">
                    <a:lnL w="9525">
                      <a:solidFill>
                        <a:srgbClr val="A5E9FA"/>
                      </a:solidFill>
                      <a:prstDash val="solid"/>
                    </a:lnL>
                    <a:lnR w="9525">
                      <a:solidFill>
                        <a:srgbClr val="BFBFBF"/>
                      </a:solidFill>
                      <a:prstDash val="solid"/>
                    </a:lnR>
                    <a:lnT w="9525">
                      <a:solidFill>
                        <a:srgbClr val="A5E9FA"/>
                      </a:solidFill>
                      <a:prstDash val="solid"/>
                    </a:lnT>
                    <a:lnB w="9525">
                      <a:solidFill>
                        <a:srgbClr val="A5E9FA"/>
                      </a:solidFill>
                      <a:prstDash val="solid"/>
                    </a:lnB>
                  </a:tcPr>
                </a:tc>
                <a:extLst>
                  <a:ext uri="{0D108BD9-81ED-4DB2-BD59-A6C34878D82A}">
                    <a16:rowId xmlns:a16="http://schemas.microsoft.com/office/drawing/2014/main" val="10001"/>
                  </a:ext>
                </a:extLst>
              </a:tr>
              <a:tr h="155063">
                <a:tc gridSpan="3" vMerge="1">
                  <a:txBody>
                    <a:bodyPr vert="horz" wrap="square"/>
                    <a:lstStyle/>
                    <a:p>
                      <a:endParaRPr/>
                    </a:p>
                  </a:txBody>
                  <a:tcPr marL="0" marR="0" marT="0" marB="0">
                    <a:lnR w="9525">
                      <a:solidFill>
                        <a:srgbClr val="BFBFBF"/>
                      </a:solidFill>
                      <a:prstDash val="solid"/>
                    </a:lnR>
                    <a:lnB w="9525">
                      <a:solidFill>
                        <a:srgbClr val="78DEF8"/>
                      </a:solidFill>
                      <a:prstDash val="solid"/>
                    </a:lnB>
                  </a:tcPr>
                </a:tc>
                <a:tc hMerge="1" vMerge="1">
                  <a:txBody>
                    <a:bodyPr vert="horz" wrap="square"/>
                    <a:lstStyle/>
                    <a:p>
                      <a:endParaRPr/>
                    </a:p>
                  </a:txBody>
                  <a:tcPr marL="0" marR="0" marT="0" marB="0"/>
                </a:tc>
                <a:tc hMerge="1" vMerge="1">
                  <a:txBody>
                    <a:bodyPr vert="horz" wrap="square"/>
                    <a:lstStyle/>
                    <a:p>
                      <a:endParaRPr/>
                    </a:p>
                  </a:txBody>
                  <a:tcPr marL="0" marR="0" marT="0" marB="0"/>
                </a:tc>
                <a:tc vMerge="1">
                  <a:txBody>
                    <a:bodyPr vert="horz" wrap="square"/>
                    <a:lstStyle/>
                    <a:p>
                      <a:endParaRPr/>
                    </a:p>
                  </a:txBody>
                  <a:tcPr marL="0" marR="0" marT="0" marB="0">
                    <a:lnL w="9525">
                      <a:solidFill>
                        <a:srgbClr val="BFBFBF"/>
                      </a:solidFill>
                      <a:prstDash val="solid"/>
                    </a:lnL>
                    <a:lnT w="9525">
                      <a:solidFill>
                        <a:srgbClr val="BFBFBF"/>
                      </a:solidFill>
                      <a:prstDash val="solid"/>
                    </a:lnT>
                    <a:lnB w="9525">
                      <a:solidFill>
                        <a:srgbClr val="BFBFBF"/>
                      </a:solidFill>
                      <a:prstDash val="solid"/>
                    </a:lnB>
                  </a:tcPr>
                </a:tc>
                <a:tc>
                  <a:txBody>
                    <a:bodyPr vert="horz" wrap="square"/>
                    <a:lstStyle/>
                    <a:p>
                      <a:pPr marL="198120">
                        <a:lnSpc>
                          <a:spcPct val="100000"/>
                        </a:lnSpc>
                      </a:pPr>
                      <a:r>
                        <a:rPr sz="800">
                          <a:solidFill>
                            <a:srgbClr val="595959"/>
                          </a:solidFill>
                          <a:latin typeface="Microsoft YaHei UI"/>
                          <a:cs typeface="Microsoft YaHei UI"/>
                        </a:rPr>
                        <a:t>歧义病案</a:t>
                      </a:r>
                      <a:endParaRPr sz="800">
                        <a:latin typeface="Microsoft YaHei UI"/>
                        <a:cs typeface="Microsoft YaHei UI"/>
                      </a:endParaRPr>
                    </a:p>
                  </a:txBody>
                  <a:tcPr marL="0" marR="0" marT="0" marB="0">
                    <a:lnL w="9525">
                      <a:solidFill>
                        <a:srgbClr val="A5E9FA"/>
                      </a:solidFill>
                      <a:prstDash val="solid"/>
                    </a:lnL>
                    <a:lnR w="9525">
                      <a:solidFill>
                        <a:srgbClr val="BFBFBF"/>
                      </a:solidFill>
                      <a:prstDash val="solid"/>
                    </a:lnR>
                    <a:lnT w="9525">
                      <a:solidFill>
                        <a:srgbClr val="A5E9FA"/>
                      </a:solidFill>
                      <a:prstDash val="solid"/>
                    </a:lnT>
                    <a:lnB w="9525">
                      <a:solidFill>
                        <a:srgbClr val="BFBFBF"/>
                      </a:solidFill>
                      <a:prstDash val="solid"/>
                    </a:lnB>
                  </a:tcPr>
                </a:tc>
                <a:extLst>
                  <a:ext uri="{0D108BD9-81ED-4DB2-BD59-A6C34878D82A}">
                    <a16:rowId xmlns:a16="http://schemas.microsoft.com/office/drawing/2014/main" val="10002"/>
                  </a:ext>
                </a:extLst>
              </a:tr>
              <a:tr h="686370">
                <a:tc gridSpan="3">
                  <a:txBody>
                    <a:bodyPr vert="horz" wrap="square"/>
                    <a:lstStyle/>
                    <a:p>
                      <a:pPr marL="198120" marR="142240" indent="-57150">
                        <a:lnSpc>
                          <a:spcPct val="155600"/>
                        </a:lnSpc>
                      </a:pPr>
                      <a:r>
                        <a:rPr sz="900" b="1">
                          <a:solidFill>
                            <a:srgbClr val="595959"/>
                          </a:solidFill>
                          <a:latin typeface="Microsoft YaHei UI"/>
                          <a:cs typeface="Microsoft YaHei UI"/>
                        </a:rPr>
                        <a:t>正常倍率 高倍率 低倍率</a:t>
                      </a:r>
                      <a:endParaRPr sz="900">
                        <a:latin typeface="Microsoft YaHei UI"/>
                        <a:cs typeface="Microsoft YaHei UI"/>
                      </a:endParaRPr>
                    </a:p>
                  </a:txBody>
                  <a:tcPr marL="0" marR="0" marT="0" marB="0">
                    <a:lnL w="9525">
                      <a:solidFill>
                        <a:srgbClr val="78DEF8"/>
                      </a:solidFill>
                      <a:prstDash val="solid"/>
                    </a:lnL>
                    <a:lnR w="9525">
                      <a:solidFill>
                        <a:srgbClr val="78DEF8"/>
                      </a:solidFill>
                      <a:prstDash val="solid"/>
                    </a:lnR>
                    <a:lnT w="9525">
                      <a:solidFill>
                        <a:srgbClr val="78DEF8"/>
                      </a:solidFill>
                      <a:prstDash val="solid"/>
                    </a:lnT>
                    <a:lnB w="9525">
                      <a:solidFill>
                        <a:srgbClr val="78DEF8"/>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gridSpan="2">
                  <a:txBody>
                    <a:bodyPr vert="horz" wrap="square"/>
                    <a:lstStyle/>
                    <a:p>
                      <a:endParaRPr sz="900">
                        <a:latin typeface="Microsoft YaHei UI"/>
                        <a:cs typeface="Microsoft YaHei UI"/>
                      </a:endParaRPr>
                    </a:p>
                  </a:txBody>
                  <a:tcPr marL="0" marR="0" marT="0" marB="0">
                    <a:lnL w="9525">
                      <a:solidFill>
                        <a:srgbClr val="78DEF8"/>
                      </a:solidFill>
                      <a:prstDash val="solid"/>
                    </a:lnL>
                    <a:lnT w="9525">
                      <a:solidFill>
                        <a:srgbClr val="BFBFBF"/>
                      </a:solidFill>
                      <a:prstDash val="solid"/>
                    </a:lnT>
                  </a:tcPr>
                </a:tc>
                <a:tc hMerge="1">
                  <a:txBody>
                    <a:bodyPr vert="horz" wrap="square"/>
                    <a:lstStyle/>
                    <a:p>
                      <a:endParaRPr/>
                    </a:p>
                  </a:txBody>
                  <a:tcPr marL="0" marR="0" marT="0" marB="0"/>
                </a:tc>
                <a:extLst>
                  <a:ext uri="{0D108BD9-81ED-4DB2-BD59-A6C34878D82A}">
                    <a16:rowId xmlns:a16="http://schemas.microsoft.com/office/drawing/2014/main" val="10003"/>
                  </a:ext>
                </a:extLst>
              </a:tr>
            </a:tbl>
          </a:graphicData>
        </a:graphic>
      </p:graphicFrame>
      <p:graphicFrame>
        <p:nvGraphicFramePr>
          <p:cNvPr id="74" name="object 74"/>
          <p:cNvGraphicFramePr>
            <a:graphicFrameLocks noGrp="1"/>
          </p:cNvGraphicFramePr>
          <p:nvPr/>
        </p:nvGraphicFramePr>
        <p:xfrm>
          <a:off x="3149918" y="4146626"/>
          <a:ext cx="1325878" cy="1268285"/>
        </p:xfrm>
        <a:graphic>
          <a:graphicData uri="http://schemas.openxmlformats.org/drawingml/2006/table">
            <a:tbl>
              <a:tblPr firstRow="1" bandRow="1">
                <a:tableStyleId>{2D5ABB26-0587-4C30-8999-92F81FD0307C}</a:tableStyleId>
              </a:tblPr>
              <a:tblGrid>
                <a:gridCol w="665480">
                  <a:extLst>
                    <a:ext uri="{9D8B030D-6E8A-4147-A177-3AD203B41FA5}">
                      <a16:colId xmlns:a16="http://schemas.microsoft.com/office/drawing/2014/main" val="20000"/>
                    </a:ext>
                  </a:extLst>
                </a:gridCol>
                <a:gridCol w="41909">
                  <a:extLst>
                    <a:ext uri="{9D8B030D-6E8A-4147-A177-3AD203B41FA5}">
                      <a16:colId xmlns:a16="http://schemas.microsoft.com/office/drawing/2014/main" val="20001"/>
                    </a:ext>
                  </a:extLst>
                </a:gridCol>
                <a:gridCol w="75247">
                  <a:extLst>
                    <a:ext uri="{9D8B030D-6E8A-4147-A177-3AD203B41FA5}">
                      <a16:colId xmlns:a16="http://schemas.microsoft.com/office/drawing/2014/main" val="20002"/>
                    </a:ext>
                  </a:extLst>
                </a:gridCol>
                <a:gridCol w="39052">
                  <a:extLst>
                    <a:ext uri="{9D8B030D-6E8A-4147-A177-3AD203B41FA5}">
                      <a16:colId xmlns:a16="http://schemas.microsoft.com/office/drawing/2014/main" val="20003"/>
                    </a:ext>
                  </a:extLst>
                </a:gridCol>
                <a:gridCol w="504190">
                  <a:extLst>
                    <a:ext uri="{9D8B030D-6E8A-4147-A177-3AD203B41FA5}">
                      <a16:colId xmlns:a16="http://schemas.microsoft.com/office/drawing/2014/main" val="20004"/>
                    </a:ext>
                  </a:extLst>
                </a:gridCol>
              </a:tblGrid>
              <a:tr h="201843">
                <a:tc>
                  <a:txBody>
                    <a:bodyPr vert="horz" wrap="square"/>
                    <a:lstStyle/>
                    <a:p>
                      <a:pPr marR="0" algn="ctr">
                        <a:lnSpc>
                          <a:spcPct val="100000"/>
                        </a:lnSpc>
                      </a:pPr>
                      <a:r>
                        <a:rPr sz="800">
                          <a:solidFill>
                            <a:srgbClr val="595959"/>
                          </a:solidFill>
                          <a:latin typeface="Microsoft YaHei UI"/>
                          <a:cs typeface="Microsoft YaHei UI"/>
                        </a:rPr>
                        <a:t>年龄</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a:txBody>
                    <a:bodyPr vert="horz" wrap="square"/>
                    <a:lstStyle/>
                    <a:p>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B w="9525">
                      <a:solidFill>
                        <a:srgbClr val="BFBFBF"/>
                      </a:solidFill>
                      <a:prstDash val="solid"/>
                    </a:lnB>
                  </a:tcPr>
                </a:tc>
                <a:tc gridSpan="3">
                  <a:txBody>
                    <a:bodyPr vert="horz" wrap="square"/>
                    <a:lstStyle/>
                    <a:p>
                      <a:pPr marL="207645">
                        <a:lnSpc>
                          <a:spcPct val="100000"/>
                        </a:lnSpc>
                      </a:pPr>
                      <a:r>
                        <a:rPr sz="800">
                          <a:solidFill>
                            <a:srgbClr val="595959"/>
                          </a:solidFill>
                          <a:latin typeface="Microsoft YaHei UI"/>
                          <a:cs typeface="Microsoft YaHei UI"/>
                        </a:rPr>
                        <a:t>性别</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0"/>
                  </a:ext>
                </a:extLst>
              </a:tr>
              <a:tr h="216150">
                <a:tc gridSpan="2">
                  <a:txBody>
                    <a:bodyPr vert="horz" wrap="square"/>
                    <a:lstStyle/>
                    <a:p>
                      <a:pPr marL="90170">
                        <a:lnSpc>
                          <a:spcPct val="100000"/>
                        </a:lnSpc>
                      </a:pPr>
                      <a:r>
                        <a:rPr sz="800">
                          <a:solidFill>
                            <a:srgbClr val="595959"/>
                          </a:solidFill>
                          <a:latin typeface="Microsoft YaHei UI"/>
                          <a:cs typeface="Microsoft YaHei UI"/>
                        </a:rPr>
                        <a:t>新生儿体重</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gridSpan="3">
                  <a:txBody>
                    <a:bodyPr vert="horz" wrap="square"/>
                    <a:lstStyle/>
                    <a:p>
                      <a:pPr marL="121285">
                        <a:lnSpc>
                          <a:spcPct val="100000"/>
                        </a:lnSpc>
                      </a:pPr>
                      <a:r>
                        <a:rPr sz="800">
                          <a:solidFill>
                            <a:srgbClr val="595959"/>
                          </a:solidFill>
                          <a:latin typeface="Verdana"/>
                          <a:cs typeface="Verdana"/>
                        </a:rPr>
                        <a:t>ICU</a:t>
                      </a:r>
                      <a:r>
                        <a:rPr sz="800">
                          <a:solidFill>
                            <a:srgbClr val="595959"/>
                          </a:solidFill>
                          <a:latin typeface="Microsoft YaHei UI"/>
                          <a:cs typeface="Microsoft YaHei UI"/>
                        </a:rPr>
                        <a:t>天数</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1"/>
                  </a:ext>
                </a:extLst>
              </a:tr>
              <a:tr h="216150">
                <a:tc gridSpan="5">
                  <a:txBody>
                    <a:bodyPr vert="horz" wrap="square"/>
                    <a:lstStyle/>
                    <a:p>
                      <a:pPr marL="200025">
                        <a:lnSpc>
                          <a:spcPct val="100000"/>
                        </a:lnSpc>
                      </a:pPr>
                      <a:r>
                        <a:rPr sz="800">
                          <a:solidFill>
                            <a:srgbClr val="595959"/>
                          </a:solidFill>
                          <a:latin typeface="Microsoft YaHei UI"/>
                          <a:cs typeface="Microsoft YaHei UI"/>
                        </a:rPr>
                        <a:t>主要诊断、次要诊断</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2"/>
                  </a:ext>
                </a:extLst>
              </a:tr>
              <a:tr h="216149">
                <a:tc gridSpan="5">
                  <a:txBody>
                    <a:bodyPr vert="horz" wrap="square"/>
                    <a:lstStyle/>
                    <a:p>
                      <a:pPr marL="200025">
                        <a:lnSpc>
                          <a:spcPct val="100000"/>
                        </a:lnSpc>
                      </a:pPr>
                      <a:r>
                        <a:rPr sz="800">
                          <a:solidFill>
                            <a:srgbClr val="595959"/>
                          </a:solidFill>
                          <a:latin typeface="Microsoft YaHei UI"/>
                          <a:cs typeface="Microsoft YaHei UI"/>
                        </a:rPr>
                        <a:t>主要操作、辅助操作</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tc hMerge="1">
                  <a:txBody>
                    <a:bodyPr vert="horz" wrap="square"/>
                    <a:lstStyle/>
                    <a:p>
                      <a:endParaRPr/>
                    </a:p>
                  </a:txBody>
                  <a:tcPr marL="0" marR="0" marT="0" marB="0"/>
                </a:tc>
                <a:extLst>
                  <a:ext uri="{0D108BD9-81ED-4DB2-BD59-A6C34878D82A}">
                    <a16:rowId xmlns:a16="http://schemas.microsoft.com/office/drawing/2014/main" val="10003"/>
                  </a:ext>
                </a:extLst>
              </a:tr>
              <a:tr h="202229">
                <a:tc gridSpan="3">
                  <a:txBody>
                    <a:bodyPr vert="horz" wrap="square"/>
                    <a:lstStyle/>
                    <a:p>
                      <a:pPr marL="88265">
                        <a:lnSpc>
                          <a:spcPct val="100000"/>
                        </a:lnSpc>
                      </a:pPr>
                      <a:r>
                        <a:rPr sz="800">
                          <a:solidFill>
                            <a:srgbClr val="595959"/>
                          </a:solidFill>
                          <a:latin typeface="Microsoft YaHei UI"/>
                          <a:cs typeface="Microsoft YaHei UI"/>
                        </a:rPr>
                        <a:t>合并症并发症</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a:txBody>
                    <a:bodyPr vert="horz" wrap="square"/>
                    <a:lstStyle/>
                    <a:p>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tcPr>
                </a:tc>
                <a:tc>
                  <a:txBody>
                    <a:bodyPr vert="horz" wrap="square"/>
                    <a:lstStyle/>
                    <a:p>
                      <a:pPr marL="94615">
                        <a:lnSpc>
                          <a:spcPct val="100000"/>
                        </a:lnSpc>
                      </a:pPr>
                      <a:r>
                        <a:rPr sz="800">
                          <a:solidFill>
                            <a:srgbClr val="595959"/>
                          </a:solidFill>
                          <a:latin typeface="Microsoft YaHei UI"/>
                          <a:cs typeface="Microsoft YaHei UI"/>
                        </a:rPr>
                        <a:t>住院日</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extLst>
                  <a:ext uri="{0D108BD9-81ED-4DB2-BD59-A6C34878D82A}">
                    <a16:rowId xmlns:a16="http://schemas.microsoft.com/office/drawing/2014/main" val="10004"/>
                  </a:ext>
                </a:extLst>
              </a:tr>
              <a:tr h="215764">
                <a:tc gridSpan="3">
                  <a:txBody>
                    <a:bodyPr vert="horz" wrap="square"/>
                    <a:lstStyle/>
                    <a:p>
                      <a:pPr marL="174625">
                        <a:lnSpc>
                          <a:spcPct val="100000"/>
                        </a:lnSpc>
                      </a:pPr>
                      <a:r>
                        <a:rPr sz="800">
                          <a:solidFill>
                            <a:srgbClr val="595959"/>
                          </a:solidFill>
                          <a:latin typeface="Microsoft YaHei UI"/>
                          <a:cs typeface="Microsoft YaHei UI"/>
                        </a:rPr>
                        <a:t>出院状态</a:t>
                      </a:r>
                      <a:endParaRPr sz="800">
                        <a:latin typeface="Microsoft YaHei UI"/>
                        <a:cs typeface="Microsoft YaHei UI"/>
                      </a:endParaRPr>
                    </a:p>
                  </a:txBody>
                  <a:tcPr marL="0" marR="0" marT="0" marB="0">
                    <a:lnL w="9525">
                      <a:solidFill>
                        <a:srgbClr val="BFBFBF"/>
                      </a:solidFill>
                      <a:prstDash val="solid"/>
                    </a:lnL>
                    <a:lnR w="9525">
                      <a:solidFill>
                        <a:srgbClr val="BFBFBF"/>
                      </a:solidFill>
                      <a:prstDash val="solid"/>
                    </a:lnR>
                    <a:lnT w="9525">
                      <a:solidFill>
                        <a:srgbClr val="BFBFBF"/>
                      </a:solidFill>
                      <a:prstDash val="solid"/>
                    </a:lnT>
                    <a:lnB w="9525">
                      <a:solidFill>
                        <a:srgbClr val="BFBFBF"/>
                      </a:solidFill>
                      <a:prstDash val="solid"/>
                    </a:lnB>
                  </a:tcPr>
                </a:tc>
                <a:tc hMerge="1">
                  <a:txBody>
                    <a:bodyPr vert="horz" wrap="square"/>
                    <a:lstStyle/>
                    <a:p>
                      <a:endParaRPr/>
                    </a:p>
                  </a:txBody>
                  <a:tcPr marL="0" marR="0" marT="0" marB="0"/>
                </a:tc>
                <a:tc hMerge="1">
                  <a:txBody>
                    <a:bodyPr vert="horz" wrap="square"/>
                    <a:lstStyle/>
                    <a:p>
                      <a:endParaRPr/>
                    </a:p>
                  </a:txBody>
                  <a:tcPr marL="0" marR="0" marT="0" marB="0"/>
                </a:tc>
                <a:tc gridSpan="2">
                  <a:txBody>
                    <a:bodyPr vert="horz" wrap="square"/>
                    <a:lstStyle/>
                    <a:p>
                      <a:pPr marL="15240" algn="ctr">
                        <a:lnSpc>
                          <a:spcPct val="100000"/>
                        </a:lnSpc>
                      </a:pPr>
                      <a:r>
                        <a:rPr sz="800" spc="-5">
                          <a:solidFill>
                            <a:srgbClr val="595959"/>
                          </a:solidFill>
                          <a:latin typeface="Verdana"/>
                          <a:cs typeface="Verdana"/>
                        </a:rPr>
                        <a:t>...</a:t>
                      </a:r>
                      <a:endParaRPr sz="800">
                        <a:latin typeface="Verdana"/>
                        <a:cs typeface="Verdana"/>
                      </a:endParaRPr>
                    </a:p>
                  </a:txBody>
                  <a:tcPr marL="0" marR="0" marT="0" marB="0">
                    <a:lnL w="9525">
                      <a:solidFill>
                        <a:srgbClr val="BFBFBF"/>
                      </a:solidFill>
                      <a:prstDash val="solid"/>
                    </a:lnL>
                    <a:lnR w="9525">
                      <a:solidFill>
                        <a:srgbClr val="BFBFBF"/>
                      </a:solidFill>
                      <a:prstDash val="solid"/>
                    </a:lnR>
                    <a:lnB w="9525">
                      <a:solidFill>
                        <a:srgbClr val="BFBFBF"/>
                      </a:solidFill>
                      <a:prstDash val="solid"/>
                    </a:lnB>
                  </a:tcPr>
                </a:tc>
                <a:tc hMerge="1">
                  <a:txBody>
                    <a:bodyPr vert="horz" wrap="square"/>
                    <a:lstStyle/>
                    <a:p>
                      <a:endParaRPr/>
                    </a:p>
                  </a:txBody>
                  <a:tcPr marL="0" marR="0" marT="0" marB="0"/>
                </a:tc>
                <a:extLst>
                  <a:ext uri="{0D108BD9-81ED-4DB2-BD59-A6C34878D82A}">
                    <a16:rowId xmlns:a16="http://schemas.microsoft.com/office/drawing/2014/main" val="10005"/>
                  </a:ext>
                </a:extLst>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p:nvPr/>
        </p:nvSpPr>
        <p:spPr>
          <a:xfrm>
            <a:off x="6923149" y="5974080"/>
            <a:ext cx="2586610" cy="115823"/>
          </a:xfrm>
          <a:custGeom>
            <a:rect l="l" t="t" r="r" b="b"/>
            <a:pathLst>
              <a:path w="2586610" h="115823">
                <a:moveTo>
                  <a:pt x="2586610" y="0"/>
                </a:moveTo>
                <a:lnTo>
                  <a:pt x="0" y="0"/>
                </a:lnTo>
                <a:lnTo>
                  <a:pt x="0" y="115823"/>
                </a:lnTo>
                <a:lnTo>
                  <a:pt x="2586610" y="115823"/>
                </a:lnTo>
                <a:lnTo>
                  <a:pt x="258661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object 5"/>
          <p:cNvSpPr/>
          <p:nvPr/>
        </p:nvSpPr>
        <p:spPr>
          <a:xfrm>
            <a:off x="6923149" y="5556504"/>
            <a:ext cx="2324482" cy="115823"/>
          </a:xfrm>
          <a:custGeom>
            <a:rect l="l" t="t" r="r" b="b"/>
            <a:pathLst>
              <a:path w="2324482" h="115823">
                <a:moveTo>
                  <a:pt x="2324482" y="0"/>
                </a:moveTo>
                <a:lnTo>
                  <a:pt x="0" y="0"/>
                </a:lnTo>
                <a:lnTo>
                  <a:pt x="0" y="115823"/>
                </a:lnTo>
                <a:lnTo>
                  <a:pt x="2324482" y="115823"/>
                </a:lnTo>
                <a:lnTo>
                  <a:pt x="2324482"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6923149" y="5138928"/>
            <a:ext cx="1937386" cy="115824"/>
          </a:xfrm>
          <a:custGeom>
            <a:rect l="l" t="t" r="r" b="b"/>
            <a:pathLst>
              <a:path w="1937386" h="115823">
                <a:moveTo>
                  <a:pt x="1937386" y="0"/>
                </a:moveTo>
                <a:lnTo>
                  <a:pt x="0" y="0"/>
                </a:lnTo>
                <a:lnTo>
                  <a:pt x="0" y="115824"/>
                </a:lnTo>
                <a:lnTo>
                  <a:pt x="1937386" y="115824"/>
                </a:lnTo>
                <a:lnTo>
                  <a:pt x="1937386"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6923149" y="5858255"/>
            <a:ext cx="1516762" cy="115824"/>
          </a:xfrm>
          <a:custGeom>
            <a:rect l="l" t="t" r="r" b="b"/>
            <a:pathLst>
              <a:path w="1516762" h="115823">
                <a:moveTo>
                  <a:pt x="1516762" y="0"/>
                </a:moveTo>
                <a:lnTo>
                  <a:pt x="0" y="0"/>
                </a:lnTo>
                <a:lnTo>
                  <a:pt x="0" y="115823"/>
                </a:lnTo>
                <a:lnTo>
                  <a:pt x="1516762" y="115823"/>
                </a:lnTo>
                <a:lnTo>
                  <a:pt x="1516762"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6923149" y="5440680"/>
            <a:ext cx="1187578" cy="115823"/>
          </a:xfrm>
          <a:custGeom>
            <a:rect l="l" t="t" r="r" b="b"/>
            <a:pathLst>
              <a:path w="1187578" h="115823">
                <a:moveTo>
                  <a:pt x="1187578" y="0"/>
                </a:moveTo>
                <a:lnTo>
                  <a:pt x="0" y="0"/>
                </a:lnTo>
                <a:lnTo>
                  <a:pt x="0" y="115824"/>
                </a:lnTo>
                <a:lnTo>
                  <a:pt x="1187578" y="115824"/>
                </a:lnTo>
                <a:lnTo>
                  <a:pt x="1187578"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6923149" y="5023104"/>
            <a:ext cx="904114" cy="115823"/>
          </a:xfrm>
          <a:custGeom>
            <a:rect l="l" t="t" r="r" b="b"/>
            <a:pathLst>
              <a:path w="904113" h="115823">
                <a:moveTo>
                  <a:pt x="904114" y="0"/>
                </a:moveTo>
                <a:lnTo>
                  <a:pt x="0" y="0"/>
                </a:lnTo>
                <a:lnTo>
                  <a:pt x="0" y="115824"/>
                </a:lnTo>
                <a:lnTo>
                  <a:pt x="904114" y="115824"/>
                </a:lnTo>
                <a:lnTo>
                  <a:pt x="904114"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p:nvPr/>
        </p:nvSpPr>
        <p:spPr>
          <a:xfrm>
            <a:off x="6923149" y="5742432"/>
            <a:ext cx="1815466" cy="115823"/>
          </a:xfrm>
          <a:custGeom>
            <a:rect l="l" t="t" r="r" b="b"/>
            <a:pathLst>
              <a:path w="1815466" h="115823">
                <a:moveTo>
                  <a:pt x="1815466" y="0"/>
                </a:moveTo>
                <a:lnTo>
                  <a:pt x="0" y="0"/>
                </a:lnTo>
                <a:lnTo>
                  <a:pt x="0" y="115823"/>
                </a:lnTo>
                <a:lnTo>
                  <a:pt x="1815466" y="115823"/>
                </a:lnTo>
                <a:lnTo>
                  <a:pt x="1815466"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object 11"/>
          <p:cNvSpPr/>
          <p:nvPr/>
        </p:nvSpPr>
        <p:spPr>
          <a:xfrm>
            <a:off x="6923149" y="5324855"/>
            <a:ext cx="1556386" cy="115824"/>
          </a:xfrm>
          <a:custGeom>
            <a:rect l="l" t="t" r="r" b="b"/>
            <a:pathLst>
              <a:path w="1556386" h="115823">
                <a:moveTo>
                  <a:pt x="1556386" y="0"/>
                </a:moveTo>
                <a:lnTo>
                  <a:pt x="0" y="0"/>
                </a:lnTo>
                <a:lnTo>
                  <a:pt x="0" y="115824"/>
                </a:lnTo>
                <a:lnTo>
                  <a:pt x="1556386" y="115824"/>
                </a:lnTo>
                <a:lnTo>
                  <a:pt x="1556386"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6923149" y="4910328"/>
            <a:ext cx="1300354" cy="112776"/>
          </a:xfrm>
          <a:custGeom>
            <a:rect l="l" t="t" r="r" b="b"/>
            <a:pathLst>
              <a:path w="1300354" h="112775">
                <a:moveTo>
                  <a:pt x="1300354" y="0"/>
                </a:moveTo>
                <a:lnTo>
                  <a:pt x="0" y="0"/>
                </a:lnTo>
                <a:lnTo>
                  <a:pt x="0" y="112776"/>
                </a:lnTo>
                <a:lnTo>
                  <a:pt x="1300354" y="112776"/>
                </a:lnTo>
                <a:lnTo>
                  <a:pt x="1300354"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6923152" y="4874260"/>
            <a:ext cx="1" cy="1249045"/>
          </a:xfrm>
          <a:custGeom>
            <a:rect l="l" t="t" r="r" b="b"/>
            <a:pathLst>
              <a:path w="1" h="1249045">
                <a:moveTo>
                  <a:pt x="0" y="1249045"/>
                </a:moveTo>
                <a:lnTo>
                  <a:pt x="1" y="0"/>
                </a:lnTo>
              </a:path>
            </a:pathLst>
          </a:custGeom>
          <a:ln w="3175">
            <a:solidFill>
              <a:srgbClr val="59595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txBox="1"/>
          <p:nvPr/>
        </p:nvSpPr>
        <p:spPr>
          <a:xfrm>
            <a:off x="9573408" y="5957316"/>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3</a:t>
            </a:r>
            <a:r>
              <a:rPr sz="900" spc="-5">
                <a:solidFill>
                  <a:srgbClr val="595959"/>
                </a:solidFill>
                <a:latin typeface="Microsoft YaHei UI"/>
                <a:cs typeface="Microsoft YaHei UI"/>
              </a:rPr>
              <a:t>.5</a:t>
            </a:r>
            <a:endParaRPr sz="900">
              <a:latin typeface="Microsoft YaHei UI"/>
              <a:cs typeface="Microsoft YaHei UI"/>
            </a:endParaRPr>
          </a:p>
        </p:txBody>
      </p:sp>
      <p:sp>
        <p:nvSpPr>
          <p:cNvPr id="15" name="object 15"/>
          <p:cNvSpPr txBox="1"/>
          <p:nvPr/>
        </p:nvSpPr>
        <p:spPr>
          <a:xfrm>
            <a:off x="9311742" y="5542788"/>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3</a:t>
            </a:r>
            <a:r>
              <a:rPr sz="900" spc="-5">
                <a:solidFill>
                  <a:srgbClr val="595959"/>
                </a:solidFill>
                <a:latin typeface="Microsoft YaHei UI"/>
                <a:cs typeface="Microsoft YaHei UI"/>
              </a:rPr>
              <a:t>.1</a:t>
            </a:r>
            <a:endParaRPr sz="900">
              <a:latin typeface="Microsoft YaHei UI"/>
              <a:cs typeface="Microsoft YaHei UI"/>
            </a:endParaRPr>
          </a:p>
        </p:txBody>
      </p:sp>
      <p:sp>
        <p:nvSpPr>
          <p:cNvPr id="16" name="object 16"/>
          <p:cNvSpPr txBox="1"/>
          <p:nvPr/>
        </p:nvSpPr>
        <p:spPr>
          <a:xfrm>
            <a:off x="8922981" y="5125211"/>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2</a:t>
            </a:r>
            <a:r>
              <a:rPr sz="900" spc="-5">
                <a:solidFill>
                  <a:srgbClr val="595959"/>
                </a:solidFill>
                <a:latin typeface="Microsoft YaHei UI"/>
                <a:cs typeface="Microsoft YaHei UI"/>
              </a:rPr>
              <a:t>.6</a:t>
            </a:r>
            <a:endParaRPr sz="900">
              <a:latin typeface="Microsoft YaHei UI"/>
              <a:cs typeface="Microsoft YaHei UI"/>
            </a:endParaRPr>
          </a:p>
        </p:txBody>
      </p:sp>
      <p:sp>
        <p:nvSpPr>
          <p:cNvPr id="17" name="object 17"/>
          <p:cNvSpPr txBox="1"/>
          <p:nvPr/>
        </p:nvSpPr>
        <p:spPr>
          <a:xfrm>
            <a:off x="8504316" y="5841491"/>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2</a:t>
            </a:r>
            <a:r>
              <a:rPr sz="900" spc="-5">
                <a:solidFill>
                  <a:srgbClr val="595959"/>
                </a:solidFill>
                <a:latin typeface="Microsoft YaHei UI"/>
                <a:cs typeface="Microsoft YaHei UI"/>
              </a:rPr>
              <a:t>.0</a:t>
            </a:r>
            <a:endParaRPr sz="900">
              <a:latin typeface="Microsoft YaHei UI"/>
              <a:cs typeface="Microsoft YaHei UI"/>
            </a:endParaRPr>
          </a:p>
        </p:txBody>
      </p:sp>
      <p:sp>
        <p:nvSpPr>
          <p:cNvPr id="18" name="object 18"/>
          <p:cNvSpPr txBox="1"/>
          <p:nvPr/>
        </p:nvSpPr>
        <p:spPr>
          <a:xfrm>
            <a:off x="8175363" y="5426964"/>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a:t>
            </a:r>
            <a:r>
              <a:rPr sz="900" spc="-5">
                <a:solidFill>
                  <a:srgbClr val="595959"/>
                </a:solidFill>
                <a:latin typeface="Microsoft YaHei UI"/>
                <a:cs typeface="Microsoft YaHei UI"/>
              </a:rPr>
              <a:t>.6</a:t>
            </a:r>
            <a:endParaRPr sz="900">
              <a:latin typeface="Microsoft YaHei UI"/>
              <a:cs typeface="Microsoft YaHei UI"/>
            </a:endParaRPr>
          </a:p>
        </p:txBody>
      </p:sp>
      <p:sp>
        <p:nvSpPr>
          <p:cNvPr id="19" name="object 19"/>
          <p:cNvSpPr txBox="1"/>
          <p:nvPr/>
        </p:nvSpPr>
        <p:spPr>
          <a:xfrm>
            <a:off x="7891269" y="5009388"/>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a:t>
            </a:r>
            <a:r>
              <a:rPr sz="900" spc="-5">
                <a:solidFill>
                  <a:srgbClr val="595959"/>
                </a:solidFill>
                <a:latin typeface="Microsoft YaHei UI"/>
                <a:cs typeface="Microsoft YaHei UI"/>
              </a:rPr>
              <a:t>.2</a:t>
            </a:r>
            <a:endParaRPr sz="900">
              <a:latin typeface="Microsoft YaHei UI"/>
              <a:cs typeface="Microsoft YaHei UI"/>
            </a:endParaRPr>
          </a:p>
        </p:txBody>
      </p:sp>
      <p:sp>
        <p:nvSpPr>
          <p:cNvPr id="20" name="object 20"/>
          <p:cNvSpPr txBox="1"/>
          <p:nvPr/>
        </p:nvSpPr>
        <p:spPr>
          <a:xfrm>
            <a:off x="8803362" y="5725667"/>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2</a:t>
            </a:r>
            <a:r>
              <a:rPr sz="900" spc="-5">
                <a:solidFill>
                  <a:srgbClr val="595959"/>
                </a:solidFill>
                <a:latin typeface="Microsoft YaHei UI"/>
                <a:cs typeface="Microsoft YaHei UI"/>
              </a:rPr>
              <a:t>.4</a:t>
            </a:r>
            <a:endParaRPr sz="900">
              <a:latin typeface="Microsoft YaHei UI"/>
              <a:cs typeface="Microsoft YaHei UI"/>
            </a:endParaRPr>
          </a:p>
        </p:txBody>
      </p:sp>
      <p:sp>
        <p:nvSpPr>
          <p:cNvPr id="21" name="object 21"/>
          <p:cNvSpPr txBox="1"/>
          <p:nvPr/>
        </p:nvSpPr>
        <p:spPr>
          <a:xfrm>
            <a:off x="8541697" y="5311140"/>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2</a:t>
            </a:r>
            <a:r>
              <a:rPr sz="900" spc="-5">
                <a:solidFill>
                  <a:srgbClr val="595959"/>
                </a:solidFill>
                <a:latin typeface="Microsoft YaHei UI"/>
                <a:cs typeface="Microsoft YaHei UI"/>
              </a:rPr>
              <a:t>.1</a:t>
            </a:r>
            <a:endParaRPr sz="900">
              <a:latin typeface="Microsoft YaHei UI"/>
              <a:cs typeface="Microsoft YaHei UI"/>
            </a:endParaRPr>
          </a:p>
        </p:txBody>
      </p:sp>
      <p:sp>
        <p:nvSpPr>
          <p:cNvPr id="22" name="object 22"/>
          <p:cNvSpPr txBox="1"/>
          <p:nvPr/>
        </p:nvSpPr>
        <p:spPr>
          <a:xfrm>
            <a:off x="8287506" y="4893564"/>
            <a:ext cx="18732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1</a:t>
            </a:r>
            <a:r>
              <a:rPr sz="900" spc="-5">
                <a:solidFill>
                  <a:srgbClr val="595959"/>
                </a:solidFill>
                <a:latin typeface="Microsoft YaHei UI"/>
                <a:cs typeface="Microsoft YaHei UI"/>
              </a:rPr>
              <a:t>.7</a:t>
            </a:r>
            <a:endParaRPr sz="900">
              <a:latin typeface="Microsoft YaHei UI"/>
              <a:cs typeface="Microsoft YaHei UI"/>
            </a:endParaRPr>
          </a:p>
        </p:txBody>
      </p:sp>
      <p:sp>
        <p:nvSpPr>
          <p:cNvPr id="23" name="object 23"/>
          <p:cNvSpPr txBox="1"/>
          <p:nvPr/>
        </p:nvSpPr>
        <p:spPr>
          <a:xfrm>
            <a:off x="6526520" y="5844540"/>
            <a:ext cx="29273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30">
                <a:solidFill>
                  <a:srgbClr val="595959"/>
                </a:solidFill>
                <a:latin typeface="Microsoft YaHei UI"/>
                <a:cs typeface="Microsoft YaHei UI"/>
              </a:rPr>
              <a:t>2</a:t>
            </a:r>
            <a:r>
              <a:rPr sz="900" spc="70">
                <a:solidFill>
                  <a:srgbClr val="595959"/>
                </a:solidFill>
                <a:latin typeface="Microsoft YaHei UI"/>
                <a:cs typeface="Microsoft YaHei UI"/>
              </a:rPr>
              <a:t>0</a:t>
            </a:r>
            <a:r>
              <a:rPr sz="900" spc="-30">
                <a:solidFill>
                  <a:srgbClr val="595959"/>
                </a:solidFill>
                <a:latin typeface="Microsoft YaHei UI"/>
                <a:cs typeface="Microsoft YaHei UI"/>
              </a:rPr>
              <a:t>20</a:t>
            </a:r>
            <a:endParaRPr sz="900">
              <a:latin typeface="Microsoft YaHei UI"/>
              <a:cs typeface="Microsoft YaHei UI"/>
            </a:endParaRPr>
          </a:p>
        </p:txBody>
      </p:sp>
      <p:sp>
        <p:nvSpPr>
          <p:cNvPr id="24" name="object 24"/>
          <p:cNvSpPr txBox="1"/>
          <p:nvPr/>
        </p:nvSpPr>
        <p:spPr>
          <a:xfrm>
            <a:off x="6526519" y="5426964"/>
            <a:ext cx="29591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30">
                <a:solidFill>
                  <a:srgbClr val="595959"/>
                </a:solidFill>
                <a:latin typeface="Microsoft YaHei UI"/>
                <a:cs typeface="Microsoft YaHei UI"/>
              </a:rPr>
              <a:t>2</a:t>
            </a:r>
            <a:r>
              <a:rPr sz="900" spc="70">
                <a:solidFill>
                  <a:srgbClr val="595959"/>
                </a:solidFill>
                <a:latin typeface="Microsoft YaHei UI"/>
                <a:cs typeface="Microsoft YaHei UI"/>
              </a:rPr>
              <a:t>0</a:t>
            </a:r>
            <a:r>
              <a:rPr sz="900" spc="-30">
                <a:solidFill>
                  <a:srgbClr val="595959"/>
                </a:solidFill>
                <a:latin typeface="Microsoft YaHei UI"/>
                <a:cs typeface="Microsoft YaHei UI"/>
              </a:rPr>
              <a:t>1</a:t>
            </a:r>
            <a:r>
              <a:rPr sz="900">
                <a:solidFill>
                  <a:srgbClr val="595959"/>
                </a:solidFill>
                <a:latin typeface="Microsoft YaHei UI"/>
                <a:cs typeface="Microsoft YaHei UI"/>
              </a:rPr>
              <a:t>9</a:t>
            </a:r>
            <a:endParaRPr sz="900">
              <a:latin typeface="Microsoft YaHei UI"/>
              <a:cs typeface="Microsoft YaHei UI"/>
            </a:endParaRPr>
          </a:p>
        </p:txBody>
      </p:sp>
      <p:sp>
        <p:nvSpPr>
          <p:cNvPr id="25" name="object 25"/>
          <p:cNvSpPr txBox="1"/>
          <p:nvPr/>
        </p:nvSpPr>
        <p:spPr>
          <a:xfrm>
            <a:off x="6526520" y="5012435"/>
            <a:ext cx="29273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spc="-30">
                <a:solidFill>
                  <a:srgbClr val="595959"/>
                </a:solidFill>
                <a:latin typeface="Microsoft YaHei UI"/>
                <a:cs typeface="Microsoft YaHei UI"/>
              </a:rPr>
              <a:t>2</a:t>
            </a:r>
            <a:r>
              <a:rPr sz="900" spc="70">
                <a:solidFill>
                  <a:srgbClr val="595959"/>
                </a:solidFill>
                <a:latin typeface="Microsoft YaHei UI"/>
                <a:cs typeface="Microsoft YaHei UI"/>
              </a:rPr>
              <a:t>0</a:t>
            </a:r>
            <a:r>
              <a:rPr sz="900" spc="-30">
                <a:solidFill>
                  <a:srgbClr val="595959"/>
                </a:solidFill>
                <a:latin typeface="Microsoft YaHei UI"/>
                <a:cs typeface="Microsoft YaHei UI"/>
              </a:rPr>
              <a:t>18</a:t>
            </a:r>
            <a:endParaRPr sz="900">
              <a:latin typeface="Microsoft YaHei UI"/>
              <a:cs typeface="Microsoft YaHei UI"/>
            </a:endParaRPr>
          </a:p>
        </p:txBody>
      </p:sp>
      <p:sp>
        <p:nvSpPr>
          <p:cNvPr id="26" name="object 26"/>
          <p:cNvSpPr/>
          <p:nvPr/>
        </p:nvSpPr>
        <p:spPr>
          <a:xfrm>
            <a:off x="6874767" y="6205527"/>
            <a:ext cx="67866" cy="67866"/>
          </a:xfrm>
          <a:custGeom>
            <a:rect l="l" t="t" r="r" b="b"/>
            <a:pathLst>
              <a:path w="67866" h="67866">
                <a:moveTo>
                  <a:pt x="0" y="0"/>
                </a:moveTo>
                <a:lnTo>
                  <a:pt x="67866" y="0"/>
                </a:lnTo>
                <a:lnTo>
                  <a:pt x="67866" y="67866"/>
                </a:lnTo>
                <a:lnTo>
                  <a:pt x="0" y="67866"/>
                </a:lnTo>
                <a:lnTo>
                  <a:pt x="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txBox="1"/>
          <p:nvPr/>
        </p:nvSpPr>
        <p:spPr>
          <a:xfrm>
            <a:off x="6959104" y="6158483"/>
            <a:ext cx="7112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全国医院评级</a:t>
            </a:r>
            <a:endParaRPr sz="900">
              <a:latin typeface="Microsoft YaHei UI"/>
              <a:cs typeface="Microsoft YaHei UI"/>
            </a:endParaRPr>
          </a:p>
        </p:txBody>
      </p:sp>
      <p:sp>
        <p:nvSpPr>
          <p:cNvPr id="28" name="object 28"/>
          <p:cNvSpPr/>
          <p:nvPr/>
        </p:nvSpPr>
        <p:spPr>
          <a:xfrm>
            <a:off x="7759235" y="6205527"/>
            <a:ext cx="67866" cy="67866"/>
          </a:xfrm>
          <a:custGeom>
            <a:rect l="l" t="t" r="r" b="b"/>
            <a:pathLst>
              <a:path w="67866" h="67866">
                <a:moveTo>
                  <a:pt x="0" y="0"/>
                </a:moveTo>
                <a:lnTo>
                  <a:pt x="67866" y="0"/>
                </a:lnTo>
                <a:lnTo>
                  <a:pt x="67866" y="67866"/>
                </a:lnTo>
                <a:lnTo>
                  <a:pt x="0" y="67866"/>
                </a:lnTo>
                <a:lnTo>
                  <a:pt x="0"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txBox="1"/>
          <p:nvPr/>
        </p:nvSpPr>
        <p:spPr>
          <a:xfrm>
            <a:off x="7843570" y="6158483"/>
            <a:ext cx="9398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二级医院平均评级</a:t>
            </a:r>
            <a:endParaRPr sz="900">
              <a:latin typeface="Microsoft YaHei UI"/>
              <a:cs typeface="Microsoft YaHei UI"/>
            </a:endParaRPr>
          </a:p>
        </p:txBody>
      </p:sp>
      <p:sp>
        <p:nvSpPr>
          <p:cNvPr id="30" name="object 30"/>
          <p:cNvSpPr/>
          <p:nvPr/>
        </p:nvSpPr>
        <p:spPr>
          <a:xfrm>
            <a:off x="8872302" y="6205527"/>
            <a:ext cx="67866" cy="67866"/>
          </a:xfrm>
          <a:custGeom>
            <a:rect l="l" t="t" r="r" b="b"/>
            <a:pathLst>
              <a:path w="67866" h="67866">
                <a:moveTo>
                  <a:pt x="0" y="0"/>
                </a:moveTo>
                <a:lnTo>
                  <a:pt x="67866" y="0"/>
                </a:lnTo>
                <a:lnTo>
                  <a:pt x="67866" y="67866"/>
                </a:lnTo>
                <a:lnTo>
                  <a:pt x="0" y="67866"/>
                </a:lnTo>
                <a:lnTo>
                  <a:pt x="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txBox="1"/>
          <p:nvPr/>
        </p:nvSpPr>
        <p:spPr>
          <a:xfrm>
            <a:off x="8956637" y="6158483"/>
            <a:ext cx="9398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三级医院平均评级</a:t>
            </a:r>
            <a:endParaRPr sz="900">
              <a:latin typeface="Microsoft YaHei UI"/>
              <a:cs typeface="Microsoft YaHei UI"/>
            </a:endParaRPr>
          </a:p>
        </p:txBody>
      </p:sp>
      <p:sp>
        <p:nvSpPr>
          <p:cNvPr id="32" name="object 32"/>
          <p:cNvSpPr txBox="1"/>
          <p:nvPr/>
        </p:nvSpPr>
        <p:spPr>
          <a:xfrm>
            <a:off x="2050738" y="498856"/>
            <a:ext cx="8134984" cy="1958339"/>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404870" algn="just"/>
            <a:r>
              <a:rPr sz="3200">
                <a:solidFill>
                  <a:srgbClr val="8BC53F"/>
                </a:solidFill>
                <a:latin typeface="Microsoft YaHei UI"/>
                <a:cs typeface="Microsoft YaHei UI"/>
              </a:rPr>
              <a:t>智慧病案与</a:t>
            </a:r>
            <a:r>
              <a:rPr sz="3200" spc="-30">
                <a:solidFill>
                  <a:srgbClr val="8BC53F"/>
                </a:solidFill>
                <a:latin typeface="Microsoft YaHei UI"/>
                <a:cs typeface="Microsoft YaHei UI"/>
              </a:rPr>
              <a:t>D</a:t>
            </a:r>
            <a:r>
              <a:rPr sz="3200" spc="-80">
                <a:solidFill>
                  <a:srgbClr val="8BC53F"/>
                </a:solidFill>
                <a:latin typeface="Microsoft YaHei UI"/>
                <a:cs typeface="Microsoft YaHei UI"/>
              </a:rPr>
              <a:t>R</a:t>
            </a:r>
            <a:r>
              <a:rPr sz="3200" spc="-35">
                <a:solidFill>
                  <a:srgbClr val="8BC53F"/>
                </a:solidFill>
                <a:latin typeface="Microsoft YaHei UI"/>
                <a:cs typeface="Microsoft YaHei UI"/>
              </a:rPr>
              <a:t>G</a:t>
            </a:r>
            <a:r>
              <a:rPr sz="3200" spc="-10">
                <a:solidFill>
                  <a:srgbClr val="8BC53F"/>
                </a:solidFill>
                <a:latin typeface="Microsoft YaHei UI"/>
                <a:cs typeface="Microsoft YaHei UI"/>
              </a:rPr>
              <a:t>s</a:t>
            </a:r>
            <a:r>
              <a:rPr sz="3200">
                <a:solidFill>
                  <a:srgbClr val="8BC53F"/>
                </a:solidFill>
                <a:latin typeface="Microsoft YaHei UI"/>
                <a:cs typeface="Microsoft YaHei UI"/>
              </a:rPr>
              <a:t>驱动因素</a:t>
            </a:r>
            <a:endParaRPr sz="3200">
              <a:latin typeface="Microsoft YaHei UI"/>
              <a:cs typeface="Microsoft YaHei UI"/>
            </a:endParaRPr>
          </a:p>
          <a:p>
            <a:pPr>
              <a:lnSpc>
                <a:spcPts val="650"/>
              </a:lnSpc>
              <a:spcBef>
                <a:spcPts val="30"/>
              </a:spcBef>
            </a:pPr>
            <a:endParaRPr sz="650"/>
          </a:p>
          <a:p>
            <a:pPr marL="12700" marR="12700" algn="just"/>
            <a:r>
              <a:rPr sz="2400">
                <a:solidFill>
                  <a:srgbClr val="595959"/>
                </a:solidFill>
                <a:latin typeface="Microsoft YaHei UI"/>
                <a:cs typeface="Microsoft YaHei UI"/>
              </a:rPr>
              <a:t>医保压力、信息化建设与试点政策促进智慧病案与</a:t>
            </a:r>
            <a:r>
              <a:rPr sz="2400" spc="-25">
                <a:solidFill>
                  <a:srgbClr val="595959"/>
                </a:solidFill>
                <a:latin typeface="Microsoft YaHei UI"/>
                <a:cs typeface="Microsoft YaHei UI"/>
              </a:rPr>
              <a:t>D</a:t>
            </a:r>
            <a:r>
              <a:rPr sz="2400" spc="-65">
                <a:solidFill>
                  <a:srgbClr val="595959"/>
                </a:solidFill>
                <a:latin typeface="Microsoft YaHei UI"/>
                <a:cs typeface="Microsoft YaHei UI"/>
              </a:rPr>
              <a:t>R</a:t>
            </a:r>
            <a:r>
              <a:rPr sz="2400" spc="-15">
                <a:solidFill>
                  <a:srgbClr val="595959"/>
                </a:solidFill>
                <a:latin typeface="Microsoft YaHei UI"/>
                <a:cs typeface="Microsoft YaHei UI"/>
              </a:rPr>
              <a:t>Gs发展</a:t>
            </a:r>
            <a:endParaRPr sz="2400">
              <a:latin typeface="Microsoft YaHei UI"/>
              <a:cs typeface="Microsoft YaHei UI"/>
            </a:endParaRPr>
          </a:p>
          <a:p>
            <a:pPr>
              <a:lnSpc>
                <a:spcPts val="1000"/>
              </a:lnSpc>
              <a:spcBef>
                <a:spcPts val="7"/>
              </a:spcBef>
            </a:pPr>
            <a:endParaRPr sz="1000"/>
          </a:p>
          <a:p>
            <a:pPr marL="12700" marR="43815" algn="just">
              <a:lnSpc>
                <a:spcPct val="120000"/>
              </a:lnSpc>
            </a:pPr>
            <a:r>
              <a:rPr sz="1200">
                <a:solidFill>
                  <a:srgbClr val="595959"/>
                </a:solidFill>
                <a:latin typeface="Microsoft YaHei UI"/>
                <a:cs typeface="Microsoft YaHei UI"/>
              </a:rPr>
              <a:t>目前我国人口老龄化严重，居民患病率不断提升，同时出生率下降、劳动力减少，这使得医保基金面临收入少、支出多的 压力，未来或将出现医保基金收不抵支的情况，医保控费势在必行。电子病历评级方面，我国重视并不断加大电子病历建 设力度，</a:t>
            </a:r>
            <a:r>
              <a:rPr sz="1200" spc="-5">
                <a:solidFill>
                  <a:srgbClr val="595959"/>
                </a:solidFill>
                <a:latin typeface="Microsoft YaHei UI"/>
                <a:cs typeface="Microsoft YaHei UI"/>
              </a:rPr>
              <a:t>2018-202</a:t>
            </a:r>
            <a:r>
              <a:rPr sz="1200" spc="-10">
                <a:solidFill>
                  <a:srgbClr val="595959"/>
                </a:solidFill>
                <a:latin typeface="Microsoft YaHei UI"/>
                <a:cs typeface="Microsoft YaHei UI"/>
              </a:rPr>
              <a:t>0</a:t>
            </a:r>
            <a:r>
              <a:rPr sz="1200">
                <a:solidFill>
                  <a:srgbClr val="595959"/>
                </a:solidFill>
                <a:latin typeface="Microsoft YaHei UI"/>
                <a:cs typeface="Microsoft YaHei UI"/>
              </a:rPr>
              <a:t>年评级中三级医院逐步向全院共享水平迈进，电子病例评级的发展可以推动医院</a:t>
            </a:r>
            <a:r>
              <a:rPr sz="1200" spc="-5">
                <a:solidFill>
                  <a:srgbClr val="595959"/>
                </a:solidFill>
                <a:latin typeface="Microsoft YaHei UI"/>
                <a:cs typeface="Microsoft YaHei UI"/>
              </a:rPr>
              <a:t>HI</a:t>
            </a:r>
            <a:r>
              <a:rPr sz="1200" spc="-10">
                <a:solidFill>
                  <a:srgbClr val="595959"/>
                </a:solidFill>
                <a:latin typeface="Microsoft YaHei UI"/>
                <a:cs typeface="Microsoft YaHei UI"/>
              </a:rPr>
              <a:t>S</a:t>
            </a:r>
            <a:r>
              <a:rPr sz="1200">
                <a:solidFill>
                  <a:srgbClr val="595959"/>
                </a:solidFill>
                <a:latin typeface="Microsoft YaHei UI"/>
                <a:cs typeface="Microsoft YaHei UI"/>
              </a:rPr>
              <a:t>系统建设，为智 慧病案的普及和等级提升夯实基础。</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相关政策方案频发，全国各地试点逐步落地，医保部门完成版本升级，助力</a:t>
            </a:r>
            <a:endParaRPr sz="1200">
              <a:latin typeface="Microsoft YaHei UI"/>
              <a:cs typeface="Microsoft YaHei UI"/>
            </a:endParaRPr>
          </a:p>
        </p:txBody>
      </p:sp>
      <p:sp>
        <p:nvSpPr>
          <p:cNvPr id="33" name="object 33"/>
          <p:cNvSpPr txBox="1"/>
          <p:nvPr/>
        </p:nvSpPr>
        <p:spPr>
          <a:xfrm>
            <a:off x="2051050" y="2478023"/>
            <a:ext cx="148844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Gs</a:t>
            </a:r>
            <a:r>
              <a:rPr sz="1200">
                <a:solidFill>
                  <a:srgbClr val="595959"/>
                </a:solidFill>
                <a:latin typeface="Microsoft YaHei UI"/>
                <a:cs typeface="Microsoft YaHei UI"/>
              </a:rPr>
              <a:t>更加健全完善。</a:t>
            </a:r>
            <a:endParaRPr sz="1200">
              <a:latin typeface="Microsoft YaHei UI"/>
              <a:cs typeface="Microsoft YaHei UI"/>
            </a:endParaRPr>
          </a:p>
        </p:txBody>
      </p:sp>
      <p:sp>
        <p:nvSpPr>
          <p:cNvPr id="34" name="object 34"/>
          <p:cNvSpPr/>
          <p:nvPr/>
        </p:nvSpPr>
        <p:spPr>
          <a:xfrm>
            <a:off x="6468110" y="2889250"/>
            <a:ext cx="3631565" cy="1615440"/>
          </a:xfrm>
          <a:custGeom>
            <a:rect l="l" t="t" r="r" b="b"/>
            <a:pathLst>
              <a:path w="3631565" h="1615440">
                <a:moveTo>
                  <a:pt x="0" y="0"/>
                </a:moveTo>
                <a:lnTo>
                  <a:pt x="3631565" y="0"/>
                </a:lnTo>
                <a:lnTo>
                  <a:pt x="3631565" y="1615440"/>
                </a:lnTo>
                <a:lnTo>
                  <a:pt x="0" y="1615440"/>
                </a:lnTo>
                <a:lnTo>
                  <a:pt x="0" y="0"/>
                </a:lnTo>
                <a:close/>
              </a:path>
            </a:pathLst>
          </a:custGeom>
          <a:ln w="1905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6468110" y="4587876"/>
            <a:ext cx="3631565" cy="1757045"/>
          </a:xfrm>
          <a:custGeom>
            <a:rect l="l" t="t" r="r" b="b"/>
            <a:pathLst>
              <a:path w="3631565" h="1757045">
                <a:moveTo>
                  <a:pt x="0" y="0"/>
                </a:moveTo>
                <a:lnTo>
                  <a:pt x="3631565" y="0"/>
                </a:lnTo>
                <a:lnTo>
                  <a:pt x="3631565" y="1757045"/>
                </a:lnTo>
                <a:lnTo>
                  <a:pt x="0" y="1757045"/>
                </a:lnTo>
                <a:lnTo>
                  <a:pt x="0" y="0"/>
                </a:lnTo>
                <a:close/>
              </a:path>
            </a:pathLst>
          </a:custGeom>
          <a:ln w="19050">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txBox="1"/>
          <p:nvPr/>
        </p:nvSpPr>
        <p:spPr>
          <a:xfrm>
            <a:off x="4873719" y="2574544"/>
            <a:ext cx="2468245" cy="2260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400" b="1">
                <a:solidFill>
                  <a:srgbClr val="404040"/>
                </a:solidFill>
                <a:latin typeface="Microsoft YaHei UI"/>
                <a:cs typeface="Microsoft YaHei UI"/>
              </a:rPr>
              <a:t>智慧病例与</a:t>
            </a:r>
            <a:r>
              <a:rPr sz="1400" b="1" spc="-15">
                <a:solidFill>
                  <a:srgbClr val="404040"/>
                </a:solidFill>
                <a:latin typeface="Microsoft YaHei UI"/>
                <a:cs typeface="Microsoft YaHei UI"/>
              </a:rPr>
              <a:t>D</a:t>
            </a:r>
            <a:r>
              <a:rPr sz="1400" b="1" spc="-30">
                <a:solidFill>
                  <a:srgbClr val="404040"/>
                </a:solidFill>
                <a:latin typeface="Microsoft YaHei UI"/>
                <a:cs typeface="Microsoft YaHei UI"/>
              </a:rPr>
              <a:t>R</a:t>
            </a:r>
            <a:r>
              <a:rPr sz="1400" b="1" spc="-15">
                <a:solidFill>
                  <a:srgbClr val="404040"/>
                </a:solidFill>
                <a:latin typeface="Microsoft YaHei UI"/>
                <a:cs typeface="Microsoft YaHei UI"/>
              </a:rPr>
              <a:t>Gs</a:t>
            </a:r>
            <a:r>
              <a:rPr sz="1400" b="1">
                <a:solidFill>
                  <a:srgbClr val="404040"/>
                </a:solidFill>
                <a:latin typeface="Microsoft YaHei UI"/>
                <a:cs typeface="Microsoft YaHei UI"/>
              </a:rPr>
              <a:t>行业驱动因素</a:t>
            </a:r>
            <a:endParaRPr sz="1400">
              <a:latin typeface="Microsoft YaHei UI"/>
              <a:cs typeface="Microsoft YaHei UI"/>
            </a:endParaRPr>
          </a:p>
        </p:txBody>
      </p:sp>
      <p:sp>
        <p:nvSpPr>
          <p:cNvPr id="37" name="object 37"/>
          <p:cNvSpPr txBox="1"/>
          <p:nvPr/>
        </p:nvSpPr>
        <p:spPr>
          <a:xfrm>
            <a:off x="2713138" y="3975100"/>
            <a:ext cx="3159125" cy="483234"/>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76605"/>
            <a:r>
              <a:rPr sz="1100" b="1" spc="-10">
                <a:solidFill>
                  <a:srgbClr val="404040"/>
                </a:solidFill>
                <a:latin typeface="Microsoft YaHei UI"/>
                <a:cs typeface="Microsoft YaHei UI"/>
              </a:rPr>
              <a:t>DR</a:t>
            </a:r>
            <a:r>
              <a:rPr sz="1100" b="1" spc="-5">
                <a:solidFill>
                  <a:srgbClr val="404040"/>
                </a:solidFill>
                <a:latin typeface="Microsoft YaHei UI"/>
                <a:cs typeface="Microsoft YaHei UI"/>
              </a:rPr>
              <a:t>G</a:t>
            </a:r>
            <a:r>
              <a:rPr sz="1100" b="1" spc="-20">
                <a:solidFill>
                  <a:srgbClr val="404040"/>
                </a:solidFill>
                <a:latin typeface="Microsoft YaHei UI"/>
                <a:cs typeface="Microsoft YaHei UI"/>
              </a:rPr>
              <a:t>s</a:t>
            </a:r>
            <a:r>
              <a:rPr sz="1100" b="1">
                <a:solidFill>
                  <a:srgbClr val="404040"/>
                </a:solidFill>
                <a:latin typeface="Microsoft YaHei UI"/>
                <a:cs typeface="Microsoft YaHei UI"/>
              </a:rPr>
              <a:t>领域相关政策</a:t>
            </a:r>
            <a:endParaRPr sz="1100">
              <a:latin typeface="Microsoft YaHei UI"/>
              <a:cs typeface="Microsoft YaHei UI"/>
            </a:endParaRPr>
          </a:p>
          <a:p>
            <a:pPr marL="12700">
              <a:spcBef>
                <a:spcPts val="320"/>
              </a:spcBef>
            </a:pPr>
            <a:r>
              <a:rPr sz="900" spc="-15">
                <a:solidFill>
                  <a:srgbClr val="595959"/>
                </a:solidFill>
                <a:latin typeface="Microsoft YaHei UI"/>
                <a:cs typeface="Microsoft YaHei UI"/>
              </a:rPr>
              <a:t>C</a:t>
            </a:r>
            <a:r>
              <a:rPr sz="900" spc="-5">
                <a:solidFill>
                  <a:srgbClr val="595959"/>
                </a:solidFill>
                <a:latin typeface="Microsoft YaHei UI"/>
                <a:cs typeface="Microsoft YaHei UI"/>
              </a:rPr>
              <a:t>N</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a:solidFill>
                  <a:srgbClr val="595959"/>
                </a:solidFill>
                <a:latin typeface="Microsoft YaHei UI"/>
                <a:cs typeface="Microsoft YaHei UI"/>
              </a:rPr>
              <a:t>分组方案</a:t>
            </a:r>
            <a:r>
              <a:rPr sz="900" spc="-5">
                <a:solidFill>
                  <a:srgbClr val="595959"/>
                </a:solidFill>
                <a:latin typeface="Microsoft YaHei UI"/>
                <a:cs typeface="Microsoft YaHei UI"/>
              </a:rPr>
              <a:t>2018</a:t>
            </a:r>
            <a:r>
              <a:rPr sz="900">
                <a:solidFill>
                  <a:srgbClr val="595959"/>
                </a:solidFill>
                <a:latin typeface="Microsoft YaHei UI"/>
                <a:cs typeface="Microsoft YaHei UI"/>
              </a:rPr>
              <a:t>版发布由国家医保局发布，标志着我国</a:t>
            </a:r>
            <a:endParaRPr sz="900">
              <a:latin typeface="Microsoft YaHei UI"/>
              <a:cs typeface="Microsoft YaHei UI"/>
            </a:endParaRPr>
          </a:p>
          <a:p>
            <a:pPr marL="12700">
              <a:lnSpc>
                <a:spcPts val="985"/>
              </a:lnSpc>
            </a:pPr>
            <a:r>
              <a:rPr sz="900" b="1">
                <a:solidFill>
                  <a:srgbClr val="595959"/>
                </a:solidFill>
                <a:latin typeface="Microsoft YaHei UI"/>
                <a:cs typeface="Microsoft YaHei UI"/>
              </a:rPr>
              <a:t>统一</a:t>
            </a:r>
            <a:r>
              <a:rPr sz="900">
                <a:solidFill>
                  <a:srgbClr val="595959"/>
                </a:solidFill>
                <a:latin typeface="Microsoft YaHei UI"/>
                <a:cs typeface="Microsoft YaHei UI"/>
              </a:rPr>
              <a:t>了</a:t>
            </a:r>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a:t>
            </a:r>
            <a:r>
              <a:rPr sz="900" b="1">
                <a:solidFill>
                  <a:srgbClr val="595959"/>
                </a:solidFill>
                <a:latin typeface="Microsoft YaHei UI"/>
                <a:cs typeface="Microsoft YaHei UI"/>
              </a:rPr>
              <a:t>s方案的顶层设计</a:t>
            </a:r>
            <a:endParaRPr sz="900">
              <a:latin typeface="Microsoft YaHei UI"/>
              <a:cs typeface="Microsoft YaHei UI"/>
            </a:endParaRPr>
          </a:p>
        </p:txBody>
      </p:sp>
      <p:sp>
        <p:nvSpPr>
          <p:cNvPr id="38" name="object 38"/>
          <p:cNvSpPr txBox="1"/>
          <p:nvPr/>
        </p:nvSpPr>
        <p:spPr>
          <a:xfrm>
            <a:off x="2702888" y="4535378"/>
            <a:ext cx="3202940" cy="11328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 marR="64769" algn="just">
              <a:lnSpc>
                <a:spcPct val="96700"/>
              </a:lnSpc>
            </a:pPr>
            <a:r>
              <a:rPr sz="900" b="1">
                <a:solidFill>
                  <a:srgbClr val="595959"/>
                </a:solidFill>
                <a:latin typeface="Microsoft YaHei UI"/>
                <a:cs typeface="Microsoft YaHei UI"/>
              </a:rPr>
              <a:t>《关于按疾病诊断相关分组付费国家试点城市名单的通知》</a:t>
            </a:r>
            <a:r>
              <a:rPr sz="900" spc="-5">
                <a:solidFill>
                  <a:srgbClr val="595959"/>
                </a:solidFill>
                <a:latin typeface="Microsoft YaHei UI"/>
                <a:cs typeface="Microsoft YaHei UI"/>
              </a:rPr>
              <a:t>30 </a:t>
            </a:r>
            <a:r>
              <a:rPr sz="900">
                <a:solidFill>
                  <a:srgbClr val="595959"/>
                </a:solidFill>
                <a:latin typeface="Microsoft YaHei UI"/>
                <a:cs typeface="Microsoft YaHei UI"/>
              </a:rPr>
              <a:t>个城市被选定为</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Gs</a:t>
            </a:r>
            <a:r>
              <a:rPr sz="900" spc="-10">
                <a:solidFill>
                  <a:srgbClr val="595959"/>
                </a:solidFill>
                <a:latin typeface="Microsoft YaHei UI"/>
                <a:cs typeface="Microsoft YaHei UI"/>
              </a:rPr>
              <a:t> </a:t>
            </a:r>
            <a:r>
              <a:rPr sz="900">
                <a:solidFill>
                  <a:srgbClr val="595959"/>
                </a:solidFill>
                <a:latin typeface="Microsoft YaHei UI"/>
                <a:cs typeface="Microsoft YaHei UI"/>
              </a:rPr>
              <a:t>付费国家试点城市，要求试点城市</a:t>
            </a:r>
            <a:r>
              <a:rPr sz="900" spc="-5">
                <a:solidFill>
                  <a:srgbClr val="595959"/>
                </a:solidFill>
                <a:latin typeface="Microsoft YaHei UI"/>
                <a:cs typeface="Microsoft YaHei UI"/>
              </a:rPr>
              <a:t>2020 </a:t>
            </a:r>
            <a:r>
              <a:rPr sz="900">
                <a:solidFill>
                  <a:srgbClr val="595959"/>
                </a:solidFill>
                <a:latin typeface="Microsoft YaHei UI"/>
                <a:cs typeface="Microsoft YaHei UI"/>
              </a:rPr>
              <a:t>年模拟运行，</a:t>
            </a:r>
            <a:r>
              <a:rPr sz="900" spc="-5">
                <a:solidFill>
                  <a:srgbClr val="595959"/>
                </a:solidFill>
                <a:latin typeface="Microsoft YaHei UI"/>
                <a:cs typeface="Microsoft YaHei UI"/>
              </a:rPr>
              <a:t>2021</a:t>
            </a:r>
            <a:r>
              <a:rPr sz="900">
                <a:solidFill>
                  <a:srgbClr val="595959"/>
                </a:solidFill>
                <a:latin typeface="Microsoft YaHei UI"/>
                <a:cs typeface="Microsoft YaHei UI"/>
              </a:rPr>
              <a:t>年启动实际付费</a:t>
            </a:r>
            <a:endParaRPr sz="900">
              <a:latin typeface="Microsoft YaHei UI"/>
              <a:cs typeface="Microsoft YaHei UI"/>
            </a:endParaRPr>
          </a:p>
          <a:p>
            <a:pPr>
              <a:lnSpc>
                <a:spcPts val="500"/>
              </a:lnSpc>
              <a:spcBef>
                <a:spcPts val="39"/>
              </a:spcBef>
            </a:pPr>
            <a:endParaRPr sz="500"/>
          </a:p>
          <a:p>
            <a:pPr marL="22860" marR="12700">
              <a:lnSpc>
                <a:spcPct val="96700"/>
              </a:lnSpc>
            </a:pPr>
            <a:r>
              <a:rPr sz="900" b="1">
                <a:solidFill>
                  <a:srgbClr val="595959"/>
                </a:solidFill>
                <a:latin typeface="Microsoft YaHei UI"/>
                <a:cs typeface="Microsoft YaHei UI"/>
              </a:rPr>
              <a:t>《国家医疗保障</a:t>
            </a:r>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a:t>
            </a:r>
            <a:r>
              <a:rPr sz="900" b="1" spc="-10">
                <a:solidFill>
                  <a:srgbClr val="595959"/>
                </a:solidFill>
                <a:latin typeface="Microsoft YaHei UI"/>
                <a:cs typeface="Microsoft YaHei UI"/>
              </a:rPr>
              <a:t>(C</a:t>
            </a:r>
            <a:r>
              <a:rPr sz="900" b="1" spc="-5">
                <a:solidFill>
                  <a:srgbClr val="595959"/>
                </a:solidFill>
                <a:latin typeface="Microsoft YaHei UI"/>
                <a:cs typeface="Microsoft YaHei UI"/>
              </a:rPr>
              <a:t>H</a:t>
            </a:r>
            <a:r>
              <a:rPr sz="900" b="1" spc="-10">
                <a:solidFill>
                  <a:srgbClr val="595959"/>
                </a:solidFill>
                <a:latin typeface="Microsoft YaHei UI"/>
                <a:cs typeface="Microsoft YaHei UI"/>
              </a:rPr>
              <a:t>S </a:t>
            </a:r>
            <a:r>
              <a:rPr sz="900" b="1" spc="-15">
                <a:solidFill>
                  <a:srgbClr val="595959"/>
                </a:solidFill>
                <a:latin typeface="Microsoft YaHei UI"/>
                <a:cs typeface="Microsoft YaHei UI"/>
              </a:rPr>
              <a:t>-</a:t>
            </a:r>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a:t>
            </a:r>
            <a:r>
              <a:rPr sz="900" b="1" spc="-10">
                <a:solidFill>
                  <a:srgbClr val="595959"/>
                </a:solidFill>
                <a:latin typeface="Microsoft YaHei UI"/>
                <a:cs typeface="Microsoft YaHei UI"/>
              </a:rPr>
              <a:t>)</a:t>
            </a:r>
            <a:r>
              <a:rPr sz="900" b="1">
                <a:solidFill>
                  <a:srgbClr val="595959"/>
                </a:solidFill>
                <a:latin typeface="Microsoft YaHei UI"/>
                <a:cs typeface="Microsoft YaHei UI"/>
              </a:rPr>
              <a:t>分组方案》</a:t>
            </a:r>
            <a:r>
              <a:rPr sz="900">
                <a:solidFill>
                  <a:srgbClr val="595959"/>
                </a:solidFill>
                <a:latin typeface="Microsoft YaHei UI"/>
                <a:cs typeface="Microsoft YaHei UI"/>
              </a:rPr>
              <a:t>发布</a:t>
            </a:r>
            <a:r>
              <a:rPr sz="900" spc="-5">
                <a:solidFill>
                  <a:srgbClr val="595959"/>
                </a:solidFill>
                <a:latin typeface="Microsoft YaHei UI"/>
                <a:cs typeface="Microsoft YaHei UI"/>
              </a:rPr>
              <a:t>C</a:t>
            </a:r>
            <a:r>
              <a:rPr sz="900">
                <a:solidFill>
                  <a:srgbClr val="595959"/>
                </a:solidFill>
                <a:latin typeface="Microsoft YaHei UI"/>
                <a:cs typeface="Microsoft YaHei UI"/>
              </a:rPr>
              <a:t>H</a:t>
            </a:r>
            <a:r>
              <a:rPr sz="900" spc="5">
                <a:solidFill>
                  <a:srgbClr val="595959"/>
                </a:solidFill>
                <a:latin typeface="Microsoft YaHei UI"/>
                <a:cs typeface="Microsoft YaHei UI"/>
              </a:rPr>
              <a:t>S</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a:solidFill>
                  <a:srgbClr val="595959"/>
                </a:solidFill>
                <a:latin typeface="Microsoft YaHei UI"/>
                <a:cs typeface="Microsoft YaHei UI"/>
              </a:rPr>
              <a:t>的 技术规范和分组方案，包括</a:t>
            </a:r>
            <a:r>
              <a:rPr sz="900" spc="-5">
                <a:solidFill>
                  <a:srgbClr val="595959"/>
                </a:solidFill>
                <a:latin typeface="Microsoft YaHei UI"/>
                <a:cs typeface="Microsoft YaHei UI"/>
              </a:rPr>
              <a:t>26</a:t>
            </a:r>
            <a:r>
              <a:rPr sz="900">
                <a:solidFill>
                  <a:srgbClr val="595959"/>
                </a:solidFill>
                <a:latin typeface="Microsoft YaHei UI"/>
                <a:cs typeface="Microsoft YaHei UI"/>
              </a:rPr>
              <a:t>个主要诊断大类，</a:t>
            </a:r>
            <a:r>
              <a:rPr sz="900" spc="-5">
                <a:solidFill>
                  <a:srgbClr val="595959"/>
                </a:solidFill>
                <a:latin typeface="Microsoft YaHei UI"/>
                <a:cs typeface="Microsoft YaHei UI"/>
              </a:rPr>
              <a:t>376</a:t>
            </a:r>
            <a:r>
              <a:rPr sz="900">
                <a:solidFill>
                  <a:srgbClr val="595959"/>
                </a:solidFill>
                <a:latin typeface="Microsoft YaHei UI"/>
                <a:cs typeface="Microsoft YaHei UI"/>
              </a:rPr>
              <a:t>个核心 </a:t>
            </a:r>
            <a:r>
              <a:rPr sz="900" spc="-10">
                <a:solidFill>
                  <a:srgbClr val="595959"/>
                </a:solidFill>
                <a:latin typeface="Microsoft YaHei UI"/>
                <a:cs typeface="Microsoft YaHei UI"/>
              </a:rPr>
              <a:t>DRG</a:t>
            </a:r>
            <a:endParaRPr sz="900">
              <a:latin typeface="Microsoft YaHei UI"/>
              <a:cs typeface="Microsoft YaHei UI"/>
            </a:endParaRPr>
          </a:p>
          <a:p>
            <a:pPr marL="12700" marR="103505">
              <a:lnSpc>
                <a:spcPts val="980"/>
              </a:lnSpc>
              <a:spcBef>
                <a:spcPts val="65"/>
              </a:spcBef>
            </a:pPr>
            <a:r>
              <a:rPr sz="900" b="1">
                <a:solidFill>
                  <a:srgbClr val="595959"/>
                </a:solidFill>
                <a:latin typeface="Microsoft YaHei UI"/>
                <a:cs typeface="Microsoft YaHei UI"/>
              </a:rPr>
              <a:t>《国家医疗保障</a:t>
            </a:r>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a:t>
            </a:r>
            <a:r>
              <a:rPr sz="900" b="1">
                <a:solidFill>
                  <a:srgbClr val="595959"/>
                </a:solidFill>
                <a:latin typeface="Microsoft YaHei UI"/>
                <a:cs typeface="Microsoft YaHei UI"/>
              </a:rPr>
              <a:t>分组与付费技术规范》</a:t>
            </a:r>
            <a:r>
              <a:rPr sz="900">
                <a:solidFill>
                  <a:srgbClr val="595959"/>
                </a:solidFill>
                <a:latin typeface="Microsoft YaHei UI"/>
                <a:cs typeface="Microsoft YaHei UI"/>
              </a:rPr>
              <a:t>确定了</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spc="5">
                <a:solidFill>
                  <a:srgbClr val="595959"/>
                </a:solidFill>
                <a:latin typeface="Microsoft YaHei UI"/>
                <a:cs typeface="Microsoft YaHei UI"/>
              </a:rPr>
              <a:t>S</a:t>
            </a:r>
            <a:r>
              <a:rPr sz="900">
                <a:solidFill>
                  <a:srgbClr val="595959"/>
                </a:solidFill>
                <a:latin typeface="Microsoft YaHei UI"/>
                <a:cs typeface="Microsoft YaHei UI"/>
              </a:rPr>
              <a:t>分组 的基本原理、适用范围等具体要求</a:t>
            </a:r>
            <a:endParaRPr sz="900">
              <a:latin typeface="Microsoft YaHei UI"/>
              <a:cs typeface="Microsoft YaHei UI"/>
            </a:endParaRPr>
          </a:p>
        </p:txBody>
      </p:sp>
      <p:sp>
        <p:nvSpPr>
          <p:cNvPr id="39" name="object 39"/>
          <p:cNvSpPr txBox="1"/>
          <p:nvPr/>
        </p:nvSpPr>
        <p:spPr>
          <a:xfrm>
            <a:off x="2713138" y="5762244"/>
            <a:ext cx="192595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国家医保局发布</a:t>
            </a:r>
            <a:r>
              <a:rPr sz="900" spc="-5">
                <a:solidFill>
                  <a:srgbClr val="595959"/>
                </a:solidFill>
                <a:latin typeface="Microsoft YaHei UI"/>
                <a:cs typeface="Microsoft YaHei UI"/>
              </a:rPr>
              <a:t>C</a:t>
            </a:r>
            <a:r>
              <a:rPr sz="900">
                <a:solidFill>
                  <a:srgbClr val="595959"/>
                </a:solidFill>
                <a:latin typeface="Microsoft YaHei UI"/>
                <a:cs typeface="Microsoft YaHei UI"/>
              </a:rPr>
              <a:t>H</a:t>
            </a:r>
            <a:r>
              <a:rPr sz="900" spc="5">
                <a:solidFill>
                  <a:srgbClr val="595959"/>
                </a:solidFill>
                <a:latin typeface="Microsoft YaHei UI"/>
                <a:cs typeface="Microsoft YaHei UI"/>
              </a:rPr>
              <a:t>S</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b="1">
                <a:solidFill>
                  <a:srgbClr val="595959"/>
                </a:solidFill>
                <a:latin typeface="Microsoft YaHei UI"/>
                <a:cs typeface="Microsoft YaHei UI"/>
              </a:rPr>
              <a:t>细分组方案</a:t>
            </a:r>
            <a:endParaRPr sz="900">
              <a:latin typeface="Microsoft YaHei UI"/>
              <a:cs typeface="Microsoft YaHei UI"/>
            </a:endParaRPr>
          </a:p>
        </p:txBody>
      </p:sp>
      <p:sp>
        <p:nvSpPr>
          <p:cNvPr id="40" name="object 40"/>
          <p:cNvSpPr txBox="1"/>
          <p:nvPr/>
        </p:nvSpPr>
        <p:spPr>
          <a:xfrm>
            <a:off x="2712174" y="6006084"/>
            <a:ext cx="3143250" cy="27495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a:solidFill>
                  <a:srgbClr val="595959"/>
                </a:solidFill>
                <a:latin typeface="Microsoft YaHei UI"/>
                <a:cs typeface="Microsoft YaHei UI"/>
              </a:rPr>
              <a:t>医保部门结合前期试点经验，</a:t>
            </a:r>
            <a:r>
              <a:rPr sz="900" b="1">
                <a:solidFill>
                  <a:srgbClr val="595959"/>
                </a:solidFill>
                <a:latin typeface="Microsoft YaHei UI"/>
                <a:cs typeface="Microsoft YaHei UI"/>
              </a:rPr>
              <a:t>完成了</a:t>
            </a:r>
            <a:r>
              <a:rPr sz="900" b="1" spc="-10">
                <a:solidFill>
                  <a:srgbClr val="595959"/>
                </a:solidFill>
                <a:latin typeface="Microsoft YaHei UI"/>
                <a:cs typeface="Microsoft YaHei UI"/>
              </a:rPr>
              <a:t>C</a:t>
            </a:r>
            <a:r>
              <a:rPr sz="900" b="1" spc="-5">
                <a:solidFill>
                  <a:srgbClr val="595959"/>
                </a:solidFill>
                <a:latin typeface="Microsoft YaHei UI"/>
                <a:cs typeface="Microsoft YaHei UI"/>
              </a:rPr>
              <a:t>H</a:t>
            </a:r>
            <a:r>
              <a:rPr sz="900" b="1" spc="-15">
                <a:solidFill>
                  <a:srgbClr val="595959"/>
                </a:solidFill>
                <a:latin typeface="Microsoft YaHei UI"/>
                <a:cs typeface="Microsoft YaHei UI"/>
              </a:rPr>
              <a:t>S-</a:t>
            </a:r>
            <a:r>
              <a:rPr sz="900" b="1" spc="-10">
                <a:solidFill>
                  <a:srgbClr val="595959"/>
                </a:solidFill>
                <a:latin typeface="Microsoft YaHei UI"/>
                <a:cs typeface="Microsoft YaHei UI"/>
              </a:rPr>
              <a:t>D</a:t>
            </a:r>
            <a:r>
              <a:rPr sz="900" b="1" spc="-5">
                <a:solidFill>
                  <a:srgbClr val="595959"/>
                </a:solidFill>
                <a:latin typeface="Microsoft YaHei UI"/>
                <a:cs typeface="Microsoft YaHei UI"/>
              </a:rPr>
              <a:t>RG</a:t>
            </a:r>
            <a:r>
              <a:rPr sz="900" b="1" spc="-20">
                <a:solidFill>
                  <a:srgbClr val="595959"/>
                </a:solidFill>
                <a:latin typeface="Microsoft YaHei UI"/>
                <a:cs typeface="Microsoft YaHei UI"/>
              </a:rPr>
              <a:t>1</a:t>
            </a:r>
            <a:r>
              <a:rPr sz="900" b="1">
                <a:solidFill>
                  <a:srgbClr val="595959"/>
                </a:solidFill>
                <a:latin typeface="Microsoft YaHei UI"/>
                <a:cs typeface="Microsoft YaHei UI"/>
              </a:rPr>
              <a:t>.</a:t>
            </a:r>
            <a:r>
              <a:rPr sz="900" b="1" spc="-15">
                <a:solidFill>
                  <a:srgbClr val="595959"/>
                </a:solidFill>
                <a:latin typeface="Microsoft YaHei UI"/>
                <a:cs typeface="Microsoft YaHei UI"/>
              </a:rPr>
              <a:t>1</a:t>
            </a:r>
            <a:r>
              <a:rPr sz="900" b="1">
                <a:solidFill>
                  <a:srgbClr val="595959"/>
                </a:solidFill>
                <a:latin typeface="Microsoft YaHei UI"/>
                <a:cs typeface="Microsoft YaHei UI"/>
              </a:rPr>
              <a:t>版本升级</a:t>
            </a:r>
            <a:r>
              <a:rPr sz="900">
                <a:solidFill>
                  <a:srgbClr val="595959"/>
                </a:solidFill>
                <a:latin typeface="Microsoft YaHei UI"/>
                <a:cs typeface="Microsoft YaHei UI"/>
              </a:rPr>
              <a:t>。</a:t>
            </a:r>
            <a:endParaRPr sz="900">
              <a:latin typeface="Microsoft YaHei UI"/>
              <a:cs typeface="Microsoft YaHei UI"/>
            </a:endParaRPr>
          </a:p>
          <a:p>
            <a:pPr marL="12700">
              <a:lnSpc>
                <a:spcPts val="985"/>
              </a:lnSpc>
            </a:pPr>
            <a:r>
              <a:rPr sz="900">
                <a:solidFill>
                  <a:srgbClr val="595959"/>
                </a:solidFill>
                <a:latin typeface="Microsoft YaHei UI"/>
                <a:cs typeface="Microsoft YaHei UI"/>
              </a:rPr>
              <a:t>武汉、湘潭、郴州等多市陆续实现</a:t>
            </a:r>
            <a:r>
              <a:rPr sz="900" spc="-10">
                <a:solidFill>
                  <a:srgbClr val="595959"/>
                </a:solidFill>
                <a:latin typeface="Microsoft YaHei UI"/>
                <a:cs typeface="Microsoft YaHei UI"/>
              </a:rPr>
              <a:t>DR</a:t>
            </a:r>
            <a:r>
              <a:rPr sz="900" spc="-5">
                <a:solidFill>
                  <a:srgbClr val="595959"/>
                </a:solidFill>
                <a:latin typeface="Microsoft YaHei UI"/>
                <a:cs typeface="Microsoft YaHei UI"/>
              </a:rPr>
              <a:t>G</a:t>
            </a:r>
            <a:r>
              <a:rPr sz="900" spc="-10">
                <a:solidFill>
                  <a:srgbClr val="595959"/>
                </a:solidFill>
                <a:latin typeface="Microsoft YaHei UI"/>
                <a:cs typeface="Microsoft YaHei UI"/>
              </a:rPr>
              <a:t>s</a:t>
            </a:r>
            <a:r>
              <a:rPr sz="900">
                <a:solidFill>
                  <a:srgbClr val="595959"/>
                </a:solidFill>
                <a:latin typeface="Microsoft YaHei UI"/>
                <a:cs typeface="Microsoft YaHei UI"/>
              </a:rPr>
              <a:t>付费</a:t>
            </a:r>
            <a:endParaRPr sz="900">
              <a:latin typeface="Microsoft YaHei UI"/>
              <a:cs typeface="Microsoft YaHei UI"/>
            </a:endParaRPr>
          </a:p>
        </p:txBody>
      </p:sp>
      <p:sp>
        <p:nvSpPr>
          <p:cNvPr id="41" name="object 41"/>
          <p:cNvSpPr txBox="1"/>
          <p:nvPr/>
        </p:nvSpPr>
        <p:spPr>
          <a:xfrm>
            <a:off x="2228684" y="4182871"/>
            <a:ext cx="3365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2018</a:t>
            </a:r>
            <a:endParaRPr sz="1000">
              <a:latin typeface="Microsoft YaHei UI"/>
              <a:cs typeface="Microsoft YaHei UI"/>
            </a:endParaRPr>
          </a:p>
        </p:txBody>
      </p:sp>
      <p:sp>
        <p:nvSpPr>
          <p:cNvPr id="42" name="object 42"/>
          <p:cNvSpPr txBox="1"/>
          <p:nvPr/>
        </p:nvSpPr>
        <p:spPr>
          <a:xfrm>
            <a:off x="2228685" y="4530344"/>
            <a:ext cx="337185"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201</a:t>
            </a:r>
            <a:r>
              <a:rPr sz="1000" b="1" spc="-10">
                <a:solidFill>
                  <a:srgbClr val="595959"/>
                </a:solidFill>
                <a:latin typeface="Microsoft YaHei UI"/>
                <a:cs typeface="Microsoft YaHei UI"/>
              </a:rPr>
              <a:t>9</a:t>
            </a:r>
            <a:endParaRPr sz="1000">
              <a:latin typeface="Microsoft YaHei UI"/>
              <a:cs typeface="Microsoft YaHei UI"/>
            </a:endParaRPr>
          </a:p>
        </p:txBody>
      </p:sp>
      <p:sp>
        <p:nvSpPr>
          <p:cNvPr id="43" name="object 43"/>
          <p:cNvSpPr txBox="1"/>
          <p:nvPr/>
        </p:nvSpPr>
        <p:spPr>
          <a:xfrm>
            <a:off x="2228684" y="5734303"/>
            <a:ext cx="3365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2020</a:t>
            </a:r>
            <a:endParaRPr sz="1000">
              <a:latin typeface="Microsoft YaHei UI"/>
              <a:cs typeface="Microsoft YaHei UI"/>
            </a:endParaRPr>
          </a:p>
        </p:txBody>
      </p:sp>
      <p:sp>
        <p:nvSpPr>
          <p:cNvPr id="44" name="object 44"/>
          <p:cNvSpPr txBox="1"/>
          <p:nvPr/>
        </p:nvSpPr>
        <p:spPr>
          <a:xfrm>
            <a:off x="2242520" y="6017767"/>
            <a:ext cx="33655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b="1" spc="-15">
                <a:solidFill>
                  <a:srgbClr val="595959"/>
                </a:solidFill>
                <a:latin typeface="Microsoft YaHei UI"/>
                <a:cs typeface="Microsoft YaHei UI"/>
              </a:rPr>
              <a:t>2021</a:t>
            </a:r>
            <a:endParaRPr sz="1000">
              <a:latin typeface="Microsoft YaHei UI"/>
              <a:cs typeface="Microsoft YaHei UI"/>
            </a:endParaRPr>
          </a:p>
        </p:txBody>
      </p:sp>
      <p:sp>
        <p:nvSpPr>
          <p:cNvPr id="45" name="object 45"/>
          <p:cNvSpPr/>
          <p:nvPr/>
        </p:nvSpPr>
        <p:spPr>
          <a:xfrm>
            <a:off x="2070101" y="3948430"/>
            <a:ext cx="4059555" cy="2394585"/>
          </a:xfrm>
          <a:custGeom>
            <a:rect l="l" t="t" r="r" b="b"/>
            <a:pathLst>
              <a:path w="4059554" h="2394585">
                <a:moveTo>
                  <a:pt x="0" y="0"/>
                </a:moveTo>
                <a:lnTo>
                  <a:pt x="4059555" y="0"/>
                </a:lnTo>
                <a:lnTo>
                  <a:pt x="4059555" y="2394585"/>
                </a:lnTo>
                <a:lnTo>
                  <a:pt x="0" y="2394585"/>
                </a:lnTo>
                <a:lnTo>
                  <a:pt x="0" y="0"/>
                </a:lnTo>
                <a:close/>
              </a:path>
            </a:pathLst>
          </a:custGeom>
          <a:ln w="19050">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p:nvPr/>
        </p:nvSpPr>
        <p:spPr>
          <a:xfrm>
            <a:off x="2153520" y="4492626"/>
            <a:ext cx="3887949" cy="1"/>
          </a:xfrm>
          <a:custGeom>
            <a:rect l="l" t="t" r="r" b="b"/>
            <a:pathLst>
              <a:path w="3887949" h="1">
                <a:moveTo>
                  <a:pt x="0" y="0"/>
                </a:moveTo>
                <a:lnTo>
                  <a:pt x="3887949" y="1"/>
                </a:lnTo>
              </a:path>
            </a:pathLst>
          </a:custGeom>
          <a:ln w="9525">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object 47"/>
          <p:cNvSpPr/>
          <p:nvPr/>
        </p:nvSpPr>
        <p:spPr>
          <a:xfrm>
            <a:off x="2149945" y="5701665"/>
            <a:ext cx="3887949" cy="1"/>
          </a:xfrm>
          <a:custGeom>
            <a:rect l="l" t="t" r="r" b="b"/>
            <a:pathLst>
              <a:path w="3887949" h="1">
                <a:moveTo>
                  <a:pt x="0" y="0"/>
                </a:moveTo>
                <a:lnTo>
                  <a:pt x="3887949" y="1"/>
                </a:lnTo>
              </a:path>
            </a:pathLst>
          </a:custGeom>
          <a:ln w="9525">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object 48"/>
          <p:cNvSpPr/>
          <p:nvPr/>
        </p:nvSpPr>
        <p:spPr>
          <a:xfrm>
            <a:off x="2164245" y="5961380"/>
            <a:ext cx="3887949" cy="1"/>
          </a:xfrm>
          <a:custGeom>
            <a:rect l="l" t="t" r="r" b="b"/>
            <a:pathLst>
              <a:path w="3887949" h="1">
                <a:moveTo>
                  <a:pt x="0" y="0"/>
                </a:moveTo>
                <a:lnTo>
                  <a:pt x="3887949" y="1"/>
                </a:lnTo>
              </a:path>
            </a:pathLst>
          </a:custGeom>
          <a:ln w="9525">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object 49"/>
          <p:cNvSpPr/>
          <p:nvPr/>
        </p:nvSpPr>
        <p:spPr>
          <a:xfrm>
            <a:off x="2061209" y="3219450"/>
            <a:ext cx="3763644" cy="261620"/>
          </a:xfrm>
          <a:custGeom>
            <a:rect l="l" t="t" r="r" b="b"/>
            <a:pathLst>
              <a:path w="3763644" h="261620">
                <a:moveTo>
                  <a:pt x="3632835" y="0"/>
                </a:moveTo>
                <a:lnTo>
                  <a:pt x="0" y="0"/>
                </a:lnTo>
                <a:lnTo>
                  <a:pt x="0" y="261620"/>
                </a:lnTo>
                <a:lnTo>
                  <a:pt x="3763644" y="261620"/>
                </a:lnTo>
                <a:lnTo>
                  <a:pt x="3763644" y="130810"/>
                </a:lnTo>
                <a:lnTo>
                  <a:pt x="3632835" y="0"/>
                </a:lnTo>
                <a:close/>
              </a:path>
            </a:pathLst>
          </a:custGeom>
          <a:solidFill>
            <a:srgbClr val="E8F3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object 50"/>
          <p:cNvSpPr/>
          <p:nvPr/>
        </p:nvSpPr>
        <p:spPr>
          <a:xfrm>
            <a:off x="2061210" y="3219450"/>
            <a:ext cx="3763645" cy="261620"/>
          </a:xfrm>
          <a:custGeom>
            <a:rect l="l" t="t" r="r" b="b"/>
            <a:pathLst>
              <a:path w="3763645" h="261620">
                <a:moveTo>
                  <a:pt x="0" y="0"/>
                </a:moveTo>
                <a:lnTo>
                  <a:pt x="3632835" y="0"/>
                </a:lnTo>
                <a:lnTo>
                  <a:pt x="3763645" y="130810"/>
                </a:lnTo>
                <a:lnTo>
                  <a:pt x="3763645" y="261620"/>
                </a:lnTo>
                <a:lnTo>
                  <a:pt x="0" y="26162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object 51"/>
          <p:cNvSpPr txBox="1"/>
          <p:nvPr/>
        </p:nvSpPr>
        <p:spPr>
          <a:xfrm>
            <a:off x="2139950" y="3264915"/>
            <a:ext cx="3545204"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15">
                <a:solidFill>
                  <a:srgbClr val="595959"/>
                </a:solidFill>
                <a:latin typeface="Microsoft YaHei UI"/>
                <a:cs typeface="Microsoft YaHei UI"/>
              </a:rPr>
              <a:t>2</a:t>
            </a:r>
            <a:r>
              <a:rPr sz="1100" b="1" spc="-5">
                <a:solidFill>
                  <a:srgbClr val="595959"/>
                </a:solidFill>
                <a:latin typeface="Microsoft YaHei UI"/>
                <a:cs typeface="Microsoft YaHei UI"/>
              </a:rPr>
              <a:t>. </a:t>
            </a:r>
            <a:r>
              <a:rPr sz="1100" b="1">
                <a:solidFill>
                  <a:srgbClr val="595959"/>
                </a:solidFill>
                <a:latin typeface="Microsoft YaHei UI"/>
                <a:cs typeface="Microsoft YaHei UI"/>
              </a:rPr>
              <a:t>电子病历评级促进医院数据标准化，利于智慧病案建设</a:t>
            </a:r>
            <a:endParaRPr sz="1100">
              <a:latin typeface="Microsoft YaHei UI"/>
              <a:cs typeface="Microsoft YaHei UI"/>
            </a:endParaRPr>
          </a:p>
        </p:txBody>
      </p:sp>
      <p:sp>
        <p:nvSpPr>
          <p:cNvPr id="52" name="object 52"/>
          <p:cNvSpPr/>
          <p:nvPr/>
        </p:nvSpPr>
        <p:spPr>
          <a:xfrm>
            <a:off x="5824855" y="3345498"/>
            <a:ext cx="643255" cy="2159317"/>
          </a:xfrm>
          <a:custGeom>
            <a:rect l="l" t="t" r="r" b="b"/>
            <a:pathLst>
              <a:path w="643255" h="2159317">
                <a:moveTo>
                  <a:pt x="567055" y="2083117"/>
                </a:moveTo>
                <a:lnTo>
                  <a:pt x="567055" y="2159317"/>
                </a:lnTo>
                <a:lnTo>
                  <a:pt x="633730" y="2125979"/>
                </a:lnTo>
                <a:lnTo>
                  <a:pt x="579755" y="2125979"/>
                </a:lnTo>
                <a:lnTo>
                  <a:pt x="579755" y="2116454"/>
                </a:lnTo>
                <a:lnTo>
                  <a:pt x="633730" y="2116455"/>
                </a:lnTo>
                <a:lnTo>
                  <a:pt x="567055" y="2083117"/>
                </a:lnTo>
                <a:close/>
              </a:path>
              <a:path w="643255" h="2159317">
                <a:moveTo>
                  <a:pt x="469579" y="4762"/>
                </a:moveTo>
                <a:lnTo>
                  <a:pt x="469579" y="2123847"/>
                </a:lnTo>
                <a:lnTo>
                  <a:pt x="471712" y="2125979"/>
                </a:lnTo>
                <a:lnTo>
                  <a:pt x="567055" y="2125979"/>
                </a:lnTo>
                <a:lnTo>
                  <a:pt x="567055" y="2121217"/>
                </a:lnTo>
                <a:lnTo>
                  <a:pt x="479104" y="2121217"/>
                </a:lnTo>
                <a:lnTo>
                  <a:pt x="474342" y="2116454"/>
                </a:lnTo>
                <a:lnTo>
                  <a:pt x="479104" y="2116455"/>
                </a:lnTo>
                <a:lnTo>
                  <a:pt x="479104" y="9525"/>
                </a:lnTo>
                <a:lnTo>
                  <a:pt x="474342" y="9525"/>
                </a:lnTo>
                <a:lnTo>
                  <a:pt x="469579" y="4762"/>
                </a:lnTo>
                <a:close/>
              </a:path>
              <a:path w="643255" h="2159317">
                <a:moveTo>
                  <a:pt x="633730" y="2116455"/>
                </a:moveTo>
                <a:lnTo>
                  <a:pt x="579755" y="2116454"/>
                </a:lnTo>
                <a:lnTo>
                  <a:pt x="579755" y="2125979"/>
                </a:lnTo>
                <a:lnTo>
                  <a:pt x="633730" y="2125979"/>
                </a:lnTo>
                <a:lnTo>
                  <a:pt x="643255" y="2121217"/>
                </a:lnTo>
                <a:lnTo>
                  <a:pt x="633730" y="2116455"/>
                </a:lnTo>
                <a:close/>
              </a:path>
              <a:path w="643255" h="2159317">
                <a:moveTo>
                  <a:pt x="479104" y="2116455"/>
                </a:moveTo>
                <a:lnTo>
                  <a:pt x="474342" y="2116454"/>
                </a:lnTo>
                <a:lnTo>
                  <a:pt x="479104" y="2121217"/>
                </a:lnTo>
                <a:lnTo>
                  <a:pt x="479104" y="2116455"/>
                </a:lnTo>
                <a:close/>
              </a:path>
              <a:path w="643255" h="2159317">
                <a:moveTo>
                  <a:pt x="567055" y="2116455"/>
                </a:moveTo>
                <a:lnTo>
                  <a:pt x="479104" y="2116455"/>
                </a:lnTo>
                <a:lnTo>
                  <a:pt x="479104" y="2121217"/>
                </a:lnTo>
                <a:lnTo>
                  <a:pt x="567055" y="2121217"/>
                </a:lnTo>
                <a:lnTo>
                  <a:pt x="567055" y="2116455"/>
                </a:lnTo>
                <a:close/>
              </a:path>
              <a:path w="643255" h="2159317">
                <a:moveTo>
                  <a:pt x="476972" y="0"/>
                </a:moveTo>
                <a:lnTo>
                  <a:pt x="0" y="0"/>
                </a:lnTo>
                <a:lnTo>
                  <a:pt x="0" y="9525"/>
                </a:lnTo>
                <a:lnTo>
                  <a:pt x="469579" y="9525"/>
                </a:lnTo>
                <a:lnTo>
                  <a:pt x="469579" y="4762"/>
                </a:lnTo>
                <a:lnTo>
                  <a:pt x="479104" y="4762"/>
                </a:lnTo>
                <a:lnTo>
                  <a:pt x="479104" y="2132"/>
                </a:lnTo>
                <a:lnTo>
                  <a:pt x="476972" y="0"/>
                </a:lnTo>
                <a:close/>
              </a:path>
              <a:path w="643255" h="2159317">
                <a:moveTo>
                  <a:pt x="479104" y="4762"/>
                </a:moveTo>
                <a:lnTo>
                  <a:pt x="469579" y="4762"/>
                </a:lnTo>
                <a:lnTo>
                  <a:pt x="474342" y="9525"/>
                </a:lnTo>
                <a:lnTo>
                  <a:pt x="479104" y="9525"/>
                </a:lnTo>
                <a:lnTo>
                  <a:pt x="479104" y="4762"/>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object 53"/>
          <p:cNvSpPr/>
          <p:nvPr/>
        </p:nvSpPr>
        <p:spPr>
          <a:xfrm>
            <a:off x="2061210" y="2879089"/>
            <a:ext cx="3764279" cy="261620"/>
          </a:xfrm>
          <a:custGeom>
            <a:rect l="l" t="t" r="r" b="b"/>
            <a:pathLst>
              <a:path w="3764279" h="261620">
                <a:moveTo>
                  <a:pt x="3633472" y="0"/>
                </a:moveTo>
                <a:lnTo>
                  <a:pt x="0" y="0"/>
                </a:lnTo>
                <a:lnTo>
                  <a:pt x="0" y="261620"/>
                </a:lnTo>
                <a:lnTo>
                  <a:pt x="3764279" y="261620"/>
                </a:lnTo>
                <a:lnTo>
                  <a:pt x="3764279" y="130812"/>
                </a:lnTo>
                <a:lnTo>
                  <a:pt x="3633472"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object 54"/>
          <p:cNvSpPr/>
          <p:nvPr/>
        </p:nvSpPr>
        <p:spPr>
          <a:xfrm>
            <a:off x="2061209" y="2879089"/>
            <a:ext cx="3764280" cy="261620"/>
          </a:xfrm>
          <a:custGeom>
            <a:rect l="l" t="t" r="r" b="b"/>
            <a:pathLst>
              <a:path w="3764279" h="261620">
                <a:moveTo>
                  <a:pt x="0" y="0"/>
                </a:moveTo>
                <a:lnTo>
                  <a:pt x="3633473" y="0"/>
                </a:lnTo>
                <a:lnTo>
                  <a:pt x="3764280" y="130812"/>
                </a:lnTo>
                <a:lnTo>
                  <a:pt x="3764280" y="261620"/>
                </a:lnTo>
                <a:lnTo>
                  <a:pt x="0" y="261620"/>
                </a:lnTo>
                <a:lnTo>
                  <a:pt x="0" y="0"/>
                </a:lnTo>
                <a:close/>
              </a:path>
            </a:pathLst>
          </a:custGeom>
          <a:ln w="9525">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object 55"/>
          <p:cNvSpPr txBox="1"/>
          <p:nvPr/>
        </p:nvSpPr>
        <p:spPr>
          <a:xfrm>
            <a:off x="2139950" y="2935732"/>
            <a:ext cx="3545204"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15">
                <a:solidFill>
                  <a:srgbClr val="595959"/>
                </a:solidFill>
                <a:latin typeface="Microsoft YaHei UI"/>
                <a:cs typeface="Microsoft YaHei UI"/>
              </a:rPr>
              <a:t>1</a:t>
            </a:r>
            <a:r>
              <a:rPr sz="1100" b="1" spc="-5">
                <a:solidFill>
                  <a:srgbClr val="595959"/>
                </a:solidFill>
                <a:latin typeface="Microsoft YaHei UI"/>
                <a:cs typeface="Microsoft YaHei UI"/>
              </a:rPr>
              <a:t>. </a:t>
            </a:r>
            <a:r>
              <a:rPr sz="1100" b="1">
                <a:solidFill>
                  <a:srgbClr val="595959"/>
                </a:solidFill>
                <a:latin typeface="Microsoft YaHei UI"/>
                <a:cs typeface="Microsoft YaHei UI"/>
              </a:rPr>
              <a:t>劳动力供给矛盾加大医保基金压力，医保控费势在必行</a:t>
            </a:r>
            <a:endParaRPr sz="1100">
              <a:latin typeface="Microsoft YaHei UI"/>
              <a:cs typeface="Microsoft YaHei UI"/>
            </a:endParaRPr>
          </a:p>
        </p:txBody>
      </p:sp>
      <p:sp>
        <p:nvSpPr>
          <p:cNvPr id="56" name="object 56"/>
          <p:cNvSpPr/>
          <p:nvPr/>
        </p:nvSpPr>
        <p:spPr>
          <a:xfrm>
            <a:off x="5825491" y="3000376"/>
            <a:ext cx="619125" cy="76200"/>
          </a:xfrm>
          <a:custGeom>
            <a:rect l="l" t="t" r="r" b="b"/>
            <a:pathLst>
              <a:path w="619125" h="76200">
                <a:moveTo>
                  <a:pt x="542925" y="42862"/>
                </a:moveTo>
                <a:lnTo>
                  <a:pt x="542925" y="76200"/>
                </a:lnTo>
                <a:lnTo>
                  <a:pt x="609600" y="42862"/>
                </a:lnTo>
                <a:lnTo>
                  <a:pt x="542925" y="42862"/>
                </a:lnTo>
                <a:close/>
              </a:path>
              <a:path w="619125" h="76200">
                <a:moveTo>
                  <a:pt x="542925" y="33337"/>
                </a:moveTo>
                <a:lnTo>
                  <a:pt x="542925" y="42862"/>
                </a:lnTo>
                <a:lnTo>
                  <a:pt x="555625" y="42862"/>
                </a:lnTo>
                <a:lnTo>
                  <a:pt x="555625" y="33337"/>
                </a:lnTo>
                <a:lnTo>
                  <a:pt x="542925" y="33337"/>
                </a:lnTo>
                <a:close/>
              </a:path>
              <a:path w="619125" h="76200">
                <a:moveTo>
                  <a:pt x="542925" y="0"/>
                </a:moveTo>
                <a:lnTo>
                  <a:pt x="542925" y="33337"/>
                </a:lnTo>
                <a:lnTo>
                  <a:pt x="555625" y="33337"/>
                </a:lnTo>
                <a:lnTo>
                  <a:pt x="555625" y="42862"/>
                </a:lnTo>
                <a:lnTo>
                  <a:pt x="609602" y="42861"/>
                </a:lnTo>
                <a:lnTo>
                  <a:pt x="619125" y="38100"/>
                </a:lnTo>
                <a:lnTo>
                  <a:pt x="542925" y="0"/>
                </a:lnTo>
                <a:close/>
              </a:path>
              <a:path w="619125" h="76200">
                <a:moveTo>
                  <a:pt x="0" y="33336"/>
                </a:moveTo>
                <a:lnTo>
                  <a:pt x="0" y="42861"/>
                </a:lnTo>
                <a:lnTo>
                  <a:pt x="542925" y="42862"/>
                </a:lnTo>
                <a:lnTo>
                  <a:pt x="542925" y="33337"/>
                </a:lnTo>
                <a:lnTo>
                  <a:pt x="0" y="33336"/>
                </a:lnTo>
                <a:close/>
              </a:path>
            </a:pathLst>
          </a:custGeom>
          <a:solidFill>
            <a:srgbClr val="B0D12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object 57"/>
          <p:cNvSpPr/>
          <p:nvPr/>
        </p:nvSpPr>
        <p:spPr>
          <a:xfrm>
            <a:off x="2061210" y="3567013"/>
            <a:ext cx="3763811" cy="261754"/>
          </a:xfrm>
          <a:custGeom>
            <a:rect l="l" t="t" r="r" b="b"/>
            <a:pathLst>
              <a:path w="3763811" h="261754">
                <a:moveTo>
                  <a:pt x="3632937" y="0"/>
                </a:moveTo>
                <a:lnTo>
                  <a:pt x="0" y="0"/>
                </a:lnTo>
                <a:lnTo>
                  <a:pt x="0" y="261754"/>
                </a:lnTo>
                <a:lnTo>
                  <a:pt x="3763811" y="261754"/>
                </a:lnTo>
                <a:lnTo>
                  <a:pt x="3763811" y="130879"/>
                </a:lnTo>
                <a:lnTo>
                  <a:pt x="3632937"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2061210" y="3567013"/>
            <a:ext cx="3763811" cy="261754"/>
          </a:xfrm>
          <a:custGeom>
            <a:rect l="l" t="t" r="r" b="b"/>
            <a:pathLst>
              <a:path w="3763811" h="261754">
                <a:moveTo>
                  <a:pt x="0" y="0"/>
                </a:moveTo>
                <a:lnTo>
                  <a:pt x="3632938" y="0"/>
                </a:lnTo>
                <a:lnTo>
                  <a:pt x="3763811" y="130879"/>
                </a:lnTo>
                <a:lnTo>
                  <a:pt x="3763811" y="261754"/>
                </a:lnTo>
                <a:lnTo>
                  <a:pt x="0" y="261754"/>
                </a:lnTo>
                <a:lnTo>
                  <a:pt x="0" y="0"/>
                </a:lnTo>
                <a:close/>
              </a:path>
            </a:pathLst>
          </a:custGeom>
          <a:ln w="9525">
            <a:solidFill>
              <a:srgbClr val="1EC8F3"/>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txBox="1"/>
          <p:nvPr/>
        </p:nvSpPr>
        <p:spPr>
          <a:xfrm>
            <a:off x="2139951" y="3612388"/>
            <a:ext cx="294957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15">
                <a:solidFill>
                  <a:srgbClr val="595959"/>
                </a:solidFill>
                <a:latin typeface="Microsoft YaHei UI"/>
                <a:cs typeface="Microsoft YaHei UI"/>
              </a:rPr>
              <a:t>3</a:t>
            </a:r>
            <a:r>
              <a:rPr sz="1100" b="1" spc="-5">
                <a:solidFill>
                  <a:srgbClr val="595959"/>
                </a:solidFill>
                <a:latin typeface="Microsoft YaHei UI"/>
                <a:cs typeface="Microsoft YaHei UI"/>
              </a:rPr>
              <a:t>. </a:t>
            </a:r>
            <a:r>
              <a:rPr sz="1100" b="1" spc="-10">
                <a:solidFill>
                  <a:srgbClr val="595959"/>
                </a:solidFill>
                <a:latin typeface="Microsoft YaHei UI"/>
                <a:cs typeface="Microsoft YaHei UI"/>
              </a:rPr>
              <a:t>DR</a:t>
            </a:r>
            <a:r>
              <a:rPr sz="1100" b="1" spc="-5">
                <a:solidFill>
                  <a:srgbClr val="595959"/>
                </a:solidFill>
                <a:latin typeface="Microsoft YaHei UI"/>
                <a:cs typeface="Microsoft YaHei UI"/>
              </a:rPr>
              <a:t>G</a:t>
            </a:r>
            <a:r>
              <a:rPr sz="1100" b="1" spc="-20">
                <a:solidFill>
                  <a:srgbClr val="595959"/>
                </a:solidFill>
                <a:latin typeface="Microsoft YaHei UI"/>
                <a:cs typeface="Microsoft YaHei UI"/>
              </a:rPr>
              <a:t>s</a:t>
            </a:r>
            <a:r>
              <a:rPr sz="1100" b="1">
                <a:solidFill>
                  <a:srgbClr val="595959"/>
                </a:solidFill>
                <a:latin typeface="Microsoft YaHei UI"/>
                <a:cs typeface="Microsoft YaHei UI"/>
              </a:rPr>
              <a:t>政策不断加码，全国落地试点成效明显</a:t>
            </a:r>
            <a:endParaRPr sz="1100">
              <a:latin typeface="Microsoft YaHei UI"/>
              <a:cs typeface="Microsoft YaHei UI"/>
            </a:endParaRPr>
          </a:p>
        </p:txBody>
      </p:sp>
      <p:sp>
        <p:nvSpPr>
          <p:cNvPr id="60" name="object 60"/>
          <p:cNvSpPr/>
          <p:nvPr/>
        </p:nvSpPr>
        <p:spPr>
          <a:xfrm>
            <a:off x="5467813" y="3849501"/>
            <a:ext cx="76200" cy="103505"/>
          </a:xfrm>
          <a:custGeom>
            <a:rect l="l" t="t" r="r" b="b"/>
            <a:pathLst>
              <a:path w="76200" h="103504">
                <a:moveTo>
                  <a:pt x="33337" y="27305"/>
                </a:moveTo>
                <a:lnTo>
                  <a:pt x="0" y="27305"/>
                </a:lnTo>
                <a:lnTo>
                  <a:pt x="38100" y="103505"/>
                </a:lnTo>
                <a:lnTo>
                  <a:pt x="69850" y="40005"/>
                </a:lnTo>
                <a:lnTo>
                  <a:pt x="33337" y="40005"/>
                </a:lnTo>
                <a:lnTo>
                  <a:pt x="33337" y="27305"/>
                </a:lnTo>
                <a:close/>
              </a:path>
              <a:path w="76200" h="103504">
                <a:moveTo>
                  <a:pt x="42861" y="0"/>
                </a:moveTo>
                <a:lnTo>
                  <a:pt x="33336" y="0"/>
                </a:lnTo>
                <a:lnTo>
                  <a:pt x="33337" y="40005"/>
                </a:lnTo>
                <a:lnTo>
                  <a:pt x="42862" y="40005"/>
                </a:lnTo>
                <a:lnTo>
                  <a:pt x="42861" y="0"/>
                </a:lnTo>
                <a:close/>
              </a:path>
              <a:path w="76200" h="103504">
                <a:moveTo>
                  <a:pt x="76200" y="27305"/>
                </a:moveTo>
                <a:lnTo>
                  <a:pt x="42862" y="27305"/>
                </a:lnTo>
                <a:lnTo>
                  <a:pt x="42862" y="40005"/>
                </a:lnTo>
                <a:lnTo>
                  <a:pt x="69850" y="40005"/>
                </a:lnTo>
                <a:lnTo>
                  <a:pt x="76200" y="27305"/>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txBox="1"/>
          <p:nvPr/>
        </p:nvSpPr>
        <p:spPr>
          <a:xfrm>
            <a:off x="6929478" y="4654804"/>
            <a:ext cx="2867025" cy="18034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100" b="1" spc="-15">
                <a:solidFill>
                  <a:srgbClr val="595959"/>
                </a:solidFill>
                <a:latin typeface="Microsoft YaHei UI"/>
                <a:cs typeface="Microsoft YaHei UI"/>
              </a:rPr>
              <a:t>2018-2020</a:t>
            </a:r>
            <a:r>
              <a:rPr sz="1100" b="1">
                <a:solidFill>
                  <a:srgbClr val="595959"/>
                </a:solidFill>
                <a:latin typeface="Microsoft YaHei UI"/>
                <a:cs typeface="Microsoft YaHei UI"/>
              </a:rPr>
              <a:t>年中国医院电子病历评级平均情况</a:t>
            </a:r>
            <a:endParaRPr sz="1100">
              <a:latin typeface="Microsoft YaHei UI"/>
              <a:cs typeface="Microsoft YaHei UI"/>
            </a:endParaRPr>
          </a:p>
        </p:txBody>
      </p:sp>
      <p:sp>
        <p:nvSpPr>
          <p:cNvPr id="62" name="object 62"/>
          <p:cNvSpPr/>
          <p:nvPr/>
        </p:nvSpPr>
        <p:spPr>
          <a:xfrm>
            <a:off x="8757285" y="3803825"/>
            <a:ext cx="1080135" cy="567190"/>
          </a:xfrm>
          <a:custGeom>
            <a:rect l="l" t="t" r="r" b="b"/>
            <a:pathLst>
              <a:path w="1080135" h="567190">
                <a:moveTo>
                  <a:pt x="985601" y="0"/>
                </a:moveTo>
                <a:lnTo>
                  <a:pt x="86773" y="313"/>
                </a:lnTo>
                <a:lnTo>
                  <a:pt x="46606" y="13032"/>
                </a:lnTo>
                <a:lnTo>
                  <a:pt x="16553" y="41079"/>
                </a:lnTo>
                <a:lnTo>
                  <a:pt x="1118" y="79950"/>
                </a:lnTo>
                <a:lnTo>
                  <a:pt x="0" y="94533"/>
                </a:lnTo>
                <a:lnTo>
                  <a:pt x="313" y="480416"/>
                </a:lnTo>
                <a:lnTo>
                  <a:pt x="13031" y="520583"/>
                </a:lnTo>
                <a:lnTo>
                  <a:pt x="41078" y="550637"/>
                </a:lnTo>
                <a:lnTo>
                  <a:pt x="79949" y="566072"/>
                </a:lnTo>
                <a:lnTo>
                  <a:pt x="94532" y="567190"/>
                </a:lnTo>
                <a:lnTo>
                  <a:pt x="993361" y="566876"/>
                </a:lnTo>
                <a:lnTo>
                  <a:pt x="1033528" y="554158"/>
                </a:lnTo>
                <a:lnTo>
                  <a:pt x="1063581" y="526111"/>
                </a:lnTo>
                <a:lnTo>
                  <a:pt x="1079016" y="487240"/>
                </a:lnTo>
                <a:lnTo>
                  <a:pt x="1080135" y="472657"/>
                </a:lnTo>
                <a:lnTo>
                  <a:pt x="1079821" y="86773"/>
                </a:lnTo>
                <a:lnTo>
                  <a:pt x="1067102" y="46606"/>
                </a:lnTo>
                <a:lnTo>
                  <a:pt x="1039055" y="16553"/>
                </a:lnTo>
                <a:lnTo>
                  <a:pt x="1000184" y="1118"/>
                </a:lnTo>
                <a:lnTo>
                  <a:pt x="985601" y="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6730366" y="3110045"/>
            <a:ext cx="1080135" cy="585485"/>
          </a:xfrm>
          <a:custGeom>
            <a:rect l="l" t="t" r="r" b="b"/>
            <a:pathLst>
              <a:path w="1080135" h="585485">
                <a:moveTo>
                  <a:pt x="982552" y="0"/>
                </a:moveTo>
                <a:lnTo>
                  <a:pt x="84903" y="816"/>
                </a:lnTo>
                <a:lnTo>
                  <a:pt x="45438" y="15085"/>
                </a:lnTo>
                <a:lnTo>
                  <a:pt x="16089" y="43885"/>
                </a:lnTo>
                <a:lnTo>
                  <a:pt x="1083" y="82989"/>
                </a:lnTo>
                <a:lnTo>
                  <a:pt x="0" y="97582"/>
                </a:lnTo>
                <a:lnTo>
                  <a:pt x="816" y="500581"/>
                </a:lnTo>
                <a:lnTo>
                  <a:pt x="15085" y="540046"/>
                </a:lnTo>
                <a:lnTo>
                  <a:pt x="43885" y="569395"/>
                </a:lnTo>
                <a:lnTo>
                  <a:pt x="82989" y="584401"/>
                </a:lnTo>
                <a:lnTo>
                  <a:pt x="97582" y="585485"/>
                </a:lnTo>
                <a:lnTo>
                  <a:pt x="995231" y="584669"/>
                </a:lnTo>
                <a:lnTo>
                  <a:pt x="1034696" y="570400"/>
                </a:lnTo>
                <a:lnTo>
                  <a:pt x="1064045" y="541599"/>
                </a:lnTo>
                <a:lnTo>
                  <a:pt x="1079051" y="502495"/>
                </a:lnTo>
                <a:lnTo>
                  <a:pt x="1080135" y="487902"/>
                </a:lnTo>
                <a:lnTo>
                  <a:pt x="1079318" y="84903"/>
                </a:lnTo>
                <a:lnTo>
                  <a:pt x="1065049" y="45438"/>
                </a:lnTo>
                <a:lnTo>
                  <a:pt x="1036249" y="16089"/>
                </a:lnTo>
                <a:lnTo>
                  <a:pt x="997145" y="1083"/>
                </a:lnTo>
                <a:lnTo>
                  <a:pt x="982552" y="0"/>
                </a:lnTo>
                <a:close/>
              </a:path>
            </a:pathLst>
          </a:custGeom>
          <a:solidFill>
            <a:srgbClr val="F0F6D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6896454" y="3459927"/>
            <a:ext cx="2694867" cy="591864"/>
          </a:xfrm>
          <a:custGeom>
            <a:rect l="l" t="t" r="r" b="b"/>
            <a:pathLst>
              <a:path w="2694867" h="591864">
                <a:moveTo>
                  <a:pt x="2664311" y="0"/>
                </a:moveTo>
                <a:lnTo>
                  <a:pt x="0" y="374444"/>
                </a:lnTo>
                <a:lnTo>
                  <a:pt x="30556" y="591864"/>
                </a:lnTo>
                <a:lnTo>
                  <a:pt x="2694867" y="217420"/>
                </a:lnTo>
                <a:lnTo>
                  <a:pt x="2664311" y="0"/>
                </a:lnTo>
                <a:close/>
              </a:path>
            </a:pathLst>
          </a:custGeom>
          <a:solidFill>
            <a:srgbClr val="D1E485"/>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6896454" y="3459926"/>
            <a:ext cx="2694867" cy="591864"/>
          </a:xfrm>
          <a:custGeom>
            <a:rect l="l" t="t" r="r" b="b"/>
            <a:pathLst>
              <a:path w="2694867" h="591864">
                <a:moveTo>
                  <a:pt x="0" y="374444"/>
                </a:moveTo>
                <a:lnTo>
                  <a:pt x="2664311" y="0"/>
                </a:lnTo>
                <a:lnTo>
                  <a:pt x="2694867" y="217420"/>
                </a:lnTo>
                <a:lnTo>
                  <a:pt x="30556" y="591864"/>
                </a:lnTo>
                <a:lnTo>
                  <a:pt x="0" y="374444"/>
                </a:lnTo>
                <a:close/>
              </a:path>
            </a:pathLst>
          </a:custGeom>
          <a:ln w="12699">
            <a:solidFill>
              <a:srgbClr val="B2D234"/>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txBox="1"/>
          <p:nvPr/>
        </p:nvSpPr>
        <p:spPr>
          <a:xfrm rot="21120000">
            <a:off x="7978689" y="3678625"/>
            <a:ext cx="530367" cy="1524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200"/>
              </a:lnSpc>
            </a:pPr>
            <a:r>
              <a:rPr sz="1000" b="1">
                <a:solidFill>
                  <a:srgbClr val="595959"/>
                </a:solidFill>
                <a:latin typeface="Microsoft YaHei UI"/>
                <a:cs typeface="Microsoft YaHei UI"/>
              </a:rPr>
              <a:t>医保基金</a:t>
            </a:r>
            <a:endParaRPr sz="1000">
              <a:latin typeface="Microsoft YaHei UI"/>
              <a:cs typeface="Microsoft YaHei UI"/>
            </a:endParaRPr>
          </a:p>
        </p:txBody>
      </p:sp>
      <p:sp>
        <p:nvSpPr>
          <p:cNvPr id="67" name="object 67"/>
          <p:cNvSpPr/>
          <p:nvPr/>
        </p:nvSpPr>
        <p:spPr>
          <a:xfrm>
            <a:off x="7680960" y="3106583"/>
            <a:ext cx="238125" cy="546915"/>
          </a:xfrm>
          <a:custGeom>
            <a:rect l="l" t="t" r="r" b="b"/>
            <a:pathLst>
              <a:path w="238125" h="546915">
                <a:moveTo>
                  <a:pt x="238125" y="158750"/>
                </a:moveTo>
                <a:lnTo>
                  <a:pt x="79375" y="158750"/>
                </a:lnTo>
                <a:lnTo>
                  <a:pt x="79375" y="546915"/>
                </a:lnTo>
                <a:lnTo>
                  <a:pt x="238125" y="546915"/>
                </a:lnTo>
                <a:lnTo>
                  <a:pt x="238125" y="158750"/>
                </a:lnTo>
                <a:close/>
              </a:path>
              <a:path w="238125" h="546915">
                <a:moveTo>
                  <a:pt x="158750" y="0"/>
                </a:moveTo>
                <a:lnTo>
                  <a:pt x="0" y="158750"/>
                </a:lnTo>
                <a:lnTo>
                  <a:pt x="317500" y="158750"/>
                </a:lnTo>
                <a:lnTo>
                  <a:pt x="158750" y="0"/>
                </a:lnTo>
                <a:close/>
              </a:path>
            </a:pathLst>
          </a:custGeom>
          <a:solidFill>
            <a:srgbClr val="B2D234"/>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p:nvPr/>
        </p:nvSpPr>
        <p:spPr>
          <a:xfrm>
            <a:off x="7763509" y="3167888"/>
            <a:ext cx="15240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1000">
                <a:solidFill>
                  <a:srgbClr val="595959"/>
                </a:solidFill>
                <a:latin typeface="Microsoft YaHei UI"/>
                <a:cs typeface="Microsoft YaHei UI"/>
              </a:rPr>
              <a:t>支 出 多</a:t>
            </a:r>
            <a:endParaRPr sz="1000">
              <a:latin typeface="Microsoft YaHei UI"/>
              <a:cs typeface="Microsoft YaHei UI"/>
            </a:endParaRPr>
          </a:p>
        </p:txBody>
      </p:sp>
      <p:sp>
        <p:nvSpPr>
          <p:cNvPr id="69" name="object 69"/>
          <p:cNvSpPr/>
          <p:nvPr/>
        </p:nvSpPr>
        <p:spPr>
          <a:xfrm>
            <a:off x="8539480" y="3846847"/>
            <a:ext cx="317500" cy="546915"/>
          </a:xfrm>
          <a:custGeom>
            <a:rect l="l" t="t" r="r" b="b"/>
            <a:pathLst>
              <a:path w="317500" h="546915">
                <a:moveTo>
                  <a:pt x="317500" y="388165"/>
                </a:moveTo>
                <a:lnTo>
                  <a:pt x="0" y="388165"/>
                </a:lnTo>
                <a:lnTo>
                  <a:pt x="158750" y="546915"/>
                </a:lnTo>
                <a:lnTo>
                  <a:pt x="317500" y="388165"/>
                </a:lnTo>
                <a:close/>
              </a:path>
              <a:path w="317500" h="546915">
                <a:moveTo>
                  <a:pt x="238125" y="0"/>
                </a:moveTo>
                <a:lnTo>
                  <a:pt x="79375" y="0"/>
                </a:lnTo>
                <a:lnTo>
                  <a:pt x="79375" y="388165"/>
                </a:lnTo>
                <a:lnTo>
                  <a:pt x="238125" y="388165"/>
                </a:lnTo>
                <a:lnTo>
                  <a:pt x="238125" y="0"/>
                </a:lnTo>
                <a:close/>
              </a:path>
            </a:pathLst>
          </a:custGeom>
          <a:solidFill>
            <a:srgbClr val="BFBFB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object 70"/>
          <p:cNvSpPr txBox="1"/>
          <p:nvPr/>
        </p:nvSpPr>
        <p:spPr>
          <a:xfrm>
            <a:off x="8622030" y="3875023"/>
            <a:ext cx="152400" cy="4699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r>
              <a:rPr sz="1000">
                <a:solidFill>
                  <a:srgbClr val="595959"/>
                </a:solidFill>
                <a:latin typeface="Microsoft YaHei UI"/>
                <a:cs typeface="Microsoft YaHei UI"/>
              </a:rPr>
              <a:t>收 入 少</a:t>
            </a:r>
            <a:endParaRPr sz="1000">
              <a:latin typeface="Microsoft YaHei UI"/>
              <a:cs typeface="Microsoft YaHei UI"/>
            </a:endParaRPr>
          </a:p>
        </p:txBody>
      </p:sp>
      <p:sp>
        <p:nvSpPr>
          <p:cNvPr id="71" name="object 71"/>
          <p:cNvSpPr txBox="1"/>
          <p:nvPr/>
        </p:nvSpPr>
        <p:spPr>
          <a:xfrm>
            <a:off x="6842759" y="2899155"/>
            <a:ext cx="2222500" cy="7810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72465"/>
            <a:r>
              <a:rPr sz="1100" b="1">
                <a:solidFill>
                  <a:srgbClr val="595959"/>
                </a:solidFill>
                <a:latin typeface="Microsoft YaHei UI"/>
                <a:cs typeface="Microsoft YaHei UI"/>
              </a:rPr>
              <a:t>劳动力供给矛盾日益突出</a:t>
            </a:r>
            <a:endParaRPr sz="1100">
              <a:latin typeface="Microsoft YaHei UI"/>
              <a:cs typeface="Microsoft YaHei UI"/>
            </a:endParaRPr>
          </a:p>
          <a:p>
            <a:pPr marL="12700">
              <a:spcBef>
                <a:spcPts val="459"/>
              </a:spcBef>
              <a:tabLst>
                <a:tab pos="183515"/>
              </a:tabLst>
            </a:pPr>
            <a:r>
              <a:rPr sz="900">
                <a:solidFill>
                  <a:srgbClr val="595959"/>
                </a:solidFill>
                <a:latin typeface="Arial"/>
                <a:cs typeface="Arial"/>
              </a:rPr>
              <a:t>•	</a:t>
            </a:r>
            <a:r>
              <a:rPr sz="900">
                <a:solidFill>
                  <a:srgbClr val="595959"/>
                </a:solidFill>
                <a:latin typeface="Microsoft YaHei UI"/>
                <a:cs typeface="Microsoft YaHei UI"/>
              </a:rPr>
              <a:t>老龄化加剧</a:t>
            </a:r>
            <a:endParaRPr sz="900">
              <a:latin typeface="Microsoft YaHei UI"/>
              <a:cs typeface="Microsoft YaHei UI"/>
            </a:endParaRPr>
          </a:p>
          <a:p>
            <a:pPr marL="12700">
              <a:lnSpc>
                <a:spcPts val="1010"/>
              </a:lnSpc>
            </a:pPr>
            <a:r>
              <a:rPr sz="900">
                <a:solidFill>
                  <a:srgbClr val="595959"/>
                </a:solidFill>
                <a:latin typeface="Arial"/>
                <a:cs typeface="Arial"/>
              </a:rPr>
              <a:t>•</a:t>
            </a:r>
            <a:endParaRPr sz="900">
              <a:latin typeface="Arial"/>
              <a:cs typeface="Arial"/>
            </a:endParaRPr>
          </a:p>
          <a:p>
            <a:pPr marL="12700"/>
            <a:r>
              <a:rPr sz="900">
                <a:solidFill>
                  <a:srgbClr val="595959"/>
                </a:solidFill>
                <a:latin typeface="Arial"/>
                <a:cs typeface="Arial"/>
              </a:rPr>
              <a:t>•</a:t>
            </a:r>
            <a:endParaRPr sz="900">
              <a:latin typeface="Arial"/>
              <a:cs typeface="Arial"/>
            </a:endParaRPr>
          </a:p>
          <a:p>
            <a:pPr marL="12700">
              <a:spcBef>
                <a:spcPts val="20"/>
              </a:spcBef>
            </a:pPr>
            <a:r>
              <a:rPr sz="900">
                <a:solidFill>
                  <a:srgbClr val="595959"/>
                </a:solidFill>
                <a:latin typeface="Arial"/>
                <a:cs typeface="Arial"/>
              </a:rPr>
              <a:t>•</a:t>
            </a:r>
            <a:endParaRPr sz="900">
              <a:latin typeface="Arial"/>
              <a:cs typeface="Arial"/>
            </a:endParaRPr>
          </a:p>
        </p:txBody>
      </p:sp>
      <p:sp>
        <p:nvSpPr>
          <p:cNvPr id="72" name="object 72"/>
          <p:cNvSpPr txBox="1"/>
          <p:nvPr/>
        </p:nvSpPr>
        <p:spPr>
          <a:xfrm>
            <a:off x="7014209" y="3252232"/>
            <a:ext cx="596900" cy="4286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gn="just">
              <a:lnSpc>
                <a:spcPct val="101099"/>
              </a:lnSpc>
            </a:pPr>
            <a:r>
              <a:rPr sz="900">
                <a:solidFill>
                  <a:srgbClr val="595959"/>
                </a:solidFill>
                <a:latin typeface="Microsoft YaHei UI"/>
                <a:cs typeface="Microsoft YaHei UI"/>
              </a:rPr>
              <a:t>患病率提升 不合理定价 不合理用药</a:t>
            </a:r>
            <a:endParaRPr sz="900">
              <a:latin typeface="Microsoft YaHei UI"/>
              <a:cs typeface="Microsoft YaHei UI"/>
            </a:endParaRPr>
          </a:p>
        </p:txBody>
      </p:sp>
      <p:sp>
        <p:nvSpPr>
          <p:cNvPr id="73" name="object 73"/>
          <p:cNvSpPr txBox="1"/>
          <p:nvPr/>
        </p:nvSpPr>
        <p:spPr>
          <a:xfrm>
            <a:off x="8838565" y="3842005"/>
            <a:ext cx="882650" cy="4794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183515"/>
              </a:tabLst>
            </a:pPr>
            <a:r>
              <a:rPr sz="900">
                <a:solidFill>
                  <a:srgbClr val="595959"/>
                </a:solidFill>
                <a:latin typeface="Arial"/>
                <a:cs typeface="Arial"/>
              </a:rPr>
              <a:t>•	</a:t>
            </a:r>
            <a:r>
              <a:rPr sz="900">
                <a:solidFill>
                  <a:srgbClr val="595959"/>
                </a:solidFill>
                <a:latin typeface="Microsoft YaHei UI"/>
                <a:cs typeface="Microsoft YaHei UI"/>
              </a:rPr>
              <a:t>出生率下降</a:t>
            </a:r>
            <a:endParaRPr sz="900">
              <a:latin typeface="Microsoft YaHei UI"/>
              <a:cs typeface="Microsoft YaHei UI"/>
            </a:endParaRPr>
          </a:p>
          <a:p>
            <a:pPr marL="12700">
              <a:spcBef>
                <a:spcPts val="215"/>
              </a:spcBef>
              <a:tabLst>
                <a:tab pos="183515"/>
              </a:tabLst>
            </a:pPr>
            <a:r>
              <a:rPr sz="900">
                <a:solidFill>
                  <a:srgbClr val="595959"/>
                </a:solidFill>
                <a:latin typeface="Arial"/>
                <a:cs typeface="Arial"/>
              </a:rPr>
              <a:t>•	</a:t>
            </a:r>
            <a:r>
              <a:rPr sz="900">
                <a:solidFill>
                  <a:srgbClr val="595959"/>
                </a:solidFill>
                <a:latin typeface="Microsoft YaHei UI"/>
                <a:cs typeface="Microsoft YaHei UI"/>
              </a:rPr>
              <a:t>劳动人口减少</a:t>
            </a:r>
            <a:endParaRPr sz="900">
              <a:latin typeface="Microsoft YaHei UI"/>
              <a:cs typeface="Microsoft YaHei UI"/>
            </a:endParaRPr>
          </a:p>
          <a:p>
            <a:pPr marL="12700">
              <a:spcBef>
                <a:spcPts val="215"/>
              </a:spcBef>
              <a:tabLst>
                <a:tab pos="183515"/>
              </a:tabLst>
            </a:pPr>
            <a:r>
              <a:rPr sz="900">
                <a:solidFill>
                  <a:srgbClr val="595959"/>
                </a:solidFill>
                <a:latin typeface="Arial"/>
                <a:cs typeface="Arial"/>
              </a:rPr>
              <a:t>•	</a:t>
            </a:r>
            <a:r>
              <a:rPr sz="900">
                <a:solidFill>
                  <a:srgbClr val="595959"/>
                </a:solidFill>
                <a:latin typeface="Microsoft YaHei UI"/>
                <a:cs typeface="Microsoft YaHei UI"/>
              </a:rPr>
              <a:t>缴费人数减少</a:t>
            </a:r>
            <a:endParaRPr sz="900">
              <a:latin typeface="Microsoft YaHei UI"/>
              <a:cs typeface="Microsoft YaHei UI"/>
            </a:endParaRPr>
          </a:p>
        </p:txBody>
      </p:sp>
      <p:sp>
        <p:nvSpPr>
          <p:cNvPr id="74" name="object 74"/>
          <p:cNvSpPr/>
          <p:nvPr/>
        </p:nvSpPr>
        <p:spPr>
          <a:xfrm>
            <a:off x="1524000" y="1"/>
            <a:ext cx="2064468" cy="243417"/>
          </a:xfrm>
          <a:custGeom>
            <a:rect l="l" t="t" r="r" b="b"/>
            <a:pathLst>
              <a:path w="2064468" h="243417">
                <a:moveTo>
                  <a:pt x="1949296" y="0"/>
                </a:moveTo>
                <a:lnTo>
                  <a:pt x="0" y="0"/>
                </a:lnTo>
                <a:lnTo>
                  <a:pt x="0" y="243417"/>
                </a:lnTo>
                <a:lnTo>
                  <a:pt x="1936225" y="243417"/>
                </a:lnTo>
                <a:lnTo>
                  <a:pt x="2064468" y="115172"/>
                </a:lnTo>
                <a:lnTo>
                  <a:pt x="1949296"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76" name="object 76"/>
          <p:cNvSpPr/>
          <p:nvPr/>
        </p:nvSpPr>
        <p:spPr>
          <a:xfrm>
            <a:off x="3498791" y="1"/>
            <a:ext cx="2064470" cy="243417"/>
          </a:xfrm>
          <a:custGeom>
            <a:rect l="l" t="t" r="r" b="b"/>
            <a:pathLst>
              <a:path w="2064470" h="243417">
                <a:moveTo>
                  <a:pt x="1949297" y="0"/>
                </a:moveTo>
                <a:lnTo>
                  <a:pt x="13070" y="0"/>
                </a:lnTo>
                <a:lnTo>
                  <a:pt x="128244" y="115172"/>
                </a:lnTo>
                <a:lnTo>
                  <a:pt x="0" y="243417"/>
                </a:lnTo>
                <a:lnTo>
                  <a:pt x="1936226" y="243417"/>
                </a:lnTo>
                <a:lnTo>
                  <a:pt x="2064470" y="115172"/>
                </a:lnTo>
                <a:lnTo>
                  <a:pt x="194929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object 4"/>
          <p:cNvSpPr txBox="1"/>
          <p:nvPr/>
        </p:nvSpPr>
        <p:spPr>
          <a:xfrm>
            <a:off x="2050739" y="498855"/>
            <a:ext cx="8113395" cy="261239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3383279" algn="just"/>
            <a:r>
              <a:rPr sz="3200">
                <a:solidFill>
                  <a:srgbClr val="8BC53F"/>
                </a:solidFill>
                <a:latin typeface="Microsoft YaHei UI"/>
                <a:cs typeface="Microsoft YaHei UI"/>
              </a:rPr>
              <a:t>智慧病案与</a:t>
            </a:r>
            <a:r>
              <a:rPr sz="3200" spc="-30">
                <a:solidFill>
                  <a:srgbClr val="8BC53F"/>
                </a:solidFill>
                <a:latin typeface="Microsoft YaHei UI"/>
                <a:cs typeface="Microsoft YaHei UI"/>
              </a:rPr>
              <a:t>D</a:t>
            </a:r>
            <a:r>
              <a:rPr sz="3200" spc="-80">
                <a:solidFill>
                  <a:srgbClr val="8BC53F"/>
                </a:solidFill>
                <a:latin typeface="Microsoft YaHei UI"/>
                <a:cs typeface="Microsoft YaHei UI"/>
              </a:rPr>
              <a:t>R</a:t>
            </a:r>
            <a:r>
              <a:rPr sz="3200" spc="-35">
                <a:solidFill>
                  <a:srgbClr val="8BC53F"/>
                </a:solidFill>
                <a:latin typeface="Microsoft YaHei UI"/>
                <a:cs typeface="Microsoft YaHei UI"/>
              </a:rPr>
              <a:t>G</a:t>
            </a:r>
            <a:r>
              <a:rPr sz="3200" spc="-10">
                <a:solidFill>
                  <a:srgbClr val="8BC53F"/>
                </a:solidFill>
                <a:latin typeface="Microsoft YaHei UI"/>
                <a:cs typeface="Microsoft YaHei UI"/>
              </a:rPr>
              <a:t>s</a:t>
            </a:r>
            <a:r>
              <a:rPr sz="3200">
                <a:solidFill>
                  <a:srgbClr val="8BC53F"/>
                </a:solidFill>
                <a:latin typeface="Microsoft YaHei UI"/>
                <a:cs typeface="Microsoft YaHei UI"/>
              </a:rPr>
              <a:t>竞争格局</a:t>
            </a:r>
            <a:endParaRPr sz="3200">
              <a:latin typeface="Microsoft YaHei UI"/>
              <a:cs typeface="Microsoft YaHei UI"/>
            </a:endParaRPr>
          </a:p>
          <a:p>
            <a:pPr>
              <a:lnSpc>
                <a:spcPts val="650"/>
              </a:lnSpc>
              <a:spcBef>
                <a:spcPts val="30"/>
              </a:spcBef>
            </a:pPr>
            <a:endParaRPr sz="650"/>
          </a:p>
          <a:p>
            <a:pPr marL="12700" marR="2918460" algn="just"/>
            <a:r>
              <a:rPr sz="2400">
                <a:solidFill>
                  <a:srgbClr val="595959"/>
                </a:solidFill>
                <a:latin typeface="Microsoft YaHei UI"/>
                <a:cs typeface="Microsoft YaHei UI"/>
              </a:rPr>
              <a:t>入局玩家呈现多样性，优势与策略各异</a:t>
            </a:r>
            <a:endParaRPr sz="2400">
              <a:latin typeface="Microsoft YaHei UI"/>
              <a:cs typeface="Microsoft YaHei UI"/>
            </a:endParaRPr>
          </a:p>
          <a:p>
            <a:pPr>
              <a:lnSpc>
                <a:spcPts val="1000"/>
              </a:lnSpc>
              <a:spcBef>
                <a:spcPts val="18"/>
              </a:spcBef>
            </a:pPr>
            <a:endParaRPr sz="1000"/>
          </a:p>
          <a:p>
            <a:pPr marL="12700" marR="12700" algn="just">
              <a:lnSpc>
                <a:spcPct val="119300"/>
              </a:lnSpc>
            </a:pPr>
            <a:r>
              <a:rPr sz="1200" spc="10">
                <a:solidFill>
                  <a:srgbClr val="595959"/>
                </a:solidFill>
                <a:latin typeface="Microsoft YaHei UI"/>
                <a:cs typeface="Microsoft YaHei UI"/>
              </a:rPr>
              <a:t>智慧病案与</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a:t>
            </a:r>
            <a:r>
              <a:rPr sz="1200" spc="-5">
                <a:solidFill>
                  <a:srgbClr val="595959"/>
                </a:solidFill>
                <a:latin typeface="Microsoft YaHei UI"/>
                <a:cs typeface="Microsoft YaHei UI"/>
              </a:rPr>
              <a:t>s</a:t>
            </a:r>
            <a:r>
              <a:rPr sz="1200" spc="10">
                <a:solidFill>
                  <a:srgbClr val="595959"/>
                </a:solidFill>
                <a:latin typeface="Microsoft YaHei UI"/>
                <a:cs typeface="Microsoft YaHei UI"/>
              </a:rPr>
              <a:t>是一个综合性市</a:t>
            </a:r>
            <a:r>
              <a:rPr sz="1200" spc="5">
                <a:solidFill>
                  <a:srgbClr val="595959"/>
                </a:solidFill>
                <a:latin typeface="Microsoft YaHei UI"/>
                <a:cs typeface="Microsoft YaHei UI"/>
              </a:rPr>
              <a:t>场</a:t>
            </a:r>
            <a:r>
              <a:rPr sz="1200" spc="10">
                <a:solidFill>
                  <a:srgbClr val="595959"/>
                </a:solidFill>
                <a:latin typeface="Microsoft YaHei UI"/>
                <a:cs typeface="Microsoft YaHei UI"/>
              </a:rPr>
              <a:t>，随着政策推动与医疗信息化的不断发展，其市场容量逐渐扩大，呈现多层级、多</a:t>
            </a:r>
            <a:r>
              <a:rPr sz="1200">
                <a:solidFill>
                  <a:srgbClr val="595959"/>
                </a:solidFill>
                <a:latin typeface="Microsoft YaHei UI"/>
                <a:cs typeface="Microsoft YaHei UI"/>
              </a:rPr>
              <a:t>样 化的特点，因此吸引了众多从原赛道切入智慧病案与</a:t>
            </a:r>
            <a:r>
              <a:rPr sz="1200" spc="-15">
                <a:solidFill>
                  <a:srgbClr val="595959"/>
                </a:solidFill>
                <a:latin typeface="Microsoft YaHei UI"/>
                <a:cs typeface="Microsoft YaHei UI"/>
              </a:rPr>
              <a:t>D</a:t>
            </a:r>
            <a:r>
              <a:rPr sz="1200" spc="-25">
                <a:solidFill>
                  <a:srgbClr val="595959"/>
                </a:solidFill>
                <a:latin typeface="Microsoft YaHei UI"/>
                <a:cs typeface="Microsoft YaHei UI"/>
              </a:rPr>
              <a:t>R</a:t>
            </a:r>
            <a:r>
              <a:rPr sz="1200" spc="-20">
                <a:solidFill>
                  <a:srgbClr val="595959"/>
                </a:solidFill>
                <a:latin typeface="Microsoft YaHei UI"/>
                <a:cs typeface="Microsoft YaHei UI"/>
              </a:rPr>
              <a:t>G</a:t>
            </a:r>
            <a:r>
              <a:rPr sz="1200" spc="-15">
                <a:solidFill>
                  <a:srgbClr val="595959"/>
                </a:solidFill>
                <a:latin typeface="Microsoft YaHei UI"/>
                <a:cs typeface="Microsoft YaHei UI"/>
              </a:rPr>
              <a:t>s</a:t>
            </a:r>
            <a:r>
              <a:rPr sz="1200">
                <a:solidFill>
                  <a:srgbClr val="595959"/>
                </a:solidFill>
                <a:latin typeface="Microsoft YaHei UI"/>
                <a:cs typeface="Microsoft YaHei UI"/>
              </a:rPr>
              <a:t>的玩家，主要包括以下三大类：医疗信息化公</a:t>
            </a:r>
            <a:r>
              <a:rPr sz="1200" spc="-5">
                <a:solidFill>
                  <a:srgbClr val="595959"/>
                </a:solidFill>
                <a:latin typeface="Microsoft YaHei UI"/>
                <a:cs typeface="Microsoft YaHei UI"/>
              </a:rPr>
              <a:t>司</a:t>
            </a:r>
            <a:r>
              <a:rPr sz="1200">
                <a:solidFill>
                  <a:srgbClr val="595959"/>
                </a:solidFill>
                <a:latin typeface="Microsoft YaHei UI"/>
                <a:cs typeface="Microsoft YaHei UI"/>
              </a:rPr>
              <a:t>、</a:t>
            </a:r>
            <a:r>
              <a:rPr sz="1200" spc="-5">
                <a:solidFill>
                  <a:srgbClr val="595959"/>
                </a:solidFill>
                <a:latin typeface="Microsoft YaHei UI"/>
                <a:cs typeface="Microsoft YaHei UI"/>
              </a:rPr>
              <a:t>A</a:t>
            </a:r>
            <a:r>
              <a:rPr sz="1200" spc="-10">
                <a:solidFill>
                  <a:srgbClr val="595959"/>
                </a:solidFill>
                <a:latin typeface="Microsoft YaHei UI"/>
                <a:cs typeface="Microsoft YaHei UI"/>
              </a:rPr>
              <a:t>I</a:t>
            </a:r>
            <a:r>
              <a:rPr sz="1200">
                <a:solidFill>
                  <a:srgbClr val="595959"/>
                </a:solidFill>
                <a:latin typeface="Microsoft YaHei UI"/>
                <a:cs typeface="Microsoft YaHei UI"/>
              </a:rPr>
              <a:t>医疗</a:t>
            </a:r>
            <a:r>
              <a:rPr sz="1200" spc="-5">
                <a:solidFill>
                  <a:srgbClr val="595959"/>
                </a:solidFill>
                <a:latin typeface="Microsoft YaHei UI"/>
                <a:cs typeface="Microsoft YaHei UI"/>
              </a:rPr>
              <a:t>/</a:t>
            </a:r>
            <a:r>
              <a:rPr sz="1200">
                <a:solidFill>
                  <a:srgbClr val="595959"/>
                </a:solidFill>
                <a:latin typeface="Microsoft YaHei UI"/>
                <a:cs typeface="Microsoft YaHei UI"/>
              </a:rPr>
              <a:t>智慧 医疗公司以及医保控费公</a:t>
            </a:r>
            <a:r>
              <a:rPr sz="1200" spc="-5">
                <a:solidFill>
                  <a:srgbClr val="595959"/>
                </a:solidFill>
                <a:latin typeface="Microsoft YaHei UI"/>
                <a:cs typeface="Microsoft YaHei UI"/>
              </a:rPr>
              <a:t>司</a:t>
            </a:r>
            <a:r>
              <a:rPr sz="1200">
                <a:solidFill>
                  <a:srgbClr val="595959"/>
                </a:solidFill>
                <a:latin typeface="Microsoft YaHei UI"/>
                <a:cs typeface="Microsoft YaHei UI"/>
              </a:rPr>
              <a:t>。以上不同类型的企业均可提供完整的技术与业务解决方案，但各自的目标与技术各不相同， 布局板块也有所差异。传统医疗信息化公司模式成熟，产品解决方案完整，优势在于能够通过原有系统从社保结算或医院 </a:t>
            </a:r>
            <a:r>
              <a:rPr sz="1200" spc="-5">
                <a:solidFill>
                  <a:srgbClr val="595959"/>
                </a:solidFill>
                <a:latin typeface="Microsoft YaHei UI"/>
                <a:cs typeface="Microsoft YaHei UI"/>
              </a:rPr>
              <a:t>HI</a:t>
            </a:r>
            <a:r>
              <a:rPr sz="1200" spc="-10">
                <a:solidFill>
                  <a:srgbClr val="595959"/>
                </a:solidFill>
                <a:latin typeface="Microsoft YaHei UI"/>
                <a:cs typeface="Microsoft YaHei UI"/>
              </a:rPr>
              <a:t>S</a:t>
            </a:r>
            <a:r>
              <a:rPr sz="1200">
                <a:solidFill>
                  <a:srgbClr val="595959"/>
                </a:solidFill>
                <a:latin typeface="Microsoft YaHei UI"/>
                <a:cs typeface="Microsoft YaHei UI"/>
              </a:rPr>
              <a:t>系统切入，减少数据互联所带来的一系列问题，提供一站式全套质控方案；</a:t>
            </a:r>
            <a:r>
              <a:rPr sz="1200" spc="-5">
                <a:solidFill>
                  <a:srgbClr val="595959"/>
                </a:solidFill>
                <a:latin typeface="Microsoft YaHei UI"/>
                <a:cs typeface="Microsoft YaHei UI"/>
              </a:rPr>
              <a:t>A</a:t>
            </a:r>
            <a:r>
              <a:rPr sz="1200" spc="-10">
                <a:solidFill>
                  <a:srgbClr val="595959"/>
                </a:solidFill>
                <a:latin typeface="Microsoft YaHei UI"/>
                <a:cs typeface="Microsoft YaHei UI"/>
              </a:rPr>
              <a:t>I</a:t>
            </a:r>
            <a:r>
              <a:rPr sz="1200">
                <a:solidFill>
                  <a:srgbClr val="595959"/>
                </a:solidFill>
                <a:latin typeface="Microsoft YaHei UI"/>
                <a:cs typeface="Microsoft YaHei UI"/>
              </a:rPr>
              <a:t>医疗</a:t>
            </a:r>
            <a:r>
              <a:rPr sz="1200" spc="-5">
                <a:solidFill>
                  <a:srgbClr val="595959"/>
                </a:solidFill>
                <a:latin typeface="Microsoft YaHei UI"/>
                <a:cs typeface="Microsoft YaHei UI"/>
              </a:rPr>
              <a:t>/</a:t>
            </a:r>
            <a:r>
              <a:rPr sz="1200">
                <a:solidFill>
                  <a:srgbClr val="595959"/>
                </a:solidFill>
                <a:latin typeface="Microsoft YaHei UI"/>
                <a:cs typeface="Microsoft YaHei UI"/>
              </a:rPr>
              <a:t>智慧医疗与医保控费公司专注单病 种质控与内涵质控等，优势在于纵向探索领域深入，技术能力成熟，可以通过模块化整合向客户进行输出。</a:t>
            </a:r>
            <a:endParaRPr sz="1200">
              <a:latin typeface="Microsoft YaHei UI"/>
              <a:cs typeface="Microsoft YaHei UI"/>
            </a:endParaRPr>
          </a:p>
          <a:p>
            <a:pPr marL="635" algn="ctr">
              <a:spcBef>
                <a:spcPts val="65"/>
              </a:spcBef>
            </a:pPr>
            <a:r>
              <a:rPr sz="1400" b="1">
                <a:solidFill>
                  <a:srgbClr val="404040"/>
                </a:solidFill>
                <a:latin typeface="Microsoft YaHei UI"/>
                <a:cs typeface="Microsoft YaHei UI"/>
              </a:rPr>
              <a:t>智慧病案与</a:t>
            </a:r>
            <a:r>
              <a:rPr sz="1400" b="1">
                <a:solidFill>
                  <a:srgbClr val="404040"/>
                </a:solidFill>
                <a:latin typeface="Arial"/>
                <a:cs typeface="Arial"/>
              </a:rPr>
              <a:t>DR</a:t>
            </a:r>
            <a:r>
              <a:rPr sz="1400" b="1" spc="-5">
                <a:solidFill>
                  <a:srgbClr val="404040"/>
                </a:solidFill>
                <a:latin typeface="Arial"/>
                <a:cs typeface="Arial"/>
              </a:rPr>
              <a:t>Gs</a:t>
            </a:r>
            <a:r>
              <a:rPr sz="1400" b="1">
                <a:solidFill>
                  <a:srgbClr val="404040"/>
                </a:solidFill>
                <a:latin typeface="Microsoft YaHei UI"/>
                <a:cs typeface="Microsoft YaHei UI"/>
              </a:rPr>
              <a:t>玩家分布</a:t>
            </a:r>
            <a:endParaRPr sz="1400">
              <a:latin typeface="Microsoft YaHei UI"/>
              <a:cs typeface="Microsoft YaHei UI"/>
            </a:endParaRPr>
          </a:p>
        </p:txBody>
      </p:sp>
      <p:sp>
        <p:nvSpPr>
          <p:cNvPr id="5" name="object 5"/>
          <p:cNvSpPr/>
          <p:nvPr/>
        </p:nvSpPr>
        <p:spPr>
          <a:xfrm>
            <a:off x="2554606" y="3235325"/>
            <a:ext cx="1" cy="3134360"/>
          </a:xfrm>
          <a:custGeom>
            <a:rect l="l" t="t" r="r" b="b"/>
            <a:pathLst>
              <a:path w="1" h="3134360">
                <a:moveTo>
                  <a:pt x="0" y="0"/>
                </a:moveTo>
                <a:lnTo>
                  <a:pt x="1" y="3134360"/>
                </a:lnTo>
              </a:path>
            </a:pathLst>
          </a:custGeom>
          <a:ln w="9525">
            <a:solidFill>
              <a:srgbClr val="BFBFB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object 6"/>
          <p:cNvSpPr/>
          <p:nvPr/>
        </p:nvSpPr>
        <p:spPr>
          <a:xfrm>
            <a:off x="2233295" y="3353434"/>
            <a:ext cx="633728" cy="658398"/>
          </a:xfrm>
          <a:custGeom>
            <a:rect l="l" t="t" r="r" b="b"/>
            <a:pathLst>
              <a:path w="633728" h="658398">
                <a:moveTo>
                  <a:pt x="316864" y="0"/>
                </a:moveTo>
                <a:lnTo>
                  <a:pt x="265467" y="4308"/>
                </a:lnTo>
                <a:lnTo>
                  <a:pt x="216710" y="16782"/>
                </a:lnTo>
                <a:lnTo>
                  <a:pt x="171246" y="36744"/>
                </a:lnTo>
                <a:lnTo>
                  <a:pt x="129728" y="63516"/>
                </a:lnTo>
                <a:lnTo>
                  <a:pt x="92807" y="96420"/>
                </a:lnTo>
                <a:lnTo>
                  <a:pt x="61136" y="134778"/>
                </a:lnTo>
                <a:lnTo>
                  <a:pt x="35367" y="177913"/>
                </a:lnTo>
                <a:lnTo>
                  <a:pt x="16153" y="225146"/>
                </a:lnTo>
                <a:lnTo>
                  <a:pt x="4147" y="275801"/>
                </a:lnTo>
                <a:lnTo>
                  <a:pt x="0" y="329199"/>
                </a:lnTo>
                <a:lnTo>
                  <a:pt x="1050" y="356198"/>
                </a:lnTo>
                <a:lnTo>
                  <a:pt x="9208" y="408309"/>
                </a:lnTo>
                <a:lnTo>
                  <a:pt x="24900" y="457338"/>
                </a:lnTo>
                <a:lnTo>
                  <a:pt x="47473" y="502607"/>
                </a:lnTo>
                <a:lnTo>
                  <a:pt x="76274" y="543438"/>
                </a:lnTo>
                <a:lnTo>
                  <a:pt x="110652" y="579154"/>
                </a:lnTo>
                <a:lnTo>
                  <a:pt x="149953" y="609076"/>
                </a:lnTo>
                <a:lnTo>
                  <a:pt x="193526" y="632528"/>
                </a:lnTo>
                <a:lnTo>
                  <a:pt x="240718" y="648831"/>
                </a:lnTo>
                <a:lnTo>
                  <a:pt x="290876" y="657307"/>
                </a:lnTo>
                <a:lnTo>
                  <a:pt x="316864" y="658398"/>
                </a:lnTo>
                <a:lnTo>
                  <a:pt x="342852" y="657307"/>
                </a:lnTo>
                <a:lnTo>
                  <a:pt x="393010" y="648831"/>
                </a:lnTo>
                <a:lnTo>
                  <a:pt x="440202" y="632528"/>
                </a:lnTo>
                <a:lnTo>
                  <a:pt x="483775" y="609076"/>
                </a:lnTo>
                <a:lnTo>
                  <a:pt x="523076" y="579154"/>
                </a:lnTo>
                <a:lnTo>
                  <a:pt x="557454" y="543438"/>
                </a:lnTo>
                <a:lnTo>
                  <a:pt x="586255" y="502607"/>
                </a:lnTo>
                <a:lnTo>
                  <a:pt x="608828" y="457338"/>
                </a:lnTo>
                <a:lnTo>
                  <a:pt x="624520" y="408309"/>
                </a:lnTo>
                <a:lnTo>
                  <a:pt x="632678" y="356198"/>
                </a:lnTo>
                <a:lnTo>
                  <a:pt x="633728" y="329199"/>
                </a:lnTo>
                <a:lnTo>
                  <a:pt x="632678" y="302199"/>
                </a:lnTo>
                <a:lnTo>
                  <a:pt x="624520" y="250088"/>
                </a:lnTo>
                <a:lnTo>
                  <a:pt x="608828" y="201059"/>
                </a:lnTo>
                <a:lnTo>
                  <a:pt x="586255" y="155791"/>
                </a:lnTo>
                <a:lnTo>
                  <a:pt x="557454" y="114959"/>
                </a:lnTo>
                <a:lnTo>
                  <a:pt x="523076" y="79244"/>
                </a:lnTo>
                <a:lnTo>
                  <a:pt x="483775" y="49321"/>
                </a:lnTo>
                <a:lnTo>
                  <a:pt x="440202" y="25870"/>
                </a:lnTo>
                <a:lnTo>
                  <a:pt x="393010" y="9567"/>
                </a:lnTo>
                <a:lnTo>
                  <a:pt x="342852" y="1091"/>
                </a:lnTo>
                <a:lnTo>
                  <a:pt x="316864" y="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object 7"/>
          <p:cNvSpPr/>
          <p:nvPr/>
        </p:nvSpPr>
        <p:spPr>
          <a:xfrm>
            <a:off x="2279305" y="3401964"/>
            <a:ext cx="541455" cy="562410"/>
          </a:xfrm>
          <a:custGeom>
            <a:rect l="l" t="t" r="r" b="b"/>
            <a:pathLst>
              <a:path w="541455" h="562410">
                <a:moveTo>
                  <a:pt x="417841" y="516371"/>
                </a:moveTo>
                <a:lnTo>
                  <a:pt x="122088" y="516371"/>
                </a:lnTo>
                <a:lnTo>
                  <a:pt x="132753" y="523214"/>
                </a:lnTo>
                <a:lnTo>
                  <a:pt x="178341" y="545553"/>
                </a:lnTo>
                <a:lnTo>
                  <a:pt x="215234" y="556502"/>
                </a:lnTo>
                <a:lnTo>
                  <a:pt x="254043" y="561920"/>
                </a:lnTo>
                <a:lnTo>
                  <a:pt x="267344" y="562410"/>
                </a:lnTo>
                <a:lnTo>
                  <a:pt x="290062" y="561475"/>
                </a:lnTo>
                <a:lnTo>
                  <a:pt x="333785" y="554198"/>
                </a:lnTo>
                <a:lnTo>
                  <a:pt x="374778" y="540205"/>
                </a:lnTo>
                <a:lnTo>
                  <a:pt x="412510" y="520085"/>
                </a:lnTo>
                <a:lnTo>
                  <a:pt x="417841" y="516371"/>
                </a:lnTo>
                <a:close/>
              </a:path>
              <a:path w="541455" h="562410">
                <a:moveTo>
                  <a:pt x="270239" y="0"/>
                </a:moveTo>
                <a:lnTo>
                  <a:pt x="226401" y="3673"/>
                </a:lnTo>
                <a:lnTo>
                  <a:pt x="184816" y="14308"/>
                </a:lnTo>
                <a:lnTo>
                  <a:pt x="146041" y="31328"/>
                </a:lnTo>
                <a:lnTo>
                  <a:pt x="110632" y="54154"/>
                </a:lnTo>
                <a:lnTo>
                  <a:pt x="79145" y="82210"/>
                </a:lnTo>
                <a:lnTo>
                  <a:pt x="52135" y="114917"/>
                </a:lnTo>
                <a:lnTo>
                  <a:pt x="30160" y="151698"/>
                </a:lnTo>
                <a:lnTo>
                  <a:pt x="13775" y="191974"/>
                </a:lnTo>
                <a:lnTo>
                  <a:pt x="3536" y="235170"/>
                </a:lnTo>
                <a:lnTo>
                  <a:pt x="0" y="280706"/>
                </a:lnTo>
                <a:lnTo>
                  <a:pt x="304" y="294175"/>
                </a:lnTo>
                <a:lnTo>
                  <a:pt x="4754" y="333493"/>
                </a:lnTo>
                <a:lnTo>
                  <a:pt x="14179" y="370907"/>
                </a:lnTo>
                <a:lnTo>
                  <a:pt x="33757" y="417227"/>
                </a:lnTo>
                <a:lnTo>
                  <a:pt x="39800" y="428084"/>
                </a:lnTo>
                <a:lnTo>
                  <a:pt x="20237" y="458930"/>
                </a:lnTo>
                <a:lnTo>
                  <a:pt x="92676" y="536074"/>
                </a:lnTo>
                <a:lnTo>
                  <a:pt x="122088" y="516371"/>
                </a:lnTo>
                <a:lnTo>
                  <a:pt x="417841" y="516371"/>
                </a:lnTo>
                <a:lnTo>
                  <a:pt x="429986" y="507911"/>
                </a:lnTo>
                <a:lnTo>
                  <a:pt x="441373" y="498584"/>
                </a:lnTo>
                <a:lnTo>
                  <a:pt x="270239" y="498584"/>
                </a:lnTo>
                <a:lnTo>
                  <a:pt x="253141" y="497863"/>
                </a:lnTo>
                <a:lnTo>
                  <a:pt x="204320" y="487501"/>
                </a:lnTo>
                <a:lnTo>
                  <a:pt x="160346" y="466003"/>
                </a:lnTo>
                <a:lnTo>
                  <a:pt x="122681" y="434867"/>
                </a:lnTo>
                <a:lnTo>
                  <a:pt x="92786" y="395591"/>
                </a:lnTo>
                <a:lnTo>
                  <a:pt x="72123" y="349673"/>
                </a:lnTo>
                <a:lnTo>
                  <a:pt x="62155" y="298611"/>
                </a:lnTo>
                <a:lnTo>
                  <a:pt x="61462" y="280706"/>
                </a:lnTo>
                <a:lnTo>
                  <a:pt x="62155" y="262939"/>
                </a:lnTo>
                <a:lnTo>
                  <a:pt x="72123" y="212129"/>
                </a:lnTo>
                <a:lnTo>
                  <a:pt x="92786" y="166271"/>
                </a:lnTo>
                <a:lnTo>
                  <a:pt x="122681" y="126925"/>
                </a:lnTo>
                <a:lnTo>
                  <a:pt x="160346" y="95651"/>
                </a:lnTo>
                <a:lnTo>
                  <a:pt x="204320" y="74009"/>
                </a:lnTo>
                <a:lnTo>
                  <a:pt x="253141" y="63557"/>
                </a:lnTo>
                <a:lnTo>
                  <a:pt x="270239" y="62829"/>
                </a:lnTo>
                <a:lnTo>
                  <a:pt x="441166" y="62829"/>
                </a:lnTo>
                <a:lnTo>
                  <a:pt x="430611" y="54154"/>
                </a:lnTo>
                <a:lnTo>
                  <a:pt x="395078" y="31328"/>
                </a:lnTo>
                <a:lnTo>
                  <a:pt x="356138" y="14308"/>
                </a:lnTo>
                <a:lnTo>
                  <a:pt x="314342" y="3673"/>
                </a:lnTo>
                <a:lnTo>
                  <a:pt x="292545" y="930"/>
                </a:lnTo>
                <a:lnTo>
                  <a:pt x="270239" y="0"/>
                </a:lnTo>
                <a:close/>
              </a:path>
              <a:path w="541455" h="562410">
                <a:moveTo>
                  <a:pt x="441166" y="62829"/>
                </a:moveTo>
                <a:lnTo>
                  <a:pt x="270239" y="62829"/>
                </a:lnTo>
                <a:lnTo>
                  <a:pt x="287476" y="63557"/>
                </a:lnTo>
                <a:lnTo>
                  <a:pt x="304324" y="65701"/>
                </a:lnTo>
                <a:lnTo>
                  <a:pt x="351991" y="80056"/>
                </a:lnTo>
                <a:lnTo>
                  <a:pt x="394226" y="105083"/>
                </a:lnTo>
                <a:lnTo>
                  <a:pt x="429585" y="139221"/>
                </a:lnTo>
                <a:lnTo>
                  <a:pt x="456628" y="180910"/>
                </a:lnTo>
                <a:lnTo>
                  <a:pt x="473911" y="228592"/>
                </a:lnTo>
                <a:lnTo>
                  <a:pt x="479992" y="280706"/>
                </a:lnTo>
                <a:lnTo>
                  <a:pt x="479299" y="298611"/>
                </a:lnTo>
                <a:lnTo>
                  <a:pt x="469323" y="349673"/>
                </a:lnTo>
                <a:lnTo>
                  <a:pt x="448627" y="395591"/>
                </a:lnTo>
                <a:lnTo>
                  <a:pt x="418652" y="434867"/>
                </a:lnTo>
                <a:lnTo>
                  <a:pt x="380840" y="466003"/>
                </a:lnTo>
                <a:lnTo>
                  <a:pt x="336634" y="487501"/>
                </a:lnTo>
                <a:lnTo>
                  <a:pt x="287476" y="497863"/>
                </a:lnTo>
                <a:lnTo>
                  <a:pt x="270239" y="498584"/>
                </a:lnTo>
                <a:lnTo>
                  <a:pt x="441373" y="498584"/>
                </a:lnTo>
                <a:lnTo>
                  <a:pt x="476056" y="463824"/>
                </a:lnTo>
                <a:lnTo>
                  <a:pt x="500805" y="428863"/>
                </a:lnTo>
                <a:lnTo>
                  <a:pt x="520160" y="390136"/>
                </a:lnTo>
                <a:lnTo>
                  <a:pt x="533589" y="348231"/>
                </a:lnTo>
                <a:lnTo>
                  <a:pt x="540559" y="303738"/>
                </a:lnTo>
                <a:lnTo>
                  <a:pt x="541455" y="280706"/>
                </a:lnTo>
                <a:lnTo>
                  <a:pt x="540559" y="257682"/>
                </a:lnTo>
                <a:lnTo>
                  <a:pt x="533599" y="213243"/>
                </a:lnTo>
                <a:lnTo>
                  <a:pt x="520205" y="171435"/>
                </a:lnTo>
                <a:lnTo>
                  <a:pt x="500929" y="132834"/>
                </a:lnTo>
                <a:lnTo>
                  <a:pt x="476320" y="98018"/>
                </a:lnTo>
                <a:lnTo>
                  <a:pt x="446929" y="67565"/>
                </a:lnTo>
                <a:lnTo>
                  <a:pt x="441166" y="62829"/>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object 8"/>
          <p:cNvSpPr/>
          <p:nvPr/>
        </p:nvSpPr>
        <p:spPr>
          <a:xfrm>
            <a:off x="2076963" y="3882335"/>
            <a:ext cx="275199" cy="290852"/>
          </a:xfrm>
          <a:custGeom>
            <a:rect l="l" t="t" r="r" b="b"/>
            <a:pathLst>
              <a:path w="275199" h="290852">
                <a:moveTo>
                  <a:pt x="212819" y="0"/>
                </a:moveTo>
                <a:lnTo>
                  <a:pt x="17808" y="193345"/>
                </a:lnTo>
                <a:lnTo>
                  <a:pt x="183" y="228430"/>
                </a:lnTo>
                <a:lnTo>
                  <a:pt x="0" y="240523"/>
                </a:lnTo>
                <a:lnTo>
                  <a:pt x="2336" y="252431"/>
                </a:lnTo>
                <a:lnTo>
                  <a:pt x="36258" y="287850"/>
                </a:lnTo>
                <a:lnTo>
                  <a:pt x="60019" y="290852"/>
                </a:lnTo>
                <a:lnTo>
                  <a:pt x="71583" y="288330"/>
                </a:lnTo>
                <a:lnTo>
                  <a:pt x="82353" y="283159"/>
                </a:lnTo>
                <a:lnTo>
                  <a:pt x="91892" y="275362"/>
                </a:lnTo>
                <a:lnTo>
                  <a:pt x="93862" y="273316"/>
                </a:lnTo>
                <a:lnTo>
                  <a:pt x="94837" y="271292"/>
                </a:lnTo>
                <a:lnTo>
                  <a:pt x="96787" y="270280"/>
                </a:lnTo>
                <a:lnTo>
                  <a:pt x="275199" y="64810"/>
                </a:lnTo>
                <a:lnTo>
                  <a:pt x="212819"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object 9"/>
          <p:cNvSpPr/>
          <p:nvPr/>
        </p:nvSpPr>
        <p:spPr>
          <a:xfrm>
            <a:off x="2441487" y="3566063"/>
            <a:ext cx="216864" cy="221134"/>
          </a:xfrm>
          <a:custGeom>
            <a:rect l="l" t="t" r="r" b="b"/>
            <a:pathLst>
              <a:path w="216864" h="221134">
                <a:moveTo>
                  <a:pt x="90875" y="10584"/>
                </a:moveTo>
                <a:lnTo>
                  <a:pt x="2477" y="10584"/>
                </a:lnTo>
                <a:lnTo>
                  <a:pt x="0" y="13152"/>
                </a:lnTo>
                <a:lnTo>
                  <a:pt x="0" y="104821"/>
                </a:lnTo>
                <a:lnTo>
                  <a:pt x="2477" y="107389"/>
                </a:lnTo>
                <a:lnTo>
                  <a:pt x="90875" y="107389"/>
                </a:lnTo>
                <a:lnTo>
                  <a:pt x="93353" y="104821"/>
                </a:lnTo>
                <a:lnTo>
                  <a:pt x="93353" y="95924"/>
                </a:lnTo>
                <a:lnTo>
                  <a:pt x="11062" y="95924"/>
                </a:lnTo>
                <a:lnTo>
                  <a:pt x="11062" y="22023"/>
                </a:lnTo>
                <a:lnTo>
                  <a:pt x="93353" y="22023"/>
                </a:lnTo>
                <a:lnTo>
                  <a:pt x="93353" y="13152"/>
                </a:lnTo>
                <a:lnTo>
                  <a:pt x="90875" y="10584"/>
                </a:lnTo>
                <a:close/>
              </a:path>
              <a:path w="216864" h="221134">
                <a:moveTo>
                  <a:pt x="93353" y="22023"/>
                </a:moveTo>
                <a:lnTo>
                  <a:pt x="82291" y="22023"/>
                </a:lnTo>
                <a:lnTo>
                  <a:pt x="82291" y="95924"/>
                </a:lnTo>
                <a:lnTo>
                  <a:pt x="93353" y="95924"/>
                </a:lnTo>
                <a:lnTo>
                  <a:pt x="93353" y="22023"/>
                </a:lnTo>
                <a:close/>
              </a:path>
              <a:path w="216864" h="221134">
                <a:moveTo>
                  <a:pt x="90875" y="124327"/>
                </a:moveTo>
                <a:lnTo>
                  <a:pt x="2477" y="124327"/>
                </a:lnTo>
                <a:lnTo>
                  <a:pt x="0" y="126895"/>
                </a:lnTo>
                <a:lnTo>
                  <a:pt x="0" y="218567"/>
                </a:lnTo>
                <a:lnTo>
                  <a:pt x="2477" y="221134"/>
                </a:lnTo>
                <a:lnTo>
                  <a:pt x="90875" y="221134"/>
                </a:lnTo>
                <a:lnTo>
                  <a:pt x="93353" y="218567"/>
                </a:lnTo>
                <a:lnTo>
                  <a:pt x="93353" y="209669"/>
                </a:lnTo>
                <a:lnTo>
                  <a:pt x="11062" y="209669"/>
                </a:lnTo>
                <a:lnTo>
                  <a:pt x="11062" y="135768"/>
                </a:lnTo>
                <a:lnTo>
                  <a:pt x="93353" y="135768"/>
                </a:lnTo>
                <a:lnTo>
                  <a:pt x="93353" y="126895"/>
                </a:lnTo>
                <a:lnTo>
                  <a:pt x="90875" y="124327"/>
                </a:lnTo>
                <a:close/>
              </a:path>
              <a:path w="216864" h="221134">
                <a:moveTo>
                  <a:pt x="93353" y="135768"/>
                </a:moveTo>
                <a:lnTo>
                  <a:pt x="82291" y="135768"/>
                </a:lnTo>
                <a:lnTo>
                  <a:pt x="82291" y="209669"/>
                </a:lnTo>
                <a:lnTo>
                  <a:pt x="93353" y="209669"/>
                </a:lnTo>
                <a:lnTo>
                  <a:pt x="93353" y="135768"/>
                </a:lnTo>
                <a:close/>
              </a:path>
              <a:path w="216864" h="221134">
                <a:moveTo>
                  <a:pt x="199620" y="124327"/>
                </a:moveTo>
                <a:lnTo>
                  <a:pt x="111173" y="124327"/>
                </a:lnTo>
                <a:lnTo>
                  <a:pt x="108695" y="126895"/>
                </a:lnTo>
                <a:lnTo>
                  <a:pt x="108695" y="218567"/>
                </a:lnTo>
                <a:lnTo>
                  <a:pt x="111173" y="221134"/>
                </a:lnTo>
                <a:lnTo>
                  <a:pt x="199620" y="221134"/>
                </a:lnTo>
                <a:lnTo>
                  <a:pt x="202098" y="218567"/>
                </a:lnTo>
                <a:lnTo>
                  <a:pt x="202098" y="209669"/>
                </a:lnTo>
                <a:lnTo>
                  <a:pt x="119757" y="209669"/>
                </a:lnTo>
                <a:lnTo>
                  <a:pt x="119757" y="135768"/>
                </a:lnTo>
                <a:lnTo>
                  <a:pt x="202098" y="135768"/>
                </a:lnTo>
                <a:lnTo>
                  <a:pt x="202098" y="126895"/>
                </a:lnTo>
                <a:lnTo>
                  <a:pt x="199620" y="124327"/>
                </a:lnTo>
                <a:close/>
              </a:path>
              <a:path w="216864" h="221134">
                <a:moveTo>
                  <a:pt x="202098" y="135768"/>
                </a:moveTo>
                <a:lnTo>
                  <a:pt x="191061" y="135768"/>
                </a:lnTo>
                <a:lnTo>
                  <a:pt x="191061" y="209669"/>
                </a:lnTo>
                <a:lnTo>
                  <a:pt x="202098" y="209669"/>
                </a:lnTo>
                <a:lnTo>
                  <a:pt x="202098" y="135768"/>
                </a:lnTo>
                <a:close/>
              </a:path>
              <a:path w="216864" h="221134">
                <a:moveTo>
                  <a:pt x="157462" y="117920"/>
                </a:moveTo>
                <a:lnTo>
                  <a:pt x="155972" y="117920"/>
                </a:lnTo>
                <a:lnTo>
                  <a:pt x="157299" y="117972"/>
                </a:lnTo>
                <a:lnTo>
                  <a:pt x="157462" y="117920"/>
                </a:lnTo>
                <a:close/>
              </a:path>
              <a:path w="216864" h="221134">
                <a:moveTo>
                  <a:pt x="163005" y="0"/>
                </a:moveTo>
                <a:lnTo>
                  <a:pt x="103139" y="52760"/>
                </a:lnTo>
                <a:lnTo>
                  <a:pt x="102863" y="56366"/>
                </a:lnTo>
                <a:lnTo>
                  <a:pt x="151792" y="116027"/>
                </a:lnTo>
                <a:lnTo>
                  <a:pt x="152869" y="117246"/>
                </a:lnTo>
                <a:lnTo>
                  <a:pt x="154395" y="117947"/>
                </a:lnTo>
                <a:lnTo>
                  <a:pt x="155972" y="117920"/>
                </a:lnTo>
                <a:lnTo>
                  <a:pt x="157462" y="117920"/>
                </a:lnTo>
                <a:lnTo>
                  <a:pt x="158600" y="117557"/>
                </a:lnTo>
                <a:lnTo>
                  <a:pt x="159626" y="116701"/>
                </a:lnTo>
                <a:lnTo>
                  <a:pt x="173887" y="104120"/>
                </a:lnTo>
                <a:lnTo>
                  <a:pt x="156648" y="104120"/>
                </a:lnTo>
                <a:lnTo>
                  <a:pt x="116829" y="55796"/>
                </a:lnTo>
                <a:lnTo>
                  <a:pt x="163330" y="14578"/>
                </a:lnTo>
                <a:lnTo>
                  <a:pt x="178235" y="14578"/>
                </a:lnTo>
                <a:lnTo>
                  <a:pt x="166484" y="285"/>
                </a:lnTo>
                <a:lnTo>
                  <a:pt x="163005" y="0"/>
                </a:lnTo>
                <a:close/>
              </a:path>
              <a:path w="216864" h="221134">
                <a:moveTo>
                  <a:pt x="178235" y="14578"/>
                </a:moveTo>
                <a:lnTo>
                  <a:pt x="163330" y="14578"/>
                </a:lnTo>
                <a:lnTo>
                  <a:pt x="203149" y="62903"/>
                </a:lnTo>
                <a:lnTo>
                  <a:pt x="156648" y="104120"/>
                </a:lnTo>
                <a:lnTo>
                  <a:pt x="173887" y="104120"/>
                </a:lnTo>
                <a:lnTo>
                  <a:pt x="215964" y="67002"/>
                </a:lnTo>
                <a:lnTo>
                  <a:pt x="216639" y="65601"/>
                </a:lnTo>
                <a:lnTo>
                  <a:pt x="216864" y="62591"/>
                </a:lnTo>
                <a:lnTo>
                  <a:pt x="216414" y="61088"/>
                </a:lnTo>
                <a:lnTo>
                  <a:pt x="178235" y="14578"/>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object 10"/>
          <p:cNvSpPr txBox="1"/>
          <p:nvPr/>
        </p:nvSpPr>
        <p:spPr>
          <a:xfrm>
            <a:off x="2926080" y="3595624"/>
            <a:ext cx="635000" cy="3613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indent="76200">
              <a:lnSpc>
                <a:spcPts val="1390"/>
              </a:lnSpc>
            </a:pPr>
            <a:r>
              <a:rPr sz="1200" b="1">
                <a:solidFill>
                  <a:srgbClr val="595959"/>
                </a:solidFill>
                <a:latin typeface="Microsoft YaHei UI"/>
                <a:cs typeface="Microsoft YaHei UI"/>
              </a:rPr>
              <a:t>医疗信 息化公司</a:t>
            </a:r>
            <a:endParaRPr sz="1200">
              <a:latin typeface="Microsoft YaHei UI"/>
              <a:cs typeface="Microsoft YaHei UI"/>
            </a:endParaRPr>
          </a:p>
        </p:txBody>
      </p:sp>
      <p:sp>
        <p:nvSpPr>
          <p:cNvPr id="11" name="object 11"/>
          <p:cNvSpPr/>
          <p:nvPr/>
        </p:nvSpPr>
        <p:spPr>
          <a:xfrm>
            <a:off x="2233295" y="4523740"/>
            <a:ext cx="633728" cy="658398"/>
          </a:xfrm>
          <a:custGeom>
            <a:rect l="l" t="t" r="r" b="b"/>
            <a:pathLst>
              <a:path w="633728" h="658398">
                <a:moveTo>
                  <a:pt x="316864" y="0"/>
                </a:moveTo>
                <a:lnTo>
                  <a:pt x="265467" y="4308"/>
                </a:lnTo>
                <a:lnTo>
                  <a:pt x="216710" y="16782"/>
                </a:lnTo>
                <a:lnTo>
                  <a:pt x="171246" y="36744"/>
                </a:lnTo>
                <a:lnTo>
                  <a:pt x="129728" y="63516"/>
                </a:lnTo>
                <a:lnTo>
                  <a:pt x="92807" y="96420"/>
                </a:lnTo>
                <a:lnTo>
                  <a:pt x="61136" y="134778"/>
                </a:lnTo>
                <a:lnTo>
                  <a:pt x="35367" y="177913"/>
                </a:lnTo>
                <a:lnTo>
                  <a:pt x="16153" y="225146"/>
                </a:lnTo>
                <a:lnTo>
                  <a:pt x="4147" y="275801"/>
                </a:lnTo>
                <a:lnTo>
                  <a:pt x="0" y="329199"/>
                </a:lnTo>
                <a:lnTo>
                  <a:pt x="1050" y="356198"/>
                </a:lnTo>
                <a:lnTo>
                  <a:pt x="9208" y="408309"/>
                </a:lnTo>
                <a:lnTo>
                  <a:pt x="24900" y="457338"/>
                </a:lnTo>
                <a:lnTo>
                  <a:pt x="47473" y="502607"/>
                </a:lnTo>
                <a:lnTo>
                  <a:pt x="76274" y="543438"/>
                </a:lnTo>
                <a:lnTo>
                  <a:pt x="110652" y="579154"/>
                </a:lnTo>
                <a:lnTo>
                  <a:pt x="149953" y="609076"/>
                </a:lnTo>
                <a:lnTo>
                  <a:pt x="193526" y="632528"/>
                </a:lnTo>
                <a:lnTo>
                  <a:pt x="240718" y="648831"/>
                </a:lnTo>
                <a:lnTo>
                  <a:pt x="290876" y="657307"/>
                </a:lnTo>
                <a:lnTo>
                  <a:pt x="316864" y="658398"/>
                </a:lnTo>
                <a:lnTo>
                  <a:pt x="342852" y="657307"/>
                </a:lnTo>
                <a:lnTo>
                  <a:pt x="393010" y="648831"/>
                </a:lnTo>
                <a:lnTo>
                  <a:pt x="440202" y="632528"/>
                </a:lnTo>
                <a:lnTo>
                  <a:pt x="483775" y="609076"/>
                </a:lnTo>
                <a:lnTo>
                  <a:pt x="523076" y="579154"/>
                </a:lnTo>
                <a:lnTo>
                  <a:pt x="557454" y="543438"/>
                </a:lnTo>
                <a:lnTo>
                  <a:pt x="586255" y="502607"/>
                </a:lnTo>
                <a:lnTo>
                  <a:pt x="608828" y="457338"/>
                </a:lnTo>
                <a:lnTo>
                  <a:pt x="624520" y="408309"/>
                </a:lnTo>
                <a:lnTo>
                  <a:pt x="632678" y="356198"/>
                </a:lnTo>
                <a:lnTo>
                  <a:pt x="633728" y="329199"/>
                </a:lnTo>
                <a:lnTo>
                  <a:pt x="632678" y="302199"/>
                </a:lnTo>
                <a:lnTo>
                  <a:pt x="624520" y="250088"/>
                </a:lnTo>
                <a:lnTo>
                  <a:pt x="608828" y="201059"/>
                </a:lnTo>
                <a:lnTo>
                  <a:pt x="586255" y="155791"/>
                </a:lnTo>
                <a:lnTo>
                  <a:pt x="557454" y="114959"/>
                </a:lnTo>
                <a:lnTo>
                  <a:pt x="523076" y="79244"/>
                </a:lnTo>
                <a:lnTo>
                  <a:pt x="483775" y="49321"/>
                </a:lnTo>
                <a:lnTo>
                  <a:pt x="440202" y="25870"/>
                </a:lnTo>
                <a:lnTo>
                  <a:pt x="393010" y="9567"/>
                </a:lnTo>
                <a:lnTo>
                  <a:pt x="342852" y="1091"/>
                </a:lnTo>
                <a:lnTo>
                  <a:pt x="316864" y="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object 12"/>
          <p:cNvSpPr/>
          <p:nvPr/>
        </p:nvSpPr>
        <p:spPr>
          <a:xfrm>
            <a:off x="2279305" y="4572269"/>
            <a:ext cx="541455" cy="562410"/>
          </a:xfrm>
          <a:custGeom>
            <a:rect l="l" t="t" r="r" b="b"/>
            <a:pathLst>
              <a:path w="541455" h="562410">
                <a:moveTo>
                  <a:pt x="417841" y="516371"/>
                </a:moveTo>
                <a:lnTo>
                  <a:pt x="122088" y="516371"/>
                </a:lnTo>
                <a:lnTo>
                  <a:pt x="132753" y="523214"/>
                </a:lnTo>
                <a:lnTo>
                  <a:pt x="178341" y="545553"/>
                </a:lnTo>
                <a:lnTo>
                  <a:pt x="215234" y="556502"/>
                </a:lnTo>
                <a:lnTo>
                  <a:pt x="254043" y="561920"/>
                </a:lnTo>
                <a:lnTo>
                  <a:pt x="267344" y="562410"/>
                </a:lnTo>
                <a:lnTo>
                  <a:pt x="290062" y="561475"/>
                </a:lnTo>
                <a:lnTo>
                  <a:pt x="333785" y="554198"/>
                </a:lnTo>
                <a:lnTo>
                  <a:pt x="374778" y="540205"/>
                </a:lnTo>
                <a:lnTo>
                  <a:pt x="412510" y="520085"/>
                </a:lnTo>
                <a:lnTo>
                  <a:pt x="417841" y="516371"/>
                </a:lnTo>
                <a:close/>
              </a:path>
              <a:path w="541455" h="562410">
                <a:moveTo>
                  <a:pt x="270239" y="0"/>
                </a:moveTo>
                <a:lnTo>
                  <a:pt x="226401" y="3673"/>
                </a:lnTo>
                <a:lnTo>
                  <a:pt x="184816" y="14308"/>
                </a:lnTo>
                <a:lnTo>
                  <a:pt x="146041" y="31328"/>
                </a:lnTo>
                <a:lnTo>
                  <a:pt x="110632" y="54154"/>
                </a:lnTo>
                <a:lnTo>
                  <a:pt x="79145" y="82210"/>
                </a:lnTo>
                <a:lnTo>
                  <a:pt x="52135" y="114917"/>
                </a:lnTo>
                <a:lnTo>
                  <a:pt x="30160" y="151698"/>
                </a:lnTo>
                <a:lnTo>
                  <a:pt x="13775" y="191974"/>
                </a:lnTo>
                <a:lnTo>
                  <a:pt x="3536" y="235170"/>
                </a:lnTo>
                <a:lnTo>
                  <a:pt x="0" y="280706"/>
                </a:lnTo>
                <a:lnTo>
                  <a:pt x="304" y="294175"/>
                </a:lnTo>
                <a:lnTo>
                  <a:pt x="4754" y="333493"/>
                </a:lnTo>
                <a:lnTo>
                  <a:pt x="14179" y="370907"/>
                </a:lnTo>
                <a:lnTo>
                  <a:pt x="33757" y="417227"/>
                </a:lnTo>
                <a:lnTo>
                  <a:pt x="39800" y="428084"/>
                </a:lnTo>
                <a:lnTo>
                  <a:pt x="20237" y="458930"/>
                </a:lnTo>
                <a:lnTo>
                  <a:pt x="92676" y="536074"/>
                </a:lnTo>
                <a:lnTo>
                  <a:pt x="122088" y="516371"/>
                </a:lnTo>
                <a:lnTo>
                  <a:pt x="417841" y="516371"/>
                </a:lnTo>
                <a:lnTo>
                  <a:pt x="429986" y="507911"/>
                </a:lnTo>
                <a:lnTo>
                  <a:pt x="441373" y="498584"/>
                </a:lnTo>
                <a:lnTo>
                  <a:pt x="270239" y="498584"/>
                </a:lnTo>
                <a:lnTo>
                  <a:pt x="253141" y="497863"/>
                </a:lnTo>
                <a:lnTo>
                  <a:pt x="204320" y="487501"/>
                </a:lnTo>
                <a:lnTo>
                  <a:pt x="160346" y="466003"/>
                </a:lnTo>
                <a:lnTo>
                  <a:pt x="122681" y="434867"/>
                </a:lnTo>
                <a:lnTo>
                  <a:pt x="92786" y="395591"/>
                </a:lnTo>
                <a:lnTo>
                  <a:pt x="72123" y="349673"/>
                </a:lnTo>
                <a:lnTo>
                  <a:pt x="62155" y="298611"/>
                </a:lnTo>
                <a:lnTo>
                  <a:pt x="61462" y="280706"/>
                </a:lnTo>
                <a:lnTo>
                  <a:pt x="62155" y="262939"/>
                </a:lnTo>
                <a:lnTo>
                  <a:pt x="72123" y="212129"/>
                </a:lnTo>
                <a:lnTo>
                  <a:pt x="92786" y="166271"/>
                </a:lnTo>
                <a:lnTo>
                  <a:pt x="122681" y="126925"/>
                </a:lnTo>
                <a:lnTo>
                  <a:pt x="160346" y="95651"/>
                </a:lnTo>
                <a:lnTo>
                  <a:pt x="204320" y="74009"/>
                </a:lnTo>
                <a:lnTo>
                  <a:pt x="253141" y="63557"/>
                </a:lnTo>
                <a:lnTo>
                  <a:pt x="270239" y="62829"/>
                </a:lnTo>
                <a:lnTo>
                  <a:pt x="441166" y="62829"/>
                </a:lnTo>
                <a:lnTo>
                  <a:pt x="430611" y="54154"/>
                </a:lnTo>
                <a:lnTo>
                  <a:pt x="395078" y="31328"/>
                </a:lnTo>
                <a:lnTo>
                  <a:pt x="356138" y="14308"/>
                </a:lnTo>
                <a:lnTo>
                  <a:pt x="314342" y="3673"/>
                </a:lnTo>
                <a:lnTo>
                  <a:pt x="292545" y="930"/>
                </a:lnTo>
                <a:lnTo>
                  <a:pt x="270239" y="0"/>
                </a:lnTo>
                <a:close/>
              </a:path>
              <a:path w="541455" h="562410">
                <a:moveTo>
                  <a:pt x="441166" y="62829"/>
                </a:moveTo>
                <a:lnTo>
                  <a:pt x="270239" y="62829"/>
                </a:lnTo>
                <a:lnTo>
                  <a:pt x="287476" y="63557"/>
                </a:lnTo>
                <a:lnTo>
                  <a:pt x="304324" y="65701"/>
                </a:lnTo>
                <a:lnTo>
                  <a:pt x="351991" y="80056"/>
                </a:lnTo>
                <a:lnTo>
                  <a:pt x="394226" y="105083"/>
                </a:lnTo>
                <a:lnTo>
                  <a:pt x="429585" y="139221"/>
                </a:lnTo>
                <a:lnTo>
                  <a:pt x="456628" y="180910"/>
                </a:lnTo>
                <a:lnTo>
                  <a:pt x="473911" y="228592"/>
                </a:lnTo>
                <a:lnTo>
                  <a:pt x="479992" y="280706"/>
                </a:lnTo>
                <a:lnTo>
                  <a:pt x="479299" y="298611"/>
                </a:lnTo>
                <a:lnTo>
                  <a:pt x="469323" y="349673"/>
                </a:lnTo>
                <a:lnTo>
                  <a:pt x="448627" y="395591"/>
                </a:lnTo>
                <a:lnTo>
                  <a:pt x="418652" y="434867"/>
                </a:lnTo>
                <a:lnTo>
                  <a:pt x="380840" y="466003"/>
                </a:lnTo>
                <a:lnTo>
                  <a:pt x="336634" y="487501"/>
                </a:lnTo>
                <a:lnTo>
                  <a:pt x="287476" y="497863"/>
                </a:lnTo>
                <a:lnTo>
                  <a:pt x="270239" y="498584"/>
                </a:lnTo>
                <a:lnTo>
                  <a:pt x="441373" y="498584"/>
                </a:lnTo>
                <a:lnTo>
                  <a:pt x="476056" y="463824"/>
                </a:lnTo>
                <a:lnTo>
                  <a:pt x="500805" y="428863"/>
                </a:lnTo>
                <a:lnTo>
                  <a:pt x="520160" y="390136"/>
                </a:lnTo>
                <a:lnTo>
                  <a:pt x="533589" y="348231"/>
                </a:lnTo>
                <a:lnTo>
                  <a:pt x="540559" y="303738"/>
                </a:lnTo>
                <a:lnTo>
                  <a:pt x="541455" y="280706"/>
                </a:lnTo>
                <a:lnTo>
                  <a:pt x="540559" y="257682"/>
                </a:lnTo>
                <a:lnTo>
                  <a:pt x="533599" y="213243"/>
                </a:lnTo>
                <a:lnTo>
                  <a:pt x="520205" y="171435"/>
                </a:lnTo>
                <a:lnTo>
                  <a:pt x="500929" y="132834"/>
                </a:lnTo>
                <a:lnTo>
                  <a:pt x="476320" y="98018"/>
                </a:lnTo>
                <a:lnTo>
                  <a:pt x="446929" y="67565"/>
                </a:lnTo>
                <a:lnTo>
                  <a:pt x="441166" y="62829"/>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object 13"/>
          <p:cNvSpPr/>
          <p:nvPr/>
        </p:nvSpPr>
        <p:spPr>
          <a:xfrm>
            <a:off x="2076963" y="5052640"/>
            <a:ext cx="275199" cy="290852"/>
          </a:xfrm>
          <a:custGeom>
            <a:rect l="l" t="t" r="r" b="b"/>
            <a:pathLst>
              <a:path w="275199" h="290852">
                <a:moveTo>
                  <a:pt x="212819" y="0"/>
                </a:moveTo>
                <a:lnTo>
                  <a:pt x="17808" y="193345"/>
                </a:lnTo>
                <a:lnTo>
                  <a:pt x="183" y="228430"/>
                </a:lnTo>
                <a:lnTo>
                  <a:pt x="0" y="240523"/>
                </a:lnTo>
                <a:lnTo>
                  <a:pt x="2336" y="252431"/>
                </a:lnTo>
                <a:lnTo>
                  <a:pt x="36258" y="287850"/>
                </a:lnTo>
                <a:lnTo>
                  <a:pt x="60019" y="290852"/>
                </a:lnTo>
                <a:lnTo>
                  <a:pt x="71583" y="288330"/>
                </a:lnTo>
                <a:lnTo>
                  <a:pt x="82353" y="283159"/>
                </a:lnTo>
                <a:lnTo>
                  <a:pt x="91892" y="275362"/>
                </a:lnTo>
                <a:lnTo>
                  <a:pt x="93862" y="273316"/>
                </a:lnTo>
                <a:lnTo>
                  <a:pt x="94837" y="271292"/>
                </a:lnTo>
                <a:lnTo>
                  <a:pt x="96787" y="270280"/>
                </a:lnTo>
                <a:lnTo>
                  <a:pt x="275199" y="64812"/>
                </a:lnTo>
                <a:lnTo>
                  <a:pt x="212819"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object 14"/>
          <p:cNvSpPr/>
          <p:nvPr/>
        </p:nvSpPr>
        <p:spPr>
          <a:xfrm>
            <a:off x="2441487" y="4746375"/>
            <a:ext cx="216864" cy="200121"/>
          </a:xfrm>
          <a:custGeom>
            <a:rect l="l" t="t" r="r" b="b"/>
            <a:pathLst>
              <a:path w="216864" h="200121">
                <a:moveTo>
                  <a:pt x="124640" y="49903"/>
                </a:moveTo>
                <a:lnTo>
                  <a:pt x="42199" y="49903"/>
                </a:lnTo>
                <a:lnTo>
                  <a:pt x="41220" y="50411"/>
                </a:lnTo>
                <a:lnTo>
                  <a:pt x="40242" y="51934"/>
                </a:lnTo>
                <a:lnTo>
                  <a:pt x="978" y="122716"/>
                </a:lnTo>
                <a:lnTo>
                  <a:pt x="0" y="124239"/>
                </a:lnTo>
                <a:lnTo>
                  <a:pt x="0" y="125761"/>
                </a:lnTo>
                <a:lnTo>
                  <a:pt x="978" y="127307"/>
                </a:lnTo>
                <a:lnTo>
                  <a:pt x="40242" y="198067"/>
                </a:lnTo>
                <a:lnTo>
                  <a:pt x="41220" y="199082"/>
                </a:lnTo>
                <a:lnTo>
                  <a:pt x="42688" y="200121"/>
                </a:lnTo>
                <a:lnTo>
                  <a:pt x="125129" y="200121"/>
                </a:lnTo>
                <a:lnTo>
                  <a:pt x="127086" y="198067"/>
                </a:lnTo>
                <a:lnTo>
                  <a:pt x="131040" y="190938"/>
                </a:lnTo>
                <a:lnTo>
                  <a:pt x="46623" y="190938"/>
                </a:lnTo>
                <a:lnTo>
                  <a:pt x="9804" y="124239"/>
                </a:lnTo>
                <a:lnTo>
                  <a:pt x="46623" y="57539"/>
                </a:lnTo>
                <a:lnTo>
                  <a:pt x="130194" y="57539"/>
                </a:lnTo>
                <a:lnTo>
                  <a:pt x="127086" y="51934"/>
                </a:lnTo>
                <a:lnTo>
                  <a:pt x="126108" y="50918"/>
                </a:lnTo>
                <a:lnTo>
                  <a:pt x="124640" y="49903"/>
                </a:lnTo>
                <a:close/>
              </a:path>
              <a:path w="216864" h="200121">
                <a:moveTo>
                  <a:pt x="130194" y="57539"/>
                </a:moveTo>
                <a:lnTo>
                  <a:pt x="120705" y="57539"/>
                </a:lnTo>
                <a:lnTo>
                  <a:pt x="157501" y="124239"/>
                </a:lnTo>
                <a:lnTo>
                  <a:pt x="120705" y="190938"/>
                </a:lnTo>
                <a:lnTo>
                  <a:pt x="131040" y="190938"/>
                </a:lnTo>
                <a:lnTo>
                  <a:pt x="166328" y="127307"/>
                </a:lnTo>
                <a:lnTo>
                  <a:pt x="167328" y="125761"/>
                </a:lnTo>
                <a:lnTo>
                  <a:pt x="167328" y="124239"/>
                </a:lnTo>
                <a:lnTo>
                  <a:pt x="166328" y="122716"/>
                </a:lnTo>
                <a:lnTo>
                  <a:pt x="130194" y="57539"/>
                </a:lnTo>
                <a:close/>
              </a:path>
              <a:path w="216864" h="200121">
                <a:moveTo>
                  <a:pt x="195787" y="0"/>
                </a:moveTo>
                <a:lnTo>
                  <a:pt x="157012" y="0"/>
                </a:lnTo>
                <a:lnTo>
                  <a:pt x="155545" y="1037"/>
                </a:lnTo>
                <a:lnTo>
                  <a:pt x="154566" y="2560"/>
                </a:lnTo>
                <a:lnTo>
                  <a:pt x="136891" y="34122"/>
                </a:lnTo>
                <a:lnTo>
                  <a:pt x="135912" y="35645"/>
                </a:lnTo>
                <a:lnTo>
                  <a:pt x="135912" y="37698"/>
                </a:lnTo>
                <a:lnTo>
                  <a:pt x="136891" y="39221"/>
                </a:lnTo>
                <a:lnTo>
                  <a:pt x="154077" y="70783"/>
                </a:lnTo>
                <a:lnTo>
                  <a:pt x="155055" y="72306"/>
                </a:lnTo>
                <a:lnTo>
                  <a:pt x="156523" y="73320"/>
                </a:lnTo>
                <a:lnTo>
                  <a:pt x="195276" y="73320"/>
                </a:lnTo>
                <a:lnTo>
                  <a:pt x="197255" y="72306"/>
                </a:lnTo>
                <a:lnTo>
                  <a:pt x="198233" y="70783"/>
                </a:lnTo>
                <a:lnTo>
                  <a:pt x="202505" y="63145"/>
                </a:lnTo>
                <a:lnTo>
                  <a:pt x="161436" y="63145"/>
                </a:lnTo>
                <a:lnTo>
                  <a:pt x="146718" y="36659"/>
                </a:lnTo>
                <a:lnTo>
                  <a:pt x="161436" y="10198"/>
                </a:lnTo>
                <a:lnTo>
                  <a:pt x="202505" y="10198"/>
                </a:lnTo>
                <a:lnTo>
                  <a:pt x="198233" y="2560"/>
                </a:lnTo>
                <a:lnTo>
                  <a:pt x="197255" y="1037"/>
                </a:lnTo>
                <a:lnTo>
                  <a:pt x="195787" y="0"/>
                </a:lnTo>
                <a:close/>
              </a:path>
              <a:path w="216864" h="200121">
                <a:moveTo>
                  <a:pt x="202505" y="10198"/>
                </a:moveTo>
                <a:lnTo>
                  <a:pt x="190874" y="10198"/>
                </a:lnTo>
                <a:lnTo>
                  <a:pt x="205592" y="36659"/>
                </a:lnTo>
                <a:lnTo>
                  <a:pt x="190874" y="63145"/>
                </a:lnTo>
                <a:lnTo>
                  <a:pt x="202505" y="63145"/>
                </a:lnTo>
                <a:lnTo>
                  <a:pt x="215886" y="39221"/>
                </a:lnTo>
                <a:lnTo>
                  <a:pt x="216864" y="37698"/>
                </a:lnTo>
                <a:lnTo>
                  <a:pt x="216864" y="35645"/>
                </a:lnTo>
                <a:lnTo>
                  <a:pt x="215886" y="34122"/>
                </a:lnTo>
                <a:lnTo>
                  <a:pt x="202505" y="10198"/>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object 15"/>
          <p:cNvSpPr/>
          <p:nvPr/>
        </p:nvSpPr>
        <p:spPr>
          <a:xfrm>
            <a:off x="2233295" y="5574029"/>
            <a:ext cx="633728" cy="658398"/>
          </a:xfrm>
          <a:custGeom>
            <a:rect l="l" t="t" r="r" b="b"/>
            <a:pathLst>
              <a:path w="633728" h="658398">
                <a:moveTo>
                  <a:pt x="316864" y="0"/>
                </a:moveTo>
                <a:lnTo>
                  <a:pt x="265467" y="4308"/>
                </a:lnTo>
                <a:lnTo>
                  <a:pt x="216710" y="16782"/>
                </a:lnTo>
                <a:lnTo>
                  <a:pt x="171246" y="36744"/>
                </a:lnTo>
                <a:lnTo>
                  <a:pt x="129728" y="63516"/>
                </a:lnTo>
                <a:lnTo>
                  <a:pt x="92807" y="96420"/>
                </a:lnTo>
                <a:lnTo>
                  <a:pt x="61136" y="134778"/>
                </a:lnTo>
                <a:lnTo>
                  <a:pt x="35367" y="177913"/>
                </a:lnTo>
                <a:lnTo>
                  <a:pt x="16153" y="225146"/>
                </a:lnTo>
                <a:lnTo>
                  <a:pt x="4147" y="275801"/>
                </a:lnTo>
                <a:lnTo>
                  <a:pt x="0" y="329199"/>
                </a:lnTo>
                <a:lnTo>
                  <a:pt x="1050" y="356198"/>
                </a:lnTo>
                <a:lnTo>
                  <a:pt x="9208" y="408309"/>
                </a:lnTo>
                <a:lnTo>
                  <a:pt x="24900" y="457338"/>
                </a:lnTo>
                <a:lnTo>
                  <a:pt x="47473" y="502607"/>
                </a:lnTo>
                <a:lnTo>
                  <a:pt x="76274" y="543438"/>
                </a:lnTo>
                <a:lnTo>
                  <a:pt x="110652" y="579154"/>
                </a:lnTo>
                <a:lnTo>
                  <a:pt x="149953" y="609077"/>
                </a:lnTo>
                <a:lnTo>
                  <a:pt x="193526" y="632528"/>
                </a:lnTo>
                <a:lnTo>
                  <a:pt x="240718" y="648831"/>
                </a:lnTo>
                <a:lnTo>
                  <a:pt x="290876" y="657307"/>
                </a:lnTo>
                <a:lnTo>
                  <a:pt x="316864" y="658398"/>
                </a:lnTo>
                <a:lnTo>
                  <a:pt x="342852" y="657307"/>
                </a:lnTo>
                <a:lnTo>
                  <a:pt x="393010" y="648831"/>
                </a:lnTo>
                <a:lnTo>
                  <a:pt x="440202" y="632528"/>
                </a:lnTo>
                <a:lnTo>
                  <a:pt x="483775" y="609077"/>
                </a:lnTo>
                <a:lnTo>
                  <a:pt x="523076" y="579154"/>
                </a:lnTo>
                <a:lnTo>
                  <a:pt x="557454" y="543438"/>
                </a:lnTo>
                <a:lnTo>
                  <a:pt x="586255" y="502607"/>
                </a:lnTo>
                <a:lnTo>
                  <a:pt x="608828" y="457338"/>
                </a:lnTo>
                <a:lnTo>
                  <a:pt x="624520" y="408309"/>
                </a:lnTo>
                <a:lnTo>
                  <a:pt x="632678" y="356198"/>
                </a:lnTo>
                <a:lnTo>
                  <a:pt x="633728" y="329199"/>
                </a:lnTo>
                <a:lnTo>
                  <a:pt x="632678" y="302199"/>
                </a:lnTo>
                <a:lnTo>
                  <a:pt x="624520" y="250088"/>
                </a:lnTo>
                <a:lnTo>
                  <a:pt x="608828" y="201060"/>
                </a:lnTo>
                <a:lnTo>
                  <a:pt x="586255" y="155791"/>
                </a:lnTo>
                <a:lnTo>
                  <a:pt x="557454" y="114959"/>
                </a:lnTo>
                <a:lnTo>
                  <a:pt x="523076" y="79244"/>
                </a:lnTo>
                <a:lnTo>
                  <a:pt x="483775" y="49321"/>
                </a:lnTo>
                <a:lnTo>
                  <a:pt x="440202" y="25870"/>
                </a:lnTo>
                <a:lnTo>
                  <a:pt x="393010" y="9567"/>
                </a:lnTo>
                <a:lnTo>
                  <a:pt x="342852" y="1091"/>
                </a:lnTo>
                <a:lnTo>
                  <a:pt x="316864" y="0"/>
                </a:lnTo>
                <a:close/>
              </a:path>
            </a:pathLst>
          </a:custGeom>
          <a:solidFill>
            <a:srgbClr val="F2F2F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object 16"/>
          <p:cNvSpPr/>
          <p:nvPr/>
        </p:nvSpPr>
        <p:spPr>
          <a:xfrm>
            <a:off x="2279305" y="5622560"/>
            <a:ext cx="541455" cy="562411"/>
          </a:xfrm>
          <a:custGeom>
            <a:rect l="l" t="t" r="r" b="b"/>
            <a:pathLst>
              <a:path w="541455" h="562411">
                <a:moveTo>
                  <a:pt x="417841" y="516372"/>
                </a:moveTo>
                <a:lnTo>
                  <a:pt x="122088" y="516372"/>
                </a:lnTo>
                <a:lnTo>
                  <a:pt x="132753" y="523215"/>
                </a:lnTo>
                <a:lnTo>
                  <a:pt x="178341" y="545554"/>
                </a:lnTo>
                <a:lnTo>
                  <a:pt x="215234" y="556503"/>
                </a:lnTo>
                <a:lnTo>
                  <a:pt x="254043" y="561921"/>
                </a:lnTo>
                <a:lnTo>
                  <a:pt x="267344" y="562411"/>
                </a:lnTo>
                <a:lnTo>
                  <a:pt x="290062" y="561476"/>
                </a:lnTo>
                <a:lnTo>
                  <a:pt x="333785" y="554199"/>
                </a:lnTo>
                <a:lnTo>
                  <a:pt x="374778" y="540205"/>
                </a:lnTo>
                <a:lnTo>
                  <a:pt x="412510" y="520085"/>
                </a:lnTo>
                <a:lnTo>
                  <a:pt x="417841" y="516372"/>
                </a:lnTo>
                <a:close/>
              </a:path>
              <a:path w="541455" h="562411">
                <a:moveTo>
                  <a:pt x="270239" y="0"/>
                </a:moveTo>
                <a:lnTo>
                  <a:pt x="226401" y="3673"/>
                </a:lnTo>
                <a:lnTo>
                  <a:pt x="184816" y="14308"/>
                </a:lnTo>
                <a:lnTo>
                  <a:pt x="146041" y="31328"/>
                </a:lnTo>
                <a:lnTo>
                  <a:pt x="110632" y="54155"/>
                </a:lnTo>
                <a:lnTo>
                  <a:pt x="79145" y="82210"/>
                </a:lnTo>
                <a:lnTo>
                  <a:pt x="52135" y="114917"/>
                </a:lnTo>
                <a:lnTo>
                  <a:pt x="30160" y="151698"/>
                </a:lnTo>
                <a:lnTo>
                  <a:pt x="13775" y="191975"/>
                </a:lnTo>
                <a:lnTo>
                  <a:pt x="3536" y="235170"/>
                </a:lnTo>
                <a:lnTo>
                  <a:pt x="0" y="280707"/>
                </a:lnTo>
                <a:lnTo>
                  <a:pt x="304" y="294175"/>
                </a:lnTo>
                <a:lnTo>
                  <a:pt x="4754" y="333493"/>
                </a:lnTo>
                <a:lnTo>
                  <a:pt x="14179" y="370907"/>
                </a:lnTo>
                <a:lnTo>
                  <a:pt x="33757" y="417227"/>
                </a:lnTo>
                <a:lnTo>
                  <a:pt x="39800" y="428085"/>
                </a:lnTo>
                <a:lnTo>
                  <a:pt x="20237" y="458931"/>
                </a:lnTo>
                <a:lnTo>
                  <a:pt x="92676" y="536075"/>
                </a:lnTo>
                <a:lnTo>
                  <a:pt x="122088" y="516372"/>
                </a:lnTo>
                <a:lnTo>
                  <a:pt x="417841" y="516372"/>
                </a:lnTo>
                <a:lnTo>
                  <a:pt x="429986" y="507912"/>
                </a:lnTo>
                <a:lnTo>
                  <a:pt x="441373" y="498584"/>
                </a:lnTo>
                <a:lnTo>
                  <a:pt x="270239" y="498584"/>
                </a:lnTo>
                <a:lnTo>
                  <a:pt x="253141" y="497864"/>
                </a:lnTo>
                <a:lnTo>
                  <a:pt x="204320" y="487502"/>
                </a:lnTo>
                <a:lnTo>
                  <a:pt x="160346" y="466004"/>
                </a:lnTo>
                <a:lnTo>
                  <a:pt x="122681" y="434868"/>
                </a:lnTo>
                <a:lnTo>
                  <a:pt x="92786" y="395592"/>
                </a:lnTo>
                <a:lnTo>
                  <a:pt x="72123" y="349674"/>
                </a:lnTo>
                <a:lnTo>
                  <a:pt x="62155" y="298612"/>
                </a:lnTo>
                <a:lnTo>
                  <a:pt x="61462" y="280707"/>
                </a:lnTo>
                <a:lnTo>
                  <a:pt x="62155" y="262939"/>
                </a:lnTo>
                <a:lnTo>
                  <a:pt x="72123" y="212129"/>
                </a:lnTo>
                <a:lnTo>
                  <a:pt x="92786" y="166271"/>
                </a:lnTo>
                <a:lnTo>
                  <a:pt x="122681" y="126926"/>
                </a:lnTo>
                <a:lnTo>
                  <a:pt x="160346" y="95652"/>
                </a:lnTo>
                <a:lnTo>
                  <a:pt x="204320" y="74009"/>
                </a:lnTo>
                <a:lnTo>
                  <a:pt x="253141" y="63557"/>
                </a:lnTo>
                <a:lnTo>
                  <a:pt x="270239" y="62829"/>
                </a:lnTo>
                <a:lnTo>
                  <a:pt x="441166" y="62829"/>
                </a:lnTo>
                <a:lnTo>
                  <a:pt x="430611" y="54155"/>
                </a:lnTo>
                <a:lnTo>
                  <a:pt x="395078" y="31328"/>
                </a:lnTo>
                <a:lnTo>
                  <a:pt x="356138" y="14308"/>
                </a:lnTo>
                <a:lnTo>
                  <a:pt x="314342" y="3673"/>
                </a:lnTo>
                <a:lnTo>
                  <a:pt x="292545" y="930"/>
                </a:lnTo>
                <a:lnTo>
                  <a:pt x="270239" y="0"/>
                </a:lnTo>
                <a:close/>
              </a:path>
              <a:path w="541455" h="562411">
                <a:moveTo>
                  <a:pt x="441166" y="62829"/>
                </a:moveTo>
                <a:lnTo>
                  <a:pt x="270239" y="62829"/>
                </a:lnTo>
                <a:lnTo>
                  <a:pt x="287476" y="63557"/>
                </a:lnTo>
                <a:lnTo>
                  <a:pt x="304324" y="65701"/>
                </a:lnTo>
                <a:lnTo>
                  <a:pt x="351991" y="80057"/>
                </a:lnTo>
                <a:lnTo>
                  <a:pt x="394226" y="105083"/>
                </a:lnTo>
                <a:lnTo>
                  <a:pt x="429585" y="139221"/>
                </a:lnTo>
                <a:lnTo>
                  <a:pt x="456628" y="180911"/>
                </a:lnTo>
                <a:lnTo>
                  <a:pt x="473911" y="228593"/>
                </a:lnTo>
                <a:lnTo>
                  <a:pt x="479992" y="280707"/>
                </a:lnTo>
                <a:lnTo>
                  <a:pt x="479299" y="298612"/>
                </a:lnTo>
                <a:lnTo>
                  <a:pt x="469323" y="349674"/>
                </a:lnTo>
                <a:lnTo>
                  <a:pt x="448627" y="395592"/>
                </a:lnTo>
                <a:lnTo>
                  <a:pt x="418652" y="434868"/>
                </a:lnTo>
                <a:lnTo>
                  <a:pt x="380840" y="466004"/>
                </a:lnTo>
                <a:lnTo>
                  <a:pt x="336634" y="487502"/>
                </a:lnTo>
                <a:lnTo>
                  <a:pt x="287476" y="497864"/>
                </a:lnTo>
                <a:lnTo>
                  <a:pt x="270239" y="498584"/>
                </a:lnTo>
                <a:lnTo>
                  <a:pt x="441373" y="498584"/>
                </a:lnTo>
                <a:lnTo>
                  <a:pt x="476056" y="463825"/>
                </a:lnTo>
                <a:lnTo>
                  <a:pt x="500805" y="428864"/>
                </a:lnTo>
                <a:lnTo>
                  <a:pt x="520160" y="390136"/>
                </a:lnTo>
                <a:lnTo>
                  <a:pt x="533589" y="348231"/>
                </a:lnTo>
                <a:lnTo>
                  <a:pt x="540559" y="303739"/>
                </a:lnTo>
                <a:lnTo>
                  <a:pt x="541455" y="280707"/>
                </a:lnTo>
                <a:lnTo>
                  <a:pt x="540559" y="257682"/>
                </a:lnTo>
                <a:lnTo>
                  <a:pt x="533599" y="213244"/>
                </a:lnTo>
                <a:lnTo>
                  <a:pt x="520205" y="171436"/>
                </a:lnTo>
                <a:lnTo>
                  <a:pt x="500929" y="132835"/>
                </a:lnTo>
                <a:lnTo>
                  <a:pt x="476320" y="98018"/>
                </a:lnTo>
                <a:lnTo>
                  <a:pt x="446929" y="67565"/>
                </a:lnTo>
                <a:lnTo>
                  <a:pt x="441166" y="62829"/>
                </a:lnTo>
                <a:close/>
              </a:path>
            </a:pathLst>
          </a:custGeom>
          <a:solidFill>
            <a:srgbClr val="A6A6A6"/>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object 17"/>
          <p:cNvSpPr/>
          <p:nvPr/>
        </p:nvSpPr>
        <p:spPr>
          <a:xfrm>
            <a:off x="2076963" y="6102930"/>
            <a:ext cx="275199" cy="290852"/>
          </a:xfrm>
          <a:custGeom>
            <a:rect l="l" t="t" r="r" b="b"/>
            <a:pathLst>
              <a:path w="275199" h="290852">
                <a:moveTo>
                  <a:pt x="212819" y="0"/>
                </a:moveTo>
                <a:lnTo>
                  <a:pt x="17808" y="193346"/>
                </a:lnTo>
                <a:lnTo>
                  <a:pt x="183" y="228431"/>
                </a:lnTo>
                <a:lnTo>
                  <a:pt x="0" y="240523"/>
                </a:lnTo>
                <a:lnTo>
                  <a:pt x="2336" y="252431"/>
                </a:lnTo>
                <a:lnTo>
                  <a:pt x="36258" y="287851"/>
                </a:lnTo>
                <a:lnTo>
                  <a:pt x="60019" y="290852"/>
                </a:lnTo>
                <a:lnTo>
                  <a:pt x="71584" y="288331"/>
                </a:lnTo>
                <a:lnTo>
                  <a:pt x="82354" y="283159"/>
                </a:lnTo>
                <a:lnTo>
                  <a:pt x="91892" y="275362"/>
                </a:lnTo>
                <a:lnTo>
                  <a:pt x="93862" y="273317"/>
                </a:lnTo>
                <a:lnTo>
                  <a:pt x="94837" y="271292"/>
                </a:lnTo>
                <a:lnTo>
                  <a:pt x="96787" y="270280"/>
                </a:lnTo>
                <a:lnTo>
                  <a:pt x="275199" y="64811"/>
                </a:lnTo>
                <a:lnTo>
                  <a:pt x="212819" y="0"/>
                </a:lnTo>
                <a:close/>
              </a:path>
            </a:pathLst>
          </a:custGeom>
          <a:solidFill>
            <a:srgbClr val="7F7F7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object 18"/>
          <p:cNvSpPr/>
          <p:nvPr/>
        </p:nvSpPr>
        <p:spPr>
          <a:xfrm>
            <a:off x="2441707" y="5796733"/>
            <a:ext cx="216569" cy="199075"/>
          </a:xfrm>
          <a:custGeom>
            <a:rect l="l" t="t" r="r" b="b"/>
            <a:pathLst>
              <a:path w="216569" h="199075">
                <a:moveTo>
                  <a:pt x="17851" y="152854"/>
                </a:moveTo>
                <a:lnTo>
                  <a:pt x="13578" y="153739"/>
                </a:lnTo>
                <a:lnTo>
                  <a:pt x="9550" y="155910"/>
                </a:lnTo>
                <a:lnTo>
                  <a:pt x="4639" y="161236"/>
                </a:lnTo>
                <a:lnTo>
                  <a:pt x="0" y="172480"/>
                </a:lnTo>
                <a:lnTo>
                  <a:pt x="1507" y="184694"/>
                </a:lnTo>
                <a:lnTo>
                  <a:pt x="5001" y="193403"/>
                </a:lnTo>
                <a:lnTo>
                  <a:pt x="13215" y="199075"/>
                </a:lnTo>
                <a:lnTo>
                  <a:pt x="28507" y="199039"/>
                </a:lnTo>
                <a:lnTo>
                  <a:pt x="34111" y="196421"/>
                </a:lnTo>
                <a:lnTo>
                  <a:pt x="38167" y="192200"/>
                </a:lnTo>
                <a:lnTo>
                  <a:pt x="39216" y="189567"/>
                </a:lnTo>
                <a:lnTo>
                  <a:pt x="22358" y="189567"/>
                </a:lnTo>
                <a:lnTo>
                  <a:pt x="16981" y="188460"/>
                </a:lnTo>
                <a:lnTo>
                  <a:pt x="9879" y="181070"/>
                </a:lnTo>
                <a:lnTo>
                  <a:pt x="9784" y="180660"/>
                </a:lnTo>
                <a:lnTo>
                  <a:pt x="8861" y="175727"/>
                </a:lnTo>
                <a:lnTo>
                  <a:pt x="8934" y="175168"/>
                </a:lnTo>
                <a:lnTo>
                  <a:pt x="12693" y="165795"/>
                </a:lnTo>
                <a:lnTo>
                  <a:pt x="17253" y="162665"/>
                </a:lnTo>
                <a:lnTo>
                  <a:pt x="26392" y="162665"/>
                </a:lnTo>
                <a:lnTo>
                  <a:pt x="25755" y="161530"/>
                </a:lnTo>
                <a:lnTo>
                  <a:pt x="29910" y="154074"/>
                </a:lnTo>
                <a:lnTo>
                  <a:pt x="17851" y="152854"/>
                </a:lnTo>
                <a:close/>
              </a:path>
              <a:path w="216569" h="199075">
                <a:moveTo>
                  <a:pt x="181693" y="180660"/>
                </a:moveTo>
                <a:lnTo>
                  <a:pt x="181658" y="181070"/>
                </a:lnTo>
                <a:lnTo>
                  <a:pt x="179446" y="183340"/>
                </a:lnTo>
                <a:lnTo>
                  <a:pt x="173253" y="183340"/>
                </a:lnTo>
                <a:lnTo>
                  <a:pt x="176447" y="189963"/>
                </a:lnTo>
                <a:lnTo>
                  <a:pt x="185956" y="196297"/>
                </a:lnTo>
                <a:lnTo>
                  <a:pt x="201938" y="197613"/>
                </a:lnTo>
                <a:lnTo>
                  <a:pt x="211986" y="189567"/>
                </a:lnTo>
                <a:lnTo>
                  <a:pt x="194273" y="189567"/>
                </a:lnTo>
                <a:lnTo>
                  <a:pt x="188896" y="188460"/>
                </a:lnTo>
                <a:lnTo>
                  <a:pt x="181771" y="181070"/>
                </a:lnTo>
                <a:lnTo>
                  <a:pt x="181693" y="180660"/>
                </a:lnTo>
                <a:close/>
              </a:path>
              <a:path w="216569" h="199075">
                <a:moveTo>
                  <a:pt x="34599" y="181053"/>
                </a:moveTo>
                <a:lnTo>
                  <a:pt x="31683" y="185589"/>
                </a:lnTo>
                <a:lnTo>
                  <a:pt x="22358" y="189567"/>
                </a:lnTo>
                <a:lnTo>
                  <a:pt x="39216" y="189567"/>
                </a:lnTo>
                <a:lnTo>
                  <a:pt x="41696" y="183340"/>
                </a:lnTo>
                <a:lnTo>
                  <a:pt x="36827" y="183340"/>
                </a:lnTo>
                <a:lnTo>
                  <a:pt x="34599" y="181053"/>
                </a:lnTo>
                <a:close/>
              </a:path>
              <a:path w="216569" h="199075">
                <a:moveTo>
                  <a:pt x="194046" y="151974"/>
                </a:moveTo>
                <a:lnTo>
                  <a:pt x="189775" y="152854"/>
                </a:lnTo>
                <a:lnTo>
                  <a:pt x="186821" y="154489"/>
                </a:lnTo>
                <a:lnTo>
                  <a:pt x="190745" y="161530"/>
                </a:lnTo>
                <a:lnTo>
                  <a:pt x="190096" y="162689"/>
                </a:lnTo>
                <a:lnTo>
                  <a:pt x="194160" y="162689"/>
                </a:lnTo>
                <a:lnTo>
                  <a:pt x="201012" y="162783"/>
                </a:lnTo>
                <a:lnTo>
                  <a:pt x="206570" y="168525"/>
                </a:lnTo>
                <a:lnTo>
                  <a:pt x="206502" y="181035"/>
                </a:lnTo>
                <a:lnTo>
                  <a:pt x="203576" y="185566"/>
                </a:lnTo>
                <a:lnTo>
                  <a:pt x="194273" y="189567"/>
                </a:lnTo>
                <a:lnTo>
                  <a:pt x="211986" y="189567"/>
                </a:lnTo>
                <a:lnTo>
                  <a:pt x="212509" y="189148"/>
                </a:lnTo>
                <a:lnTo>
                  <a:pt x="216569" y="175727"/>
                </a:lnTo>
                <a:lnTo>
                  <a:pt x="216549" y="175168"/>
                </a:lnTo>
                <a:lnTo>
                  <a:pt x="212777" y="162665"/>
                </a:lnTo>
                <a:lnTo>
                  <a:pt x="202759" y="154192"/>
                </a:lnTo>
                <a:lnTo>
                  <a:pt x="198561" y="152380"/>
                </a:lnTo>
                <a:lnTo>
                  <a:pt x="194046" y="151974"/>
                </a:lnTo>
                <a:close/>
              </a:path>
              <a:path w="216569" h="199075">
                <a:moveTo>
                  <a:pt x="172274" y="172965"/>
                </a:moveTo>
                <a:lnTo>
                  <a:pt x="43922" y="172965"/>
                </a:lnTo>
                <a:lnTo>
                  <a:pt x="44729" y="175727"/>
                </a:lnTo>
                <a:lnTo>
                  <a:pt x="41696" y="183340"/>
                </a:lnTo>
                <a:lnTo>
                  <a:pt x="173253" y="183340"/>
                </a:lnTo>
                <a:lnTo>
                  <a:pt x="172274" y="172965"/>
                </a:lnTo>
                <a:close/>
              </a:path>
              <a:path w="216569" h="199075">
                <a:moveTo>
                  <a:pt x="181056" y="174634"/>
                </a:moveTo>
                <a:lnTo>
                  <a:pt x="180843" y="175168"/>
                </a:lnTo>
                <a:lnTo>
                  <a:pt x="180745" y="175727"/>
                </a:lnTo>
                <a:lnTo>
                  <a:pt x="181693" y="180660"/>
                </a:lnTo>
                <a:lnTo>
                  <a:pt x="181571" y="175168"/>
                </a:lnTo>
                <a:lnTo>
                  <a:pt x="181056" y="174634"/>
                </a:lnTo>
                <a:close/>
              </a:path>
              <a:path w="216569" h="199075">
                <a:moveTo>
                  <a:pt x="38009" y="160270"/>
                </a:moveTo>
                <a:lnTo>
                  <a:pt x="35443" y="164848"/>
                </a:lnTo>
                <a:lnTo>
                  <a:pt x="33810" y="165836"/>
                </a:lnTo>
                <a:lnTo>
                  <a:pt x="32059" y="165843"/>
                </a:lnTo>
                <a:lnTo>
                  <a:pt x="34655" y="168525"/>
                </a:lnTo>
                <a:lnTo>
                  <a:pt x="34703" y="175168"/>
                </a:lnTo>
                <a:lnTo>
                  <a:pt x="36827" y="172965"/>
                </a:lnTo>
                <a:lnTo>
                  <a:pt x="43922" y="172965"/>
                </a:lnTo>
                <a:lnTo>
                  <a:pt x="40961" y="162830"/>
                </a:lnTo>
                <a:lnTo>
                  <a:pt x="40822" y="162665"/>
                </a:lnTo>
                <a:lnTo>
                  <a:pt x="38009" y="160270"/>
                </a:lnTo>
                <a:close/>
              </a:path>
              <a:path w="216569" h="199075">
                <a:moveTo>
                  <a:pt x="178090" y="159549"/>
                </a:moveTo>
                <a:lnTo>
                  <a:pt x="172106" y="171179"/>
                </a:lnTo>
                <a:lnTo>
                  <a:pt x="172274" y="172965"/>
                </a:lnTo>
                <a:lnTo>
                  <a:pt x="179446" y="172965"/>
                </a:lnTo>
                <a:lnTo>
                  <a:pt x="181056" y="174634"/>
                </a:lnTo>
                <a:lnTo>
                  <a:pt x="184561" y="165844"/>
                </a:lnTo>
                <a:lnTo>
                  <a:pt x="182668" y="165836"/>
                </a:lnTo>
                <a:lnTo>
                  <a:pt x="181034" y="164848"/>
                </a:lnTo>
                <a:lnTo>
                  <a:pt x="178090" y="159549"/>
                </a:lnTo>
                <a:close/>
              </a:path>
              <a:path w="216569" h="199075">
                <a:moveTo>
                  <a:pt x="26474" y="162812"/>
                </a:moveTo>
                <a:lnTo>
                  <a:pt x="28183" y="165859"/>
                </a:lnTo>
                <a:lnTo>
                  <a:pt x="32059" y="165843"/>
                </a:lnTo>
                <a:lnTo>
                  <a:pt x="29142" y="162830"/>
                </a:lnTo>
                <a:lnTo>
                  <a:pt x="26474" y="162812"/>
                </a:lnTo>
                <a:close/>
              </a:path>
              <a:path w="216569" h="199075">
                <a:moveTo>
                  <a:pt x="190096" y="162689"/>
                </a:moveTo>
                <a:lnTo>
                  <a:pt x="189123" y="162689"/>
                </a:lnTo>
                <a:lnTo>
                  <a:pt x="184561" y="165844"/>
                </a:lnTo>
                <a:lnTo>
                  <a:pt x="188318" y="165859"/>
                </a:lnTo>
                <a:lnTo>
                  <a:pt x="190096" y="162689"/>
                </a:lnTo>
                <a:close/>
              </a:path>
              <a:path w="216569" h="199075">
                <a:moveTo>
                  <a:pt x="26392" y="162665"/>
                </a:moveTo>
                <a:lnTo>
                  <a:pt x="17253" y="162665"/>
                </a:lnTo>
                <a:lnTo>
                  <a:pt x="22313" y="162689"/>
                </a:lnTo>
                <a:lnTo>
                  <a:pt x="26474" y="162812"/>
                </a:lnTo>
                <a:lnTo>
                  <a:pt x="26392" y="162665"/>
                </a:lnTo>
                <a:close/>
              </a:path>
              <a:path w="216569" h="199075">
                <a:moveTo>
                  <a:pt x="93359" y="40136"/>
                </a:moveTo>
                <a:lnTo>
                  <a:pt x="29910" y="154074"/>
                </a:lnTo>
                <a:lnTo>
                  <a:pt x="30844" y="154169"/>
                </a:lnTo>
                <a:lnTo>
                  <a:pt x="38009" y="160270"/>
                </a:lnTo>
                <a:lnTo>
                  <a:pt x="102125" y="45157"/>
                </a:lnTo>
                <a:lnTo>
                  <a:pt x="95743" y="43146"/>
                </a:lnTo>
                <a:lnTo>
                  <a:pt x="93359" y="40136"/>
                </a:lnTo>
                <a:close/>
              </a:path>
              <a:path w="216569" h="199075">
                <a:moveTo>
                  <a:pt x="123352" y="40551"/>
                </a:moveTo>
                <a:lnTo>
                  <a:pt x="114049" y="44570"/>
                </a:lnTo>
                <a:lnTo>
                  <a:pt x="178090" y="159549"/>
                </a:lnTo>
                <a:lnTo>
                  <a:pt x="178255" y="159229"/>
                </a:lnTo>
                <a:lnTo>
                  <a:pt x="186821" y="154489"/>
                </a:lnTo>
                <a:lnTo>
                  <a:pt x="123352" y="40551"/>
                </a:lnTo>
                <a:close/>
              </a:path>
              <a:path w="216569" h="199075">
                <a:moveTo>
                  <a:pt x="102261" y="35753"/>
                </a:moveTo>
                <a:lnTo>
                  <a:pt x="98290" y="35753"/>
                </a:lnTo>
                <a:lnTo>
                  <a:pt x="103236" y="38718"/>
                </a:lnTo>
                <a:lnTo>
                  <a:pt x="104008" y="42011"/>
                </a:lnTo>
                <a:lnTo>
                  <a:pt x="102451" y="44570"/>
                </a:lnTo>
                <a:lnTo>
                  <a:pt x="102125" y="45157"/>
                </a:lnTo>
                <a:lnTo>
                  <a:pt x="108236" y="47082"/>
                </a:lnTo>
                <a:lnTo>
                  <a:pt x="114049" y="44570"/>
                </a:lnTo>
                <a:lnTo>
                  <a:pt x="112470" y="42011"/>
                </a:lnTo>
                <a:lnTo>
                  <a:pt x="113265" y="38718"/>
                </a:lnTo>
                <a:lnTo>
                  <a:pt x="115125" y="37597"/>
                </a:lnTo>
                <a:lnTo>
                  <a:pt x="108350" y="37597"/>
                </a:lnTo>
                <a:lnTo>
                  <a:pt x="102972" y="36491"/>
                </a:lnTo>
                <a:lnTo>
                  <a:pt x="102261" y="35753"/>
                </a:lnTo>
                <a:close/>
              </a:path>
              <a:path w="216569" h="199075">
                <a:moveTo>
                  <a:pt x="128288" y="35753"/>
                </a:moveTo>
                <a:lnTo>
                  <a:pt x="118188" y="35753"/>
                </a:lnTo>
                <a:lnTo>
                  <a:pt x="121342" y="36694"/>
                </a:lnTo>
                <a:lnTo>
                  <a:pt x="122657" y="39306"/>
                </a:lnTo>
                <a:lnTo>
                  <a:pt x="123352" y="40551"/>
                </a:lnTo>
                <a:lnTo>
                  <a:pt x="124115" y="40222"/>
                </a:lnTo>
                <a:lnTo>
                  <a:pt x="128180" y="36003"/>
                </a:lnTo>
                <a:lnTo>
                  <a:pt x="128288" y="35753"/>
                </a:lnTo>
                <a:close/>
              </a:path>
              <a:path w="216569" h="199075">
                <a:moveTo>
                  <a:pt x="108123" y="0"/>
                </a:moveTo>
                <a:lnTo>
                  <a:pt x="99580" y="1765"/>
                </a:lnTo>
                <a:lnTo>
                  <a:pt x="95553" y="3930"/>
                </a:lnTo>
                <a:lnTo>
                  <a:pt x="90642" y="9222"/>
                </a:lnTo>
                <a:lnTo>
                  <a:pt x="85976" y="20457"/>
                </a:lnTo>
                <a:lnTo>
                  <a:pt x="87453" y="32678"/>
                </a:lnTo>
                <a:lnTo>
                  <a:pt x="93359" y="40136"/>
                </a:lnTo>
                <a:lnTo>
                  <a:pt x="93821" y="39306"/>
                </a:lnTo>
                <a:lnTo>
                  <a:pt x="95136" y="36694"/>
                </a:lnTo>
                <a:lnTo>
                  <a:pt x="98290" y="35753"/>
                </a:lnTo>
                <a:lnTo>
                  <a:pt x="102261" y="35753"/>
                </a:lnTo>
                <a:lnTo>
                  <a:pt x="95848" y="29101"/>
                </a:lnTo>
                <a:lnTo>
                  <a:pt x="94782" y="23523"/>
                </a:lnTo>
                <a:lnTo>
                  <a:pt x="98639" y="13873"/>
                </a:lnTo>
                <a:lnTo>
                  <a:pt x="103177" y="10720"/>
                </a:lnTo>
                <a:lnTo>
                  <a:pt x="126865" y="10720"/>
                </a:lnTo>
                <a:lnTo>
                  <a:pt x="116835" y="2200"/>
                </a:lnTo>
                <a:lnTo>
                  <a:pt x="112638" y="400"/>
                </a:lnTo>
                <a:lnTo>
                  <a:pt x="108123" y="0"/>
                </a:lnTo>
                <a:close/>
              </a:path>
              <a:path w="216569" h="199075">
                <a:moveTo>
                  <a:pt x="126865" y="10720"/>
                </a:moveTo>
                <a:lnTo>
                  <a:pt x="108236" y="10720"/>
                </a:lnTo>
                <a:lnTo>
                  <a:pt x="115065" y="10837"/>
                </a:lnTo>
                <a:lnTo>
                  <a:pt x="120625" y="16557"/>
                </a:lnTo>
                <a:lnTo>
                  <a:pt x="120693" y="28866"/>
                </a:lnTo>
                <a:lnTo>
                  <a:pt x="117652" y="33596"/>
                </a:lnTo>
                <a:lnTo>
                  <a:pt x="108350" y="37597"/>
                </a:lnTo>
                <a:lnTo>
                  <a:pt x="115125" y="37597"/>
                </a:lnTo>
                <a:lnTo>
                  <a:pt x="118188" y="35753"/>
                </a:lnTo>
                <a:lnTo>
                  <a:pt x="128288" y="35753"/>
                </a:lnTo>
                <a:lnTo>
                  <a:pt x="130698" y="30184"/>
                </a:lnTo>
                <a:lnTo>
                  <a:pt x="130719" y="23490"/>
                </a:lnTo>
                <a:lnTo>
                  <a:pt x="126865" y="10720"/>
                </a:lnTo>
                <a:close/>
              </a:path>
            </a:pathLst>
          </a:custGeom>
          <a:solidFill>
            <a:srgbClr val="FFCF00"/>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object 19"/>
          <p:cNvSpPr txBox="1"/>
          <p:nvPr/>
        </p:nvSpPr>
        <p:spPr>
          <a:xfrm>
            <a:off x="3658552" y="3084576"/>
            <a:ext cx="2482850" cy="109601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97790" algn="ctr"/>
            <a:r>
              <a:rPr sz="1200" b="1">
                <a:solidFill>
                  <a:srgbClr val="595959"/>
                </a:solidFill>
                <a:latin typeface="Microsoft YaHei UI"/>
                <a:cs typeface="Microsoft YaHei UI"/>
              </a:rPr>
              <a:t>主要特点</a:t>
            </a:r>
            <a:endParaRPr sz="1200">
              <a:latin typeface="Microsoft YaHei UI"/>
              <a:cs typeface="Microsoft YaHei UI"/>
            </a:endParaRPr>
          </a:p>
          <a:p>
            <a:pPr marL="12700" marR="12700">
              <a:lnSpc>
                <a:spcPct val="110700"/>
              </a:lnSpc>
              <a:spcBef>
                <a:spcPts val="480"/>
              </a:spcBef>
            </a:pPr>
            <a:r>
              <a:rPr sz="1000" spc="15">
                <a:solidFill>
                  <a:srgbClr val="595959"/>
                </a:solidFill>
                <a:latin typeface="Arial"/>
                <a:cs typeface="Arial"/>
              </a:rPr>
              <a:t>Ø </a:t>
            </a:r>
            <a:r>
              <a:rPr sz="1000" spc="-5">
                <a:solidFill>
                  <a:srgbClr val="595959"/>
                </a:solidFill>
                <a:latin typeface="Arial"/>
                <a:cs typeface="Arial"/>
              </a:rPr>
              <a:t> </a:t>
            </a:r>
            <a:r>
              <a:rPr sz="1000" b="1">
                <a:solidFill>
                  <a:srgbClr val="8BC53F"/>
                </a:solidFill>
                <a:latin typeface="Microsoft YaHei UI"/>
                <a:cs typeface="Microsoft YaHei UI"/>
              </a:rPr>
              <a:t>主要目标：</a:t>
            </a:r>
            <a:r>
              <a:rPr sz="1000">
                <a:solidFill>
                  <a:srgbClr val="595959"/>
                </a:solidFill>
                <a:latin typeface="Microsoft YaHei UI"/>
                <a:cs typeface="Microsoft YaHei UI"/>
              </a:rPr>
              <a:t>打通数据流，解决数据孤岛； </a:t>
            </a:r>
            <a:r>
              <a:rPr sz="1000" spc="15">
                <a:solidFill>
                  <a:srgbClr val="595959"/>
                </a:solidFill>
                <a:latin typeface="Arial"/>
                <a:cs typeface="Arial"/>
              </a:rPr>
              <a:t>Ø </a:t>
            </a:r>
            <a:r>
              <a:rPr sz="1000" spc="-5">
                <a:solidFill>
                  <a:srgbClr val="595959"/>
                </a:solidFill>
                <a:latin typeface="Arial"/>
                <a:cs typeface="Arial"/>
              </a:rPr>
              <a:t> </a:t>
            </a:r>
            <a:r>
              <a:rPr sz="1000" b="1">
                <a:solidFill>
                  <a:srgbClr val="8BC53F"/>
                </a:solidFill>
                <a:latin typeface="Microsoft YaHei UI"/>
                <a:cs typeface="Microsoft YaHei UI"/>
              </a:rPr>
              <a:t>数据处理：</a:t>
            </a:r>
            <a:r>
              <a:rPr sz="1000">
                <a:solidFill>
                  <a:srgbClr val="595959"/>
                </a:solidFill>
                <a:latin typeface="Microsoft YaHei UI"/>
                <a:cs typeface="Microsoft YaHei UI"/>
              </a:rPr>
              <a:t>病案数据电子化和结构化； </a:t>
            </a:r>
            <a:r>
              <a:rPr sz="1000" spc="15">
                <a:solidFill>
                  <a:srgbClr val="595959"/>
                </a:solidFill>
                <a:latin typeface="Arial"/>
                <a:cs typeface="Arial"/>
              </a:rPr>
              <a:t>Ø </a:t>
            </a:r>
            <a:r>
              <a:rPr sz="1000" spc="-5">
                <a:solidFill>
                  <a:srgbClr val="595959"/>
                </a:solidFill>
                <a:latin typeface="Arial"/>
                <a:cs typeface="Arial"/>
              </a:rPr>
              <a:t> </a:t>
            </a:r>
            <a:r>
              <a:rPr sz="1000" b="1">
                <a:solidFill>
                  <a:srgbClr val="8BC53F"/>
                </a:solidFill>
                <a:latin typeface="Microsoft YaHei UI"/>
                <a:cs typeface="Microsoft YaHei UI"/>
              </a:rPr>
              <a:t>技术路线：</a:t>
            </a:r>
            <a:r>
              <a:rPr sz="1000">
                <a:solidFill>
                  <a:srgbClr val="595959"/>
                </a:solidFill>
                <a:latin typeface="Microsoft YaHei UI"/>
                <a:cs typeface="Microsoft YaHei UI"/>
              </a:rPr>
              <a:t>信息技术、ET</a:t>
            </a:r>
            <a:r>
              <a:rPr sz="1000" spc="-5">
                <a:solidFill>
                  <a:srgbClr val="595959"/>
                </a:solidFill>
                <a:latin typeface="Microsoft YaHei UI"/>
                <a:cs typeface="Microsoft YaHei UI"/>
              </a:rPr>
              <a:t>L</a:t>
            </a:r>
            <a:r>
              <a:rPr sz="1000">
                <a:solidFill>
                  <a:srgbClr val="595959"/>
                </a:solidFill>
                <a:latin typeface="Microsoft YaHei UI"/>
                <a:cs typeface="Microsoft YaHei UI"/>
              </a:rPr>
              <a:t>、数据库等； </a:t>
            </a:r>
            <a:r>
              <a:rPr sz="1000" spc="15">
                <a:solidFill>
                  <a:srgbClr val="595959"/>
                </a:solidFill>
                <a:latin typeface="Arial"/>
                <a:cs typeface="Arial"/>
              </a:rPr>
              <a:t>Ø </a:t>
            </a:r>
            <a:r>
              <a:rPr sz="1000" spc="-5">
                <a:solidFill>
                  <a:srgbClr val="595959"/>
                </a:solidFill>
                <a:latin typeface="Arial"/>
                <a:cs typeface="Arial"/>
              </a:rPr>
              <a:t> </a:t>
            </a:r>
            <a:r>
              <a:rPr sz="1000" b="1">
                <a:solidFill>
                  <a:srgbClr val="8BC53F"/>
                </a:solidFill>
                <a:latin typeface="Microsoft YaHei UI"/>
                <a:cs typeface="Microsoft YaHei UI"/>
              </a:rPr>
              <a:t>产品效果：</a:t>
            </a:r>
            <a:r>
              <a:rPr sz="1000">
                <a:solidFill>
                  <a:srgbClr val="595959"/>
                </a:solidFill>
                <a:latin typeface="Microsoft YaHei UI"/>
                <a:cs typeface="Microsoft YaHei UI"/>
              </a:rPr>
              <a:t>连通病案管理的流程，进行一</a:t>
            </a:r>
            <a:endParaRPr sz="1000">
              <a:latin typeface="Microsoft YaHei UI"/>
              <a:cs typeface="Microsoft YaHei UI"/>
            </a:endParaRPr>
          </a:p>
          <a:p>
            <a:pPr marL="184150">
              <a:spcBef>
                <a:spcPts val="95"/>
              </a:spcBef>
            </a:pPr>
            <a:r>
              <a:rPr sz="1000">
                <a:solidFill>
                  <a:srgbClr val="595959"/>
                </a:solidFill>
                <a:latin typeface="Microsoft YaHei UI"/>
                <a:cs typeface="Microsoft YaHei UI"/>
              </a:rPr>
              <a:t>站式病案质控与控费。</a:t>
            </a:r>
            <a:endParaRPr sz="1000">
              <a:latin typeface="Microsoft YaHei UI"/>
              <a:cs typeface="Microsoft YaHei UI"/>
            </a:endParaRPr>
          </a:p>
        </p:txBody>
      </p:sp>
      <p:sp>
        <p:nvSpPr>
          <p:cNvPr id="20" name="object 20"/>
          <p:cNvSpPr txBox="1"/>
          <p:nvPr/>
        </p:nvSpPr>
        <p:spPr>
          <a:xfrm>
            <a:off x="2849880" y="4487671"/>
            <a:ext cx="3291204" cy="8356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20419"/>
            <a:r>
              <a:rPr sz="1000" spc="15">
                <a:solidFill>
                  <a:srgbClr val="595959"/>
                </a:solidFill>
                <a:latin typeface="Arial"/>
                <a:cs typeface="Arial"/>
              </a:rPr>
              <a:t>Ø </a:t>
            </a:r>
            <a:r>
              <a:rPr sz="1000" spc="-5">
                <a:solidFill>
                  <a:srgbClr val="595959"/>
                </a:solidFill>
                <a:latin typeface="Arial"/>
                <a:cs typeface="Arial"/>
              </a:rPr>
              <a:t> </a:t>
            </a:r>
            <a:r>
              <a:rPr sz="1000" b="1">
                <a:solidFill>
                  <a:srgbClr val="1EC8F3"/>
                </a:solidFill>
                <a:latin typeface="Microsoft YaHei UI"/>
                <a:cs typeface="Microsoft YaHei UI"/>
              </a:rPr>
              <a:t>主要目标：</a:t>
            </a:r>
            <a:r>
              <a:rPr sz="1000">
                <a:solidFill>
                  <a:srgbClr val="595959"/>
                </a:solidFill>
                <a:latin typeface="Microsoft YaHei UI"/>
                <a:cs typeface="Microsoft YaHei UI"/>
              </a:rPr>
              <a:t>利用</a:t>
            </a:r>
            <a:r>
              <a:rPr sz="1000" spc="-15">
                <a:solidFill>
                  <a:srgbClr val="595959"/>
                </a:solidFill>
                <a:latin typeface="Microsoft YaHei UI"/>
                <a:cs typeface="Microsoft YaHei UI"/>
              </a:rPr>
              <a:t>A</a:t>
            </a:r>
            <a:r>
              <a:rPr sz="1000">
                <a:solidFill>
                  <a:srgbClr val="595959"/>
                </a:solidFill>
                <a:latin typeface="Microsoft YaHei UI"/>
                <a:cs typeface="Microsoft YaHei UI"/>
              </a:rPr>
              <a:t>I提升医疗效率；</a:t>
            </a:r>
            <a:endParaRPr sz="1000">
              <a:latin typeface="Microsoft YaHei UI"/>
              <a:cs typeface="Microsoft YaHei UI"/>
            </a:endParaRPr>
          </a:p>
          <a:p>
            <a:pPr marL="12700" marR="12700" indent="807720">
              <a:lnSpc>
                <a:spcPct val="94000"/>
              </a:lnSpc>
              <a:spcBef>
                <a:spcPts val="165"/>
              </a:spcBef>
            </a:pPr>
            <a:r>
              <a:rPr sz="1000" spc="15">
                <a:solidFill>
                  <a:srgbClr val="595959"/>
                </a:solidFill>
                <a:latin typeface="Arial"/>
                <a:cs typeface="Arial"/>
              </a:rPr>
              <a:t>Ø </a:t>
            </a:r>
            <a:r>
              <a:rPr sz="1000" spc="-5">
                <a:solidFill>
                  <a:srgbClr val="595959"/>
                </a:solidFill>
                <a:latin typeface="Arial"/>
                <a:cs typeface="Arial"/>
              </a:rPr>
              <a:t> </a:t>
            </a:r>
            <a:r>
              <a:rPr sz="1000" b="1">
                <a:solidFill>
                  <a:srgbClr val="1EC8F3"/>
                </a:solidFill>
                <a:latin typeface="Microsoft YaHei UI"/>
                <a:cs typeface="Microsoft YaHei UI"/>
              </a:rPr>
              <a:t>数据处理：</a:t>
            </a:r>
            <a:r>
              <a:rPr sz="1000">
                <a:solidFill>
                  <a:srgbClr val="595959"/>
                </a:solidFill>
                <a:latin typeface="Microsoft YaHei UI"/>
                <a:cs typeface="Microsoft YaHei UI"/>
              </a:rPr>
              <a:t>用数据训练人工智能模型； </a:t>
            </a:r>
            <a:r>
              <a:rPr b="1" spc="-7" baseline="13888">
                <a:solidFill>
                  <a:srgbClr val="595959"/>
                </a:solidFill>
                <a:latin typeface="Microsoft YaHei UI"/>
                <a:cs typeface="Microsoft YaHei UI"/>
              </a:rPr>
              <a:t>AI</a:t>
            </a:r>
            <a:r>
              <a:rPr b="1" baseline="13888">
                <a:solidFill>
                  <a:srgbClr val="595959"/>
                </a:solidFill>
                <a:latin typeface="Microsoft YaHei UI"/>
                <a:cs typeface="Microsoft YaHei UI"/>
              </a:rPr>
              <a:t>医疗</a:t>
            </a:r>
            <a:r>
              <a:rPr b="1" spc="-22" baseline="13888">
                <a:solidFill>
                  <a:srgbClr val="595959"/>
                </a:solidFill>
                <a:latin typeface="Microsoft YaHei UI"/>
                <a:cs typeface="Microsoft YaHei UI"/>
              </a:rPr>
              <a:t>/</a:t>
            </a:r>
            <a:r>
              <a:rPr b="1" baseline="13888">
                <a:solidFill>
                  <a:srgbClr val="595959"/>
                </a:solidFill>
                <a:latin typeface="Microsoft YaHei UI"/>
                <a:cs typeface="Microsoft YaHei UI"/>
              </a:rPr>
              <a:t>智 </a:t>
            </a:r>
            <a:r>
              <a:rPr b="1" spc="-127" baseline="13888">
                <a:solidFill>
                  <a:srgbClr val="595959"/>
                </a:solidFill>
                <a:latin typeface="Microsoft YaHei UI"/>
                <a:cs typeface="Microsoft YaHei UI"/>
              </a:rPr>
              <a:t> </a:t>
            </a:r>
            <a:r>
              <a:rPr sz="1000" spc="15">
                <a:solidFill>
                  <a:srgbClr val="595959"/>
                </a:solidFill>
                <a:latin typeface="Arial"/>
                <a:cs typeface="Arial"/>
              </a:rPr>
              <a:t>Ø </a:t>
            </a:r>
            <a:r>
              <a:rPr sz="1000" spc="-5">
                <a:solidFill>
                  <a:srgbClr val="595959"/>
                </a:solidFill>
                <a:latin typeface="Arial"/>
                <a:cs typeface="Arial"/>
              </a:rPr>
              <a:t> </a:t>
            </a:r>
            <a:r>
              <a:rPr sz="1000" b="1">
                <a:solidFill>
                  <a:srgbClr val="1EC8F3"/>
                </a:solidFill>
                <a:latin typeface="Microsoft YaHei UI"/>
                <a:cs typeface="Microsoft YaHei UI"/>
              </a:rPr>
              <a:t>技术路线：</a:t>
            </a:r>
            <a:r>
              <a:rPr sz="1000">
                <a:solidFill>
                  <a:srgbClr val="595959"/>
                </a:solidFill>
                <a:latin typeface="Microsoft YaHei UI"/>
                <a:cs typeface="Microsoft YaHei UI"/>
              </a:rPr>
              <a:t>人工智能技术、知识图谱； </a:t>
            </a:r>
            <a:r>
              <a:rPr b="1" baseline="13888">
                <a:solidFill>
                  <a:srgbClr val="595959"/>
                </a:solidFill>
                <a:latin typeface="Microsoft YaHei UI"/>
                <a:cs typeface="Microsoft YaHei UI"/>
              </a:rPr>
              <a:t>慧医疗公司 </a:t>
            </a:r>
            <a:r>
              <a:rPr sz="1000" spc="15">
                <a:solidFill>
                  <a:srgbClr val="595959"/>
                </a:solidFill>
                <a:latin typeface="Arial"/>
                <a:cs typeface="Arial"/>
              </a:rPr>
              <a:t>Ø </a:t>
            </a:r>
            <a:r>
              <a:rPr sz="1000" spc="-5">
                <a:solidFill>
                  <a:srgbClr val="595959"/>
                </a:solidFill>
                <a:latin typeface="Arial"/>
                <a:cs typeface="Arial"/>
              </a:rPr>
              <a:t> </a:t>
            </a:r>
            <a:r>
              <a:rPr sz="1000" b="1">
                <a:solidFill>
                  <a:srgbClr val="1EC8F3"/>
                </a:solidFill>
                <a:latin typeface="Microsoft YaHei UI"/>
                <a:cs typeface="Microsoft YaHei UI"/>
              </a:rPr>
              <a:t>产品效果：</a:t>
            </a:r>
            <a:r>
              <a:rPr sz="1000">
                <a:solidFill>
                  <a:srgbClr val="595959"/>
                </a:solidFill>
                <a:latin typeface="Microsoft YaHei UI"/>
                <a:cs typeface="Microsoft YaHei UI"/>
              </a:rPr>
              <a:t>解决单病种的质控问题，侧重</a:t>
            </a:r>
            <a:endParaRPr sz="1000">
              <a:latin typeface="Microsoft YaHei UI"/>
              <a:cs typeface="Microsoft YaHei UI"/>
            </a:endParaRPr>
          </a:p>
          <a:p>
            <a:pPr marL="991869">
              <a:spcBef>
                <a:spcPts val="55"/>
              </a:spcBef>
            </a:pPr>
            <a:r>
              <a:rPr sz="1000">
                <a:solidFill>
                  <a:srgbClr val="595959"/>
                </a:solidFill>
                <a:latin typeface="Microsoft YaHei UI"/>
                <a:cs typeface="Microsoft YaHei UI"/>
              </a:rPr>
              <a:t>病历填写上报。</a:t>
            </a:r>
            <a:endParaRPr sz="1000">
              <a:latin typeface="Microsoft YaHei UI"/>
              <a:cs typeface="Microsoft YaHei UI"/>
            </a:endParaRPr>
          </a:p>
        </p:txBody>
      </p:sp>
      <p:sp>
        <p:nvSpPr>
          <p:cNvPr id="21" name="object 21"/>
          <p:cNvSpPr txBox="1"/>
          <p:nvPr/>
        </p:nvSpPr>
        <p:spPr>
          <a:xfrm>
            <a:off x="3002280" y="5811520"/>
            <a:ext cx="482600" cy="3670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ts val="1420"/>
              </a:lnSpc>
            </a:pPr>
            <a:r>
              <a:rPr sz="1200" b="1">
                <a:solidFill>
                  <a:srgbClr val="595959"/>
                </a:solidFill>
                <a:latin typeface="Microsoft YaHei UI"/>
                <a:cs typeface="Microsoft YaHei UI"/>
              </a:rPr>
              <a:t>医保控 费公司</a:t>
            </a:r>
            <a:endParaRPr sz="1200">
              <a:latin typeface="Microsoft YaHei UI"/>
              <a:cs typeface="Microsoft YaHei UI"/>
            </a:endParaRPr>
          </a:p>
        </p:txBody>
      </p:sp>
      <p:sp>
        <p:nvSpPr>
          <p:cNvPr id="22" name="object 22"/>
          <p:cNvSpPr txBox="1"/>
          <p:nvPr/>
        </p:nvSpPr>
        <p:spPr>
          <a:xfrm>
            <a:off x="3657600" y="5563617"/>
            <a:ext cx="2609850" cy="32956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000" spc="15">
                <a:solidFill>
                  <a:srgbClr val="595959"/>
                </a:solidFill>
                <a:latin typeface="Arial"/>
                <a:cs typeface="Arial"/>
              </a:rPr>
              <a:t>Ø </a:t>
            </a:r>
            <a:r>
              <a:rPr sz="1000" spc="-5">
                <a:solidFill>
                  <a:srgbClr val="595959"/>
                </a:solidFill>
                <a:latin typeface="Arial"/>
                <a:cs typeface="Arial"/>
              </a:rPr>
              <a:t> </a:t>
            </a:r>
            <a:r>
              <a:rPr sz="1000" b="1">
                <a:solidFill>
                  <a:srgbClr val="FFCF00"/>
                </a:solidFill>
                <a:latin typeface="Microsoft YaHei UI"/>
                <a:cs typeface="Microsoft YaHei UI"/>
              </a:rPr>
              <a:t>主要目标：</a:t>
            </a:r>
            <a:r>
              <a:rPr sz="1000">
                <a:solidFill>
                  <a:srgbClr val="595959"/>
                </a:solidFill>
                <a:latin typeface="Microsoft YaHei UI"/>
                <a:cs typeface="Microsoft YaHei UI"/>
              </a:rPr>
              <a:t>用病案数据反映真实医疗世界；</a:t>
            </a:r>
            <a:endParaRPr sz="1000">
              <a:latin typeface="Microsoft YaHei UI"/>
              <a:cs typeface="Microsoft YaHei UI"/>
            </a:endParaRPr>
          </a:p>
          <a:p>
            <a:pPr marL="12700">
              <a:spcBef>
                <a:spcPts val="95"/>
              </a:spcBef>
            </a:pPr>
            <a:r>
              <a:rPr sz="1000" spc="15">
                <a:solidFill>
                  <a:srgbClr val="595959"/>
                </a:solidFill>
                <a:latin typeface="Arial"/>
                <a:cs typeface="Arial"/>
              </a:rPr>
              <a:t>Ø </a:t>
            </a:r>
            <a:r>
              <a:rPr sz="1000" spc="-5">
                <a:solidFill>
                  <a:srgbClr val="595959"/>
                </a:solidFill>
                <a:latin typeface="Arial"/>
                <a:cs typeface="Arial"/>
              </a:rPr>
              <a:t> </a:t>
            </a:r>
            <a:r>
              <a:rPr sz="1000" b="1">
                <a:solidFill>
                  <a:srgbClr val="FFCF00"/>
                </a:solidFill>
                <a:latin typeface="Microsoft YaHei UI"/>
                <a:cs typeface="Microsoft YaHei UI"/>
              </a:rPr>
              <a:t>数据处理：</a:t>
            </a:r>
            <a:r>
              <a:rPr sz="1000">
                <a:solidFill>
                  <a:srgbClr val="595959"/>
                </a:solidFill>
                <a:latin typeface="Microsoft YaHei UI"/>
                <a:cs typeface="Microsoft YaHei UI"/>
              </a:rPr>
              <a:t>在交互中训练模型；</a:t>
            </a:r>
            <a:endParaRPr sz="1000">
              <a:latin typeface="Microsoft YaHei UI"/>
              <a:cs typeface="Microsoft YaHei UI"/>
            </a:endParaRPr>
          </a:p>
        </p:txBody>
      </p:sp>
      <p:sp>
        <p:nvSpPr>
          <p:cNvPr id="23" name="object 23"/>
          <p:cNvSpPr txBox="1"/>
          <p:nvPr/>
        </p:nvSpPr>
        <p:spPr>
          <a:xfrm>
            <a:off x="3657600" y="5892800"/>
            <a:ext cx="6536690" cy="16510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6523355"/>
              </a:tabLst>
            </a:pPr>
            <a:r>
              <a:rPr sz="1000" spc="15">
                <a:solidFill>
                  <a:srgbClr val="595959"/>
                </a:solidFill>
                <a:latin typeface="Arial"/>
                <a:cs typeface="Arial"/>
              </a:rPr>
              <a:t>Ø </a:t>
            </a:r>
            <a:r>
              <a:rPr sz="1000" spc="-5">
                <a:solidFill>
                  <a:srgbClr val="595959"/>
                </a:solidFill>
                <a:latin typeface="Arial"/>
                <a:cs typeface="Arial"/>
              </a:rPr>
              <a:t> </a:t>
            </a:r>
            <a:r>
              <a:rPr sz="1000" b="1">
                <a:solidFill>
                  <a:srgbClr val="FFCF00"/>
                </a:solidFill>
                <a:latin typeface="Microsoft YaHei UI"/>
                <a:cs typeface="Microsoft YaHei UI"/>
              </a:rPr>
              <a:t>技术路线：</a:t>
            </a:r>
            <a:r>
              <a:rPr sz="1000">
                <a:solidFill>
                  <a:srgbClr val="595959"/>
                </a:solidFill>
                <a:latin typeface="Microsoft YaHei UI"/>
                <a:cs typeface="Microsoft YaHei UI"/>
              </a:rPr>
              <a:t>人工智能、医学</a:t>
            </a:r>
            <a:r>
              <a:rPr sz="1000" spc="-15">
                <a:solidFill>
                  <a:srgbClr val="595959"/>
                </a:solidFill>
                <a:latin typeface="Microsoft YaHei UI"/>
                <a:cs typeface="Microsoft YaHei UI"/>
              </a:rPr>
              <a:t>NL</a:t>
            </a:r>
            <a:r>
              <a:rPr sz="1000" spc="-10">
                <a:solidFill>
                  <a:srgbClr val="595959"/>
                </a:solidFill>
                <a:latin typeface="Microsoft YaHei UI"/>
                <a:cs typeface="Microsoft YaHei UI"/>
              </a:rPr>
              <a:t>P、</a:t>
            </a:r>
            <a:r>
              <a:rPr sz="1000" spc="-15">
                <a:solidFill>
                  <a:srgbClr val="595959"/>
                </a:solidFill>
                <a:latin typeface="Microsoft YaHei UI"/>
                <a:cs typeface="Microsoft YaHei UI"/>
              </a:rPr>
              <a:t>A</a:t>
            </a:r>
            <a:r>
              <a:rPr sz="1000">
                <a:solidFill>
                  <a:srgbClr val="595959"/>
                </a:solidFill>
                <a:latin typeface="Microsoft YaHei UI"/>
                <a:cs typeface="Microsoft YaHei UI"/>
              </a:rPr>
              <a:t>I学习；</a:t>
            </a:r>
            <a:r>
              <a:rPr sz="1000" spc="-90">
                <a:solidFill>
                  <a:srgbClr val="595959"/>
                </a:solidFill>
                <a:latin typeface="Microsoft YaHei UI"/>
                <a:cs typeface="Microsoft YaHei UI"/>
              </a:rPr>
              <a:t> </a:t>
            </a:r>
            <a:r>
              <a:rPr sz="1000" u="dashHeavy">
                <a:solidFill>
                  <a:srgbClr val="595959"/>
                </a:solidFill>
                <a:latin typeface="Times New Roman"/>
                <a:cs typeface="Times New Roman"/>
              </a:rPr>
              <a:t> 	</a:t>
            </a:r>
            <a:endParaRPr sz="1000">
              <a:latin typeface="Times New Roman"/>
              <a:cs typeface="Times New Roman"/>
            </a:endParaRPr>
          </a:p>
        </p:txBody>
      </p:sp>
      <p:sp>
        <p:nvSpPr>
          <p:cNvPr id="24" name="object 24"/>
          <p:cNvSpPr/>
          <p:nvPr/>
        </p:nvSpPr>
        <p:spPr>
          <a:xfrm>
            <a:off x="6248400" y="4384040"/>
            <a:ext cx="1917700" cy="533400"/>
          </a:xfrm>
          <a:custGeom>
            <a:rect l="l" t="t" r="r" b="b"/>
            <a:pathLst>
              <a:path w="1917700" h="533400">
                <a:moveTo>
                  <a:pt x="1828798" y="0"/>
                </a:moveTo>
                <a:lnTo>
                  <a:pt x="75768" y="963"/>
                </a:lnTo>
                <a:lnTo>
                  <a:pt x="37070" y="16664"/>
                </a:lnTo>
                <a:lnTo>
                  <a:pt x="10116" y="47674"/>
                </a:lnTo>
                <a:lnTo>
                  <a:pt x="0" y="88901"/>
                </a:lnTo>
                <a:lnTo>
                  <a:pt x="963" y="457631"/>
                </a:lnTo>
                <a:lnTo>
                  <a:pt x="16663" y="496328"/>
                </a:lnTo>
                <a:lnTo>
                  <a:pt x="47674" y="523283"/>
                </a:lnTo>
                <a:lnTo>
                  <a:pt x="88901" y="533400"/>
                </a:lnTo>
                <a:lnTo>
                  <a:pt x="1841931" y="532436"/>
                </a:lnTo>
                <a:lnTo>
                  <a:pt x="1880628" y="516735"/>
                </a:lnTo>
                <a:lnTo>
                  <a:pt x="1907583" y="485725"/>
                </a:lnTo>
                <a:lnTo>
                  <a:pt x="1917700" y="444498"/>
                </a:lnTo>
                <a:lnTo>
                  <a:pt x="1916736" y="75768"/>
                </a:lnTo>
                <a:lnTo>
                  <a:pt x="1901035" y="37071"/>
                </a:lnTo>
                <a:lnTo>
                  <a:pt x="1870025" y="10116"/>
                </a:lnTo>
                <a:lnTo>
                  <a:pt x="1828798"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object 25"/>
          <p:cNvSpPr/>
          <p:nvPr/>
        </p:nvSpPr>
        <p:spPr>
          <a:xfrm>
            <a:off x="6390841" y="4580080"/>
            <a:ext cx="807413" cy="138912"/>
          </a:xfrm>
          <a:custGeom>
            <a:rect l="l" t="t" r="r" b="b"/>
            <a:pathLst>
              <a:path w="807413" h="138912">
                <a:moveTo>
                  <a:pt x="784260" y="0"/>
                </a:moveTo>
                <a:lnTo>
                  <a:pt x="15005" y="1474"/>
                </a:lnTo>
                <a:lnTo>
                  <a:pt x="4214" y="9829"/>
                </a:lnTo>
                <a:lnTo>
                  <a:pt x="0" y="23152"/>
                </a:lnTo>
                <a:lnTo>
                  <a:pt x="1474" y="123907"/>
                </a:lnTo>
                <a:lnTo>
                  <a:pt x="9829" y="134697"/>
                </a:lnTo>
                <a:lnTo>
                  <a:pt x="23152" y="138912"/>
                </a:lnTo>
                <a:lnTo>
                  <a:pt x="792408" y="137438"/>
                </a:lnTo>
                <a:lnTo>
                  <a:pt x="803199" y="129082"/>
                </a:lnTo>
                <a:lnTo>
                  <a:pt x="807413" y="115760"/>
                </a:lnTo>
                <a:lnTo>
                  <a:pt x="805939" y="15004"/>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object 26"/>
          <p:cNvSpPr/>
          <p:nvPr/>
        </p:nvSpPr>
        <p:spPr>
          <a:xfrm>
            <a:off x="7270224" y="4580080"/>
            <a:ext cx="807412" cy="138912"/>
          </a:xfrm>
          <a:custGeom>
            <a:rect l="l" t="t" r="r" b="b"/>
            <a:pathLst>
              <a:path w="807412" h="138912">
                <a:moveTo>
                  <a:pt x="784260" y="0"/>
                </a:moveTo>
                <a:lnTo>
                  <a:pt x="15005" y="1474"/>
                </a:lnTo>
                <a:lnTo>
                  <a:pt x="4214" y="9829"/>
                </a:lnTo>
                <a:lnTo>
                  <a:pt x="0" y="23152"/>
                </a:lnTo>
                <a:lnTo>
                  <a:pt x="1474" y="123907"/>
                </a:lnTo>
                <a:lnTo>
                  <a:pt x="9829" y="134697"/>
                </a:lnTo>
                <a:lnTo>
                  <a:pt x="23152" y="138912"/>
                </a:lnTo>
                <a:lnTo>
                  <a:pt x="792407" y="137438"/>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object 27"/>
          <p:cNvSpPr/>
          <p:nvPr/>
        </p:nvSpPr>
        <p:spPr>
          <a:xfrm>
            <a:off x="6390841" y="4742446"/>
            <a:ext cx="807413" cy="138913"/>
          </a:xfrm>
          <a:custGeom>
            <a:rect l="l" t="t" r="r" b="b"/>
            <a:pathLst>
              <a:path w="807413" h="138913">
                <a:moveTo>
                  <a:pt x="784260" y="0"/>
                </a:moveTo>
                <a:lnTo>
                  <a:pt x="15004" y="1474"/>
                </a:lnTo>
                <a:lnTo>
                  <a:pt x="4214" y="9830"/>
                </a:lnTo>
                <a:lnTo>
                  <a:pt x="0" y="23153"/>
                </a:lnTo>
                <a:lnTo>
                  <a:pt x="1474" y="123908"/>
                </a:lnTo>
                <a:lnTo>
                  <a:pt x="9829" y="134698"/>
                </a:lnTo>
                <a:lnTo>
                  <a:pt x="23152" y="138913"/>
                </a:lnTo>
                <a:lnTo>
                  <a:pt x="792408" y="137439"/>
                </a:lnTo>
                <a:lnTo>
                  <a:pt x="803199" y="129083"/>
                </a:lnTo>
                <a:lnTo>
                  <a:pt x="807413" y="115761"/>
                </a:lnTo>
                <a:lnTo>
                  <a:pt x="805939" y="15004"/>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object 28"/>
          <p:cNvSpPr/>
          <p:nvPr/>
        </p:nvSpPr>
        <p:spPr>
          <a:xfrm>
            <a:off x="7270224" y="4742446"/>
            <a:ext cx="807412" cy="138913"/>
          </a:xfrm>
          <a:custGeom>
            <a:rect l="l" t="t" r="r" b="b"/>
            <a:pathLst>
              <a:path w="807412" h="138913">
                <a:moveTo>
                  <a:pt x="784260" y="0"/>
                </a:moveTo>
                <a:lnTo>
                  <a:pt x="15004" y="1474"/>
                </a:lnTo>
                <a:lnTo>
                  <a:pt x="4214" y="9830"/>
                </a:lnTo>
                <a:lnTo>
                  <a:pt x="0" y="23153"/>
                </a:lnTo>
                <a:lnTo>
                  <a:pt x="1474" y="123908"/>
                </a:lnTo>
                <a:lnTo>
                  <a:pt x="9829" y="134698"/>
                </a:lnTo>
                <a:lnTo>
                  <a:pt x="23152" y="138913"/>
                </a:lnTo>
                <a:lnTo>
                  <a:pt x="792407" y="137439"/>
                </a:lnTo>
                <a:lnTo>
                  <a:pt x="803197" y="129084"/>
                </a:lnTo>
                <a:lnTo>
                  <a:pt x="807412" y="115761"/>
                </a:lnTo>
                <a:lnTo>
                  <a:pt x="805938" y="15005"/>
                </a:lnTo>
                <a:lnTo>
                  <a:pt x="797582"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object 29"/>
          <p:cNvSpPr/>
          <p:nvPr/>
        </p:nvSpPr>
        <p:spPr>
          <a:xfrm>
            <a:off x="8293100" y="4384040"/>
            <a:ext cx="1917700" cy="533400"/>
          </a:xfrm>
          <a:custGeom>
            <a:rect l="l" t="t" r="r" b="b"/>
            <a:pathLst>
              <a:path w="1917700" h="533400">
                <a:moveTo>
                  <a:pt x="1828798" y="0"/>
                </a:moveTo>
                <a:lnTo>
                  <a:pt x="75768" y="963"/>
                </a:lnTo>
                <a:lnTo>
                  <a:pt x="37070" y="16664"/>
                </a:lnTo>
                <a:lnTo>
                  <a:pt x="10116" y="47674"/>
                </a:lnTo>
                <a:lnTo>
                  <a:pt x="0" y="88901"/>
                </a:lnTo>
                <a:lnTo>
                  <a:pt x="963" y="457631"/>
                </a:lnTo>
                <a:lnTo>
                  <a:pt x="16663" y="496328"/>
                </a:lnTo>
                <a:lnTo>
                  <a:pt x="47674" y="523283"/>
                </a:lnTo>
                <a:lnTo>
                  <a:pt x="88901" y="533400"/>
                </a:lnTo>
                <a:lnTo>
                  <a:pt x="1841931" y="532436"/>
                </a:lnTo>
                <a:lnTo>
                  <a:pt x="1880628" y="516735"/>
                </a:lnTo>
                <a:lnTo>
                  <a:pt x="1907583" y="485725"/>
                </a:lnTo>
                <a:lnTo>
                  <a:pt x="1917700" y="444498"/>
                </a:lnTo>
                <a:lnTo>
                  <a:pt x="1916736" y="75768"/>
                </a:lnTo>
                <a:lnTo>
                  <a:pt x="1901035" y="37071"/>
                </a:lnTo>
                <a:lnTo>
                  <a:pt x="1870025" y="10116"/>
                </a:lnTo>
                <a:lnTo>
                  <a:pt x="1828798"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object 30"/>
          <p:cNvSpPr/>
          <p:nvPr/>
        </p:nvSpPr>
        <p:spPr>
          <a:xfrm>
            <a:off x="8435540" y="4580080"/>
            <a:ext cx="807412" cy="138912"/>
          </a:xfrm>
          <a:custGeom>
            <a:rect l="l" t="t" r="r" b="b"/>
            <a:pathLst>
              <a:path w="807412" h="138912">
                <a:moveTo>
                  <a:pt x="784260" y="0"/>
                </a:moveTo>
                <a:lnTo>
                  <a:pt x="15005" y="1474"/>
                </a:lnTo>
                <a:lnTo>
                  <a:pt x="4214" y="9829"/>
                </a:lnTo>
                <a:lnTo>
                  <a:pt x="0" y="23152"/>
                </a:lnTo>
                <a:lnTo>
                  <a:pt x="1474" y="123907"/>
                </a:lnTo>
                <a:lnTo>
                  <a:pt x="9829" y="134697"/>
                </a:lnTo>
                <a:lnTo>
                  <a:pt x="23152" y="138912"/>
                </a:lnTo>
                <a:lnTo>
                  <a:pt x="792407" y="137438"/>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object 31"/>
          <p:cNvSpPr/>
          <p:nvPr/>
        </p:nvSpPr>
        <p:spPr>
          <a:xfrm>
            <a:off x="9314924" y="4580080"/>
            <a:ext cx="807412" cy="138912"/>
          </a:xfrm>
          <a:custGeom>
            <a:rect l="l" t="t" r="r" b="b"/>
            <a:pathLst>
              <a:path w="807412" h="138912">
                <a:moveTo>
                  <a:pt x="784260" y="0"/>
                </a:moveTo>
                <a:lnTo>
                  <a:pt x="15004" y="1474"/>
                </a:lnTo>
                <a:lnTo>
                  <a:pt x="4214" y="9829"/>
                </a:lnTo>
                <a:lnTo>
                  <a:pt x="0" y="23152"/>
                </a:lnTo>
                <a:lnTo>
                  <a:pt x="1473" y="123907"/>
                </a:lnTo>
                <a:lnTo>
                  <a:pt x="9829" y="134697"/>
                </a:lnTo>
                <a:lnTo>
                  <a:pt x="23152" y="138912"/>
                </a:lnTo>
                <a:lnTo>
                  <a:pt x="792407" y="137438"/>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object 32"/>
          <p:cNvSpPr/>
          <p:nvPr/>
        </p:nvSpPr>
        <p:spPr>
          <a:xfrm>
            <a:off x="8435540" y="4742446"/>
            <a:ext cx="807412" cy="138913"/>
          </a:xfrm>
          <a:custGeom>
            <a:rect l="l" t="t" r="r" b="b"/>
            <a:pathLst>
              <a:path w="807412" h="138913">
                <a:moveTo>
                  <a:pt x="784260" y="0"/>
                </a:moveTo>
                <a:lnTo>
                  <a:pt x="15004" y="1474"/>
                </a:lnTo>
                <a:lnTo>
                  <a:pt x="4214" y="9830"/>
                </a:lnTo>
                <a:lnTo>
                  <a:pt x="0" y="23153"/>
                </a:lnTo>
                <a:lnTo>
                  <a:pt x="1474" y="123908"/>
                </a:lnTo>
                <a:lnTo>
                  <a:pt x="9829" y="134698"/>
                </a:lnTo>
                <a:lnTo>
                  <a:pt x="23152" y="138913"/>
                </a:lnTo>
                <a:lnTo>
                  <a:pt x="792407" y="137439"/>
                </a:lnTo>
                <a:lnTo>
                  <a:pt x="803197" y="129084"/>
                </a:lnTo>
                <a:lnTo>
                  <a:pt x="807412" y="115761"/>
                </a:lnTo>
                <a:lnTo>
                  <a:pt x="805938" y="15005"/>
                </a:lnTo>
                <a:lnTo>
                  <a:pt x="797582"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object 33"/>
          <p:cNvSpPr/>
          <p:nvPr/>
        </p:nvSpPr>
        <p:spPr>
          <a:xfrm>
            <a:off x="9314924" y="4742446"/>
            <a:ext cx="807412" cy="138913"/>
          </a:xfrm>
          <a:custGeom>
            <a:rect l="l" t="t" r="r" b="b"/>
            <a:pathLst>
              <a:path w="807412" h="138913">
                <a:moveTo>
                  <a:pt x="784260" y="0"/>
                </a:moveTo>
                <a:lnTo>
                  <a:pt x="15004" y="1474"/>
                </a:lnTo>
                <a:lnTo>
                  <a:pt x="4214" y="9830"/>
                </a:lnTo>
                <a:lnTo>
                  <a:pt x="0" y="23153"/>
                </a:lnTo>
                <a:lnTo>
                  <a:pt x="1473" y="123908"/>
                </a:lnTo>
                <a:lnTo>
                  <a:pt x="9829" y="134698"/>
                </a:lnTo>
                <a:lnTo>
                  <a:pt x="23152" y="138913"/>
                </a:lnTo>
                <a:lnTo>
                  <a:pt x="792407" y="137439"/>
                </a:lnTo>
                <a:lnTo>
                  <a:pt x="803197" y="129084"/>
                </a:lnTo>
                <a:lnTo>
                  <a:pt x="807412" y="115761"/>
                </a:lnTo>
                <a:lnTo>
                  <a:pt x="805938" y="15005"/>
                </a:lnTo>
                <a:lnTo>
                  <a:pt x="797582"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object 34"/>
          <p:cNvSpPr/>
          <p:nvPr/>
        </p:nvSpPr>
        <p:spPr>
          <a:xfrm>
            <a:off x="6248400" y="4956175"/>
            <a:ext cx="1917700" cy="533400"/>
          </a:xfrm>
          <a:custGeom>
            <a:rect l="l" t="t" r="r" b="b"/>
            <a:pathLst>
              <a:path w="1917700" h="533400">
                <a:moveTo>
                  <a:pt x="1828798" y="0"/>
                </a:moveTo>
                <a:lnTo>
                  <a:pt x="75768" y="963"/>
                </a:lnTo>
                <a:lnTo>
                  <a:pt x="37070" y="16663"/>
                </a:lnTo>
                <a:lnTo>
                  <a:pt x="10116" y="47674"/>
                </a:lnTo>
                <a:lnTo>
                  <a:pt x="0" y="88901"/>
                </a:lnTo>
                <a:lnTo>
                  <a:pt x="963" y="457631"/>
                </a:lnTo>
                <a:lnTo>
                  <a:pt x="16663" y="496328"/>
                </a:lnTo>
                <a:lnTo>
                  <a:pt x="47674" y="523283"/>
                </a:lnTo>
                <a:lnTo>
                  <a:pt x="88901" y="533400"/>
                </a:lnTo>
                <a:lnTo>
                  <a:pt x="1841931" y="532436"/>
                </a:lnTo>
                <a:lnTo>
                  <a:pt x="1880628" y="516735"/>
                </a:lnTo>
                <a:lnTo>
                  <a:pt x="1907583" y="485725"/>
                </a:lnTo>
                <a:lnTo>
                  <a:pt x="1917700" y="444498"/>
                </a:lnTo>
                <a:lnTo>
                  <a:pt x="1916736" y="75768"/>
                </a:lnTo>
                <a:lnTo>
                  <a:pt x="1901035" y="37070"/>
                </a:lnTo>
                <a:lnTo>
                  <a:pt x="1870025" y="10116"/>
                </a:lnTo>
                <a:lnTo>
                  <a:pt x="1828798"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object 35"/>
          <p:cNvSpPr/>
          <p:nvPr/>
        </p:nvSpPr>
        <p:spPr>
          <a:xfrm>
            <a:off x="6390841" y="5137181"/>
            <a:ext cx="807413" cy="138912"/>
          </a:xfrm>
          <a:custGeom>
            <a:rect l="l" t="t" r="r" b="b"/>
            <a:pathLst>
              <a:path w="807413" h="138912">
                <a:moveTo>
                  <a:pt x="784260" y="0"/>
                </a:moveTo>
                <a:lnTo>
                  <a:pt x="15005" y="1474"/>
                </a:lnTo>
                <a:lnTo>
                  <a:pt x="4214" y="9829"/>
                </a:lnTo>
                <a:lnTo>
                  <a:pt x="0" y="23152"/>
                </a:lnTo>
                <a:lnTo>
                  <a:pt x="1474" y="123907"/>
                </a:lnTo>
                <a:lnTo>
                  <a:pt x="9829" y="134697"/>
                </a:lnTo>
                <a:lnTo>
                  <a:pt x="23152" y="138912"/>
                </a:lnTo>
                <a:lnTo>
                  <a:pt x="792408" y="137438"/>
                </a:lnTo>
                <a:lnTo>
                  <a:pt x="803199" y="129082"/>
                </a:lnTo>
                <a:lnTo>
                  <a:pt x="807413" y="115760"/>
                </a:lnTo>
                <a:lnTo>
                  <a:pt x="805939" y="15004"/>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object 36"/>
          <p:cNvSpPr/>
          <p:nvPr/>
        </p:nvSpPr>
        <p:spPr>
          <a:xfrm>
            <a:off x="7270224" y="5137181"/>
            <a:ext cx="807412" cy="138912"/>
          </a:xfrm>
          <a:custGeom>
            <a:rect l="l" t="t" r="r" b="b"/>
            <a:pathLst>
              <a:path w="807412" h="138912">
                <a:moveTo>
                  <a:pt x="784260" y="0"/>
                </a:moveTo>
                <a:lnTo>
                  <a:pt x="15005" y="1474"/>
                </a:lnTo>
                <a:lnTo>
                  <a:pt x="4214" y="9829"/>
                </a:lnTo>
                <a:lnTo>
                  <a:pt x="0" y="23152"/>
                </a:lnTo>
                <a:lnTo>
                  <a:pt x="1474" y="123907"/>
                </a:lnTo>
                <a:lnTo>
                  <a:pt x="9829" y="134697"/>
                </a:lnTo>
                <a:lnTo>
                  <a:pt x="23152" y="138912"/>
                </a:lnTo>
                <a:lnTo>
                  <a:pt x="792407" y="137438"/>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object 37"/>
          <p:cNvSpPr/>
          <p:nvPr/>
        </p:nvSpPr>
        <p:spPr>
          <a:xfrm>
            <a:off x="6390841" y="5299547"/>
            <a:ext cx="807413" cy="138912"/>
          </a:xfrm>
          <a:custGeom>
            <a:rect l="l" t="t" r="r" b="b"/>
            <a:pathLst>
              <a:path w="807413" h="138912">
                <a:moveTo>
                  <a:pt x="784260" y="0"/>
                </a:moveTo>
                <a:lnTo>
                  <a:pt x="15005" y="1474"/>
                </a:lnTo>
                <a:lnTo>
                  <a:pt x="4214" y="9829"/>
                </a:lnTo>
                <a:lnTo>
                  <a:pt x="0" y="23152"/>
                </a:lnTo>
                <a:lnTo>
                  <a:pt x="1474" y="123907"/>
                </a:lnTo>
                <a:lnTo>
                  <a:pt x="9829" y="134697"/>
                </a:lnTo>
                <a:lnTo>
                  <a:pt x="23152" y="138912"/>
                </a:lnTo>
                <a:lnTo>
                  <a:pt x="792408" y="137438"/>
                </a:lnTo>
                <a:lnTo>
                  <a:pt x="803199" y="129082"/>
                </a:lnTo>
                <a:lnTo>
                  <a:pt x="807413" y="115760"/>
                </a:lnTo>
                <a:lnTo>
                  <a:pt x="805939" y="15004"/>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object 38"/>
          <p:cNvSpPr/>
          <p:nvPr/>
        </p:nvSpPr>
        <p:spPr>
          <a:xfrm>
            <a:off x="7270224" y="5299547"/>
            <a:ext cx="807412" cy="138912"/>
          </a:xfrm>
          <a:custGeom>
            <a:rect l="l" t="t" r="r" b="b"/>
            <a:pathLst>
              <a:path w="807412" h="138912">
                <a:moveTo>
                  <a:pt x="784260" y="0"/>
                </a:moveTo>
                <a:lnTo>
                  <a:pt x="15005" y="1474"/>
                </a:lnTo>
                <a:lnTo>
                  <a:pt x="4214" y="9829"/>
                </a:lnTo>
                <a:lnTo>
                  <a:pt x="0" y="23152"/>
                </a:lnTo>
                <a:lnTo>
                  <a:pt x="1474" y="123907"/>
                </a:lnTo>
                <a:lnTo>
                  <a:pt x="9829" y="134697"/>
                </a:lnTo>
                <a:lnTo>
                  <a:pt x="23152" y="138912"/>
                </a:lnTo>
                <a:lnTo>
                  <a:pt x="792407" y="137438"/>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object 39"/>
          <p:cNvSpPr/>
          <p:nvPr/>
        </p:nvSpPr>
        <p:spPr>
          <a:xfrm>
            <a:off x="8293100" y="4956175"/>
            <a:ext cx="1917700" cy="533400"/>
          </a:xfrm>
          <a:custGeom>
            <a:rect l="l" t="t" r="r" b="b"/>
            <a:pathLst>
              <a:path w="1917700" h="533400">
                <a:moveTo>
                  <a:pt x="1828798" y="0"/>
                </a:moveTo>
                <a:lnTo>
                  <a:pt x="75768" y="963"/>
                </a:lnTo>
                <a:lnTo>
                  <a:pt x="37070" y="16663"/>
                </a:lnTo>
                <a:lnTo>
                  <a:pt x="10116" y="47674"/>
                </a:lnTo>
                <a:lnTo>
                  <a:pt x="0" y="88901"/>
                </a:lnTo>
                <a:lnTo>
                  <a:pt x="963" y="457631"/>
                </a:lnTo>
                <a:lnTo>
                  <a:pt x="16663" y="496328"/>
                </a:lnTo>
                <a:lnTo>
                  <a:pt x="47674" y="523283"/>
                </a:lnTo>
                <a:lnTo>
                  <a:pt x="88901" y="533400"/>
                </a:lnTo>
                <a:lnTo>
                  <a:pt x="1841931" y="532436"/>
                </a:lnTo>
                <a:lnTo>
                  <a:pt x="1880628" y="516735"/>
                </a:lnTo>
                <a:lnTo>
                  <a:pt x="1907583" y="485725"/>
                </a:lnTo>
                <a:lnTo>
                  <a:pt x="1917700" y="444498"/>
                </a:lnTo>
                <a:lnTo>
                  <a:pt x="1916736" y="75768"/>
                </a:lnTo>
                <a:lnTo>
                  <a:pt x="1901035" y="37070"/>
                </a:lnTo>
                <a:lnTo>
                  <a:pt x="1870025" y="10116"/>
                </a:lnTo>
                <a:lnTo>
                  <a:pt x="1828798" y="0"/>
                </a:lnTo>
                <a:close/>
              </a:path>
            </a:pathLst>
          </a:custGeom>
          <a:solidFill>
            <a:srgbClr val="D2F4FD"/>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object 40"/>
          <p:cNvSpPr/>
          <p:nvPr/>
        </p:nvSpPr>
        <p:spPr>
          <a:xfrm>
            <a:off x="8435540" y="5152216"/>
            <a:ext cx="807412" cy="138912"/>
          </a:xfrm>
          <a:custGeom>
            <a:rect l="l" t="t" r="r" b="b"/>
            <a:pathLst>
              <a:path w="807412" h="138912">
                <a:moveTo>
                  <a:pt x="784260" y="0"/>
                </a:moveTo>
                <a:lnTo>
                  <a:pt x="15005" y="1474"/>
                </a:lnTo>
                <a:lnTo>
                  <a:pt x="4214" y="9829"/>
                </a:lnTo>
                <a:lnTo>
                  <a:pt x="0" y="23152"/>
                </a:lnTo>
                <a:lnTo>
                  <a:pt x="1474" y="123907"/>
                </a:lnTo>
                <a:lnTo>
                  <a:pt x="9829" y="134697"/>
                </a:lnTo>
                <a:lnTo>
                  <a:pt x="23152" y="138912"/>
                </a:lnTo>
                <a:lnTo>
                  <a:pt x="792407" y="137438"/>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object 41"/>
          <p:cNvSpPr/>
          <p:nvPr/>
        </p:nvSpPr>
        <p:spPr>
          <a:xfrm>
            <a:off x="8435540" y="5314581"/>
            <a:ext cx="807412" cy="138913"/>
          </a:xfrm>
          <a:custGeom>
            <a:rect l="l" t="t" r="r" b="b"/>
            <a:pathLst>
              <a:path w="807412" h="138913">
                <a:moveTo>
                  <a:pt x="784260" y="0"/>
                </a:moveTo>
                <a:lnTo>
                  <a:pt x="15005" y="1474"/>
                </a:lnTo>
                <a:lnTo>
                  <a:pt x="4214" y="9829"/>
                </a:lnTo>
                <a:lnTo>
                  <a:pt x="0" y="23152"/>
                </a:lnTo>
                <a:lnTo>
                  <a:pt x="1474" y="123908"/>
                </a:lnTo>
                <a:lnTo>
                  <a:pt x="9829" y="134699"/>
                </a:lnTo>
                <a:lnTo>
                  <a:pt x="23152" y="138913"/>
                </a:lnTo>
                <a:lnTo>
                  <a:pt x="792408" y="137439"/>
                </a:lnTo>
                <a:lnTo>
                  <a:pt x="803197" y="129083"/>
                </a:lnTo>
                <a:lnTo>
                  <a:pt x="807412" y="115760"/>
                </a:lnTo>
                <a:lnTo>
                  <a:pt x="805938" y="15005"/>
                </a:lnTo>
                <a:lnTo>
                  <a:pt x="797583" y="4214"/>
                </a:lnTo>
                <a:lnTo>
                  <a:pt x="784260" y="0"/>
                </a:lnTo>
                <a:close/>
              </a:path>
            </a:pathLst>
          </a:custGeom>
          <a:solidFill>
            <a:srgbClr val="1EC8F3"/>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object 42"/>
          <p:cNvSpPr/>
          <p:nvPr/>
        </p:nvSpPr>
        <p:spPr>
          <a:xfrm>
            <a:off x="6553358" y="5605145"/>
            <a:ext cx="1038605" cy="309810"/>
          </a:xfrm>
          <a:custGeom>
            <a:rect l="l" t="t" r="r" b="b"/>
            <a:pathLst>
              <a:path w="1038605" h="309810">
                <a:moveTo>
                  <a:pt x="0" y="0"/>
                </a:moveTo>
                <a:lnTo>
                  <a:pt x="1038605" y="0"/>
                </a:lnTo>
                <a:lnTo>
                  <a:pt x="1038605" y="309810"/>
                </a:lnTo>
                <a:lnTo>
                  <a:pt x="0" y="309810"/>
                </a:lnTo>
                <a:lnTo>
                  <a:pt x="0" y="0"/>
                </a:lnTo>
                <a:close/>
              </a:path>
            </a:pathLst>
          </a:custGeom>
          <a:ln w="9525">
            <a:solidFill>
              <a:srgbClr val="FFCF00"/>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object 43"/>
          <p:cNvSpPr/>
          <p:nvPr/>
        </p:nvSpPr>
        <p:spPr>
          <a:xfrm>
            <a:off x="7710101" y="5605145"/>
            <a:ext cx="1038605" cy="309810"/>
          </a:xfrm>
          <a:custGeom>
            <a:rect l="l" t="t" r="r" b="b"/>
            <a:pathLst>
              <a:path w="1038605" h="309810">
                <a:moveTo>
                  <a:pt x="0" y="0"/>
                </a:moveTo>
                <a:lnTo>
                  <a:pt x="1038605" y="0"/>
                </a:lnTo>
                <a:lnTo>
                  <a:pt x="1038605" y="309810"/>
                </a:lnTo>
                <a:lnTo>
                  <a:pt x="0" y="309810"/>
                </a:lnTo>
                <a:lnTo>
                  <a:pt x="0" y="0"/>
                </a:lnTo>
                <a:close/>
              </a:path>
            </a:pathLst>
          </a:custGeom>
          <a:ln w="9525">
            <a:solidFill>
              <a:srgbClr val="FFCF00"/>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object 44"/>
          <p:cNvSpPr/>
          <p:nvPr/>
        </p:nvSpPr>
        <p:spPr>
          <a:xfrm>
            <a:off x="8863946" y="5605145"/>
            <a:ext cx="1038605" cy="309810"/>
          </a:xfrm>
          <a:custGeom>
            <a:rect l="l" t="t" r="r" b="b"/>
            <a:pathLst>
              <a:path w="1038605" h="309810">
                <a:moveTo>
                  <a:pt x="0" y="0"/>
                </a:moveTo>
                <a:lnTo>
                  <a:pt x="1038605" y="0"/>
                </a:lnTo>
                <a:lnTo>
                  <a:pt x="1038605" y="309810"/>
                </a:lnTo>
                <a:lnTo>
                  <a:pt x="0" y="309810"/>
                </a:lnTo>
                <a:lnTo>
                  <a:pt x="0" y="0"/>
                </a:lnTo>
                <a:close/>
              </a:path>
            </a:pathLst>
          </a:custGeom>
          <a:ln w="9525">
            <a:solidFill>
              <a:srgbClr val="FFCF00"/>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object 46"/>
          <p:cNvSpPr txBox="1"/>
          <p:nvPr/>
        </p:nvSpPr>
        <p:spPr>
          <a:xfrm>
            <a:off x="8058467" y="3063240"/>
            <a:ext cx="6350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b="1">
                <a:solidFill>
                  <a:srgbClr val="595959"/>
                </a:solidFill>
                <a:latin typeface="Microsoft YaHei UI"/>
                <a:cs typeface="Microsoft YaHei UI"/>
              </a:rPr>
              <a:t>产品服务</a:t>
            </a:r>
            <a:endParaRPr sz="1200">
              <a:latin typeface="Microsoft YaHei UI"/>
              <a:cs typeface="Microsoft YaHei UI"/>
            </a:endParaRPr>
          </a:p>
        </p:txBody>
      </p:sp>
      <p:sp>
        <p:nvSpPr>
          <p:cNvPr id="47" name="object 47"/>
          <p:cNvSpPr txBox="1"/>
          <p:nvPr/>
        </p:nvSpPr>
        <p:spPr>
          <a:xfrm>
            <a:off x="6369159" y="4418077"/>
            <a:ext cx="641350" cy="467359"/>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智能提醒</a:t>
            </a:r>
            <a:endParaRPr sz="900">
              <a:latin typeface="Microsoft YaHei UI"/>
              <a:cs typeface="Microsoft YaHei UI"/>
            </a:endParaRPr>
          </a:p>
          <a:p>
            <a:pPr marL="272415">
              <a:spcBef>
                <a:spcPts val="265"/>
              </a:spcBef>
            </a:pPr>
            <a:r>
              <a:rPr sz="800" spc="-15">
                <a:solidFill>
                  <a:srgbClr val="FFFFFF"/>
                </a:solidFill>
                <a:latin typeface="Microsoft YaHei UI"/>
                <a:cs typeface="Microsoft YaHei UI"/>
              </a:rPr>
              <a:t>A</a:t>
            </a:r>
            <a:r>
              <a:rPr sz="800" spc="-5">
                <a:solidFill>
                  <a:srgbClr val="FFFFFF"/>
                </a:solidFill>
                <a:latin typeface="Microsoft YaHei UI"/>
                <a:cs typeface="Microsoft YaHei UI"/>
              </a:rPr>
              <a:t>I管理</a:t>
            </a:r>
            <a:endParaRPr sz="800">
              <a:latin typeface="Microsoft YaHei UI"/>
              <a:cs typeface="Microsoft YaHei UI"/>
            </a:endParaRPr>
          </a:p>
          <a:p>
            <a:pPr marL="221615">
              <a:spcBef>
                <a:spcPts val="310"/>
              </a:spcBef>
            </a:pPr>
            <a:r>
              <a:rPr sz="800">
                <a:solidFill>
                  <a:srgbClr val="FFFFFF"/>
                </a:solidFill>
                <a:latin typeface="Microsoft YaHei UI"/>
                <a:cs typeface="Microsoft YaHei UI"/>
              </a:rPr>
              <a:t>诊断管理</a:t>
            </a:r>
            <a:endParaRPr sz="800">
              <a:latin typeface="Microsoft YaHei UI"/>
              <a:cs typeface="Microsoft YaHei UI"/>
            </a:endParaRPr>
          </a:p>
        </p:txBody>
      </p:sp>
      <p:sp>
        <p:nvSpPr>
          <p:cNvPr id="48" name="object 48"/>
          <p:cNvSpPr txBox="1"/>
          <p:nvPr/>
        </p:nvSpPr>
        <p:spPr>
          <a:xfrm>
            <a:off x="7458030" y="4549648"/>
            <a:ext cx="431800" cy="3359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32500"/>
              </a:lnSpc>
            </a:pPr>
            <a:r>
              <a:rPr sz="800">
                <a:solidFill>
                  <a:srgbClr val="FFFFFF"/>
                </a:solidFill>
                <a:latin typeface="Microsoft YaHei UI"/>
                <a:cs typeface="Microsoft YaHei UI"/>
              </a:rPr>
              <a:t>检查管理 病情评估</a:t>
            </a:r>
            <a:endParaRPr sz="800">
              <a:latin typeface="Microsoft YaHei UI"/>
              <a:cs typeface="Microsoft YaHei UI"/>
            </a:endParaRPr>
          </a:p>
        </p:txBody>
      </p:sp>
      <p:sp>
        <p:nvSpPr>
          <p:cNvPr id="49" name="object 49"/>
          <p:cNvSpPr txBox="1"/>
          <p:nvPr/>
        </p:nvSpPr>
        <p:spPr>
          <a:xfrm>
            <a:off x="8413859" y="4418077"/>
            <a:ext cx="641350" cy="467359"/>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实时管理</a:t>
            </a:r>
            <a:endParaRPr sz="900">
              <a:latin typeface="Microsoft YaHei UI"/>
              <a:cs typeface="Microsoft YaHei UI"/>
            </a:endParaRPr>
          </a:p>
          <a:p>
            <a:pPr marL="221615">
              <a:spcBef>
                <a:spcPts val="265"/>
              </a:spcBef>
            </a:pPr>
            <a:r>
              <a:rPr sz="800">
                <a:solidFill>
                  <a:srgbClr val="FFFFFF"/>
                </a:solidFill>
                <a:latin typeface="Microsoft YaHei UI"/>
                <a:cs typeface="Microsoft YaHei UI"/>
              </a:rPr>
              <a:t>危机管理</a:t>
            </a:r>
            <a:endParaRPr sz="800">
              <a:latin typeface="Microsoft YaHei UI"/>
              <a:cs typeface="Microsoft YaHei UI"/>
            </a:endParaRPr>
          </a:p>
          <a:p>
            <a:pPr marL="221615">
              <a:spcBef>
                <a:spcPts val="310"/>
              </a:spcBef>
            </a:pPr>
            <a:r>
              <a:rPr sz="800">
                <a:solidFill>
                  <a:srgbClr val="FFFFFF"/>
                </a:solidFill>
                <a:latin typeface="Microsoft YaHei UI"/>
                <a:cs typeface="Microsoft YaHei UI"/>
              </a:rPr>
              <a:t>禁忌管理</a:t>
            </a:r>
            <a:endParaRPr sz="800">
              <a:latin typeface="Microsoft YaHei UI"/>
              <a:cs typeface="Microsoft YaHei UI"/>
            </a:endParaRPr>
          </a:p>
        </p:txBody>
      </p:sp>
      <p:sp>
        <p:nvSpPr>
          <p:cNvPr id="50" name="object 50"/>
          <p:cNvSpPr txBox="1"/>
          <p:nvPr/>
        </p:nvSpPr>
        <p:spPr>
          <a:xfrm>
            <a:off x="9502730" y="4549648"/>
            <a:ext cx="431800" cy="33591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2700">
              <a:lnSpc>
                <a:spcPct val="132500"/>
              </a:lnSpc>
            </a:pPr>
            <a:r>
              <a:rPr sz="800">
                <a:solidFill>
                  <a:srgbClr val="FFFFFF"/>
                </a:solidFill>
                <a:latin typeface="Microsoft YaHei UI"/>
                <a:cs typeface="Microsoft YaHei UI"/>
              </a:rPr>
              <a:t>依从监控 变化趋势</a:t>
            </a:r>
            <a:endParaRPr sz="800">
              <a:latin typeface="Microsoft YaHei UI"/>
              <a:cs typeface="Microsoft YaHei UI"/>
            </a:endParaRPr>
          </a:p>
        </p:txBody>
      </p:sp>
      <p:sp>
        <p:nvSpPr>
          <p:cNvPr id="51" name="object 51"/>
          <p:cNvSpPr txBox="1"/>
          <p:nvPr/>
        </p:nvSpPr>
        <p:spPr>
          <a:xfrm>
            <a:off x="6369159" y="4991100"/>
            <a:ext cx="641350" cy="4521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治疗助手</a:t>
            </a:r>
            <a:endParaRPr sz="900">
              <a:latin typeface="Microsoft YaHei UI"/>
              <a:cs typeface="Microsoft YaHei UI"/>
            </a:endParaRPr>
          </a:p>
          <a:p>
            <a:pPr marL="221615">
              <a:spcBef>
                <a:spcPts val="145"/>
              </a:spcBef>
            </a:pPr>
            <a:r>
              <a:rPr sz="800">
                <a:solidFill>
                  <a:srgbClr val="FFFFFF"/>
                </a:solidFill>
                <a:latin typeface="Microsoft YaHei UI"/>
                <a:cs typeface="Microsoft YaHei UI"/>
              </a:rPr>
              <a:t>禁忌管理</a:t>
            </a:r>
            <a:endParaRPr sz="800">
              <a:latin typeface="Microsoft YaHei UI"/>
              <a:cs typeface="Microsoft YaHei UI"/>
            </a:endParaRPr>
          </a:p>
          <a:p>
            <a:pPr marL="221615">
              <a:spcBef>
                <a:spcPts val="310"/>
              </a:spcBef>
            </a:pPr>
            <a:r>
              <a:rPr sz="800">
                <a:solidFill>
                  <a:srgbClr val="FFFFFF"/>
                </a:solidFill>
                <a:latin typeface="Microsoft YaHei UI"/>
                <a:cs typeface="Microsoft YaHei UI"/>
              </a:rPr>
              <a:t>动态推送</a:t>
            </a:r>
            <a:endParaRPr sz="800">
              <a:latin typeface="Microsoft YaHei UI"/>
              <a:cs typeface="Microsoft YaHei UI"/>
            </a:endParaRPr>
          </a:p>
        </p:txBody>
      </p:sp>
      <p:sp>
        <p:nvSpPr>
          <p:cNvPr id="52" name="object 52"/>
          <p:cNvSpPr txBox="1"/>
          <p:nvPr/>
        </p:nvSpPr>
        <p:spPr>
          <a:xfrm>
            <a:off x="7458030" y="5147056"/>
            <a:ext cx="431800" cy="29654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FFFFFF"/>
                </a:solidFill>
                <a:latin typeface="Microsoft YaHei UI"/>
                <a:cs typeface="Microsoft YaHei UI"/>
              </a:rPr>
              <a:t>临床管理</a:t>
            </a:r>
            <a:endParaRPr sz="800">
              <a:latin typeface="Microsoft YaHei UI"/>
              <a:cs typeface="Microsoft YaHei UI"/>
            </a:endParaRPr>
          </a:p>
          <a:p>
            <a:pPr marL="12700">
              <a:spcBef>
                <a:spcPts val="310"/>
              </a:spcBef>
            </a:pPr>
            <a:r>
              <a:rPr sz="800">
                <a:solidFill>
                  <a:srgbClr val="FFFFFF"/>
                </a:solidFill>
                <a:latin typeface="Microsoft YaHei UI"/>
                <a:cs typeface="Microsoft YaHei UI"/>
              </a:rPr>
              <a:t>紧跟进展</a:t>
            </a:r>
            <a:endParaRPr sz="800">
              <a:latin typeface="Microsoft YaHei UI"/>
              <a:cs typeface="Microsoft YaHei UI"/>
            </a:endParaRPr>
          </a:p>
        </p:txBody>
      </p:sp>
      <p:sp>
        <p:nvSpPr>
          <p:cNvPr id="53" name="object 53"/>
          <p:cNvSpPr txBox="1"/>
          <p:nvPr/>
        </p:nvSpPr>
        <p:spPr>
          <a:xfrm>
            <a:off x="8413859" y="4991101"/>
            <a:ext cx="641350" cy="467359"/>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患者教育</a:t>
            </a:r>
            <a:endParaRPr sz="900">
              <a:latin typeface="Microsoft YaHei UI"/>
              <a:cs typeface="Microsoft YaHei UI"/>
            </a:endParaRPr>
          </a:p>
          <a:p>
            <a:pPr marL="221615" marR="12700">
              <a:lnSpc>
                <a:spcPts val="1300"/>
              </a:lnSpc>
            </a:pPr>
            <a:r>
              <a:rPr sz="800">
                <a:solidFill>
                  <a:srgbClr val="FFFFFF"/>
                </a:solidFill>
                <a:latin typeface="Microsoft YaHei UI"/>
                <a:cs typeface="Microsoft YaHei UI"/>
              </a:rPr>
              <a:t>健康报告 患教素材</a:t>
            </a:r>
            <a:endParaRPr sz="800">
              <a:latin typeface="Microsoft YaHei UI"/>
              <a:cs typeface="Microsoft YaHei UI"/>
            </a:endParaRPr>
          </a:p>
        </p:txBody>
      </p:sp>
      <p:sp>
        <p:nvSpPr>
          <p:cNvPr id="54" name="object 54"/>
          <p:cNvSpPr txBox="1"/>
          <p:nvPr/>
        </p:nvSpPr>
        <p:spPr>
          <a:xfrm>
            <a:off x="6717060" y="5622035"/>
            <a:ext cx="71120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900" b="1">
                <a:solidFill>
                  <a:srgbClr val="595959"/>
                </a:solidFill>
                <a:latin typeface="Microsoft YaHei UI"/>
                <a:cs typeface="Microsoft YaHei UI"/>
              </a:rPr>
              <a:t>完整病案</a:t>
            </a:r>
            <a:endParaRPr sz="900">
              <a:latin typeface="Microsoft YaHei UI"/>
              <a:cs typeface="Microsoft YaHei UI"/>
            </a:endParaRPr>
          </a:p>
          <a:p>
            <a:pPr algn="ctr">
              <a:lnSpc>
                <a:spcPts val="1010"/>
              </a:lnSpc>
            </a:pPr>
            <a:r>
              <a:rPr sz="900" b="1">
                <a:solidFill>
                  <a:srgbClr val="FFCF00"/>
                </a:solidFill>
                <a:latin typeface="Microsoft YaHei UI"/>
                <a:cs typeface="Microsoft YaHei UI"/>
              </a:rPr>
              <a:t>深度内涵质控</a:t>
            </a:r>
            <a:endParaRPr sz="900">
              <a:latin typeface="Microsoft YaHei UI"/>
              <a:cs typeface="Microsoft YaHei UI"/>
            </a:endParaRPr>
          </a:p>
        </p:txBody>
      </p:sp>
      <p:sp>
        <p:nvSpPr>
          <p:cNvPr id="55" name="object 55"/>
          <p:cNvSpPr txBox="1"/>
          <p:nvPr/>
        </p:nvSpPr>
        <p:spPr>
          <a:xfrm>
            <a:off x="7816653" y="5622035"/>
            <a:ext cx="82550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900" b="1">
                <a:solidFill>
                  <a:srgbClr val="595959"/>
                </a:solidFill>
                <a:latin typeface="Microsoft YaHei UI"/>
                <a:cs typeface="Microsoft YaHei UI"/>
              </a:rPr>
              <a:t>首页与病案</a:t>
            </a:r>
            <a:endParaRPr sz="900">
              <a:latin typeface="Microsoft YaHei UI"/>
              <a:cs typeface="Microsoft YaHei UI"/>
            </a:endParaRPr>
          </a:p>
          <a:p>
            <a:pPr algn="ctr">
              <a:lnSpc>
                <a:spcPts val="1010"/>
              </a:lnSpc>
            </a:pPr>
            <a:r>
              <a:rPr sz="900" b="1">
                <a:solidFill>
                  <a:srgbClr val="FFCF00"/>
                </a:solidFill>
                <a:latin typeface="Microsoft YaHei UI"/>
                <a:cs typeface="Microsoft YaHei UI"/>
              </a:rPr>
              <a:t>前后一致性核查</a:t>
            </a:r>
            <a:endParaRPr sz="900">
              <a:latin typeface="Microsoft YaHei UI"/>
              <a:cs typeface="Microsoft YaHei UI"/>
            </a:endParaRPr>
          </a:p>
        </p:txBody>
      </p:sp>
      <p:sp>
        <p:nvSpPr>
          <p:cNvPr id="56" name="object 56"/>
          <p:cNvSpPr txBox="1"/>
          <p:nvPr/>
        </p:nvSpPr>
        <p:spPr>
          <a:xfrm>
            <a:off x="8970497" y="5622035"/>
            <a:ext cx="825500" cy="27813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sz="900" b="1">
                <a:solidFill>
                  <a:srgbClr val="595959"/>
                </a:solidFill>
                <a:latin typeface="Microsoft YaHei UI"/>
                <a:cs typeface="Microsoft YaHei UI"/>
              </a:rPr>
              <a:t>编码项漏填错填</a:t>
            </a:r>
            <a:endParaRPr sz="900">
              <a:latin typeface="Microsoft YaHei UI"/>
              <a:cs typeface="Microsoft YaHei UI"/>
            </a:endParaRPr>
          </a:p>
          <a:p>
            <a:pPr algn="ctr">
              <a:lnSpc>
                <a:spcPts val="1010"/>
              </a:lnSpc>
            </a:pPr>
            <a:r>
              <a:rPr sz="900" b="1">
                <a:solidFill>
                  <a:srgbClr val="FFCF00"/>
                </a:solidFill>
                <a:latin typeface="Microsoft YaHei UI"/>
                <a:cs typeface="Microsoft YaHei UI"/>
              </a:rPr>
              <a:t>深度校验</a:t>
            </a:r>
            <a:endParaRPr sz="900">
              <a:latin typeface="Microsoft YaHei UI"/>
              <a:cs typeface="Microsoft YaHei UI"/>
            </a:endParaRPr>
          </a:p>
        </p:txBody>
      </p:sp>
      <p:sp>
        <p:nvSpPr>
          <p:cNvPr id="57" name="object 57"/>
          <p:cNvSpPr/>
          <p:nvPr/>
        </p:nvSpPr>
        <p:spPr>
          <a:xfrm>
            <a:off x="2820669" y="4337051"/>
            <a:ext cx="7380000" cy="1"/>
          </a:xfrm>
          <a:custGeom>
            <a:rect l="l" t="t" r="r" b="b"/>
            <a:pathLst>
              <a:path w="7380000" h="1">
                <a:moveTo>
                  <a:pt x="0" y="0"/>
                </a:moveTo>
                <a:lnTo>
                  <a:pt x="7380000" y="1"/>
                </a:lnTo>
              </a:path>
            </a:pathLst>
          </a:custGeom>
          <a:ln w="9525">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object 58"/>
          <p:cNvSpPr/>
          <p:nvPr/>
        </p:nvSpPr>
        <p:spPr>
          <a:xfrm>
            <a:off x="2820669" y="5531485"/>
            <a:ext cx="7380000" cy="1"/>
          </a:xfrm>
          <a:custGeom>
            <a:rect l="l" t="t" r="r" b="b"/>
            <a:pathLst>
              <a:path w="7380000" h="1">
                <a:moveTo>
                  <a:pt x="0" y="0"/>
                </a:moveTo>
                <a:lnTo>
                  <a:pt x="7380000" y="1"/>
                </a:lnTo>
              </a:path>
            </a:pathLst>
          </a:custGeom>
          <a:ln w="9525">
            <a:solidFill>
              <a:srgbClr val="D9D9D9"/>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object 59"/>
          <p:cNvSpPr/>
          <p:nvPr/>
        </p:nvSpPr>
        <p:spPr>
          <a:xfrm>
            <a:off x="6293455" y="3251835"/>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object 60"/>
          <p:cNvSpPr/>
          <p:nvPr/>
        </p:nvSpPr>
        <p:spPr>
          <a:xfrm>
            <a:off x="6293455" y="336685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object 61"/>
          <p:cNvSpPr/>
          <p:nvPr/>
        </p:nvSpPr>
        <p:spPr>
          <a:xfrm>
            <a:off x="6293454" y="3251834"/>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object 62"/>
          <p:cNvSpPr/>
          <p:nvPr/>
        </p:nvSpPr>
        <p:spPr>
          <a:xfrm>
            <a:off x="6316418" y="3380743"/>
            <a:ext cx="870576" cy="345058"/>
          </a:xfrm>
          <a:custGeom>
            <a:rect l="l" t="t" r="r" b="b"/>
            <a:pathLst>
              <a:path w="870576" h="345058">
                <a:moveTo>
                  <a:pt x="0" y="0"/>
                </a:moveTo>
                <a:lnTo>
                  <a:pt x="870576" y="0"/>
                </a:lnTo>
                <a:lnTo>
                  <a:pt x="870576"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object 63"/>
          <p:cNvSpPr/>
          <p:nvPr/>
        </p:nvSpPr>
        <p:spPr>
          <a:xfrm>
            <a:off x="6299560" y="3256608"/>
            <a:ext cx="904003" cy="110244"/>
          </a:xfrm>
          <a:custGeom>
            <a:rect l="l" t="t" r="r" b="b"/>
            <a:pathLst>
              <a:path w="904003" h="110244">
                <a:moveTo>
                  <a:pt x="0" y="0"/>
                </a:moveTo>
                <a:lnTo>
                  <a:pt x="904003" y="0"/>
                </a:lnTo>
                <a:lnTo>
                  <a:pt x="904003"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object 64"/>
          <p:cNvSpPr/>
          <p:nvPr/>
        </p:nvSpPr>
        <p:spPr>
          <a:xfrm>
            <a:off x="7277070" y="3251835"/>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object 65"/>
          <p:cNvSpPr/>
          <p:nvPr/>
        </p:nvSpPr>
        <p:spPr>
          <a:xfrm>
            <a:off x="7277070" y="336685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object 66"/>
          <p:cNvSpPr/>
          <p:nvPr/>
        </p:nvSpPr>
        <p:spPr>
          <a:xfrm>
            <a:off x="7277069" y="3251834"/>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object 67"/>
          <p:cNvSpPr/>
          <p:nvPr/>
        </p:nvSpPr>
        <p:spPr>
          <a:xfrm>
            <a:off x="7300033" y="3380743"/>
            <a:ext cx="870577" cy="345058"/>
          </a:xfrm>
          <a:custGeom>
            <a:rect l="l" t="t" r="r" b="b"/>
            <a:pathLst>
              <a:path w="870577" h="345058">
                <a:moveTo>
                  <a:pt x="0" y="0"/>
                </a:moveTo>
                <a:lnTo>
                  <a:pt x="870577" y="0"/>
                </a:lnTo>
                <a:lnTo>
                  <a:pt x="870577"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object 68"/>
          <p:cNvSpPr txBox="1"/>
          <p:nvPr/>
        </p:nvSpPr>
        <p:spPr>
          <a:xfrm>
            <a:off x="6327140" y="3370071"/>
            <a:ext cx="1515110"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995680"/>
              </a:tabLst>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编码质控	</a:t>
            </a: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内涵质控</a:t>
            </a:r>
            <a:endParaRPr sz="800">
              <a:latin typeface="Microsoft YaHei UI"/>
              <a:cs typeface="Microsoft YaHei UI"/>
            </a:endParaRPr>
          </a:p>
        </p:txBody>
      </p:sp>
      <p:sp>
        <p:nvSpPr>
          <p:cNvPr id="69" name="object 69"/>
          <p:cNvSpPr txBox="1"/>
          <p:nvPr/>
        </p:nvSpPr>
        <p:spPr>
          <a:xfrm>
            <a:off x="6327141" y="3473703"/>
            <a:ext cx="852169" cy="2476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跨文书质控</a:t>
            </a:r>
            <a:endParaRPr sz="800">
              <a:latin typeface="Microsoft YaHei UI"/>
              <a:cs typeface="Microsoft YaHei UI"/>
            </a:endParaRPr>
          </a:p>
          <a:p>
            <a:pPr marL="112395" indent="-99695">
              <a:lnSpc>
                <a:spcPts val="890"/>
              </a:lnSpc>
              <a:buClr>
                <a:srgbClr val="8BC53F"/>
              </a:buClr>
              <a:buFont typeface="Arial"/>
              <a:buChar char="•"/>
              <a:tabLst>
                <a:tab pos="112395"/>
              </a:tabLst>
            </a:pPr>
            <a:r>
              <a:rPr sz="800" spc="5">
                <a:solidFill>
                  <a:srgbClr val="595959"/>
                </a:solidFill>
                <a:latin typeface="Microsoft YaHei UI"/>
                <a:cs typeface="Microsoft YaHei UI"/>
              </a:rPr>
              <a:t>H</a:t>
            </a:r>
            <a:r>
              <a:rPr sz="800" spc="-5">
                <a:solidFill>
                  <a:srgbClr val="595959"/>
                </a:solidFill>
                <a:latin typeface="Microsoft YaHei UI"/>
                <a:cs typeface="Microsoft YaHei UI"/>
              </a:rPr>
              <a:t>Q</a:t>
            </a:r>
            <a:r>
              <a:rPr sz="800" spc="5">
                <a:solidFill>
                  <a:srgbClr val="595959"/>
                </a:solidFill>
                <a:latin typeface="Microsoft YaHei UI"/>
                <a:cs typeface="Microsoft YaHei UI"/>
              </a:rPr>
              <a:t>M</a:t>
            </a:r>
            <a:r>
              <a:rPr sz="800">
                <a:solidFill>
                  <a:srgbClr val="595959"/>
                </a:solidFill>
                <a:latin typeface="Microsoft YaHei UI"/>
                <a:cs typeface="Microsoft YaHei UI"/>
              </a:rPr>
              <a:t>S数据质控</a:t>
            </a:r>
            <a:endParaRPr sz="800">
              <a:latin typeface="Microsoft YaHei UI"/>
              <a:cs typeface="Microsoft YaHei UI"/>
            </a:endParaRPr>
          </a:p>
        </p:txBody>
      </p:sp>
      <p:sp>
        <p:nvSpPr>
          <p:cNvPr id="70" name="object 70"/>
          <p:cNvSpPr/>
          <p:nvPr/>
        </p:nvSpPr>
        <p:spPr>
          <a:xfrm>
            <a:off x="7283175" y="3256608"/>
            <a:ext cx="904005" cy="110244"/>
          </a:xfrm>
          <a:custGeom>
            <a:rect l="l" t="t" r="r" b="b"/>
            <a:pathLst>
              <a:path w="904005" h="110244">
                <a:moveTo>
                  <a:pt x="0" y="0"/>
                </a:moveTo>
                <a:lnTo>
                  <a:pt x="904005" y="0"/>
                </a:lnTo>
                <a:lnTo>
                  <a:pt x="904005"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object 71"/>
          <p:cNvSpPr/>
          <p:nvPr/>
        </p:nvSpPr>
        <p:spPr>
          <a:xfrm>
            <a:off x="8260685" y="3251835"/>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object 72"/>
          <p:cNvSpPr/>
          <p:nvPr/>
        </p:nvSpPr>
        <p:spPr>
          <a:xfrm>
            <a:off x="8260685" y="336685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object 73"/>
          <p:cNvSpPr/>
          <p:nvPr/>
        </p:nvSpPr>
        <p:spPr>
          <a:xfrm>
            <a:off x="8260684" y="3251834"/>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object 74"/>
          <p:cNvSpPr/>
          <p:nvPr/>
        </p:nvSpPr>
        <p:spPr>
          <a:xfrm>
            <a:off x="8283648" y="3380743"/>
            <a:ext cx="870577" cy="345058"/>
          </a:xfrm>
          <a:custGeom>
            <a:rect l="l" t="t" r="r" b="b"/>
            <a:pathLst>
              <a:path w="870577" h="345058">
                <a:moveTo>
                  <a:pt x="0" y="0"/>
                </a:moveTo>
                <a:lnTo>
                  <a:pt x="870577" y="0"/>
                </a:lnTo>
                <a:lnTo>
                  <a:pt x="870577"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object 75"/>
          <p:cNvSpPr/>
          <p:nvPr/>
        </p:nvSpPr>
        <p:spPr>
          <a:xfrm>
            <a:off x="8266790" y="3256608"/>
            <a:ext cx="904005" cy="110244"/>
          </a:xfrm>
          <a:custGeom>
            <a:rect l="l" t="t" r="r" b="b"/>
            <a:pathLst>
              <a:path w="904005" h="110244">
                <a:moveTo>
                  <a:pt x="0" y="0"/>
                </a:moveTo>
                <a:lnTo>
                  <a:pt x="904005" y="0"/>
                </a:lnTo>
                <a:lnTo>
                  <a:pt x="904005"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object 76"/>
          <p:cNvSpPr/>
          <p:nvPr/>
        </p:nvSpPr>
        <p:spPr>
          <a:xfrm>
            <a:off x="9244300" y="3251835"/>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object 77"/>
          <p:cNvSpPr/>
          <p:nvPr/>
        </p:nvSpPr>
        <p:spPr>
          <a:xfrm>
            <a:off x="9244300" y="336685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object 78"/>
          <p:cNvSpPr/>
          <p:nvPr/>
        </p:nvSpPr>
        <p:spPr>
          <a:xfrm>
            <a:off x="9244299" y="3251834"/>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object 79"/>
          <p:cNvSpPr/>
          <p:nvPr/>
        </p:nvSpPr>
        <p:spPr>
          <a:xfrm>
            <a:off x="9267263" y="3380743"/>
            <a:ext cx="870577" cy="345058"/>
          </a:xfrm>
          <a:custGeom>
            <a:rect l="l" t="t" r="r" b="b"/>
            <a:pathLst>
              <a:path w="870577" h="345058">
                <a:moveTo>
                  <a:pt x="0" y="0"/>
                </a:moveTo>
                <a:lnTo>
                  <a:pt x="870577" y="0"/>
                </a:lnTo>
                <a:lnTo>
                  <a:pt x="870577"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object 80"/>
          <p:cNvSpPr/>
          <p:nvPr/>
        </p:nvSpPr>
        <p:spPr>
          <a:xfrm>
            <a:off x="9250403" y="3256608"/>
            <a:ext cx="904005" cy="110244"/>
          </a:xfrm>
          <a:custGeom>
            <a:rect l="l" t="t" r="r" b="b"/>
            <a:pathLst>
              <a:path w="904005" h="110244">
                <a:moveTo>
                  <a:pt x="0" y="0"/>
                </a:moveTo>
                <a:lnTo>
                  <a:pt x="904005" y="0"/>
                </a:lnTo>
                <a:lnTo>
                  <a:pt x="904005"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object 81"/>
          <p:cNvSpPr txBox="1"/>
          <p:nvPr/>
        </p:nvSpPr>
        <p:spPr>
          <a:xfrm>
            <a:off x="6510262" y="3244596"/>
            <a:ext cx="354774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tabLst>
                <a:tab pos="995680"/>
                <a:tab pos="1922145"/>
                <a:tab pos="2848610"/>
              </a:tabLst>
            </a:pPr>
            <a:r>
              <a:rPr sz="900" b="1">
                <a:solidFill>
                  <a:srgbClr val="595959"/>
                </a:solidFill>
                <a:latin typeface="Microsoft YaHei UI"/>
                <a:cs typeface="Microsoft YaHei UI"/>
              </a:rPr>
              <a:t>首页质控	病例质控	单病种质控	患者风险管控</a:t>
            </a:r>
            <a:endParaRPr sz="900">
              <a:latin typeface="Microsoft YaHei UI"/>
              <a:cs typeface="Microsoft YaHei UI"/>
            </a:endParaRPr>
          </a:p>
        </p:txBody>
      </p:sp>
      <p:sp>
        <p:nvSpPr>
          <p:cNvPr id="82" name="object 82"/>
          <p:cNvSpPr txBox="1"/>
          <p:nvPr/>
        </p:nvSpPr>
        <p:spPr>
          <a:xfrm>
            <a:off x="7310755" y="3473703"/>
            <a:ext cx="531495" cy="24765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形式质控</a:t>
            </a:r>
            <a:endParaRPr sz="800">
              <a:latin typeface="Microsoft YaHei UI"/>
              <a:cs typeface="Microsoft YaHei UI"/>
            </a:endParaRPr>
          </a:p>
          <a:p>
            <a:pPr marL="12700">
              <a:lnSpc>
                <a:spcPts val="89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时效质控</a:t>
            </a:r>
            <a:endParaRPr sz="800">
              <a:latin typeface="Microsoft YaHei UI"/>
              <a:cs typeface="Microsoft YaHei UI"/>
            </a:endParaRPr>
          </a:p>
        </p:txBody>
      </p:sp>
      <p:sp>
        <p:nvSpPr>
          <p:cNvPr id="83" name="object 83"/>
          <p:cNvSpPr txBox="1"/>
          <p:nvPr/>
        </p:nvSpPr>
        <p:spPr>
          <a:xfrm>
            <a:off x="8294370" y="3376167"/>
            <a:ext cx="734695" cy="3479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ts val="95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诊疗要求推送</a:t>
            </a:r>
            <a:endParaRPr sz="800">
              <a:latin typeface="Microsoft YaHei UI"/>
              <a:cs typeface="Microsoft YaHei UI"/>
            </a:endParaRPr>
          </a:p>
          <a:p>
            <a:pPr marL="12700">
              <a:lnSpc>
                <a:spcPts val="80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全环节质控</a:t>
            </a:r>
            <a:endParaRPr sz="800">
              <a:latin typeface="Microsoft YaHei UI"/>
              <a:cs typeface="Microsoft YaHei UI"/>
            </a:endParaRPr>
          </a:p>
          <a:p>
            <a:pPr marL="12700">
              <a:lnSpc>
                <a:spcPts val="89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上报数据挖掘</a:t>
            </a:r>
            <a:endParaRPr sz="800">
              <a:latin typeface="Microsoft YaHei UI"/>
              <a:cs typeface="Microsoft YaHei UI"/>
            </a:endParaRPr>
          </a:p>
        </p:txBody>
      </p:sp>
      <p:sp>
        <p:nvSpPr>
          <p:cNvPr id="84" name="object 84"/>
          <p:cNvSpPr txBox="1"/>
          <p:nvPr/>
        </p:nvSpPr>
        <p:spPr>
          <a:xfrm>
            <a:off x="9277985" y="3376167"/>
            <a:ext cx="734695" cy="3479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2395" indent="-99695">
              <a:lnSpc>
                <a:spcPts val="950"/>
              </a:lnSpc>
              <a:buClr>
                <a:srgbClr val="8BC53F"/>
              </a:buClr>
              <a:buFont typeface="Arial"/>
              <a:buChar char="•"/>
              <a:tabLst>
                <a:tab pos="112395"/>
              </a:tabLst>
            </a:pPr>
            <a:r>
              <a:rPr sz="800" spc="-5">
                <a:solidFill>
                  <a:srgbClr val="595959"/>
                </a:solidFill>
                <a:latin typeface="Microsoft YaHei UI"/>
                <a:cs typeface="Microsoft YaHei UI"/>
              </a:rPr>
              <a:t>V</a:t>
            </a:r>
            <a:r>
              <a:rPr sz="800">
                <a:solidFill>
                  <a:srgbClr val="595959"/>
                </a:solidFill>
                <a:latin typeface="Microsoft YaHei UI"/>
                <a:cs typeface="Microsoft YaHei UI"/>
              </a:rPr>
              <a:t>T</a:t>
            </a:r>
            <a:r>
              <a:rPr sz="800" spc="-10">
                <a:solidFill>
                  <a:srgbClr val="595959"/>
                </a:solidFill>
                <a:latin typeface="Microsoft YaHei UI"/>
                <a:cs typeface="Microsoft YaHei UI"/>
              </a:rPr>
              <a:t>E</a:t>
            </a:r>
            <a:r>
              <a:rPr sz="800">
                <a:solidFill>
                  <a:srgbClr val="595959"/>
                </a:solidFill>
                <a:latin typeface="Microsoft YaHei UI"/>
                <a:cs typeface="Microsoft YaHei UI"/>
              </a:rPr>
              <a:t>院内防控</a:t>
            </a:r>
            <a:endParaRPr sz="800">
              <a:latin typeface="Microsoft YaHei UI"/>
              <a:cs typeface="Microsoft YaHei UI"/>
            </a:endParaRPr>
          </a:p>
          <a:p>
            <a:pPr marL="12700">
              <a:lnSpc>
                <a:spcPts val="80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院感防控</a:t>
            </a:r>
            <a:endParaRPr sz="800">
              <a:latin typeface="Microsoft YaHei UI"/>
              <a:cs typeface="Microsoft YaHei UI"/>
            </a:endParaRPr>
          </a:p>
          <a:p>
            <a:pPr marL="12700">
              <a:lnSpc>
                <a:spcPts val="89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医院指标分析</a:t>
            </a:r>
            <a:endParaRPr sz="800">
              <a:latin typeface="Microsoft YaHei UI"/>
              <a:cs typeface="Microsoft YaHei UI"/>
            </a:endParaRPr>
          </a:p>
        </p:txBody>
      </p:sp>
      <p:sp>
        <p:nvSpPr>
          <p:cNvPr id="85" name="object 85"/>
          <p:cNvSpPr/>
          <p:nvPr/>
        </p:nvSpPr>
        <p:spPr>
          <a:xfrm>
            <a:off x="6293455" y="3782696"/>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object 86"/>
          <p:cNvSpPr/>
          <p:nvPr/>
        </p:nvSpPr>
        <p:spPr>
          <a:xfrm>
            <a:off x="6293455" y="389771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object 87"/>
          <p:cNvSpPr/>
          <p:nvPr/>
        </p:nvSpPr>
        <p:spPr>
          <a:xfrm>
            <a:off x="6293454" y="3782695"/>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object 88"/>
          <p:cNvSpPr/>
          <p:nvPr/>
        </p:nvSpPr>
        <p:spPr>
          <a:xfrm>
            <a:off x="6316418" y="3911603"/>
            <a:ext cx="870576" cy="345058"/>
          </a:xfrm>
          <a:custGeom>
            <a:rect l="l" t="t" r="r" b="b"/>
            <a:pathLst>
              <a:path w="870576" h="345058">
                <a:moveTo>
                  <a:pt x="0" y="0"/>
                </a:moveTo>
                <a:lnTo>
                  <a:pt x="870576" y="0"/>
                </a:lnTo>
                <a:lnTo>
                  <a:pt x="870576"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object 89"/>
          <p:cNvSpPr txBox="1"/>
          <p:nvPr/>
        </p:nvSpPr>
        <p:spPr>
          <a:xfrm>
            <a:off x="6327140" y="3900424"/>
            <a:ext cx="762000" cy="35115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2395" indent="-99695">
              <a:buClr>
                <a:srgbClr val="8BC53F"/>
              </a:buClr>
              <a:buFont typeface="Arial"/>
              <a:buChar char="•"/>
              <a:tabLst>
                <a:tab pos="112395"/>
              </a:tabLst>
            </a:pPr>
            <a:r>
              <a:rPr sz="800" spc="-10">
                <a:solidFill>
                  <a:srgbClr val="595959"/>
                </a:solidFill>
                <a:latin typeface="Microsoft YaHei UI"/>
                <a:cs typeface="Microsoft YaHei UI"/>
              </a:rPr>
              <a:t>DRG</a:t>
            </a:r>
            <a:r>
              <a:rPr sz="800" spc="-5">
                <a:solidFill>
                  <a:srgbClr val="595959"/>
                </a:solidFill>
                <a:latin typeface="Microsoft YaHei UI"/>
                <a:cs typeface="Microsoft YaHei UI"/>
              </a:rPr>
              <a:t>/</a:t>
            </a:r>
            <a:r>
              <a:rPr sz="800" spc="-10">
                <a:solidFill>
                  <a:srgbClr val="595959"/>
                </a:solidFill>
                <a:latin typeface="Microsoft YaHei UI"/>
                <a:cs typeface="Microsoft YaHei UI"/>
              </a:rPr>
              <a:t>D</a:t>
            </a:r>
            <a:r>
              <a:rPr sz="800" spc="-5">
                <a:solidFill>
                  <a:srgbClr val="595959"/>
                </a:solidFill>
                <a:latin typeface="Microsoft YaHei UI"/>
                <a:cs typeface="Microsoft YaHei UI"/>
              </a:rPr>
              <a:t>I</a:t>
            </a:r>
            <a:r>
              <a:rPr sz="800" spc="-10">
                <a:solidFill>
                  <a:srgbClr val="595959"/>
                </a:solidFill>
                <a:latin typeface="Microsoft YaHei UI"/>
                <a:cs typeface="Microsoft YaHei UI"/>
              </a:rPr>
              <a:t>P</a:t>
            </a:r>
            <a:r>
              <a:rPr sz="800">
                <a:solidFill>
                  <a:srgbClr val="595959"/>
                </a:solidFill>
                <a:latin typeface="Microsoft YaHei UI"/>
                <a:cs typeface="Microsoft YaHei UI"/>
              </a:rPr>
              <a:t>入组</a:t>
            </a:r>
            <a:endParaRPr sz="800">
              <a:latin typeface="Microsoft YaHei UI"/>
              <a:cs typeface="Microsoft YaHei UI"/>
            </a:endParaRPr>
          </a:p>
          <a:p>
            <a:pPr marL="12700">
              <a:lnSpc>
                <a:spcPts val="815"/>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日常监管</a:t>
            </a:r>
            <a:endParaRPr sz="800">
              <a:latin typeface="Microsoft YaHei UI"/>
              <a:cs typeface="Microsoft YaHei UI"/>
            </a:endParaRPr>
          </a:p>
          <a:p>
            <a:pPr marL="12700">
              <a:lnSpc>
                <a:spcPts val="890"/>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异常数据分析</a:t>
            </a:r>
            <a:endParaRPr sz="800">
              <a:latin typeface="Microsoft YaHei UI"/>
              <a:cs typeface="Microsoft YaHei UI"/>
            </a:endParaRPr>
          </a:p>
        </p:txBody>
      </p:sp>
      <p:sp>
        <p:nvSpPr>
          <p:cNvPr id="90" name="object 90"/>
          <p:cNvSpPr/>
          <p:nvPr/>
        </p:nvSpPr>
        <p:spPr>
          <a:xfrm>
            <a:off x="6299560" y="3787468"/>
            <a:ext cx="904003" cy="110244"/>
          </a:xfrm>
          <a:custGeom>
            <a:rect l="l" t="t" r="r" b="b"/>
            <a:pathLst>
              <a:path w="904003" h="110244">
                <a:moveTo>
                  <a:pt x="0" y="0"/>
                </a:moveTo>
                <a:lnTo>
                  <a:pt x="904003" y="0"/>
                </a:lnTo>
                <a:lnTo>
                  <a:pt x="904003"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object 91"/>
          <p:cNvSpPr txBox="1"/>
          <p:nvPr/>
        </p:nvSpPr>
        <p:spPr>
          <a:xfrm>
            <a:off x="6510261" y="3774947"/>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医保控费</a:t>
            </a:r>
            <a:endParaRPr sz="900">
              <a:latin typeface="Microsoft YaHei UI"/>
              <a:cs typeface="Microsoft YaHei UI"/>
            </a:endParaRPr>
          </a:p>
        </p:txBody>
      </p:sp>
      <p:sp>
        <p:nvSpPr>
          <p:cNvPr id="92" name="object 92"/>
          <p:cNvSpPr/>
          <p:nvPr/>
        </p:nvSpPr>
        <p:spPr>
          <a:xfrm>
            <a:off x="7277070" y="3782696"/>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object 93"/>
          <p:cNvSpPr/>
          <p:nvPr/>
        </p:nvSpPr>
        <p:spPr>
          <a:xfrm>
            <a:off x="7277070" y="389771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object 94"/>
          <p:cNvSpPr/>
          <p:nvPr/>
        </p:nvSpPr>
        <p:spPr>
          <a:xfrm>
            <a:off x="7277069" y="3782695"/>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object 95"/>
          <p:cNvSpPr/>
          <p:nvPr/>
        </p:nvSpPr>
        <p:spPr>
          <a:xfrm>
            <a:off x="7300033" y="3911603"/>
            <a:ext cx="870577" cy="345058"/>
          </a:xfrm>
          <a:custGeom>
            <a:rect l="l" t="t" r="r" b="b"/>
            <a:pathLst>
              <a:path w="870577" h="345058">
                <a:moveTo>
                  <a:pt x="0" y="0"/>
                </a:moveTo>
                <a:lnTo>
                  <a:pt x="870577" y="0"/>
                </a:lnTo>
                <a:lnTo>
                  <a:pt x="870577"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object 96"/>
          <p:cNvSpPr txBox="1"/>
          <p:nvPr/>
        </p:nvSpPr>
        <p:spPr>
          <a:xfrm>
            <a:off x="7310755" y="3900424"/>
            <a:ext cx="531495" cy="2381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用药干预</a:t>
            </a:r>
            <a:endParaRPr sz="800">
              <a:latin typeface="Microsoft YaHei UI"/>
              <a:cs typeface="Microsoft YaHei UI"/>
            </a:endParaRPr>
          </a:p>
          <a:p>
            <a:pPr marL="12700">
              <a:lnSpc>
                <a:spcPts val="815"/>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医嘱审方</a:t>
            </a:r>
            <a:endParaRPr sz="800">
              <a:latin typeface="Microsoft YaHei UI"/>
              <a:cs typeface="Microsoft YaHei UI"/>
            </a:endParaRPr>
          </a:p>
        </p:txBody>
      </p:sp>
      <p:sp>
        <p:nvSpPr>
          <p:cNvPr id="97" name="object 97"/>
          <p:cNvSpPr txBox="1"/>
          <p:nvPr/>
        </p:nvSpPr>
        <p:spPr>
          <a:xfrm>
            <a:off x="7310755" y="4116832"/>
            <a:ext cx="63309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用药知识库</a:t>
            </a:r>
            <a:endParaRPr sz="800">
              <a:latin typeface="Microsoft YaHei UI"/>
              <a:cs typeface="Microsoft YaHei UI"/>
            </a:endParaRPr>
          </a:p>
        </p:txBody>
      </p:sp>
      <p:sp>
        <p:nvSpPr>
          <p:cNvPr id="98" name="object 98"/>
          <p:cNvSpPr/>
          <p:nvPr/>
        </p:nvSpPr>
        <p:spPr>
          <a:xfrm>
            <a:off x="7283175" y="3787468"/>
            <a:ext cx="904005" cy="110244"/>
          </a:xfrm>
          <a:custGeom>
            <a:rect l="l" t="t" r="r" b="b"/>
            <a:pathLst>
              <a:path w="904005" h="110244">
                <a:moveTo>
                  <a:pt x="0" y="0"/>
                </a:moveTo>
                <a:lnTo>
                  <a:pt x="904005" y="0"/>
                </a:lnTo>
                <a:lnTo>
                  <a:pt x="904005"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object 99"/>
          <p:cNvSpPr txBox="1"/>
          <p:nvPr/>
        </p:nvSpPr>
        <p:spPr>
          <a:xfrm>
            <a:off x="7493876" y="3774947"/>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合理用药</a:t>
            </a:r>
            <a:endParaRPr sz="900">
              <a:latin typeface="Microsoft YaHei UI"/>
              <a:cs typeface="Microsoft YaHei UI"/>
            </a:endParaRPr>
          </a:p>
        </p:txBody>
      </p:sp>
      <p:sp>
        <p:nvSpPr>
          <p:cNvPr id="100" name="object 100"/>
          <p:cNvSpPr/>
          <p:nvPr/>
        </p:nvSpPr>
        <p:spPr>
          <a:xfrm>
            <a:off x="8260685" y="3782696"/>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object 101"/>
          <p:cNvSpPr/>
          <p:nvPr/>
        </p:nvSpPr>
        <p:spPr>
          <a:xfrm>
            <a:off x="8260685" y="389771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object 102"/>
          <p:cNvSpPr/>
          <p:nvPr/>
        </p:nvSpPr>
        <p:spPr>
          <a:xfrm>
            <a:off x="8260684" y="3782695"/>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object 103"/>
          <p:cNvSpPr/>
          <p:nvPr/>
        </p:nvSpPr>
        <p:spPr>
          <a:xfrm>
            <a:off x="8283648" y="3911603"/>
            <a:ext cx="870577" cy="345058"/>
          </a:xfrm>
          <a:custGeom>
            <a:rect l="l" t="t" r="r" b="b"/>
            <a:pathLst>
              <a:path w="870577" h="345058">
                <a:moveTo>
                  <a:pt x="0" y="0"/>
                </a:moveTo>
                <a:lnTo>
                  <a:pt x="870577" y="0"/>
                </a:lnTo>
                <a:lnTo>
                  <a:pt x="870577"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object 104"/>
          <p:cNvSpPr txBox="1"/>
          <p:nvPr/>
        </p:nvSpPr>
        <p:spPr>
          <a:xfrm>
            <a:off x="8294370" y="3900424"/>
            <a:ext cx="531495" cy="2381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诊断推理</a:t>
            </a:r>
            <a:endParaRPr sz="800">
              <a:latin typeface="Microsoft YaHei UI"/>
              <a:cs typeface="Microsoft YaHei UI"/>
            </a:endParaRPr>
          </a:p>
          <a:p>
            <a:pPr marL="12700">
              <a:lnSpc>
                <a:spcPts val="815"/>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用药提醒</a:t>
            </a:r>
            <a:endParaRPr sz="800">
              <a:latin typeface="Microsoft YaHei UI"/>
              <a:cs typeface="Microsoft YaHei UI"/>
            </a:endParaRPr>
          </a:p>
        </p:txBody>
      </p:sp>
      <p:sp>
        <p:nvSpPr>
          <p:cNvPr id="105" name="object 105"/>
          <p:cNvSpPr txBox="1"/>
          <p:nvPr/>
        </p:nvSpPr>
        <p:spPr>
          <a:xfrm>
            <a:off x="8294370" y="4116832"/>
            <a:ext cx="53149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检查推荐</a:t>
            </a:r>
            <a:endParaRPr sz="800">
              <a:latin typeface="Microsoft YaHei UI"/>
              <a:cs typeface="Microsoft YaHei UI"/>
            </a:endParaRPr>
          </a:p>
        </p:txBody>
      </p:sp>
      <p:sp>
        <p:nvSpPr>
          <p:cNvPr id="106" name="object 106"/>
          <p:cNvSpPr/>
          <p:nvPr/>
        </p:nvSpPr>
        <p:spPr>
          <a:xfrm>
            <a:off x="8266790" y="3787468"/>
            <a:ext cx="904005" cy="110244"/>
          </a:xfrm>
          <a:custGeom>
            <a:rect l="l" t="t" r="r" b="b"/>
            <a:pathLst>
              <a:path w="904005" h="110244">
                <a:moveTo>
                  <a:pt x="0" y="0"/>
                </a:moveTo>
                <a:lnTo>
                  <a:pt x="904005" y="0"/>
                </a:lnTo>
                <a:lnTo>
                  <a:pt x="904005"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7" name="object 107"/>
          <p:cNvSpPr txBox="1"/>
          <p:nvPr/>
        </p:nvSpPr>
        <p:spPr>
          <a:xfrm>
            <a:off x="8554485" y="3774947"/>
            <a:ext cx="329565"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spc="-20">
                <a:solidFill>
                  <a:srgbClr val="595959"/>
                </a:solidFill>
                <a:latin typeface="Microsoft YaHei UI"/>
                <a:cs typeface="Microsoft YaHei UI"/>
              </a:rPr>
              <a:t>C</a:t>
            </a:r>
            <a:r>
              <a:rPr sz="900" b="1" spc="-15">
                <a:solidFill>
                  <a:srgbClr val="595959"/>
                </a:solidFill>
                <a:latin typeface="Microsoft YaHei UI"/>
                <a:cs typeface="Microsoft YaHei UI"/>
              </a:rPr>
              <a:t>DS</a:t>
            </a:r>
            <a:r>
              <a:rPr sz="900" b="1" spc="-10">
                <a:solidFill>
                  <a:srgbClr val="595959"/>
                </a:solidFill>
                <a:latin typeface="Microsoft YaHei UI"/>
                <a:cs typeface="Microsoft YaHei UI"/>
              </a:rPr>
              <a:t>S</a:t>
            </a:r>
            <a:endParaRPr sz="900">
              <a:latin typeface="Microsoft YaHei UI"/>
              <a:cs typeface="Microsoft YaHei UI"/>
            </a:endParaRPr>
          </a:p>
        </p:txBody>
      </p:sp>
      <p:sp>
        <p:nvSpPr>
          <p:cNvPr id="108" name="object 108"/>
          <p:cNvSpPr/>
          <p:nvPr/>
        </p:nvSpPr>
        <p:spPr>
          <a:xfrm>
            <a:off x="9244300" y="3782696"/>
            <a:ext cx="916793" cy="4773"/>
          </a:xfrm>
          <a:custGeom>
            <a:rect l="l" t="t" r="r" b="b"/>
            <a:pathLst>
              <a:path w="916792" h="4773">
                <a:moveTo>
                  <a:pt x="0" y="4773"/>
                </a:moveTo>
                <a:lnTo>
                  <a:pt x="916793" y="4773"/>
                </a:lnTo>
                <a:lnTo>
                  <a:pt x="916793" y="0"/>
                </a:lnTo>
                <a:lnTo>
                  <a:pt x="0" y="0"/>
                </a:lnTo>
                <a:lnTo>
                  <a:pt x="0" y="4773"/>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9" name="object 109"/>
          <p:cNvSpPr/>
          <p:nvPr/>
        </p:nvSpPr>
        <p:spPr>
          <a:xfrm>
            <a:off x="9244300" y="3897714"/>
            <a:ext cx="916793" cy="382821"/>
          </a:xfrm>
          <a:custGeom>
            <a:rect l="l" t="t" r="r" b="b"/>
            <a:pathLst>
              <a:path w="916792" h="382821">
                <a:moveTo>
                  <a:pt x="0" y="382821"/>
                </a:moveTo>
                <a:lnTo>
                  <a:pt x="916793" y="382821"/>
                </a:lnTo>
                <a:lnTo>
                  <a:pt x="916793" y="0"/>
                </a:lnTo>
                <a:lnTo>
                  <a:pt x="0" y="0"/>
                </a:lnTo>
                <a:lnTo>
                  <a:pt x="0" y="382821"/>
                </a:lnTo>
                <a:close/>
              </a:path>
            </a:pathLst>
          </a:custGeom>
          <a:solidFill>
            <a:srgbClr val="E0F0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0" name="object 110"/>
          <p:cNvSpPr/>
          <p:nvPr/>
        </p:nvSpPr>
        <p:spPr>
          <a:xfrm>
            <a:off x="9244299" y="3782695"/>
            <a:ext cx="916794" cy="497840"/>
          </a:xfrm>
          <a:custGeom>
            <a:rect l="l" t="t" r="r" b="b"/>
            <a:pathLst>
              <a:path w="916794" h="497840">
                <a:moveTo>
                  <a:pt x="0" y="0"/>
                </a:moveTo>
                <a:lnTo>
                  <a:pt x="916794" y="0"/>
                </a:lnTo>
                <a:lnTo>
                  <a:pt x="916794" y="497840"/>
                </a:lnTo>
                <a:lnTo>
                  <a:pt x="0" y="497840"/>
                </a:lnTo>
                <a:lnTo>
                  <a:pt x="0" y="0"/>
                </a:lnTo>
                <a:close/>
              </a:path>
            </a:pathLst>
          </a:custGeom>
          <a:ln w="9525">
            <a:solidFill>
              <a:srgbClr val="8BC53F"/>
            </a:solidFill>
          </a:ln>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1" name="object 111"/>
          <p:cNvSpPr/>
          <p:nvPr/>
        </p:nvSpPr>
        <p:spPr>
          <a:xfrm>
            <a:off x="9267263" y="3911603"/>
            <a:ext cx="870577" cy="345058"/>
          </a:xfrm>
          <a:custGeom>
            <a:rect l="l" t="t" r="r" b="b"/>
            <a:pathLst>
              <a:path w="870577" h="345058">
                <a:moveTo>
                  <a:pt x="0" y="0"/>
                </a:moveTo>
                <a:lnTo>
                  <a:pt x="870577" y="0"/>
                </a:lnTo>
                <a:lnTo>
                  <a:pt x="870577" y="345058"/>
                </a:lnTo>
                <a:lnTo>
                  <a:pt x="0" y="345058"/>
                </a:lnTo>
                <a:lnTo>
                  <a:pt x="0" y="0"/>
                </a:lnTo>
                <a:close/>
              </a:path>
            </a:pathLst>
          </a:custGeom>
          <a:solidFill>
            <a:srgbClr val="FFFFF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2" name="object 112"/>
          <p:cNvSpPr txBox="1"/>
          <p:nvPr/>
        </p:nvSpPr>
        <p:spPr>
          <a:xfrm>
            <a:off x="9277985" y="3900424"/>
            <a:ext cx="633095" cy="238125"/>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单病种上报</a:t>
            </a:r>
            <a:endParaRPr sz="800">
              <a:latin typeface="Microsoft YaHei UI"/>
              <a:cs typeface="Microsoft YaHei UI"/>
            </a:endParaRPr>
          </a:p>
          <a:p>
            <a:pPr marL="12700">
              <a:lnSpc>
                <a:spcPts val="815"/>
              </a:lnSpc>
            </a:pPr>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首页上报</a:t>
            </a:r>
            <a:endParaRPr sz="800">
              <a:latin typeface="Microsoft YaHei UI"/>
              <a:cs typeface="Microsoft YaHei UI"/>
            </a:endParaRPr>
          </a:p>
        </p:txBody>
      </p:sp>
      <p:sp>
        <p:nvSpPr>
          <p:cNvPr id="113" name="object 113"/>
          <p:cNvSpPr txBox="1"/>
          <p:nvPr/>
        </p:nvSpPr>
        <p:spPr>
          <a:xfrm>
            <a:off x="9277985" y="4116832"/>
            <a:ext cx="734695" cy="13462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800">
                <a:solidFill>
                  <a:srgbClr val="8BC53F"/>
                </a:solidFill>
                <a:latin typeface="Arial"/>
                <a:cs typeface="Arial"/>
              </a:rPr>
              <a:t>• </a:t>
            </a:r>
            <a:r>
              <a:rPr sz="800" spc="60">
                <a:solidFill>
                  <a:srgbClr val="8BC53F"/>
                </a:solidFill>
                <a:latin typeface="Arial"/>
                <a:cs typeface="Arial"/>
              </a:rPr>
              <a:t> </a:t>
            </a:r>
            <a:r>
              <a:rPr sz="800">
                <a:solidFill>
                  <a:srgbClr val="595959"/>
                </a:solidFill>
                <a:latin typeface="Microsoft YaHei UI"/>
                <a:cs typeface="Microsoft YaHei UI"/>
              </a:rPr>
              <a:t>不良事件上报</a:t>
            </a:r>
            <a:endParaRPr sz="800">
              <a:latin typeface="Microsoft YaHei UI"/>
              <a:cs typeface="Microsoft YaHei UI"/>
            </a:endParaRPr>
          </a:p>
        </p:txBody>
      </p:sp>
      <p:sp>
        <p:nvSpPr>
          <p:cNvPr id="114" name="object 114"/>
          <p:cNvSpPr/>
          <p:nvPr/>
        </p:nvSpPr>
        <p:spPr>
          <a:xfrm>
            <a:off x="9250403" y="3787468"/>
            <a:ext cx="904005" cy="110244"/>
          </a:xfrm>
          <a:custGeom>
            <a:rect l="l" t="t" r="r" b="b"/>
            <a:pathLst>
              <a:path w="904005" h="110244">
                <a:moveTo>
                  <a:pt x="0" y="0"/>
                </a:moveTo>
                <a:lnTo>
                  <a:pt x="904005" y="0"/>
                </a:lnTo>
                <a:lnTo>
                  <a:pt x="904005" y="110244"/>
                </a:lnTo>
                <a:lnTo>
                  <a:pt x="0" y="110244"/>
                </a:lnTo>
                <a:lnTo>
                  <a:pt x="0" y="0"/>
                </a:lnTo>
                <a:close/>
              </a:path>
            </a:pathLst>
          </a:custGeom>
          <a:solidFill>
            <a:srgbClr val="D1E8B2"/>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5" name="object 115"/>
          <p:cNvSpPr txBox="1"/>
          <p:nvPr/>
        </p:nvSpPr>
        <p:spPr>
          <a:xfrm>
            <a:off x="9461106" y="3774947"/>
            <a:ext cx="482600" cy="14986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900" b="1">
                <a:solidFill>
                  <a:srgbClr val="595959"/>
                </a:solidFill>
                <a:latin typeface="Microsoft YaHei UI"/>
                <a:cs typeface="Microsoft YaHei UI"/>
              </a:rPr>
              <a:t>数据上报</a:t>
            </a:r>
            <a:endParaRPr sz="900">
              <a:latin typeface="Microsoft YaHei UI"/>
              <a:cs typeface="Microsoft YaHei UI"/>
            </a:endParaRPr>
          </a:p>
        </p:txBody>
      </p:sp>
      <p:sp>
        <p:nvSpPr>
          <p:cNvPr id="116" name="object 116"/>
          <p:cNvSpPr/>
          <p:nvPr/>
        </p:nvSpPr>
        <p:spPr>
          <a:xfrm>
            <a:off x="1524000" y="1"/>
            <a:ext cx="2064468" cy="243417"/>
          </a:xfrm>
          <a:custGeom>
            <a:rect l="l" t="t" r="r" b="b"/>
            <a:pathLst>
              <a:path w="2064468" h="243417">
                <a:moveTo>
                  <a:pt x="1949296" y="0"/>
                </a:moveTo>
                <a:lnTo>
                  <a:pt x="0" y="0"/>
                </a:lnTo>
                <a:lnTo>
                  <a:pt x="0" y="243417"/>
                </a:lnTo>
                <a:lnTo>
                  <a:pt x="1936225" y="243417"/>
                </a:lnTo>
                <a:lnTo>
                  <a:pt x="2064468" y="115172"/>
                </a:lnTo>
                <a:lnTo>
                  <a:pt x="1949296" y="0"/>
                </a:lnTo>
                <a:close/>
              </a:path>
            </a:pathLst>
          </a:custGeom>
          <a:solidFill>
            <a:srgbClr val="D9D9D9"/>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7" name="object 117"/>
          <p:cNvSpPr txBox="1"/>
          <p:nvPr/>
        </p:nvSpPr>
        <p:spPr>
          <a:xfrm>
            <a:off x="1978073" y="24383"/>
            <a:ext cx="1092200"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595959"/>
                </a:solidFill>
                <a:latin typeface="Microsoft YaHei UI"/>
                <a:cs typeface="Microsoft YaHei UI"/>
              </a:rPr>
              <a:t>数字化健康管理</a:t>
            </a:r>
            <a:endParaRPr sz="1200">
              <a:latin typeface="Microsoft YaHei UI"/>
              <a:cs typeface="Microsoft YaHei UI"/>
            </a:endParaRPr>
          </a:p>
        </p:txBody>
      </p:sp>
      <p:sp>
        <p:nvSpPr>
          <p:cNvPr id="118" name="object 118"/>
          <p:cNvSpPr/>
          <p:nvPr/>
        </p:nvSpPr>
        <p:spPr>
          <a:xfrm>
            <a:off x="3498791" y="1"/>
            <a:ext cx="2064470" cy="243417"/>
          </a:xfrm>
          <a:custGeom>
            <a:rect l="l" t="t" r="r" b="b"/>
            <a:pathLst>
              <a:path w="2064470" h="243417">
                <a:moveTo>
                  <a:pt x="1949297" y="0"/>
                </a:moveTo>
                <a:lnTo>
                  <a:pt x="13070" y="0"/>
                </a:lnTo>
                <a:lnTo>
                  <a:pt x="128244" y="115172"/>
                </a:lnTo>
                <a:lnTo>
                  <a:pt x="0" y="243417"/>
                </a:lnTo>
                <a:lnTo>
                  <a:pt x="1936226" y="243417"/>
                </a:lnTo>
                <a:lnTo>
                  <a:pt x="2064470" y="115172"/>
                </a:lnTo>
                <a:lnTo>
                  <a:pt x="1949297" y="0"/>
                </a:lnTo>
                <a:close/>
              </a:path>
            </a:pathLst>
          </a:custGeom>
          <a:solidFill>
            <a:srgbClr val="8BC53F"/>
          </a:solidFill>
        </p:spPr>
        <p:txBody>
          <a:bodyPr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9" name="object 119"/>
          <p:cNvSpPr txBox="1"/>
          <p:nvPr/>
        </p:nvSpPr>
        <p:spPr>
          <a:xfrm>
            <a:off x="3926984" y="24383"/>
            <a:ext cx="1208405" cy="195580"/>
          </a:xfrm>
          <a:prstGeom prst="rect">
            <a:avLst/>
          </a:prstGeom>
        </p:spPr>
        <p:txBody>
          <a:bodyPr vert="horz" wrap="square" lIns="0" tIns="0" rIns="0" bIns="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r>
              <a:rPr sz="1200">
                <a:solidFill>
                  <a:srgbClr val="FFFFFF"/>
                </a:solidFill>
                <a:latin typeface="Microsoft YaHei UI"/>
                <a:cs typeface="Microsoft YaHei UI"/>
              </a:rPr>
              <a:t>智慧病案与</a:t>
            </a:r>
            <a:r>
              <a:rPr sz="1200" spc="-5">
                <a:solidFill>
                  <a:srgbClr val="FFFFFF"/>
                </a:solidFill>
                <a:latin typeface="Verdana"/>
                <a:cs typeface="Verdana"/>
              </a:rPr>
              <a:t>D</a:t>
            </a:r>
            <a:r>
              <a:rPr sz="1200">
                <a:solidFill>
                  <a:srgbClr val="FFFFFF"/>
                </a:solidFill>
                <a:latin typeface="Verdana"/>
                <a:cs typeface="Verdana"/>
              </a:rPr>
              <a:t>R</a:t>
            </a:r>
            <a:r>
              <a:rPr sz="1200" spc="-5">
                <a:solidFill>
                  <a:srgbClr val="FFFFFF"/>
                </a:solidFill>
                <a:latin typeface="Verdana"/>
                <a:cs typeface="Verdana"/>
              </a:rPr>
              <a:t>G</a:t>
            </a:r>
            <a:r>
              <a:rPr sz="1200">
                <a:solidFill>
                  <a:srgbClr val="FFFFFF"/>
                </a:solidFill>
                <a:latin typeface="Verdana"/>
                <a:cs typeface="Verdana"/>
              </a:rPr>
              <a:t>s</a:t>
            </a:r>
            <a:endParaRPr sz="1200">
              <a:latin typeface="Verdana"/>
              <a:cs typeface="Verdana"/>
            </a:endParaRPr>
          </a:p>
        </p:txBody>
      </p:sp>
      <p:graphicFrame>
        <p:nvGraphicFramePr>
          <p:cNvPr id="45" name="object 45"/>
          <p:cNvGraphicFramePr>
            <a:graphicFrameLocks noGrp="1"/>
          </p:cNvGraphicFramePr>
          <p:nvPr/>
        </p:nvGraphicFramePr>
        <p:xfrm>
          <a:off x="3644900" y="6063369"/>
          <a:ext cx="6535238" cy="309809"/>
        </p:xfrm>
        <a:graphic>
          <a:graphicData uri="http://schemas.openxmlformats.org/drawingml/2006/table">
            <a:tbl>
              <a:tblPr firstRow="1" bandRow="1">
                <a:tableStyleId>{2D5ABB26-0587-4C30-8999-92F81FD0307C}</a:tableStyleId>
              </a:tblPr>
              <a:tblGrid>
                <a:gridCol w="161571">
                  <a:extLst>
                    <a:ext uri="{9D8B030D-6E8A-4147-A177-3AD203B41FA5}">
                      <a16:colId xmlns:a16="http://schemas.microsoft.com/office/drawing/2014/main" val="20000"/>
                    </a:ext>
                  </a:extLst>
                </a:gridCol>
                <a:gridCol w="2541136">
                  <a:extLst>
                    <a:ext uri="{9D8B030D-6E8A-4147-A177-3AD203B41FA5}">
                      <a16:colId xmlns:a16="http://schemas.microsoft.com/office/drawing/2014/main" val="20001"/>
                    </a:ext>
                  </a:extLst>
                </a:gridCol>
                <a:gridCol w="850076">
                  <a:extLst>
                    <a:ext uri="{9D8B030D-6E8A-4147-A177-3AD203B41FA5}">
                      <a16:colId xmlns:a16="http://schemas.microsoft.com/office/drawing/2014/main" val="20002"/>
                    </a:ext>
                  </a:extLst>
                </a:gridCol>
                <a:gridCol w="51459">
                  <a:extLst>
                    <a:ext uri="{9D8B030D-6E8A-4147-A177-3AD203B41FA5}">
                      <a16:colId xmlns:a16="http://schemas.microsoft.com/office/drawing/2014/main" val="20003"/>
                    </a:ext>
                  </a:extLst>
                </a:gridCol>
                <a:gridCol w="942210">
                  <a:extLst>
                    <a:ext uri="{9D8B030D-6E8A-4147-A177-3AD203B41FA5}">
                      <a16:colId xmlns:a16="http://schemas.microsoft.com/office/drawing/2014/main" val="20004"/>
                    </a:ext>
                  </a:extLst>
                </a:gridCol>
                <a:gridCol w="52183">
                  <a:extLst>
                    <a:ext uri="{9D8B030D-6E8A-4147-A177-3AD203B41FA5}">
                      <a16:colId xmlns:a16="http://schemas.microsoft.com/office/drawing/2014/main" val="20005"/>
                    </a:ext>
                  </a:extLst>
                </a:gridCol>
                <a:gridCol w="942210">
                  <a:extLst>
                    <a:ext uri="{9D8B030D-6E8A-4147-A177-3AD203B41FA5}">
                      <a16:colId xmlns:a16="http://schemas.microsoft.com/office/drawing/2014/main" val="20006"/>
                    </a:ext>
                  </a:extLst>
                </a:gridCol>
                <a:gridCol w="52183">
                  <a:extLst>
                    <a:ext uri="{9D8B030D-6E8A-4147-A177-3AD203B41FA5}">
                      <a16:colId xmlns:a16="http://schemas.microsoft.com/office/drawing/2014/main" val="20007"/>
                    </a:ext>
                  </a:extLst>
                </a:gridCol>
                <a:gridCol w="942210">
                  <a:extLst>
                    <a:ext uri="{9D8B030D-6E8A-4147-A177-3AD203B41FA5}">
                      <a16:colId xmlns:a16="http://schemas.microsoft.com/office/drawing/2014/main" val="20008"/>
                    </a:ext>
                  </a:extLst>
                </a:gridCol>
              </a:tblGrid>
              <a:tr h="162474">
                <a:tc>
                  <a:txBody>
                    <a:bodyPr vert="horz" wrap="square"/>
                    <a:lstStyle/>
                    <a:p>
                      <a:pPr marL="25400">
                        <a:lnSpc>
                          <a:spcPct val="100000"/>
                        </a:lnSpc>
                      </a:pPr>
                      <a:r>
                        <a:rPr sz="1000">
                          <a:solidFill>
                            <a:srgbClr val="595959"/>
                          </a:solidFill>
                          <a:latin typeface="Arial"/>
                          <a:cs typeface="Arial"/>
                        </a:rPr>
                        <a:t>Ø</a:t>
                      </a:r>
                      <a:endParaRPr sz="1000">
                        <a:latin typeface="Arial"/>
                        <a:cs typeface="Arial"/>
                      </a:endParaRPr>
                    </a:p>
                  </a:txBody>
                  <a:tcPr marL="0" marR="0" marT="0" marB="0"/>
                </a:tc>
                <a:tc>
                  <a:txBody>
                    <a:bodyPr vert="horz" wrap="square"/>
                    <a:lstStyle/>
                    <a:p>
                      <a:pPr marL="34925">
                        <a:lnSpc>
                          <a:spcPct val="100000"/>
                        </a:lnSpc>
                      </a:pPr>
                      <a:r>
                        <a:rPr sz="1000" b="1">
                          <a:solidFill>
                            <a:srgbClr val="FFCF00"/>
                          </a:solidFill>
                          <a:latin typeface="Microsoft YaHei UI"/>
                          <a:cs typeface="Microsoft YaHei UI"/>
                        </a:rPr>
                        <a:t>产品效果：</a:t>
                      </a:r>
                      <a:r>
                        <a:rPr sz="1000">
                          <a:solidFill>
                            <a:srgbClr val="595959"/>
                          </a:solidFill>
                          <a:latin typeface="Microsoft YaHei UI"/>
                          <a:cs typeface="Microsoft YaHei UI"/>
                        </a:rPr>
                        <a:t>全流程全范围的病案内涵质控、</a:t>
                      </a:r>
                      <a:endParaRPr sz="1000">
                        <a:latin typeface="Microsoft YaHei UI"/>
                        <a:cs typeface="Microsoft YaHei UI"/>
                      </a:endParaRPr>
                    </a:p>
                  </a:txBody>
                  <a:tcPr marL="0" marR="0" marT="0" marB="0"/>
                </a:tc>
                <a:tc>
                  <a:txBody>
                    <a:bodyPr vert="horz" wrap="square"/>
                    <a:lstStyle/>
                    <a:p>
                      <a:pPr marL="92710">
                        <a:lnSpc>
                          <a:spcPct val="100000"/>
                        </a:lnSpc>
                      </a:pPr>
                      <a:r>
                        <a:rPr sz="900" b="1">
                          <a:solidFill>
                            <a:srgbClr val="595959"/>
                          </a:solidFill>
                          <a:latin typeface="Microsoft YaHei UI"/>
                          <a:cs typeface="Microsoft YaHei UI"/>
                        </a:rPr>
                        <a:t>编码与病案</a:t>
                      </a:r>
                      <a:endParaRPr sz="900">
                        <a:latin typeface="Microsoft YaHei UI"/>
                        <a:cs typeface="Microsoft YaHei UI"/>
                      </a:endParaRPr>
                    </a:p>
                  </a:txBody>
                  <a:tcPr marL="0" marR="0" marT="0" marB="0">
                    <a:lnR w="9525">
                      <a:solidFill>
                        <a:srgbClr val="FFCF00"/>
                      </a:solidFill>
                      <a:prstDash val="solid"/>
                    </a:lnR>
                    <a:lnT w="9525">
                      <a:solidFill>
                        <a:srgbClr val="FFCF00"/>
                      </a:solidFill>
                      <a:prstDash val="solid"/>
                    </a:lnT>
                  </a:tcPr>
                </a:tc>
                <a:tc>
                  <a:txBody>
                    <a:bodyPr vert="horz" wrap="square"/>
                    <a:lstStyle/>
                    <a:p>
                      <a:endParaRPr sz="900">
                        <a:latin typeface="Microsoft YaHei UI"/>
                        <a:cs typeface="Microsoft YaHei UI"/>
                      </a:endParaRPr>
                    </a:p>
                  </a:txBody>
                  <a:tcPr marL="0" marR="0" marT="0" marB="0">
                    <a:lnL w="9525" cap="flat" cmpd="sng" algn="ctr">
                      <a:solidFill>
                        <a:srgbClr val="FFCF00"/>
                      </a:solidFill>
                      <a:prstDash val="solid"/>
                      <a:round/>
                      <a:headEnd type="none" w="med" len="med"/>
                      <a:tailEnd type="none" w="med" len="med"/>
                    </a:lnL>
                  </a:tcPr>
                </a:tc>
                <a:tc>
                  <a:txBody>
                    <a:bodyPr vert="horz" wrap="square"/>
                    <a:lstStyle/>
                    <a:p>
                      <a:pPr marL="123189">
                        <a:lnSpc>
                          <a:spcPct val="100000"/>
                        </a:lnSpc>
                      </a:pPr>
                      <a:r>
                        <a:rPr sz="900" b="1">
                          <a:solidFill>
                            <a:srgbClr val="595959"/>
                          </a:solidFill>
                          <a:latin typeface="Microsoft YaHei UI"/>
                          <a:cs typeface="Microsoft YaHei UI"/>
                        </a:rPr>
                        <a:t>输血和危急值</a:t>
                      </a:r>
                      <a:endParaRPr sz="900">
                        <a:latin typeface="Microsoft YaHei UI"/>
                        <a:cs typeface="Microsoft YaHei UI"/>
                      </a:endParaRPr>
                    </a:p>
                  </a:txBody>
                  <a:tcPr marL="0" marR="0" marT="0" marB="0">
                    <a:lnR w="9525">
                      <a:solidFill>
                        <a:srgbClr val="FFCF00"/>
                      </a:solidFill>
                      <a:prstDash val="solid"/>
                    </a:lnR>
                    <a:lnT w="9525">
                      <a:solidFill>
                        <a:srgbClr val="FFCF00"/>
                      </a:solidFill>
                      <a:prstDash val="solid"/>
                    </a:lnT>
                  </a:tcPr>
                </a:tc>
                <a:tc>
                  <a:txBody>
                    <a:bodyPr vert="horz" wrap="square"/>
                    <a:lstStyle/>
                    <a:p>
                      <a:endParaRPr sz="900">
                        <a:latin typeface="Microsoft YaHei UI"/>
                        <a:cs typeface="Microsoft YaHei UI"/>
                      </a:endParaRPr>
                    </a:p>
                  </a:txBody>
                  <a:tcPr marL="0" marR="0" marT="0" marB="0">
                    <a:lnL w="9525" cap="flat" cmpd="sng" algn="ctr">
                      <a:solidFill>
                        <a:srgbClr val="FFCF00"/>
                      </a:solidFill>
                      <a:prstDash val="solid"/>
                      <a:round/>
                      <a:headEnd type="none" w="med" len="med"/>
                      <a:tailEnd type="none" w="med" len="med"/>
                    </a:lnL>
                  </a:tcPr>
                </a:tc>
                <a:tc>
                  <a:txBody>
                    <a:bodyPr vert="horz" wrap="square"/>
                    <a:lstStyle/>
                    <a:p>
                      <a:pPr marL="123189">
                        <a:lnSpc>
                          <a:spcPct val="100000"/>
                        </a:lnSpc>
                      </a:pPr>
                      <a:r>
                        <a:rPr sz="900" b="1">
                          <a:solidFill>
                            <a:srgbClr val="595959"/>
                          </a:solidFill>
                          <a:latin typeface="Microsoft YaHei UI"/>
                          <a:cs typeface="Microsoft YaHei UI"/>
                        </a:rPr>
                        <a:t>缺陷反馈修正</a:t>
                      </a:r>
                      <a:endParaRPr sz="900">
                        <a:latin typeface="Microsoft YaHei UI"/>
                        <a:cs typeface="Microsoft YaHei UI"/>
                      </a:endParaRPr>
                    </a:p>
                  </a:txBody>
                  <a:tcPr marL="0" marR="0" marT="0" marB="0">
                    <a:lnR w="9525">
                      <a:solidFill>
                        <a:srgbClr val="FFCF00"/>
                      </a:solidFill>
                      <a:prstDash val="solid"/>
                    </a:lnR>
                    <a:lnT w="9525">
                      <a:solidFill>
                        <a:srgbClr val="FFCF00"/>
                      </a:solidFill>
                      <a:prstDash val="solid"/>
                    </a:lnT>
                  </a:tcPr>
                </a:tc>
                <a:tc>
                  <a:txBody>
                    <a:bodyPr vert="horz" wrap="square"/>
                    <a:lstStyle/>
                    <a:p>
                      <a:endParaRPr sz="900">
                        <a:latin typeface="Microsoft YaHei UI"/>
                        <a:cs typeface="Microsoft YaHei UI"/>
                      </a:endParaRPr>
                    </a:p>
                  </a:txBody>
                  <a:tcPr marL="0" marR="0" marT="0" marB="0">
                    <a:lnL w="9525" cap="flat" cmpd="sng" algn="ctr">
                      <a:solidFill>
                        <a:srgbClr val="FFCF00"/>
                      </a:solidFill>
                      <a:prstDash val="solid"/>
                      <a:round/>
                      <a:headEnd type="none" w="med" len="med"/>
                      <a:tailEnd type="none" w="med" len="med"/>
                    </a:lnL>
                  </a:tcPr>
                </a:tc>
                <a:tc>
                  <a:txBody>
                    <a:bodyPr vert="horz" wrap="square"/>
                    <a:lstStyle/>
                    <a:p>
                      <a:pPr marL="123189">
                        <a:lnSpc>
                          <a:spcPct val="100000"/>
                        </a:lnSpc>
                      </a:pPr>
                      <a:r>
                        <a:rPr sz="900" b="1">
                          <a:solidFill>
                            <a:srgbClr val="595959"/>
                          </a:solidFill>
                          <a:latin typeface="Microsoft YaHei UI"/>
                          <a:cs typeface="Microsoft YaHei UI"/>
                        </a:rPr>
                        <a:t>医疗制度核心</a:t>
                      </a:r>
                      <a:endParaRPr sz="900">
                        <a:latin typeface="Microsoft YaHei UI"/>
                        <a:cs typeface="Microsoft YaHei UI"/>
                      </a:endParaRPr>
                    </a:p>
                  </a:txBody>
                  <a:tcPr marL="0" marR="0" marT="0" marB="0">
                    <a:lnR w="9525">
                      <a:solidFill>
                        <a:srgbClr val="FFCF00"/>
                      </a:solidFill>
                      <a:prstDash val="solid"/>
                    </a:lnR>
                    <a:lnT w="9525">
                      <a:solidFill>
                        <a:srgbClr val="FFCF00"/>
                      </a:solidFill>
                      <a:prstDash val="solid"/>
                    </a:lnT>
                  </a:tcPr>
                </a:tc>
                <a:extLst>
                  <a:ext uri="{0D108BD9-81ED-4DB2-BD59-A6C34878D82A}">
                    <a16:rowId xmlns:a16="http://schemas.microsoft.com/office/drawing/2014/main" val="10000"/>
                  </a:ext>
                </a:extLst>
              </a:tr>
              <a:tr h="147335">
                <a:tc>
                  <a:txBody>
                    <a:bodyPr vert="horz" wrap="square"/>
                    <a:lstStyle/>
                    <a:p>
                      <a:endParaRPr sz="900">
                        <a:latin typeface="Microsoft YaHei UI"/>
                        <a:cs typeface="Microsoft YaHei UI"/>
                      </a:endParaRPr>
                    </a:p>
                  </a:txBody>
                  <a:tcPr marL="0" marR="0" marT="0" marB="0"/>
                </a:tc>
                <a:tc>
                  <a:txBody>
                    <a:bodyPr vert="horz" wrap="square"/>
                    <a:lstStyle/>
                    <a:p>
                      <a:pPr marL="34925">
                        <a:lnSpc>
                          <a:spcPts val="1070"/>
                        </a:lnSpc>
                      </a:pPr>
                      <a:r>
                        <a:rPr sz="1000">
                          <a:solidFill>
                            <a:srgbClr val="595959"/>
                          </a:solidFill>
                          <a:latin typeface="Microsoft YaHei UI"/>
                          <a:cs typeface="Microsoft YaHei UI"/>
                        </a:rPr>
                        <a:t>全病历质控和管理。</a:t>
                      </a:r>
                      <a:endParaRPr sz="1000">
                        <a:latin typeface="Microsoft YaHei UI"/>
                        <a:cs typeface="Microsoft YaHei UI"/>
                      </a:endParaRPr>
                    </a:p>
                  </a:txBody>
                  <a:tcPr marL="0" marR="0" marT="0" marB="0"/>
                </a:tc>
                <a:tc>
                  <a:txBody>
                    <a:bodyPr vert="horz" wrap="square"/>
                    <a:lstStyle/>
                    <a:p>
                      <a:pPr marL="92710">
                        <a:lnSpc>
                          <a:spcPct val="100000"/>
                        </a:lnSpc>
                      </a:pPr>
                      <a:r>
                        <a:rPr sz="900" b="1">
                          <a:solidFill>
                            <a:srgbClr val="FFCF00"/>
                          </a:solidFill>
                          <a:latin typeface="Microsoft YaHei UI"/>
                          <a:cs typeface="Microsoft YaHei UI"/>
                        </a:rPr>
                        <a:t>证据链核验</a:t>
                      </a:r>
                      <a:endParaRPr sz="900">
                        <a:latin typeface="Microsoft YaHei UI"/>
                        <a:cs typeface="Microsoft YaHei UI"/>
                      </a:endParaRPr>
                    </a:p>
                  </a:txBody>
                  <a:tcPr marL="0" marR="0" marT="0" marB="0">
                    <a:lnR w="9525">
                      <a:solidFill>
                        <a:srgbClr val="FFCF00"/>
                      </a:solidFill>
                      <a:prstDash val="solid"/>
                    </a:lnR>
                    <a:lnB w="9525">
                      <a:solidFill>
                        <a:srgbClr val="FFCF00"/>
                      </a:solidFill>
                      <a:prstDash val="solid"/>
                    </a:lnB>
                  </a:tcPr>
                </a:tc>
                <a:tc>
                  <a:txBody>
                    <a:bodyPr vert="horz" wrap="square"/>
                    <a:lstStyle/>
                    <a:p>
                      <a:endParaRPr sz="900">
                        <a:latin typeface="Microsoft YaHei UI"/>
                        <a:cs typeface="Microsoft YaHei UI"/>
                      </a:endParaRPr>
                    </a:p>
                  </a:txBody>
                  <a:tcPr marL="0" marR="0" marT="0" marB="0">
                    <a:lnL w="9525" cap="flat" cmpd="sng" algn="ctr">
                      <a:solidFill>
                        <a:srgbClr val="FFCF00"/>
                      </a:solidFill>
                      <a:prstDash val="solid"/>
                      <a:round/>
                      <a:headEnd type="none" w="med" len="med"/>
                      <a:tailEnd type="none" w="med" len="med"/>
                    </a:lnL>
                  </a:tcPr>
                </a:tc>
                <a:tc>
                  <a:txBody>
                    <a:bodyPr vert="horz" wrap="square"/>
                    <a:lstStyle/>
                    <a:p>
                      <a:pPr marL="123189">
                        <a:lnSpc>
                          <a:spcPct val="100000"/>
                        </a:lnSpc>
                      </a:pPr>
                      <a:r>
                        <a:rPr sz="900" b="1">
                          <a:solidFill>
                            <a:srgbClr val="FFCF00"/>
                          </a:solidFill>
                          <a:latin typeface="Microsoft YaHei UI"/>
                          <a:cs typeface="Microsoft YaHei UI"/>
                        </a:rPr>
                        <a:t>智能事中管理</a:t>
                      </a:r>
                      <a:endParaRPr sz="900">
                        <a:latin typeface="Microsoft YaHei UI"/>
                        <a:cs typeface="Microsoft YaHei UI"/>
                      </a:endParaRPr>
                    </a:p>
                  </a:txBody>
                  <a:tcPr marL="0" marR="0" marT="0" marB="0">
                    <a:lnR w="9525">
                      <a:solidFill>
                        <a:srgbClr val="FFCF00"/>
                      </a:solidFill>
                      <a:prstDash val="solid"/>
                    </a:lnR>
                    <a:lnB w="9525">
                      <a:solidFill>
                        <a:srgbClr val="FFCF00"/>
                      </a:solidFill>
                      <a:prstDash val="solid"/>
                    </a:lnB>
                  </a:tcPr>
                </a:tc>
                <a:tc>
                  <a:txBody>
                    <a:bodyPr vert="horz" wrap="square"/>
                    <a:lstStyle/>
                    <a:p>
                      <a:endParaRPr sz="900">
                        <a:latin typeface="Microsoft YaHei UI"/>
                        <a:cs typeface="Microsoft YaHei UI"/>
                      </a:endParaRPr>
                    </a:p>
                  </a:txBody>
                  <a:tcPr marL="0" marR="0" marT="0" marB="0">
                    <a:lnL w="9525" cap="flat" cmpd="sng" algn="ctr">
                      <a:solidFill>
                        <a:srgbClr val="FFCF00"/>
                      </a:solidFill>
                      <a:prstDash val="solid"/>
                      <a:round/>
                      <a:headEnd type="none" w="med" len="med"/>
                      <a:tailEnd type="none" w="med" len="med"/>
                    </a:lnL>
                  </a:tcPr>
                </a:tc>
                <a:tc>
                  <a:txBody>
                    <a:bodyPr vert="horz" wrap="square"/>
                    <a:lstStyle/>
                    <a:p>
                      <a:pPr marL="237490">
                        <a:lnSpc>
                          <a:spcPct val="100000"/>
                        </a:lnSpc>
                      </a:pPr>
                      <a:r>
                        <a:rPr sz="900" b="1">
                          <a:solidFill>
                            <a:srgbClr val="FFCF00"/>
                          </a:solidFill>
                          <a:latin typeface="Microsoft YaHei UI"/>
                          <a:cs typeface="Microsoft YaHei UI"/>
                        </a:rPr>
                        <a:t>进度跟踪</a:t>
                      </a:r>
                      <a:endParaRPr sz="900">
                        <a:latin typeface="Microsoft YaHei UI"/>
                        <a:cs typeface="Microsoft YaHei UI"/>
                      </a:endParaRPr>
                    </a:p>
                  </a:txBody>
                  <a:tcPr marL="0" marR="0" marT="0" marB="0">
                    <a:lnR w="9525">
                      <a:solidFill>
                        <a:srgbClr val="FFCF00"/>
                      </a:solidFill>
                      <a:prstDash val="solid"/>
                    </a:lnR>
                    <a:lnB w="9525">
                      <a:solidFill>
                        <a:srgbClr val="FFCF00"/>
                      </a:solidFill>
                      <a:prstDash val="solid"/>
                    </a:lnB>
                  </a:tcPr>
                </a:tc>
                <a:tc>
                  <a:txBody>
                    <a:bodyPr vert="horz" wrap="square"/>
                    <a:lstStyle/>
                    <a:p>
                      <a:endParaRPr sz="900">
                        <a:latin typeface="Microsoft YaHei UI"/>
                        <a:cs typeface="Microsoft YaHei UI"/>
                      </a:endParaRPr>
                    </a:p>
                  </a:txBody>
                  <a:tcPr marL="0" marR="0" marT="0" marB="0">
                    <a:lnL w="9525" cap="flat" cmpd="sng" algn="ctr">
                      <a:solidFill>
                        <a:srgbClr val="FFCF00"/>
                      </a:solidFill>
                      <a:prstDash val="solid"/>
                      <a:round/>
                      <a:headEnd type="none" w="med" len="med"/>
                      <a:tailEnd type="none" w="med" len="med"/>
                    </a:lnL>
                  </a:tcPr>
                </a:tc>
                <a:tc>
                  <a:txBody>
                    <a:bodyPr vert="horz" wrap="square"/>
                    <a:lstStyle/>
                    <a:p>
                      <a:pPr marL="237490">
                        <a:lnSpc>
                          <a:spcPct val="100000"/>
                        </a:lnSpc>
                      </a:pPr>
                      <a:r>
                        <a:rPr sz="900" b="1">
                          <a:solidFill>
                            <a:srgbClr val="FFCF00"/>
                          </a:solidFill>
                          <a:latin typeface="Microsoft YaHei UI"/>
                          <a:cs typeface="Microsoft YaHei UI"/>
                        </a:rPr>
                        <a:t>自动核查</a:t>
                      </a:r>
                      <a:endParaRPr sz="900">
                        <a:latin typeface="Microsoft YaHei UI"/>
                        <a:cs typeface="Microsoft YaHei UI"/>
                      </a:endParaRPr>
                    </a:p>
                  </a:txBody>
                  <a:tcPr marL="0" marR="0" marT="0" marB="0">
                    <a:lnR w="9525">
                      <a:solidFill>
                        <a:srgbClr val="FFCF00"/>
                      </a:solidFill>
                      <a:prstDash val="solid"/>
                    </a:lnR>
                    <a:lnB w="9525">
                      <a:solidFill>
                        <a:srgbClr val="FFCF00"/>
                      </a:solidFill>
                      <a:prstDash val="solid"/>
                    </a:lnB>
                  </a:tcPr>
                </a:tc>
                <a:extLst>
                  <a:ext uri="{0D108BD9-81ED-4DB2-BD59-A6C34878D82A}">
                    <a16:rowId xmlns:a16="http://schemas.microsoft.com/office/drawing/2014/main" val="10001"/>
                  </a:ext>
                </a:extLst>
              </a:tr>
            </a:tbl>
          </a:graphicData>
        </a:graphic>
      </p:graphicFrame>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https://d.book118.com/025140213110011103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7F7F7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969</Paragraphs>
  <Slides>28</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28</vt:i4>
      </vt:variant>
    </vt:vector>
  </HeadingPairs>
  <TitlesOfParts>
    <vt:vector baseType="lpstr" size="35">
      <vt:lpstr>Arial</vt:lpstr>
      <vt:lpstr>Calibri</vt:lpstr>
      <vt:lpstr>宋体</vt:lpstr>
      <vt:lpstr>Microsoft YaHei UI</vt:lpstr>
      <vt:lpstr>Verdana</vt:lpstr>
      <vt:lpstr>Times New Roman</vt:lpstr>
      <vt:lpstr>Office Theme</vt:lpstr>
      <vt:lpstr>PowerPoint Presentation</vt:lpstr>
      <vt:lpstr>医疗科技的范畴界定</vt:lpstr>
      <vt:lpstr>医疗科技的发展必然性</vt:lpstr>
      <vt:lpstr>医疗科技的发展基础：经济与政策环境</vt:lpstr>
      <vt:lpstr>医疗科技的发展基础：技术与信息化建设</vt:lpstr>
      <vt:lpstr>医疗服务模式的变革</vt:lpstr>
      <vt:lpstr>“云数物智移”之云上相约：医疗云</vt:lpstr>
      <vt:lpstr>“云数物智移”之数据共享：医疗大数据</vt:lpstr>
      <vt:lpstr>“云数物智移”之网中互联：医疗物联网</vt:lpstr>
      <vt:lpstr>“云数物智移”之畅享智能：AI医疗</vt:lpstr>
      <vt:lpstr>“云数物智移”之移动万物：5G医疗</vt:lpstr>
      <vt:lpstr>医疗科技的价值探索</vt:lpstr>
      <vt:lpstr>医疗科技产业图谱</vt:lpstr>
      <vt:lpstr>医疗科技主要细分赛道发展成熟度评估</vt:lpstr>
      <vt:lpstr>医疗科技主要细分赛道发展成熟度评估</vt:lpstr>
      <vt:lpstr>医疗科技高成熟度细分赛道剖析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2024-09-12T14:16:54.410</cp:lastPrinted>
  <dcterms:created xsi:type="dcterms:W3CDTF">2024-09-12T06:16:54Z</dcterms:created>
  <dcterms:modified xsi:type="dcterms:W3CDTF">2024-09-12T06:17:00Z</dcterms:modified>
</cp:coreProperties>
</file>