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emf" ContentType="image/x-em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C3BCE-8707-4248-BAA0-F608CE81B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7BFBA-A0B2-4B97-B00A-08ED47107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A7BCB1-47A6-4F16-A0B3-46266D7EF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46FB8-8D5A-462F-B9E9-8095652F4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1748BB-E788-4F7F-9C4D-3A44C6356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52AFAE-2862-4434-A1F4-5375A6E75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722071-D798-43E2-9F61-3D0769339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96520-23D0-4E65-B5F7-7C370893E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D0E60-A3C6-47EE-AF8D-A1E46E9A2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BA2CC-7E5E-4AEA-8E7B-830363B90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BB2D9-811E-44EE-9D2C-49ABD6234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982055" y="4509120"/>
            <a:ext cx="5179890" cy="956905"/>
          </a:xfrm>
          <a:prstGeom prst="rect">
            <a:avLst/>
          </a:prstGeom>
        </p:spPr>
        <p:txBody>
          <a:bodyPr>
            <a:normAutofit/>
          </a:bodyPr>
          <a:lstStyle>
            <a:lvl1pPr algn="ctr">
              <a:defRPr sz="3600" b="1">
                <a:solidFill>
                  <a:schemeClr val="tx1"/>
                </a:solidFill>
                <a:latin typeface="黑体" panose="02010600030101010101" pitchFamily="2" charset="-122"/>
                <a:ea typeface="黑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43794174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092" y="510495"/>
            <a:ext cx="7487816" cy="990540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2991453" y="741631"/>
            <a:ext cx="13516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kern="1500" spc="200" baseline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目录</a:t>
            </a:r>
          </a:p>
        </p:txBody>
      </p:sp>
      <p:sp>
        <p:nvSpPr>
          <p:cNvPr id="9" name="TextBox 8"/>
          <p:cNvSpPr txBox="1"/>
          <p:nvPr userDrawn="1"/>
        </p:nvSpPr>
        <p:spPr>
          <a:xfrm>
            <a:off x="4390590" y="987852"/>
            <a:ext cx="17619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</a:rPr>
              <a:t>CONTENTS</a:t>
            </a:r>
            <a:endParaRPr lang="zh-CN" altLang="en-US" sz="2800">
              <a:solidFill>
                <a:schemeClr val="bg1"/>
              </a:solidFill>
            </a:endParaRPr>
          </a:p>
        </p:txBody>
      </p:sp>
      <p:sp>
        <p:nvSpPr>
          <p:cNvPr id="12" name="标题占位符 1"/>
          <p:cNvSpPr>
            <a:spLocks noGrp="1"/>
          </p:cNvSpPr>
          <p:nvPr userDrawn="1">
            <p:ph type="title"/>
          </p:nvPr>
        </p:nvSpPr>
        <p:spPr>
          <a:xfrm>
            <a:off x="467544" y="1642536"/>
            <a:ext cx="2624145" cy="30243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2800">
                <a:latin typeface="黑体" panose="02010600030101010101" pitchFamily="2" charset="-122"/>
                <a:ea typeface="黑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cxnSp>
        <p:nvCxnSpPr>
          <p:cNvPr id="14" name="直接连接符 13"/>
          <p:cNvCxnSpPr/>
          <p:nvPr userDrawn="1"/>
        </p:nvCxnSpPr>
        <p:spPr>
          <a:xfrm flipH="1">
            <a:off x="3131840" y="1628800"/>
            <a:ext cx="0" cy="4824536"/>
          </a:xfrm>
          <a:prstGeom prst="line">
            <a:avLst/>
          </a:prstGeom>
          <a:ln w="28575">
            <a:solidFill>
              <a:srgbClr val="00B0F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内容占位符 2"/>
          <p:cNvSpPr>
            <a:spLocks noGrp="1"/>
          </p:cNvSpPr>
          <p:nvPr userDrawn="1">
            <p:ph sz="half" idx="1"/>
          </p:nvPr>
        </p:nvSpPr>
        <p:spPr>
          <a:xfrm>
            <a:off x="3419872" y="1628801"/>
            <a:ext cx="5211004" cy="4824536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FontTx/>
              <a:buNone/>
              <a:defRPr sz="1800"/>
            </a:lvl1pPr>
            <a:lvl2pPr marL="457200" indent="0">
              <a:lnSpc>
                <a:spcPct val="150000"/>
              </a:lnSpc>
              <a:buFontTx/>
              <a:buNone/>
              <a:defRPr sz="1800"/>
            </a:lvl2pPr>
            <a:lvl3pPr marL="914400" indent="0">
              <a:lnSpc>
                <a:spcPct val="150000"/>
              </a:lnSpc>
              <a:buFontTx/>
              <a:buNone/>
              <a:defRPr sz="1800"/>
            </a:lvl3pPr>
            <a:lvl4pPr marL="1371600" indent="0">
              <a:lnSpc>
                <a:spcPct val="150000"/>
              </a:lnSpc>
              <a:buFontTx/>
              <a:buNone/>
              <a:defRPr sz="1800"/>
            </a:lvl4pPr>
            <a:lvl5pPr marL="1828800" indent="0">
              <a:lnSpc>
                <a:spcPct val="150000"/>
              </a:lnSpc>
              <a:buFontTx/>
              <a:buNone/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06864510"/>
      </p:ext>
    </p:extLst>
  </p:cSld>
  <p:clrMapOvr>
    <a:masterClrMapping/>
  </p:clrMapOvr>
  <p:transition spd="slow">
    <p:push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5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250"/>
                            </p:stCondLst>
                            <p:childTnLst>
                              <p:par>
                                <p:cTn id="17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5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25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5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dur="25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250"/>
                        <p:tgtEl>
                          <p:spTgt spid="1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1_仅标题">
    <p:bg>
      <p:bgPr>
        <a:solidFill>
          <a:srgbClr val="F7F7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圆角矩形 6"/>
          <p:cNvSpPr/>
          <p:nvPr userDrawn="1"/>
        </p:nvSpPr>
        <p:spPr>
          <a:xfrm>
            <a:off x="971600" y="2708920"/>
            <a:ext cx="7338738" cy="1008112"/>
          </a:xfrm>
          <a:prstGeom prst="round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475656" y="2708920"/>
            <a:ext cx="6696744" cy="1008112"/>
          </a:xfrm>
          <a:prstGeom prst="rect">
            <a:avLst/>
          </a:prstGeom>
        </p:spPr>
        <p:txBody>
          <a:bodyPr anchor="ctr"/>
          <a:lstStyle>
            <a:lvl1pPr algn="l">
              <a:defRPr sz="28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1723" y="3140968"/>
            <a:ext cx="161925" cy="161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2607797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43414539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同侧圆角矩形 2"/>
          <p:cNvSpPr/>
          <p:nvPr userDrawn="1"/>
        </p:nvSpPr>
        <p:spPr>
          <a:xfrm>
            <a:off x="4564207" y="358080"/>
            <a:ext cx="1250217" cy="318612"/>
          </a:xfrm>
          <a:prstGeom prst="round2Same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考试目标锁定</a:t>
            </a:r>
          </a:p>
        </p:txBody>
      </p:sp>
    </p:spTree>
    <p:extLst>
      <p:ext uri="{BB962C8B-B14F-4D97-AF65-F5344CB8AC3E}">
        <p14:creationId xmlns:p14="http://schemas.microsoft.com/office/powerpoint/2010/main" val="4147834431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同侧圆角矩形 1"/>
          <p:cNvSpPr/>
          <p:nvPr userDrawn="1"/>
        </p:nvSpPr>
        <p:spPr>
          <a:xfrm>
            <a:off x="5886639" y="358080"/>
            <a:ext cx="1250217" cy="318612"/>
          </a:xfrm>
          <a:prstGeom prst="round2Same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4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4">
                  <a:lumMod val="60000"/>
                  <a:lumOff val="40000"/>
                  <a:shade val="100000"/>
                  <a:satMod val="11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规律方法探究</a:t>
            </a:r>
          </a:p>
        </p:txBody>
      </p:sp>
    </p:spTree>
    <p:extLst>
      <p:ext uri="{BB962C8B-B14F-4D97-AF65-F5344CB8AC3E}">
        <p14:creationId xmlns:p14="http://schemas.microsoft.com/office/powerpoint/2010/main" val="251818088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10244996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6BBF117-8A62-484E-B1A1-19B301F9787F}" type="datetimeFigureOut">
              <a:rPr lang="zh-CN" altLang="en-US" smtClean="0"/>
              <a:t>2020/2/5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D1088F-7570-48BA-BC40-D11F25FB6C2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91866566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48205343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173171027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646101203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9380305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hyperlink" Target="http://www.zhyh.org/" TargetMode="External" /><Relationship Id="rId14" Type="http://schemas.openxmlformats.org/officeDocument/2006/relationships/slide" Target="../slides/slide2.xml" TargetMode="Internal" /><Relationship Id="rId15" Type="http://schemas.openxmlformats.org/officeDocument/2006/relationships/slide" Target="../slides/slide4.xml" TargetMode="Internal" /><Relationship Id="rId16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0" y="288356"/>
            <a:ext cx="9144000" cy="391264"/>
          </a:xfrm>
          <a:prstGeom prst="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矩形 1"/>
          <p:cNvSpPr/>
          <p:nvPr/>
        </p:nvSpPr>
        <p:spPr>
          <a:xfrm>
            <a:off x="0" y="6746488"/>
            <a:ext cx="9144000" cy="138896"/>
          </a:xfrm>
          <a:prstGeom prst="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>
            <a:hlinkClick r:id="rId13" tooltip="点击访问志鸿优化网"/>
          </p:cNvPr>
          <p:cNvSpPr/>
          <p:nvPr/>
        </p:nvSpPr>
        <p:spPr>
          <a:xfrm>
            <a:off x="7380312" y="476672"/>
            <a:ext cx="1296144" cy="288032"/>
          </a:xfrm>
          <a:prstGeom prst="rect">
            <a:avLst/>
          </a:prstGeom>
          <a:solidFill>
            <a:srgbClr val="4F81BD">
              <a:alpha val="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8379280" y="6567025"/>
            <a:ext cx="504056" cy="304159"/>
          </a:xfrm>
          <a:prstGeom prst="rect">
            <a:avLst/>
          </a:prstGeom>
          <a:solidFill>
            <a:srgbClr val="017D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C2D1088F-7570-48BA-BC40-D11F25FB6C22}" type="slidenum">
              <a:rPr lang="zh-CN" altLang="en-US" sz="1400" b="0" smtClean="0">
                <a:solidFill>
                  <a:schemeClr val="bg1"/>
                </a:solidFill>
              </a:rPr>
              <a:pPr marL="0" marR="0" indent="0" algn="ct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‹#›</a:t>
            </a:fld>
            <a:endParaRPr lang="zh-CN" altLang="en-US" sz="1400" b="0">
              <a:solidFill>
                <a:schemeClr val="bg1"/>
              </a:solidFill>
            </a:endParaRPr>
          </a:p>
        </p:txBody>
      </p:sp>
      <p:sp>
        <p:nvSpPr>
          <p:cNvPr id="12" name="同侧圆角矩形 11">
            <a:hlinkClick r:id="rId14" action="ppaction://hlinksldjump"/>
          </p:cNvPr>
          <p:cNvSpPr/>
          <p:nvPr/>
        </p:nvSpPr>
        <p:spPr>
          <a:xfrm>
            <a:off x="4563590" y="373440"/>
            <a:ext cx="1250217" cy="306180"/>
          </a:xfrm>
          <a:prstGeom prst="round2SameRect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17DC7"/>
              </a:gs>
              <a:gs pos="100000">
                <a:srgbClr val="00B0F0">
                  <a:shade val="100000"/>
                  <a:satMod val="11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考试目标锁定</a:t>
            </a:r>
          </a:p>
        </p:txBody>
      </p:sp>
      <p:sp>
        <p:nvSpPr>
          <p:cNvPr id="13" name="同侧圆角矩形 12">
            <a:hlinkClick r:id="rId15" action="ppaction://hlinksldjump"/>
          </p:cNvPr>
          <p:cNvSpPr/>
          <p:nvPr/>
        </p:nvSpPr>
        <p:spPr>
          <a:xfrm>
            <a:off x="5886902" y="373440"/>
            <a:ext cx="1250217" cy="306180"/>
          </a:xfrm>
          <a:prstGeom prst="round2SameRect">
            <a:avLst/>
          </a:prstGeom>
          <a:gradFill flip="none" rotWithShape="1">
            <a:gsLst>
              <a:gs pos="0">
                <a:srgbClr val="00B0F0">
                  <a:shade val="30000"/>
                  <a:satMod val="115000"/>
                </a:srgbClr>
              </a:gs>
              <a:gs pos="50000">
                <a:srgbClr val="017DC7"/>
              </a:gs>
              <a:gs pos="100000">
                <a:srgbClr val="00B0F0">
                  <a:shade val="100000"/>
                  <a:satMod val="115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200">
                <a:latin typeface="微软雅黑" panose="020b0503020204020204" pitchFamily="34" charset="-122"/>
                <a:ea typeface="微软雅黑" panose="020b0503020204020204" pitchFamily="34" charset="-122"/>
              </a:rPr>
              <a:t>规律方法探究</a:t>
            </a:r>
          </a:p>
        </p:txBody>
      </p:sp>
    </p:spTree>
    <p:extLst>
      <p:ext uri="{BB962C8B-B14F-4D97-AF65-F5344CB8AC3E}">
        <p14:creationId xmlns:p14="http://schemas.microsoft.com/office/powerpoint/2010/main" val="11754980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package" Target="../embeddings/Microsoft_Word_Document.docx" TargetMode="Internal" /><Relationship Id="rId3" Type="http://schemas.openxmlformats.org/officeDocument/2006/relationships/image" Target="../media/image4.emf" /><Relationship Id="rId4" Type="http://schemas.openxmlformats.org/officeDocument/2006/relationships/vmlDrawing" Target="../drawings/vmlDrawing1.v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package" Target="../embeddings/Microsoft_Word_Document1.docx" TargetMode="Internal" /><Relationship Id="rId4" Type="http://schemas.openxmlformats.org/officeDocument/2006/relationships/image" Target="../media/image5.emf" /><Relationship Id="rId5" Type="http://schemas.openxmlformats.org/officeDocument/2006/relationships/vmlDrawing" Target="../drawings/vmlDrawing2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package" Target="../embeddings/Microsoft_Word_Document2.docx" TargetMode="Internal" /><Relationship Id="rId4" Type="http://schemas.openxmlformats.org/officeDocument/2006/relationships/image" Target="../media/image6.emf" /><Relationship Id="rId5" Type="http://schemas.openxmlformats.org/officeDocument/2006/relationships/vmlDrawing" Target="../drawings/vmlDrawing3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package" Target="../embeddings/Microsoft_Word_Document3.docx" TargetMode="Internal" /><Relationship Id="rId4" Type="http://schemas.openxmlformats.org/officeDocument/2006/relationships/image" Target="../media/image7.emf" /><Relationship Id="rId5" Type="http://schemas.openxmlformats.org/officeDocument/2006/relationships/vmlDrawing" Target="../drawings/vmlDrawing4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package" Target="../embeddings/Microsoft_Word_Document4.docx" TargetMode="Internal" /><Relationship Id="rId4" Type="http://schemas.openxmlformats.org/officeDocument/2006/relationships/image" Target="../media/image8.emf" /><Relationship Id="rId5" Type="http://schemas.openxmlformats.org/officeDocument/2006/relationships/vmlDrawing" Target="../drawings/vmlDrawing5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4.xml" TargetMode="Interna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slide" Target="slide4.xml" TargetMode="Internal" /><Relationship Id="rId4" Type="http://schemas.openxmlformats.org/officeDocument/2006/relationships/package" Target="../embeddings/Microsoft_Word_Document5.docx" TargetMode="Internal" /><Relationship Id="rId5" Type="http://schemas.openxmlformats.org/officeDocument/2006/relationships/image" Target="../media/image10.emf" /><Relationship Id="rId6" Type="http://schemas.openxmlformats.org/officeDocument/2006/relationships/vmlDrawing" Target="../drawings/vmlDrawing6.v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slide" Target="slide4.xml" TargetMode="Internal" /><Relationship Id="rId4" Type="http://schemas.openxmlformats.org/officeDocument/2006/relationships/package" Target="../embeddings/Microsoft_Word_Document6.docx" TargetMode="Internal" /><Relationship Id="rId5" Type="http://schemas.openxmlformats.org/officeDocument/2006/relationships/image" Target="../media/image11.emf" /><Relationship Id="rId6" Type="http://schemas.openxmlformats.org/officeDocument/2006/relationships/vmlDrawing" Target="../drawings/vmlDrawing7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slide" Target="slide4.xml" TargetMode="Internal" /><Relationship Id="rId4" Type="http://schemas.openxmlformats.org/officeDocument/2006/relationships/package" Target="../embeddings/Microsoft_Word_Document7.docx" TargetMode="Internal" /><Relationship Id="rId5" Type="http://schemas.openxmlformats.org/officeDocument/2006/relationships/image" Target="../media/image12.emf" /><Relationship Id="rId6" Type="http://schemas.openxmlformats.org/officeDocument/2006/relationships/vmlDrawing" Target="../drawings/vmlDrawing8.v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slide" Target="slide13.xml" TargetMode="Internal" /><Relationship Id="rId3" Type="http://schemas.openxmlformats.org/officeDocument/2006/relationships/slide" Target="slide4.xml" TargetMode="Internal" /><Relationship Id="rId4" Type="http://schemas.openxmlformats.org/officeDocument/2006/relationships/package" Target="../embeddings/Microsoft_Word_Document8.docx" TargetMode="Internal" /><Relationship Id="rId5" Type="http://schemas.openxmlformats.org/officeDocument/2006/relationships/image" Target="../media/image13.emf" /><Relationship Id="rId6" Type="http://schemas.openxmlformats.org/officeDocument/2006/relationships/vmlDrawing" Target="../drawings/vmlDrawing9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0020321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zh-CN" b="1"/>
              <a:t>第九讲</a:t>
            </a:r>
            <a:r>
              <a:rPr lang="zh-CN" altLang="zh-CN"/>
              <a:t>　</a:t>
            </a:r>
            <a:r>
              <a:rPr lang="zh-CN" altLang="zh-CN" b="1"/>
              <a:t>非谓语动词</a:t>
            </a:r>
            <a:endParaRPr lang="zh-CN" altLang="zh-CN"/>
          </a:p>
        </p:txBody>
      </p:sp>
    </p:spTree>
    <p:extLst>
      <p:ext uri="{BB962C8B-B14F-4D97-AF65-F5344CB8AC3E}">
        <p14:creationId xmlns:p14="http://schemas.microsoft.com/office/powerpoint/2010/main" val="324615187"/>
      </p:ext>
    </p:extLst>
  </p:cSld>
  <p:clrMapOvr>
    <a:masterClrMapping/>
  </p:clrMapOvr>
  <p:transition spd="slow">
    <p:push dir="u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79563904"/>
              </p:ext>
            </p:extLst>
          </p:nvPr>
        </p:nvGraphicFramePr>
        <p:xfrm>
          <a:off x="101600" y="1628800"/>
          <a:ext cx="8940800" cy="348828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3837245" imgH="1496360" progId="Word.Document.12">
                  <p:embed/>
                </p:oleObj>
              </mc:Choice>
              <mc:Fallback>
                <p:oleObj name="文档" r:id="rId2" imgW="3837245" imgH="149636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01600" y="1628800"/>
                        <a:ext cx="8940800" cy="348828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97698224"/>
      </p:ext>
    </p:extLst>
  </p:cSld>
  <p:clrMapOvr>
    <a:masterClrMapping/>
  </p:clrMapOvr>
  <mc:AlternateContent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/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919864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4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非谓语动词在句中不可以单独用作谓语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不受主语人称和数的限制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无时态与语态的变化。非谓语动词有三种形式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动词不定式、动词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形式和过去分词。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31638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348880"/>
            <a:ext cx="1943161" cy="4985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动词不定式</a:t>
            </a:r>
            <a:r>
              <a:rPr lang="en-US" altLang="zh-CN" sz="22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2295880"/>
              </p:ext>
            </p:extLst>
          </p:nvPr>
        </p:nvGraphicFramePr>
        <p:xfrm>
          <a:off x="508000" y="2889042"/>
          <a:ext cx="8128000" cy="203788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3" imgW="3837245" imgH="961457" progId="Word.Document.12">
                  <p:embed/>
                </p:oleObj>
              </mc:Choice>
              <mc:Fallback>
                <p:oleObj name="文档" r:id="rId3" imgW="3837245" imgH="961457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2889042"/>
                        <a:ext cx="8128000" cy="203788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3422760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67508344"/>
              </p:ext>
            </p:extLst>
          </p:nvPr>
        </p:nvGraphicFramePr>
        <p:xfrm>
          <a:off x="508000" y="1534657"/>
          <a:ext cx="8128000" cy="40426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3" imgW="3935257" imgH="1956820" progId="Word.Document.12">
                  <p:embed/>
                </p:oleObj>
              </mc:Choice>
              <mc:Fallback>
                <p:oleObj name="文档" r:id="rId3" imgW="3935257" imgH="195682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534657"/>
                        <a:ext cx="8128000" cy="40426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13448282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8394975"/>
              </p:ext>
            </p:extLst>
          </p:nvPr>
        </p:nvGraphicFramePr>
        <p:xfrm>
          <a:off x="508000" y="1124744"/>
          <a:ext cx="8128000" cy="497384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3" imgW="3935257" imgH="2408919" progId="Word.Document.12">
                  <p:embed/>
                </p:oleObj>
              </mc:Choice>
              <mc:Fallback>
                <p:oleObj name="文档" r:id="rId3" imgW="3935257" imgH="240891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124744"/>
                        <a:ext cx="8128000" cy="497384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59814072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72470268"/>
              </p:ext>
            </p:extLst>
          </p:nvPr>
        </p:nvGraphicFramePr>
        <p:xfrm>
          <a:off x="508000" y="1344489"/>
          <a:ext cx="8128000" cy="442302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3" imgW="3935257" imgH="2141900" progId="Word.Document.12">
                  <p:embed/>
                </p:oleObj>
              </mc:Choice>
              <mc:Fallback>
                <p:oleObj name="文档" r:id="rId3" imgW="3935257" imgH="214190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508000" y="1344489"/>
                        <a:ext cx="8128000" cy="442302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58396137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107334"/>
            <a:ext cx="8128000" cy="2897332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540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注意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一些不带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的不定式的常用句型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not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sth.?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为什么不做某事呢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had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better(not)do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sth.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最好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做某事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would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rather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sth.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宁愿做某事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would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rather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sth.than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sth.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宁愿做某事也不愿做某事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prefer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sth.rather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sth.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宁愿做某事也不愿做某事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Could/Would/Will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you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please(not)do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sth.?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请你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做某事好吗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?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9330660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513599"/>
            <a:ext cx="8128000" cy="208480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典例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1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 wanted to see Beijing Opera, so Lingling offered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 to watch an opera.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A.took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B.takes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C.to take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D.taking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offer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sth.“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主动做某事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7610310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000" y="1263048"/>
            <a:ext cx="8128000" cy="4585903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671017" y="3624242"/>
            <a:ext cx="7828168" cy="5492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矩形 8"/>
          <p:cNvSpPr/>
          <p:nvPr/>
        </p:nvSpPr>
        <p:spPr>
          <a:xfrm>
            <a:off x="671017" y="4168398"/>
            <a:ext cx="7828168" cy="149285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6311195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2291038"/>
            <a:ext cx="8128000" cy="252992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.At times, parents find it difficult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their teenage children.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　　　　　　　　　　　　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A.talk	B.talked	C.talking	     D.to talk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句意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有时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父母发现与处于青少年时期的孩子交谈是有困难的。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find+it+</a:t>
            </a:r>
            <a:r>
              <a:rPr lang="en-US" altLang="zh-CN" sz="2200" i="1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adj.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+for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sb.+to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sth.“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发现做某事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……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。故选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项。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724518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>
            <a:hlinkClick r:id="rId2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7" name="圆角矩形 6"/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2" name="圆角矩形 11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079557"/>
            <a:ext cx="8128000" cy="537377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.I haven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 decided when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holiday yet.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A.took		B.taking	</a:t>
            </a: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C.to take		D.take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句意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我还没有决定什么时候去度假。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疑问词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+to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做宾语。故选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项。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.He lost his key. It made him </a:t>
            </a:r>
            <a:r>
              <a:rPr lang="zh-CN" altLang="zh-CN" sz="2200" u="sng">
                <a:solidFill>
                  <a:srgbClr val="FF0000"/>
                </a:solidFill>
                <a:uFill>
                  <a:solidFill>
                    <a:srgbClr val="000000"/>
                  </a:solidFill>
                </a:uFill>
                <a:latin typeface="Times New Roman" panose="02020603050405020304" pitchFamily="18" charset="0"/>
                <a:cs typeface="Times New Roman" panose="02020603050405020304" pitchFamily="18" charset="0"/>
              </a:rPr>
              <a:t>　　　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 the cold to wait for his wife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 return. 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 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A.to stay		B.stayed	</a:t>
            </a: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C.stays		D.stay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答案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解析</a:t>
            </a:r>
            <a:r>
              <a:rPr lang="en-US" altLang="zh-CN" sz="2200">
                <a:solidFill>
                  <a:srgbClr val="FF0000"/>
                </a:solidFill>
                <a:latin typeface="Arial" pitchFamily="34" charset="0"/>
                <a:ea typeface="黑体" panose="02010609060101010101" pitchFamily="49" charset="-122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make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sb.do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 err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sth.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表示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使某人做某事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。句意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他丢失了钥匙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这使他在严寒中等待他妻子回来。故选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项。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3175233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圆角矩形 16">
            <a:hlinkClick r:id="rId2" action="ppaction://hlinksldjump?num=13"/>
          </p:cNvPr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sp>
        <p:nvSpPr>
          <p:cNvPr id="18" name="圆角矩形 17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9" name="圆角矩形 18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sp>
        <p:nvSpPr>
          <p:cNvPr id="11" name="圆角矩形 10">
            <a:hlinkClick r:id="rId3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556792"/>
            <a:ext cx="8128000" cy="127227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664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动词</a:t>
            </a:r>
            <a:r>
              <a:rPr lang="en-US" altLang="zh-CN" sz="2200" b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-ing</a:t>
            </a:r>
            <a:r>
              <a:rPr lang="zh-CN" altLang="zh-CN" sz="2200">
                <a:solidFill>
                  <a:srgbClr val="000000"/>
                </a:solidFill>
                <a:latin typeface="Arial" pitchFamily="34" charset="0"/>
                <a:ea typeface="微软雅黑" panose="020b0503020204020204" pitchFamily="34" charset="-122"/>
                <a:cs typeface="Times New Roman" panose="02020603050405020304" pitchFamily="18" charset="0"/>
              </a:rPr>
              <a:t>形式</a:t>
            </a:r>
            <a:endParaRPr lang="en-US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4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动词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形式由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US" altLang="zh-CN" sz="2200" i="1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v.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+-ing”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构成。动词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形式既有动词的性质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也有名词的性质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可做主语、宾语、表语和定语。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08138981"/>
              </p:ext>
            </p:extLst>
          </p:nvPr>
        </p:nvGraphicFramePr>
        <p:xfrm>
          <a:off x="508000" y="2883380"/>
          <a:ext cx="8128000" cy="279452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4" imgW="3837245" imgH="1319979" progId="Word.Document.12">
                  <p:embed/>
                </p:oleObj>
              </mc:Choice>
              <mc:Fallback>
                <p:oleObj name="文档" r:id="rId4" imgW="3837245" imgH="1319979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2883380"/>
                        <a:ext cx="8128000" cy="279452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81085489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圆角矩形 16">
            <a:hlinkClick r:id="rId2" action="ppaction://hlinksldjump?num=13"/>
          </p:cNvPr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sp>
        <p:nvSpPr>
          <p:cNvPr id="18" name="圆角矩形 17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9" name="圆角矩形 18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sp>
        <p:nvSpPr>
          <p:cNvPr id="11" name="圆角矩形 10">
            <a:hlinkClick r:id="rId3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graphicFrame>
        <p:nvGraphicFramePr>
          <p:cNvPr id="2" name="对象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7738702"/>
              </p:ext>
            </p:extLst>
          </p:nvPr>
        </p:nvGraphicFramePr>
        <p:xfrm>
          <a:off x="508000" y="1235635"/>
          <a:ext cx="8128000" cy="464072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4" imgW="3837245" imgH="2190366" progId="Word.Document.12">
                  <p:embed/>
                </p:oleObj>
              </mc:Choice>
              <mc:Fallback>
                <p:oleObj name="文档" r:id="rId4" imgW="3837245" imgH="219036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08000" y="1235635"/>
                        <a:ext cx="8128000" cy="464072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01658319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圆角矩形 16">
            <a:hlinkClick r:id="rId2" action="ppaction://hlinksldjump?num=13"/>
          </p:cNvPr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sp>
        <p:nvSpPr>
          <p:cNvPr id="18" name="圆角矩形 17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9" name="圆角矩形 18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sp>
        <p:nvSpPr>
          <p:cNvPr id="11" name="圆角矩形 10">
            <a:hlinkClick r:id="rId3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sp>
        <p:nvSpPr>
          <p:cNvPr id="2" name="矩形 1"/>
          <p:cNvSpPr>
            <a:spLocks noChangeAspect="1"/>
          </p:cNvSpPr>
          <p:nvPr/>
        </p:nvSpPr>
        <p:spPr>
          <a:xfrm>
            <a:off x="508000" y="1097442"/>
            <a:ext cx="8128000" cy="2475999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2540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cs typeface="Times New Roman" panose="02020603050405020304" pitchFamily="18" charset="0"/>
              </a:rPr>
              <a:t>规律总结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常见后接动词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形式的动词及词组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喜欢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(enjoy),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保持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(keep),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建议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(suggest),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盼望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(look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forward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to),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习惯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(be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used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to),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完成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(finish),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想要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(feel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like),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花费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(spend),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练习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(practice),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禁不住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(can</a:t>
            </a:r>
            <a:r>
              <a:rPr lang="en-US" altLang="zh-CN" sz="2200">
                <a:solidFill>
                  <a:srgbClr val="000000"/>
                </a:solidFill>
                <a:latin typeface="宋体" panose="02010600030101010101" pitchFamily="2" charset="-122"/>
                <a:ea typeface="方正书宋_GBK" panose="03000509000000000000" pitchFamily="65" charset="-122"/>
                <a:cs typeface="Times New Roman" panose="02020603050405020304" pitchFamily="18" charset="0"/>
              </a:rPr>
              <a:t>’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help),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介意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(mind)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等。</a:t>
            </a:r>
            <a:endParaRPr lang="zh-CN" altLang="zh-CN" sz="2200">
              <a:solidFill>
                <a:srgbClr val="000000"/>
              </a:solidFill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(2)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部分动词既可接动词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-ing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形式做宾语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又可接不定式做宾语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zh-CN" sz="2200">
                <a:solidFill>
                  <a:srgbClr val="000000"/>
                </a:solidFill>
                <a:latin typeface="Times New Roman" panose="02020603050405020304" pitchFamily="18" charset="0"/>
                <a:ea typeface="仿宋" panose="02010609060101010101" pitchFamily="49" charset="-122"/>
                <a:cs typeface="Times New Roman" panose="02020603050405020304" pitchFamily="18" charset="0"/>
              </a:rPr>
              <a:t>两者意义区别较大。</a:t>
            </a:r>
            <a:endParaRPr lang="zh-CN" altLang="zh-CN" sz="2200">
              <a:solidFill>
                <a:srgbClr val="000000"/>
              </a:solidFill>
              <a:effectLst/>
              <a:latin typeface="NEU-BZ-S92"/>
              <a:ea typeface="方正书宋_GBK" panose="03000509000000000000" pitchFamily="65" charset="-122"/>
              <a:cs typeface="Times New Roman" panose="02020603050405020304" pitchFamily="18" charset="0"/>
            </a:endParaRPr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46448640"/>
              </p:ext>
            </p:extLst>
          </p:nvPr>
        </p:nvGraphicFramePr>
        <p:xfrm>
          <a:off x="877323" y="3591818"/>
          <a:ext cx="8128000" cy="259353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4" imgW="3826154" imgH="1221530" progId="Word.Document.12">
                  <p:embed/>
                </p:oleObj>
              </mc:Choice>
              <mc:Fallback>
                <p:oleObj name="文档" r:id="rId4" imgW="3826154" imgH="122153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77323" y="3591818"/>
                        <a:ext cx="8128000" cy="2593539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4300905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圆角矩形 16">
            <a:hlinkClick r:id="rId2" action="ppaction://hlinksldjump?num=13"/>
          </p:cNvPr>
          <p:cNvSpPr/>
          <p:nvPr/>
        </p:nvSpPr>
        <p:spPr>
          <a:xfrm>
            <a:off x="1167677" y="726067"/>
            <a:ext cx="826673" cy="234334"/>
          </a:xfrm>
          <a:prstGeom prst="roundRect">
            <a:avLst/>
          </a:prstGeom>
          <a:solidFill>
            <a:srgbClr val="59B95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/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考点二</a:t>
            </a:r>
          </a:p>
        </p:txBody>
      </p:sp>
      <p:sp>
        <p:nvSpPr>
          <p:cNvPr id="18" name="圆角矩形 17"/>
          <p:cNvSpPr/>
          <p:nvPr/>
        </p:nvSpPr>
        <p:spPr>
          <a:xfrm>
            <a:off x="2083834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考点三</a:t>
            </a:r>
            <a:endParaRPr lang="zh-CN" altLang="en-US" sz="1400">
              <a:solidFill>
                <a:schemeClr val="bg1">
                  <a:lumMod val="65000"/>
                </a:schemeClr>
              </a:solidFill>
              <a:latin typeface="黑体" panose="02010600030101010101" pitchFamily="2" charset="-122"/>
              <a:ea typeface="黑体" panose="02010600030101010101" pitchFamily="2" charset="-122"/>
            </a:endParaRPr>
          </a:p>
        </p:txBody>
      </p:sp>
      <p:sp>
        <p:nvSpPr>
          <p:cNvPr id="19" name="圆角矩形 18"/>
          <p:cNvSpPr/>
          <p:nvPr/>
        </p:nvSpPr>
        <p:spPr>
          <a:xfrm>
            <a:off x="2999991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考点四</a:t>
            </a:r>
          </a:p>
        </p:txBody>
      </p:sp>
      <p:sp>
        <p:nvSpPr>
          <p:cNvPr id="11" name="圆角矩形 10">
            <a:hlinkClick r:id="rId3" action="ppaction://hlinksldjump?num=4"/>
          </p:cNvPr>
          <p:cNvSpPr/>
          <p:nvPr/>
        </p:nvSpPr>
        <p:spPr>
          <a:xfrm>
            <a:off x="251520" y="726067"/>
            <a:ext cx="826673" cy="234334"/>
          </a:xfrm>
          <a:prstGeom prst="roundRect">
            <a:avLst/>
          </a:prstGeom>
          <a:solidFill>
            <a:srgbClr val="E8E8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chemeClr val="bg1">
                    <a:lumMod val="65000"/>
                  </a:schemeClr>
                </a:solidFill>
                <a:latin typeface="黑体" panose="02010600030101010101" pitchFamily="2" charset="-122"/>
                <a:ea typeface="黑体" panose="02010600030101010101" pitchFamily="2" charset="-122"/>
              </a:rPr>
              <a:t>考点一</a:t>
            </a: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4840788"/>
              </p:ext>
            </p:extLst>
          </p:nvPr>
        </p:nvGraphicFramePr>
        <p:xfrm>
          <a:off x="877323" y="2029892"/>
          <a:ext cx="8128000" cy="305221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4" imgW="3826154" imgH="1436798" progId="Word.Document.12">
                  <p:embed/>
                </p:oleObj>
              </mc:Choice>
              <mc:Fallback>
                <p:oleObj name="文档" r:id="rId4" imgW="3826154" imgH="1436798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877323" y="2029892"/>
                        <a:ext cx="8128000" cy="305221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5379976"/>
      </p:ext>
    </p:extLst>
  </p:cSld>
  <p:clrMapOvr>
    <a:masterClrMapping/>
  </p:clrMapOvr>
  <mc:AlternateContent>
    <mc:Choice xmlns:p14="http://schemas.microsoft.com/office/powerpoint/2010/main" Requires="p14">
      <p:transition spd="slow" p14:dur="1400">
        <p:blinds/>
      </p:transition>
    </mc:Choice>
    <mc:Fallback>
      <p:transition spd="slow">
        <p:blinds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https://d.book118.com/025200203210011041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初中总复习模板">
  <a:themeElements>
    <a:clrScheme name="图钉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宋体</vt:lpstr>
      <vt:lpstr>微软雅黑</vt:lpstr>
      <vt:lpstr>黑体</vt:lpstr>
      <vt:lpstr>Times New Roman</vt:lpstr>
      <vt:lpstr>NEU-BZ-S92</vt:lpstr>
      <vt:lpstr>方正书宋_GBK</vt:lpstr>
      <vt:lpstr>仿宋</vt:lpstr>
      <vt:lpstr>楷体</vt:lpstr>
      <vt:lpstr>Office Theme</vt:lpstr>
      <vt:lpstr>第九讲　非谓语动词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2024-09-02T05:35:36.081</cp:lastPrinted>
  <dcterms:created xsi:type="dcterms:W3CDTF">2024-09-01T21:35:36Z</dcterms:created>
  <dcterms:modified xsi:type="dcterms:W3CDTF">2024-09-01T21:35:38Z</dcterms:modified>
</cp:coreProperties>
</file>