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AGQCM+MS-UIGothic"/>
      <p:regular r:id="rId16"/>
    </p:embeddedFont>
    <p:embeddedFont>
      <p:font typeface="KPTMBA+IBRSPV+ArialMT"/>
      <p:regular r:id="rId17"/>
    </p:embeddedFont>
    <p:embeddedFont>
      <p:font typeface="OCEKAN+EOMPKN+MicrosoftYaHei-Bold"/>
      <p:regular r:id="rId18"/>
    </p:embeddedFont>
    <p:embeddedFont>
      <p:font typeface="LHOJNL+TAIKGG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6846-0440-403B-BB31-6CB175E7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2F668-59C1-4A31-A67D-9DC7AE00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25F8D-3D48-4B2E-A4A1-D5DD7ACD0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2BFB1-7C23-474E-AB34-E2FBD3834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2647E-BDD4-4E08-A5C7-70728472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EC283-F583-4B43-9FF2-27C72E15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B2428-7D31-4405-AFEC-9B3812FD9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3A5D0-304D-41BB-83A5-541A36604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B2D05-4C42-4DCB-85DE-9211EE079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31A87-7B8E-44BD-A5B5-6DF721985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E9EE9-4710-4F8E-B83D-55ADF7409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0301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81250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GAGQCM+MS-UIGothic"/>
                <a:cs typeface="GAGQCM+MS-UIGothic"/>
              </a:rPr>
              <a:t>部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编</a:t>
            </a:r>
            <a:r>
              <a:rPr sz="5750" spc="23">
                <a:solidFill>
                  <a:srgbClr val="083800"/>
                </a:solidFill>
                <a:latin typeface="GAGQCM+MS-UIGothic"/>
                <a:cs typeface="GAGQCM+MS-UIGothic"/>
              </a:rPr>
              <a:t>版九上</a:t>
            </a:r>
            <a:r>
              <a:rPr sz="5750" spc="281">
                <a:solidFill>
                  <a:srgbClr val="083800"/>
                </a:solidFill>
                <a:latin typeface="Times New Roman"/>
                <a:cs typeface="Times New Roman"/>
              </a:rPr>
              <a:t> </a:t>
            </a:r>
            <a:r>
              <a:rPr sz="5750" spc="28">
                <a:solidFill>
                  <a:srgbClr val="083800"/>
                </a:solidFill>
                <a:latin typeface="GAGQCM+MS-UIGothic"/>
                <a:cs typeface="GAGQCM+MS-UIGothic"/>
              </a:rPr>
              <a:t>《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诗词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GAGQCM+MS-UIGothic"/>
                <a:cs typeface="GAGQCM+MS-UIGothic"/>
              </a:rPr>
              <a:t>三首》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GAGQCM+MS-UIGothic"/>
                <a:cs typeface="GAGQC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KPTMBA+IBRSPV+ArialMT"/>
                <a:cs typeface="KPTMBA+IBRSP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2400">
                <a:solidFill>
                  <a:srgbClr val="59AE93"/>
                </a:solidFill>
                <a:latin typeface="GAGQCM+MS-UIGothic"/>
                <a:cs typeface="GAGQCM+MS-UIGothic"/>
              </a:rPr>
              <a:t>背景介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KPTMBA+IBRSPV+ArialMT"/>
                <a:cs typeface="KPTMBA+IBRSP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2400">
                <a:solidFill>
                  <a:srgbClr val="59AE93"/>
                </a:solidFill>
                <a:latin typeface="GAGQCM+MS-UIGothic"/>
                <a:cs typeface="GAGQCM+MS-UIGothic"/>
              </a:rPr>
              <a:t>内容解析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3099896" cy="18810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KPTMBA+IBRSPV+ArialMT"/>
                <a:cs typeface="KPTMBA+IBRSP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2400">
                <a:solidFill>
                  <a:srgbClr val="59AE93"/>
                </a:solidFill>
                <a:latin typeface="GAGQCM+MS-UIGothic"/>
                <a:cs typeface="GAGQCM+MS-UIGothic"/>
              </a:rPr>
              <a:t>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鉴赏</a:t>
            </a:r>
            <a:r>
              <a:rPr sz="2400">
                <a:solidFill>
                  <a:srgbClr val="59AE93"/>
                </a:solidFill>
                <a:latin typeface="GAGQCM+MS-UIGothic"/>
                <a:cs typeface="GAGQCM+MS-UIGothic"/>
              </a:rPr>
              <a:t>与感悟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KPTMBA+IBRSPV+ArialMT"/>
                <a:cs typeface="KPTMBA+IBRSP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2400">
                <a:solidFill>
                  <a:srgbClr val="59AE93"/>
                </a:solidFill>
                <a:latin typeface="GAGQCM+MS-UIGothic"/>
                <a:cs typeface="GAGQCM+MS-UIGothic"/>
              </a:rPr>
              <a:t>的拓展学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KPTMBA+IBRSPV+ArialMT"/>
                <a:cs typeface="KPTMBA+IBRSP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59AE93"/>
                </a:solidFill>
                <a:latin typeface="GAGQCM+MS-UIGothic"/>
                <a:cs typeface="GAGQCM+MS-UIGothic"/>
              </a:rPr>
              <a:t>堂互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59AE93"/>
                </a:solidFill>
                <a:latin typeface="GAGQCM+MS-UIGothic"/>
                <a:cs typeface="GAGQCM+MS-UIGothic"/>
              </a:rPr>
              <a:t>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59AE93"/>
                </a:solidFill>
                <a:latin typeface="GAGQCM+MS-UIGothic"/>
                <a:cs typeface="GAGQCM+MS-UIGothic"/>
              </a:rPr>
              <a:t>目</a:t>
            </a:r>
            <a:r>
              <a:rPr sz="9200">
                <a:solidFill>
                  <a:srgbClr val="59AE9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OCEKAN+EOMPKN+MicrosoftYaHei-Bold"/>
                <a:cs typeface="OCEKAN+EOMPK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诗词</a:t>
            </a:r>
            <a:r>
              <a:rPr sz="4200">
                <a:solidFill>
                  <a:srgbClr val="F6FFF4"/>
                </a:solidFill>
                <a:latin typeface="GAGQCM+MS-UIGothic"/>
                <a:cs typeface="GAGQCM+MS-UIGothic"/>
              </a:rPr>
              <a:t>背景介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3000">
                <a:solidFill>
                  <a:srgbClr val="59AE93"/>
                </a:solidFill>
                <a:latin typeface="GAGQCM+MS-UIGothic"/>
                <a:cs typeface="GAGQCM+MS-UIGothic"/>
              </a:rPr>
              <a:t>作者介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13928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《行路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难</a:t>
            </a: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》的作者李白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42458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李白是唐代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伟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大的浪漫主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人，被后人誉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仙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，他的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飘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逸、豪放，富有想象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156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2459"/>
            <a:ext cx="421932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《酬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乐</a:t>
            </a: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天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扬</a:t>
            </a: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州初逢席上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见赠</a:t>
            </a: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》的作者刘禹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3173"/>
            <a:ext cx="611065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刘禹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锡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是唐代著名的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人和政治家，他的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格清新自然，思想深邃。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234404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《水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歌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头</a:t>
            </a:r>
            <a:r>
              <a:rPr sz="1600">
                <a:solidFill>
                  <a:srgbClr val="59AE93"/>
                </a:solidFill>
                <a:latin typeface="GAGQCM+MS-UIGothic"/>
                <a:cs typeface="GAGQCM+MS-UIGothic"/>
              </a:rPr>
              <a:t>》的作者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苏轼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64387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苏轼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是宋代著名的文学家、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法家、画家，他的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歌和散文都有深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诗词创</a:t>
            </a:r>
            <a:r>
              <a:rPr sz="3000">
                <a:solidFill>
                  <a:srgbClr val="59AE93"/>
                </a:solidFill>
                <a:latin typeface="GAGQCM+MS-UIGothic"/>
                <a:cs typeface="GAGQCM+MS-UIGothic"/>
              </a:rPr>
              <a:t>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940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《行路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作于李白被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赐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山之后，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中表达了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才不遇的苦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闷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和追求自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由的理想。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5940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《酬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州初逢席上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见赠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》是刘禹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锡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州与白居易相会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所作，表达了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经沧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桑后的感慨和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未来的希望。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《水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》是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苏轼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在密州任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职时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所作，表达了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的思念和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人生的思考。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3000">
                <a:solidFill>
                  <a:srgbClr val="59AE93"/>
                </a:solidFill>
                <a:latin typeface="GAGQCM+MS-UIGothic"/>
                <a:cs typeface="GAGQCM+MS-UIGothic"/>
              </a:rPr>
              <a:t>的文学地位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《行路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》是李白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歌的代表作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之一，被誉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中国古代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歌的瑰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宝。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《酬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州初逢席上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见赠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》是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刘禹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锡诗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歌的代表作之一，被誉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中国古代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歌史上的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典之作。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《水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》是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苏轼词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的代表作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之一，被誉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中国古代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巅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峰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之作，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后世文学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生了深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的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AGQCM+MS-UIGothic"/>
                <a:cs typeface="GAGQCM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OCEKAN+EOMPKN+MicrosoftYaHei-Bold"/>
                <a:cs typeface="OCEKAN+EOMPK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诗词</a:t>
            </a:r>
            <a:r>
              <a:rPr sz="4200">
                <a:solidFill>
                  <a:srgbClr val="F6FFF4"/>
                </a:solidFill>
                <a:latin typeface="GAGQCM+MS-UIGothic"/>
                <a:cs typeface="GAGQCM+MS-UIGothic"/>
              </a:rPr>
              <a:t>内容解析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3000">
                <a:solidFill>
                  <a:srgbClr val="59AE93"/>
                </a:solidFill>
                <a:latin typeface="GAGQCM+MS-UIGothic"/>
                <a:cs typeface="GAGQCM+MS-UIGothic"/>
              </a:rPr>
              <a:t>的主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59AE93"/>
                </a:solidFill>
                <a:latin typeface="GAGQCM+MS-UIGothic"/>
                <a:cs typeface="GAGQCM+MS-UIGothic"/>
              </a:rPr>
              <a:t>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91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AGQCM+MS-UIGothic"/>
                <a:cs typeface="GAGQCM+MS-UIGothic"/>
              </a:rPr>
              <a:t>《行路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难</a:t>
            </a:r>
            <a:r>
              <a:rPr sz="2300">
                <a:solidFill>
                  <a:srgbClr val="59AE93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CEKAN+EOMPKN+MicrosoftYaHei-Bold"/>
                <a:cs typeface="OCEKAN+EOMPKN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李白在仕途上的坎坷和苦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闷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，表达了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人生道路的迷茫和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无奈，但同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也展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坚韧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不拔、不屈不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挠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的精神。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407464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AGQCM+MS-UIGothic"/>
                <a:cs typeface="GAGQCM+MS-UIGothic"/>
              </a:rPr>
              <a:t>《酬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乐</a:t>
            </a:r>
            <a:r>
              <a:rPr sz="2300" spc="23">
                <a:solidFill>
                  <a:srgbClr val="59AE93"/>
                </a:solidFill>
                <a:latin typeface="GAGQCM+MS-UIGothic"/>
                <a:cs typeface="GAGQCM+MS-UIGothic"/>
              </a:rPr>
              <a:t>天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扬</a:t>
            </a:r>
            <a:r>
              <a:rPr sz="2300" spc="25">
                <a:solidFill>
                  <a:srgbClr val="59AE93"/>
                </a:solidFill>
                <a:latin typeface="GAGQCM+MS-UIGothic"/>
                <a:cs typeface="GAGQCM+MS-UIGothic"/>
              </a:rPr>
              <a:t>州初逢席上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见赠</a:t>
            </a:r>
            <a:r>
              <a:rPr sz="2300">
                <a:solidFill>
                  <a:srgbClr val="59AE93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CEKAN+EOMPKN+MicrosoftYaHei-Bold"/>
                <a:cs typeface="OCEKAN+EOMPKN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刘禹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锡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角，表达了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世事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沧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桑的感慨，同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也展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豁达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极向上的心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9144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AGQCM+MS-UIGothic"/>
                <a:cs typeface="GAGQCM+MS-UIGothic"/>
              </a:rPr>
              <a:t>《水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2300" spc="23">
                <a:solidFill>
                  <a:srgbClr val="59AE93"/>
                </a:solidFill>
                <a:latin typeface="GAGQCM+MS-UIGothic"/>
                <a:cs typeface="GAGQCM+MS-UIGothic"/>
              </a:rPr>
              <a:t>歌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头</a:t>
            </a:r>
            <a:r>
              <a:rPr sz="2300">
                <a:solidFill>
                  <a:srgbClr val="59AE93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CEKAN+EOMPKN+MicrosoftYaHei-Bold"/>
                <a:cs typeface="OCEKAN+EOMPKN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过苏轼对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明月的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美和思念，表达了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人的深深眷恋，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也展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人超然物外、豁达开朗的人生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3000">
                <a:solidFill>
                  <a:srgbClr val="59AE93"/>
                </a:solidFill>
                <a:latin typeface="GAGQCM+MS-UIGothic"/>
                <a:cs typeface="GAGQCM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59AE93"/>
                </a:solidFill>
                <a:latin typeface="GAGQCM+MS-UIGothic"/>
                <a:cs typeface="GAGQCM+MS-UIGothic"/>
              </a:rPr>
              <a:t>手法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11200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《行路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96489" y="2262358"/>
            <a:ext cx="985683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李白运用了丰富的意象和象征手法，如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欲渡黄河冰塞川，将登太行雪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山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自然景象来表达内心的苦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闷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和迷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茫。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517139" y="3314700"/>
            <a:ext cx="281280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《酬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天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扬</a:t>
            </a: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州初逢席上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见赠</a:t>
            </a: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96489" y="3999083"/>
            <a:ext cx="985683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刘禹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锡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运用了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比和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讽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手法，如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巴山楚水凄凉地，二十三年弃置身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比来突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世事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沧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桑和人生起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96489" y="430769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553970" y="5079364"/>
            <a:ext cx="13240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《水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600">
                <a:solidFill>
                  <a:srgbClr val="FFFFFF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414904" y="5767443"/>
            <a:ext cx="97111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苏轼则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运用了浪漫主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手法，如</a:t>
            </a:r>
            <a:r>
              <a:rPr sz="150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明月几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有？把酒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青天</a:t>
            </a:r>
            <a:r>
              <a:rPr sz="150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豪放不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羁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言来展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现诗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豁达开朗的人生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GAGQCM+MS-UIGothic"/>
                <a:cs typeface="GAGQCM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诗词</a:t>
            </a:r>
            <a:r>
              <a:rPr sz="3000">
                <a:solidFill>
                  <a:srgbClr val="59AE93"/>
                </a:solidFill>
                <a:latin typeface="GAGQCM+MS-UIGothic"/>
                <a:cs typeface="GAGQCM+MS-UIGothic"/>
              </a:rPr>
              <a:t>的意象分析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11565" y="1604550"/>
            <a:ext cx="1409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GAGQCM+MS-UIGothic"/>
                <a:cs typeface="GAGQCM+MS-UIGothic"/>
              </a:rPr>
              <a:t>《行路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难</a:t>
            </a:r>
            <a:r>
              <a:rPr sz="2000">
                <a:solidFill>
                  <a:srgbClr val="59AE93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5259" y="2332208"/>
            <a:ext cx="53882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李白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取了自然景象如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黄河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、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太行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等，通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过这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些景象来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表达内心的苦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闷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和迷茫，同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也寄寓了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人的人生哲理和思考。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82865" y="3287934"/>
            <a:ext cx="35490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GAGQCM+MS-UIGothic"/>
                <a:cs typeface="GAGQCM+MS-UIGothic"/>
              </a:rPr>
              <a:t>《酬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乐</a:t>
            </a:r>
            <a:r>
              <a:rPr sz="2000" spc="25">
                <a:solidFill>
                  <a:srgbClr val="59AE93"/>
                </a:solidFill>
                <a:latin typeface="GAGQCM+MS-UIGothic"/>
                <a:cs typeface="GAGQCM+MS-UIGothic"/>
              </a:rPr>
              <a:t>天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扬</a:t>
            </a:r>
            <a:r>
              <a:rPr sz="2000" spc="25">
                <a:solidFill>
                  <a:srgbClr val="59AE93"/>
                </a:solidFill>
                <a:latin typeface="GAGQCM+MS-UIGothic"/>
                <a:cs typeface="GAGQCM+MS-UIGothic"/>
              </a:rPr>
              <a:t>州初逢席上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见赠</a:t>
            </a:r>
            <a:r>
              <a:rPr sz="2000">
                <a:solidFill>
                  <a:srgbClr val="59AE93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1625" y="3815567"/>
            <a:ext cx="545445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刘禹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锡则选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取了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史典故和地名如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巴山楚水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、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扬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州</a:t>
            </a:r>
            <a:r>
              <a:rPr sz="1350">
                <a:solidFill>
                  <a:srgbClr val="000000"/>
                </a:solidFill>
                <a:latin typeface="LHOJNL+TAIKGG+MicrosoftYaHei"/>
                <a:cs typeface="LHOJNL+TAIKGG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等，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过这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些元素来表达世事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沧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桑和人生起伏，同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也体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人豁</a:t>
            </a:r>
          </a:p>
          <a:p>
            <a:pPr marL="18002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乐观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的心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583294" y="4875434"/>
            <a:ext cx="16667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GAGQCM+MS-UIGothic"/>
                <a:cs typeface="GAGQCM+MS-UIGothic"/>
              </a:rPr>
              <a:t>《水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59AE93"/>
                </a:solidFill>
                <a:latin typeface="GAGQCM+MS-UIGothic"/>
                <a:cs typeface="GAGQCM+MS-UIGothic"/>
              </a:rPr>
              <a:t>歌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头</a:t>
            </a:r>
            <a:r>
              <a:rPr sz="2000">
                <a:solidFill>
                  <a:srgbClr val="59AE93"/>
                </a:solidFill>
                <a:latin typeface="GAGQCM+MS-UIGothic"/>
                <a:cs typeface="GAGQCM+MS-UIGothic"/>
              </a:rPr>
              <a:t>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80175" y="5557373"/>
            <a:ext cx="57163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苏轼选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取了明月作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主要意象，通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过赞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美明月来表达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人的深深眷恋，同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也寄寓了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人超然物外、豁达开朗的人生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GAGQCM+MS-UIGothic"/>
                <a:cs typeface="GAGQCM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OCEKAN+EOMPKN+MicrosoftYaHei-Bold"/>
                <a:cs typeface="OCEKAN+EOMPK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诗词</a:t>
            </a:r>
            <a:r>
              <a:rPr sz="4200">
                <a:solidFill>
                  <a:srgbClr val="F6FFF4"/>
                </a:solidFill>
                <a:latin typeface="GAGQCM+MS-UIGothic"/>
                <a:cs typeface="GAGQCM+MS-UIGothic"/>
              </a:rPr>
              <a:t>的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鉴赏</a:t>
            </a:r>
            <a:r>
              <a:rPr sz="4200">
                <a:solidFill>
                  <a:srgbClr val="F6FFF4"/>
                </a:solidFill>
                <a:latin typeface="GAGQCM+MS-UIGothic"/>
                <a:cs typeface="GAGQCM+MS-UIGothic"/>
              </a:rPr>
              <a:t>与感悟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https://d.book118.com/025200301024011124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GAGQCM+MS-UIGothic</vt:lpstr>
      <vt:lpstr>SimSun</vt:lpstr>
      <vt:lpstr>Times New Roman</vt:lpstr>
      <vt:lpstr>KPTMBA+IBRSPV+ArialMT</vt:lpstr>
      <vt:lpstr>OCEKAN+EOMPKN+MicrosoftYaHei-Bold</vt:lpstr>
      <vt:lpstr>LHOJNL+TAIKGG+MicrosoftYaHei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2024-09-28T06:56:53.921</cp:lastPrinted>
  <dcterms:created xsi:type="dcterms:W3CDTF">2024-09-27T22:56:53Z</dcterms:created>
  <dcterms:modified xsi:type="dcterms:W3CDTF">2024-09-27T22:56:55Z</dcterms:modified>
</cp:coreProperties>
</file>