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7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36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9F3DB-1786-4774-8CD0-EB20C5455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158E2-089F-4791-81EB-63673F5D8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5FBFF-E92E-464A-8B59-9A783EF93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FA670-5C74-4483-930E-275780055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BC0C7C-21C8-4A5D-8298-46832D84E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A0E989-3690-4D25-AE88-C3CE4452F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0102DC-327F-4450-AE31-751980B42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2321F-FC51-4586-8F43-0D164ABB0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C9E1A7-D636-4DCA-8428-D3F06DDAC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7E5F7-8C2D-46C3-9498-8A26C52EB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8F0DA-13EA-4036-80D1-8E44EEC6F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22" Type="http://schemas.openxmlformats.org/officeDocument/2006/relationships/tags" Target="../tags/tag154.xml" /><Relationship Id="rId23" Type="http://schemas.openxmlformats.org/officeDocument/2006/relationships/tags" Target="../tags/tag155.xml" /><Relationship Id="rId24" Type="http://schemas.openxmlformats.org/officeDocument/2006/relationships/tags" Target="../tags/tag156.xml" /><Relationship Id="rId25" Type="http://schemas.openxmlformats.org/officeDocument/2006/relationships/tags" Target="../tags/tag157.xml" /><Relationship Id="rId26" Type="http://schemas.openxmlformats.org/officeDocument/2006/relationships/tags" Target="../tags/tag158.xml" /><Relationship Id="rId27" Type="http://schemas.openxmlformats.org/officeDocument/2006/relationships/tags" Target="../tags/tag159.xml" /><Relationship Id="rId28" Type="http://schemas.openxmlformats.org/officeDocument/2006/relationships/tags" Target="../tags/tag160.xml" /><Relationship Id="rId29" Type="http://schemas.openxmlformats.org/officeDocument/2006/relationships/tags" Target="../tags/tag161.xml" /><Relationship Id="rId3" Type="http://schemas.openxmlformats.org/officeDocument/2006/relationships/tags" Target="../tags/tag135.xml" /><Relationship Id="rId30" Type="http://schemas.openxmlformats.org/officeDocument/2006/relationships/tags" Target="../tags/tag162.xml" /><Relationship Id="rId31" Type="http://schemas.openxmlformats.org/officeDocument/2006/relationships/tags" Target="../tags/tag163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22" Type="http://schemas.openxmlformats.org/officeDocument/2006/relationships/tags" Target="../tags/tag195.xml" /><Relationship Id="rId23" Type="http://schemas.openxmlformats.org/officeDocument/2006/relationships/tags" Target="../tags/tag196.xml" /><Relationship Id="rId24" Type="http://schemas.openxmlformats.org/officeDocument/2006/relationships/tags" Target="../tags/tag197.xml" /><Relationship Id="rId25" Type="http://schemas.openxmlformats.org/officeDocument/2006/relationships/tags" Target="../tags/tag198.xml" /><Relationship Id="rId26" Type="http://schemas.openxmlformats.org/officeDocument/2006/relationships/tags" Target="../tags/tag199.xml" /><Relationship Id="rId27" Type="http://schemas.openxmlformats.org/officeDocument/2006/relationships/tags" Target="../tags/tag200.xml" /><Relationship Id="rId28" Type="http://schemas.openxmlformats.org/officeDocument/2006/relationships/tags" Target="../tags/tag201.xml" /><Relationship Id="rId29" Type="http://schemas.openxmlformats.org/officeDocument/2006/relationships/tags" Target="../tags/tag202.xml" /><Relationship Id="rId3" Type="http://schemas.openxmlformats.org/officeDocument/2006/relationships/tags" Target="../tags/tag176.xml" /><Relationship Id="rId30" Type="http://schemas.openxmlformats.org/officeDocument/2006/relationships/tags" Target="../tags/tag203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142100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员工食品安全培训和健康检查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员工食品安全培训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员工健康检查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食品安全和健康管理措施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食品安全事故应急处理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员工参与和意识提升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员工食品安全培训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培训目的和意义</a:t>
            </a:r>
            <a:endParaRPr lang="zh-CN" altLang="en-US"/>
          </a:p>
        </p:txBody>
      </p:sp>
      <p:sp>
        <p:nvSpPr>
          <p:cNvPr id="1048998" name="矩形 31"/>
          <p:cNvSpPr/>
          <p:nvPr>
            <p:custDataLst>
              <p:tags r:id="rId2"/>
            </p:custDataLst>
          </p:nvPr>
        </p:nvSpPr>
        <p:spPr>
          <a:xfrm>
            <a:off x="2532642" y="1289050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提高员工食品安全意识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0" name="矩形 4"/>
          <p:cNvSpPr/>
          <p:nvPr>
            <p:custDataLst>
              <p:tags r:id="rId3"/>
            </p:custDataLst>
          </p:nvPr>
        </p:nvSpPr>
        <p:spPr>
          <a:xfrm>
            <a:off x="2532642" y="2576531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预防食物中毒等食品安全事故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矩形 5"/>
          <p:cNvSpPr/>
          <p:nvPr>
            <p:custDataLst>
              <p:tags r:id="rId4"/>
            </p:custDataLst>
          </p:nvPr>
        </p:nvSpPr>
        <p:spPr>
          <a:xfrm>
            <a:off x="2532642" y="3864012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确保员工身体健康，提高工作效率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7"/>
          <p:cNvSpPr/>
          <p:nvPr>
            <p:custDataLst>
              <p:tags r:id="rId5"/>
            </p:custDataLst>
          </p:nvPr>
        </p:nvSpPr>
        <p:spPr>
          <a:xfrm>
            <a:off x="2532642" y="5151494"/>
            <a:ext cx="7121413" cy="109817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遵守相关法律法规，降低企业风险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培训内容和方法</a:t>
            </a:r>
            <a:endParaRPr lang="zh-CN" altLang="en-US"/>
          </a:p>
        </p:txBody>
      </p:sp>
      <p:sp>
        <p:nvSpPr>
          <p:cNvPr id="104904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食品加工操作技能：如烹饪技巧、食品储存方法等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食品安全基础知识：包括食品卫生、食品安全法律法规等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食品安全风险识别与控制：如食品污染源、食品安全事故处理等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培训方式：采用现场教学、案例分析、实际操作等方式进行培训，以提高员工的实际操作能力和问题解决能力。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培训时间和安排</a:t>
            </a:r>
            <a:endParaRPr lang="zh-CN" altLang="en-US"/>
          </a:p>
        </p:txBody>
      </p:sp>
      <p:sp>
        <p:nvSpPr>
          <p:cNvPr id="1049090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1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8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培训时间：每周一上午9:00-12:00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培训考核：培训结束后进行笔试和实际操作考核，合格者颁发培训证书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29"/>
            </p:custDataLst>
          </p:nvPr>
        </p:nvSpPr>
        <p:spPr>
          <a:xfrm>
            <a:off x="7890056" y="2437449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培训方式：讲师授课、案例分析、实际操作演练等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正文"/>
          <p:cNvSpPr txBox="1"/>
          <p:nvPr>
            <p:custDataLst>
              <p:tags r:id="rId30"/>
            </p:custDataLst>
          </p:nvPr>
        </p:nvSpPr>
        <p:spPr>
          <a:xfrm>
            <a:off x="2136303" y="2437449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培训地点：公司会议室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正文"/>
          <p:cNvSpPr txBox="1"/>
          <p:nvPr>
            <p:custDataLst>
              <p:tags r:id="rId31"/>
            </p:custDataLst>
          </p:nvPr>
        </p:nvSpPr>
        <p:spPr>
          <a:xfrm>
            <a:off x="5013833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培训内容：食品安全法律法规、食品卫生知识、食品加工操作规范等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培训效果评估</a:t>
            </a:r>
            <a:endParaRPr lang="zh-CN" altLang="en-US"/>
          </a:p>
        </p:txBody>
      </p:sp>
      <p:sp>
        <p:nvSpPr>
          <p:cNvPr id="1049170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培训方式：线上培训、线下培训、实操演练等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培训内容：食品安全知识、法律法规、操作技能等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培训效果：员工对食品安全知识的掌握程度、操作技能的熟练程度等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评估方法：问卷调查、实际操作考核、知识竞赛等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员工健康检查</a:t>
            </a:r>
            <a:endParaRPr lang="zh-CN" altLang="en-US"/>
          </a:p>
        </p:txBody>
      </p:sp>
      <p:sp>
        <p:nvSpPr>
          <p:cNvPr id="104922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检查目的和意义</a:t>
            </a:r>
            <a:endParaRPr lang="zh-CN" altLang="en-US"/>
          </a:p>
        </p:txBody>
      </p:sp>
      <p:sp>
        <p:nvSpPr>
          <p:cNvPr id="1049296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0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8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2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1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6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1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2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确保员工身体健康，预防职业病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体现企业对员工的关怀和责任，提高员工满意度和忠诚度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遵守相关法律法规，降低企业风险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提高员工工作效率，减少因健康问题导致的请假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2" name="内容占位符 1"/>
          <p:cNvSpPr>
            <a:spLocks noGrp="1"/>
          </p:cNvSpPr>
          <p:nvPr>
            <p:ph idx="3"/>
          </p:nvPr>
        </p:nvSpPr>
        <p:spPr/>
        <p:txBody>
          <a:bodyPr>
            <a:normAutofit fontScale="94444" lnSpcReduction="10000"/>
          </a:bodyPr>
          <a:lstStyle/>
          <a:p>
            <a:r>
              <a:rPr lang="zh-CN" altLang="en-US"/>
              <a:t>血压测量：正常范围为90-140/60-90mmHg</a:t>
            </a:r>
            <a:endParaRPr lang="zh-CN" altLang="en-US"/>
          </a:p>
          <a:p>
            <a:r>
              <a:rPr lang="zh-CN" altLang="en-US"/>
              <a:t>血糖测量：正常范围为空腹血糖＜6.1mmol/L，餐后血糖＜7.8mmol/L</a:t>
            </a:r>
            <a:endParaRPr lang="zh-CN" altLang="en-US"/>
          </a:p>
          <a:p>
            <a:r>
              <a:rPr lang="zh-CN" altLang="en-US"/>
              <a:t>血脂测量：正常范围为总胆固醇＜5.2mmol/L，低密度脂蛋白胆固醇＜3.4mmol/L，高密度脂蛋白胆固醇＞1.0mmol/L，甘油三酯＜1.7mmol/L</a:t>
            </a:r>
            <a:endParaRPr lang="zh-CN" altLang="en-US"/>
          </a:p>
          <a:p>
            <a:r>
              <a:rPr lang="zh-CN" altLang="en-US"/>
              <a:t>肝功能检查：包括转氨酶、胆红素等指标，正常范围需参考具体检查项目和标准</a:t>
            </a:r>
            <a:endParaRPr lang="zh-CN" altLang="en-US"/>
          </a:p>
          <a:p>
            <a:r>
              <a:rPr lang="zh-CN" altLang="en-US"/>
              <a:t>肾功能检查：包括肌酐、尿素氮等指标，正常范围需参考具体检查项目和标准</a:t>
            </a:r>
            <a:endParaRPr lang="zh-CN" altLang="en-US"/>
          </a:p>
          <a:p>
            <a:r>
              <a:rPr lang="zh-CN" altLang="en-US"/>
              <a:t>心电图检查：正常范围为窦性心律，无明显异常波形</a:t>
            </a:r>
            <a:endParaRPr lang="zh-CN" altLang="en-US"/>
          </a:p>
          <a:p>
            <a:r>
              <a:rPr lang="zh-CN" altLang="en-US"/>
              <a:t>胸部X光检查：正常范围为肺部无明显异常，心脏大小正常</a:t>
            </a:r>
            <a:endParaRPr lang="zh-CN" altLang="en-US"/>
          </a:p>
          <a:p>
            <a:r>
              <a:rPr lang="zh-CN" altLang="en-US"/>
              <a:t>腹部超声检查：正常范围为肝、胆、胰、脾、肾等器官无明显异常</a:t>
            </a:r>
            <a:endParaRPr lang="zh-CN" altLang="en-US"/>
          </a:p>
        </p:txBody>
      </p:sp>
      <p:sp>
        <p:nvSpPr>
          <p:cNvPr id="10493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检查项目和标准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检查时间和频率</a:t>
            </a:r>
            <a:endParaRPr lang="zh-CN" altLang="en-US"/>
          </a:p>
        </p:txBody>
      </p:sp>
      <p:sp>
        <p:nvSpPr>
          <p:cNvPr id="104941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56363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2" name="矩形 65"/>
          <p:cNvSpPr/>
          <p:nvPr>
            <p:custDataLst>
              <p:tags r:id="rId3"/>
            </p:custDataLst>
          </p:nvPr>
        </p:nvSpPr>
        <p:spPr>
          <a:xfrm>
            <a:off x="1038552" y="1664323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文本框 66"/>
          <p:cNvSpPr txBox="1"/>
          <p:nvPr>
            <p:custDataLst>
              <p:tags r:id="rId4"/>
            </p:custDataLst>
          </p:nvPr>
        </p:nvSpPr>
        <p:spPr>
          <a:xfrm>
            <a:off x="1432357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定期检查：每年至少进行一次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1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2701" y="1289050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矩形 69"/>
          <p:cNvSpPr/>
          <p:nvPr>
            <p:custDataLst>
              <p:tags r:id="rId6"/>
            </p:custDataLst>
          </p:nvPr>
        </p:nvSpPr>
        <p:spPr>
          <a:xfrm>
            <a:off x="6404229" y="1664323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文本框 70"/>
          <p:cNvSpPr txBox="1"/>
          <p:nvPr>
            <p:custDataLst>
              <p:tags r:id="rId7"/>
            </p:custDataLst>
          </p:nvPr>
        </p:nvSpPr>
        <p:spPr>
          <a:xfrm>
            <a:off x="6798696" y="1561735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临时检查：根据员工身体状况和岗位需求进行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56363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24" name="文本框 74"/>
          <p:cNvSpPr txBox="1"/>
          <p:nvPr>
            <p:custDataLst>
              <p:tags r:id="rId9"/>
            </p:custDataLst>
          </p:nvPr>
        </p:nvSpPr>
        <p:spPr>
          <a:xfrm>
            <a:off x="1432357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检查项目：包括但不限于血压、血糖、血脂、肝功能、肾功能等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26" name="矩形 73"/>
          <p:cNvSpPr/>
          <p:nvPr>
            <p:custDataLst>
              <p:tags r:id="rId10"/>
            </p:custDataLst>
          </p:nvPr>
        </p:nvSpPr>
        <p:spPr>
          <a:xfrm>
            <a:off x="1038552" y="4299177"/>
            <a:ext cx="225136" cy="225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82930" y="3923904"/>
            <a:ext cx="4564660" cy="2325956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矩形 84"/>
          <p:cNvSpPr/>
          <p:nvPr>
            <p:custDataLst>
              <p:tags r:id="rId12"/>
            </p:custDataLst>
          </p:nvPr>
        </p:nvSpPr>
        <p:spPr>
          <a:xfrm>
            <a:off x="6465120" y="4299177"/>
            <a:ext cx="225136" cy="22513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文本框 85"/>
          <p:cNvSpPr txBox="1"/>
          <p:nvPr>
            <p:custDataLst>
              <p:tags r:id="rId13"/>
            </p:custDataLst>
          </p:nvPr>
        </p:nvSpPr>
        <p:spPr>
          <a:xfrm>
            <a:off x="6858925" y="4195927"/>
            <a:ext cx="4012681" cy="131536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检查结果：及时反馈给员工，并提供健康指导和建议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检查结果处理和跟踪</a:t>
            </a:r>
            <a:endParaRPr lang="zh-CN" altLang="en-US"/>
          </a:p>
        </p:txBody>
      </p:sp>
      <p:sp>
        <p:nvSpPr>
          <p:cNvPr id="1049468" name="弧形 58"/>
          <p:cNvSpPr/>
          <p:nvPr>
            <p:custDataLst>
              <p:tags r:id="rId2"/>
            </p:custDataLst>
          </p:nvPr>
        </p:nvSpPr>
        <p:spPr>
          <a:xfrm>
            <a:off x="8756396" y="2358898"/>
            <a:ext cx="2821577" cy="2821577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椭圆 30"/>
          <p:cNvSpPr/>
          <p:nvPr>
            <p:custDataLst>
              <p:tags r:id="rId3"/>
            </p:custDataLst>
          </p:nvPr>
        </p:nvSpPr>
        <p:spPr>
          <a:xfrm>
            <a:off x="8981186" y="2582926"/>
            <a:ext cx="2372868" cy="23728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椭圆 31"/>
          <p:cNvSpPr/>
          <p:nvPr>
            <p:custDataLst>
              <p:tags r:id="rId4"/>
            </p:custDataLst>
          </p:nvPr>
        </p:nvSpPr>
        <p:spPr>
          <a:xfrm>
            <a:off x="9294368" y="2630170"/>
            <a:ext cx="320332" cy="32033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正文"/>
          <p:cNvSpPr txBox="1"/>
          <p:nvPr>
            <p:custDataLst>
              <p:tags r:id="rId5"/>
            </p:custDataLst>
          </p:nvPr>
        </p:nvSpPr>
        <p:spPr>
          <a:xfrm>
            <a:off x="9349232" y="3267964"/>
            <a:ext cx="1636633" cy="1125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定期对员工进行健康教育，提高员工健康意识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弧形 57"/>
          <p:cNvSpPr/>
          <p:nvPr>
            <p:custDataLst>
              <p:tags r:id="rId6"/>
            </p:custDataLst>
          </p:nvPr>
        </p:nvSpPr>
        <p:spPr>
          <a:xfrm>
            <a:off x="608330" y="2358898"/>
            <a:ext cx="2821577" cy="2821577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椭圆 22"/>
          <p:cNvSpPr/>
          <p:nvPr>
            <p:custDataLst>
              <p:tags r:id="rId7"/>
            </p:custDataLst>
          </p:nvPr>
        </p:nvSpPr>
        <p:spPr>
          <a:xfrm>
            <a:off x="6982460" y="2582926"/>
            <a:ext cx="2372868" cy="23728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椭圆 23"/>
          <p:cNvSpPr/>
          <p:nvPr>
            <p:custDataLst>
              <p:tags r:id="rId8"/>
            </p:custDataLst>
          </p:nvPr>
        </p:nvSpPr>
        <p:spPr>
          <a:xfrm>
            <a:off x="7295642" y="2630170"/>
            <a:ext cx="320332" cy="32033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正文"/>
          <p:cNvSpPr txBox="1"/>
          <p:nvPr>
            <p:custDataLst>
              <p:tags r:id="rId9"/>
            </p:custDataLst>
          </p:nvPr>
        </p:nvSpPr>
        <p:spPr>
          <a:xfrm>
            <a:off x="7350506" y="3267964"/>
            <a:ext cx="1636633" cy="1125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对于需要复检的员工，应安排复检时间和地点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84" name="椭圆 24"/>
          <p:cNvSpPr/>
          <p:nvPr>
            <p:custDataLst>
              <p:tags r:id="rId10"/>
            </p:custDataLst>
          </p:nvPr>
        </p:nvSpPr>
        <p:spPr>
          <a:xfrm>
            <a:off x="5004308" y="2582926"/>
            <a:ext cx="2372868" cy="23728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椭圆 25"/>
          <p:cNvSpPr/>
          <p:nvPr>
            <p:custDataLst>
              <p:tags r:id="rId11"/>
            </p:custDataLst>
          </p:nvPr>
        </p:nvSpPr>
        <p:spPr>
          <a:xfrm>
            <a:off x="5318252" y="2630170"/>
            <a:ext cx="320332" cy="32033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正文"/>
          <p:cNvSpPr txBox="1"/>
          <p:nvPr>
            <p:custDataLst>
              <p:tags r:id="rId12"/>
            </p:custDataLst>
          </p:nvPr>
        </p:nvSpPr>
        <p:spPr>
          <a:xfrm>
            <a:off x="5372354" y="3267964"/>
            <a:ext cx="1636633" cy="1125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建立员工健康档案，跟踪员工健康状况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椭圆 7"/>
          <p:cNvSpPr/>
          <p:nvPr>
            <p:custDataLst>
              <p:tags r:id="rId13"/>
            </p:custDataLst>
          </p:nvPr>
        </p:nvSpPr>
        <p:spPr>
          <a:xfrm>
            <a:off x="3026918" y="2582926"/>
            <a:ext cx="2372868" cy="237286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椭圆 9"/>
          <p:cNvSpPr/>
          <p:nvPr>
            <p:custDataLst>
              <p:tags r:id="rId14"/>
            </p:custDataLst>
          </p:nvPr>
        </p:nvSpPr>
        <p:spPr>
          <a:xfrm>
            <a:off x="3340100" y="2630170"/>
            <a:ext cx="320332" cy="32033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正文"/>
          <p:cNvSpPr txBox="1"/>
          <p:nvPr>
            <p:custDataLst>
              <p:tags r:id="rId15"/>
            </p:custDataLst>
          </p:nvPr>
        </p:nvSpPr>
        <p:spPr>
          <a:xfrm>
            <a:off x="3394964" y="3267964"/>
            <a:ext cx="1636633" cy="1125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针对异常结果，应提供进一步的检查和治疗建议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96" name="椭圆 5"/>
          <p:cNvSpPr/>
          <p:nvPr>
            <p:custDataLst>
              <p:tags r:id="rId16"/>
            </p:custDataLst>
          </p:nvPr>
        </p:nvSpPr>
        <p:spPr>
          <a:xfrm>
            <a:off x="824738" y="2582926"/>
            <a:ext cx="2372868" cy="237286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椭圆 4"/>
          <p:cNvSpPr/>
          <p:nvPr>
            <p:custDataLst>
              <p:tags r:id="rId17"/>
            </p:custDataLst>
          </p:nvPr>
        </p:nvSpPr>
        <p:spPr>
          <a:xfrm>
            <a:off x="1138682" y="2630170"/>
            <a:ext cx="320332" cy="32033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正文"/>
          <p:cNvSpPr txBox="1"/>
          <p:nvPr>
            <p:custDataLst>
              <p:tags r:id="rId18"/>
            </p:custDataLst>
          </p:nvPr>
        </p:nvSpPr>
        <p:spPr>
          <a:xfrm>
            <a:off x="1192784" y="3267964"/>
            <a:ext cx="1636633" cy="1125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检查结果应及时告知员工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食品安全和健康管理措施</a:t>
            </a:r>
            <a:endParaRPr lang="zh-CN" altLang="en-US"/>
          </a:p>
        </p:txBody>
      </p:sp>
      <p:sp>
        <p:nvSpPr>
          <p:cNvPr id="104953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https://d.book118.com/025214210022011041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74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1"/>
  <p:tag name="KSO_WM_UNIT_INDEX" val="1_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5_1"/>
  <p:tag name="KSO_WM_UNIT_INDEX" val="1_5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i*1_2"/>
  <p:tag name="KSO_WM_UNIT_INDEX" val="1_2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4_2"/>
  <p:tag name="KSO_WM_UNIT_INDEX" val="1_4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3_1"/>
  <p:tag name="KSO_WM_UNIT_INDEX" val="1_3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3_2"/>
  <p:tag name="KSO_WM_UNIT_INDEX" val="1_3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1"/>
  <p:tag name="KSO_WM_UNIT_INDEX" val="1_2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2_2"/>
  <p:tag name="KSO_WM_UNIT_INDEX" val="1_2_2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4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4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18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员工食品安全培训和健康检查</vt:lpstr>
      <vt:lpstr>目录</vt:lpstr>
      <vt:lpstr>单击添加文档标题</vt:lpstr>
      <vt:lpstr>员工食品安全培训</vt:lpstr>
      <vt:lpstr>PowerPoint Presentation</vt:lpstr>
      <vt:lpstr>培训目的和意义</vt:lpstr>
      <vt:lpstr>培训内容和方法</vt:lpstr>
      <vt:lpstr>培训时间和安排</vt:lpstr>
      <vt:lpstr>培训效果评估</vt:lpstr>
      <vt:lpstr>员工健康检查</vt:lpstr>
      <vt:lpstr>PowerPoint Presentation</vt:lpstr>
      <vt:lpstr>检查目的和意义</vt:lpstr>
      <vt:lpstr>检查项目和标准</vt:lpstr>
      <vt:lpstr>检查时间和频率</vt:lpstr>
      <vt:lpstr>检查结果处理和跟踪</vt:lpstr>
      <vt:lpstr>食品安全和健康管理措施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2024-09-01T12:46:13.070</cp:lastPrinted>
  <dcterms:created xsi:type="dcterms:W3CDTF">2024-09-01T04:46:13Z</dcterms:created>
  <dcterms:modified xsi:type="dcterms:W3CDTF">2024-09-01T04:46:15Z</dcterms:modified>
</cp:coreProperties>
</file>